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8" r:id="rId6"/>
    <p:sldId id="267" r:id="rId7"/>
    <p:sldId id="261" r:id="rId8"/>
    <p:sldId id="263" r:id="rId9"/>
    <p:sldId id="265" r:id="rId10"/>
    <p:sldId id="269" r:id="rId11"/>
    <p:sldId id="266" r:id="rId12"/>
    <p:sldId id="259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7876C-1FBF-6A37-0691-CF5612ECA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9960A-C451-250E-A66A-7518E1BEE6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4CEC9DA-3D39-4486-BC73-74791805BA3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4BE06-1647-2052-D10C-B322680E0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E3F7E-2498-4D15-3ED9-20A6B8C68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88B8BF7-E6A2-41F8-9FCC-0B37D725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6933337-4A5D-4F3A-BCB4-55879D671C4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465BDB3-D271-40CB-8970-8C58C7D9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Morten for the kind introduction.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know it’s been a very long day and this is the last presentation.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everyone doing?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Before I open the floor for questions, I wanted to give you some final words on the current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all for engaging in this vision today.</a:t>
            </a:r>
          </a:p>
          <a:p>
            <a:r>
              <a:rPr lang="en-US" dirty="0"/>
              <a:t>And now I would like to open the floor to any questions that you might have.</a:t>
            </a:r>
          </a:p>
          <a:p>
            <a:endParaRPr lang="en-US" dirty="0"/>
          </a:p>
          <a:p>
            <a:r>
              <a:rPr lang="en-US" dirty="0"/>
              <a:t>Again, I want to thank you all for listening. If you have any additional questions or comments please reach out to any of the directors.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6739"/>
            <a:ext cx="5486400" cy="460651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of you might be feeling like this. Completely wiped out and empty.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some exciting news that I hope will bring energy to the room.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set the stage, I would like you to take a moment to “Remember the day You discovered APL”. “..the day you discovered APL”. Pause 10 seconds.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did you see? Powerful primitives and operators? N-dimensional arrays, Implicit looping and vectorization. Conciseness, easy to map mathematical expressions directly to a line of code. You each probably have a favorite thing that made you say Wow.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began to see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Problems that previously seemed impossible now became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faster to solve. The language constructs enabled your mind to fundamentally shift your approach to problems and algorithmic solutions. You thought differently.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APL became a joy to use, and so I’m guessing you might have developed an endearing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PASSION. 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as a result of this journey, maybe your careers have been both intellectually and financially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this describe any of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If…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Men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Women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encounter APL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experiences that we had with APL could be replicated in their lives.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as they became proficient in APL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began to apply it in Each of the disciplines of their expertise.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transformations would be possible?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2"/>
            <a:ext cx="5486400" cy="39332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How could we do this?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if. some individuals who were successful using APL, donated funds and created a non-profit APL scientific charity.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individuals or teams with great ideas could write grant applications and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Request funds from the charity.  The charity would evaluate requests and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grant funds to projects in align with its mission of promoting APL. Those individuals would then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Learn APL if they didn’t already know it, and would Apply APL as per the proposals in their grant application. The result would be 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creation of some amazing Projects – which would highlight the power and potential of APL.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exciting ideas. This was the vision of Gitte Christenson and Bob Smith.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first learned about this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‘22 in Portugal and Gitte talked more about it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23 in Denmark. When I attended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 in Scotland I was eager to know how these ideas were progressing.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original idea was to create one global charity registered in the UK. Funds could be donated from any country and the charity could sponsor projects in any country.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But.. Short answer - this turned out not to be legally feasible.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this vision needed some refactoring.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revised idea was to create multiple charities, each governed by the laws of the individual country or groups of countries abiding by similar laws in relation to charities.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 there could be a charity in the US, another in the UK and another for the EU countries. Charities in other countries could be created if there were donors and directors interested.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who will create the first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APL Charity?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would like to introduce you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Bob Smith, Mark Wolfson, Brian Becker, Jay Whipple (who can’t be here today) and myself.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 are the Founding Directors of the APL Trust US. Collectively, we probably represent 200 years of APL programming experience.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group of individuals who are passionate about APL and about the vision empowering the next generations of APLers.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been working diligently since October 2024 to turn this vision into a reality.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a nickname for our group which they will hear for the first time today,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dubbed us the Knights of the Zoom Table.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Bob Smith definitely deserves to be knighted Sir Bob for his role in battling the paperwork dragons to get us fully incorporated.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APL Trust US is -  a fully registered US non-profit Charity.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mission statement.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type of Projects might the charity sponsor?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Mark’s Moment to share some potential ideas with you.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so much Mark.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by no means the limit to ideas – these are just some examples to start you thinking.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role would you like to have in this vision?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a person with ideas for Projects?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an educator who would be interesting in generating APL teaching material or in teaching APL?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Would you be interested in mentoring individuals or teams in projects?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a person who would like to contribute financially to this vision?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to hear from all of you!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5BDB3-D271-40CB-8970-8C58C7D93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FE24-D374-B8CF-4B1F-9F79E81E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2E2DE-524A-082A-B773-A11FC8E50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6E562-B12E-B53B-EB41-63B95C8F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A41F-72B9-4743-9D97-ACADA5859A5B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D81C7-25B9-5E4C-FFD4-6913A63B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FB8E-8F35-B0D3-C84B-3F2AE77F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4D80-C0D7-2505-FBD0-2D7124D9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93F89-3C7F-6ED1-8C0B-3552CC28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3AEF-2070-6587-C748-9F9A9217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D56A-1F95-4E22-A760-535E5EAE1887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C8F4-B493-18AA-8C16-27E5DA77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98EB-3345-7104-62A8-33C2CADF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FDBE1-4A48-EF68-55EC-B2A3435CF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505D4-1717-EBF9-207B-84D463990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91B9-D386-DD46-FCA9-9A8EA974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E51E-1F7C-4D64-A3F2-AB1A24081CAA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B12B-8F43-7EBE-0B05-77A9074A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8855-61C6-EE55-5478-DC1F7B6C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33CC-EE1D-5060-E67A-27431036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0689-278E-C8AE-0EDB-0E98376BF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665C-C761-3D37-DC91-1A7E5AA2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3739-6E7F-47D4-9204-411C68446CBD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81B8-85C8-B22D-134B-102CAC00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5CDD-25A5-42C3-E57F-C7BA9F78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FAD5-BD62-2A49-861E-A6D180A1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6239A-4D90-7D6A-D0F1-F27E8D8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2B4C-C4AD-4CA8-208D-A6D50D5C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6700-76A5-4276-8168-D85A712604BA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FE60-7E2B-8477-F799-DDA9E9D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6B91C-8E42-E1F3-43CA-481287A2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7B63-96F7-71DB-3CCB-15BDD712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BED6-136B-7507-0806-CCA6F7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FE4C6-3831-F80D-53F9-C9DA77B6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F2FD4-7354-A1C6-5CDC-6F778949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ADB0-8333-4C0E-AE43-DD78A4208332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73B68-7F25-84A2-5068-339FE289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1EE54-CB02-95D1-D186-B2AE9CE1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1A8A-071F-F194-4560-997701FF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B216-0729-ED71-5550-DA2F17B77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65552-4CF0-2CF7-0D31-39149A923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94A93-2580-7DBB-A66A-5A36BE7B2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BC5E6-FF54-1011-5F86-3FEACFC30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6EE14-9DA5-EF51-C349-309ABFA0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A84B-DEE7-455B-B93D-ABCD8BADA5A9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42832-6571-37F8-C2BD-A8CBB7FF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92A03-3777-4C14-CF54-FF5E6501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F3D5-D32A-A37B-5AD7-922FBE30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CD7F6-7BD1-6A46-FF0F-DA142248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A908-2417-483A-90CD-431DCC34B9C6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E7D7D-9521-64F1-A7CE-1AFA01F7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A1A99-3561-156C-438B-063339F6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2D86A-EF72-81C7-FEBA-732CFA3B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DEB6-0DCE-483D-A660-B74627360BF3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EC75C-1835-D67E-16F4-1883A2A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19DF-D50E-DFD0-B3B7-07008236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C714-541A-18E4-231A-1D0CB10B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6C79-781D-4C67-894C-8DB90B87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14D5E-4636-FEA9-0479-A4A479F6F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A3915-7340-635D-73DA-DAB240AE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75A3-1A74-41B2-A23C-C9A6D162B158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BA1E6-CB86-C92D-AFF2-E15EBF9F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F1E9-BD8A-DB0D-64BF-42F0B7A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A297-FC2F-338B-35A3-73538A54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8ACCF-8D68-C0CA-FE9C-81CACD2E8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11226-B78C-9CF6-1053-FFEE8CAA8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53B47-2756-0912-B3E7-85E712CC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1790-06A7-470F-9D91-F9DE38AC184B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9BF96-0E91-A5F4-933E-378061B0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E6A9D-20D7-D9B7-2C83-25E78904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27F93-A23E-FEB6-AA78-1E56F443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4B07E-8BEB-53AD-AF7B-1E70EB08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4A8C-BE08-4095-0687-BA9F70B1F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3F2AE4-E555-438C-AA89-268DBCB352A1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0ED7-831D-C154-339F-F5B916237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A8B5-66E5-5ABD-7C43-FE6988DBC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78F15-EB27-43BB-8385-67E88C275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BD72-0234-7E49-12D3-1C863730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030" y="2122997"/>
            <a:ext cx="1637970" cy="138696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EF016-5B7F-8D85-A8DA-5ACA0D0B9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Diane Hymas &amp; Mark Wolfson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Monday April 7, 2025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at Spring DYNA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7EA24E-3B1D-5409-B620-DED2EEE3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2" y="695160"/>
            <a:ext cx="3405869" cy="25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88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1DF2-14A1-5530-32CE-5B844CD9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Status?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8DF0F-F968-6EC1-6EEE-7A321022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39F76-18EB-A4E4-A930-4955C9C7A34E}"/>
              </a:ext>
            </a:extLst>
          </p:cNvPr>
          <p:cNvSpPr txBox="1"/>
          <p:nvPr/>
        </p:nvSpPr>
        <p:spPr>
          <a:xfrm>
            <a:off x="1330035" y="1847273"/>
            <a:ext cx="8968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APL Trust US is an Incorporated Charitable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Donation Pledges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are awaiting approval of Tax-Exempt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(for donations to be Tax-deductible)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Register your interest and check for Updates on https://theapltrust.org/</a:t>
            </a:r>
          </a:p>
        </p:txBody>
      </p:sp>
    </p:spTree>
    <p:extLst>
      <p:ext uri="{BB962C8B-B14F-4D97-AF65-F5344CB8AC3E}">
        <p14:creationId xmlns:p14="http://schemas.microsoft.com/office/powerpoint/2010/main" val="217249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7A9E-4AFB-7932-6BD4-7B61954B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2FD44-800F-6126-4A03-4A4A8B93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060A8-7D44-82E9-E534-91DBA3C241EC}"/>
              </a:ext>
            </a:extLst>
          </p:cNvPr>
          <p:cNvSpPr txBox="1">
            <a:spLocks/>
          </p:cNvSpPr>
          <p:nvPr/>
        </p:nvSpPr>
        <p:spPr>
          <a:xfrm>
            <a:off x="966746" y="5030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66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2FC3-664B-34E4-15BB-DE806237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APL Symbol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0C551-0C1F-2ACD-37A5-9160B483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3B43B-297B-8707-195D-C7159E3C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3" y="1417093"/>
            <a:ext cx="1274174" cy="983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B6AEA-3F88-8E25-FF3B-7B76E738B817}"/>
              </a:ext>
            </a:extLst>
          </p:cNvPr>
          <p:cNvSpPr txBox="1"/>
          <p:nvPr/>
        </p:nvSpPr>
        <p:spPr>
          <a:xfrm>
            <a:off x="1104181" y="2448774"/>
            <a:ext cx="727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158CE-D5EE-A8D1-45C8-D9041D239451}"/>
              </a:ext>
            </a:extLst>
          </p:cNvPr>
          <p:cNvSpPr txBox="1"/>
          <p:nvPr/>
        </p:nvSpPr>
        <p:spPr>
          <a:xfrm>
            <a:off x="1131669" y="3578230"/>
            <a:ext cx="65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¨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432FD-997C-26CE-8053-FA6BF3AA0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404" y="1454572"/>
            <a:ext cx="1990725" cy="1409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60CF60-6409-20B9-1D5A-0942F552E80C}"/>
              </a:ext>
            </a:extLst>
          </p:cNvPr>
          <p:cNvSpPr txBox="1"/>
          <p:nvPr/>
        </p:nvSpPr>
        <p:spPr>
          <a:xfrm>
            <a:off x="1224951" y="3964639"/>
            <a:ext cx="651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9A7CE-6547-3350-32F7-9D79BCAA7689}"/>
              </a:ext>
            </a:extLst>
          </p:cNvPr>
          <p:cNvSpPr txBox="1"/>
          <p:nvPr/>
        </p:nvSpPr>
        <p:spPr>
          <a:xfrm>
            <a:off x="1224952" y="4895728"/>
            <a:ext cx="725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⊢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115B1-311C-CB00-37D3-2E43655EA616}"/>
              </a:ext>
            </a:extLst>
          </p:cNvPr>
          <p:cNvSpPr txBox="1"/>
          <p:nvPr/>
        </p:nvSpPr>
        <p:spPr>
          <a:xfrm>
            <a:off x="1150822" y="5528895"/>
            <a:ext cx="799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D0E3C-A364-5F43-BB74-A93418531CEC}"/>
              </a:ext>
            </a:extLst>
          </p:cNvPr>
          <p:cNvSpPr txBox="1"/>
          <p:nvPr/>
        </p:nvSpPr>
        <p:spPr>
          <a:xfrm>
            <a:off x="3048001" y="3245771"/>
            <a:ext cx="50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2F114-8709-09AE-B56E-ED24E087D65D}"/>
              </a:ext>
            </a:extLst>
          </p:cNvPr>
          <p:cNvSpPr txBox="1"/>
          <p:nvPr/>
        </p:nvSpPr>
        <p:spPr>
          <a:xfrm>
            <a:off x="3053560" y="4015273"/>
            <a:ext cx="65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7BCACD-EF3B-CB7A-E69E-64BB7C9D45B0}"/>
              </a:ext>
            </a:extLst>
          </p:cNvPr>
          <p:cNvSpPr txBox="1"/>
          <p:nvPr/>
        </p:nvSpPr>
        <p:spPr>
          <a:xfrm>
            <a:off x="2972604" y="4895727"/>
            <a:ext cx="65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9ACCD2-187E-6591-6E1C-17C9E8E0E562}"/>
              </a:ext>
            </a:extLst>
          </p:cNvPr>
          <p:cNvSpPr txBox="1"/>
          <p:nvPr/>
        </p:nvSpPr>
        <p:spPr>
          <a:xfrm>
            <a:off x="3105509" y="2357367"/>
            <a:ext cx="81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D02E3-611A-53FF-A20E-155B87B0208F}"/>
              </a:ext>
            </a:extLst>
          </p:cNvPr>
          <p:cNvSpPr txBox="1"/>
          <p:nvPr/>
        </p:nvSpPr>
        <p:spPr>
          <a:xfrm>
            <a:off x="2990490" y="1396863"/>
            <a:ext cx="931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/\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0AE87F-7638-DE07-A8CE-9F2450194442}"/>
              </a:ext>
            </a:extLst>
          </p:cNvPr>
          <p:cNvSpPr txBox="1"/>
          <p:nvPr/>
        </p:nvSpPr>
        <p:spPr>
          <a:xfrm>
            <a:off x="4548996" y="1650839"/>
            <a:ext cx="569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/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FE210B-282F-E0F6-26B9-0E50252917CF}"/>
              </a:ext>
            </a:extLst>
          </p:cNvPr>
          <p:cNvSpPr txBox="1"/>
          <p:nvPr/>
        </p:nvSpPr>
        <p:spPr>
          <a:xfrm>
            <a:off x="5190397" y="1673862"/>
            <a:ext cx="82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\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1B739A-8918-64B5-DCF8-5D2B70ECA57D}"/>
              </a:ext>
            </a:extLst>
          </p:cNvPr>
          <p:cNvGrpSpPr/>
          <p:nvPr/>
        </p:nvGrpSpPr>
        <p:grpSpPr>
          <a:xfrm>
            <a:off x="10091069" y="3253255"/>
            <a:ext cx="1076828" cy="2015680"/>
            <a:chOff x="9840057" y="3242321"/>
            <a:chExt cx="1076828" cy="20156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FB66AE-9C9D-EA6A-815B-DBD0DB79D242}"/>
                </a:ext>
              </a:extLst>
            </p:cNvPr>
            <p:cNvSpPr txBox="1"/>
            <p:nvPr/>
          </p:nvSpPr>
          <p:spPr>
            <a:xfrm>
              <a:off x="9840057" y="4334671"/>
              <a:ext cx="92971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/>
                <a:t>/\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758B50-FC3B-E863-F4BB-D5193EADA38A}"/>
                </a:ext>
              </a:extLst>
            </p:cNvPr>
            <p:cNvSpPr txBox="1"/>
            <p:nvPr/>
          </p:nvSpPr>
          <p:spPr>
            <a:xfrm>
              <a:off x="9953810" y="3554346"/>
              <a:ext cx="4869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/>
                <a:t>|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6917A5-F72B-3589-E7DA-59A3A4FB6358}"/>
                </a:ext>
              </a:extLst>
            </p:cNvPr>
            <p:cNvSpPr txBox="1"/>
            <p:nvPr/>
          </p:nvSpPr>
          <p:spPr>
            <a:xfrm>
              <a:off x="9877939" y="3883669"/>
              <a:ext cx="5681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/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142237-5B3A-93EB-DAF1-9323029D0BD6}"/>
                </a:ext>
              </a:extLst>
            </p:cNvPr>
            <p:cNvSpPr txBox="1"/>
            <p:nvPr/>
          </p:nvSpPr>
          <p:spPr>
            <a:xfrm>
              <a:off x="10093512" y="3893464"/>
              <a:ext cx="8233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\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1DF9A9-F5E5-5790-02F8-DD2B4CB05D07}"/>
                </a:ext>
              </a:extLst>
            </p:cNvPr>
            <p:cNvSpPr txBox="1"/>
            <p:nvPr/>
          </p:nvSpPr>
          <p:spPr>
            <a:xfrm>
              <a:off x="9849582" y="3242321"/>
              <a:ext cx="725981" cy="914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/>
                <a:t>○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83FBD44-ED22-D8CA-49C0-B976849ED302}"/>
              </a:ext>
            </a:extLst>
          </p:cNvPr>
          <p:cNvSpPr txBox="1"/>
          <p:nvPr/>
        </p:nvSpPr>
        <p:spPr>
          <a:xfrm rot="10800000">
            <a:off x="4548996" y="2411426"/>
            <a:ext cx="641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∇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8B560A-D5C7-F112-BFF1-0E3CBC4FEA2C}"/>
              </a:ext>
            </a:extLst>
          </p:cNvPr>
          <p:cNvSpPr txBox="1"/>
          <p:nvPr/>
        </p:nvSpPr>
        <p:spPr>
          <a:xfrm>
            <a:off x="4813540" y="3208898"/>
            <a:ext cx="1346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⍋</a:t>
            </a:r>
          </a:p>
        </p:txBody>
      </p:sp>
      <p:grpSp>
        <p:nvGrpSpPr>
          <p:cNvPr id="20" name="Woman">
            <a:extLst>
              <a:ext uri="{FF2B5EF4-FFF2-40B4-BE49-F238E27FC236}">
                <a16:creationId xmlns:a16="http://schemas.microsoft.com/office/drawing/2014/main" id="{8C19CA5E-B888-279C-8CBE-79CF02927982}"/>
              </a:ext>
            </a:extLst>
          </p:cNvPr>
          <p:cNvGrpSpPr/>
          <p:nvPr/>
        </p:nvGrpSpPr>
        <p:grpSpPr>
          <a:xfrm>
            <a:off x="8071063" y="3286284"/>
            <a:ext cx="1079074" cy="2024549"/>
            <a:chOff x="8071063" y="3323608"/>
            <a:chExt cx="1079074" cy="20245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E33023-1A38-ABE6-221C-7FE9AD1EA07A}"/>
                </a:ext>
              </a:extLst>
            </p:cNvPr>
            <p:cNvSpPr txBox="1"/>
            <p:nvPr/>
          </p:nvSpPr>
          <p:spPr>
            <a:xfrm>
              <a:off x="8071063" y="4424827"/>
              <a:ext cx="93165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/>
                <a:t>/\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DA1771-3024-D8DA-4373-4BF0674BC2F0}"/>
                </a:ext>
              </a:extLst>
            </p:cNvPr>
            <p:cNvSpPr txBox="1"/>
            <p:nvPr/>
          </p:nvSpPr>
          <p:spPr>
            <a:xfrm>
              <a:off x="8185053" y="3644502"/>
              <a:ext cx="4880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/>
                <a:t>|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7C3A08-4CDD-BA23-721B-78A1645414B8}"/>
                </a:ext>
              </a:extLst>
            </p:cNvPr>
            <p:cNvSpPr txBox="1"/>
            <p:nvPr/>
          </p:nvSpPr>
          <p:spPr>
            <a:xfrm>
              <a:off x="8109024" y="3973825"/>
              <a:ext cx="5693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6DB712-287A-42B5-9CBE-1A055E305D05}"/>
                </a:ext>
              </a:extLst>
            </p:cNvPr>
            <p:cNvSpPr txBox="1"/>
            <p:nvPr/>
          </p:nvSpPr>
          <p:spPr>
            <a:xfrm>
              <a:off x="8325047" y="3983620"/>
              <a:ext cx="82509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\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09ECBD-974A-5D24-442F-394614DEFDBD}"/>
                </a:ext>
              </a:extLst>
            </p:cNvPr>
            <p:cNvSpPr txBox="1"/>
            <p:nvPr/>
          </p:nvSpPr>
          <p:spPr>
            <a:xfrm>
              <a:off x="8074518" y="3323608"/>
              <a:ext cx="7274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/>
                <a:t>○</a:t>
              </a: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9FEB8E0-022E-5D45-D071-34718A02A5AA}"/>
                </a:ext>
              </a:extLst>
            </p:cNvPr>
            <p:cNvSpPr/>
            <p:nvPr/>
          </p:nvSpPr>
          <p:spPr>
            <a:xfrm>
              <a:off x="8204646" y="4442758"/>
              <a:ext cx="393319" cy="470449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16846E-762F-6195-EC62-2CA58201D072}"/>
              </a:ext>
            </a:extLst>
          </p:cNvPr>
          <p:cNvSpPr txBox="1"/>
          <p:nvPr/>
        </p:nvSpPr>
        <p:spPr>
          <a:xfrm>
            <a:off x="4704457" y="4401557"/>
            <a:ext cx="736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E8A35-F914-D0E0-C602-D43BC8EB362B}"/>
              </a:ext>
            </a:extLst>
          </p:cNvPr>
          <p:cNvSpPr txBox="1"/>
          <p:nvPr/>
        </p:nvSpPr>
        <p:spPr>
          <a:xfrm>
            <a:off x="4790706" y="5528895"/>
            <a:ext cx="52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0CCD6-9D46-7C95-5C34-41005CD1CA71}"/>
              </a:ext>
            </a:extLst>
          </p:cNvPr>
          <p:cNvSpPr txBox="1"/>
          <p:nvPr/>
        </p:nvSpPr>
        <p:spPr>
          <a:xfrm>
            <a:off x="6741790" y="1820775"/>
            <a:ext cx="1093870" cy="123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{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2F5BCF-592E-87DF-1AA8-534784C18BE1}"/>
              </a:ext>
            </a:extLst>
          </p:cNvPr>
          <p:cNvSpPr txBox="1"/>
          <p:nvPr/>
        </p:nvSpPr>
        <p:spPr>
          <a:xfrm>
            <a:off x="7940472" y="1795957"/>
            <a:ext cx="6831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}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7C8C7B0-96C5-C6CF-8CE8-1CD93814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322" y="5405788"/>
            <a:ext cx="7362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DCEA-1011-45E7-9979-B550526C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the day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discovered APL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FDFDA-93BF-FA1B-55A2-79D23D813B3D}"/>
              </a:ext>
            </a:extLst>
          </p:cNvPr>
          <p:cNvSpPr txBox="1"/>
          <p:nvPr/>
        </p:nvSpPr>
        <p:spPr>
          <a:xfrm>
            <a:off x="992037" y="1522154"/>
            <a:ext cx="10207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Passion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Profits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D895C-894A-8748-152E-11B63776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B1B8-FE77-FD0D-3953-AB941A7A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7720B-324D-F919-2773-E618C181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3</a:t>
            </a:fld>
            <a:endParaRPr lang="en-US"/>
          </a:p>
        </p:txBody>
      </p:sp>
      <p:sp>
        <p:nvSpPr>
          <p:cNvPr id="21" name="And">
            <a:extLst>
              <a:ext uri="{FF2B5EF4-FFF2-40B4-BE49-F238E27FC236}">
                <a16:creationId xmlns:a16="http://schemas.microsoft.com/office/drawing/2014/main" id="{5D5062B2-DFD3-4F8C-48C4-09D16CDB9141}"/>
              </a:ext>
            </a:extLst>
          </p:cNvPr>
          <p:cNvSpPr txBox="1"/>
          <p:nvPr/>
        </p:nvSpPr>
        <p:spPr>
          <a:xfrm>
            <a:off x="7912978" y="2137354"/>
            <a:ext cx="736223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600" dirty="0"/>
              <a:t>∧</a:t>
            </a:r>
          </a:p>
        </p:txBody>
      </p:sp>
      <p:sp>
        <p:nvSpPr>
          <p:cNvPr id="22" name="APL">
            <a:extLst>
              <a:ext uri="{FF2B5EF4-FFF2-40B4-BE49-F238E27FC236}">
                <a16:creationId xmlns:a16="http://schemas.microsoft.com/office/drawing/2014/main" id="{88B99D46-01A4-6362-BF5E-9A641B52F1C2}"/>
              </a:ext>
            </a:extLst>
          </p:cNvPr>
          <p:cNvSpPr txBox="1"/>
          <p:nvPr/>
        </p:nvSpPr>
        <p:spPr>
          <a:xfrm>
            <a:off x="4133151" y="2183521"/>
            <a:ext cx="16715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atin typeface="APL385 Unicode" panose="020B0709000202000203" pitchFamily="49" charset="0"/>
              </a:rPr>
              <a:t>APL</a:t>
            </a:r>
          </a:p>
        </p:txBody>
      </p:sp>
      <p:sp>
        <p:nvSpPr>
          <p:cNvPr id="23" name="Bind / Compose">
            <a:extLst>
              <a:ext uri="{FF2B5EF4-FFF2-40B4-BE49-F238E27FC236}">
                <a16:creationId xmlns:a16="http://schemas.microsoft.com/office/drawing/2014/main" id="{701E65B2-A949-F4EC-E2A2-F062E8D7F567}"/>
              </a:ext>
            </a:extLst>
          </p:cNvPr>
          <p:cNvSpPr txBox="1"/>
          <p:nvPr/>
        </p:nvSpPr>
        <p:spPr>
          <a:xfrm>
            <a:off x="5937590" y="2183521"/>
            <a:ext cx="525877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000" dirty="0"/>
              <a:t>∘</a:t>
            </a:r>
          </a:p>
        </p:txBody>
      </p:sp>
      <p:sp>
        <p:nvSpPr>
          <p:cNvPr id="24" name="Replicate">
            <a:extLst>
              <a:ext uri="{FF2B5EF4-FFF2-40B4-BE49-F238E27FC236}">
                <a16:creationId xmlns:a16="http://schemas.microsoft.com/office/drawing/2014/main" id="{07B059AF-2899-98EC-4D11-1F6F19E5D3E1}"/>
              </a:ext>
            </a:extLst>
          </p:cNvPr>
          <p:cNvSpPr txBox="1"/>
          <p:nvPr/>
        </p:nvSpPr>
        <p:spPr>
          <a:xfrm>
            <a:off x="3173686" y="1906522"/>
            <a:ext cx="56934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9600" dirty="0"/>
              <a:t>/</a:t>
            </a:r>
          </a:p>
        </p:txBody>
      </p:sp>
      <p:sp>
        <p:nvSpPr>
          <p:cNvPr id="25" name="N - Number">
            <a:extLst>
              <a:ext uri="{FF2B5EF4-FFF2-40B4-BE49-F238E27FC236}">
                <a16:creationId xmlns:a16="http://schemas.microsoft.com/office/drawing/2014/main" id="{C528005B-505F-938D-BC22-8D769904EF37}"/>
              </a:ext>
            </a:extLst>
          </p:cNvPr>
          <p:cNvSpPr txBox="1"/>
          <p:nvPr/>
        </p:nvSpPr>
        <p:spPr>
          <a:xfrm>
            <a:off x="2000403" y="2158009"/>
            <a:ext cx="6980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atin typeface="APL385 Unicode" panose="020B0709000202000203" pitchFamily="49" charset="0"/>
              </a:rPr>
              <a:t>N</a:t>
            </a:r>
          </a:p>
        </p:txBody>
      </p:sp>
      <p:sp>
        <p:nvSpPr>
          <p:cNvPr id="26" name="Curly Left">
            <a:extLst>
              <a:ext uri="{FF2B5EF4-FFF2-40B4-BE49-F238E27FC236}">
                <a16:creationId xmlns:a16="http://schemas.microsoft.com/office/drawing/2014/main" id="{59FDF5DB-D83F-69C6-C388-5B2A0B555190}"/>
              </a:ext>
            </a:extLst>
          </p:cNvPr>
          <p:cNvSpPr txBox="1"/>
          <p:nvPr/>
        </p:nvSpPr>
        <p:spPr>
          <a:xfrm>
            <a:off x="838200" y="1906522"/>
            <a:ext cx="109387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9600" dirty="0">
                <a:latin typeface="APL385 Unicode" panose="020B0709000202000203" pitchFamily="49" charset="0"/>
              </a:rPr>
              <a:t>{</a:t>
            </a:r>
          </a:p>
        </p:txBody>
      </p:sp>
      <p:sp>
        <p:nvSpPr>
          <p:cNvPr id="27" name="Curly Right">
            <a:extLst>
              <a:ext uri="{FF2B5EF4-FFF2-40B4-BE49-F238E27FC236}">
                <a16:creationId xmlns:a16="http://schemas.microsoft.com/office/drawing/2014/main" id="{41C0E439-07CE-33BB-675D-C7CF3FB9FE21}"/>
              </a:ext>
            </a:extLst>
          </p:cNvPr>
          <p:cNvSpPr txBox="1"/>
          <p:nvPr/>
        </p:nvSpPr>
        <p:spPr>
          <a:xfrm>
            <a:off x="10067098" y="1770274"/>
            <a:ext cx="68314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9600" dirty="0"/>
              <a:t>}</a:t>
            </a:r>
          </a:p>
        </p:txBody>
      </p:sp>
      <p:sp>
        <p:nvSpPr>
          <p:cNvPr id="8" name="Each">
            <a:extLst>
              <a:ext uri="{FF2B5EF4-FFF2-40B4-BE49-F238E27FC236}">
                <a16:creationId xmlns:a16="http://schemas.microsoft.com/office/drawing/2014/main" id="{E7593D89-D67E-D1D0-ACC7-3AB0D42C68EE}"/>
              </a:ext>
            </a:extLst>
          </p:cNvPr>
          <p:cNvSpPr txBox="1"/>
          <p:nvPr/>
        </p:nvSpPr>
        <p:spPr>
          <a:xfrm>
            <a:off x="10908743" y="1974915"/>
            <a:ext cx="6511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¨</a:t>
            </a:r>
          </a:p>
        </p:txBody>
      </p:sp>
      <p:grpSp>
        <p:nvGrpSpPr>
          <p:cNvPr id="32" name="Woman">
            <a:extLst>
              <a:ext uri="{FF2B5EF4-FFF2-40B4-BE49-F238E27FC236}">
                <a16:creationId xmlns:a16="http://schemas.microsoft.com/office/drawing/2014/main" id="{92BD1E36-3183-ABC3-FC5F-55227A44C848}"/>
              </a:ext>
            </a:extLst>
          </p:cNvPr>
          <p:cNvGrpSpPr/>
          <p:nvPr/>
        </p:nvGrpSpPr>
        <p:grpSpPr>
          <a:xfrm>
            <a:off x="6930595" y="1694238"/>
            <a:ext cx="1079074" cy="2024549"/>
            <a:chOff x="8071063" y="3323608"/>
            <a:chExt cx="1079074" cy="20245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FE57DC-2DD5-73C8-6CB1-9AC5297DFC35}"/>
                </a:ext>
              </a:extLst>
            </p:cNvPr>
            <p:cNvSpPr txBox="1"/>
            <p:nvPr/>
          </p:nvSpPr>
          <p:spPr>
            <a:xfrm>
              <a:off x="8071063" y="4424827"/>
              <a:ext cx="931653" cy="9233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5400" dirty="0"/>
                <a:t>/\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3805FB-EB5B-C216-A7D7-F315065948C8}"/>
                </a:ext>
              </a:extLst>
            </p:cNvPr>
            <p:cNvSpPr txBox="1"/>
            <p:nvPr/>
          </p:nvSpPr>
          <p:spPr>
            <a:xfrm>
              <a:off x="8185053" y="3644502"/>
              <a:ext cx="488012" cy="12003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7200" dirty="0"/>
                <a:t>|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571C2-D265-2671-DC87-DB8D9AB001CE}"/>
                </a:ext>
              </a:extLst>
            </p:cNvPr>
            <p:cNvSpPr txBox="1"/>
            <p:nvPr/>
          </p:nvSpPr>
          <p:spPr>
            <a:xfrm>
              <a:off x="8109024" y="3973825"/>
              <a:ext cx="569344" cy="76944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4400" dirty="0"/>
                <a:t>/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02F69C-0C11-5336-D10C-259827FD9609}"/>
                </a:ext>
              </a:extLst>
            </p:cNvPr>
            <p:cNvSpPr txBox="1"/>
            <p:nvPr/>
          </p:nvSpPr>
          <p:spPr>
            <a:xfrm>
              <a:off x="8325047" y="3983620"/>
              <a:ext cx="825090" cy="76944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4400" dirty="0"/>
                <a:t>\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1476C2-27F3-47C9-8905-E802A83E0C97}"/>
                </a:ext>
              </a:extLst>
            </p:cNvPr>
            <p:cNvSpPr txBox="1"/>
            <p:nvPr/>
          </p:nvSpPr>
          <p:spPr>
            <a:xfrm>
              <a:off x="8074518" y="3323608"/>
              <a:ext cx="727495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4800" dirty="0"/>
                <a:t>○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2F2AC91-B6CA-869C-70B6-B1B3074FDA45}"/>
                </a:ext>
              </a:extLst>
            </p:cNvPr>
            <p:cNvSpPr/>
            <p:nvPr/>
          </p:nvSpPr>
          <p:spPr>
            <a:xfrm>
              <a:off x="8204646" y="4442758"/>
              <a:ext cx="393319" cy="470449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Man">
            <a:extLst>
              <a:ext uri="{FF2B5EF4-FFF2-40B4-BE49-F238E27FC236}">
                <a16:creationId xmlns:a16="http://schemas.microsoft.com/office/drawing/2014/main" id="{DB6DD4D1-8460-4D2F-5D98-B5662068B7DF}"/>
              </a:ext>
            </a:extLst>
          </p:cNvPr>
          <p:cNvGrpSpPr/>
          <p:nvPr/>
        </p:nvGrpSpPr>
        <p:grpSpPr>
          <a:xfrm>
            <a:off x="9043702" y="1756813"/>
            <a:ext cx="1076828" cy="2015680"/>
            <a:chOff x="9840057" y="3242321"/>
            <a:chExt cx="1076828" cy="20156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081F5E-7A1F-C1E7-D952-FB87ADE7FFF4}"/>
                </a:ext>
              </a:extLst>
            </p:cNvPr>
            <p:cNvSpPr txBox="1"/>
            <p:nvPr/>
          </p:nvSpPr>
          <p:spPr>
            <a:xfrm>
              <a:off x="9840057" y="4334671"/>
              <a:ext cx="92971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/>
                <a:t>/\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BFAE1C-D659-8FF1-8640-8349424D2D43}"/>
                </a:ext>
              </a:extLst>
            </p:cNvPr>
            <p:cNvSpPr txBox="1"/>
            <p:nvPr/>
          </p:nvSpPr>
          <p:spPr>
            <a:xfrm>
              <a:off x="9953810" y="3554346"/>
              <a:ext cx="4869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/>
                <a:t>|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EBC710-D709-37A8-AF9A-6EEF014122EC}"/>
                </a:ext>
              </a:extLst>
            </p:cNvPr>
            <p:cNvSpPr txBox="1"/>
            <p:nvPr/>
          </p:nvSpPr>
          <p:spPr>
            <a:xfrm>
              <a:off x="9877939" y="3883669"/>
              <a:ext cx="5681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/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05BDD6-12FB-971A-ADB0-C07C4B50CE69}"/>
                </a:ext>
              </a:extLst>
            </p:cNvPr>
            <p:cNvSpPr txBox="1"/>
            <p:nvPr/>
          </p:nvSpPr>
          <p:spPr>
            <a:xfrm>
              <a:off x="10093512" y="3893464"/>
              <a:ext cx="8233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/>
                <a:t>\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32F844-8632-D293-7BBC-5EBC30933709}"/>
                </a:ext>
              </a:extLst>
            </p:cNvPr>
            <p:cNvSpPr txBox="1"/>
            <p:nvPr/>
          </p:nvSpPr>
          <p:spPr>
            <a:xfrm>
              <a:off x="9849582" y="3242321"/>
              <a:ext cx="725981" cy="914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/>
                <a:t>○</a:t>
              </a:r>
            </a:p>
          </p:txBody>
        </p:sp>
      </p:grpSp>
      <p:sp>
        <p:nvSpPr>
          <p:cNvPr id="45" name="Diciplines 1">
            <a:extLst>
              <a:ext uri="{FF2B5EF4-FFF2-40B4-BE49-F238E27FC236}">
                <a16:creationId xmlns:a16="http://schemas.microsoft.com/office/drawing/2014/main" id="{5B392941-E174-964D-BAA6-C6E4D903C238}"/>
              </a:ext>
            </a:extLst>
          </p:cNvPr>
          <p:cNvSpPr txBox="1"/>
          <p:nvPr/>
        </p:nvSpPr>
        <p:spPr>
          <a:xfrm>
            <a:off x="1255060" y="3724057"/>
            <a:ext cx="3639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Diciplines 2">
            <a:extLst>
              <a:ext uri="{FF2B5EF4-FFF2-40B4-BE49-F238E27FC236}">
                <a16:creationId xmlns:a16="http://schemas.microsoft.com/office/drawing/2014/main" id="{26289D84-1CEE-FD6A-D87A-C0B8262EA22E}"/>
              </a:ext>
            </a:extLst>
          </p:cNvPr>
          <p:cNvSpPr txBox="1"/>
          <p:nvPr/>
        </p:nvSpPr>
        <p:spPr>
          <a:xfrm>
            <a:off x="5576586" y="3724057"/>
            <a:ext cx="4396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Medicine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AI …..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ind / Compose 2">
            <a:extLst>
              <a:ext uri="{FF2B5EF4-FFF2-40B4-BE49-F238E27FC236}">
                <a16:creationId xmlns:a16="http://schemas.microsoft.com/office/drawing/2014/main" id="{E9E8D737-5A6F-D7AC-9DE3-EA4C2B76305E}"/>
              </a:ext>
            </a:extLst>
          </p:cNvPr>
          <p:cNvSpPr txBox="1"/>
          <p:nvPr/>
        </p:nvSpPr>
        <p:spPr>
          <a:xfrm>
            <a:off x="3219799" y="2098233"/>
            <a:ext cx="525877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000" dirty="0"/>
              <a:t>∘</a:t>
            </a:r>
          </a:p>
        </p:txBody>
      </p:sp>
      <p:sp>
        <p:nvSpPr>
          <p:cNvPr id="48" name="Omega">
            <a:extLst>
              <a:ext uri="{FF2B5EF4-FFF2-40B4-BE49-F238E27FC236}">
                <a16:creationId xmlns:a16="http://schemas.microsoft.com/office/drawing/2014/main" id="{05BB5226-79AF-8C65-163C-75DC7105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729" y="2032949"/>
            <a:ext cx="7362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7" grpId="0"/>
      <p:bldP spid="8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74D8-5FCC-514B-7E0B-2EAB244C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845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7F9F9-CE8A-3D1E-FFB2-61AE77E6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1607"/>
            <a:ext cx="2743200" cy="365125"/>
          </a:xfrm>
        </p:spPr>
        <p:txBody>
          <a:bodyPr/>
          <a:lstStyle/>
          <a:p>
            <a:fld id="{E6D78F15-EB27-43BB-8385-67E88C2752BF}" type="slidenum">
              <a:rPr lang="en-US" smtClean="0"/>
              <a:t>4</a:t>
            </a:fld>
            <a:endParaRPr lang="en-US"/>
          </a:p>
        </p:txBody>
      </p:sp>
      <p:pic>
        <p:nvPicPr>
          <p:cNvPr id="3074" name="Money" descr="Money Images – Browse 17,702,717 Stock Photos, Vectors, and ...">
            <a:extLst>
              <a:ext uri="{FF2B5EF4-FFF2-40B4-BE49-F238E27FC236}">
                <a16:creationId xmlns:a16="http://schemas.microsoft.com/office/drawing/2014/main" id="{95FF50E3-2AD3-77E1-354A-D85FE471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3" y="1497703"/>
            <a:ext cx="3735332" cy="2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deas" descr="Free Photo diverse people with new ideas and bright light bulbs">
            <a:extLst>
              <a:ext uri="{FF2B5EF4-FFF2-40B4-BE49-F238E27FC236}">
                <a16:creationId xmlns:a16="http://schemas.microsoft.com/office/drawing/2014/main" id="{9862865A-C413-A63C-00EA-DB62C94E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38" y="1176253"/>
            <a:ext cx="3305392" cy="2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APL" descr="APL logo - APL Wiki">
            <a:extLst>
              <a:ext uri="{FF2B5EF4-FFF2-40B4-BE49-F238E27FC236}">
                <a16:creationId xmlns:a16="http://schemas.microsoft.com/office/drawing/2014/main" id="{DAE19DE5-BAEB-80CA-830D-4F193C34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59" y="1497703"/>
            <a:ext cx="2334611" cy="23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quest">
            <a:extLst>
              <a:ext uri="{FF2B5EF4-FFF2-40B4-BE49-F238E27FC236}">
                <a16:creationId xmlns:a16="http://schemas.microsoft.com/office/drawing/2014/main" id="{B5442479-1E51-5855-FF57-850895A00E8E}"/>
              </a:ext>
            </a:extLst>
          </p:cNvPr>
          <p:cNvSpPr txBox="1"/>
          <p:nvPr/>
        </p:nvSpPr>
        <p:spPr>
          <a:xfrm>
            <a:off x="3543828" y="1569668"/>
            <a:ext cx="112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5" name="Receive">
            <a:extLst>
              <a:ext uri="{FF2B5EF4-FFF2-40B4-BE49-F238E27FC236}">
                <a16:creationId xmlns:a16="http://schemas.microsoft.com/office/drawing/2014/main" id="{4FCB02A8-0176-73FF-39A9-3FDF67F861E3}"/>
              </a:ext>
            </a:extLst>
          </p:cNvPr>
          <p:cNvSpPr txBox="1"/>
          <p:nvPr/>
        </p:nvSpPr>
        <p:spPr>
          <a:xfrm>
            <a:off x="3475668" y="3012639"/>
            <a:ext cx="105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</a:t>
            </a:r>
          </a:p>
        </p:txBody>
      </p:sp>
      <p:sp>
        <p:nvSpPr>
          <p:cNvPr id="6" name="Recieve Arrow">
            <a:extLst>
              <a:ext uri="{FF2B5EF4-FFF2-40B4-BE49-F238E27FC236}">
                <a16:creationId xmlns:a16="http://schemas.microsoft.com/office/drawing/2014/main" id="{0B2456DC-A976-3AA7-13C5-05BBA84BB2E4}"/>
              </a:ext>
            </a:extLst>
          </p:cNvPr>
          <p:cNvSpPr/>
          <p:nvPr/>
        </p:nvSpPr>
        <p:spPr>
          <a:xfrm>
            <a:off x="3363143" y="3275650"/>
            <a:ext cx="1278685" cy="40859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quest Arrow">
            <a:extLst>
              <a:ext uri="{FF2B5EF4-FFF2-40B4-BE49-F238E27FC236}">
                <a16:creationId xmlns:a16="http://schemas.microsoft.com/office/drawing/2014/main" id="{E9A78E82-6D83-A45D-5629-5DE3068AB1B7}"/>
              </a:ext>
            </a:extLst>
          </p:cNvPr>
          <p:cNvSpPr/>
          <p:nvPr/>
        </p:nvSpPr>
        <p:spPr>
          <a:xfrm rot="10800000">
            <a:off x="3336779" y="1846575"/>
            <a:ext cx="1278685" cy="408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arn Arrow">
            <a:extLst>
              <a:ext uri="{FF2B5EF4-FFF2-40B4-BE49-F238E27FC236}">
                <a16:creationId xmlns:a16="http://schemas.microsoft.com/office/drawing/2014/main" id="{F02068FD-7120-00EB-EE19-105DE271DA20}"/>
              </a:ext>
            </a:extLst>
          </p:cNvPr>
          <p:cNvSpPr/>
          <p:nvPr/>
        </p:nvSpPr>
        <p:spPr>
          <a:xfrm rot="10800000">
            <a:off x="8078821" y="2441317"/>
            <a:ext cx="926177" cy="408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arn">
            <a:extLst>
              <a:ext uri="{FF2B5EF4-FFF2-40B4-BE49-F238E27FC236}">
                <a16:creationId xmlns:a16="http://schemas.microsoft.com/office/drawing/2014/main" id="{D006B1EE-67AC-5608-CC38-BAE765DE226C}"/>
              </a:ext>
            </a:extLst>
          </p:cNvPr>
          <p:cNvSpPr txBox="1"/>
          <p:nvPr/>
        </p:nvSpPr>
        <p:spPr>
          <a:xfrm>
            <a:off x="8281430" y="2119271"/>
            <a:ext cx="7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</a:t>
            </a:r>
          </a:p>
        </p:txBody>
      </p:sp>
      <p:pic>
        <p:nvPicPr>
          <p:cNvPr id="1026" name="Projects" descr="Doing the right projects and doing them right - IPMA ...">
            <a:extLst>
              <a:ext uri="{FF2B5EF4-FFF2-40B4-BE49-F238E27FC236}">
                <a16:creationId xmlns:a16="http://schemas.microsoft.com/office/drawing/2014/main" id="{172027F8-7C64-6745-903E-FABBF3EB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52" y="4684487"/>
            <a:ext cx="3665965" cy="15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rjects Arrow">
            <a:extLst>
              <a:ext uri="{FF2B5EF4-FFF2-40B4-BE49-F238E27FC236}">
                <a16:creationId xmlns:a16="http://schemas.microsoft.com/office/drawing/2014/main" id="{D86E28F8-FBD0-5F2A-D6A9-F4A764CF0EE0}"/>
              </a:ext>
            </a:extLst>
          </p:cNvPr>
          <p:cNvSpPr/>
          <p:nvPr/>
        </p:nvSpPr>
        <p:spPr>
          <a:xfrm rot="5400000">
            <a:off x="6034717" y="4114759"/>
            <a:ext cx="663234" cy="4085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eate">
            <a:extLst>
              <a:ext uri="{FF2B5EF4-FFF2-40B4-BE49-F238E27FC236}">
                <a16:creationId xmlns:a16="http://schemas.microsoft.com/office/drawing/2014/main" id="{58F15C1B-C5FC-7A93-E37D-55EBCF5AB9F0}"/>
              </a:ext>
            </a:extLst>
          </p:cNvPr>
          <p:cNvSpPr txBox="1"/>
          <p:nvPr/>
        </p:nvSpPr>
        <p:spPr>
          <a:xfrm>
            <a:off x="5282609" y="4012593"/>
            <a:ext cx="108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</a:t>
            </a:r>
          </a:p>
        </p:txBody>
      </p:sp>
      <p:sp>
        <p:nvSpPr>
          <p:cNvPr id="12" name="Amazing">
            <a:extLst>
              <a:ext uri="{FF2B5EF4-FFF2-40B4-BE49-F238E27FC236}">
                <a16:creationId xmlns:a16="http://schemas.microsoft.com/office/drawing/2014/main" id="{6F953A5D-6FED-0548-DC48-52A15105E137}"/>
              </a:ext>
            </a:extLst>
          </p:cNvPr>
          <p:cNvSpPr txBox="1"/>
          <p:nvPr/>
        </p:nvSpPr>
        <p:spPr>
          <a:xfrm>
            <a:off x="6578270" y="4012593"/>
            <a:ext cx="11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Amazing</a:t>
            </a:r>
          </a:p>
        </p:txBody>
      </p:sp>
      <p:sp>
        <p:nvSpPr>
          <p:cNvPr id="14" name="Donate Arrow">
            <a:extLst>
              <a:ext uri="{FF2B5EF4-FFF2-40B4-BE49-F238E27FC236}">
                <a16:creationId xmlns:a16="http://schemas.microsoft.com/office/drawing/2014/main" id="{24CEBCDB-C013-13D2-7E81-E2A01612EFA7}"/>
              </a:ext>
            </a:extLst>
          </p:cNvPr>
          <p:cNvSpPr/>
          <p:nvPr/>
        </p:nvSpPr>
        <p:spPr>
          <a:xfrm rot="5400000">
            <a:off x="1704796" y="1027434"/>
            <a:ext cx="1054537" cy="3992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pply">
            <a:extLst>
              <a:ext uri="{FF2B5EF4-FFF2-40B4-BE49-F238E27FC236}">
                <a16:creationId xmlns:a16="http://schemas.microsoft.com/office/drawing/2014/main" id="{A8CDB02D-602F-904F-2291-EE0CDD2F7E2D}"/>
              </a:ext>
            </a:extLst>
          </p:cNvPr>
          <p:cNvSpPr txBox="1"/>
          <p:nvPr/>
        </p:nvSpPr>
        <p:spPr>
          <a:xfrm>
            <a:off x="8278141" y="2849913"/>
            <a:ext cx="7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</a:t>
            </a:r>
          </a:p>
        </p:txBody>
      </p:sp>
      <p:sp>
        <p:nvSpPr>
          <p:cNvPr id="16" name="Donate">
            <a:extLst>
              <a:ext uri="{FF2B5EF4-FFF2-40B4-BE49-F238E27FC236}">
                <a16:creationId xmlns:a16="http://schemas.microsoft.com/office/drawing/2014/main" id="{50C7C85D-9503-A18D-2621-1FDDA961887B}"/>
              </a:ext>
            </a:extLst>
          </p:cNvPr>
          <p:cNvSpPr txBox="1"/>
          <p:nvPr/>
        </p:nvSpPr>
        <p:spPr>
          <a:xfrm>
            <a:off x="981405" y="991587"/>
            <a:ext cx="9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Donate</a:t>
            </a:r>
          </a:p>
        </p:txBody>
      </p:sp>
      <p:sp>
        <p:nvSpPr>
          <p:cNvPr id="13" name="Non-Profit Charity">
            <a:extLst>
              <a:ext uri="{FF2B5EF4-FFF2-40B4-BE49-F238E27FC236}">
                <a16:creationId xmlns:a16="http://schemas.microsoft.com/office/drawing/2014/main" id="{2B85A13C-BEE6-FB6B-BACB-B8A3074DB7DB}"/>
              </a:ext>
            </a:extLst>
          </p:cNvPr>
          <p:cNvSpPr txBox="1"/>
          <p:nvPr/>
        </p:nvSpPr>
        <p:spPr>
          <a:xfrm>
            <a:off x="540689" y="3429000"/>
            <a:ext cx="282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Non-Profit Charity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Dedicated to promoting APL for the benefit of Education and Science</a:t>
            </a:r>
          </a:p>
        </p:txBody>
      </p:sp>
      <p:sp>
        <p:nvSpPr>
          <p:cNvPr id="17" name="Promote APL Arrow">
            <a:extLst>
              <a:ext uri="{FF2B5EF4-FFF2-40B4-BE49-F238E27FC236}">
                <a16:creationId xmlns:a16="http://schemas.microsoft.com/office/drawing/2014/main" id="{22359D8A-1C4E-A8A5-CC79-16DE021425B9}"/>
              </a:ext>
            </a:extLst>
          </p:cNvPr>
          <p:cNvSpPr/>
          <p:nvPr/>
        </p:nvSpPr>
        <p:spPr>
          <a:xfrm rot="19185789">
            <a:off x="8045102" y="4512454"/>
            <a:ext cx="2443386" cy="4085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mote APL Text">
            <a:extLst>
              <a:ext uri="{FF2B5EF4-FFF2-40B4-BE49-F238E27FC236}">
                <a16:creationId xmlns:a16="http://schemas.microsoft.com/office/drawing/2014/main" id="{B6006C8D-BCC4-2C95-27D1-BAA73B8DF041}"/>
              </a:ext>
            </a:extLst>
          </p:cNvPr>
          <p:cNvSpPr txBox="1"/>
          <p:nvPr/>
        </p:nvSpPr>
        <p:spPr>
          <a:xfrm>
            <a:off x="9347477" y="4713966"/>
            <a:ext cx="196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Showcases APL as a Powerful Tool of Thought</a:t>
            </a:r>
          </a:p>
        </p:txBody>
      </p:sp>
    </p:spTree>
    <p:extLst>
      <p:ext uri="{BB962C8B-B14F-4D97-AF65-F5344CB8AC3E}">
        <p14:creationId xmlns:p14="http://schemas.microsoft.com/office/powerpoint/2010/main" val="34829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4" grpId="0" animBg="1"/>
      <p:bldP spid="15" grpId="0"/>
      <p:bldP spid="16" grpId="0"/>
      <p:bldP spid="13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A04E-1E4C-D2FA-06C7-A93911BD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Vision Refactoring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07AD9-C12E-F3B8-E091-D29972BF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5</a:t>
            </a:fld>
            <a:endParaRPr lang="en-US"/>
          </a:p>
        </p:txBody>
      </p:sp>
      <p:pic>
        <p:nvPicPr>
          <p:cNvPr id="1026" name="World" descr="Large World Wall Map Physical (Laminated)">
            <a:extLst>
              <a:ext uri="{FF2B5EF4-FFF2-40B4-BE49-F238E27FC236}">
                <a16:creationId xmlns:a16="http://schemas.microsoft.com/office/drawing/2014/main" id="{6A5FB91B-3C9F-F47D-8D31-CDED7D2F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1862214"/>
            <a:ext cx="6880412" cy="42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irst Idea">
            <a:extLst>
              <a:ext uri="{FF2B5EF4-FFF2-40B4-BE49-F238E27FC236}">
                <a16:creationId xmlns:a16="http://schemas.microsoft.com/office/drawing/2014/main" id="{D9AED045-62A2-D94D-A0E3-E63B1C2DE852}"/>
              </a:ext>
            </a:extLst>
          </p:cNvPr>
          <p:cNvSpPr txBox="1"/>
          <p:nvPr/>
        </p:nvSpPr>
        <p:spPr>
          <a:xfrm>
            <a:off x="211052" y="2101766"/>
            <a:ext cx="216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Original Idea: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Global Charity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Registered in UK</a:t>
            </a:r>
          </a:p>
        </p:txBody>
      </p:sp>
      <p:sp>
        <p:nvSpPr>
          <p:cNvPr id="5" name="Second Idea">
            <a:extLst>
              <a:ext uri="{FF2B5EF4-FFF2-40B4-BE49-F238E27FC236}">
                <a16:creationId xmlns:a16="http://schemas.microsoft.com/office/drawing/2014/main" id="{44A91EA7-4748-D24C-41A6-B3A651F3B774}"/>
              </a:ext>
            </a:extLst>
          </p:cNvPr>
          <p:cNvSpPr txBox="1"/>
          <p:nvPr/>
        </p:nvSpPr>
        <p:spPr>
          <a:xfrm>
            <a:off x="224118" y="3625404"/>
            <a:ext cx="216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Revised Idea: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Charities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US, UK, EU….</a:t>
            </a:r>
          </a:p>
        </p:txBody>
      </p:sp>
      <p:sp>
        <p:nvSpPr>
          <p:cNvPr id="15" name="Strike Out">
            <a:extLst>
              <a:ext uri="{FF2B5EF4-FFF2-40B4-BE49-F238E27FC236}">
                <a16:creationId xmlns:a16="http://schemas.microsoft.com/office/drawing/2014/main" id="{933FEB96-BDA0-15B0-DF56-82807F49326A}"/>
              </a:ext>
            </a:extLst>
          </p:cNvPr>
          <p:cNvSpPr txBox="1"/>
          <p:nvPr/>
        </p:nvSpPr>
        <p:spPr>
          <a:xfrm>
            <a:off x="428625" y="1593790"/>
            <a:ext cx="1009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X</a:t>
            </a:r>
          </a:p>
        </p:txBody>
      </p:sp>
      <p:pic>
        <p:nvPicPr>
          <p:cNvPr id="17" name="APL UK">
            <a:extLst>
              <a:ext uri="{FF2B5EF4-FFF2-40B4-BE49-F238E27FC236}">
                <a16:creationId xmlns:a16="http://schemas.microsoft.com/office/drawing/2014/main" id="{FD579995-122C-82E5-6F33-C2EBB323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92" y="2800752"/>
            <a:ext cx="485616" cy="365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8" name="APL EU">
            <a:extLst>
              <a:ext uri="{FF2B5EF4-FFF2-40B4-BE49-F238E27FC236}">
                <a16:creationId xmlns:a16="http://schemas.microsoft.com/office/drawing/2014/main" id="{2EA8375B-9616-ACC7-A32A-3195E268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8" y="3167741"/>
            <a:ext cx="476434" cy="358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9" name="APL US">
            <a:extLst>
              <a:ext uri="{FF2B5EF4-FFF2-40B4-BE49-F238E27FC236}">
                <a16:creationId xmlns:a16="http://schemas.microsoft.com/office/drawing/2014/main" id="{80C13F2A-5F5E-17FA-5DF3-F5A07101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6" y="3267183"/>
            <a:ext cx="476434" cy="358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64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43C0-D20D-E7B0-2D56-1C365FB6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38" y="-25622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72C04F-E779-5E74-FC3D-37C4FB87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6</a:t>
            </a:fld>
            <a:endParaRPr lang="en-US"/>
          </a:p>
        </p:txBody>
      </p:sp>
      <p:pic>
        <p:nvPicPr>
          <p:cNvPr id="2052" name="Zoom" descr="Zoom Workplace - Download and install on Windows | Microsoft ...">
            <a:extLst>
              <a:ext uri="{FF2B5EF4-FFF2-40B4-BE49-F238E27FC236}">
                <a16:creationId xmlns:a16="http://schemas.microsoft.com/office/drawing/2014/main" id="{1FCB988C-C50B-2D9D-446B-A6F4AB43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17" y="2961383"/>
            <a:ext cx="1904999" cy="14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Diane">
            <a:extLst>
              <a:ext uri="{FF2B5EF4-FFF2-40B4-BE49-F238E27FC236}">
                <a16:creationId xmlns:a16="http://schemas.microsoft.com/office/drawing/2014/main" id="{D7629E5C-154E-F636-51F2-C53B1646D408}"/>
              </a:ext>
            </a:extLst>
          </p:cNvPr>
          <p:cNvGrpSpPr/>
          <p:nvPr/>
        </p:nvGrpSpPr>
        <p:grpSpPr>
          <a:xfrm>
            <a:off x="4846141" y="685081"/>
            <a:ext cx="2499718" cy="2215261"/>
            <a:chOff x="4846141" y="685081"/>
            <a:chExt cx="2499718" cy="2215261"/>
          </a:xfrm>
        </p:grpSpPr>
        <p:pic>
          <p:nvPicPr>
            <p:cNvPr id="5" name="Picture 4" descr="A person wearing a pink sweater and glasses&#10;&#10;AI-generated content may be incorrect.">
              <a:extLst>
                <a:ext uri="{FF2B5EF4-FFF2-40B4-BE49-F238E27FC236}">
                  <a16:creationId xmlns:a16="http://schemas.microsoft.com/office/drawing/2014/main" id="{9A6D9FC1-2E78-F095-E699-E12DFEE2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141" y="685081"/>
              <a:ext cx="2499718" cy="19283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000E3E-DB3F-4A26-198B-DF638E0BF8BF}"/>
                </a:ext>
              </a:extLst>
            </p:cNvPr>
            <p:cNvSpPr txBox="1"/>
            <p:nvPr/>
          </p:nvSpPr>
          <p:spPr>
            <a:xfrm>
              <a:off x="5303500" y="2531010"/>
              <a:ext cx="156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Diane Hymas</a:t>
              </a:r>
            </a:p>
          </p:txBody>
        </p:sp>
      </p:grpSp>
      <p:grpSp>
        <p:nvGrpSpPr>
          <p:cNvPr id="6" name="Jay">
            <a:extLst>
              <a:ext uri="{FF2B5EF4-FFF2-40B4-BE49-F238E27FC236}">
                <a16:creationId xmlns:a16="http://schemas.microsoft.com/office/drawing/2014/main" id="{FC771643-036F-5941-014E-4C3B7A964255}"/>
              </a:ext>
            </a:extLst>
          </p:cNvPr>
          <p:cNvGrpSpPr/>
          <p:nvPr/>
        </p:nvGrpSpPr>
        <p:grpSpPr>
          <a:xfrm>
            <a:off x="2149257" y="2195184"/>
            <a:ext cx="2558118" cy="2190779"/>
            <a:chOff x="2149257" y="2195184"/>
            <a:chExt cx="2558118" cy="2190779"/>
          </a:xfrm>
        </p:grpSpPr>
        <p:pic>
          <p:nvPicPr>
            <p:cNvPr id="7" name="Picture 6" descr="A person smiling for the camera&#10;&#10;AI-generated content may be incorrect.">
              <a:extLst>
                <a:ext uri="{FF2B5EF4-FFF2-40B4-BE49-F238E27FC236}">
                  <a16:creationId xmlns:a16="http://schemas.microsoft.com/office/drawing/2014/main" id="{EC3D0757-72D8-6344-EBB2-D8672329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257" y="2195184"/>
              <a:ext cx="2558118" cy="190031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E994D6-A91B-6EE1-A37C-BDB0EF3D5B95}"/>
                </a:ext>
              </a:extLst>
            </p:cNvPr>
            <p:cNvSpPr txBox="1"/>
            <p:nvPr/>
          </p:nvSpPr>
          <p:spPr>
            <a:xfrm>
              <a:off x="2689731" y="4016631"/>
              <a:ext cx="1466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Jay Whipple</a:t>
              </a:r>
            </a:p>
          </p:txBody>
        </p:sp>
      </p:grpSp>
      <p:grpSp>
        <p:nvGrpSpPr>
          <p:cNvPr id="8" name="Bob">
            <a:extLst>
              <a:ext uri="{FF2B5EF4-FFF2-40B4-BE49-F238E27FC236}">
                <a16:creationId xmlns:a16="http://schemas.microsoft.com/office/drawing/2014/main" id="{3027F6D1-100C-9E89-D02E-F9D7E9B43095}"/>
              </a:ext>
            </a:extLst>
          </p:cNvPr>
          <p:cNvGrpSpPr/>
          <p:nvPr/>
        </p:nvGrpSpPr>
        <p:grpSpPr>
          <a:xfrm>
            <a:off x="7460259" y="2154005"/>
            <a:ext cx="2558118" cy="2215583"/>
            <a:chOff x="7460259" y="2154005"/>
            <a:chExt cx="2558118" cy="2215583"/>
          </a:xfrm>
        </p:grpSpPr>
        <p:pic>
          <p:nvPicPr>
            <p:cNvPr id="10" name="Picture 9" descr="A person with glasses smiling&#10;&#10;AI-generated content may be incorrect.">
              <a:extLst>
                <a:ext uri="{FF2B5EF4-FFF2-40B4-BE49-F238E27FC236}">
                  <a16:creationId xmlns:a16="http://schemas.microsoft.com/office/drawing/2014/main" id="{DBACC874-D7CC-3FF0-B011-9D8F349C9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259" y="2154005"/>
              <a:ext cx="2558118" cy="19300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DF36E3-95DE-BA97-083E-4B6FE0AD682F}"/>
                </a:ext>
              </a:extLst>
            </p:cNvPr>
            <p:cNvSpPr txBox="1"/>
            <p:nvPr/>
          </p:nvSpPr>
          <p:spPr>
            <a:xfrm>
              <a:off x="8087440" y="4000256"/>
              <a:ext cx="1303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Bob Smith</a:t>
              </a:r>
            </a:p>
          </p:txBody>
        </p:sp>
      </p:grpSp>
      <p:grpSp>
        <p:nvGrpSpPr>
          <p:cNvPr id="11" name="Brian">
            <a:extLst>
              <a:ext uri="{FF2B5EF4-FFF2-40B4-BE49-F238E27FC236}">
                <a16:creationId xmlns:a16="http://schemas.microsoft.com/office/drawing/2014/main" id="{AB240993-B40A-0142-871A-0F89AA622787}"/>
              </a:ext>
            </a:extLst>
          </p:cNvPr>
          <p:cNvGrpSpPr/>
          <p:nvPr/>
        </p:nvGrpSpPr>
        <p:grpSpPr>
          <a:xfrm>
            <a:off x="3220108" y="4300911"/>
            <a:ext cx="2557414" cy="2188784"/>
            <a:chOff x="3230772" y="4320739"/>
            <a:chExt cx="2557414" cy="2188784"/>
          </a:xfrm>
        </p:grpSpPr>
        <p:pic>
          <p:nvPicPr>
            <p:cNvPr id="12" name="Picture 11" descr="A person in a green shirt&#10;&#10;AI-generated content may be incorrect.">
              <a:extLst>
                <a:ext uri="{FF2B5EF4-FFF2-40B4-BE49-F238E27FC236}">
                  <a16:creationId xmlns:a16="http://schemas.microsoft.com/office/drawing/2014/main" id="{5EAFBD62-EF10-5BF1-7918-229C4513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772" y="4320739"/>
              <a:ext cx="2557414" cy="19036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391587-91B1-726D-ADA3-E27A60C7116D}"/>
                </a:ext>
              </a:extLst>
            </p:cNvPr>
            <p:cNvSpPr txBox="1"/>
            <p:nvPr/>
          </p:nvSpPr>
          <p:spPr>
            <a:xfrm>
              <a:off x="3763029" y="6140191"/>
              <a:ext cx="149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Brian Becker</a:t>
              </a:r>
            </a:p>
          </p:txBody>
        </p:sp>
      </p:grpSp>
      <p:grpSp>
        <p:nvGrpSpPr>
          <p:cNvPr id="13" name="Mark">
            <a:extLst>
              <a:ext uri="{FF2B5EF4-FFF2-40B4-BE49-F238E27FC236}">
                <a16:creationId xmlns:a16="http://schemas.microsoft.com/office/drawing/2014/main" id="{5474BDF0-E408-D986-3DE9-090A7024501D}"/>
              </a:ext>
            </a:extLst>
          </p:cNvPr>
          <p:cNvGrpSpPr/>
          <p:nvPr/>
        </p:nvGrpSpPr>
        <p:grpSpPr>
          <a:xfrm>
            <a:off x="6419023" y="4217373"/>
            <a:ext cx="2558118" cy="2285326"/>
            <a:chOff x="6419023" y="4217373"/>
            <a:chExt cx="2558118" cy="2285326"/>
          </a:xfrm>
        </p:grpSpPr>
        <p:pic>
          <p:nvPicPr>
            <p:cNvPr id="9" name="Picture 8" descr="A person in a suit&#10;&#10;AI-generated content may be incorrect.">
              <a:extLst>
                <a:ext uri="{FF2B5EF4-FFF2-40B4-BE49-F238E27FC236}">
                  <a16:creationId xmlns:a16="http://schemas.microsoft.com/office/drawing/2014/main" id="{1FC8DC3A-6D64-72B0-7814-F96B1ED0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023" y="4217373"/>
              <a:ext cx="2558118" cy="200033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2C4B66-BF67-A7E7-1BA7-8065CC7E2F3E}"/>
                </a:ext>
              </a:extLst>
            </p:cNvPr>
            <p:cNvSpPr txBox="1"/>
            <p:nvPr/>
          </p:nvSpPr>
          <p:spPr>
            <a:xfrm>
              <a:off x="6902623" y="6133367"/>
              <a:ext cx="1590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Mark Wolfson</a:t>
              </a:r>
            </a:p>
          </p:txBody>
        </p:sp>
      </p:grpSp>
      <p:sp>
        <p:nvSpPr>
          <p:cNvPr id="21" name="Board of Directors">
            <a:extLst>
              <a:ext uri="{FF2B5EF4-FFF2-40B4-BE49-F238E27FC236}">
                <a16:creationId xmlns:a16="http://schemas.microsoft.com/office/drawing/2014/main" id="{2F408D6A-CAAE-D597-53DD-9177A2C1C692}"/>
              </a:ext>
            </a:extLst>
          </p:cNvPr>
          <p:cNvSpPr txBox="1"/>
          <p:nvPr/>
        </p:nvSpPr>
        <p:spPr>
          <a:xfrm>
            <a:off x="383861" y="100306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</p:txBody>
      </p:sp>
      <p:sp>
        <p:nvSpPr>
          <p:cNvPr id="22" name="Knights of Zoom Table">
            <a:extLst>
              <a:ext uri="{FF2B5EF4-FFF2-40B4-BE49-F238E27FC236}">
                <a16:creationId xmlns:a16="http://schemas.microsoft.com/office/drawing/2014/main" id="{6C49DFFA-58D7-A26E-6CB9-A56427A433DF}"/>
              </a:ext>
            </a:extLst>
          </p:cNvPr>
          <p:cNvSpPr txBox="1"/>
          <p:nvPr/>
        </p:nvSpPr>
        <p:spPr>
          <a:xfrm>
            <a:off x="7698082" y="128616"/>
            <a:ext cx="436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Knights of the Zoom Table</a:t>
            </a:r>
          </a:p>
        </p:txBody>
      </p:sp>
      <p:pic>
        <p:nvPicPr>
          <p:cNvPr id="14" name="APL Trust Logo">
            <a:extLst>
              <a:ext uri="{FF2B5EF4-FFF2-40B4-BE49-F238E27FC236}">
                <a16:creationId xmlns:a16="http://schemas.microsoft.com/office/drawing/2014/main" id="{41893131-CCF0-B017-E2C6-F4373211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" y="700676"/>
            <a:ext cx="1476638" cy="11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US">
            <a:extLst>
              <a:ext uri="{FF2B5EF4-FFF2-40B4-BE49-F238E27FC236}">
                <a16:creationId xmlns:a16="http://schemas.microsoft.com/office/drawing/2014/main" id="{118A6B46-A287-FDA8-A32E-7C85B11951E4}"/>
              </a:ext>
            </a:extLst>
          </p:cNvPr>
          <p:cNvSpPr txBox="1">
            <a:spLocks/>
          </p:cNvSpPr>
          <p:nvPr/>
        </p:nvSpPr>
        <p:spPr>
          <a:xfrm>
            <a:off x="2177215" y="985593"/>
            <a:ext cx="1332603" cy="136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513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C7E5-A8F7-A021-6041-3F50226F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APL Trust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35C04A-2134-A8BF-DD9F-B7248EF8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EB7DB-0692-1BE5-2E0B-83E36C8EC4D4}"/>
              </a:ext>
            </a:extLst>
          </p:cNvPr>
          <p:cNvSpPr txBox="1"/>
          <p:nvPr/>
        </p:nvSpPr>
        <p:spPr>
          <a:xfrm>
            <a:off x="1619415" y="1381222"/>
            <a:ext cx="89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Non-Profit Charity - IRS </a:t>
            </a:r>
            <a:r>
              <a:rPr lang="en-US" sz="240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501(c)(3)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75EE5-024D-ED8B-081A-EE417F7A19F9}"/>
              </a:ext>
            </a:extLst>
          </p:cNvPr>
          <p:cNvSpPr txBox="1"/>
          <p:nvPr/>
        </p:nvSpPr>
        <p:spPr>
          <a:xfrm>
            <a:off x="915724" y="1842887"/>
            <a:ext cx="10360549" cy="466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1100"/>
              </a:spcAft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a non-profit dedicated to promoting the global awareness and use of the APL programming language.</a:t>
            </a:r>
            <a:endPara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Aft>
                <a:spcPts val="1100"/>
              </a:spcAft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funding an array of APL based projects, particularly in the fields of science, engineering, and mathematics we aim to showcase the genuine utility of APL as a tool of thought to improve the capabilities of people and computers alike using concise code.</a:t>
            </a:r>
            <a:endPara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1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5B8A-CF06-7EE8-3B00-DE906006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Ideas?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E206C-22C5-091B-ECEA-1571F659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42F99-430B-38F9-3AD9-0AC79C575292}"/>
              </a:ext>
            </a:extLst>
          </p:cNvPr>
          <p:cNvSpPr txBox="1"/>
          <p:nvPr/>
        </p:nvSpPr>
        <p:spPr>
          <a:xfrm>
            <a:off x="4118133" y="1690688"/>
            <a:ext cx="3955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Mark’s Moment </a:t>
            </a:r>
          </a:p>
          <a:p>
            <a:pPr algn="ctr"/>
            <a:r>
              <a:rPr lang="en-US" sz="4000" dirty="0"/>
              <a:t>to share some </a:t>
            </a:r>
          </a:p>
          <a:p>
            <a:pPr algn="ctr"/>
            <a:r>
              <a:rPr lang="en-US" sz="4000" dirty="0"/>
              <a:t>project ideas</a:t>
            </a:r>
          </a:p>
        </p:txBody>
      </p:sp>
    </p:spTree>
    <p:extLst>
      <p:ext uri="{BB962C8B-B14F-4D97-AF65-F5344CB8AC3E}">
        <p14:creationId xmlns:p14="http://schemas.microsoft.com/office/powerpoint/2010/main" val="16846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C3AD-5470-1E2D-773B-B8FAC30F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Your Role?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B6C33-84E2-D2E1-9948-6706A626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8F15-EB27-43BB-8385-67E88C2752BF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3DFE-241E-75DC-A924-7EA9BE48BCA3}"/>
              </a:ext>
            </a:extLst>
          </p:cNvPr>
          <p:cNvSpPr txBox="1"/>
          <p:nvPr/>
        </p:nvSpPr>
        <p:spPr>
          <a:xfrm>
            <a:off x="981075" y="1828800"/>
            <a:ext cx="10144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Idea Generator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41E3B4-2C93-C006-E321-A68221832B5E}"/>
              </a:ext>
            </a:extLst>
          </p:cNvPr>
          <p:cNvSpPr txBox="1">
            <a:spLocks/>
          </p:cNvSpPr>
          <p:nvPr/>
        </p:nvSpPr>
        <p:spPr>
          <a:xfrm>
            <a:off x="524435" y="5213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want to hear from you!</a:t>
            </a:r>
          </a:p>
        </p:txBody>
      </p:sp>
    </p:spTree>
    <p:extLst>
      <p:ext uri="{BB962C8B-B14F-4D97-AF65-F5344CB8AC3E}">
        <p14:creationId xmlns:p14="http://schemas.microsoft.com/office/powerpoint/2010/main" val="33426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1310</Words>
  <Application>Microsoft Office PowerPoint</Application>
  <PresentationFormat>Widescreen</PresentationFormat>
  <Paragraphs>230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APL385 Unicode</vt:lpstr>
      <vt:lpstr>Aptos</vt:lpstr>
      <vt:lpstr>Aptos Display</vt:lpstr>
      <vt:lpstr>Arial</vt:lpstr>
      <vt:lpstr>Office Theme</vt:lpstr>
      <vt:lpstr>US</vt:lpstr>
      <vt:lpstr>Remember the day You discovered APL</vt:lpstr>
      <vt:lpstr>What If…</vt:lpstr>
      <vt:lpstr>How?</vt:lpstr>
      <vt:lpstr>Vision Refactoring …</vt:lpstr>
      <vt:lpstr>Who?</vt:lpstr>
      <vt:lpstr>The APL Trust US</vt:lpstr>
      <vt:lpstr>Project Ideas?</vt:lpstr>
      <vt:lpstr>What’s Your Role?</vt:lpstr>
      <vt:lpstr>Current Status?</vt:lpstr>
      <vt:lpstr>Questions?</vt:lpstr>
      <vt:lpstr>APL Symbol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Hymas</dc:creator>
  <cp:lastModifiedBy>Fiona Smith</cp:lastModifiedBy>
  <cp:revision>100</cp:revision>
  <cp:lastPrinted>2025-04-06T14:56:09Z</cp:lastPrinted>
  <dcterms:created xsi:type="dcterms:W3CDTF">2025-03-19T18:18:45Z</dcterms:created>
  <dcterms:modified xsi:type="dcterms:W3CDTF">2025-04-22T13:56:58Z</dcterms:modified>
</cp:coreProperties>
</file>