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7" r:id="rId2"/>
    <p:sldId id="595" r:id="rId3"/>
    <p:sldId id="919" r:id="rId4"/>
    <p:sldId id="577" r:id="rId5"/>
    <p:sldId id="602" r:id="rId6"/>
    <p:sldId id="737" r:id="rId7"/>
    <p:sldId id="904" r:id="rId8"/>
    <p:sldId id="1128" r:id="rId9"/>
    <p:sldId id="1033" r:id="rId10"/>
    <p:sldId id="1034" r:id="rId11"/>
    <p:sldId id="1144" r:id="rId12"/>
    <p:sldId id="1165" r:id="rId13"/>
    <p:sldId id="1149" r:id="rId14"/>
    <p:sldId id="787" r:id="rId15"/>
    <p:sldId id="1169" r:id="rId16"/>
    <p:sldId id="1050" r:id="rId17"/>
    <p:sldId id="1051" r:id="rId18"/>
    <p:sldId id="1168" r:id="rId19"/>
    <p:sldId id="1122" r:id="rId20"/>
    <p:sldId id="1175" r:id="rId21"/>
    <p:sldId id="1183" r:id="rId22"/>
    <p:sldId id="315" r:id="rId23"/>
    <p:sldId id="318" r:id="rId24"/>
    <p:sldId id="319" r:id="rId25"/>
    <p:sldId id="953" r:id="rId26"/>
    <p:sldId id="1035" r:id="rId27"/>
    <p:sldId id="1037" r:id="rId28"/>
    <p:sldId id="1039" r:id="rId29"/>
    <p:sldId id="1038" r:id="rId30"/>
    <p:sldId id="328" r:id="rId31"/>
    <p:sldId id="1178" r:id="rId32"/>
    <p:sldId id="1177" r:id="rId33"/>
    <p:sldId id="1176" r:id="rId34"/>
    <p:sldId id="881" r:id="rId35"/>
    <p:sldId id="1167" r:id="rId36"/>
    <p:sldId id="1172" r:id="rId37"/>
    <p:sldId id="302" r:id="rId38"/>
    <p:sldId id="308" r:id="rId39"/>
    <p:sldId id="1042" r:id="rId40"/>
    <p:sldId id="1113" r:id="rId41"/>
    <p:sldId id="1116" r:id="rId42"/>
    <p:sldId id="1131" r:id="rId43"/>
    <p:sldId id="1153" r:id="rId44"/>
    <p:sldId id="1154" r:id="rId45"/>
    <p:sldId id="1155" r:id="rId46"/>
    <p:sldId id="1158" r:id="rId47"/>
    <p:sldId id="1159" r:id="rId48"/>
    <p:sldId id="1160" r:id="rId49"/>
    <p:sldId id="1161" r:id="rId50"/>
    <p:sldId id="1071" r:id="rId51"/>
    <p:sldId id="1070" r:id="rId52"/>
    <p:sldId id="859" r:id="rId53"/>
    <p:sldId id="842" r:id="rId54"/>
    <p:sldId id="1180" r:id="rId55"/>
    <p:sldId id="1145" r:id="rId56"/>
    <p:sldId id="1166" r:id="rId57"/>
    <p:sldId id="1163" r:id="rId58"/>
    <p:sldId id="1185" r:id="rId59"/>
    <p:sldId id="858" r:id="rId60"/>
    <p:sldId id="1162" r:id="rId61"/>
    <p:sldId id="1148" r:id="rId62"/>
    <p:sldId id="1146" r:id="rId63"/>
    <p:sldId id="1164" r:id="rId64"/>
    <p:sldId id="1171" r:id="rId65"/>
    <p:sldId id="1170" r:id="rId66"/>
    <p:sldId id="611" r:id="rId67"/>
    <p:sldId id="1179" r:id="rId68"/>
  </p:sldIdLst>
  <p:sldSz cx="9144000" cy="5143500" type="screen16x9"/>
  <p:notesSz cx="6858000" cy="9144000"/>
  <p:embeddedFontLst>
    <p:embeddedFont>
      <p:font typeface="APL385 Unicode" panose="020B0709000202000203" pitchFamily="49" charset="0"/>
      <p:regular r:id="rId71"/>
    </p:embeddedFont>
    <p:embeddedFont>
      <p:font typeface="Sarabun" panose="020B0604020202020204" charset="-34"/>
      <p:regular r:id="rId72"/>
      <p:bold r:id="rId73"/>
      <p:italic r:id="rId74"/>
      <p:boldItalic r:id="rId75"/>
    </p:embeddedFont>
    <p:embeddedFont>
      <p:font typeface="Wingdings 2" panose="05020102010507070707" pitchFamily="18" charset="2"/>
      <p:regular r:id="rId7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1FCC67-7C90-4D56-AB0D-9DDC66DA894F}">
          <p14:sldIdLst>
            <p14:sldId id="257"/>
            <p14:sldId id="595"/>
            <p14:sldId id="919"/>
            <p14:sldId id="577"/>
            <p14:sldId id="602"/>
            <p14:sldId id="737"/>
            <p14:sldId id="904"/>
            <p14:sldId id="1128"/>
            <p14:sldId id="1033"/>
            <p14:sldId id="1034"/>
            <p14:sldId id="1144"/>
            <p14:sldId id="1165"/>
            <p14:sldId id="1149"/>
            <p14:sldId id="787"/>
            <p14:sldId id="1169"/>
            <p14:sldId id="1050"/>
            <p14:sldId id="1051"/>
            <p14:sldId id="1168"/>
            <p14:sldId id="1122"/>
            <p14:sldId id="1175"/>
            <p14:sldId id="1183"/>
            <p14:sldId id="315"/>
            <p14:sldId id="318"/>
            <p14:sldId id="319"/>
            <p14:sldId id="953"/>
            <p14:sldId id="1035"/>
            <p14:sldId id="1037"/>
            <p14:sldId id="1039"/>
            <p14:sldId id="1038"/>
            <p14:sldId id="328"/>
            <p14:sldId id="1178"/>
            <p14:sldId id="1177"/>
            <p14:sldId id="1176"/>
            <p14:sldId id="881"/>
            <p14:sldId id="1167"/>
            <p14:sldId id="1172"/>
            <p14:sldId id="302"/>
            <p14:sldId id="308"/>
            <p14:sldId id="1042"/>
            <p14:sldId id="1113"/>
            <p14:sldId id="1116"/>
            <p14:sldId id="1131"/>
            <p14:sldId id="1153"/>
            <p14:sldId id="1154"/>
            <p14:sldId id="1155"/>
            <p14:sldId id="1158"/>
            <p14:sldId id="1159"/>
            <p14:sldId id="1160"/>
            <p14:sldId id="1161"/>
            <p14:sldId id="1071"/>
            <p14:sldId id="1070"/>
            <p14:sldId id="859"/>
            <p14:sldId id="842"/>
            <p14:sldId id="1180"/>
            <p14:sldId id="1145"/>
            <p14:sldId id="1166"/>
            <p14:sldId id="1163"/>
            <p14:sldId id="1185"/>
            <p14:sldId id="858"/>
            <p14:sldId id="1162"/>
            <p14:sldId id="1148"/>
            <p14:sldId id="1146"/>
            <p14:sldId id="1164"/>
            <p14:sldId id="1171"/>
            <p14:sldId id="1170"/>
            <p14:sldId id="611"/>
            <p14:sldId id="11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7F00"/>
    <a:srgbClr val="373535"/>
    <a:srgbClr val="5A6D8F"/>
    <a:srgbClr val="3B475E"/>
    <a:srgbClr val="FDFDF5"/>
    <a:srgbClr val="F6F6D9"/>
    <a:srgbClr val="BBB5D6"/>
    <a:srgbClr val="928AB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6" autoAdjust="0"/>
    <p:restoredTop sz="95510" autoAdjust="0"/>
  </p:normalViewPr>
  <p:slideViewPr>
    <p:cSldViewPr snapToGrid="0">
      <p:cViewPr varScale="1">
        <p:scale>
          <a:sx n="160" d="100"/>
          <a:sy n="160" d="100"/>
        </p:scale>
        <p:origin x="138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6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2693" y="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NUL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A3BD-28BD-4949-B52F-24E999822598}" type="datetimeFigureOut">
              <a:rPr lang="en-GB" smtClean="0">
                <a:latin typeface="Sarabun" panose="00000500000000000000" pitchFamily="2" charset="-34"/>
              </a:rPr>
              <a:t>15/04/2025</a:t>
            </a:fld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370AB-76A5-41F1-9753-9FE7E667F0C0}" type="slidenum">
              <a:rPr lang="en-GB" smtClean="0">
                <a:latin typeface="Sarabun" panose="00000500000000000000" pitchFamily="2" charset="-34"/>
              </a:rPr>
              <a:t>‹#›</a:t>
            </a:fld>
            <a:endParaRPr lang="en-GB" dirty="0">
              <a:latin typeface="Sarabun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64718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CDEAEF8A-5BB8-41C8-B8C2-160617C17EF4}" type="datetimeFigureOut">
              <a:rPr lang="en-GB" smtClean="0"/>
              <a:pPr/>
              <a:t>15/04/2025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arabun" panose="00000500000000000000" pitchFamily="2" charset="-34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arabun" panose="00000500000000000000" pitchFamily="2" charset="-34"/>
              </a:defRPr>
            </a:lvl1pPr>
          </a:lstStyle>
          <a:p>
            <a:fld id="{4320660A-27FD-4528-AE7F-EC6080404E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133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arabun" panose="00000500000000000000" pitchFamily="2" charset="-3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5EA43D3E-252D-77E1-24E1-44D857A5AB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F071A970-6276-8CCB-73CF-C752D2649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6193BB7-46A0-B541-2084-164FC239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14FA5D0-B1A9-4332-B1FA-F074B1B36340}" type="slidenum">
              <a:rPr lang="en-GB" altLang="en-US" sz="1200">
                <a:latin typeface="Times New Roman" panose="02020603050405020304" pitchFamily="18" charset="0"/>
              </a:rPr>
              <a:pPr/>
              <a:t>1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9B425FF-6DC2-AA2C-168B-1C853FCBEB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F727308-5138-4319-A68B-E5B4B3F9E62C}" type="slidenum">
              <a:rPr lang="en-GB" altLang="en-US" sz="1200">
                <a:latin typeface="Times New Roman" panose="02020603050405020304" pitchFamily="18" charset="0"/>
              </a:rPr>
              <a:pPr/>
              <a:t>3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4110514A-EC2F-3255-870D-1E2383A45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B561FAD-7997-8697-7773-7C521073A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517FF48-88A2-06FD-6BA4-9D9829E63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68D98C60-C6DA-B4A2-D3EC-FD6CEF622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9F4020CD-6F75-7C86-A5B3-AE54AD255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EDFD36D-96C6-4CC6-8ED8-3913FBA328F4}" type="slidenum">
              <a:rPr lang="en-GB" altLang="en-US" sz="1200">
                <a:latin typeface="Times New Roman" panose="02020603050405020304" pitchFamily="18" charset="0"/>
              </a:rPr>
              <a:pPr/>
              <a:t>4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10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039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0660A-27FD-4528-AE7F-EC6080404EEB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794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E42F3E57-44FA-6DF2-82AE-544049A682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70C03DA4-0B57-8B65-8C02-63AD03A41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D3BF8B25-4CF2-9E97-9528-9F5A86062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AEF3BD0-550E-4C54-A857-89DD0CB15BEA}" type="slidenum">
              <a:rPr lang="en-GB" altLang="en-US" sz="1200">
                <a:latin typeface="Times New Roman" panose="02020603050405020304" pitchFamily="18" charset="0"/>
              </a:rPr>
              <a:pPr/>
              <a:t>65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5060" y="1688053"/>
            <a:ext cx="5073517" cy="176739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3600" b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5061" y="3741620"/>
            <a:ext cx="5073516" cy="1024109"/>
          </a:xfrm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 i="1" baseline="0">
                <a:solidFill>
                  <a:srgbClr val="3B475E"/>
                </a:solidFill>
                <a:latin typeface="Sarabun" panose="00000500000000000000" pitchFamily="2" charset="-34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 useBgFill="1">
        <p:nvSpPr>
          <p:cNvPr id="3" name="Rounded Rectangle 2"/>
          <p:cNvSpPr/>
          <p:nvPr userDrawn="1"/>
        </p:nvSpPr>
        <p:spPr>
          <a:xfrm>
            <a:off x="8616917" y="51470"/>
            <a:ext cx="405045" cy="2700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Sarabun" panose="00000500000000000000" pitchFamily="2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7D23D1-AF63-47CC-9FB3-B0A40D0C69CF}"/>
              </a:ext>
            </a:extLst>
          </p:cNvPr>
          <p:cNvSpPr txBox="1"/>
          <p:nvPr userDrawn="1"/>
        </p:nvSpPr>
        <p:spPr>
          <a:xfrm>
            <a:off x="445060" y="1127023"/>
            <a:ext cx="507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kern="700" spc="-20" baseline="0" dirty="0">
                <a:solidFill>
                  <a:srgbClr val="3B475E"/>
                </a:solidFill>
                <a:latin typeface="Sarabun" panose="00000500000000000000" pitchFamily="2" charset="-34"/>
              </a:rPr>
              <a:t>Dyalog North America Meetup, 7 April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7F93E-0AC9-4994-C087-EC474790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2" y="700311"/>
            <a:ext cx="1414230" cy="336489"/>
          </a:xfrm>
          <a:prstGeom prst="rect">
            <a:avLst/>
          </a:prstGeom>
        </p:spPr>
      </p:pic>
      <p:sp>
        <p:nvSpPr>
          <p:cNvPr id="10" name="Media Placeholder 3">
            <a:extLst>
              <a:ext uri="{FF2B5EF4-FFF2-40B4-BE49-F238E27FC236}">
                <a16:creationId xmlns:a16="http://schemas.microsoft.com/office/drawing/2014/main" id="{A8C42A55-8D9A-E8BD-8457-92C7015F8BD3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94737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417983"/>
            <a:ext cx="2127975" cy="30889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6507968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0D952242-8C5B-5D1C-6EEB-5EED6E14074A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6936581" y="0"/>
            <a:ext cx="2207419" cy="1320800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64100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13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8508746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err="1"/>
              <a:t>PICinPIC</a:t>
            </a:r>
            <a:r>
              <a:rPr lang="en-GB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5152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/>
            </a:lvl1pPr>
            <a:lvl2pPr>
              <a:spcBef>
                <a:spcPts val="0"/>
              </a:spcBef>
              <a:buClr>
                <a:srgbClr val="FF6600"/>
              </a:buClr>
              <a:defRPr/>
            </a:lvl2pPr>
            <a:lvl3pPr>
              <a:spcBef>
                <a:spcPts val="0"/>
              </a:spcBef>
              <a:buClr>
                <a:srgbClr val="FF6600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44681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854F5EF3-F1DB-2A73-B2A5-9024026CD504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23183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6600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4369DE39-329B-749B-A7A3-A4E619570652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143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C4900D4-E042-4F52-A837-0B504DD6A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1C93D6E0-C7DD-6C1D-3A8B-F53AA3C9E5EE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42264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dia Placeholder 3">
            <a:extLst>
              <a:ext uri="{FF2B5EF4-FFF2-40B4-BE49-F238E27FC236}">
                <a16:creationId xmlns:a16="http://schemas.microsoft.com/office/drawing/2014/main" id="{22492172-4A07-CFD7-8D10-0463DBD22D00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7531200" y="0"/>
            <a:ext cx="1612800" cy="1036800"/>
          </a:xfrm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 2" panose="05020102010507070707" pitchFamily="18" charset="2"/>
              <a:buNone/>
              <a:tabLst/>
              <a:defRPr/>
            </a:pPr>
            <a:r>
              <a:rPr lang="en-GB" dirty="0" err="1"/>
              <a:t>PICinPIC</a:t>
            </a:r>
            <a:r>
              <a:rPr lang="en-GB" dirty="0"/>
              <a:t> WILL SHOW HERE, CONTENT COULD BE OBSCURED.  (invisible box)</a:t>
            </a:r>
          </a:p>
        </p:txBody>
      </p:sp>
    </p:spTree>
    <p:extLst>
      <p:ext uri="{BB962C8B-B14F-4D97-AF65-F5344CB8AC3E}">
        <p14:creationId xmlns:p14="http://schemas.microsoft.com/office/powerpoint/2010/main" val="1447694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63CC7BCE-4ADF-4981-A51C-337EB4EACDFD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5625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/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5929200" y="2917869"/>
            <a:ext cx="3214800" cy="2225631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SO ANY CONTENT THAT OVERLAPS THIS BOX COULD BE OBSCURED.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BOX WILL NOT BE VISIBLE DURING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7396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1C07FA-679D-46C0-86F7-8D17779A0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4104000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4BF5B9E-EBC4-409F-984B-6D47D81EDF4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7260" y="1264925"/>
            <a:ext cx="4104641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1pPr>
            <a:lvl2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2pPr>
            <a:lvl3pPr>
              <a:spcBef>
                <a:spcPts val="0"/>
              </a:spcBef>
              <a:buClr>
                <a:srgbClr val="FFA336"/>
              </a:buClr>
              <a:defRPr>
                <a:latin typeface="Sarabun" panose="00000500000000000000" pitchFamily="2" charset="-34"/>
              </a:defRPr>
            </a:lvl3pPr>
            <a:lvl4pPr>
              <a:spcBef>
                <a:spcPts val="0"/>
              </a:spcBef>
              <a:defRPr>
                <a:latin typeface="Sarabun" panose="00000500000000000000" pitchFamily="2" charset="-34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F951AB8-DA79-4083-BFE2-5D3BD28F0EF3}"/>
              </a:ext>
            </a:extLst>
          </p:cNvPr>
          <p:cNvSpPr>
            <a:spLocks noGrp="1" noChangeAspect="1"/>
          </p:cNvSpPr>
          <p:nvPr>
            <p:ph sz="quarter" idx="12" hasCustomPrompt="1"/>
          </p:nvPr>
        </p:nvSpPr>
        <p:spPr>
          <a:xfrm>
            <a:off x="7533024" y="0"/>
            <a:ext cx="1610976" cy="1036319"/>
          </a:xfrm>
          <a:noFill/>
        </p:spPr>
        <p:txBody>
          <a:bodyPr anchor="ctr"/>
          <a:lstStyle>
            <a:lvl1pPr marL="0" indent="0" algn="ctr">
              <a:buNone/>
              <a:defRPr sz="1200" baseline="0"/>
            </a:lvl1pPr>
          </a:lstStyle>
          <a:p>
            <a:pPr lvl="0"/>
            <a:r>
              <a:rPr lang="en-GB" dirty="0" err="1"/>
              <a:t>PICinPIC</a:t>
            </a:r>
            <a:r>
              <a:rPr lang="en-GB" dirty="0"/>
              <a:t> WILL SHOW HERE, CONTENT COULD BE OBSCURED.</a:t>
            </a:r>
            <a:br>
              <a:rPr lang="en-GB" dirty="0"/>
            </a:br>
            <a:r>
              <a:rPr lang="en-GB" dirty="0"/>
              <a:t>(invisible box)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78A4D6-E4A6-4021-9A3E-CD1962CFE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5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23925" y="1264925"/>
            <a:ext cx="2127975" cy="324203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717550" indent="-355600">
              <a:buSzPct val="60000"/>
              <a:buFont typeface="Courier New" panose="02070309020205020404" pitchFamily="49" charset="0"/>
              <a:buChar char="o"/>
              <a:defRPr/>
            </a:lvl2pPr>
            <a:lvl3pPr marL="1079500" indent="-361950">
              <a:buFont typeface="Wingdings" panose="05000000000000000000" pitchFamily="2" charset="2"/>
              <a:buChar char="§"/>
              <a:defRPr/>
            </a:lvl3pPr>
            <a:lvl4pPr marL="1433513" indent="-354013">
              <a:buFont typeface="Calibri" panose="020F0502020204030204" pitchFamily="34" charset="0"/>
              <a:buChar char="–"/>
              <a:defRPr/>
            </a:lvl4pPr>
          </a:lstStyle>
          <a:p>
            <a:r>
              <a:rPr lang="da-DK" dirty="0"/>
              <a:t>Space here </a:t>
            </a:r>
            <a:br>
              <a:rPr lang="da-DK" dirty="0"/>
            </a:br>
            <a:r>
              <a:rPr lang="da-DK" dirty="0"/>
              <a:t>for code </a:t>
            </a:r>
            <a:r>
              <a:rPr lang="da-DK" dirty="0">
                <a:latin typeface="APL385 Unicode" panose="020B0709000202000203" pitchFamily="49" charset="0"/>
              </a:rPr>
              <a:t>{⍺×⍵}</a:t>
            </a:r>
            <a:br>
              <a:rPr lang="da-DK" dirty="0"/>
            </a:br>
            <a:r>
              <a:rPr lang="da-DK" dirty="0"/>
              <a:t>pictures</a:t>
            </a:r>
            <a:br>
              <a:rPr lang="da-DK" dirty="0"/>
            </a:br>
            <a:r>
              <a:rPr lang="da-DK" dirty="0"/>
              <a:t>etc.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6DBA27B-8304-4CFA-81F2-07D6954C9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09251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ts val="0"/>
              </a:spcBef>
              <a:buClr>
                <a:srgbClr val="FFA336"/>
              </a:buClr>
              <a:defRPr/>
            </a:lvl1pPr>
            <a:lvl2pPr>
              <a:spcBef>
                <a:spcPts val="0"/>
              </a:spcBef>
              <a:buClr>
                <a:srgbClr val="FFA336"/>
              </a:buClr>
              <a:defRPr/>
            </a:lvl2pPr>
            <a:lvl3pPr>
              <a:spcBef>
                <a:spcPts val="0"/>
              </a:spcBef>
              <a:buClr>
                <a:srgbClr val="FFA336"/>
              </a:buClr>
              <a:defRPr/>
            </a:lvl3pPr>
            <a:lvl4pPr>
              <a:spcBef>
                <a:spcPts val="0"/>
              </a:spcBef>
              <a:buClr>
                <a:srgbClr val="FFA336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28F4D49-482B-40A2-86AF-43C7452A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13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67657"/>
            <a:ext cx="7005527" cy="6855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7" y="1264925"/>
            <a:ext cx="8528373" cy="324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B4391E-A2CA-4E7C-B5A9-A31CF000D3E5}"/>
              </a:ext>
            </a:extLst>
          </p:cNvPr>
          <p:cNvSpPr txBox="1">
            <a:spLocks/>
          </p:cNvSpPr>
          <p:nvPr userDrawn="1"/>
        </p:nvSpPr>
        <p:spPr>
          <a:xfrm>
            <a:off x="710852" y="4745354"/>
            <a:ext cx="7066640" cy="3981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6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80000"/>
              </a:lnSpc>
              <a:spcBef>
                <a:spcPts val="400"/>
              </a:spcBef>
              <a:buClr>
                <a:srgbClr val="FF9421"/>
              </a:buClr>
              <a:buFont typeface="Calibri" panose="020F0502020204030204" pitchFamily="34" charset="0"/>
              <a:buChar char="–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>
              <a:spcBef>
                <a:spcPts val="0"/>
              </a:spcBef>
            </a:pPr>
            <a:r>
              <a:rPr lang="en-US" sz="1600" dirty="0">
                <a:solidFill>
                  <a:srgbClr val="282828"/>
                </a:solidFill>
                <a:latin typeface="Sarabun" panose="00000500000000000000" pitchFamily="2" charset="-34"/>
              </a:rPr>
              <a:t>Dyalog News – DYNA 2025</a:t>
            </a:r>
          </a:p>
        </p:txBody>
      </p:sp>
      <p:sp>
        <p:nvSpPr>
          <p:cNvPr id="49" name="Date Placeholder 3"/>
          <p:cNvSpPr txBox="1">
            <a:spLocks/>
          </p:cNvSpPr>
          <p:nvPr userDrawn="1"/>
        </p:nvSpPr>
        <p:spPr>
          <a:xfrm>
            <a:off x="45720" y="4743900"/>
            <a:ext cx="665132" cy="39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2000" b="0" kern="1200">
                <a:solidFill>
                  <a:schemeClr val="bg1"/>
                </a:solidFill>
                <a:latin typeface="Klavika Medium" panose="02000603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2EDF88B-1B61-4481-9BD6-D2E23BF0DCD8}" type="slidenum">
              <a:rPr lang="en-GB" sz="1600" smtClean="0">
                <a:solidFill>
                  <a:srgbClr val="FF6600"/>
                </a:solidFill>
                <a:latin typeface="Sarabun" panose="00000500000000000000" pitchFamily="2" charset="-34"/>
              </a:rPr>
              <a:pPr algn="l"/>
              <a:t>‹#›</a:t>
            </a:fld>
            <a:endParaRPr lang="en-GB" sz="1600" dirty="0">
              <a:solidFill>
                <a:srgbClr val="FF6600"/>
              </a:solidFill>
              <a:latin typeface="Sarabun" panose="00000500000000000000" pitchFamily="2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920957-0551-8F72-773E-84D867F26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00"/>
          <a:stretch/>
        </p:blipFill>
        <p:spPr>
          <a:xfrm>
            <a:off x="0" y="5097467"/>
            <a:ext cx="9144000" cy="45719"/>
          </a:xfrm>
          <a:prstGeom prst="rect">
            <a:avLst/>
          </a:prstGeom>
        </p:spPr>
      </p:pic>
      <p:pic>
        <p:nvPicPr>
          <p:cNvPr id="8" name="Picture 7" descr="A black and orange triangle&#10;&#10;Description automatically generated">
            <a:extLst>
              <a:ext uri="{FF2B5EF4-FFF2-40B4-BE49-F238E27FC236}">
                <a16:creationId xmlns:a16="http://schemas.microsoft.com/office/drawing/2014/main" id="{4CDAE969-C022-BFB1-C600-8B5FF187EA2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04" y="4761064"/>
            <a:ext cx="939483" cy="22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4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61" r:id="rId7"/>
    <p:sldLayoutId id="2147483664" r:id="rId8"/>
    <p:sldLayoutId id="2147483665" r:id="rId9"/>
    <p:sldLayoutId id="2147483666" r:id="rId10"/>
    <p:sldLayoutId id="2147483667" r:id="rId11"/>
    <p:sldLayoutId id="2147483669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3B475E"/>
          </a:solidFill>
          <a:latin typeface="Sarabun" panose="00000500000000000000" pitchFamily="2" charset="-34"/>
          <a:ea typeface="+mj-ea"/>
          <a:cs typeface="Calibri" panose="020F0502020204030204" pitchFamily="34" charset="0"/>
        </a:defRPr>
      </a:lvl1pPr>
    </p:titleStyle>
    <p:bodyStyle>
      <a:lvl1pPr marL="458788" indent="-45878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2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1pPr>
      <a:lvl2pPr marL="858838" indent="-401638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lang="en-US" sz="2000" kern="1200" dirty="0" smtClean="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8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F6600"/>
        </a:buClr>
        <a:buSzPct val="75000"/>
        <a:buFont typeface="Wingdings 2" panose="05020102010507070707" pitchFamily="18" charset="2"/>
        <a:buChar char=""/>
        <a:defRPr sz="1400" kern="1200">
          <a:solidFill>
            <a:srgbClr val="3B475E"/>
          </a:solidFill>
          <a:latin typeface="Sarabun" panose="00000500000000000000" pitchFamily="2" charset="-34"/>
          <a:ea typeface="+mn-ea"/>
          <a:cs typeface="+mn-cs"/>
        </a:defRPr>
      </a:lvl4pPr>
      <a:lvl5pPr marL="1828800" indent="0" algn="l" defTabSz="914400" rtl="0" eaLnBrk="1" latinLnBrk="0" hangingPunct="1">
        <a:spcBef>
          <a:spcPct val="20000"/>
        </a:spcBef>
        <a:buClr>
          <a:srgbClr val="FF9421"/>
        </a:buClr>
        <a:buFont typeface="Calibri" panose="020F050202020403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github.com/dyalog/kafka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6417-55D0-46BB-0DFF-8D4AA0A7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60" y="1688053"/>
            <a:ext cx="5241637" cy="1767394"/>
          </a:xfrm>
        </p:spPr>
        <p:txBody>
          <a:bodyPr/>
          <a:lstStyle/>
          <a:p>
            <a:r>
              <a:rPr lang="da-DK" dirty="0"/>
              <a:t>News from Dyalog</a:t>
            </a:r>
            <a:br>
              <a:rPr lang="da-DK" dirty="0"/>
            </a:br>
            <a:r>
              <a:rPr lang="da-DK" dirty="0"/>
              <a:t>Spring 2025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68C988-130F-A25A-2390-AB59A78D53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Morten Kromberg</a:t>
            </a:r>
            <a:r>
              <a:rPr lang="en-GB" dirty="0"/>
              <a:t>, CTO</a:t>
            </a:r>
            <a:endParaRPr lang="da-DK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4559DFF-3665-0E31-55C7-92F3BEB5DA9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887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C0FA7E-811B-8E13-36C0-4EC6AB714F0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E1FB-B560-ECBE-D6FC-2B552B009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F44E7D-5B67-C091-D635-F80FB8CC3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432C7F-411C-E3EF-7BC9-2EC90C0FDB9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DAB595-6ABF-520E-3616-10190EF3F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437DF2-C012-07F9-4951-1D9413A46630}"/>
              </a:ext>
            </a:extLst>
          </p:cNvPr>
          <p:cNvSpPr txBox="1"/>
          <p:nvPr/>
        </p:nvSpPr>
        <p:spPr>
          <a:xfrm>
            <a:off x="741301" y="337234"/>
            <a:ext cx="3541354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Dyalog'24 recording at dyalog.tv: </a:t>
            </a:r>
            <a:br>
              <a:rPr lang="da-DK" dirty="0"/>
            </a:br>
            <a:r>
              <a:rPr lang="da-DK" dirty="0"/>
              <a:t>     "The New Breed Plugs In"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5330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0E60C4-ED7F-5FDF-24DF-8644329BD2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AC07C-57D2-5CB7-28C4-EB3065DF6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Kafka Interface</a:t>
            </a:r>
          </a:p>
          <a:p>
            <a:r>
              <a:rPr lang="da-DK" dirty="0"/>
              <a:t>Static Analysis of APL Code</a:t>
            </a:r>
          </a:p>
          <a:p>
            <a:r>
              <a:rPr lang="da-DK" dirty="0"/>
              <a:t>GUI Emulations</a:t>
            </a:r>
          </a:p>
          <a:p>
            <a:r>
              <a:rPr lang="da-DK" dirty="0"/>
              <a:t>LLM Interfaces</a:t>
            </a:r>
          </a:p>
          <a:p>
            <a:r>
              <a:rPr lang="da-DK" dirty="0"/>
              <a:t>Training &amp; Consulting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A9C757-D040-1288-1581-4537D378C34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38589E-E7D1-CA92-75D7-DF460AC2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 Tools, Products &amp; Services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3096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A5C518-A40A-AE32-0651-3DB31D08DDC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60E84-F342-5911-C28B-BCF206125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But first, a few words about some important "maturing" technologies 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C9875-983B-F0BE-AE2F-130E1CE27D3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DF20B14-0A0B-E570-EB0E-BE7474DF9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Maturing Technologies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11603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8F768-2110-FFF2-74B2-C9BC4B847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677473" cy="324204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Jarvis is involved in many, many new client projects, and is continuously enhanced. Recent examples: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multipart/form-data for file upload and form input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for serving static files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Automatic response-type set for 79 common content file types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for application/x-www-form-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urlencoded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content type</a:t>
            </a:r>
            <a:b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allows Jarvis to accept HTML form input from a served page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Added zipping response payload if client supports it</a:t>
            </a:r>
            <a:endParaRPr lang="en-US" sz="2000" dirty="0"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E17632-6DC0-68DD-1312-310A5A2F6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563172" cy="685535"/>
          </a:xfrm>
        </p:spPr>
        <p:txBody>
          <a:bodyPr/>
          <a:lstStyle/>
          <a:p>
            <a:r>
              <a:rPr lang="da-DK" dirty="0"/>
              <a:t>The "Jarvis" Web Service Framework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4069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383A0-85E2-6577-F53A-F90EA6F15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79" y="1147556"/>
            <a:ext cx="6092513" cy="324204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Package manager for Dyalog APL</a:t>
            </a:r>
            <a:br>
              <a:rPr lang="da-DK" sz="2000" dirty="0"/>
            </a:br>
            <a:r>
              <a:rPr lang="da-DK" sz="2000" dirty="0"/>
              <a:t>(A tasty way to package APLs)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70087FC-2997-A0FE-B9C1-181A4140D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179" y="267657"/>
            <a:ext cx="5620318" cy="685535"/>
          </a:xfrm>
        </p:spPr>
        <p:txBody>
          <a:bodyPr/>
          <a:lstStyle/>
          <a:p>
            <a:r>
              <a:rPr lang="da-DK" dirty="0"/>
              <a:t>Tatin</a:t>
            </a:r>
            <a:endParaRPr lang="LID4096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0F22930-1F8C-9910-7FD9-AB08DC2A5C4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8C23FED-2C1D-AF3D-49C4-4660F5ED9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575" y="249718"/>
            <a:ext cx="721412" cy="7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F906ED-C18C-753D-09DA-E76184D0FE80}"/>
              </a:ext>
            </a:extLst>
          </p:cNvPr>
          <p:cNvSpPr txBox="1"/>
          <p:nvPr/>
        </p:nvSpPr>
        <p:spPr>
          <a:xfrm>
            <a:off x="698281" y="1971585"/>
            <a:ext cx="37929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]</a:t>
            </a:r>
            <a:r>
              <a:rPr lang="en-GB" sz="1200" dirty="0" err="1">
                <a:latin typeface="APL385 Unicode" panose="020B0709000202000203" pitchFamily="49" charset="0"/>
              </a:rPr>
              <a:t>z←tatin.listPackages</a:t>
            </a:r>
            <a:endParaRPr lang="en-GB" sz="1200" dirty="0">
              <a:latin typeface="APL385 Unicode" panose="020B0709000202000203" pitchFamily="49" charset="0"/>
            </a:endParaRPr>
          </a:p>
          <a:p>
            <a:r>
              <a:rPr lang="en-GB" sz="1200" dirty="0">
                <a:latin typeface="APL385 Unicode" panose="020B0709000202000203" pitchFamily="49" charset="0"/>
              </a:rPr>
              <a:t>      {⍺,≢⍵}⌸{(¯1+⍵⍳'-')↑⍵}¨3↓z[;1]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aplteam</a:t>
            </a:r>
            <a:r>
              <a:rPr lang="en-GB" sz="1200" dirty="0">
                <a:latin typeface="APL385 Unicode" panose="020B0709000202000203" pitchFamily="49" charset="0"/>
              </a:rPr>
              <a:t>  42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davin</a:t>
            </a:r>
            <a:r>
              <a:rPr lang="en-GB" sz="1200" dirty="0">
                <a:latin typeface="APL385 Unicode" panose="020B0709000202000203" pitchFamily="49" charset="0"/>
              </a:rPr>
              <a:t>     4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    2</a:t>
            </a:r>
          </a:p>
          <a:p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76F87F-029F-8F77-632E-FF3AA2281168}"/>
              </a:ext>
            </a:extLst>
          </p:cNvPr>
          <p:cNvSpPr txBox="1"/>
          <p:nvPr/>
        </p:nvSpPr>
        <p:spPr>
          <a:xfrm>
            <a:off x="698281" y="3110280"/>
            <a:ext cx="3792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¯2↑z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dyalog-HttpCommand</a:t>
            </a:r>
            <a:r>
              <a:rPr lang="en-GB" sz="1200" dirty="0">
                <a:latin typeface="APL385 Unicode" panose="020B0709000202000203" pitchFamily="49" charset="0"/>
              </a:rPr>
              <a:t>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-Jarvis       1</a:t>
            </a:r>
          </a:p>
          <a:p>
            <a:endParaRPr lang="en-GB" sz="1200" dirty="0">
              <a:latin typeface="APL385 Unicode" panose="020B0709000202000203" pitchFamily="49" charset="0"/>
            </a:endParaRPr>
          </a:p>
          <a:p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ACF81-C7CC-A84F-4C04-83213718BDC2}"/>
              </a:ext>
            </a:extLst>
          </p:cNvPr>
          <p:cNvSpPr txBox="1"/>
          <p:nvPr/>
        </p:nvSpPr>
        <p:spPr>
          <a:xfrm>
            <a:off x="4555725" y="1991797"/>
            <a:ext cx="5685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]</a:t>
            </a:r>
            <a:r>
              <a:rPr lang="en-GB" sz="1200" dirty="0" err="1">
                <a:latin typeface="APL385 Unicode" panose="020B0709000202000203" pitchFamily="49" charset="0"/>
              </a:rPr>
              <a:t>z←tatin.listPackages</a:t>
            </a:r>
            <a:endParaRPr lang="en-GB" sz="1200" dirty="0">
              <a:latin typeface="APL385 Unicode" panose="020B0709000202000203" pitchFamily="49" charset="0"/>
            </a:endParaRPr>
          </a:p>
          <a:p>
            <a:r>
              <a:rPr lang="en-GB" sz="1200" dirty="0">
                <a:latin typeface="APL385 Unicode" panose="020B0709000202000203" pitchFamily="49" charset="0"/>
              </a:rPr>
              <a:t>      {⍺,≢⍵}⌸{(¯1+⍵⍳'-')↑⍵}¨3↓z[;1]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aplteam  44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davin     4</a:t>
            </a:r>
          </a:p>
          <a:p>
            <a:r>
              <a:rPr lang="de-DE" sz="1200" dirty="0">
                <a:latin typeface="APL385 Unicode" panose="020B0709000202000203" pitchFamily="49" charset="0"/>
              </a:rPr>
              <a:t> dyalog    5 ⍝ 150% growth!</a:t>
            </a:r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4B6D7-82D9-3545-DDE3-9029424D6081}"/>
              </a:ext>
            </a:extLst>
          </p:cNvPr>
          <p:cNvSpPr txBox="1"/>
          <p:nvPr/>
        </p:nvSpPr>
        <p:spPr>
          <a:xfrm>
            <a:off x="4579125" y="3110280"/>
            <a:ext cx="5685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PL385 Unicode" panose="020B0709000202000203" pitchFamily="49" charset="0"/>
              </a:rPr>
              <a:t>      ¯5↑z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dyalog-APLProcess</a:t>
            </a:r>
            <a:r>
              <a:rPr lang="en-GB" sz="1200" dirty="0">
                <a:latin typeface="APL385 Unicode" panose="020B0709000202000203" pitchFamily="49" charset="0"/>
              </a:rPr>
              <a:t> 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dyalog-HttpCommand</a:t>
            </a:r>
            <a:r>
              <a:rPr lang="en-GB" sz="1200" dirty="0">
                <a:latin typeface="APL385 Unicode" panose="020B0709000202000203" pitchFamily="49" charset="0"/>
              </a:rPr>
              <a:t>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-Jarvis       1</a:t>
            </a:r>
          </a:p>
          <a:p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-NuGet        1</a:t>
            </a:r>
            <a:br>
              <a:rPr lang="en-GB" sz="1200" dirty="0">
                <a:latin typeface="APL385 Unicode" panose="020B0709000202000203" pitchFamily="49" charset="0"/>
              </a:rPr>
            </a:br>
            <a:r>
              <a:rPr lang="en-GB" sz="1200" dirty="0">
                <a:latin typeface="APL385 Unicode" panose="020B0709000202000203" pitchFamily="49" charset="0"/>
              </a:rPr>
              <a:t> </a:t>
            </a:r>
            <a:r>
              <a:rPr lang="en-GB" sz="1200" dirty="0" err="1">
                <a:latin typeface="APL385 Unicode" panose="020B0709000202000203" pitchFamily="49" charset="0"/>
              </a:rPr>
              <a:t>dyalog</a:t>
            </a:r>
            <a:r>
              <a:rPr lang="en-GB" sz="1200" dirty="0">
                <a:latin typeface="APL385 Unicode" panose="020B0709000202000203" pitchFamily="49" charset="0"/>
              </a:rPr>
              <a:t>-OpenAI       1</a:t>
            </a:r>
          </a:p>
          <a:p>
            <a:endParaRPr lang="en-GB" sz="1200" dirty="0">
              <a:latin typeface="APL385 Unicode" panose="020B0709000202000203" pitchFamily="49" charset="0"/>
            </a:endParaRPr>
          </a:p>
          <a:p>
            <a:endParaRPr lang="en-GB" sz="1200" dirty="0">
              <a:latin typeface="Aptos" panose="020B00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1498C-07B9-CC7B-2418-07BB569F8A4B}"/>
              </a:ext>
            </a:extLst>
          </p:cNvPr>
          <p:cNvSpPr txBox="1"/>
          <p:nvPr/>
        </p:nvSpPr>
        <p:spPr>
          <a:xfrm>
            <a:off x="391886" y="1857649"/>
            <a:ext cx="69121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2023</a:t>
            </a:r>
            <a:endParaRPr lang="LID4096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360C71-A63F-B8F9-7115-6C935A264306}"/>
              </a:ext>
            </a:extLst>
          </p:cNvPr>
          <p:cNvSpPr txBox="1"/>
          <p:nvPr/>
        </p:nvSpPr>
        <p:spPr>
          <a:xfrm>
            <a:off x="4336799" y="1857649"/>
            <a:ext cx="69121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2024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7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6" grpId="0"/>
      <p:bldP spid="7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0CC23-A0F0-9F67-D668-710B33B1E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Link maps the source code of objects in the workspace to text source files</a:t>
            </a:r>
          </a:p>
          <a:p>
            <a:r>
              <a:rPr lang="da-DK" dirty="0"/>
              <a:t>Link enables the use of Git or other Source Code management systems</a:t>
            </a:r>
          </a:p>
          <a:p>
            <a:r>
              <a:rPr lang="da-DK" dirty="0"/>
              <a:t>New users generally start with Link; old dogs are moving slowly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F3902-0833-2292-E7AB-B2C43FBF86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AB67F8-0679-3C97-E6D6-27614A6F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Link</a:t>
            </a:r>
            <a:endParaRPr lang="LID4096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664AE3-0A9C-BE17-4F27-2E6A82F48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7077397" y="339698"/>
            <a:ext cx="17430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14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63A4-09A1-52D2-642A-F2034F61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410648" cy="3242040"/>
          </a:xfrm>
        </p:spPr>
        <p:txBody>
          <a:bodyPr>
            <a:normAutofit/>
          </a:bodyPr>
          <a:lstStyle/>
          <a:p>
            <a:r>
              <a:rPr lang="en-GB" dirty="0"/>
              <a:t>We are moving towards open-source markdown-based documentation,</a:t>
            </a:r>
            <a:br>
              <a:rPr lang="en-GB" dirty="0"/>
            </a:br>
            <a:r>
              <a:rPr lang="en-GB" dirty="0"/>
              <a:t>produced using </a:t>
            </a:r>
            <a:r>
              <a:rPr lang="en-GB" b="1" dirty="0" err="1"/>
              <a:t>MkDocs</a:t>
            </a:r>
            <a:r>
              <a:rPr lang="en-GB" dirty="0"/>
              <a:t> on </a:t>
            </a:r>
            <a:r>
              <a:rPr lang="en-GB" b="1" dirty="0"/>
              <a:t>GitHub</a:t>
            </a:r>
          </a:p>
          <a:p>
            <a:r>
              <a:rPr lang="en-GB" dirty="0"/>
              <a:t>Anyone (including </a:t>
            </a:r>
            <a:r>
              <a:rPr lang="en-GB" b="1" dirty="0"/>
              <a:t>you</a:t>
            </a:r>
            <a:r>
              <a:rPr lang="en-GB" dirty="0"/>
              <a:t>) can raise issues</a:t>
            </a:r>
          </a:p>
          <a:p>
            <a:pPr lvl="1"/>
            <a:r>
              <a:rPr lang="en-GB" dirty="0"/>
              <a:t>Or even submit pull requests</a:t>
            </a:r>
          </a:p>
          <a:p>
            <a:pPr lvl="1"/>
            <a:r>
              <a:rPr lang="en-GB" dirty="0"/>
              <a:t>You </a:t>
            </a:r>
            <a:r>
              <a:rPr lang="en-GB" b="1" dirty="0"/>
              <a:t>CAN</a:t>
            </a:r>
            <a:r>
              <a:rPr lang="en-GB" dirty="0"/>
              <a:t> also email docs@ or support@dyalog.com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59401-A4EF-3560-DF70-68C181B0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</a:t>
            </a:r>
          </a:p>
        </p:txBody>
      </p:sp>
      <p:pic>
        <p:nvPicPr>
          <p:cNvPr id="5" name="Content Placeholder 4" descr="A stack of binders with a white label&#10;&#10;AI-generated content may be incorrect.">
            <a:extLst>
              <a:ext uri="{FF2B5EF4-FFF2-40B4-BE49-F238E27FC236}">
                <a16:creationId xmlns:a16="http://schemas.microsoft.com/office/drawing/2014/main" id="{3C50D917-47DF-B70D-FBF4-6A102A6CF19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299" y="0"/>
            <a:ext cx="2299317" cy="2299317"/>
          </a:xfrm>
        </p:spPr>
      </p:pic>
    </p:spTree>
    <p:extLst>
      <p:ext uri="{BB962C8B-B14F-4D97-AF65-F5344CB8AC3E}">
        <p14:creationId xmlns:p14="http://schemas.microsoft.com/office/powerpoint/2010/main" val="134159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063A4-09A1-52D2-642A-F2034F618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714147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sz="2800" dirty="0"/>
              <a:t>Easier to contribute</a:t>
            </a:r>
          </a:p>
          <a:p>
            <a:pPr lvl="1">
              <a:spcAft>
                <a:spcPts val="600"/>
              </a:spcAft>
            </a:pPr>
            <a:r>
              <a:rPr lang="en-GB" sz="2400" dirty="0"/>
              <a:t>Internally and externally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Open formats, platform agnostic tools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Better search</a:t>
            </a:r>
          </a:p>
          <a:p>
            <a:pPr lvl="1">
              <a:spcAft>
                <a:spcPts val="600"/>
              </a:spcAft>
            </a:pPr>
            <a:r>
              <a:rPr lang="en-GB" sz="2400" dirty="0"/>
              <a:t>Provide better training input to Language Models</a:t>
            </a:r>
          </a:p>
          <a:p>
            <a:pPr>
              <a:spcAft>
                <a:spcPts val="600"/>
              </a:spcAft>
            </a:pPr>
            <a:r>
              <a:rPr lang="en-GB" sz="2800" dirty="0"/>
              <a:t>Human-friendly, predictable URLs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A59401-A4EF-3560-DF70-68C181B0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Documentation: Why change?</a:t>
            </a:r>
          </a:p>
        </p:txBody>
      </p:sp>
      <p:pic>
        <p:nvPicPr>
          <p:cNvPr id="5" name="Content Placeholder 4" descr="A stack of binders with a white label&#10;&#10;AI-generated content may be incorrect.">
            <a:extLst>
              <a:ext uri="{FF2B5EF4-FFF2-40B4-BE49-F238E27FC236}">
                <a16:creationId xmlns:a16="http://schemas.microsoft.com/office/drawing/2014/main" id="{90562896-5BAB-D8F0-2DD6-B05EE6B9BEF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84" y="-1"/>
            <a:ext cx="1936879" cy="1936879"/>
          </a:xfrm>
        </p:spPr>
      </p:pic>
    </p:spTree>
    <p:extLst>
      <p:ext uri="{BB962C8B-B14F-4D97-AF65-F5344CB8AC3E}">
        <p14:creationId xmlns:p14="http://schemas.microsoft.com/office/powerpoint/2010/main" val="134691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309DF-4265-8869-C6CF-E9728841B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153D10-5EB4-F897-667F-79D249BF29B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9CC8A-1DBE-910E-C24A-536A2C1FC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247923-5D7F-3A76-F98E-6012DE163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B3068E-E8A4-6653-1342-6F4AC93F5E6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C7D72-187E-99C6-FE9E-9E861E5E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56"/>
          <a:stretch/>
        </p:blipFill>
        <p:spPr>
          <a:xfrm>
            <a:off x="-1661594" y="0"/>
            <a:ext cx="13072544" cy="671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6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8D24B0-A777-1084-9DBC-EBCA728B2D0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CD0B2-8A5D-8119-A7BD-58CD08AC2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A7CBE6F-D0F7-32A3-CB6B-4E06F4B75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5A0F04-E753-932B-5DEF-3564FBC7D1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41766-C1C9-3EDA-2410-1CAA6A98E2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70"/>
          <a:stretch/>
        </p:blipFill>
        <p:spPr>
          <a:xfrm>
            <a:off x="0" y="-1"/>
            <a:ext cx="914400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9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FAAA0DA6-B232-69F7-1E0E-FA8AC311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272011" cy="3242040"/>
          </a:xfrm>
        </p:spPr>
        <p:txBody>
          <a:bodyPr>
            <a:normAutofit fontScale="92500" lnSpcReduction="20000"/>
          </a:bodyPr>
          <a:lstStyle/>
          <a:p>
            <a:r>
              <a:rPr lang="da-DK" altLang="en-US" sz="2100" dirty="0"/>
              <a:t>CTO of Dyalog since 2005 (20 years + 2 days)</a:t>
            </a:r>
          </a:p>
          <a:p>
            <a:r>
              <a:rPr lang="da-DK" altLang="en-US" sz="2100" dirty="0"/>
              <a:t>CTO of Adaytum Software (BI vendor) 1995-1999</a:t>
            </a:r>
          </a:p>
          <a:p>
            <a:pPr lvl="1"/>
            <a:r>
              <a:rPr lang="da-DK" altLang="en-US" sz="1800" dirty="0"/>
              <a:t>(20 =&gt; 200 </a:t>
            </a:r>
            <a:r>
              <a:rPr lang="da-DK" altLang="en-US" sz="1800" dirty="0" err="1"/>
              <a:t>employees</a:t>
            </a:r>
            <a:r>
              <a:rPr lang="da-DK" altLang="en-US" sz="1800" dirty="0"/>
              <a:t>, sold to </a:t>
            </a:r>
            <a:r>
              <a:rPr lang="da-DK" altLang="en-US" sz="1800" dirty="0" err="1"/>
              <a:t>Cognos</a:t>
            </a:r>
            <a:r>
              <a:rPr lang="da-DK" altLang="en-US" sz="1800" dirty="0"/>
              <a:t> for $160M)</a:t>
            </a:r>
          </a:p>
          <a:p>
            <a:r>
              <a:rPr lang="da-DK" altLang="en-US" sz="2100" dirty="0"/>
              <a:t>APL Consultant for ~20 years</a:t>
            </a:r>
          </a:p>
          <a:p>
            <a:pPr lvl="1"/>
            <a:r>
              <a:rPr lang="da-DK" altLang="en-US" sz="1800" dirty="0"/>
              <a:t>Focus on interfacing/integration, client/server architectures and developer tools / frameworks</a:t>
            </a:r>
          </a:p>
          <a:p>
            <a:endParaRPr lang="da-DK" altLang="en-US" sz="2200" dirty="0"/>
          </a:p>
          <a:p>
            <a:r>
              <a:rPr lang="da-DK" altLang="en-US" sz="2200" dirty="0"/>
              <a:t>Still writes APL code most days</a:t>
            </a:r>
            <a:r>
              <a:rPr lang="da-DK" altLang="en-US" sz="1900" dirty="0"/>
              <a:t> </a:t>
            </a:r>
            <a:r>
              <a:rPr lang="en-DK" sz="2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❤️</a:t>
            </a:r>
            <a:endParaRPr lang="da-DK" altLang="en-US" sz="1900" dirty="0">
              <a:sym typeface="Wingdings" panose="05000000000000000000" pitchFamily="2" charset="2"/>
            </a:endParaRPr>
          </a:p>
          <a:p>
            <a:pPr lvl="1"/>
            <a:r>
              <a:rPr lang="da-DK" altLang="en-US" sz="1800" dirty="0">
                <a:sym typeface="Wingdings" panose="05000000000000000000" pitchFamily="2" charset="2"/>
              </a:rPr>
              <a:t>Contributor to GUI emulation &amp; Source Code Mgt tools</a:t>
            </a:r>
            <a:endParaRPr lang="da-DK" altLang="en-US" sz="1800" dirty="0"/>
          </a:p>
        </p:txBody>
      </p:sp>
      <p:sp>
        <p:nvSpPr>
          <p:cNvPr id="18434" name="Title 1">
            <a:extLst>
              <a:ext uri="{FF2B5EF4-FFF2-40B4-BE49-F238E27FC236}">
                <a16:creationId xmlns:a16="http://schemas.microsoft.com/office/drawing/2014/main" id="{ADF0834F-D8ED-9E97-B46E-26A3B8739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Morten Kromberg</a:t>
            </a:r>
          </a:p>
        </p:txBody>
      </p:sp>
      <p:pic>
        <p:nvPicPr>
          <p:cNvPr id="2050" name="Picture 2" descr="Morten Kromberg, CXO, Dyalog, Denmark | ConfEngine - Conference Platform">
            <a:extLst>
              <a:ext uri="{FF2B5EF4-FFF2-40B4-BE49-F238E27FC236}">
                <a16:creationId xmlns:a16="http://schemas.microsoft.com/office/drawing/2014/main" id="{E27B811F-C170-61A7-41F2-9DEEA8876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38" y="971420"/>
            <a:ext cx="191452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4D97-80E5-99B0-205D-945460A76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We will continue to produce some PDFs</a:t>
            </a:r>
          </a:p>
          <a:p>
            <a:r>
              <a:rPr lang="da-DK" dirty="0"/>
              <a:t>Will not spend as much energy on formatting them nicely</a:t>
            </a:r>
          </a:p>
          <a:p>
            <a:r>
              <a:rPr lang="da-DK" dirty="0"/>
              <a:t>Offline versions of the documentation WILL be available</a:t>
            </a:r>
            <a:endParaRPr lang="LID4096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9BC19A-AE3A-CBA5-58B5-B8A63941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NB: PDF / Print is deprecated</a:t>
            </a:r>
            <a:endParaRPr lang="LID4096" dirty="0"/>
          </a:p>
        </p:txBody>
      </p:sp>
      <p:pic>
        <p:nvPicPr>
          <p:cNvPr id="2050" name="Picture 2" descr="PDF - Wikipedia">
            <a:extLst>
              <a:ext uri="{FF2B5EF4-FFF2-40B4-BE49-F238E27FC236}">
                <a16:creationId xmlns:a16="http://schemas.microsoft.com/office/drawing/2014/main" id="{6392F71A-260C-3AC2-F95F-7093CD16F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570" y="360278"/>
            <a:ext cx="1602330" cy="197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781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664637-C0CE-AD86-5741-C5474D38CAD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C2D2-83BF-5058-5E51-A9B922867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6C8E5-7CF5-1D7B-89FD-E31330CA451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897D79-995B-2C47-759D-26B2B4997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 Tools...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99765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AD5CD-D770-2267-2F9B-456AC067887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FA7B4-CDE2-D6DE-AD3C-9B1DAC090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0"/>
            <a:ext cx="8112146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DBBBD-8BCF-BF8D-E1A0-004AECC6E45F}"/>
              </a:ext>
            </a:extLst>
          </p:cNvPr>
          <p:cNvSpPr txBox="1"/>
          <p:nvPr/>
        </p:nvSpPr>
        <p:spPr>
          <a:xfrm>
            <a:off x="2247153" y="1476188"/>
            <a:ext cx="4876656" cy="646331"/>
          </a:xfrm>
          <a:prstGeom prst="rect">
            <a:avLst/>
          </a:prstGeom>
          <a:solidFill>
            <a:srgbClr val="ED7F00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The Dyalog-Kafka interface supports </a:t>
            </a:r>
            <a:br>
              <a:rPr lang="da-DK" dirty="0"/>
            </a:br>
            <a:r>
              <a:rPr lang="da-DK" dirty="0"/>
              <a:t>Producer and Consumer, but not "AdminClient"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690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EC2436-AEA1-0383-1E75-D1F88F8E4EF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7C851-F839-B582-75C2-757C1728A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529B2-DEFA-526A-4BC3-7C296057C42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C7B1A35-BE11-A850-DDD0-521D3030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08122-A8DC-394C-0CB1-349211FB3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72278"/>
            <a:ext cx="7712478" cy="631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94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780ED-78CB-887A-1FF5-7CC289DD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209497" cy="3242040"/>
          </a:xfrm>
        </p:spPr>
        <p:txBody>
          <a:bodyPr/>
          <a:lstStyle/>
          <a:p>
            <a:r>
              <a:rPr lang="da-DK" dirty="0"/>
              <a:t>We're trying a new approach</a:t>
            </a:r>
          </a:p>
          <a:p>
            <a:pPr lvl="1"/>
            <a:r>
              <a:rPr lang="da-DK" dirty="0"/>
              <a:t>The interface is FOSS (Free and Open Source)</a:t>
            </a:r>
          </a:p>
          <a:p>
            <a:pPr lvl="2"/>
            <a:r>
              <a:rPr lang="da-DK" dirty="0">
                <a:hlinkClick r:id="rId2"/>
              </a:rPr>
              <a:t>https://github.com/dyalog/kafka</a:t>
            </a:r>
            <a:endParaRPr lang="da-DK" dirty="0"/>
          </a:p>
          <a:p>
            <a:pPr lvl="1"/>
            <a:r>
              <a:rPr lang="da-DK" dirty="0"/>
              <a:t>If you want Dyalog to build and test for you and </a:t>
            </a:r>
            <a:br>
              <a:rPr lang="da-DK" dirty="0"/>
            </a:br>
            <a:r>
              <a:rPr lang="da-DK" dirty="0"/>
              <a:t>provide support, you can sign up for paid support</a:t>
            </a:r>
          </a:p>
          <a:p>
            <a:r>
              <a:rPr lang="da-DK" dirty="0"/>
              <a:t>Two customers currently testing the prototype</a:t>
            </a:r>
          </a:p>
          <a:p>
            <a:pPr lvl="1"/>
            <a:r>
              <a:rPr lang="da-DK" dirty="0"/>
              <a:t>Meeting another potential user this week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1212D-BF35-AEF7-CE7E-A8092328488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9FF24D-8025-27F9-3639-9B51959D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Kafka Support</a:t>
            </a:r>
            <a:endParaRPr lang="LID4096" dirty="0"/>
          </a:p>
        </p:txBody>
      </p:sp>
      <p:pic>
        <p:nvPicPr>
          <p:cNvPr id="2050" name="Picture 2" descr="New!">
            <a:extLst>
              <a:ext uri="{FF2B5EF4-FFF2-40B4-BE49-F238E27FC236}">
                <a16:creationId xmlns:a16="http://schemas.microsoft.com/office/drawing/2014/main" id="{24157850-8E56-B076-4269-C7BBB114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07" y="-19051"/>
            <a:ext cx="1637333" cy="131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82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3D43-59AE-EC30-FDCC-5DD155029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44337"/>
            <a:ext cx="6470305" cy="276993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2000" dirty="0"/>
              <a:t>Static Analysis of application code is seen as a required "best practice" by many corporations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da-DK" sz="2000" dirty="0" err="1"/>
              <a:t>We</a:t>
            </a:r>
            <a:r>
              <a:rPr lang="da-DK" sz="2000" dirty="0"/>
              <a:t> </a:t>
            </a:r>
            <a:r>
              <a:rPr lang="da-DK" sz="2000" dirty="0" err="1"/>
              <a:t>are</a:t>
            </a:r>
            <a:r>
              <a:rPr lang="da-DK" sz="2000" dirty="0"/>
              <a:t> </a:t>
            </a:r>
            <a:r>
              <a:rPr lang="da-DK" sz="2000" dirty="0" err="1"/>
              <a:t>building</a:t>
            </a:r>
            <a:r>
              <a:rPr lang="da-DK" sz="2000" dirty="0"/>
              <a:t> a prototype of a </a:t>
            </a:r>
            <a:r>
              <a:rPr lang="da-DK" sz="2000" dirty="0" err="1"/>
              <a:t>tool</a:t>
            </a:r>
            <a:r>
              <a:rPr lang="da-DK" sz="2000" dirty="0"/>
              <a:t> </a:t>
            </a:r>
            <a:r>
              <a:rPr lang="da-DK" sz="2000" dirty="0" err="1"/>
              <a:t>which</a:t>
            </a:r>
            <a:r>
              <a:rPr lang="da-DK" sz="2000" dirty="0"/>
              <a:t> </a:t>
            </a:r>
            <a:r>
              <a:rPr lang="da-DK" sz="2000" dirty="0" err="1"/>
              <a:t>will</a:t>
            </a:r>
            <a:endParaRPr lang="da-DK" sz="2000" dirty="0"/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 err="1"/>
              <a:t>Detect</a:t>
            </a:r>
            <a:r>
              <a:rPr lang="da-DK" sz="1800" dirty="0"/>
              <a:t> </a:t>
            </a:r>
            <a:r>
              <a:rPr lang="da-DK" sz="1800" dirty="0" err="1"/>
              <a:t>vulnerabilities</a:t>
            </a:r>
            <a:r>
              <a:rPr lang="da-DK" sz="1800" dirty="0"/>
              <a:t> and </a:t>
            </a:r>
            <a:r>
              <a:rPr lang="da-DK" sz="1800" dirty="0" err="1"/>
              <a:t>other</a:t>
            </a:r>
            <a:r>
              <a:rPr lang="da-DK" sz="1800" dirty="0"/>
              <a:t> bad practices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da-DK" sz="1800" dirty="0"/>
              <a:t>"</a:t>
            </a:r>
            <a:r>
              <a:rPr lang="da-DK" sz="1800" dirty="0" err="1"/>
              <a:t>Lint</a:t>
            </a:r>
            <a:r>
              <a:rPr lang="da-DK" sz="1800" dirty="0"/>
              <a:t>" APL Code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000" dirty="0"/>
              <a:t>This tool will initially be licensed separately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GB" sz="1600" dirty="0"/>
              <a:t>A free "community edition" may follow later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GB" sz="2000" dirty="0"/>
              <a:t>Will be tested by first two clients late this year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GB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9A1B8-D4FD-4EA5-001E-5F96B287D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Static</a:t>
            </a:r>
            <a:r>
              <a:rPr lang="da-DK" dirty="0"/>
              <a:t> Analysis of APL Code</a:t>
            </a:r>
            <a:endParaRPr lang="en-GB" dirty="0"/>
          </a:p>
        </p:txBody>
      </p:sp>
      <p:pic>
        <p:nvPicPr>
          <p:cNvPr id="3074" name="Picture 2" descr="How to manage Google security on iPhone® - Guidebooks with Google">
            <a:extLst>
              <a:ext uri="{FF2B5EF4-FFF2-40B4-BE49-F238E27FC236}">
                <a16:creationId xmlns:a16="http://schemas.microsoft.com/office/drawing/2014/main" id="{57574612-18DD-4EDE-957A-5676D55E2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84" y="1024232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56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E2059-8552-F1D1-5A25-1430F71B2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293598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AI in some form is likely here to stay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Users (or at least their managers) </a:t>
            </a:r>
            <a:b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expect us to support AI in a practical way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[New] developers expect some degree of AI support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AI providers are unlikely to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prioritise</a:t>
            </a: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 APL improvements without our involvement</a:t>
            </a:r>
          </a:p>
        </p:txBody>
      </p:sp>
      <p:pic>
        <p:nvPicPr>
          <p:cNvPr id="7" name="Content Placeholder 6" descr="A group of robots typing on a keyboard&#10;&#10;AI-generated content may be incorrect.">
            <a:extLst>
              <a:ext uri="{FF2B5EF4-FFF2-40B4-BE49-F238E27FC236}">
                <a16:creationId xmlns:a16="http://schemas.microsoft.com/office/drawing/2014/main" id="{D9E20DD2-E7F3-325C-0E7B-903F231ACB02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031" y="242216"/>
            <a:ext cx="3082109" cy="1733686"/>
          </a:xfrm>
          <a:ln>
            <a:solidFill>
              <a:srgbClr val="373535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04CA3F8-47DF-585B-2D16-78F1A360E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"Artificial Intelligence"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35162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C4DD3-FD13-2A50-8C31-D409AF61F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E1845-224C-0171-EC00-CD605ADBD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363274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Enabling the use of LLMs "</a:t>
            </a:r>
            <a:r>
              <a:rPr lang="en-US" dirty="0" err="1">
                <a:solidFill>
                  <a:schemeClr val="tx1"/>
                </a:solidFill>
                <a:latin typeface="Aptos" panose="020B0004020202020204" pitchFamily="34" charset="0"/>
              </a:rPr>
              <a:t>etc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" from Dyalog </a:t>
            </a:r>
            <a:endParaRPr lang="en-US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Improving developer productivity with co-pilots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Improving code quality by identifying common errors and automating boiler plate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Generating test cases and analyzing  test logs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Summarizing and explaining existing code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Smart documentation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9B8891-FED9-5D92-CA5A-F9EB7E92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– Potential Use Cases</a:t>
            </a:r>
            <a:endParaRPr lang="LID4096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909FD2F-90C3-B3DD-A01B-DAC1B036CB9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9" name="Content Placeholder 5" descr="A group of robots working on laptops&#10;&#10;AI-generated content may be incorrect.">
            <a:extLst>
              <a:ext uri="{FF2B5EF4-FFF2-40B4-BE49-F238E27FC236}">
                <a16:creationId xmlns:a16="http://schemas.microsoft.com/office/drawing/2014/main" id="{00089FA5-8537-F4C6-767E-D6F78460E4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83" y="267657"/>
            <a:ext cx="1294257" cy="1294257"/>
          </a:xfrm>
          <a:prstGeom prst="rect">
            <a:avLst/>
          </a:prstGeom>
          <a:noFill/>
          <a:ln>
            <a:solidFill>
              <a:srgbClr val="373535"/>
            </a:solidFill>
          </a:ln>
        </p:spPr>
      </p:pic>
    </p:spTree>
    <p:extLst>
      <p:ext uri="{BB962C8B-B14F-4D97-AF65-F5344CB8AC3E}">
        <p14:creationId xmlns:p14="http://schemas.microsoft.com/office/powerpoint/2010/main" val="3078193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1579-83FA-7F11-2784-1577EAD9B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E92A3-ADC7-2837-500A-7177BCB3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5" y="1264925"/>
            <a:ext cx="7999859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Compared to other languages, there is </a:t>
            </a:r>
            <a:b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relatively little online training data available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Large APL users are unwilling to make code public</a:t>
            </a:r>
          </a:p>
          <a:p>
            <a:pPr>
              <a:spcAft>
                <a:spcPts val="600"/>
              </a:spcAft>
            </a:pPr>
            <a:r>
              <a:rPr lang="en-US" sz="2000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Coding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styles and standards vary enormously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Often using domain specific notations unique to each solution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Public code tends to be "modern" </a:t>
            </a:r>
          </a:p>
          <a:p>
            <a:pPr lvl="1"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Aptos" panose="020B0004020202020204" pitchFamily="34" charset="0"/>
              </a:rPr>
              <a:t>dfns</a:t>
            </a:r>
            <a:r>
              <a:rPr lang="en-US" sz="1800" dirty="0">
                <a:solidFill>
                  <a:schemeClr val="tx1"/>
                </a:solidFill>
                <a:latin typeface="Aptos" panose="020B0004020202020204" pitchFamily="34" charset="0"/>
              </a:rPr>
              <a:t> and tacit functions)</a:t>
            </a:r>
            <a:endParaRPr lang="en-US" sz="500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</a:rPr>
              <a:t>There is less boiler-plate to write, so less of a productivity boost to be had ;) </a:t>
            </a:r>
            <a:endParaRPr lang="en-US" sz="2000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C861C1-B220-C59F-C3B0-442A6845505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05EB5F-B057-D463-4B91-92F867571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for APL – "Yes But"</a:t>
            </a:r>
            <a:endParaRPr lang="LID4096" dirty="0"/>
          </a:p>
        </p:txBody>
      </p:sp>
      <p:pic>
        <p:nvPicPr>
          <p:cNvPr id="6" name="Content Placeholder 5" descr="A group of robots working on laptops&#10;&#10;AI-generated content may be incorrect.">
            <a:extLst>
              <a:ext uri="{FF2B5EF4-FFF2-40B4-BE49-F238E27FC236}">
                <a16:creationId xmlns:a16="http://schemas.microsoft.com/office/drawing/2014/main" id="{2358F631-682A-45CA-D3F1-E9FBC8349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83" y="267657"/>
            <a:ext cx="1294257" cy="1294257"/>
          </a:xfrm>
          <a:prstGeom prst="rect">
            <a:avLst/>
          </a:prstGeom>
          <a:noFill/>
          <a:ln>
            <a:solidFill>
              <a:srgbClr val="373535"/>
            </a:solidFill>
          </a:ln>
        </p:spPr>
      </p:pic>
    </p:spTree>
    <p:extLst>
      <p:ext uri="{BB962C8B-B14F-4D97-AF65-F5344CB8AC3E}">
        <p14:creationId xmlns:p14="http://schemas.microsoft.com/office/powerpoint/2010/main" val="339536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1F9CC-5B58-B7D7-9DC0-18C43F30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F6C4B-6677-C6F5-AFC1-618D9CE2B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363274" cy="32420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Implement [free and open source] interfaces</a:t>
            </a:r>
          </a:p>
          <a:p>
            <a:pPr>
              <a:spcAft>
                <a:spcPts val="600"/>
              </a:spcAft>
            </a:pPr>
            <a:r>
              <a:rPr lang="en-US" b="0" i="0" dirty="0">
                <a:solidFill>
                  <a:schemeClr val="tx1"/>
                </a:solidFill>
                <a:effectLst/>
                <a:latin typeface="Aptos" panose="020B0004020202020204" pitchFamily="34" charset="0"/>
              </a:rPr>
              <a:t>Provide good 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public training data: Dyalog will put [almost] all the APL code that WE write in the public domain</a:t>
            </a:r>
            <a:endParaRPr lang="en-US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Experiment with 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Using AI for internal testing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Experiment with "smart searching" of our online documentation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Experiment with "co-pilots" at large customer sites, using private source code</a:t>
            </a:r>
            <a:endParaRPr lang="en-US" b="0" i="0" dirty="0"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C2A02-B04A-4580-EC27-4B454FD20CA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525393-562D-A5B7-0381-12C2C47A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– Dyalog's Action Plan</a:t>
            </a:r>
            <a:endParaRPr lang="LID4096" dirty="0"/>
          </a:p>
        </p:txBody>
      </p:sp>
      <p:pic>
        <p:nvPicPr>
          <p:cNvPr id="2" name="Content Placeholder 5" descr="A group of robots working on laptops&#10;&#10;AI-generated content may be incorrect.">
            <a:extLst>
              <a:ext uri="{FF2B5EF4-FFF2-40B4-BE49-F238E27FC236}">
                <a16:creationId xmlns:a16="http://schemas.microsoft.com/office/drawing/2014/main" id="{1F4A246D-06AB-7B0B-73F6-54EAE7763F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83" y="267657"/>
            <a:ext cx="1294257" cy="1294257"/>
          </a:xfrm>
          <a:prstGeom prst="rect">
            <a:avLst/>
          </a:prstGeom>
          <a:noFill/>
          <a:ln>
            <a:solidFill>
              <a:srgbClr val="373535"/>
            </a:solidFill>
          </a:ln>
        </p:spPr>
      </p:pic>
    </p:spTree>
    <p:extLst>
      <p:ext uri="{BB962C8B-B14F-4D97-AF65-F5344CB8AC3E}">
        <p14:creationId xmlns:p14="http://schemas.microsoft.com/office/powerpoint/2010/main" val="317172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CB552D-35DF-937A-1ABF-A311774D8FA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27249-08FA-5AAA-AB94-870D97CC7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General News from Dyalog</a:t>
            </a:r>
          </a:p>
          <a:p>
            <a:r>
              <a:rPr lang="da-DK" dirty="0"/>
              <a:t>New Tools, Products and Services</a:t>
            </a:r>
          </a:p>
          <a:p>
            <a:r>
              <a:rPr lang="da-DK" dirty="0"/>
              <a:t>Releases </a:t>
            </a:r>
          </a:p>
          <a:p>
            <a:pPr lvl="1"/>
            <a:r>
              <a:rPr lang="da-DK" dirty="0"/>
              <a:t>19.0 (Q1'24) and 19.4.1</a:t>
            </a:r>
          </a:p>
          <a:p>
            <a:pPr lvl="1"/>
            <a:r>
              <a:rPr lang="da-DK" dirty="0"/>
              <a:t>20.0 (Q2'25 – in Beta Test)</a:t>
            </a:r>
          </a:p>
          <a:p>
            <a:pPr lvl="1"/>
            <a:r>
              <a:rPr lang="da-DK" dirty="0"/>
              <a:t>21.0 (Q2'26) – and beyond...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5D839-1EE4-20FA-A090-2EEA94C5C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  <a:endParaRPr lang="LID4096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33C0A1A2-5E33-8857-AEF6-E67A520B090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82394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EF1F6-EA16-BF6E-2950-05DEA33B3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81798"/>
            <a:ext cx="7506023" cy="3242040"/>
          </a:xfrm>
        </p:spPr>
        <p:txBody>
          <a:bodyPr>
            <a:noAutofit/>
          </a:bodyPr>
          <a:lstStyle/>
          <a:p>
            <a:r>
              <a:rPr lang="da-DK" sz="2000" dirty="0"/>
              <a:t>We make all our course materials </a:t>
            </a:r>
            <a:br>
              <a:rPr lang="da-DK" sz="2000" dirty="0"/>
            </a:br>
            <a:r>
              <a:rPr lang="da-DK" sz="2000" dirty="0"/>
              <a:t>available online</a:t>
            </a:r>
          </a:p>
          <a:p>
            <a:r>
              <a:rPr lang="da-DK" sz="2000" dirty="0"/>
              <a:t>Many different tutorials available, including</a:t>
            </a:r>
            <a:br>
              <a:rPr lang="da-DK" sz="2000" dirty="0"/>
            </a:br>
            <a:r>
              <a:rPr lang="da-DK" sz="2000" dirty="0"/>
              <a:t>a revised version of Gary Bergquist's tutorial</a:t>
            </a:r>
          </a:p>
          <a:p>
            <a:r>
              <a:rPr lang="da-DK" sz="2000" dirty="0"/>
              <a:t>We also run training courses and workshops</a:t>
            </a:r>
          </a:p>
          <a:p>
            <a:pPr lvl="1"/>
            <a:r>
              <a:rPr lang="da-DK" sz="1800" dirty="0"/>
              <a:t>Inhouse or Online – your choice!</a:t>
            </a:r>
          </a:p>
          <a:p>
            <a:r>
              <a:rPr lang="da-DK" sz="2000" dirty="0"/>
              <a:t>Helping a client produce internal training videos on secure coding practices</a:t>
            </a:r>
            <a:endParaRPr lang="LID4096" sz="2000" dirty="0"/>
          </a:p>
        </p:txBody>
      </p:sp>
      <p:pic>
        <p:nvPicPr>
          <p:cNvPr id="6" name="Content Placeholder 5" descr="A group of people sitting at tables using laptops&#10;&#10;AI-generated content may be incorrect.">
            <a:extLst>
              <a:ext uri="{FF2B5EF4-FFF2-40B4-BE49-F238E27FC236}">
                <a16:creationId xmlns:a16="http://schemas.microsoft.com/office/drawing/2014/main" id="{A645136C-9020-99A5-2E42-BCB637FDD537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428" y="0"/>
            <a:ext cx="2848998" cy="2848998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E4049C2-8B0A-E31C-F0B1-971F6713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Training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21147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erson and person sitting at a table&#10;&#10;AI-generated content may be incorrect.">
            <a:extLst>
              <a:ext uri="{FF2B5EF4-FFF2-40B4-BE49-F238E27FC236}">
                <a16:creationId xmlns:a16="http://schemas.microsoft.com/office/drawing/2014/main" id="{117EC859-0B43-1D95-0701-50A73E893D3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0" y="107950"/>
            <a:ext cx="2654300" cy="26543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E141D-4FA0-D9CC-6A01-562232AA5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Traditionally, Dyalog has not offered consulting services</a:t>
            </a:r>
          </a:p>
          <a:p>
            <a:r>
              <a:rPr lang="da-DK" dirty="0"/>
              <a:t>We are now slowly growing a team</a:t>
            </a:r>
          </a:p>
          <a:p>
            <a:r>
              <a:rPr lang="da-DK" dirty="0"/>
              <a:t>In most cases, we will still refer clients</a:t>
            </a:r>
            <a:br>
              <a:rPr lang="da-DK" dirty="0"/>
            </a:br>
            <a:r>
              <a:rPr lang="da-DK" dirty="0"/>
              <a:t> to partners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FA791-E324-72E4-F594-075FCC05B20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537A27-DC9F-75D2-D4D0-930E69664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Consulting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86487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D6D5F-350B-F23F-50F7-668FD6886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720802" cy="3242040"/>
          </a:xfrm>
        </p:spPr>
        <p:txBody>
          <a:bodyPr/>
          <a:lstStyle/>
          <a:p>
            <a:r>
              <a:rPr lang="da-DK" dirty="0"/>
              <a:t>Dyalog APL will remain closed source</a:t>
            </a:r>
          </a:p>
          <a:p>
            <a:r>
              <a:rPr lang="da-DK" dirty="0"/>
              <a:t>Almost everything else we produce is open-source</a:t>
            </a:r>
          </a:p>
          <a:p>
            <a:pPr lvl="1"/>
            <a:r>
              <a:rPr lang="da-DK" dirty="0"/>
              <a:t>Documentation and training materials</a:t>
            </a:r>
          </a:p>
          <a:p>
            <a:pPr lvl="1"/>
            <a:r>
              <a:rPr lang="da-DK" dirty="0"/>
              <a:t>Almost all tools and interfaces written in APL</a:t>
            </a:r>
          </a:p>
          <a:p>
            <a:pPr lvl="1"/>
            <a:r>
              <a:rPr lang="da-DK" dirty="0"/>
              <a:t>The Kafka interface and co-dfns compiler</a:t>
            </a:r>
          </a:p>
          <a:p>
            <a:pPr lvl="1"/>
            <a:r>
              <a:rPr lang="da-DK" dirty="0"/>
              <a:t>Some old C components will become open-source</a:t>
            </a:r>
          </a:p>
          <a:p>
            <a:pPr lvl="2"/>
            <a:r>
              <a:rPr lang="da-DK" dirty="0"/>
              <a:t>Conga (TCP), HTMLRenderer (CEF), Cryptographic Library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C0503-CB86-6B81-9015-E1A5603A6B3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0DDCC7-F82D-B1DE-EBCA-695129EE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Open-Source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215320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BD93C5-C90C-0362-D517-50223463DAB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FA225-778E-3D01-5EAF-F8A6F4F58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D45724-10F1-5902-13FE-1B9900CAE6B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8C2E69-BB68-84B1-1FC6-3CDCF6F6D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693551"/>
            <a:ext cx="7005527" cy="685535"/>
          </a:xfrm>
        </p:spPr>
        <p:txBody>
          <a:bodyPr/>
          <a:lstStyle/>
          <a:p>
            <a:r>
              <a:rPr lang="da-DK" dirty="0"/>
              <a:t>Dyalog Versions</a:t>
            </a:r>
            <a:br>
              <a:rPr lang="da-DK" dirty="0"/>
            </a:br>
            <a:r>
              <a:rPr lang="da-DK" dirty="0"/>
              <a:t>Recent, Present and Future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913120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B62A-CFDF-D9DD-ADD6-F9EDB814A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4248474" cy="346294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Platform Support / Distribution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64-bit ARM support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New Macs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Enhanced</a:t>
            </a:r>
            <a:r>
              <a:rPr lang="da-DK" sz="1400" dirty="0"/>
              <a:t> .NET Bridge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da-DK" sz="1200" dirty="0"/>
              <a:t>Framework </a:t>
            </a:r>
            <a:r>
              <a:rPr lang="da-DK" sz="1200" dirty="0" err="1"/>
              <a:t>vs</a:t>
            </a:r>
            <a:r>
              <a:rPr lang="da-DK" sz="1200" dirty="0"/>
              <a:t> new .NET versions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Bound</a:t>
            </a:r>
            <a:r>
              <a:rPr lang="da-DK" sz="1400" dirty="0"/>
              <a:t> </a:t>
            </a:r>
            <a:r>
              <a:rPr lang="da-DK" sz="1400" dirty="0" err="1"/>
              <a:t>executables</a:t>
            </a:r>
            <a:r>
              <a:rPr lang="da-DK" sz="1400" dirty="0"/>
              <a:t> on all platforms</a:t>
            </a:r>
            <a:br>
              <a:rPr lang="da-DK" sz="1400" dirty="0"/>
            </a:br>
            <a:endParaRPr lang="da-DK" sz="14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Building </a:t>
            </a:r>
            <a:r>
              <a:rPr lang="da-DK" sz="2000" dirty="0" err="1"/>
              <a:t>Production</a:t>
            </a:r>
            <a:r>
              <a:rPr lang="da-DK" sz="2000" dirty="0"/>
              <a:t> Systems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Token</a:t>
            </a:r>
            <a:r>
              <a:rPr lang="da-DK" sz="1400" dirty="0"/>
              <a:t> range reservation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WS FULL handling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>
                <a:latin typeface="APL385 Unicode" panose="020B0709000202000203" pitchFamily="49" charset="0"/>
              </a:rPr>
              <a:t>⎕NCOPY</a:t>
            </a:r>
            <a:r>
              <a:rPr lang="da-DK" sz="1400" dirty="0"/>
              <a:t>/</a:t>
            </a:r>
            <a:r>
              <a:rPr lang="da-DK" sz="1400" dirty="0">
                <a:latin typeface="APL385 Unicode" panose="020B0709000202000203" pitchFamily="49" charset="0"/>
              </a:rPr>
              <a:t>⎕NMOVE</a:t>
            </a:r>
            <a:r>
              <a:rPr lang="da-DK" sz="1400" dirty="0"/>
              <a:t> callbacks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A00CF9-4167-3A70-8EC6-0270C58F09B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572000" y="1264925"/>
            <a:ext cx="4322618" cy="3242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/>
              <a:t>Developer Productivity / IDE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Source "as </a:t>
            </a:r>
            <a:r>
              <a:rPr lang="da-DK" sz="1400" dirty="0" err="1"/>
              <a:t>typed</a:t>
            </a:r>
            <a:r>
              <a:rPr lang="da-DK" sz="1400" dirty="0"/>
              <a:t>"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Multi</a:t>
            </a:r>
            <a:r>
              <a:rPr lang="da-DK" sz="1400" dirty="0"/>
              <a:t>-line input on by default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 err="1"/>
              <a:t>HTMLRenderer</a:t>
            </a:r>
            <a:r>
              <a:rPr lang="da-DK" sz="1400" dirty="0"/>
              <a:t> </a:t>
            </a:r>
            <a:r>
              <a:rPr lang="da-DK" sz="1400" dirty="0" err="1"/>
              <a:t>updates</a:t>
            </a:r>
            <a:endParaRPr lang="en-GB" sz="1400" dirty="0"/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/>
              <a:t>Link 4.0: Config files, simple text arrays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GB" sz="1400" dirty="0" err="1"/>
              <a:t>HttpCommand</a:t>
            </a:r>
            <a:r>
              <a:rPr lang="en-GB" sz="1400" dirty="0"/>
              <a:t> client, Jarvis web service</a:t>
            </a:r>
            <a:br>
              <a:rPr lang="en-GB" sz="1400" dirty="0"/>
            </a:br>
            <a:endParaRPr lang="en-GB" sz="900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sz="2000" dirty="0" err="1"/>
              <a:t>Installing</a:t>
            </a:r>
            <a:r>
              <a:rPr lang="da-DK" sz="2000" dirty="0"/>
              <a:t> &amp; </a:t>
            </a:r>
            <a:r>
              <a:rPr lang="da-DK" sz="2000" dirty="0" err="1"/>
              <a:t>Managing</a:t>
            </a:r>
            <a:r>
              <a:rPr lang="da-DK" sz="2000" dirty="0"/>
              <a:t> APL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Multiple session files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sz="1400" dirty="0"/>
              <a:t>Health Monitor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EB7E22-ABC7-1342-8152-497F293B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Highlights of Version 19.0      </a:t>
            </a:r>
            <a:r>
              <a:rPr lang="da-DK" sz="2400" dirty="0"/>
              <a:t>(Q1'24)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4E2B90-B5B2-8E84-A814-968457D593C6}"/>
              </a:ext>
            </a:extLst>
          </p:cNvPr>
          <p:cNvSpPr txBox="1"/>
          <p:nvPr/>
        </p:nvSpPr>
        <p:spPr>
          <a:xfrm>
            <a:off x="1438889" y="924392"/>
            <a:ext cx="6019597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For more, see Dyalog'24 Presentations @ https://dyalog.tv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1968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1185F-5403-FD7A-2C57-1AC5665FA07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FDA6AB-5D7C-A311-0E29-C378D2CB8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The tools that applications are built upon are changing at an astonishing rate</a:t>
            </a:r>
          </a:p>
          <a:p>
            <a:r>
              <a:rPr lang="da-DK" dirty="0"/>
              <a:t>V19.4.1 re-targets many obsolete system names to modern tools and interfaces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CA4F07-0497-BC70-5FC9-3E08FDAD1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Version 19.4.1</a:t>
            </a:r>
            <a:endParaRPr lang="LID4096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51C7088C-AAA4-653A-E6D7-7C775A8A4825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5413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24D2B-8934-1CC2-A0D2-F61548C33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E202A5-A5B0-E2FB-2C64-2C6FBFD1830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EA3F1-4E07-7A91-104B-66BEA47AD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Many system functions re-purposed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09E1BD-5513-2853-E8D9-D8AB040F6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Revised System Names in v19.4.1</a:t>
            </a:r>
            <a:endParaRPr lang="LID4096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892BEEC6-78AA-8FFE-014E-EDB7C3ECFE19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18606-E0DE-0108-75E9-C9252F0B0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72" y="902290"/>
            <a:ext cx="3882780" cy="4170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B28CFA-4C6D-3F58-61EF-9DCFFF528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801" y="894056"/>
            <a:ext cx="3492250" cy="41871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3412FA-87F4-4EE2-64E8-D1269FE89BB3}"/>
              </a:ext>
            </a:extLst>
          </p:cNvPr>
          <p:cNvSpPr txBox="1"/>
          <p:nvPr/>
        </p:nvSpPr>
        <p:spPr>
          <a:xfrm>
            <a:off x="4051164" y="3105406"/>
            <a:ext cx="3966150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Read all about it at  dyalog.com/blog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770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81DEE-DBCA-4A7E-761C-4343CB45C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0FB77D-C3C9-A993-7E2C-7E911EE2D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EBCED6-51F9-3E87-7A90-BBE62B7AB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1" r="6737"/>
          <a:stretch/>
        </p:blipFill>
        <p:spPr>
          <a:xfrm>
            <a:off x="251016" y="337964"/>
            <a:ext cx="844920" cy="1357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2068A-9430-E372-D30E-8803A956EDB8}"/>
              </a:ext>
            </a:extLst>
          </p:cNvPr>
          <p:cNvSpPr txBox="1"/>
          <p:nvPr/>
        </p:nvSpPr>
        <p:spPr>
          <a:xfrm>
            <a:off x="1216241" y="417250"/>
            <a:ext cx="3292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Mike Mingard – Brand manager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82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olorful wavy background with text&#10;&#10;AI-generated content may be incorrect.">
            <a:extLst>
              <a:ext uri="{FF2B5EF4-FFF2-40B4-BE49-F238E27FC236}">
                <a16:creationId xmlns:a16="http://schemas.microsoft.com/office/drawing/2014/main" id="{C929B84A-1112-BEA7-0B92-C4DCB2945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4815" r="15521" b="15185"/>
          <a:stretch/>
        </p:blipFill>
        <p:spPr>
          <a:xfrm>
            <a:off x="414841" y="-85725"/>
            <a:ext cx="8314317" cy="4754632"/>
          </a:xfrm>
          <a:noFill/>
        </p:spPr>
      </p:pic>
    </p:spTree>
    <p:extLst>
      <p:ext uri="{BB962C8B-B14F-4D97-AF65-F5344CB8AC3E}">
        <p14:creationId xmlns:p14="http://schemas.microsoft.com/office/powerpoint/2010/main" val="3592177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A4CE-9940-0C76-5260-C2D8FD06F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4248473" cy="3242040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Beta, planned release in Q2</a:t>
            </a:r>
          </a:p>
          <a:p>
            <a:pPr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Array Notation</a:t>
            </a:r>
          </a:p>
          <a:p>
            <a:pPr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&amp; Get Variables</a:t>
            </a:r>
          </a:p>
          <a:p>
            <a:pPr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Token-by-Token Debugging</a:t>
            </a:r>
          </a:p>
          <a:p>
            <a:pPr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Reverse Compose</a:t>
            </a:r>
          </a:p>
          <a:p>
            <a:pPr>
              <a:lnSpc>
                <a:spcPct val="115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Shell System Function</a:t>
            </a:r>
          </a:p>
          <a:p>
            <a:pPr marL="0" indent="0">
              <a:lnSpc>
                <a:spcPct val="115000"/>
              </a:lnSpc>
              <a:spcAft>
                <a:spcPts val="600"/>
              </a:spcAft>
              <a:buNone/>
              <a:tabLst>
                <a:tab pos="457200" algn="l"/>
              </a:tabLst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C8FC5E-20CA-846D-B757-830F4E44324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21400" y="3265274"/>
            <a:ext cx="4104641" cy="1995454"/>
          </a:xfrm>
        </p:spPr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.NET Bridge Enhancements</a:t>
            </a:r>
            <a:endParaRPr lang="da-DK" dirty="0"/>
          </a:p>
          <a:p>
            <a:r>
              <a:rPr lang="da-DK" dirty="0"/>
              <a:t>New Platform: ARM64</a:t>
            </a:r>
            <a:endParaRPr lang="LID409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F272C4-EAAC-8155-5290-615821A49F5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A2A053-AA95-9803-C350-37D0D1572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Highlights of Version 20.0</a:t>
            </a:r>
            <a:endParaRPr lang="LID4096" dirty="0"/>
          </a:p>
        </p:txBody>
      </p:sp>
      <p:pic>
        <p:nvPicPr>
          <p:cNvPr id="2" name="Content Placeholder 5" descr="A colorful wavy background with text&#10;&#10;AI-generated content may be incorrect.">
            <a:extLst>
              <a:ext uri="{FF2B5EF4-FFF2-40B4-BE49-F238E27FC236}">
                <a16:creationId xmlns:a16="http://schemas.microsoft.com/office/drawing/2014/main" id="{1196A170-DC35-21A2-AB5B-6A8D2F27B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2" t="15856" r="16486" b="16637"/>
          <a:stretch/>
        </p:blipFill>
        <p:spPr>
          <a:xfrm>
            <a:off x="5822012" y="0"/>
            <a:ext cx="3321988" cy="18782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481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46C00060-BA01-EFC1-2648-DF4A78AE04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7" y="1264925"/>
            <a:ext cx="7584604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da-DK" sz="2100" dirty="0"/>
              <a:t>Dyalog is the ”New Kid” on The APL Block</a:t>
            </a:r>
          </a:p>
          <a:p>
            <a:pPr lvl="1">
              <a:spcAft>
                <a:spcPts val="600"/>
              </a:spcAft>
              <a:defRPr/>
            </a:pPr>
            <a:r>
              <a:rPr lang="da-DK" sz="1800" dirty="0"/>
              <a:t>Only 42 years since release of Dyalog version 1.0 in 1983</a:t>
            </a:r>
          </a:p>
          <a:p>
            <a:pPr lvl="1">
              <a:spcAft>
                <a:spcPts val="600"/>
              </a:spcAft>
              <a:defRPr/>
            </a:pPr>
            <a:r>
              <a:rPr lang="da-DK" sz="1800" dirty="0"/>
              <a:t>Has emerged as the Market Leader for APL</a:t>
            </a:r>
            <a:br>
              <a:rPr lang="da-DK" sz="1800" dirty="0"/>
            </a:br>
            <a:endParaRPr lang="da-DK" sz="1800" dirty="0"/>
          </a:p>
          <a:p>
            <a:pPr>
              <a:spcAft>
                <a:spcPts val="600"/>
              </a:spcAft>
              <a:defRPr/>
            </a:pPr>
            <a:r>
              <a:rPr lang="da-DK" sz="2100" dirty="0"/>
              <a:t>Management Buy-In in 2005</a:t>
            </a:r>
          </a:p>
          <a:p>
            <a:pPr lvl="1">
              <a:spcAft>
                <a:spcPts val="600"/>
              </a:spcAft>
              <a:defRPr/>
            </a:pPr>
            <a:r>
              <a:rPr lang="da-DK" sz="1700" dirty="0" err="1"/>
              <a:t>Financed</a:t>
            </a:r>
            <a:r>
              <a:rPr lang="da-DK" sz="1700" dirty="0"/>
              <a:t> by </a:t>
            </a:r>
            <a:r>
              <a:rPr lang="da-DK" sz="1700" dirty="0" err="1"/>
              <a:t>two</a:t>
            </a:r>
            <a:r>
              <a:rPr lang="da-DK" sz="1700" dirty="0"/>
              <a:t> </a:t>
            </a:r>
            <a:r>
              <a:rPr lang="da-DK" sz="1700" dirty="0" err="1"/>
              <a:t>clients</a:t>
            </a:r>
            <a:r>
              <a:rPr lang="da-DK" sz="1700" dirty="0"/>
              <a:t> and an APL </a:t>
            </a:r>
            <a:r>
              <a:rPr lang="da-DK" sz="1700" dirty="0" err="1"/>
              <a:t>distributor</a:t>
            </a:r>
            <a:r>
              <a:rPr lang="da-DK" sz="1700" dirty="0"/>
              <a:t> / </a:t>
            </a:r>
            <a:r>
              <a:rPr lang="da-DK" sz="1700" dirty="0" err="1"/>
              <a:t>consulting</a:t>
            </a:r>
            <a:r>
              <a:rPr lang="da-DK" sz="1700" dirty="0"/>
              <a:t> firm</a:t>
            </a:r>
          </a:p>
          <a:p>
            <a:pPr marL="0" indent="0">
              <a:spcAft>
                <a:spcPts val="600"/>
              </a:spcAft>
              <a:buNone/>
              <a:defRPr/>
            </a:pPr>
            <a:endParaRPr lang="da-DK" sz="2100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1F1934E-924D-30DD-8642-29DCC6198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 err="1"/>
              <a:t>Introducing</a:t>
            </a:r>
            <a:r>
              <a:rPr lang="da-DK" altLang="en-US" dirty="0"/>
              <a:t> Dyalog</a:t>
            </a:r>
            <a:endParaRPr lang="en-US" altLang="en-US" dirty="0"/>
          </a:p>
        </p:txBody>
      </p:sp>
      <p:pic>
        <p:nvPicPr>
          <p:cNvPr id="2" name="Content Placeholder 2">
            <a:extLst>
              <a:ext uri="{FF2B5EF4-FFF2-40B4-BE49-F238E27FC236}">
                <a16:creationId xmlns:a16="http://schemas.microsoft.com/office/drawing/2014/main" id="{F081F93E-54DA-C1A8-F41B-D0DE0064F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9886" y="177737"/>
            <a:ext cx="1724024" cy="1724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6C02C4-0A30-35AD-22C0-7C2187C13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Array Notation</a:t>
            </a:r>
            <a:endParaRPr lang="LID4096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DBFB9-3AD7-4906-1833-E5629381CE8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1EC82D-AF61-07E2-A2EB-6D17940F0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8112"/>
          <a:stretch/>
        </p:blipFill>
        <p:spPr>
          <a:xfrm>
            <a:off x="2298770" y="1075740"/>
            <a:ext cx="1444782" cy="791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B0FAB5-EDE7-3EE4-6B95-60C26BCD5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232"/>
          <a:stretch/>
        </p:blipFill>
        <p:spPr>
          <a:xfrm>
            <a:off x="4286072" y="1075740"/>
            <a:ext cx="1184214" cy="79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381261-AA3B-8974-3F78-444EA2FAB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85"/>
          <a:stretch/>
        </p:blipFill>
        <p:spPr>
          <a:xfrm>
            <a:off x="2298770" y="2036679"/>
            <a:ext cx="1444782" cy="25863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D8AE44-B7AB-E611-DDEB-71ED55D34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03"/>
          <a:stretch/>
        </p:blipFill>
        <p:spPr>
          <a:xfrm>
            <a:off x="4334516" y="2036679"/>
            <a:ext cx="1184214" cy="25963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AA906-77CC-9533-8F48-6386BC1DC589}"/>
              </a:ext>
            </a:extLst>
          </p:cNvPr>
          <p:cNvSpPr txBox="1"/>
          <p:nvPr/>
        </p:nvSpPr>
        <p:spPr>
          <a:xfrm>
            <a:off x="3848636" y="128687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581E64-C07E-C67E-3A9A-8EE4690F1199}"/>
              </a:ext>
            </a:extLst>
          </p:cNvPr>
          <p:cNvSpPr txBox="1"/>
          <p:nvPr/>
        </p:nvSpPr>
        <p:spPr>
          <a:xfrm>
            <a:off x="3848636" y="246936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B3D32-7048-7E47-B655-E3BFB8E487B1}"/>
              </a:ext>
            </a:extLst>
          </p:cNvPr>
          <p:cNvSpPr txBox="1"/>
          <p:nvPr/>
        </p:nvSpPr>
        <p:spPr>
          <a:xfrm>
            <a:off x="3877772" y="39419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latin typeface="APL385 Unicode" panose="020B0709000202000203" pitchFamily="49" charset="0"/>
              </a:rPr>
              <a:t>≡</a:t>
            </a:r>
            <a:endParaRPr lang="LID4096" b="1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64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1F467-9B40-03C5-468D-F07828C609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4D491D-CC71-67B4-22E7-ED538E5C5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043C5F-19B0-58A7-CB36-526C22C9CE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26A51E-896A-3532-F4EA-367868C4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87150" cy="74794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26337-27B9-B225-541B-E421B310C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84" y="2218117"/>
            <a:ext cx="8309482" cy="324204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latin typeface="APL385 Unicode" panose="020B0709000202000203" pitchFamily="49" charset="0"/>
              </a:rPr>
              <a:t>      people← (name: 'Jack' ⋄ weight:75) (name: 'Jill')</a:t>
            </a:r>
            <a:br>
              <a:rPr lang="da-DK" sz="1300" dirty="0">
                <a:latin typeface="APL385 Unicode" panose="020B0709000202000203" pitchFamily="49" charset="0"/>
              </a:rPr>
            </a:br>
            <a:endParaRPr lang="da-DK" sz="13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latin typeface="APL385 Unicode" panose="020B0709000202000203" pitchFamily="49" charset="0"/>
              </a:rPr>
              <a:t>      people.name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latin typeface="APL385 Unicode" panose="020B0709000202000203" pitchFamily="49" charset="0"/>
              </a:rPr>
              <a:t> Jack  Jill 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solidFill>
                  <a:srgbClr val="FF0000"/>
                </a:solidFill>
                <a:latin typeface="APL385 Unicode" panose="020B0709000202000203" pitchFamily="49" charset="0"/>
              </a:rPr>
              <a:t>VALUE ERROR: Undefined name: 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people.weight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solidFill>
                  <a:srgbClr val="FF0000"/>
                </a:solidFill>
                <a:latin typeface="APL385 Unicode" panose="020B0709000202000203" pitchFamily="49" charset="0"/>
              </a:rPr>
              <a:t>             ∧</a:t>
            </a:r>
            <a:br>
              <a:rPr lang="da-DK" sz="1300" dirty="0">
                <a:solidFill>
                  <a:srgbClr val="FF0000"/>
                </a:solidFill>
                <a:latin typeface="APL385 Unicode" panose="020B0709000202000203" pitchFamily="49" charset="0"/>
              </a:rPr>
            </a:br>
            <a:endParaRPr lang="da-DK" sz="1300" dirty="0">
              <a:solidFill>
                <a:srgbClr val="FF0000"/>
              </a:solidFill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latin typeface="APL385 Unicode" panose="020B0709000202000203" pitchFamily="49" charset="0"/>
              </a:rPr>
              <a:t>      people ⎕VGET 'name' ('weight' 50)</a:t>
            </a: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latin typeface="APL385 Unicode" panose="020B0709000202000203" pitchFamily="49" charset="0"/>
              </a:rPr>
              <a:t>  Jack  75   Jill  50 </a:t>
            </a:r>
            <a:br>
              <a:rPr lang="da-DK" sz="1300" dirty="0">
                <a:latin typeface="APL385 Unicode" panose="020B0709000202000203" pitchFamily="49" charset="0"/>
              </a:rPr>
            </a:br>
            <a:endParaRPr lang="da-DK" sz="1300" dirty="0">
              <a:latin typeface="APL385 Unicode" panose="020B0709000202000203" pitchFamily="49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a-DK" sz="1300" dirty="0">
                <a:latin typeface="APL385 Unicode" panose="020B0709000202000203" pitchFamily="49" charset="0"/>
              </a:rPr>
              <a:t>      </a:t>
            </a:r>
            <a:r>
              <a:rPr lang="en-US" sz="1300" dirty="0">
                <a:latin typeface="APL385 Unicode" panose="020B0709000202000203" pitchFamily="49" charset="0"/>
              </a:rPr>
              <a:t>people[1].⎕VGET ¯2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300" dirty="0">
                <a:latin typeface="APL385 Unicode" panose="020B0709000202000203" pitchFamily="49" charset="0"/>
              </a:rPr>
              <a:t>  name  Jack    weight  75 </a:t>
            </a:r>
          </a:p>
          <a:p>
            <a:pPr marL="0" indent="0">
              <a:spcAft>
                <a:spcPts val="0"/>
              </a:spcAft>
              <a:buNone/>
            </a:pPr>
            <a:endParaRPr lang="LID4096" sz="1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55AB7-64D3-E2C7-5BAC-2A851765B769}"/>
              </a:ext>
            </a:extLst>
          </p:cNvPr>
          <p:cNvSpPr txBox="1"/>
          <p:nvPr/>
        </p:nvSpPr>
        <p:spPr>
          <a:xfrm>
            <a:off x="3628919" y="205322"/>
            <a:ext cx="3502882" cy="83099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sz="2400" dirty="0">
                <a:latin typeface="APL385 Unicode" panose="020B0709000202000203" pitchFamily="49" charset="0"/>
              </a:rPr>
              <a:t>Namespace Notation</a:t>
            </a:r>
          </a:p>
          <a:p>
            <a:r>
              <a:rPr lang="da-DK" sz="2400" dirty="0">
                <a:latin typeface="APL385 Unicode" panose="020B0709000202000203" pitchFamily="49" charset="0"/>
              </a:rPr>
              <a:t>⎕VGET</a:t>
            </a:r>
            <a:r>
              <a:rPr lang="da-DK" sz="2400" dirty="0">
                <a:latin typeface="Aptos" panose="020B0004020202020204" pitchFamily="34" charset="0"/>
              </a:rPr>
              <a:t> and </a:t>
            </a:r>
            <a:r>
              <a:rPr lang="da-DK" sz="2400" dirty="0">
                <a:latin typeface="APL385 Unicode" panose="020B0709000202000203" pitchFamily="49" charset="0"/>
              </a:rPr>
              <a:t>⎕VSET</a:t>
            </a:r>
            <a:endParaRPr lang="LID4096" sz="2400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6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BBF7C9-0C90-B150-822A-AF089BE5AE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B0011-32C0-ECD1-2F87-F9EA23F67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926511-B06A-786C-5DA9-F1736483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AA69DC-2C87-164C-065F-1F1A82D165B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D26FEA-0B1D-53F4-679E-C4DCB34A9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174" y="1028700"/>
            <a:ext cx="7035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73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E86B9-469C-5C37-359F-B63B1C79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7A3BB6-D2A1-CCE5-0907-4A570074E14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77031-9D7C-921E-ACBE-7D5EC84BA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9B854D-845B-E9D2-86CC-AEDE0EF4B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A38239-E544-A73D-297F-EDCF692D522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22743-30F8-ACFC-B116-4B954156E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174" y="1028700"/>
            <a:ext cx="7035800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26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9FE53-D402-50CD-10AA-995914E8B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351EF2-99BA-C488-0F50-3704397DB67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CE09C-471E-0FE9-4AE5-A278B66DB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FEA157-1BD1-E192-763C-C489FCCE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2FD6BB-2606-523F-6954-8FCC6D06B29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4F11D-516A-4A1C-A1F6-2E1ADDCF9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175" y="1028700"/>
            <a:ext cx="7035798" cy="411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3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91EC6-3F75-C7B5-B25E-2FAB837A4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02D7B7-9279-C99E-6E34-B7607727D3B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1AF77-345C-3928-317F-A8B7EBFFF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C13D80-EB62-4D8D-639B-3CA82A08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E16046-AEDE-9ADF-F916-DCC1BC0DA18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FC34E-000E-B788-277D-443A2B3BE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5" y="1092761"/>
            <a:ext cx="8934450" cy="405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06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C23D-344A-37D7-71CE-B8962065A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54FFDA-27B6-F824-E5E0-9F6DF8DD03D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178F6-431A-8040-ED3F-0716CE4BC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D83254-E387-7201-3173-89BF16AD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6C90D6-2A20-BB0F-FF38-994F5140E37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F41675-B3E9-49AC-FE38-3D3CA5FBB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6" y="1092761"/>
            <a:ext cx="8934448" cy="405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0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D6F03-2604-4CFE-ED7A-667D24758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DD6002-1259-06AE-DA61-DA4F4846661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40B61-3B1B-AF6B-2570-F48311CF1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74AB9D-33F2-3965-1BBF-F8EED47E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B8E162-0BC2-EE3A-CD72-3B689F7937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CA6B0-1253-EAC0-CC9C-0F93FB13A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6" y="1092761"/>
            <a:ext cx="8934448" cy="405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2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4D58-E2F4-AE5F-D911-DAF2B2DA7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ABAE78-C410-0B51-371C-A89C030D26B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F7B48-5ED5-00F3-0D2A-E82F6428B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19B564-B293-97E6-3E9E-336324881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75E9D3-A003-0AC2-0390-A78A150546A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9783A7-E65F-72EE-0AAC-7A0A88E1C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6" y="1092761"/>
            <a:ext cx="8934448" cy="4050739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94000C0F-45D2-ED21-DCD6-94A826A24822}"/>
              </a:ext>
            </a:extLst>
          </p:cNvPr>
          <p:cNvSpPr/>
          <p:nvPr/>
        </p:nvSpPr>
        <p:spPr>
          <a:xfrm>
            <a:off x="1350682" y="3299012"/>
            <a:ext cx="215153" cy="35261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581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2BE4-1BA5-D1BC-9F47-7892D8B17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BBFE86-D5A8-11E4-DD51-69572AC4B20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54B22-CBC3-FCC9-2EC1-1F2F8345B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650621-D6C2-AF1F-3629-22BCEC14D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Token by Token Debugging</a:t>
            </a:r>
            <a:endParaRPr lang="LID4096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808B96-62E4-7650-EAAE-BFECFF47DF3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BCCB74-4A58-BD41-F7E8-1BF06E0AF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76" y="1092761"/>
            <a:ext cx="8934448" cy="405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3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6D5A0A4B-946B-54B2-0240-71989547C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4"/>
            <a:ext cx="8357487" cy="251736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Headcount and Turnover Increased 5x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Headcount now ~29 full time equivalents (+3 from 2024)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da-DK" altLang="en-US" dirty="0" err="1"/>
              <a:t>Steadily</a:t>
            </a:r>
            <a:r>
              <a:rPr lang="da-DK" altLang="en-US" dirty="0"/>
              <a:t> </a:t>
            </a:r>
            <a:r>
              <a:rPr lang="da-DK" altLang="en-US" dirty="0" err="1"/>
              <a:t>increasing</a:t>
            </a:r>
            <a:r>
              <a:rPr lang="da-DK" altLang="en-US" dirty="0"/>
              <a:t> R&amp;D budget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endParaRPr lang="da-DK" altLang="en-US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da-DK" altLang="en-US" dirty="0"/>
              <a:t>Largest sustained investment in APL technology </a:t>
            </a:r>
            <a:br>
              <a:rPr lang="da-DK" altLang="en-US" dirty="0"/>
            </a:br>
            <a:r>
              <a:rPr lang="da-DK" altLang="en-US" dirty="0"/>
              <a:t>in the history of the language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4B09C3-5821-6262-78FF-D8088C18EDC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530" name="Title 1">
            <a:extLst>
              <a:ext uri="{FF2B5EF4-FFF2-40B4-BE49-F238E27FC236}">
                <a16:creationId xmlns:a16="http://schemas.microsoft.com/office/drawing/2014/main" id="{366F9887-CEFE-1BD4-0BBB-E0631061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en-US" dirty="0"/>
              <a:t>The Last 20 Years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Behind / Reverse Compose</a:t>
            </a:r>
            <a:endParaRPr lang="LID4096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9AF798-75BF-A4D7-DBD9-6CD5D6C2BB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19977" y="1988593"/>
            <a:ext cx="670291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10⍳⍛∊2 3 5 8   </a:t>
            </a:r>
            <a:r>
              <a:rPr kumimoji="0" lang="da-DK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</a:t>
            </a: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⍝ (⍳10)∊2 3 5 8</a:t>
            </a: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Courier New" panose="020703090202050204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0 1 1 0 1 0 0 1 0 0</a:t>
            </a:r>
            <a:endParaRPr kumimoji="0" lang="LID4096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4254118F-C614-52EF-C498-3B1C4A79341A}"/>
              </a:ext>
            </a:extLst>
          </p:cNvPr>
          <p:cNvSpPr txBox="1">
            <a:spLocks/>
          </p:cNvSpPr>
          <p:nvPr/>
        </p:nvSpPr>
        <p:spPr>
          <a:xfrm>
            <a:off x="319977" y="1243615"/>
            <a:ext cx="5075987" cy="45455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Arial" panose="020B0604020202020204" pitchFamily="34" charset="0"/>
              <a:buNone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1pPr>
            <a:lvl2pPr marL="717550" indent="-355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60000"/>
              <a:buFont typeface="Courier New" panose="02070309020205020404" pitchFamily="49" charset="0"/>
              <a:buChar char="o"/>
              <a:defRPr lang="en-US" sz="20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2pPr>
            <a:lvl3pPr marL="1079500" indent="-3619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Wingdings" panose="05000000000000000000" pitchFamily="2" charset="2"/>
              <a:buChar char="§"/>
              <a:defRPr sz="18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3pPr>
            <a:lvl4pPr marL="1433513" indent="-354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Calibri" panose="020F0502020204030204" pitchFamily="34" charset="0"/>
              <a:buChar char="–"/>
              <a:defRPr sz="1400" kern="1200">
                <a:solidFill>
                  <a:srgbClr val="3B475E"/>
                </a:solidFill>
                <a:latin typeface="Sarabun" panose="00000500000000000000" pitchFamily="2" charset="-34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FF9421"/>
              </a:buClr>
              <a:buFont typeface="Calibri" panose="020F050202020403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a-DK" dirty="0">
                <a:latin typeface="Aptos" panose="020B0004020202020204" pitchFamily="34" charset="0"/>
              </a:rPr>
              <a:t>Dyadic:  </a:t>
            </a:r>
            <a:r>
              <a:rPr lang="da-DK" dirty="0">
                <a:latin typeface="APL385 Unicode" panose="020B0709000202000203" pitchFamily="49" charset="0"/>
              </a:rPr>
              <a:t> ⍺ f</a:t>
            </a:r>
            <a:r>
              <a:rPr lang="LID4096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g ⍵  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</a:t>
            </a:r>
            <a:r>
              <a:rPr lang="da-DK" altLang="LID4096" dirty="0">
                <a:solidFill>
                  <a:schemeClr val="tx1"/>
                </a:solidFill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 (f ⍺) g ⍵</a:t>
            </a:r>
            <a:endParaRPr lang="da-DK" dirty="0">
              <a:latin typeface="APL385 Unicode" panose="020B0709000202000203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45ECE1-8229-CEB7-F699-FE00F6FDAD9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9977" y="1243615"/>
            <a:ext cx="4523327" cy="454555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da-DK" dirty="0"/>
              <a:t>Monadic:   </a:t>
            </a:r>
            <a:r>
              <a:rPr lang="da-DK" dirty="0">
                <a:latin typeface="APL385 Unicode" panose="020B0709000202000203" pitchFamily="49" charset="0"/>
              </a:rPr>
              <a:t>f</a:t>
            </a:r>
            <a:r>
              <a:rPr kumimoji="0" lang="LID4096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g ⍵ 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  <a:sym typeface="Wingdings" panose="05000000000000000000" pitchFamily="2" charset="2"/>
              </a:rPr>
              <a:t></a:t>
            </a:r>
            <a:r>
              <a:rPr kumimoji="0" lang="da-DK" altLang="LID4096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 (f ⍵) g ⍵</a:t>
            </a:r>
            <a:endParaRPr lang="da-DK" dirty="0">
              <a:latin typeface="APL385 Unicode" panose="020B0709000202000203" pitchFamily="49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F5AC0-7452-FD27-3863-B58F584D47D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FB0548A-F925-CB8B-D7B2-2A1852C57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Behind / Reverse Compose</a:t>
            </a:r>
            <a:endParaRPr lang="LID4096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29AF798-75BF-A4D7-DBD9-6CD5D6C2BB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23528" y="2232038"/>
            <a:ext cx="794617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     f←5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∘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&lt; 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P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redicate function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      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⍛⌿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2 7 1 8 2 8  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ambria Math" panose="02040503050406030204" pitchFamily="18" charset="0"/>
              </a:rPr>
              <a:t>⍝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F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ilter by f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7 8 8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    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⌈/⍛=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</a:t>
            </a: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2 7 1 8 2 8 3</a:t>
            </a:r>
            <a:r>
              <a:rPr kumimoji="0" lang="da-DK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 ⍝ Max behind Equal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ID4096" altLang="LID4096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  <a:ea typeface="Aptos" panose="020B0004020202020204" pitchFamily="34" charset="0"/>
                <a:cs typeface="Courier New" panose="02070309020205020404" pitchFamily="49" charset="0"/>
              </a:rPr>
              <a:t>0 0 0 1 0 1 0</a:t>
            </a:r>
            <a:endParaRPr kumimoji="0" lang="LID4096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altLang="LID4096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L385 Unicode" panose="020B0709000202000203" pitchFamily="49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0F5B2-ACB6-7182-D396-A4EE7A7FD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498110" cy="3242040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a-DK" sz="2000" dirty="0"/>
              <a:t>Invoke Shell Commands from APL</a:t>
            </a:r>
          </a:p>
          <a:p>
            <a:pPr>
              <a:spcAft>
                <a:spcPts val="600"/>
              </a:spcAft>
            </a:pPr>
            <a:r>
              <a:rPr lang="da-DK" sz="2000" dirty="0" err="1"/>
              <a:t>Interruptible</a:t>
            </a:r>
            <a:endParaRPr lang="da-DK" sz="2000" dirty="0"/>
          </a:p>
          <a:p>
            <a:pPr>
              <a:spcAft>
                <a:spcPts val="600"/>
              </a:spcAft>
            </a:pPr>
            <a:r>
              <a:rPr lang="da-DK" sz="2000" dirty="0"/>
              <a:t>Optionally return data as an asynchronous stream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Manage stdin, stdout &amp; stderr (&amp; other streams) independently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Handle variety of data encodings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Defaults to PowerShell under MS Windows</a:t>
            </a:r>
            <a:br>
              <a:rPr lang="da-DK" sz="2000" dirty="0"/>
            </a:br>
            <a:endParaRPr lang="da-DK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A13B4F-32E6-61D7-6FE9-D4A1BC6D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423962" cy="685535"/>
          </a:xfrm>
        </p:spPr>
        <p:txBody>
          <a:bodyPr/>
          <a:lstStyle/>
          <a:p>
            <a:r>
              <a:rPr lang="da-DK" dirty="0">
                <a:latin typeface="APL385 Unicode" panose="020B0709000202000203" pitchFamily="49" charset="0"/>
              </a:rPr>
              <a:t>⎕SHELL</a:t>
            </a:r>
            <a:r>
              <a:rPr lang="da-DK" dirty="0"/>
              <a:t> to </a:t>
            </a:r>
            <a:r>
              <a:rPr lang="da-DK" strike="dblStrike" dirty="0"/>
              <a:t>replace</a:t>
            </a:r>
            <a:r>
              <a:rPr lang="da-DK" dirty="0"/>
              <a:t> complement </a:t>
            </a:r>
            <a:r>
              <a:rPr lang="da-DK" dirty="0">
                <a:latin typeface="APL385 Unicode" panose="020B0709000202000203" pitchFamily="49" charset="0"/>
              </a:rPr>
              <a:t>⎕CMD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B6AC93-01FB-BA17-EF82-434B2F2A63C6}"/>
              </a:ext>
            </a:extLst>
          </p:cNvPr>
          <p:cNvSpPr txBox="1"/>
          <p:nvPr/>
        </p:nvSpPr>
        <p:spPr>
          <a:xfrm>
            <a:off x="1322363" y="4101221"/>
            <a:ext cx="5819606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latin typeface="Aptos" panose="020B0004020202020204" pitchFamily="34" charset="0"/>
              </a:rPr>
              <a:t>Dyalog'24: New Function for Shell Calls (Peter Mikkelsen)</a:t>
            </a:r>
            <a:endParaRPr lang="LID4096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9B6D47-7456-7EB4-D62A-D09F720ADD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23D4F-A1C1-3179-CD0B-3E85FFD92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229673" cy="3242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a-DK" sz="2800" dirty="0"/>
              <a:t>The v19.0 bridge to .NET 8.0 is on par with the Framework bridge</a:t>
            </a:r>
          </a:p>
          <a:p>
            <a:pPr>
              <a:spcAft>
                <a:spcPts val="600"/>
              </a:spcAft>
            </a:pPr>
            <a:r>
              <a:rPr lang="da-DK" sz="2800" dirty="0"/>
              <a:t>New features will ONLY target the new .NET versions (8+):</a:t>
            </a:r>
          </a:p>
          <a:p>
            <a:pPr lvl="1">
              <a:spcAft>
                <a:spcPts val="600"/>
              </a:spcAft>
            </a:pPr>
            <a:r>
              <a:rPr lang="da-DK" sz="2400" dirty="0"/>
              <a:t>In v20.0: Generic Methods and Classes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0B5F5A-AB6A-5152-3665-11D29F0A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.NET Bridge Enhancements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09F511-A0E6-FC5D-923F-FEA063D1259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3858F43-CEF7-3A9E-2C33-6CA0A62C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49" y="14179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23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8EAF-47EF-C400-5382-E3155B1FC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macOS since v19.0</a:t>
            </a:r>
          </a:p>
          <a:p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v20.0: Linux / ARM</a:t>
            </a:r>
          </a:p>
          <a:p>
            <a:pPr lvl="1"/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Amazon Web Serv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ice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"Graviton" images</a:t>
            </a:r>
          </a:p>
          <a:p>
            <a:pPr lvl="1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64-bit Raspberry Pi</a:t>
            </a:r>
          </a:p>
          <a:p>
            <a:pPr lvl="1"/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eems to work on Android</a:t>
            </a:r>
            <a:b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(but no development</a:t>
            </a:r>
            <a:b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environment)</a:t>
            </a:r>
          </a:p>
          <a:p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937092-4E5C-93E6-77FA-696C32F22B3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F7CEE9-6C12-A402-F9FC-4C4D71A3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New Platform: ARM64</a:t>
            </a:r>
            <a:endParaRPr lang="LID409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CCB8A4-4261-BCF2-BE73-D105B208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0"/>
            <a:ext cx="23145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D4790E-0303-5559-CD10-FFF24C458AB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14" y="1586"/>
            <a:ext cx="2257425" cy="5141914"/>
          </a:xfrm>
        </p:spPr>
      </p:pic>
    </p:spTree>
    <p:extLst>
      <p:ext uri="{BB962C8B-B14F-4D97-AF65-F5344CB8AC3E}">
        <p14:creationId xmlns:p14="http://schemas.microsoft.com/office/powerpoint/2010/main" val="4073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FC346-CD67-1FD6-60EB-995BEDBA2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Open-Source Components</a:t>
            </a:r>
          </a:p>
          <a:p>
            <a:r>
              <a:rPr lang="da-DK" dirty="0"/>
              <a:t>.NET Generics</a:t>
            </a:r>
          </a:p>
          <a:p>
            <a:r>
              <a:rPr lang="da-DK" dirty="0"/>
              <a:t>Parse date-times</a:t>
            </a:r>
          </a:p>
          <a:p>
            <a:r>
              <a:rPr lang="da-DK" dirty="0"/>
              <a:t>Open Telemetry</a:t>
            </a:r>
          </a:p>
          <a:p>
            <a:r>
              <a:rPr lang="da-DK" dirty="0"/>
              <a:t>Script Support</a:t>
            </a:r>
            <a:endParaRPr lang="LID409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2113D-373D-F321-9162-3C6077D7BA4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da-DK" dirty="0"/>
              <a:t>Language</a:t>
            </a:r>
          </a:p>
          <a:p>
            <a:pPr lvl="1"/>
            <a:r>
              <a:rPr lang="da-DK" dirty="0"/>
              <a:t>Enhanced Key Operator</a:t>
            </a:r>
          </a:p>
          <a:p>
            <a:pPr lvl="1"/>
            <a:r>
              <a:rPr lang="da-DK" dirty="0"/>
              <a:t>New Selection Primitive</a:t>
            </a:r>
            <a:endParaRPr lang="LID4096" dirty="0"/>
          </a:p>
          <a:p>
            <a:pPr lvl="1"/>
            <a:r>
              <a:rPr lang="da-DK" dirty="0"/>
              <a:t>:Disposable, :Finally</a:t>
            </a:r>
          </a:p>
          <a:p>
            <a:r>
              <a:rPr lang="da-DK" dirty="0"/>
              <a:t>Reap dividends of Namespace Notation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E998AE-9850-BDA2-12BA-9D16BD222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Sketch of Version 21.0</a:t>
            </a:r>
            <a:endParaRPr lang="LID4096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2AD13A2E-1FD1-8167-4466-5A1CBF1C7DDC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64250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A32666C-FB77-D1BE-0CCD-6154849DC81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C91FAE-BFA0-15BE-35D3-DA365582C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651AA6-26A2-88F6-C7B5-F5E3F4C8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Selected v21.0 Features...</a:t>
            </a:r>
            <a:endParaRPr lang="LID4096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D3E5B9F7-3638-DA20-5350-703E16D4565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2630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A26C7-0CE0-1B58-CF48-0EFDB971D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722125"/>
            <a:ext cx="6772598" cy="3242040"/>
          </a:xfrm>
        </p:spPr>
        <p:txBody>
          <a:bodyPr/>
          <a:lstStyle/>
          <a:p>
            <a:r>
              <a:rPr lang="da-DK" dirty="0"/>
              <a:t>Growing use of APL as an engine for services in multi-tier or microservice architectures</a:t>
            </a:r>
          </a:p>
          <a:p>
            <a:r>
              <a:rPr lang="da-DK" dirty="0"/>
              <a:t>Monitoring and debugging these complex systems requires recording telemetry</a:t>
            </a:r>
          </a:p>
          <a:p>
            <a:r>
              <a:rPr lang="da-DK" dirty="0"/>
              <a:t>Version 21.0 will make it easy to emit logs using the OpenTelemetry framework</a:t>
            </a:r>
          </a:p>
          <a:p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769FA-1DB0-A90E-7021-7BE42DE7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7406F1CF-B40C-F3BF-6B74-57963C45F836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026" name="Picture 2" descr="What is OpenTelemetry and why is it the ...">
            <a:extLst>
              <a:ext uri="{FF2B5EF4-FFF2-40B4-BE49-F238E27FC236}">
                <a16:creationId xmlns:a16="http://schemas.microsoft.com/office/drawing/2014/main" id="{1942A10C-8821-8992-3DC4-B84548EA1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9335"/>
            <a:ext cx="3609975" cy="12668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6841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64C063-478B-80CA-250F-29FF8617A2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F429C-3869-9D7E-D4BE-AFB91DF45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Release as open-source "plugins":</a:t>
            </a:r>
          </a:p>
          <a:p>
            <a:r>
              <a:rPr lang="da-DK" dirty="0"/>
              <a:t>HTMLRenderer (CEF)</a:t>
            </a:r>
          </a:p>
          <a:p>
            <a:r>
              <a:rPr lang="da-DK" dirty="0"/>
              <a:t>Conga (TCP/IP)</a:t>
            </a:r>
          </a:p>
          <a:p>
            <a:r>
              <a:rPr lang="da-DK" dirty="0"/>
              <a:t>Cryptographic Library</a:t>
            </a:r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743FEA-8287-0B6A-E8B4-6BD0467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Open Source Components</a:t>
            </a:r>
            <a:endParaRPr lang="LID4096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D0390B0A-A87C-4C1A-310E-66EF2A14008A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24623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2090-42C4-DBE0-3FCE-8FF894671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5724525" cy="324204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da-DK" sz="2000" dirty="0"/>
              <a:t>#! (hash bang) </a:t>
            </a:r>
            <a:r>
              <a:rPr lang="da-DK" sz="2000" dirty="0" err="1"/>
              <a:t>scripting</a:t>
            </a:r>
            <a:endParaRPr lang="da-DK" sz="2000" dirty="0"/>
          </a:p>
          <a:p>
            <a:pPr>
              <a:spcAft>
                <a:spcPts val="600"/>
              </a:spcAft>
            </a:pPr>
            <a:r>
              <a:rPr lang="da-DK" sz="2000" dirty="0"/>
              <a:t>Script engine is popular with new users </a:t>
            </a:r>
            <a:br>
              <a:rPr lang="da-DK" sz="2000" dirty="0"/>
            </a:br>
            <a:r>
              <a:rPr lang="da-DK" sz="2000" b="1" dirty="0"/>
              <a:t>AND</a:t>
            </a:r>
            <a:r>
              <a:rPr lang="da-DK" sz="2000" dirty="0"/>
              <a:t> "Continuous Integration" engineers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Has been gradually enhanced for</a:t>
            </a:r>
            <a:br>
              <a:rPr lang="da-DK" sz="2000" dirty="0"/>
            </a:br>
            <a:r>
              <a:rPr lang="da-DK" sz="2000" dirty="0"/>
              <a:t>several releases</a:t>
            </a:r>
          </a:p>
          <a:p>
            <a:pPr>
              <a:spcAft>
                <a:spcPts val="600"/>
              </a:spcAft>
            </a:pPr>
            <a:r>
              <a:rPr lang="da-DK" sz="2000" dirty="0"/>
              <a:t>Will be further improved in v21.0</a:t>
            </a:r>
          </a:p>
          <a:p>
            <a:pPr lvl="1">
              <a:spcAft>
                <a:spcPts val="600"/>
              </a:spcAft>
            </a:pPr>
            <a:r>
              <a:rPr lang="da-DK" sz="1800" dirty="0"/>
              <a:t>RIDE debugging of scripts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436F54-14F8-540B-68F4-14BD918B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9" y="267657"/>
            <a:ext cx="3638872" cy="685535"/>
          </a:xfrm>
        </p:spPr>
        <p:txBody>
          <a:bodyPr/>
          <a:lstStyle/>
          <a:p>
            <a:pPr rtl="0" eaLnBrk="1" latinLnBrk="0" hangingPunct="1"/>
            <a:r>
              <a:rPr lang="en-GB" sz="3600" b="0" kern="1200" dirty="0">
                <a:solidFill>
                  <a:srgbClr val="3B475E"/>
                </a:solidFill>
                <a:effectLst/>
                <a:ea typeface="+mj-ea"/>
                <a:cs typeface="Calibri" panose="020F0502020204030204" pitchFamily="34" charset="0"/>
              </a:rPr>
              <a:t>"Script</a:t>
            </a:r>
            <a:r>
              <a:rPr lang="en-GB" dirty="0"/>
              <a:t> Engine"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417BFB-683F-71D1-D9D5-5A1C96675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850" y="0"/>
            <a:ext cx="3486150" cy="2476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BC9C6B-87DB-FFC7-9519-A56C1123D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476500"/>
            <a:ext cx="5724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97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A5844D-DF8D-754C-D34E-7522E99A91C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86471F-EBF3-F875-3B51-67EF935D9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6143948" cy="324204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2000" dirty="0"/>
              <a:t>Very Roughly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USA vs ROW: 40 / 60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UNIX &amp; Linux vs Windows: 25 / 75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UNIX revenue is currently 90% AIX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We expect Linux to grow, replacing both AIX and Windows</a:t>
            </a:r>
            <a:br>
              <a:rPr lang="en-US" altLang="en-US" sz="1600" dirty="0"/>
            </a:br>
            <a:endParaRPr lang="en-US" altLang="en-US" sz="16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USA and UNIX: a smaller number of larger clients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Slowly changing due to migrants from US-based APL vendors</a:t>
            </a:r>
            <a:endParaRPr lang="LID4096" sz="1600" dirty="0"/>
          </a:p>
          <a:p>
            <a:endParaRPr lang="LID4096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A717DC4-4695-03FC-5916-D600F63F3E5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5A5767-B7E9-C18F-53A0-844F9F2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Revenue</a:t>
            </a:r>
            <a:r>
              <a:rPr lang="da-DK" dirty="0"/>
              <a:t> Splits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90125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6B7B79-5B8D-6A9B-402B-6AAB414FC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Parse Dates &amp; Times</a:t>
            </a:r>
            <a:endParaRPr lang="LID4096" dirty="0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188E8733-D8FD-EC7F-9A87-8661687C35EE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66767-F2A2-AD91-495E-4CD40CDCB2B0}"/>
              </a:ext>
            </a:extLst>
          </p:cNvPr>
          <p:cNvSpPr txBox="1"/>
          <p:nvPr/>
        </p:nvSpPr>
        <p:spPr>
          <a:xfrm>
            <a:off x="400513" y="1036800"/>
            <a:ext cx="72731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Version 20.0:</a:t>
            </a:r>
          </a:p>
          <a:p>
            <a:endParaRPr lang="da-DK" sz="1200" dirty="0"/>
          </a:p>
          <a:p>
            <a:r>
              <a:rPr lang="da-DK" sz="1400" dirty="0">
                <a:latin typeface="APL385 Unicode" panose="020B0709000202000203" pitchFamily="49" charset="0"/>
              </a:rPr>
              <a:t>      ⎕←now←1 ⎕DT 'J' ⍝ current local time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45751.57121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      1 ¯1 ⎕DT now    ⍝ Convert from Day No (1) to ⎕TS (¯1) format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 2025 4 5 13 42 32 632 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      format←'__es__ hh:mm Dddd DD Mmmm'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      format (1200⌶) now 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  13:42 Sábado 05 Abril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7229D8-E6CE-05F5-84C6-658ED6D018C3}"/>
              </a:ext>
            </a:extLst>
          </p:cNvPr>
          <p:cNvSpPr txBox="1"/>
          <p:nvPr/>
        </p:nvSpPr>
        <p:spPr>
          <a:xfrm>
            <a:off x="400513" y="2894175"/>
            <a:ext cx="544572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  <a:p>
            <a:r>
              <a:rPr lang="da-DK" dirty="0"/>
              <a:t>Version 21.0: Absorb </a:t>
            </a:r>
            <a:r>
              <a:rPr lang="da-DK" dirty="0">
                <a:latin typeface="APL385 Unicode" panose="020B0709000202000203" pitchFamily="49" charset="0"/>
              </a:rPr>
              <a:t>1200⌶</a:t>
            </a:r>
            <a:r>
              <a:rPr lang="da-DK" dirty="0"/>
              <a:t> and its inverse into </a:t>
            </a:r>
            <a:r>
              <a:rPr lang="da-DK" dirty="0">
                <a:latin typeface="APL385 Unicode" panose="020B0709000202000203" pitchFamily="49" charset="0"/>
              </a:rPr>
              <a:t>⎕DT</a:t>
            </a:r>
            <a:r>
              <a:rPr lang="da-DK" dirty="0"/>
              <a:t>:</a:t>
            </a:r>
          </a:p>
          <a:p>
            <a:endParaRPr lang="da-DK" sz="1200" dirty="0"/>
          </a:p>
          <a:p>
            <a:r>
              <a:rPr lang="da-DK" sz="1400" dirty="0">
                <a:latin typeface="APL385 Unicode" panose="020B0709000202000203" pitchFamily="49" charset="0"/>
              </a:rPr>
              <a:t>      1 format ⎕DT now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  13:42 Sábado 05 Abril</a:t>
            </a:r>
          </a:p>
          <a:p>
            <a:r>
              <a:rPr lang="da-DK" sz="1400" dirty="0">
                <a:latin typeface="APL385 Unicode" panose="020B0709000202000203" pitchFamily="49" charset="0"/>
              </a:rPr>
              <a:t>      format ¯1 ⎕DT '13:42 05 Abril'</a:t>
            </a:r>
            <a:br>
              <a:rPr lang="da-DK" sz="1400" dirty="0">
                <a:latin typeface="APL385 Unicode" panose="020B0709000202000203" pitchFamily="49" charset="0"/>
              </a:rPr>
            </a:br>
            <a:r>
              <a:rPr lang="da-DK" sz="1400" dirty="0">
                <a:latin typeface="APL385 Unicode" panose="020B0709000202000203" pitchFamily="49" charset="0"/>
              </a:rPr>
              <a:t> 2025 4 5 13 42 0 0</a:t>
            </a:r>
            <a:endParaRPr lang="da-DK" sz="1600" dirty="0"/>
          </a:p>
        </p:txBody>
      </p:sp>
    </p:spTree>
    <p:extLst>
      <p:ext uri="{BB962C8B-B14F-4D97-AF65-F5344CB8AC3E}">
        <p14:creationId xmlns:p14="http://schemas.microsoft.com/office/powerpoint/2010/main" val="52934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4F8C0B-FC93-F212-4A28-DB0F3B15C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6" y="1264925"/>
            <a:ext cx="8248973" cy="3242040"/>
          </a:xfrm>
        </p:spPr>
        <p:txBody>
          <a:bodyPr>
            <a:noAutofit/>
          </a:bodyPr>
          <a:lstStyle/>
          <a:p>
            <a:r>
              <a:rPr lang="da-DK" sz="2000" dirty="0">
                <a:latin typeface="APL385 Unicode" panose="020B0709000202000203" pitchFamily="49" charset="0"/>
              </a:rPr>
              <a:t>⎕SIGNAL (EN:11 ⋄ EM:'USER ERROR' ⋄</a:t>
            </a:r>
            <a:br>
              <a:rPr lang="da-DK" sz="2000" dirty="0">
                <a:latin typeface="APL385 Unicode" panose="020B0709000202000203" pitchFamily="49" charset="0"/>
              </a:rPr>
            </a:br>
            <a:r>
              <a:rPr lang="da-DK" sz="2000" dirty="0">
                <a:latin typeface="APL385 Unicode" panose="020B0709000202000203" pitchFamily="49" charset="0"/>
              </a:rPr>
              <a:t>    Message:'Problem between screen and chair')</a:t>
            </a:r>
          </a:p>
          <a:p>
            <a:r>
              <a:rPr lang="da-DK" sz="2000" dirty="0">
                <a:latin typeface="APL385 Unicode" panose="020B0709000202000203" pitchFamily="49" charset="0"/>
              </a:rPr>
              <a:t>⎕NEW 'Timer' (Active:0 ⋄ Interval:500)</a:t>
            </a:r>
          </a:p>
          <a:p>
            <a:r>
              <a:rPr lang="da-DK" sz="2000" dirty="0">
                <a:latin typeface="+mn-lt"/>
              </a:rPr>
              <a:t>.NET &amp; COM named arguments:</a:t>
            </a:r>
            <a:br>
              <a:rPr lang="da-DK" sz="2000" dirty="0">
                <a:latin typeface="+mn-lt"/>
              </a:rPr>
            </a:br>
            <a:br>
              <a:rPr lang="da-DK" sz="2000" dirty="0">
                <a:latin typeface="APL385 Unicode" panose="020B0709000202000203" pitchFamily="49" charset="0"/>
              </a:rPr>
            </a:br>
            <a:r>
              <a:rPr lang="da-DK" sz="1800" dirty="0">
                <a:latin typeface="APL385 Unicode" panose="020B0709000202000203" pitchFamily="49" charset="0"/>
              </a:rPr>
              <a:t>pop3.Connect (port: 1234 ⋄ SecureSocketOptions: secure)</a:t>
            </a:r>
            <a:br>
              <a:rPr lang="da-DK" sz="1800" dirty="0">
                <a:latin typeface="APL385 Unicode" panose="020B0709000202000203" pitchFamily="49" charset="0"/>
              </a:rPr>
            </a:br>
            <a:r>
              <a:rPr lang="da-DK" sz="1800" dirty="0">
                <a:latin typeface="APL385 Unicode" panose="020B0709000202000203" pitchFamily="49" charset="0"/>
              </a:rPr>
              <a:t>     </a:t>
            </a:r>
            <a:r>
              <a:rPr lang="da-DK" sz="1800" dirty="0">
                <a:latin typeface="+mn-lt"/>
              </a:rPr>
              <a:t>vs</a:t>
            </a:r>
            <a:br>
              <a:rPr lang="da-DK" sz="1800" dirty="0">
                <a:latin typeface="APL385 Unicode" panose="020B0709000202000203" pitchFamily="49" charset="0"/>
              </a:rPr>
            </a:br>
            <a:r>
              <a:rPr lang="da-DK" sz="1800" dirty="0">
                <a:latin typeface="APL385 Unicode" panose="020B0709000202000203" pitchFamily="49" charset="0"/>
              </a:rPr>
              <a:t>pop3.Connect 1234 secure ⎕NULL</a:t>
            </a:r>
            <a:br>
              <a:rPr lang="da-DK" sz="1800" dirty="0">
                <a:latin typeface="APL385 Unicode" panose="020B0709000202000203" pitchFamily="49" charset="0"/>
              </a:rPr>
            </a:br>
            <a:br>
              <a:rPr lang="da-DK" sz="1800" dirty="0">
                <a:latin typeface="APL385 Unicode" panose="020B0709000202000203" pitchFamily="49" charset="0"/>
              </a:rPr>
            </a:br>
            <a:r>
              <a:rPr lang="da-DK" sz="1800" dirty="0">
                <a:latin typeface="APL385 Unicode" panose="020B0709000202000203" pitchFamily="49" charset="0"/>
              </a:rPr>
              <a:t>                          </a:t>
            </a:r>
            <a:r>
              <a:rPr lang="da-DK" sz="1800" dirty="0">
                <a:latin typeface="+mn-lt"/>
              </a:rPr>
              <a:t>(to leave CancellationToken as </a:t>
            </a:r>
            <a:r>
              <a:rPr lang="da-DK" sz="1800" i="1" dirty="0">
                <a:latin typeface="+mn-lt"/>
              </a:rPr>
              <a:t>default</a:t>
            </a:r>
            <a:r>
              <a:rPr lang="da-DK" sz="1800" dirty="0">
                <a:latin typeface="+mn-lt"/>
              </a:rPr>
              <a:t>)</a:t>
            </a:r>
            <a:endParaRPr lang="LID4096" sz="1800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787167-C76A-850B-DBA5-FA232AEC1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8106097" cy="685535"/>
          </a:xfrm>
        </p:spPr>
        <p:txBody>
          <a:bodyPr/>
          <a:lstStyle/>
          <a:p>
            <a:r>
              <a:rPr lang="da-DK" dirty="0"/>
              <a:t>Dividends of Namespace Notation</a:t>
            </a:r>
            <a:endParaRPr lang="LID4096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8CF1D80F-6DAA-FA0F-8B66-53AA27EADDCF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563202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89B3-25D9-468B-E336-D505C62BE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Async</a:t>
            </a:r>
          </a:p>
          <a:p>
            <a:r>
              <a:rPr lang="da-DK" dirty="0"/>
              <a:t>Module System</a:t>
            </a:r>
          </a:p>
          <a:p>
            <a:r>
              <a:rPr lang="da-DK" dirty="0"/>
              <a:t>Pocket Restructuring</a:t>
            </a:r>
          </a:p>
          <a:p>
            <a:r>
              <a:rPr lang="da-DK" dirty="0"/>
              <a:t>External IDE integration </a:t>
            </a:r>
          </a:p>
          <a:p>
            <a:pPr lvl="1"/>
            <a:r>
              <a:rPr lang="da-DK" dirty="0"/>
              <a:t>Debug Protocol</a:t>
            </a:r>
          </a:p>
          <a:p>
            <a:pPr lvl="1"/>
            <a:r>
              <a:rPr lang="da-DK" dirty="0"/>
              <a:t>Copilots, etc?</a:t>
            </a:r>
          </a:p>
          <a:p>
            <a:pPr lvl="1"/>
            <a:endParaRPr lang="LID409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D7D030-659D-38FB-727A-026CF707A58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da-DK" dirty="0"/>
              <a:t>Harness AI</a:t>
            </a:r>
          </a:p>
          <a:p>
            <a:r>
              <a:rPr lang="da-DK" dirty="0"/>
              <a:t>"Zero Copy" data sharing using Arrow or similar?</a:t>
            </a:r>
          </a:p>
          <a:p>
            <a:r>
              <a:rPr lang="da-DK" dirty="0"/>
              <a:t>Embed APL in Python?</a:t>
            </a:r>
          </a:p>
          <a:p>
            <a:r>
              <a:rPr lang="da-DK" dirty="0"/>
              <a:t>Integration of co-dfns compiler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90C460A-761D-4DDE-D687-D48139E76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Research – v21.0 or Later</a:t>
            </a:r>
            <a:endParaRPr lang="LID4096" dirty="0"/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4DDC971F-BA1B-840B-730C-7DFA31947917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358511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97020-47C1-D121-F601-41AA22D79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559438" cy="3242040"/>
          </a:xfrm>
        </p:spPr>
        <p:txBody>
          <a:bodyPr/>
          <a:lstStyle/>
          <a:p>
            <a:r>
              <a:rPr lang="da-DK" dirty="0"/>
              <a:t>Allow operand to be an array</a:t>
            </a:r>
            <a:br>
              <a:rPr lang="da-DK" dirty="0"/>
            </a:br>
            <a:endParaRPr lang="da-DK" dirty="0"/>
          </a:p>
          <a:p>
            <a:pPr marL="457200" lvl="1" indent="0">
              <a:buNone/>
            </a:pPr>
            <a:r>
              <a:rPr lang="en-US" dirty="0">
                <a:latin typeface="APL385 Unicode" panose="020B0709000202000203" pitchFamily="49" charset="0"/>
              </a:rPr>
              <a:t>      ≢¨('</a:t>
            </a:r>
            <a:r>
              <a:rPr lang="en-US" dirty="0" err="1">
                <a:latin typeface="APL385 Unicode" panose="020B0709000202000203" pitchFamily="49" charset="0"/>
              </a:rPr>
              <a:t>aeiou</a:t>
            </a:r>
            <a:r>
              <a:rPr lang="en-US" dirty="0">
                <a:latin typeface="APL385 Unicode" panose="020B0709000202000203" pitchFamily="49" charset="0"/>
              </a:rPr>
              <a:t>'⌸)'an elephantine appetizer'</a:t>
            </a:r>
            <a:br>
              <a:rPr lang="en-US" dirty="0">
                <a:latin typeface="APL385 Unicode" panose="020B0709000202000203" pitchFamily="49" charset="0"/>
              </a:rPr>
            </a:br>
            <a:r>
              <a:rPr lang="en-US" dirty="0">
                <a:latin typeface="APL385 Unicode" panose="020B0709000202000203" pitchFamily="49" charset="0"/>
              </a:rPr>
              <a:t>3 5 2 0 0</a:t>
            </a:r>
            <a:endParaRPr lang="da-DK" b="0" i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pPr lvl="1"/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CFCD1D-E1F8-C4CA-AEE4-CBBC276BA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Key with Vocabulary</a:t>
            </a:r>
            <a:endParaRPr lang="LID4096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73367D8-8B76-753B-4085-1FDD889611A1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391642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D814C-E62B-3D8D-5818-B2B5911B1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68810-C365-B1A9-0DB2-2D693F42E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69301"/>
            <a:ext cx="7559438" cy="3242040"/>
          </a:xfrm>
        </p:spPr>
        <p:txBody>
          <a:bodyPr/>
          <a:lstStyle/>
          <a:p>
            <a:r>
              <a:rPr lang="da-DK" dirty="0"/>
              <a:t>Last</a:t>
            </a:r>
            <a:br>
              <a:rPr lang="da-DK" dirty="0"/>
            </a:b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</a:t>
            </a:r>
            <a:r>
              <a:rPr lang="en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⊇</a:t>
            </a: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1 2 3 4</a:t>
            </a:r>
            <a:b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4</a:t>
            </a: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+mn-lt"/>
              </a:rPr>
              <a:t>From</a:t>
            </a:r>
            <a:b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1 2 2 1 </a:t>
            </a:r>
            <a:r>
              <a:rPr lang="en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⊇</a:t>
            </a: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'ABCD'</a:t>
            </a:r>
            <a:b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ABBA</a:t>
            </a:r>
            <a:b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    2 1 </a:t>
            </a:r>
            <a:r>
              <a:rPr lang="en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⊇</a:t>
            </a: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 3 4⍴⍳12</a:t>
            </a:r>
            <a:b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5 6 7 8</a:t>
            </a:r>
            <a:b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</a:br>
            <a:r>
              <a:rPr lang="da-DK" b="0" i="0" dirty="0">
                <a:solidFill>
                  <a:srgbClr val="000000"/>
                </a:solidFill>
                <a:effectLst/>
                <a:latin typeface="APL385 Unicode" panose="020B0709000202000203" pitchFamily="49" charset="0"/>
              </a:rPr>
              <a:t>1 2 3 4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pPr lvl="1"/>
            <a:endParaRPr lang="da-DK" b="0" i="0" dirty="0">
              <a:solidFill>
                <a:srgbClr val="000000"/>
              </a:solidFill>
              <a:effectLst/>
              <a:latin typeface="APL385 Unicode" panose="020B0709000202000203" pitchFamily="49" charset="0"/>
            </a:endParaRPr>
          </a:p>
          <a:p>
            <a:pPr lvl="1"/>
            <a:endParaRPr lang="LID4096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C61A52-8022-47CE-3000-646988E28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Last &amp; From (aka "Sane Indexing)</a:t>
            </a:r>
            <a:endParaRPr lang="LID4096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AE83419-194F-F89C-AB70-DE899D1AA47D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80905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DFC3-1165-A4E5-093C-CFF68C159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DB9D0-3D5B-2F09-B943-4B07F3064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7" y="1264925"/>
            <a:ext cx="7559438" cy="3242040"/>
          </a:xfrm>
        </p:spPr>
        <p:txBody>
          <a:bodyPr/>
          <a:lstStyle/>
          <a:p>
            <a:r>
              <a:rPr lang="da-DK" dirty="0">
                <a:solidFill>
                  <a:srgbClr val="000000"/>
                </a:solidFill>
                <a:latin typeface="+mn-lt"/>
              </a:rPr>
              <a:t>Allow scalar functions to handle arrays where</a:t>
            </a:r>
            <a:br>
              <a:rPr lang="da-DK" dirty="0">
                <a:solidFill>
                  <a:srgbClr val="000000"/>
                </a:solidFill>
                <a:latin typeface="+mn-lt"/>
              </a:rPr>
            </a:br>
            <a:r>
              <a:rPr lang="da-DK" dirty="0">
                <a:solidFill>
                  <a:srgbClr val="000000"/>
                </a:solidFill>
                <a:latin typeface="+mn-lt"/>
              </a:rPr>
              <a:t>the shape of one array is the prefix of another</a:t>
            </a:r>
          </a:p>
          <a:p>
            <a:r>
              <a:rPr lang="da-DK" b="0" i="0" dirty="0">
                <a:solidFill>
                  <a:srgbClr val="000000"/>
                </a:solidFill>
                <a:effectLst/>
                <a:latin typeface="+mn-lt"/>
              </a:rPr>
              <a:t>Below, shape of left arg is 2, right</a:t>
            </a:r>
            <a:r>
              <a:rPr lang="da-DK" dirty="0">
                <a:solidFill>
                  <a:srgbClr val="000000"/>
                </a:solidFill>
                <a:latin typeface="+mn-lt"/>
              </a:rPr>
              <a:t> is 2 3:</a:t>
            </a:r>
          </a:p>
          <a:p>
            <a:endParaRPr lang="da-DK" b="0" i="0" dirty="0">
              <a:solidFill>
                <a:srgbClr val="000000"/>
              </a:solidFill>
              <a:effectLst/>
              <a:latin typeface="+mn-lt"/>
            </a:endParaRPr>
          </a:p>
          <a:p>
            <a:endParaRPr lang="da-DK" dirty="0">
              <a:solidFill>
                <a:srgbClr val="000000"/>
              </a:solidFill>
              <a:latin typeface="+mn-lt"/>
            </a:endParaRPr>
          </a:p>
          <a:p>
            <a:r>
              <a:rPr lang="da-DK" dirty="0">
                <a:solidFill>
                  <a:srgbClr val="000000"/>
                </a:solidFill>
                <a:latin typeface="+mn-lt"/>
              </a:rPr>
              <a:t>Implemented in J and BQN</a:t>
            </a:r>
            <a:endParaRPr lang="da-DK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endParaRPr lang="da-DK" dirty="0">
              <a:solidFill>
                <a:srgbClr val="000000"/>
              </a:solidFill>
              <a:latin typeface="+mn-lt"/>
            </a:endParaRPr>
          </a:p>
          <a:p>
            <a:pPr lvl="1"/>
            <a:endParaRPr lang="da-DK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endParaRPr lang="da-DK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endParaRPr lang="LID4096" dirty="0">
              <a:latin typeface="+mn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F620B5-24A4-C579-F2B3-68BB4430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Leading Axis Agreement</a:t>
            </a:r>
            <a:endParaRPr lang="LID4096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B1708D2A-9E12-47F3-DF0D-EEA2568E6C93}"/>
              </a:ext>
            </a:extLst>
          </p:cNvPr>
          <p:cNvSpPr>
            <a:spLocks noGrp="1"/>
          </p:cNvSpPr>
          <p:nvPr>
            <p:ph type="media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DC441D8-9511-89B4-855A-7BA3C2605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494" y="2731267"/>
            <a:ext cx="307968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     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10 20</a:t>
            </a:r>
            <a:r>
              <a:rPr kumimoji="0" lang="da-DK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+</a:t>
            </a:r>
            <a:r>
              <a:rPr kumimoji="0" lang="da-DK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 </a:t>
            </a: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2 3⍴⍳6 </a:t>
            </a:r>
            <a:b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11 12 13</a:t>
            </a:r>
            <a:b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</a:br>
            <a:r>
              <a:rPr kumimoji="0" lang="LID4096" altLang="LID4096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L385 Unicode" panose="020B0709000202000203" pitchFamily="49" charset="0"/>
              </a:rPr>
              <a:t>24 25 26 </a:t>
            </a:r>
            <a:endParaRPr kumimoji="0" lang="LID4096" altLang="LID4096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50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Content Placeholder 3">
            <a:extLst>
              <a:ext uri="{FF2B5EF4-FFF2-40B4-BE49-F238E27FC236}">
                <a16:creationId xmlns:a16="http://schemas.microsoft.com/office/drawing/2014/main" id="{4EBA6808-972E-1548-0A98-07BA859D7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80486"/>
            <a:ext cx="4104000" cy="361091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300"/>
              </a:spcAft>
            </a:pPr>
            <a:r>
              <a:rPr lang="da-DK" altLang="en-US" sz="1600" dirty="0"/>
              <a:t>Web Server and Web Service Frameworks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Run APL as a Windows Service 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Public Docker Containers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Remote IDE for debugging services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Health Monitor for </a:t>
            </a:r>
            <a:r>
              <a:rPr lang="da-DK" altLang="en-US" sz="1600" dirty="0" err="1"/>
              <a:t>monitoring</a:t>
            </a:r>
            <a:r>
              <a:rPr lang="da-DK" altLang="en-US" sz="1600" dirty="0"/>
              <a:t> </a:t>
            </a:r>
            <a:r>
              <a:rPr lang="da-DK" altLang="en-US" sz="1600" dirty="0" err="1"/>
              <a:t>collections</a:t>
            </a:r>
            <a:r>
              <a:rPr lang="da-DK" altLang="en-US" sz="1600" dirty="0"/>
              <a:t> of </a:t>
            </a:r>
            <a:r>
              <a:rPr lang="da-DK" altLang="en-US" sz="1600" dirty="0" err="1"/>
              <a:t>processes</a:t>
            </a:r>
            <a:endParaRPr lang="da-DK" altLang="en-US" sz="1600" dirty="0"/>
          </a:p>
          <a:p>
            <a:pPr>
              <a:spcAft>
                <a:spcPts val="300"/>
              </a:spcAft>
            </a:pPr>
            <a:r>
              <a:rPr lang="da-DK" altLang="en-US" sz="1600" dirty="0"/>
              <a:t>Parallel and Asynchronous </a:t>
            </a:r>
            <a:r>
              <a:rPr lang="da-DK" altLang="en-US" sz="1600" dirty="0" err="1"/>
              <a:t>Execution</a:t>
            </a:r>
            <a:r>
              <a:rPr lang="da-DK" altLang="en-US" sz="1600" dirty="0"/>
              <a:t> 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New Data Types:</a:t>
            </a:r>
          </a:p>
          <a:p>
            <a:pPr lvl="1">
              <a:spcAft>
                <a:spcPts val="300"/>
              </a:spcAft>
            </a:pPr>
            <a:r>
              <a:rPr lang="da-DK" altLang="en-US" sz="1600" dirty="0"/>
              <a:t>128-bit Decimal </a:t>
            </a:r>
            <a:r>
              <a:rPr lang="da-DK" altLang="en-US" sz="1600" dirty="0" err="1"/>
              <a:t>Floating</a:t>
            </a:r>
            <a:r>
              <a:rPr lang="da-DK" altLang="en-US" sz="1600" dirty="0"/>
              <a:t> Point</a:t>
            </a:r>
          </a:p>
          <a:p>
            <a:pPr lvl="1">
              <a:spcAft>
                <a:spcPts val="300"/>
              </a:spcAft>
            </a:pPr>
            <a:r>
              <a:rPr lang="da-DK" altLang="en-US" sz="1600" dirty="0" err="1"/>
              <a:t>Complex</a:t>
            </a:r>
            <a:r>
              <a:rPr lang="da-DK" altLang="en-US" sz="1600" dirty="0"/>
              <a:t> </a:t>
            </a:r>
            <a:r>
              <a:rPr lang="da-DK" altLang="en-US" sz="1600" dirty="0" err="1"/>
              <a:t>Numbers</a:t>
            </a:r>
            <a:endParaRPr lang="da-DK" altLang="en-US" sz="1600" dirty="0"/>
          </a:p>
          <a:p>
            <a:pPr>
              <a:spcAft>
                <a:spcPts val="300"/>
              </a:spcAft>
            </a:pPr>
            <a:r>
              <a:rPr lang="da-DK" altLang="en-US" sz="1600" dirty="0" err="1"/>
              <a:t>Functional</a:t>
            </a:r>
            <a:r>
              <a:rPr lang="da-DK" altLang="en-US" sz="1600" dirty="0"/>
              <a:t> Programming (</a:t>
            </a:r>
            <a:r>
              <a:rPr lang="da-DK" altLang="en-US" sz="1600" dirty="0" err="1"/>
              <a:t>dfns</a:t>
            </a:r>
            <a:r>
              <a:rPr lang="da-DK" altLang="en-US" sz="1600" dirty="0"/>
              <a:t>)</a:t>
            </a:r>
          </a:p>
          <a:p>
            <a:pPr>
              <a:spcAft>
                <a:spcPts val="300"/>
              </a:spcAft>
            </a:pPr>
            <a:r>
              <a:rPr lang="da-DK" altLang="en-US" sz="1600" dirty="0"/>
              <a:t>New primitives: Key, Stencil, </a:t>
            </a:r>
            <a:r>
              <a:rPr lang="da-DK" altLang="en-US" sz="1600" dirty="0" err="1"/>
              <a:t>Where</a:t>
            </a:r>
            <a:r>
              <a:rPr lang="da-DK" altLang="en-US" sz="1600" dirty="0"/>
              <a:t>, …</a:t>
            </a:r>
          </a:p>
          <a:p>
            <a:pPr>
              <a:spcAft>
                <a:spcPts val="300"/>
              </a:spcAft>
            </a:pPr>
            <a:r>
              <a:rPr lang="da-DK" altLang="en-US" sz="1600" dirty="0" err="1"/>
              <a:t>Significant</a:t>
            </a:r>
            <a:r>
              <a:rPr lang="da-DK" altLang="en-US" sz="1600" dirty="0"/>
              <a:t> steps </a:t>
            </a:r>
            <a:r>
              <a:rPr lang="da-DK" altLang="en-US" sz="1600" dirty="0" err="1"/>
              <a:t>towards</a:t>
            </a:r>
            <a:r>
              <a:rPr lang="da-DK" altLang="en-US" sz="1600" dirty="0"/>
              <a:t> an APL compiler</a:t>
            </a:r>
          </a:p>
          <a:p>
            <a:pPr>
              <a:spcAft>
                <a:spcPts val="300"/>
              </a:spcAft>
            </a:pPr>
            <a:r>
              <a:rPr lang="da-DK" altLang="en-US" sz="1600" dirty="0" err="1"/>
              <a:t>Many</a:t>
            </a:r>
            <a:r>
              <a:rPr lang="da-DK" altLang="en-US" sz="1600" dirty="0"/>
              <a:t> speed-ups of interpreter </a:t>
            </a:r>
            <a:r>
              <a:rPr lang="da-DK" altLang="en-US" sz="1600" dirty="0" err="1"/>
              <a:t>algorithms</a:t>
            </a:r>
            <a:endParaRPr lang="da-DK" altLang="en-US" sz="1600" dirty="0"/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93FC4B2C-E15F-7751-041D-E159F6CE513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16474" y="1080486"/>
            <a:ext cx="4217556" cy="3242040"/>
          </a:xfrm>
        </p:spPr>
        <p:txBody>
          <a:bodyPr>
            <a:noAutofit/>
          </a:bodyPr>
          <a:lstStyle/>
          <a:p>
            <a:pPr>
              <a:spcAft>
                <a:spcPts val="300"/>
              </a:spcAft>
            </a:pPr>
            <a:r>
              <a:rPr lang="da-DK" altLang="en-US" sz="1500" dirty="0"/>
              <a:t>Object </a:t>
            </a:r>
            <a:r>
              <a:rPr lang="da-DK" altLang="en-US" sz="1500" dirty="0" err="1"/>
              <a:t>Orientation</a:t>
            </a:r>
            <a:endParaRPr lang="da-DK" altLang="en-US" sz="1500" dirty="0"/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Microsoft.Net</a:t>
            </a:r>
            <a:r>
              <a:rPr lang="da-DK" altLang="en-US" sz="1500" dirty="0"/>
              <a:t> Integration</a:t>
            </a:r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HTMLRenderer</a:t>
            </a:r>
            <a:r>
              <a:rPr lang="da-DK" altLang="en-US" sz="1500" dirty="0"/>
              <a:t> </a:t>
            </a:r>
            <a:r>
              <a:rPr lang="da-DK" altLang="en-US" sz="1500" dirty="0" err="1"/>
              <a:t>object</a:t>
            </a:r>
            <a:r>
              <a:rPr lang="da-DK" altLang="en-US" sz="1500" dirty="0"/>
              <a:t> </a:t>
            </a:r>
            <a:r>
              <a:rPr lang="da-DK" altLang="en-US" sz="1500" dirty="0" err="1"/>
              <a:t>embeds</a:t>
            </a:r>
            <a:r>
              <a:rPr lang="da-DK" altLang="en-US" sz="1500" dirty="0"/>
              <a:t> </a:t>
            </a:r>
            <a:r>
              <a:rPr lang="da-DK" altLang="en-US" sz="1500" dirty="0" err="1"/>
              <a:t>Chromium</a:t>
            </a:r>
            <a:r>
              <a:rPr lang="da-DK" altLang="en-US" sz="1500" dirty="0"/>
              <a:t> Web Browser </a:t>
            </a:r>
            <a:r>
              <a:rPr lang="da-DK" altLang="en-US" sz="1500" dirty="0" err="1"/>
              <a:t>engine</a:t>
            </a:r>
            <a:endParaRPr lang="da-DK" altLang="en-US" sz="1500" dirty="0"/>
          </a:p>
          <a:p>
            <a:pPr>
              <a:spcAft>
                <a:spcPts val="300"/>
              </a:spcAft>
            </a:pPr>
            <a:r>
              <a:rPr lang="da-DK" altLang="en-US" sz="1500" dirty="0"/>
              <a:t>64-bit: *NO* size limits</a:t>
            </a:r>
          </a:p>
          <a:p>
            <a:pPr>
              <a:spcAft>
                <a:spcPts val="300"/>
              </a:spcAft>
            </a:pPr>
            <a:r>
              <a:rPr lang="da-DK" altLang="en-US" sz="1500" dirty="0"/>
              <a:t>Unicode Support; APL Source in Text Files</a:t>
            </a:r>
          </a:p>
          <a:p>
            <a:pPr>
              <a:spcAft>
                <a:spcPts val="300"/>
              </a:spcAft>
            </a:pPr>
            <a:r>
              <a:rPr lang="da-DK" altLang="en-US" sz="1500" dirty="0"/>
              <a:t>Secure TCP Sockets w/ IPv6 Support</a:t>
            </a:r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Encryption</a:t>
            </a:r>
            <a:r>
              <a:rPr lang="da-DK" altLang="en-US" sz="1500" dirty="0"/>
              <a:t> Toolkit</a:t>
            </a:r>
          </a:p>
          <a:p>
            <a:pPr>
              <a:spcAft>
                <a:spcPts val="300"/>
              </a:spcAft>
            </a:pPr>
            <a:r>
              <a:rPr lang="da-DK" altLang="en-US" sz="1500" dirty="0" err="1"/>
              <a:t>Regular</a:t>
            </a:r>
            <a:r>
              <a:rPr lang="da-DK" altLang="en-US" sz="1500" dirty="0"/>
              <a:t> Expressions (PCRE) </a:t>
            </a:r>
            <a:r>
              <a:rPr lang="da-DK" altLang="en-US" sz="1500" dirty="0" err="1"/>
              <a:t>built</a:t>
            </a:r>
            <a:r>
              <a:rPr lang="da-DK" altLang="en-US" sz="1500" dirty="0"/>
              <a:t>-in to APL</a:t>
            </a:r>
          </a:p>
          <a:p>
            <a:pPr>
              <a:spcAft>
                <a:spcPts val="300"/>
              </a:spcAft>
            </a:pPr>
            <a:r>
              <a:rPr lang="da-DK" altLang="en-US" sz="1500" dirty="0"/>
              <a:t>XML and JSON parsers for fast conversion to (and from) APL structures</a:t>
            </a:r>
          </a:p>
          <a:p>
            <a:pPr>
              <a:spcAft>
                <a:spcPts val="300"/>
              </a:spcAft>
            </a:pPr>
            <a:r>
              <a:rPr lang="da-DK" altLang="en-US" sz="1500" dirty="0"/>
              <a:t>Array Notation</a:t>
            </a:r>
          </a:p>
        </p:txBody>
      </p:sp>
      <p:sp>
        <p:nvSpPr>
          <p:cNvPr id="58370" name="Title 1">
            <a:extLst>
              <a:ext uri="{FF2B5EF4-FFF2-40B4-BE49-F238E27FC236}">
                <a16:creationId xmlns:a16="http://schemas.microsoft.com/office/drawing/2014/main" id="{20D2475C-E364-4E3B-C796-3D53C5F71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da-DK" altLang="en-US" dirty="0"/>
              <a:t>Selected Features 2006-2025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D0FDAE-CCA3-FAF0-CA59-EA1A0D70B79A}"/>
              </a:ext>
            </a:extLst>
          </p:cNvPr>
          <p:cNvSpPr txBox="1"/>
          <p:nvPr/>
        </p:nvSpPr>
        <p:spPr>
          <a:xfrm>
            <a:off x="1355945" y="4391891"/>
            <a:ext cx="597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Vast</a:t>
            </a:r>
            <a:r>
              <a:rPr lang="da-DK" dirty="0"/>
              <a:t> </a:t>
            </a:r>
            <a:r>
              <a:rPr lang="da-DK" dirty="0" err="1"/>
              <a:t>majority</a:t>
            </a:r>
            <a:r>
              <a:rPr lang="da-DK" dirty="0"/>
              <a:t> of features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identical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all platforms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A0EB-EEB6-3E5A-622D-CB664288E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5E211B-DCE8-C8D8-E99A-351390D8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2325571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D4955E-BE91-3FB6-321F-7820DE8C0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1427143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E635F0-1D4B-9D6E-6E64-54E788CD9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r="2686"/>
          <a:stretch/>
        </p:blipFill>
        <p:spPr bwMode="auto">
          <a:xfrm>
            <a:off x="3256832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81E6D78-DF45-0F2E-9AB0-94A109A48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4188092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26D07D5-C81E-00B8-19DE-FEADB69B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7874184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17E8F7-3791-EEF0-B7C6-9B6705159D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>
          <a:xfrm>
            <a:off x="5115935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2C80AA-C0AE-92BC-F695-70E08B1C4D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2790" y="1545404"/>
            <a:ext cx="734153" cy="1048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896A87-BD37-09F9-AB26-C7E1303031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00" y="1579263"/>
            <a:ext cx="707876" cy="1011251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DEBE6269-52BD-579F-3C0A-1CAFA682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r="1085"/>
          <a:stretch/>
        </p:blipFill>
        <p:spPr bwMode="auto">
          <a:xfrm>
            <a:off x="6014363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679AF2-51DA-3BAB-356F-766D6515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b="250"/>
          <a:stretch/>
        </p:blipFill>
        <p:spPr bwMode="auto">
          <a:xfrm>
            <a:off x="1417120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8D8FC7-9B0A-284B-5527-D891C111D0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207"/>
          <a:stretch/>
        </p:blipFill>
        <p:spPr>
          <a:xfrm>
            <a:off x="499300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9D7F0DD-0B59-37C0-8C50-C520E371DBF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52042" y="2955275"/>
            <a:ext cx="705486" cy="10078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E4D00E2-9EEE-D743-7FB9-F55FBD23F83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442"/>
          <a:stretch/>
        </p:blipFill>
        <p:spPr>
          <a:xfrm>
            <a:off x="3264169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1744C5-AE6C-5B73-77E6-8D4832AAA5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/>
        </p:blipFill>
        <p:spPr>
          <a:xfrm>
            <a:off x="4236308" y="2956876"/>
            <a:ext cx="618075" cy="9930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BD30D5-3197-BFE0-3C1E-7E5E48B51E1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9711" y="2980956"/>
            <a:ext cx="710408" cy="967625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70F9E198-B9EA-BA96-E9F8-96CB8072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412" y="2980956"/>
            <a:ext cx="764261" cy="95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770DE059-46FB-4CF7-0069-ABD141684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230" y="2968879"/>
            <a:ext cx="783645" cy="9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A531A28B-6149-C45D-CD0A-918351DFB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855" y="2968879"/>
            <a:ext cx="773953" cy="9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6147E108-7A99-6005-7568-DF2CB260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Real Reason to Pick Dyalog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57234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7E8E9E-A8DC-7C50-9B02-27A081000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64163"/>
            <a:ext cx="8189607" cy="3242040"/>
          </a:xfrm>
        </p:spPr>
        <p:txBody>
          <a:bodyPr>
            <a:normAutofit lnSpcReduction="10000"/>
          </a:bodyPr>
          <a:lstStyle/>
          <a:p>
            <a:r>
              <a:rPr lang="da-DK" dirty="0"/>
              <a:t>Ownership Today</a:t>
            </a:r>
          </a:p>
          <a:p>
            <a:pPr lvl="1"/>
            <a:r>
              <a:rPr lang="da-DK" dirty="0"/>
              <a:t>24% owned by SimCorp (Deutsche Börse)</a:t>
            </a:r>
          </a:p>
          <a:p>
            <a:pPr lvl="1"/>
            <a:r>
              <a:rPr lang="da-DK" dirty="0"/>
              <a:t>76% owned by management and employees</a:t>
            </a:r>
            <a:br>
              <a:rPr lang="da-DK" dirty="0"/>
            </a:br>
            <a:endParaRPr lang="da-DK" dirty="0"/>
          </a:p>
          <a:p>
            <a:r>
              <a:rPr lang="da-DK" dirty="0"/>
              <a:t>Revenue steadily increasing</a:t>
            </a:r>
          </a:p>
          <a:p>
            <a:r>
              <a:rPr lang="da-DK" dirty="0"/>
              <a:t>Adding 1 or 2 "significant" clients</a:t>
            </a:r>
            <a:br>
              <a:rPr lang="da-DK" dirty="0"/>
            </a:br>
            <a:r>
              <a:rPr lang="da-DK" dirty="0"/>
              <a:t>each year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AADF06-5009-7762-F079-59677258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Financial Status</a:t>
            </a:r>
            <a:endParaRPr lang="en-GB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DD40398-1792-BC1B-C65E-197CE5467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763022"/>
              </p:ext>
            </p:extLst>
          </p:nvPr>
        </p:nvGraphicFramePr>
        <p:xfrm>
          <a:off x="6949684" y="2985183"/>
          <a:ext cx="2016327" cy="1123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773">
                  <a:extLst>
                    <a:ext uri="{9D8B030D-6E8A-4147-A177-3AD203B41FA5}">
                      <a16:colId xmlns:a16="http://schemas.microsoft.com/office/drawing/2014/main" val="595201568"/>
                    </a:ext>
                  </a:extLst>
                </a:gridCol>
                <a:gridCol w="1199554">
                  <a:extLst>
                    <a:ext uri="{9D8B030D-6E8A-4147-A177-3AD203B41FA5}">
                      <a16:colId xmlns:a16="http://schemas.microsoft.com/office/drawing/2014/main" val="3818742966"/>
                    </a:ext>
                  </a:extLst>
                </a:gridCol>
              </a:tblGrid>
              <a:tr h="391523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Year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Growth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859783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pPr marL="0" lvl="1" indent="0" algn="ctr"/>
                      <a:r>
                        <a:rPr lang="da-DK" dirty="0"/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500117"/>
                  </a:ext>
                </a:extLst>
              </a:tr>
              <a:tr h="355786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2023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8.6%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19718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CE48BF-9233-4952-97EB-5EDBEA231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040840"/>
              </p:ext>
            </p:extLst>
          </p:nvPr>
        </p:nvGraphicFramePr>
        <p:xfrm>
          <a:off x="4128655" y="175919"/>
          <a:ext cx="4918636" cy="1188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Owners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2008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baseline="0" dirty="0"/>
                        <a:t>2018</a:t>
                      </a:r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Present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SimCorp (Denmark)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40%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24%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APL Italiana (Italy)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32.33%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endParaRPr lang="da-DK" sz="1400" dirty="0"/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61">
                <a:tc>
                  <a:txBody>
                    <a:bodyPr/>
                    <a:lstStyle/>
                    <a:p>
                      <a:r>
                        <a:rPr lang="da-DK" sz="1400" dirty="0"/>
                        <a:t>Management &amp; Employees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35.33%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60%</a:t>
                      </a:r>
                    </a:p>
                  </a:txBody>
                  <a:tcPr marL="68590" marR="68590" marT="34278" marB="34278"/>
                </a:tc>
                <a:tc>
                  <a:txBody>
                    <a:bodyPr/>
                    <a:lstStyle/>
                    <a:p>
                      <a:r>
                        <a:rPr lang="da-DK" sz="1400" dirty="0"/>
                        <a:t>76%</a:t>
                      </a:r>
                    </a:p>
                  </a:txBody>
                  <a:tcPr marL="68590" marR="68590" marT="34278" marB="3427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834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3F51-2BD2-4870-943D-413A98B3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7657"/>
            <a:ext cx="7872821" cy="68553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Dyalog – The Next Generation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D4451-60FC-4FAE-8F0F-0F8DA5F7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2307815" y="1547483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9BBE3-3208-4FC8-BC05-AF3C54E2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1409387" y="1547484"/>
            <a:ext cx="707876" cy="107289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B64A91F-2E0F-49CE-B2DF-FC544C8D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r="2686"/>
          <a:stretch/>
        </p:blipFill>
        <p:spPr bwMode="auto">
          <a:xfrm>
            <a:off x="3239076" y="1547483"/>
            <a:ext cx="707875" cy="10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D014CAC-7096-46C6-9380-37112B4B4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4170336" y="1543241"/>
            <a:ext cx="707875" cy="107289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BA23A11-D285-4177-8D61-E9EE2351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 bwMode="auto">
          <a:xfrm>
            <a:off x="7856428" y="1535473"/>
            <a:ext cx="707875" cy="107289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E0D7F-45D5-475E-9A58-97DE75A70A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/>
        </p:blipFill>
        <p:spPr>
          <a:xfrm>
            <a:off x="5098179" y="1543241"/>
            <a:ext cx="707875" cy="107289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8579A-29D1-47A7-C8FC-193F04B240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034" y="1545404"/>
            <a:ext cx="734153" cy="1048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BBFFB-5DFC-B756-7F2D-266DEC006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544" y="1579263"/>
            <a:ext cx="707876" cy="1011251"/>
          </a:xfrm>
          <a:prstGeom prst="rect">
            <a:avLst/>
          </a:prstGeom>
        </p:spPr>
      </p:pic>
      <p:pic>
        <p:nvPicPr>
          <p:cNvPr id="1026" name="970FC08E-496B-4E9E-9F97-F8DEA87316A7">
            <a:extLst>
              <a:ext uri="{FF2B5EF4-FFF2-40B4-BE49-F238E27FC236}">
                <a16:creationId xmlns:a16="http://schemas.microsoft.com/office/drawing/2014/main" id="{A7A2C9D3-1294-F867-5A26-2DC2F7CD3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" r="1085"/>
          <a:stretch/>
        </p:blipFill>
        <p:spPr bwMode="auto">
          <a:xfrm>
            <a:off x="5996607" y="1535474"/>
            <a:ext cx="731826" cy="10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718680C-36A6-7319-313E-742017FD2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" b="250"/>
          <a:stretch/>
        </p:blipFill>
        <p:spPr bwMode="auto">
          <a:xfrm>
            <a:off x="1399364" y="2932425"/>
            <a:ext cx="727921" cy="10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D41FB-35DA-7991-7591-62085C6557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" r="1207"/>
          <a:stretch/>
        </p:blipFill>
        <p:spPr>
          <a:xfrm>
            <a:off x="481544" y="2923662"/>
            <a:ext cx="710819" cy="1040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35B5785-5F37-1E1D-2ADF-B5C6836FD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4286" y="2955275"/>
            <a:ext cx="705486" cy="10078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8E9E3F-4175-5E46-274B-52FBC5C9F5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 b="442"/>
          <a:stretch/>
        </p:blipFill>
        <p:spPr>
          <a:xfrm>
            <a:off x="3246413" y="2932425"/>
            <a:ext cx="727922" cy="103068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64E7BD-D395-5CD5-F41F-F0C2FD6F8A7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2" r="5542"/>
          <a:stretch/>
        </p:blipFill>
        <p:spPr>
          <a:xfrm>
            <a:off x="4218552" y="2956876"/>
            <a:ext cx="618075" cy="9930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3CA66-ACA1-9F4E-F428-2D882D3BCE08}"/>
              </a:ext>
            </a:extLst>
          </p:cNvPr>
          <p:cNvSpPr/>
          <p:nvPr/>
        </p:nvSpPr>
        <p:spPr>
          <a:xfrm>
            <a:off x="323529" y="953192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172400-464F-AE3D-651E-F1BA2FAD8AF8}"/>
              </a:ext>
            </a:extLst>
          </p:cNvPr>
          <p:cNvSpPr txBox="1"/>
          <p:nvPr/>
        </p:nvSpPr>
        <p:spPr>
          <a:xfrm>
            <a:off x="385727" y="113365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2010-2021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F06E2D-2B0D-23F1-01BE-9FDAC5A86AA9}"/>
              </a:ext>
            </a:extLst>
          </p:cNvPr>
          <p:cNvSpPr/>
          <p:nvPr/>
        </p:nvSpPr>
        <p:spPr>
          <a:xfrm>
            <a:off x="4993778" y="953192"/>
            <a:ext cx="3985846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118703-0A09-C5A5-754D-AF7B861F8C2A}"/>
              </a:ext>
            </a:extLst>
          </p:cNvPr>
          <p:cNvSpPr txBox="1"/>
          <p:nvPr/>
        </p:nvSpPr>
        <p:spPr>
          <a:xfrm>
            <a:off x="5130768" y="113365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2022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8C8329-0163-5C4A-C6CA-04B8CA328679}"/>
              </a:ext>
            </a:extLst>
          </p:cNvPr>
          <p:cNvSpPr/>
          <p:nvPr/>
        </p:nvSpPr>
        <p:spPr>
          <a:xfrm>
            <a:off x="323528" y="2787698"/>
            <a:ext cx="4608050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5984E4-C3F8-7404-5E6F-43FF2C710AFF}"/>
              </a:ext>
            </a:extLst>
          </p:cNvPr>
          <p:cNvSpPr txBox="1"/>
          <p:nvPr/>
        </p:nvSpPr>
        <p:spPr>
          <a:xfrm>
            <a:off x="385727" y="400564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2023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3831C8-6C54-063B-C673-2B263A0969F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21955" y="2980956"/>
            <a:ext cx="710408" cy="9676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9C183F2-0098-DFE7-6864-A3ABB686E8CD}"/>
              </a:ext>
            </a:extLst>
          </p:cNvPr>
          <p:cNvSpPr/>
          <p:nvPr/>
        </p:nvSpPr>
        <p:spPr>
          <a:xfrm>
            <a:off x="4993777" y="2787698"/>
            <a:ext cx="3985847" cy="179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4B50C4A0-DB62-0C09-3659-852BCD2FC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56" y="2980956"/>
            <a:ext cx="764261" cy="95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50AAE4B7-4EFF-71D2-1087-A3B353AD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474" y="2968879"/>
            <a:ext cx="783645" cy="97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01725686-FF3E-8631-1F3A-9A81EFCD0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99" y="2968879"/>
            <a:ext cx="773953" cy="9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AEE58F6-D017-2304-4AD0-D5B66A0DACB3}"/>
              </a:ext>
            </a:extLst>
          </p:cNvPr>
          <p:cNvSpPr txBox="1"/>
          <p:nvPr/>
        </p:nvSpPr>
        <p:spPr>
          <a:xfrm>
            <a:off x="7864757" y="404486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2025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154E0A-CB96-603D-BC9D-0FB31DE20947}"/>
              </a:ext>
            </a:extLst>
          </p:cNvPr>
          <p:cNvSpPr txBox="1"/>
          <p:nvPr/>
        </p:nvSpPr>
        <p:spPr>
          <a:xfrm>
            <a:off x="5085149" y="406287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2024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055EA3-3244-4F04-DC29-B6D55E46530F}"/>
              </a:ext>
            </a:extLst>
          </p:cNvPr>
          <p:cNvSpPr txBox="1"/>
          <p:nvPr/>
        </p:nvSpPr>
        <p:spPr>
          <a:xfrm>
            <a:off x="4219150" y="947054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>
                <a:solidFill>
                  <a:srgbClr val="FF6600"/>
                </a:solidFill>
              </a:rPr>
              <a:t>New </a:t>
            </a:r>
            <a:br>
              <a:rPr lang="da-DK" sz="1600" dirty="0">
                <a:solidFill>
                  <a:srgbClr val="FF6600"/>
                </a:solidFill>
              </a:rPr>
            </a:br>
            <a:r>
              <a:rPr lang="da-DK" sz="1600" dirty="0">
                <a:solidFill>
                  <a:srgbClr val="FF6600"/>
                </a:solidFill>
              </a:rPr>
              <a:t>CEO</a:t>
            </a:r>
            <a:endParaRPr lang="LID4096" sz="16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/>
      <p:bldP spid="27" grpId="0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0C3821-B62C-AE96-810D-AE63D38F6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Geoff Streeter</a:t>
            </a:r>
            <a:endParaRPr lang="LID4096" dirty="0"/>
          </a:p>
          <a:p>
            <a:r>
              <a:rPr lang="da-DK" dirty="0"/>
              <a:t>Gitte Christensen</a:t>
            </a:r>
          </a:p>
          <a:p>
            <a:r>
              <a:rPr lang="da-DK" dirty="0"/>
              <a:t>Pete Donnelly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98BDA3-67A1-09E3-C868-8FE8B12BC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Retirees</a:t>
            </a:r>
            <a:endParaRPr lang="LID4096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0B8D4B-C1D5-F3C2-36D8-D021269B9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7" y="2065777"/>
            <a:ext cx="12382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1760BE7-DE8B-18A1-8775-C79ADB4DD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514" y="727033"/>
            <a:ext cx="1419976" cy="17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0739566-30AC-DAD7-0CB6-5A355FF9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800" y="1434046"/>
            <a:ext cx="1304266" cy="162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86D31-79A0-1B52-DF91-45D3EF25592C}"/>
              </a:ext>
            </a:extLst>
          </p:cNvPr>
          <p:cNvSpPr txBox="1"/>
          <p:nvPr/>
        </p:nvSpPr>
        <p:spPr>
          <a:xfrm>
            <a:off x="807976" y="3545354"/>
            <a:ext cx="3720890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Dyalog'24 recording at dyalog.tv: </a:t>
            </a:r>
            <a:br>
              <a:rPr lang="da-DK" dirty="0"/>
            </a:br>
            <a:r>
              <a:rPr lang="da-DK" dirty="0"/>
              <a:t>     "Let's Put the Future Behind Us"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609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Dyalog">
      <a:dk1>
        <a:srgbClr val="3B475E"/>
      </a:dk1>
      <a:lt1>
        <a:sysClr val="window" lastClr="FFFFFF"/>
      </a:lt1>
      <a:dk2>
        <a:srgbClr val="5A6D8F"/>
      </a:dk2>
      <a:lt2>
        <a:srgbClr val="F6F6D9"/>
      </a:lt2>
      <a:accent1>
        <a:srgbClr val="ED7F00"/>
      </a:accent1>
      <a:accent2>
        <a:srgbClr val="928ABD"/>
      </a:accent2>
      <a:accent3>
        <a:srgbClr val="2C5656"/>
      </a:accent3>
      <a:accent4>
        <a:srgbClr val="FFA336"/>
      </a:accent4>
      <a:accent5>
        <a:srgbClr val="BBB5D6"/>
      </a:accent5>
      <a:accent6>
        <a:srgbClr val="231F20"/>
      </a:accent6>
      <a:hlink>
        <a:srgbClr val="5A6D8F"/>
      </a:hlink>
      <a:folHlink>
        <a:srgbClr val="928ABD"/>
      </a:folHlink>
    </a:clrScheme>
    <a:fontScheme name="Sarabun">
      <a:majorFont>
        <a:latin typeface="Sarabun"/>
        <a:ea typeface=""/>
        <a:cs typeface=""/>
      </a:majorFont>
      <a:minorFont>
        <a:latin typeface="Sarabu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alog19_template_bold_calibri.potx" id="{F0C38D23-3AC9-47E9-8D0D-BEDB5EAFCAD2}" vid="{35320D08-F00A-4224-9D94-CDC48BBB4D0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12828</TotalTime>
  <Words>2496</Words>
  <Application>Microsoft Office PowerPoint</Application>
  <PresentationFormat>On-screen Show (16:9)</PresentationFormat>
  <Paragraphs>396</Paragraphs>
  <Slides>67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8" baseType="lpstr">
      <vt:lpstr>Arial</vt:lpstr>
      <vt:lpstr>Wingdings</vt:lpstr>
      <vt:lpstr>Symbol</vt:lpstr>
      <vt:lpstr>Wingdings 2</vt:lpstr>
      <vt:lpstr>Calibri</vt:lpstr>
      <vt:lpstr>Times New Roman</vt:lpstr>
      <vt:lpstr>Aptos</vt:lpstr>
      <vt:lpstr>Courier New</vt:lpstr>
      <vt:lpstr>APL385 Unicode</vt:lpstr>
      <vt:lpstr>Sarabun</vt:lpstr>
      <vt:lpstr>Office Theme</vt:lpstr>
      <vt:lpstr>News from Dyalog Spring 2025</vt:lpstr>
      <vt:lpstr>Morten Kromberg</vt:lpstr>
      <vt:lpstr>Agenda</vt:lpstr>
      <vt:lpstr>Introducing Dyalog</vt:lpstr>
      <vt:lpstr>The Last 20 Years</vt:lpstr>
      <vt:lpstr>Revenue Splits</vt:lpstr>
      <vt:lpstr>Financial Status</vt:lpstr>
      <vt:lpstr>Dyalog – The Next Generation</vt:lpstr>
      <vt:lpstr>Retirees</vt:lpstr>
      <vt:lpstr>PowerPoint Presentation</vt:lpstr>
      <vt:lpstr>New Tools, Products &amp; Services</vt:lpstr>
      <vt:lpstr>Maturing Technologies</vt:lpstr>
      <vt:lpstr>The "Jarvis" Web Service Framework</vt:lpstr>
      <vt:lpstr>Tatin</vt:lpstr>
      <vt:lpstr>Link</vt:lpstr>
      <vt:lpstr>Documentation</vt:lpstr>
      <vt:lpstr>Documentation: Why change?</vt:lpstr>
      <vt:lpstr>PowerPoint Presentation</vt:lpstr>
      <vt:lpstr>PowerPoint Presentation</vt:lpstr>
      <vt:lpstr>NB: PDF / Print is deprecated</vt:lpstr>
      <vt:lpstr>New Tools...</vt:lpstr>
      <vt:lpstr>PowerPoint Presentation</vt:lpstr>
      <vt:lpstr>PowerPoint Presentation</vt:lpstr>
      <vt:lpstr>Kafka Support</vt:lpstr>
      <vt:lpstr>Static Analysis of APL Code</vt:lpstr>
      <vt:lpstr>"Artificial Intelligence"</vt:lpstr>
      <vt:lpstr>AI – Potential Use Cases</vt:lpstr>
      <vt:lpstr>AI for APL – "Yes But"</vt:lpstr>
      <vt:lpstr>AI – Dyalog's Action Plan</vt:lpstr>
      <vt:lpstr>Training</vt:lpstr>
      <vt:lpstr>Consulting</vt:lpstr>
      <vt:lpstr>Open-Source</vt:lpstr>
      <vt:lpstr>Dyalog Versions Recent, Present and Future</vt:lpstr>
      <vt:lpstr>Highlights of Version 19.0      (Q1'24)</vt:lpstr>
      <vt:lpstr>Version 19.4.1</vt:lpstr>
      <vt:lpstr>Revised System Names in v19.4.1</vt:lpstr>
      <vt:lpstr>PowerPoint Presentation</vt:lpstr>
      <vt:lpstr>PowerPoint Presentation</vt:lpstr>
      <vt:lpstr>Highlights of Version 20.0</vt:lpstr>
      <vt:lpstr>Array Notation</vt:lpstr>
      <vt:lpstr>PowerPoint Presentation</vt:lpstr>
      <vt:lpstr>Token by Token Debugging</vt:lpstr>
      <vt:lpstr>Token by Token Debugging</vt:lpstr>
      <vt:lpstr>Token by Token Debugging</vt:lpstr>
      <vt:lpstr>Token by Token Debugging</vt:lpstr>
      <vt:lpstr>Token by Token Debugging</vt:lpstr>
      <vt:lpstr>Token by Token Debugging</vt:lpstr>
      <vt:lpstr>Token by Token Debugging</vt:lpstr>
      <vt:lpstr>Token by Token Debugging</vt:lpstr>
      <vt:lpstr>Behind / Reverse Compose</vt:lpstr>
      <vt:lpstr>Behind / Reverse Compose</vt:lpstr>
      <vt:lpstr>⎕SHELL to replace complement ⎕CMD</vt:lpstr>
      <vt:lpstr>.NET Bridge Enhancements</vt:lpstr>
      <vt:lpstr>New Platform: ARM64</vt:lpstr>
      <vt:lpstr>Sketch of Version 21.0</vt:lpstr>
      <vt:lpstr>Selected v21.0 Features...</vt:lpstr>
      <vt:lpstr>PowerPoint Presentation</vt:lpstr>
      <vt:lpstr>Open Source Components</vt:lpstr>
      <vt:lpstr>"Script Engine"</vt:lpstr>
      <vt:lpstr>Parse Dates &amp; Times</vt:lpstr>
      <vt:lpstr>Dividends of Namespace Notation</vt:lpstr>
      <vt:lpstr>Research – v21.0 or Later</vt:lpstr>
      <vt:lpstr>Key with Vocabulary</vt:lpstr>
      <vt:lpstr>Last &amp; From (aka "Sane Indexing)</vt:lpstr>
      <vt:lpstr>Leading Axis Agreement</vt:lpstr>
      <vt:lpstr>Selected Features 2006-2025</vt:lpstr>
      <vt:lpstr>The Real Reason to Pick Dyalog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Smith</dc:creator>
  <cp:lastModifiedBy>Morten Kromberg</cp:lastModifiedBy>
  <cp:revision>273</cp:revision>
  <dcterms:created xsi:type="dcterms:W3CDTF">2019-07-25T11:46:05Z</dcterms:created>
  <dcterms:modified xsi:type="dcterms:W3CDTF">2025-04-15T10:18:12Z</dcterms:modified>
</cp:coreProperties>
</file>