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7" r:id="rId2"/>
    <p:sldId id="555" r:id="rId3"/>
    <p:sldId id="294" r:id="rId4"/>
    <p:sldId id="490" r:id="rId5"/>
    <p:sldId id="524" r:id="rId6"/>
    <p:sldId id="491" r:id="rId7"/>
    <p:sldId id="499" r:id="rId8"/>
    <p:sldId id="600" r:id="rId9"/>
    <p:sldId id="609" r:id="rId10"/>
    <p:sldId id="475" r:id="rId11"/>
    <p:sldId id="505" r:id="rId12"/>
    <p:sldId id="473" r:id="rId13"/>
    <p:sldId id="517" r:id="rId14"/>
    <p:sldId id="571" r:id="rId15"/>
    <p:sldId id="605" r:id="rId16"/>
    <p:sldId id="606" r:id="rId17"/>
    <p:sldId id="526" r:id="rId18"/>
    <p:sldId id="527" r:id="rId19"/>
    <p:sldId id="530" r:id="rId20"/>
    <p:sldId id="528" r:id="rId21"/>
    <p:sldId id="608" r:id="rId22"/>
    <p:sldId id="529" r:id="rId23"/>
    <p:sldId id="601" r:id="rId24"/>
    <p:sldId id="531" r:id="rId25"/>
    <p:sldId id="602" r:id="rId26"/>
    <p:sldId id="532" r:id="rId27"/>
    <p:sldId id="572" r:id="rId28"/>
    <p:sldId id="573" r:id="rId29"/>
    <p:sldId id="537" r:id="rId30"/>
    <p:sldId id="560" r:id="rId31"/>
    <p:sldId id="582" r:id="rId32"/>
    <p:sldId id="533" r:id="rId33"/>
    <p:sldId id="535" r:id="rId34"/>
    <p:sldId id="607" r:id="rId35"/>
    <p:sldId id="603" r:id="rId36"/>
    <p:sldId id="566" r:id="rId37"/>
    <p:sldId id="565" r:id="rId38"/>
    <p:sldId id="540" r:id="rId39"/>
    <p:sldId id="544" r:id="rId40"/>
    <p:sldId id="539" r:id="rId41"/>
    <p:sldId id="306" r:id="rId42"/>
    <p:sldId id="584" r:id="rId43"/>
    <p:sldId id="567" r:id="rId44"/>
    <p:sldId id="556" r:id="rId45"/>
    <p:sldId id="591" r:id="rId46"/>
    <p:sldId id="538" r:id="rId47"/>
    <p:sldId id="542" r:id="rId48"/>
    <p:sldId id="592" r:id="rId49"/>
    <p:sldId id="561" r:id="rId50"/>
    <p:sldId id="562" r:id="rId51"/>
    <p:sldId id="593" r:id="rId52"/>
    <p:sldId id="543" r:id="rId53"/>
    <p:sldId id="545" r:id="rId54"/>
    <p:sldId id="557" r:id="rId55"/>
    <p:sldId id="546" r:id="rId56"/>
    <p:sldId id="547" r:id="rId57"/>
    <p:sldId id="604" r:id="rId58"/>
    <p:sldId id="594" r:id="rId59"/>
    <p:sldId id="563" r:id="rId60"/>
    <p:sldId id="595" r:id="rId61"/>
    <p:sldId id="596" r:id="rId62"/>
    <p:sldId id="599" r:id="rId63"/>
    <p:sldId id="585" r:id="rId64"/>
    <p:sldId id="568" r:id="rId65"/>
    <p:sldId id="569" r:id="rId66"/>
    <p:sldId id="570" r:id="rId67"/>
    <p:sldId id="586" r:id="rId68"/>
    <p:sldId id="587" r:id="rId69"/>
    <p:sldId id="588" r:id="rId70"/>
    <p:sldId id="589" r:id="rId71"/>
    <p:sldId id="574" r:id="rId72"/>
    <p:sldId id="598" r:id="rId73"/>
    <p:sldId id="590" r:id="rId74"/>
    <p:sldId id="548" r:id="rId75"/>
    <p:sldId id="553" r:id="rId76"/>
    <p:sldId id="610" r:id="rId77"/>
    <p:sldId id="558" r:id="rId78"/>
    <p:sldId id="597" r:id="rId79"/>
    <p:sldId id="549" r:id="rId80"/>
    <p:sldId id="550" r:id="rId81"/>
    <p:sldId id="551" r:id="rId82"/>
    <p:sldId id="554" r:id="rId83"/>
    <p:sldId id="552" r:id="rId84"/>
    <p:sldId id="575" r:id="rId85"/>
    <p:sldId id="576" r:id="rId86"/>
    <p:sldId id="577" r:id="rId87"/>
    <p:sldId id="579" r:id="rId88"/>
    <p:sldId id="580" r:id="rId89"/>
    <p:sldId id="581" r:id="rId90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93"/>
    </p:embeddedFont>
    <p:embeddedFont>
      <p:font typeface="Comic Sans MS" panose="030F0702030302020204" pitchFamily="66" charset="0"/>
      <p:regular r:id="rId94"/>
      <p:bold r:id="rId95"/>
      <p:italic r:id="rId96"/>
      <p:boldItalic r:id="rId97"/>
    </p:embeddedFont>
    <p:embeddedFont>
      <p:font typeface="Sarabun" panose="020B0604020202020204" charset="-34"/>
      <p:regular r:id="rId98"/>
      <p:bold r:id="rId99"/>
      <p:italic r:id="rId100"/>
      <p:boldItalic r:id="rId101"/>
    </p:embeddedFont>
    <p:embeddedFont>
      <p:font typeface="Wingdings 2" panose="05020102010507070707" pitchFamily="18" charset="2"/>
      <p:regular r:id="rId9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9" autoAdjust="0"/>
  </p:normalViewPr>
  <p:slideViewPr>
    <p:cSldViewPr snapToGrid="0">
      <p:cViewPr varScale="1">
        <p:scale>
          <a:sx n="141" d="100"/>
          <a:sy n="141" d="100"/>
        </p:scale>
        <p:origin x="10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1.fntdata"/><Relationship Id="rId99" Type="http://schemas.openxmlformats.org/officeDocument/2006/relationships/font" Target="fonts/font6.fntdata"/><Relationship Id="rId10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4.fntdata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7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NULL"/><Relationship Id="rId98" Type="http://schemas.openxmlformats.org/officeDocument/2006/relationships/font" Target="fonts/font5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30/09/2025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30/09/2025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oosealicense.com/" TargetMode="External"/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7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16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LOAD points to a directory, it will run “Run ,⊂&lt;Load&gt;”</a:t>
            </a:r>
          </a:p>
          <a:p>
            <a:r>
              <a:rPr lang="en-US" dirty="0"/>
              <a:t>When LOAD points to a single file name, it will run “filename 0⍴⊂’’ or </a:t>
            </a:r>
            <a:r>
              <a:rPr lang="en-US" dirty="0" err="1"/>
              <a:t>filename.Run</a:t>
            </a:r>
            <a:r>
              <a:rPr lang="en-US" dirty="0"/>
              <a:t> 0⍴⊂’’ for classes/namespaces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66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117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https://github.com/new</a:t>
            </a:r>
          </a:p>
          <a:p>
            <a:r>
              <a:rPr lang="en-US" dirty="0"/>
              <a:t>Talk about: Owner, Repo name</a:t>
            </a:r>
          </a:p>
          <a:p>
            <a:r>
              <a:rPr lang="en-US" dirty="0"/>
              <a:t>Visibility (Public vs Private)</a:t>
            </a:r>
          </a:p>
          <a:p>
            <a:r>
              <a:rPr lang="en-US" dirty="0"/>
              <a:t>.</a:t>
            </a:r>
            <a:r>
              <a:rPr lang="en-US" dirty="0" err="1"/>
              <a:t>gitignore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33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https://choosealicense.com/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u="none" dirty="0">
                <a:solidFill>
                  <a:srgbClr val="0563C1"/>
                </a:solidFill>
                <a:effectLst/>
                <a:latin typeface="Calibri" panose="020F0502020204030204" pitchFamily="34" charset="0"/>
              </a:rPr>
              <a:t>MIT is simple and permissive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67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firewalls may block SSH over port 22 – you can try using SSH with port 443 (not with GH enterprise though)</a:t>
            </a:r>
          </a:p>
          <a:p>
            <a:r>
              <a:rPr lang="en-US" dirty="0"/>
              <a:t>You need to generate public and private keys before using SSH</a:t>
            </a:r>
          </a:p>
          <a:p>
            <a:r>
              <a:rPr lang="en-US" dirty="0"/>
              <a:t>GitHub has gone back and forth on recommending SSH vs HTTPS..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37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Dyalog North America </a:t>
            </a:r>
            <a:r>
              <a:rPr lang="en-GB" sz="1600" kern="700" spc="-20" baseline="0">
                <a:solidFill>
                  <a:srgbClr val="3B475E"/>
                </a:solidFill>
                <a:latin typeface="Sarabun" panose="00000500000000000000" pitchFamily="2" charset="-34"/>
              </a:rPr>
              <a:t>– 29-30 September 2025</a:t>
            </a:r>
            <a:endParaRPr lang="en-GB" sz="1600" kern="700" spc="-20" baseline="0" dirty="0">
              <a:solidFill>
                <a:srgbClr val="3B475E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92" y="700311"/>
            <a:ext cx="1414230" cy="336489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7626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8040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369DE39-329B-749B-A7A3-A4E61957065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1C93D6E0-C7DD-6C1D-3A8B-F53AA3C9E5E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68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pic>
        <p:nvPicPr>
          <p:cNvPr id="6" name="tiny">
            <a:extLst>
              <a:ext uri="{FF2B5EF4-FFF2-40B4-BE49-F238E27FC236}">
                <a16:creationId xmlns:a16="http://schemas.microsoft.com/office/drawing/2014/main" id="{E43133A2-E010-450E-BEFE-9D2D3668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1552" y="4142831"/>
            <a:ext cx="550928" cy="7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0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Introduction to Link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8" name="Picture 7" descr="A black and orange triangle&#10;&#10;Description automatically generated">
            <a:extLst>
              <a:ext uri="{FF2B5EF4-FFF2-40B4-BE49-F238E27FC236}">
                <a16:creationId xmlns:a16="http://schemas.microsoft.com/office/drawing/2014/main" id="{4CDAE969-C022-BFB1-C600-8B5FF187EA2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4" y="4761064"/>
            <a:ext cx="939483" cy="2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8" r:id="rId3"/>
    <p:sldLayoutId id="2147483652" r:id="rId4"/>
    <p:sldLayoutId id="2147483654" r:id="rId5"/>
    <p:sldLayoutId id="2147483655" r:id="rId6"/>
    <p:sldLayoutId id="2147483659" r:id="rId7"/>
    <p:sldLayoutId id="2147483660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yalog.github.io/link/4.1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ialog-training/2022-SA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Link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dirty="0"/>
              <a:t>Morten Kromberg</a:t>
            </a:r>
            <a:br>
              <a:rPr lang="en-GB" sz="1800" dirty="0"/>
            </a:br>
            <a:r>
              <a:rPr lang="en-GB" sz="1800" dirty="0"/>
              <a:t>CTO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4559DFF-3665-0E31-55C7-92F3BEB5DA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2662F9-9D64-0546-4C24-8BF52CAE0C8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F6735-C795-45F5-9C35-12A7F860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Showing VS Code with Git History and a diff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FF68F7-AF0B-D8E7-9A66-AE036B5A00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99B71-25F0-42FF-B816-3EC5A88C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Screen Shot from Mortens SA1 Slides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8F112-4AAA-4AEA-9467-F23350560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3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5F97-9E66-422D-A7FB-C11DB479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C5A25-44E9-4769-BEDD-E9EBA4F1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53352-E14D-4CA7-A7C8-958A8EAC061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9F0CD-49AF-48D7-8A91-CAE19FA37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91DE4-B99C-26DB-CADC-CDF2ACEC8F9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1617-C8FB-427A-A002-8201ACF6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Easily share code between APL versions</a:t>
            </a:r>
          </a:p>
          <a:p>
            <a:pPr lvl="1"/>
            <a:r>
              <a:rPr lang="da-DK" sz="1600" dirty="0"/>
              <a:t>Text files are backwards </a:t>
            </a:r>
            <a:r>
              <a:rPr lang="da-DK" sz="1600" b="1" dirty="0"/>
              <a:t>and</a:t>
            </a:r>
            <a:r>
              <a:rPr lang="da-DK" sz="1600" dirty="0"/>
              <a:t> forwards compatible</a:t>
            </a:r>
          </a:p>
          <a:p>
            <a:r>
              <a:rPr lang="da-DK" sz="2000" dirty="0"/>
              <a:t>Not be distressed by crashes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3600" dirty="0">
                <a:latin typeface="Calibri" panose="020F0502020204030204" pitchFamily="34" charset="0"/>
                <a:cs typeface="Calibri" panose="020F0502020204030204" pitchFamily="34" charset="0"/>
              </a:rPr>
              <a:t>Drawbacks of </a:t>
            </a:r>
            <a:r>
              <a:rPr lang="da-DK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a-DK" sz="3600" dirty="0">
                <a:latin typeface="Calibri" panose="020F0502020204030204" pitchFamily="34" charset="0"/>
                <a:cs typeface="Calibri" panose="020F0502020204030204" pitchFamily="34" charset="0"/>
              </a:rPr>
              <a:t> Source</a:t>
            </a:r>
          </a:p>
          <a:p>
            <a:r>
              <a:rPr lang="da-DK" sz="2200" dirty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da-DK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da-DK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intentionally</a:t>
            </a:r>
            <a:r>
              <a:rPr lang="da-DK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da-DK" sz="2200" dirty="0">
                <a:latin typeface="Calibri" panose="020F0502020204030204" pitchFamily="34" charset="0"/>
                <a:cs typeface="Calibri" panose="020F0502020204030204" pitchFamily="34" charset="0"/>
              </a:rPr>
              <a:t> blank</a:t>
            </a:r>
          </a:p>
          <a:p>
            <a:pPr>
              <a:buFont typeface="Wingdings" panose="05000000000000000000" pitchFamily="2" charset="2"/>
              <a:buChar char="v"/>
            </a:pPr>
            <a:endParaRPr lang="da-DK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313563-020D-A055-3C2F-CA0BAAFB3A9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0A3C3-664D-446B-BBC8-24CED704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Other Benefits of Text Source</a:t>
            </a:r>
          </a:p>
        </p:txBody>
      </p:sp>
    </p:spTree>
    <p:extLst>
      <p:ext uri="{BB962C8B-B14F-4D97-AF65-F5344CB8AC3E}">
        <p14:creationId xmlns:p14="http://schemas.microsoft.com/office/powerpoint/2010/main" val="19870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60A0F5-C84D-EB05-5240-829D7EA4C79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17912528"/>
              </p:ext>
            </p:extLst>
          </p:nvPr>
        </p:nvGraphicFramePr>
        <p:xfrm>
          <a:off x="1602953" y="1256918"/>
          <a:ext cx="51920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968">
                  <a:extLst>
                    <a:ext uri="{9D8B030D-6E8A-4147-A177-3AD203B41FA5}">
                      <a16:colId xmlns:a16="http://schemas.microsoft.com/office/drawing/2014/main" val="2249482330"/>
                    </a:ext>
                  </a:extLst>
                </a:gridCol>
                <a:gridCol w="1565593">
                  <a:extLst>
                    <a:ext uri="{9D8B030D-6E8A-4147-A177-3AD203B41FA5}">
                      <a16:colId xmlns:a16="http://schemas.microsoft.com/office/drawing/2014/main" val="4144324250"/>
                    </a:ext>
                  </a:extLst>
                </a:gridCol>
                <a:gridCol w="2108518">
                  <a:extLst>
                    <a:ext uri="{9D8B030D-6E8A-4147-A177-3AD203B41FA5}">
                      <a16:colId xmlns:a16="http://schemas.microsoft.com/office/drawing/2014/main" val="932903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Link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Shipped with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Also supported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14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71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15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Earlier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Never Mind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308513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4AB7-12B0-4647-A705-64C091D1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981050"/>
            <a:ext cx="8011783" cy="1346206"/>
          </a:xfrm>
        </p:spPr>
        <p:txBody>
          <a:bodyPr>
            <a:normAutofit/>
          </a:bodyPr>
          <a:lstStyle/>
          <a:p>
            <a:r>
              <a:rPr lang="da-DK" dirty="0"/>
              <a:t>Since 4.0, Link is stable and well documented</a:t>
            </a:r>
          </a:p>
          <a:p>
            <a:r>
              <a:rPr lang="da-DK" dirty="0"/>
              <a:t>Move on from earlier versions as soon as possible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343D-A74E-DDAE-6106-E2468BF30EC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B3A67-4F0B-4C63-BA80-00640F08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Current Link Versions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88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A2B10-E07E-2EE1-B846-C790F9FD33B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A9BCC-36AF-6EAB-F4EE-7CC196F22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DA76B-4F8B-D963-AE51-7394D905EF2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F2468F-4295-3B40-A4A5-6423E224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B0110-1315-CC2D-E111-63CC11BE2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5651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59B476-FF26-C119-E525-A92BAE381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24" y="0"/>
            <a:ext cx="69178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1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4F2925-39FE-A9F3-7A37-0A6538229BE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7F2D-6131-07C8-3EFE-8F117482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Open the documentation in a browser:</a:t>
            </a:r>
            <a:endParaRPr lang="da-DK" dirty="0">
              <a:hlinkClick r:id="rId2"/>
            </a:endParaRPr>
          </a:p>
          <a:p>
            <a:r>
              <a:rPr lang="da-DK" dirty="0">
                <a:hlinkClick r:id="rId2"/>
              </a:rPr>
              <a:t>https://dyalog.github.io/link/4.1/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or</a:t>
            </a:r>
          </a:p>
          <a:p>
            <a:r>
              <a:rPr lang="da-DK" dirty="0"/>
              <a:t>Use -? or -?? with user commands</a:t>
            </a:r>
            <a:br>
              <a:rPr lang="da-DK" dirty="0"/>
            </a:br>
            <a:br>
              <a:rPr lang="da-DK" sz="1200" dirty="0"/>
            </a:br>
            <a:r>
              <a:rPr lang="da-DK" dirty="0">
                <a:latin typeface="APL385 Unicode" panose="020B0709000202000203" pitchFamily="49" charset="0"/>
              </a:rPr>
              <a:t>]link.create -?</a:t>
            </a:r>
            <a:br>
              <a:rPr lang="da-DK" dirty="0">
                <a:latin typeface="APL385 Unicode" panose="020B0709000202000203" pitchFamily="49" charset="0"/>
              </a:rPr>
            </a:br>
            <a:br>
              <a:rPr lang="da-DK" sz="1050" dirty="0">
                <a:latin typeface="APL385 Unicode" panose="020B0709000202000203" pitchFamily="49" charset="0"/>
              </a:rPr>
            </a:br>
            <a:r>
              <a:rPr lang="da-DK" dirty="0">
                <a:latin typeface="+mn-lt"/>
              </a:rPr>
              <a:t>... Look at the last line of output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9BC8C-2AF4-19F2-72B4-675F01A8F7B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D58AB2-6C73-B002-EA61-9487C308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0 - Documentation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795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E53C5-924E-63E0-2183-F6D74BBA2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320F94-B321-DE80-DCE6-4262F92688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1855D-C2CB-755A-7830-532B5D2D958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45F4ED-6F09-4800-EBB7-8B3AC2EA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Documentation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2FFFD3-0C81-E66F-3E72-3F6DC6F9A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497"/>
            <a:ext cx="9144000" cy="43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2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6A1121-71F1-34DF-C998-3C34CDD4A6D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7C5D11-3A1F-700C-77E5-520848C14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C840E0-C7CE-A0C7-34FD-52217697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0A9933A4-B156-55B3-4DBF-2C5804E5102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5A12F-76B7-76F5-006E-721730350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85484" cy="51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72C5-4FF1-1712-2592-4541D8E5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8DC3C-2606-97AF-EB6B-6951C1FEA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EDC64-6B34-D808-9E61-3898A0BED1B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8716D-E62E-E179-B9A1-7D6E7F817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605"/>
            <a:ext cx="9144000" cy="51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76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7C957-7D3E-D0EB-7874-7EA03487F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728062" cy="32420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a-DK" sz="2000" dirty="0"/>
              <a:t>To start a new </a:t>
            </a:r>
            <a:r>
              <a:rPr lang="da-DK" sz="2000" dirty="0" err="1"/>
              <a:t>project</a:t>
            </a:r>
            <a:br>
              <a:rPr lang="da-DK" sz="2000" dirty="0"/>
            </a:br>
            <a:r>
              <a:rPr lang="da-DK" sz="2000" dirty="0">
                <a:latin typeface="APL385 Unicode" panose="020B0709000202000203" pitchFamily="49" charset="0"/>
              </a:rPr>
              <a:t>    )ns </a:t>
            </a:r>
            <a:r>
              <a:rPr lang="da-DK" sz="2000" dirty="0" err="1">
                <a:latin typeface="APL385 Unicode" panose="020B0709000202000203" pitchFamily="49" charset="0"/>
              </a:rPr>
              <a:t>myns</a:t>
            </a:r>
            <a:br>
              <a:rPr lang="da-DK" sz="2000" dirty="0">
                <a:latin typeface="APL385 Unicode" panose="020B0709000202000203" pitchFamily="49" charset="0"/>
              </a:rPr>
            </a:br>
            <a:r>
              <a:rPr lang="da-DK" sz="2000" dirty="0">
                <a:latin typeface="APL385 Unicode" panose="020B0709000202000203" pitchFamily="49" charset="0"/>
              </a:rPr>
              <a:t>    ]</a:t>
            </a:r>
            <a:r>
              <a:rPr lang="da-DK" sz="2000" dirty="0" err="1">
                <a:latin typeface="APL385 Unicode" panose="020B0709000202000203" pitchFamily="49" charset="0"/>
              </a:rPr>
              <a:t>link.create</a:t>
            </a:r>
            <a:r>
              <a:rPr lang="da-DK" sz="2000" dirty="0">
                <a:latin typeface="APL385 Unicode" panose="020B0709000202000203" pitchFamily="49" charset="0"/>
              </a:rPr>
              <a:t> </a:t>
            </a:r>
            <a:r>
              <a:rPr lang="da-DK" sz="2000" dirty="0" err="1">
                <a:latin typeface="APL385 Unicode" panose="020B0709000202000203" pitchFamily="49" charset="0"/>
              </a:rPr>
              <a:t>myns</a:t>
            </a:r>
            <a:r>
              <a:rPr lang="da-DK" sz="2000" dirty="0">
                <a:latin typeface="APL385 Unicode" panose="020B0709000202000203" pitchFamily="49" charset="0"/>
              </a:rPr>
              <a:t> /</a:t>
            </a:r>
            <a:r>
              <a:rPr lang="da-DK" sz="2000" dirty="0" err="1">
                <a:latin typeface="APL385 Unicode" panose="020B0709000202000203" pitchFamily="49" charset="0"/>
              </a:rPr>
              <a:t>my</a:t>
            </a:r>
            <a:r>
              <a:rPr lang="da-DK" sz="2000" dirty="0">
                <a:latin typeface="APL385 Unicode" panose="020B0709000202000203" pitchFamily="49" charset="0"/>
              </a:rPr>
              <a:t>/dir</a:t>
            </a:r>
          </a:p>
          <a:p>
            <a:pPr>
              <a:spcAft>
                <a:spcPts val="600"/>
              </a:spcAft>
            </a:pPr>
            <a:r>
              <a:rPr lang="da-DK" sz="2000" dirty="0">
                <a:latin typeface="+mj-lt"/>
              </a:rPr>
              <a:t>At least one of </a:t>
            </a:r>
            <a:r>
              <a:rPr lang="da-DK" sz="2000" dirty="0">
                <a:latin typeface="APL385 Unicode" panose="020B0709000202000203" pitchFamily="49" charset="0"/>
              </a:rPr>
              <a:t>myns</a:t>
            </a:r>
            <a:r>
              <a:rPr lang="da-DK" sz="2000" dirty="0">
                <a:latin typeface="+mj-lt"/>
              </a:rPr>
              <a:t> (the namespace) or </a:t>
            </a:r>
            <a:r>
              <a:rPr lang="da-DK" sz="2000" dirty="0">
                <a:latin typeface="APL385 Unicode" panose="020B0709000202000203" pitchFamily="49" charset="0"/>
              </a:rPr>
              <a:t>/my/dir</a:t>
            </a:r>
            <a:r>
              <a:rPr lang="da-DK" sz="2000" dirty="0">
                <a:latin typeface="+mj-lt"/>
              </a:rPr>
              <a:t> (the directory) must exist</a:t>
            </a:r>
          </a:p>
          <a:p>
            <a:pPr>
              <a:spcAft>
                <a:spcPts val="600"/>
              </a:spcAft>
            </a:pPr>
            <a:r>
              <a:rPr lang="da-DK" sz="2000" dirty="0">
                <a:latin typeface="+mj-lt"/>
              </a:rPr>
              <a:t>If both exist, only one may be populated</a:t>
            </a:r>
          </a:p>
          <a:p>
            <a:pPr>
              <a:spcAft>
                <a:spcPts val="600"/>
              </a:spcAft>
            </a:pPr>
            <a:r>
              <a:rPr lang="da-DK" sz="2000" dirty="0">
                <a:latin typeface="+mj-lt"/>
              </a:rPr>
              <a:t>You can also create a Link to #</a:t>
            </a:r>
            <a:br>
              <a:rPr lang="da-DK" sz="2000" dirty="0">
                <a:latin typeface="+mj-lt"/>
              </a:rPr>
            </a:br>
            <a:br>
              <a:rPr lang="da-DK" sz="1050" dirty="0">
                <a:latin typeface="+mj-lt"/>
              </a:rPr>
            </a:br>
            <a:r>
              <a:rPr lang="da-DK" sz="2000" dirty="0">
                <a:latin typeface="APL385 Unicode" panose="020B0709000202000203" pitchFamily="49" charset="0"/>
              </a:rPr>
              <a:t> ]link.create # /my/dir</a:t>
            </a:r>
            <a:endParaRPr lang="LID4096" sz="2000" dirty="0"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9BFACD-7ADF-E3A5-79BA-D34C0A1B2A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3CC6-CBD9-54DE-A75F-79522C03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Starting</a:t>
            </a:r>
            <a:r>
              <a:rPr lang="da-DK" dirty="0"/>
              <a:t> a New Project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3589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1E59-B8A8-CA72-90DE-0A45E01C6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Introduce you to Link</a:t>
            </a:r>
          </a:p>
          <a:p>
            <a:r>
              <a:rPr lang="da-DK" dirty="0"/>
              <a:t>Give you time to practice</a:t>
            </a:r>
          </a:p>
          <a:p>
            <a:pPr lvl="1"/>
            <a:r>
              <a:rPr lang="da-DK" dirty="0"/>
              <a:t>Exporting a workspace to text files</a:t>
            </a:r>
          </a:p>
          <a:p>
            <a:pPr lvl="1"/>
            <a:r>
              <a:rPr lang="da-DK" dirty="0"/>
              <a:t>Working with your new source format</a:t>
            </a:r>
          </a:p>
          <a:p>
            <a:pPr lvl="1"/>
            <a:r>
              <a:rPr lang="da-DK" dirty="0"/>
              <a:t>Being hit by some of the "gotchas"</a:t>
            </a:r>
          </a:p>
          <a:p>
            <a:pPr lvl="1"/>
            <a:r>
              <a:rPr lang="da-DK" dirty="0"/>
              <a:t>Creating a runtime environment / distribution</a:t>
            </a:r>
          </a:p>
          <a:p>
            <a:r>
              <a:rPr lang="da-DK" dirty="0"/>
              <a:t>Demo by Morten of GitHub + VS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4A2B3-3FF6-4640-516F-C0BB610C2D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1710AB-4B48-E8CF-8933-9F47EB39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Goals</a:t>
            </a:r>
            <a:endParaRPr lang="LID4096" dirty="0"/>
          </a:p>
        </p:txBody>
      </p:sp>
      <p:pic>
        <p:nvPicPr>
          <p:cNvPr id="1026" name="Picture 2" descr="12 x 6 FORZA PVC Football Goal | FORZA Goal UK">
            <a:extLst>
              <a:ext uri="{FF2B5EF4-FFF2-40B4-BE49-F238E27FC236}">
                <a16:creationId xmlns:a16="http://schemas.microsoft.com/office/drawing/2014/main" id="{385E23AF-BE9F-944B-EDFE-FD954097F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83" y="200937"/>
            <a:ext cx="2262177" cy="22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34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6175-8521-DB24-E6AF-02294CE9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779B-E7A5-2DA3-5C06-9C146091D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8446C-2088-3134-3AEF-7B6AB9057D7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C0122-94D6-AE7C-7BD7-93B3002C9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605"/>
            <a:ext cx="9144000" cy="51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52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222F-B939-2720-26BC-8C8A8A36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Source File Extensions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6151-B363-0D6E-1E5B-3EB529A03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Link creates files with extensions that identify the type of APL item exported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.aplf</a:t>
            </a:r>
            <a:r>
              <a:rPr lang="da-DK" dirty="0"/>
              <a:t> and </a:t>
            </a:r>
            <a:r>
              <a:rPr lang="da-DK" dirty="0">
                <a:latin typeface="APL385 Unicode" panose="020B0709000202000203" pitchFamily="49" charset="0"/>
              </a:rPr>
              <a:t>.aplo</a:t>
            </a:r>
            <a:r>
              <a:rPr lang="da-DK" dirty="0"/>
              <a:t> for functions and operators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.apla</a:t>
            </a:r>
            <a:r>
              <a:rPr lang="da-DK" dirty="0"/>
              <a:t> for arrays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.aplc</a:t>
            </a:r>
            <a:r>
              <a:rPr lang="da-DK" dirty="0"/>
              <a:t> and </a:t>
            </a:r>
            <a:r>
              <a:rPr lang="da-DK" dirty="0">
                <a:latin typeface="APL385 Unicode" panose="020B0709000202000203" pitchFamily="49" charset="0"/>
              </a:rPr>
              <a:t>.apli</a:t>
            </a:r>
            <a:r>
              <a:rPr lang="da-DK" dirty="0"/>
              <a:t> for classes and interfaces</a:t>
            </a:r>
            <a:endParaRPr lang="en-GB" dirty="0"/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.apln</a:t>
            </a:r>
            <a:r>
              <a:rPr lang="da-DK" dirty="0"/>
              <a:t> for namespaces that have source</a:t>
            </a:r>
          </a:p>
          <a:p>
            <a:pPr lvl="2"/>
            <a:r>
              <a:rPr lang="da-DK" dirty="0"/>
              <a:t>namespaces w/out source become directories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3F886-65DD-8882-2D24-BFF57DED34B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502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5397-C92D-E39B-39C9-A2783C042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Create a namespace with at least one function in it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Create a link between the namespace and a new or empty directory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Verify that source files were created in the directory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Edit a function and verify that the source file  is updated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Edit a source file using notepad or another external editor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Verify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the </a:t>
            </a:r>
            <a:r>
              <a:rPr lang="da-DK" dirty="0" err="1"/>
              <a:t>function</a:t>
            </a:r>
            <a:r>
              <a:rPr lang="da-DK" dirty="0"/>
              <a:t> is </a:t>
            </a:r>
            <a:r>
              <a:rPr lang="da-DK" dirty="0" err="1"/>
              <a:t>updated</a:t>
            </a:r>
            <a:r>
              <a:rPr lang="da-DK" dirty="0"/>
              <a:t> in the WS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)CLEAR</a:t>
            </a:r>
            <a:r>
              <a:rPr lang="da-DK" dirty="0"/>
              <a:t> and re-create the link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Verify that your code is loaded into the workspace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B3B305-2E5D-7CC3-9792-3E462C4159D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15E6D-467C-D5FD-73F9-61947E57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j-lt"/>
              </a:rPr>
              <a:t>Exercise 1 – Your first Link</a:t>
            </a:r>
            <a:endParaRPr lang="LID4096" dirty="0">
              <a:latin typeface="+mj-lt"/>
            </a:endParaRPr>
          </a:p>
        </p:txBody>
      </p:sp>
      <p:pic>
        <p:nvPicPr>
          <p:cNvPr id="5" name="Picture 5" descr="Brain Exercise Initiative Logo">
            <a:extLst>
              <a:ext uri="{FF2B5EF4-FFF2-40B4-BE49-F238E27FC236}">
                <a16:creationId xmlns:a16="http://schemas.microsoft.com/office/drawing/2014/main" id="{D36E1A59-0946-AC2F-AA0D-DD817D3C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30" y="711137"/>
            <a:ext cx="2787940" cy="16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72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BF27-F81D-A8B0-0C86-9B51ECD7C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938664" cy="32420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dirty="0"/>
              <a:t>By default, variables are </a:t>
            </a:r>
            <a:r>
              <a:rPr lang="da-DK" b="1" dirty="0"/>
              <a:t>NOT</a:t>
            </a:r>
            <a:r>
              <a:rPr lang="da-DK" dirty="0"/>
              <a:t> linked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Most variables are not part of the "source code"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The </a:t>
            </a:r>
            <a:r>
              <a:rPr lang="en-GB" dirty="0">
                <a:latin typeface="APL385 Unicode" panose="020B0709000202000203" pitchFamily="49" charset="0"/>
              </a:rPr>
              <a:t>–arrays</a:t>
            </a:r>
            <a:r>
              <a:rPr lang="en-GB" dirty="0"/>
              <a:t> switch will cause ALL arrays to be exported on </a:t>
            </a:r>
            <a:r>
              <a:rPr lang="en-GB" dirty="0" err="1"/>
              <a:t>Link.Create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Once a source file exists for an array, Link will respond to source changes</a:t>
            </a:r>
          </a:p>
          <a:p>
            <a:pPr>
              <a:spcAft>
                <a:spcPts val="600"/>
              </a:spcAft>
            </a:pPr>
            <a:r>
              <a:rPr lang="en-GB" dirty="0" err="1"/>
              <a:t>Link.Add</a:t>
            </a:r>
            <a:r>
              <a:rPr lang="en-GB" dirty="0"/>
              <a:t> can be used to create a source file, or update it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CADA47-6315-C8F5-4960-7F0E9D2F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Variables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45F7188-E998-D91D-5ADD-1C4C9FE96C5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88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62EEE6-B17B-6EC4-B760-E7AB01B18B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4178BB-42C4-E49B-4774-78D6C700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38A5C-258B-73CC-D3D4-6ED2BF6C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Variables</a:t>
            </a:r>
            <a:endParaRPr lang="LID4096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608CB4A7-B00A-36FD-F6F0-7CE495CBED7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14617-3171-AB31-863F-1C1D44239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5" t="9312" r="12332" b="17970"/>
          <a:stretch>
            <a:fillRect/>
          </a:stretch>
        </p:blipFill>
        <p:spPr>
          <a:xfrm>
            <a:off x="780757" y="936568"/>
            <a:ext cx="7467352" cy="42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60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92B3B-3F5C-6CC5-C82A-64BB68F70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B469-4CA0-8C2A-9BDC-49ABD3D5D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044681" cy="32420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a-DK" sz="2000" dirty="0"/>
              <a:t>Link will create or update source files for functions, operators and variables if they are </a:t>
            </a:r>
            <a:r>
              <a:rPr lang="da-DK" sz="2000" b="1" dirty="0"/>
              <a:t>EDITED</a:t>
            </a:r>
          </a:p>
          <a:p>
            <a:pPr lvl="1">
              <a:spcAft>
                <a:spcPts val="600"/>
              </a:spcAft>
            </a:pPr>
            <a:r>
              <a:rPr lang="da-DK" sz="1600" dirty="0"/>
              <a:t>For variables, </a:t>
            </a:r>
            <a:r>
              <a:rPr lang="da-DK" sz="1600" b="1" dirty="0"/>
              <a:t>existing</a:t>
            </a:r>
            <a:r>
              <a:rPr lang="da-DK" sz="1600" dirty="0"/>
              <a:t> source files will be updated</a:t>
            </a:r>
            <a:endParaRPr lang="en-GB" sz="1600" dirty="0"/>
          </a:p>
          <a:p>
            <a:pPr>
              <a:spcAft>
                <a:spcPts val="600"/>
              </a:spcAft>
            </a:pPr>
            <a:r>
              <a:rPr lang="en-GB" sz="2000" dirty="0"/>
              <a:t>Assigning new values to functions or variables using </a:t>
            </a:r>
            <a:r>
              <a:rPr lang="en-GB" sz="2000" dirty="0">
                <a:latin typeface="APL385 Unicode" panose="020B0709000202000203" pitchFamily="49" charset="0"/>
              </a:rPr>
              <a:t>←</a:t>
            </a:r>
            <a:r>
              <a:rPr lang="en-GB" sz="2000" dirty="0"/>
              <a:t> will </a:t>
            </a:r>
            <a:r>
              <a:rPr lang="en-GB" sz="2000" b="1" dirty="0"/>
              <a:t>NOT</a:t>
            </a:r>
            <a:r>
              <a:rPr lang="en-GB" sz="2000" dirty="0"/>
              <a:t> update the source file</a:t>
            </a:r>
          </a:p>
          <a:p>
            <a:pPr lvl="1">
              <a:spcAft>
                <a:spcPts val="600"/>
              </a:spcAft>
            </a:pPr>
            <a:r>
              <a:rPr lang="en-GB" sz="1800" dirty="0"/>
              <a:t>The same is true for </a:t>
            </a:r>
            <a:r>
              <a:rPr lang="en-GB" sz="1800" dirty="0">
                <a:latin typeface="APL385 Unicode" panose="020B0709000202000203" pitchFamily="49" charset="0"/>
              </a:rPr>
              <a:t>⎕NS</a:t>
            </a:r>
            <a:r>
              <a:rPr lang="en-GB" sz="1800" dirty="0"/>
              <a:t>, </a:t>
            </a:r>
            <a:r>
              <a:rPr lang="en-GB" sz="1800" dirty="0">
                <a:latin typeface="APL385 Unicode" panose="020B0709000202000203" pitchFamily="49" charset="0"/>
              </a:rPr>
              <a:t>⎕CY</a:t>
            </a:r>
            <a:r>
              <a:rPr lang="en-GB" sz="1800" dirty="0"/>
              <a:t>, </a:t>
            </a:r>
            <a:r>
              <a:rPr lang="en-GB" sz="1800" dirty="0">
                <a:latin typeface="APL385 Unicode" panose="020B0709000202000203" pitchFamily="49" charset="0"/>
              </a:rPr>
              <a:t>⎕FX</a:t>
            </a:r>
            <a:r>
              <a:rPr lang="en-GB" sz="1800" dirty="0"/>
              <a:t> or any system function that modifies or creates definitions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Use </a:t>
            </a:r>
            <a:r>
              <a:rPr lang="en-GB" sz="2000" dirty="0" err="1"/>
              <a:t>Link.Add</a:t>
            </a:r>
            <a:r>
              <a:rPr lang="en-GB" sz="2000" dirty="0"/>
              <a:t> to cause files to be created or updated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DEE935-5E9E-4683-D56C-60FE8919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Assignment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69022FDD-A8FE-CE4D-6B98-D94B64D32DB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98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B2569-25C9-0E02-4762-F6F0B4D0D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a-DK" sz="2000" dirty="0" err="1"/>
              <a:t>Create</a:t>
            </a:r>
            <a:r>
              <a:rPr lang="da-DK" sz="2000" dirty="0"/>
              <a:t> a variable </a:t>
            </a:r>
            <a:r>
              <a:rPr lang="da-DK" sz="2000" dirty="0" err="1"/>
              <a:t>containing</a:t>
            </a:r>
            <a:r>
              <a:rPr lang="da-DK" sz="2000" dirty="0"/>
              <a:t> a </a:t>
            </a:r>
            <a:r>
              <a:rPr lang="da-DK" sz="2000" dirty="0" err="1"/>
              <a:t>constant</a:t>
            </a:r>
            <a:r>
              <a:rPr lang="da-DK" sz="2000" dirty="0"/>
              <a:t> </a:t>
            </a:r>
            <a:r>
              <a:rPr lang="da-DK" sz="2000" dirty="0" err="1"/>
              <a:t>that</a:t>
            </a:r>
            <a:r>
              <a:rPr lang="da-DK" sz="2000" dirty="0"/>
              <a:t> </a:t>
            </a:r>
            <a:r>
              <a:rPr lang="da-DK" sz="2000" dirty="0" err="1"/>
              <a:t>your</a:t>
            </a:r>
            <a:r>
              <a:rPr lang="da-DK" sz="2000" dirty="0"/>
              <a:t> </a:t>
            </a:r>
            <a:r>
              <a:rPr lang="da-DK" sz="2000" dirty="0" err="1"/>
              <a:t>application</a:t>
            </a:r>
            <a:r>
              <a:rPr lang="da-DK" sz="2000" dirty="0"/>
              <a:t> </a:t>
            </a:r>
            <a:r>
              <a:rPr lang="da-DK" sz="2000" dirty="0" err="1"/>
              <a:t>needs</a:t>
            </a:r>
            <a:endParaRPr lang="da-DK" sz="2000" dirty="0"/>
          </a:p>
          <a:p>
            <a:pPr>
              <a:spcAft>
                <a:spcPts val="600"/>
              </a:spcAft>
            </a:pPr>
            <a:r>
              <a:rPr lang="da-DK" sz="2000" dirty="0"/>
              <a:t>Write it to file using </a:t>
            </a:r>
            <a:r>
              <a:rPr lang="da-DK" sz="2000" dirty="0">
                <a:latin typeface="APL385 Unicode" panose="020B0709000202000203" pitchFamily="49" charset="0"/>
              </a:rPr>
              <a:t>]Link.Add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Inspect the file, edit it, and verify that the new value appears in the workspace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Change the value in the workspace</a:t>
            </a:r>
          </a:p>
          <a:p>
            <a:pPr lvl="1">
              <a:spcAft>
                <a:spcPts val="600"/>
              </a:spcAft>
            </a:pPr>
            <a:r>
              <a:rPr lang="da-DK" sz="1800" dirty="0"/>
              <a:t>Note that the file is NOT updated</a:t>
            </a:r>
          </a:p>
          <a:p>
            <a:pPr lvl="1">
              <a:spcAft>
                <a:spcPts val="600"/>
              </a:spcAft>
            </a:pPr>
            <a:r>
              <a:rPr lang="da-DK" sz="1800" dirty="0"/>
              <a:t>Update it using ]Link.Add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Q: Can you write system variables to file?</a:t>
            </a:r>
          </a:p>
          <a:p>
            <a:pPr lvl="1">
              <a:spcAft>
                <a:spcPts val="600"/>
              </a:spcAft>
            </a:pPr>
            <a:r>
              <a:rPr lang="da-DK" sz="1800" dirty="0"/>
              <a:t>(check the docs)</a:t>
            </a:r>
            <a:endParaRPr lang="LID4096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A0F1-C6C7-E507-4032-AE308693AB2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5D526-FD3D-FDAC-6096-465158DE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2 - Variables</a:t>
            </a:r>
            <a:endParaRPr lang="LID4096" dirty="0"/>
          </a:p>
        </p:txBody>
      </p:sp>
      <p:pic>
        <p:nvPicPr>
          <p:cNvPr id="7" name="Picture 5" descr="Brain Exercise Initiative Logo">
            <a:extLst>
              <a:ext uri="{FF2B5EF4-FFF2-40B4-BE49-F238E27FC236}">
                <a16:creationId xmlns:a16="http://schemas.microsoft.com/office/drawing/2014/main" id="{5B0AA4FB-C133-B9CE-47A3-3DC4C349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10" y="711137"/>
            <a:ext cx="2188059" cy="12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17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B7EF-9B8A-C9D7-86F0-FBDF481C7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209497" cy="3242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err="1"/>
              <a:t>Link.Create</a:t>
            </a:r>
            <a:r>
              <a:rPr lang="en-GB" sz="1800" dirty="0"/>
              <a:t> creates a "live" link between a namespace and a directory</a:t>
            </a:r>
          </a:p>
          <a:p>
            <a:r>
              <a:rPr lang="en-GB" sz="1800" dirty="0"/>
              <a:t>One end of the link must be empty, code is replicated at the empty end of the link</a:t>
            </a:r>
          </a:p>
          <a:p>
            <a:r>
              <a:rPr lang="en-GB" sz="1800" dirty="0"/>
              <a:t>By default, changes made on either side are immediately replicated on the other</a:t>
            </a:r>
          </a:p>
          <a:p>
            <a:pPr lvl="1"/>
            <a:r>
              <a:rPr lang="en-GB" sz="1600" dirty="0"/>
              <a:t>You can set </a:t>
            </a:r>
            <a:r>
              <a:rPr lang="en-GB" sz="1600" dirty="0">
                <a:latin typeface="APL385 Unicode" panose="020B0709000202000203" pitchFamily="49" charset="0"/>
              </a:rPr>
              <a:t>–watch=</a:t>
            </a:r>
            <a:r>
              <a:rPr lang="en-GB" sz="1600" dirty="0" err="1">
                <a:latin typeface="APL385 Unicode" panose="020B0709000202000203" pitchFamily="49" charset="0"/>
              </a:rPr>
              <a:t>ns|dir</a:t>
            </a:r>
            <a:r>
              <a:rPr lang="en-GB" sz="1600" dirty="0"/>
              <a:t> if you only want changes "watched for" on one side of the link</a:t>
            </a:r>
          </a:p>
          <a:p>
            <a:r>
              <a:rPr lang="en-GB" sz="2000" dirty="0"/>
              <a:t>Variables are not exported by default</a:t>
            </a:r>
          </a:p>
          <a:p>
            <a:r>
              <a:rPr lang="en-GB" sz="2000" dirty="0"/>
              <a:t>Only the editor (or </a:t>
            </a:r>
            <a:r>
              <a:rPr lang="en-GB" sz="2000" dirty="0" err="1"/>
              <a:t>Link.Add</a:t>
            </a:r>
            <a:r>
              <a:rPr lang="en-GB" sz="2000" dirty="0"/>
              <a:t>) will trigger file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80273-7533-271B-41E4-0C3CBDD3ED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AEAA85-3267-51EE-05AA-1D05CCB5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Link.Create</a:t>
            </a:r>
            <a:r>
              <a:rPr lang="en-GB" dirty="0"/>
              <a:t> - Recap</a:t>
            </a:r>
          </a:p>
        </p:txBody>
      </p:sp>
    </p:spTree>
    <p:extLst>
      <p:ext uri="{BB962C8B-B14F-4D97-AF65-F5344CB8AC3E}">
        <p14:creationId xmlns:p14="http://schemas.microsoft.com/office/powerpoint/2010/main" val="2054187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92B8B-E519-E0FD-A122-5C2655A5E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209497" cy="3242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If you do not want a live link after the operation:</a:t>
            </a:r>
          </a:p>
          <a:p>
            <a:r>
              <a:rPr lang="en-GB" sz="2000" b="1" dirty="0"/>
              <a:t>Import</a:t>
            </a:r>
            <a:r>
              <a:rPr lang="en-GB" sz="2000" dirty="0"/>
              <a:t> brings objects into a namespace from a directory</a:t>
            </a:r>
          </a:p>
          <a:p>
            <a:r>
              <a:rPr lang="en-GB" sz="2000" b="1" dirty="0"/>
              <a:t>Export</a:t>
            </a:r>
            <a:r>
              <a:rPr lang="en-GB" sz="2000" dirty="0"/>
              <a:t> "saves" the contents of a namespace to files</a:t>
            </a:r>
          </a:p>
          <a:p>
            <a:pPr marL="0" indent="0">
              <a:buNone/>
            </a:pPr>
            <a:r>
              <a:rPr lang="en-GB" sz="2000" dirty="0"/>
              <a:t>Most of the switches/options that apply to Create also apply to Import and Export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7BA25-65E3-EF7D-A7B1-650B3AB9CB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17997-3966-A583-2856-7B36C045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and Export</a:t>
            </a:r>
          </a:p>
        </p:txBody>
      </p:sp>
    </p:spTree>
    <p:extLst>
      <p:ext uri="{BB962C8B-B14F-4D97-AF65-F5344CB8AC3E}">
        <p14:creationId xmlns:p14="http://schemas.microsoft.com/office/powerpoint/2010/main" val="37839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BBB19-228D-55B0-E879-DE23B68943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57792" y="2441098"/>
            <a:ext cx="2220258" cy="82126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:Namespace myns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    ...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:EndNamespace</a:t>
            </a:r>
            <a:endParaRPr lang="LID4096" sz="16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8A1EC-9BAA-E914-61E6-5C848E16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65806" cy="324204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da-DK" dirty="0"/>
              <a:t>Each function, operator or array is linked to a file</a:t>
            </a:r>
          </a:p>
          <a:p>
            <a:pPr>
              <a:spcAft>
                <a:spcPts val="600"/>
              </a:spcAft>
            </a:pPr>
            <a:r>
              <a:rPr lang="da-DK" dirty="0"/>
              <a:t>Namespaces which are defined using source text are also linked to a single file with extension </a:t>
            </a:r>
            <a:r>
              <a:rPr lang="da-DK" dirty="0">
                <a:latin typeface="APL385 Unicode" panose="020B0709000202000203" pitchFamily="49" charset="0"/>
              </a:rPr>
              <a:t>.apln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If such a namespace contains "free"</a:t>
            </a:r>
            <a:br>
              <a:rPr lang="da-DK" dirty="0"/>
            </a:br>
            <a:r>
              <a:rPr lang="da-DK" dirty="0"/>
              <a:t>functions or variables, Link will ignore them</a:t>
            </a:r>
          </a:p>
          <a:p>
            <a:pPr>
              <a:spcAft>
                <a:spcPts val="600"/>
              </a:spcAft>
            </a:pPr>
            <a:r>
              <a:rPr lang="da-DK" dirty="0"/>
              <a:t>Namespaces </a:t>
            </a:r>
            <a:r>
              <a:rPr lang="da-DK" b="1" dirty="0"/>
              <a:t>without source </a:t>
            </a:r>
            <a:r>
              <a:rPr lang="da-DK" dirty="0"/>
              <a:t>map to directories</a:t>
            </a:r>
          </a:p>
          <a:p>
            <a:pPr>
              <a:spcAft>
                <a:spcPts val="600"/>
              </a:spcAft>
            </a:pPr>
            <a:r>
              <a:rPr lang="da-DK" dirty="0"/>
              <a:t>If an </a:t>
            </a:r>
            <a:r>
              <a:rPr lang="da-DK" dirty="0" err="1"/>
              <a:t>exported</a:t>
            </a:r>
            <a:r>
              <a:rPr lang="da-DK" dirty="0"/>
              <a:t> </a:t>
            </a:r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 err="1"/>
              <a:t>contains</a:t>
            </a:r>
            <a:r>
              <a:rPr lang="da-DK" dirty="0"/>
              <a:t> sub-</a:t>
            </a:r>
            <a:r>
              <a:rPr lang="da-DK" dirty="0" err="1"/>
              <a:t>namespaces</a:t>
            </a:r>
            <a:endParaRPr lang="da-DK" dirty="0"/>
          </a:p>
          <a:p>
            <a:pPr lvl="1">
              <a:spcAft>
                <a:spcPts val="600"/>
              </a:spcAft>
            </a:pPr>
            <a:r>
              <a:rPr lang="da-DK" dirty="0"/>
              <a:t>Each one becomes a subdirectory</a:t>
            </a:r>
          </a:p>
          <a:p>
            <a:pPr>
              <a:spcAft>
                <a:spcPts val="600"/>
              </a:spcAft>
            </a:pPr>
            <a:r>
              <a:rPr lang="da-DK" dirty="0"/>
              <a:t>If an </a:t>
            </a:r>
            <a:r>
              <a:rPr lang="da-DK" dirty="0" err="1"/>
              <a:t>imported</a:t>
            </a:r>
            <a:r>
              <a:rPr lang="da-DK" dirty="0"/>
              <a:t> </a:t>
            </a:r>
            <a:r>
              <a:rPr lang="da-DK" dirty="0" err="1"/>
              <a:t>directory</a:t>
            </a:r>
            <a:r>
              <a:rPr lang="da-DK" dirty="0"/>
              <a:t> </a:t>
            </a:r>
            <a:r>
              <a:rPr lang="da-DK" dirty="0" err="1"/>
              <a:t>contains</a:t>
            </a:r>
            <a:r>
              <a:rPr lang="da-DK" dirty="0"/>
              <a:t> </a:t>
            </a:r>
            <a:r>
              <a:rPr lang="da-DK" dirty="0" err="1"/>
              <a:t>subdirectories</a:t>
            </a:r>
            <a:endParaRPr lang="da-DK" dirty="0"/>
          </a:p>
          <a:p>
            <a:pPr lvl="1">
              <a:spcAft>
                <a:spcPts val="600"/>
              </a:spcAft>
            </a:pPr>
            <a:r>
              <a:rPr lang="da-DK" dirty="0" err="1">
                <a:latin typeface="+mj-lt"/>
              </a:rPr>
              <a:t>Each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one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becomes</a:t>
            </a:r>
            <a:r>
              <a:rPr lang="da-DK" dirty="0">
                <a:latin typeface="+mj-lt"/>
              </a:rPr>
              <a:t> a </a:t>
            </a:r>
            <a:r>
              <a:rPr lang="da-DK" dirty="0" err="1">
                <a:latin typeface="+mj-lt"/>
              </a:rPr>
              <a:t>namespace</a:t>
            </a:r>
            <a:endParaRPr lang="da-DK" dirty="0">
              <a:latin typeface="+mj-lt"/>
            </a:endParaRPr>
          </a:p>
          <a:p>
            <a:pPr lvl="1">
              <a:spcAft>
                <a:spcPts val="600"/>
              </a:spcAft>
            </a:pP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6E58B8-64B0-5457-FD69-D854178FB11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80CA6-0A31-73D5-F68F-190334F0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Namespace </a:t>
            </a:r>
            <a:r>
              <a:rPr lang="da-DK" sz="4000" dirty="0"/>
              <a:t>=</a:t>
            </a:r>
            <a:r>
              <a:rPr lang="da-DK" dirty="0"/>
              <a:t> Directory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5B0B2-98CC-C1BC-1294-AA551AB6D066}"/>
              </a:ext>
            </a:extLst>
          </p:cNvPr>
          <p:cNvSpPr txBox="1"/>
          <p:nvPr/>
        </p:nvSpPr>
        <p:spPr>
          <a:xfrm>
            <a:off x="6617602" y="2092162"/>
            <a:ext cx="12563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myns.apln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2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/>
              <a:t>14:00-15:00 Getting Started with Link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What is Link?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Starting a new project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Converting an existing project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/>
              <a:t>15:15-16:15 Configuration, Text Files, "Legacy" Features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Configuration files, Text representations, Saved workspaces with Links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Legacy Features: Case insensitivity, Flat workspaces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/>
              <a:t>16:30-17:30 The Final Touches – Distribution &amp; Code Sharing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Launching from Text Source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Saving workspaces with Active Links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Building &amp; Deploying a real application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Demo: How Morten uses Link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FCE7A3-06DE-B19F-DB9D-E97A4E089DE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Overview</a:t>
            </a:r>
          </a:p>
        </p:txBody>
      </p:sp>
      <p:pic>
        <p:nvPicPr>
          <p:cNvPr id="2050" name="Picture 2" descr="Garage Workshop: Build One for Your Home With These 7 Ideas">
            <a:extLst>
              <a:ext uri="{FF2B5EF4-FFF2-40B4-BE49-F238E27FC236}">
                <a16:creationId xmlns:a16="http://schemas.microsoft.com/office/drawing/2014/main" id="{AA48DB0B-EA7A-E443-19B9-328112FBB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95" y="829984"/>
            <a:ext cx="3052119" cy="16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32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837DB-5FE5-986D-2B88-107FA44E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876343" cy="3242040"/>
          </a:xfrm>
        </p:spPr>
        <p:txBody>
          <a:bodyPr/>
          <a:lstStyle/>
          <a:p>
            <a:r>
              <a:rPr lang="da-DK" dirty="0"/>
              <a:t>Create a subdirectory in your source structure</a:t>
            </a:r>
          </a:p>
          <a:p>
            <a:pPr lvl="1"/>
            <a:r>
              <a:rPr lang="da-DK" dirty="0"/>
              <a:t>The name must be a valid APL namespace name</a:t>
            </a:r>
          </a:p>
          <a:p>
            <a:r>
              <a:rPr lang="da-DK" dirty="0" err="1"/>
              <a:t>Verify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a </a:t>
            </a:r>
            <a:r>
              <a:rPr lang="da-DK" dirty="0" err="1"/>
              <a:t>corresponding</a:t>
            </a:r>
            <a:r>
              <a:rPr lang="da-DK" dirty="0"/>
              <a:t> </a:t>
            </a:r>
            <a:r>
              <a:rPr lang="da-DK" dirty="0" err="1"/>
              <a:t>namespace</a:t>
            </a:r>
            <a:r>
              <a:rPr lang="da-DK" dirty="0"/>
              <a:t> is </a:t>
            </a:r>
            <a:r>
              <a:rPr lang="da-DK" dirty="0" err="1"/>
              <a:t>created</a:t>
            </a:r>
            <a:r>
              <a:rPr lang="da-DK" dirty="0"/>
              <a:t> in the </a:t>
            </a:r>
            <a:r>
              <a:rPr lang="da-DK" dirty="0" err="1"/>
              <a:t>workspace</a:t>
            </a:r>
            <a:endParaRPr lang="da-DK" dirty="0"/>
          </a:p>
          <a:p>
            <a:r>
              <a:rPr lang="da-DK" dirty="0"/>
              <a:t>)ED a </a:t>
            </a:r>
            <a:r>
              <a:rPr lang="da-DK" dirty="0" err="1"/>
              <a:t>function</a:t>
            </a:r>
            <a:r>
              <a:rPr lang="da-DK" dirty="0"/>
              <a:t> in the </a:t>
            </a:r>
            <a:r>
              <a:rPr lang="da-DK" dirty="0" err="1"/>
              <a:t>namespace</a:t>
            </a:r>
            <a:endParaRPr lang="da-DK" dirty="0"/>
          </a:p>
          <a:p>
            <a:r>
              <a:rPr lang="da-DK" dirty="0" err="1"/>
              <a:t>Rename</a:t>
            </a:r>
            <a:r>
              <a:rPr lang="da-DK" dirty="0"/>
              <a:t> the </a:t>
            </a:r>
            <a:r>
              <a:rPr lang="da-DK" dirty="0" err="1"/>
              <a:t>subdirectory</a:t>
            </a:r>
            <a:endParaRPr lang="da-DK" dirty="0"/>
          </a:p>
          <a:p>
            <a:r>
              <a:rPr lang="da-DK" dirty="0" err="1"/>
              <a:t>Verify</a:t>
            </a:r>
            <a:r>
              <a:rPr lang="da-DK" dirty="0"/>
              <a:t> the </a:t>
            </a:r>
            <a:r>
              <a:rPr lang="da-DK" dirty="0" err="1"/>
              <a:t>effect</a:t>
            </a:r>
            <a:r>
              <a:rPr lang="da-DK" dirty="0"/>
              <a:t> in the </a:t>
            </a:r>
            <a:r>
              <a:rPr lang="da-DK" dirty="0" err="1"/>
              <a:t>workspace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870D2-6258-0119-12B8-4BAB1802591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C2B461-892C-5432-7BD8-E2A13146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3 - Subdirectories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46126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D8D36-15FA-1E00-9049-C812565D6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started creating "New folder", Link will complain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EC7AD-10C9-E668-EE09-918E31F9522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766A68-AB7D-F318-391C-506F4BE1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317ABC-B1DF-F90E-ABCC-31DA74285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147"/>
            <a:ext cx="9144000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51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92C060-C6F0-7BB7-1CE2-52E2957703F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E20040-1D84-BE4F-86D3-7E2AFFF203C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A8F07-8436-8833-56AE-AF8F03FA3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t="10282" r="12409" b="28109"/>
          <a:stretch>
            <a:fillRect/>
          </a:stretch>
        </p:blipFill>
        <p:spPr>
          <a:xfrm>
            <a:off x="0" y="403125"/>
            <a:ext cx="9144000" cy="433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08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519128-F56F-0898-62E4-DE6133C6F4F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7DE928-B543-1E04-CB74-F38AF8EF6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56EFE-8732-7863-9AD2-C7C13A90215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2BD9C6-3F24-EA50-C0CF-15A77389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4058D-30E2-C329-316A-F120B20A9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6" t="10336" r="11162" b="29679"/>
          <a:stretch>
            <a:fillRect/>
          </a:stretch>
        </p:blipFill>
        <p:spPr>
          <a:xfrm>
            <a:off x="0" y="420441"/>
            <a:ext cx="9151570" cy="41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12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BE543-26E2-44C6-9AC7-7FF68A028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342856" cy="3242040"/>
          </a:xfrm>
        </p:spPr>
        <p:txBody>
          <a:bodyPr/>
          <a:lstStyle/>
          <a:p>
            <a:r>
              <a:rPr lang="da-DK" dirty="0"/>
              <a:t>Case-insensitive file systems (like Windows) do not distinguish between FOO.aplf and Foo.aplf</a:t>
            </a:r>
          </a:p>
          <a:p>
            <a:r>
              <a:rPr lang="da-DK" dirty="0"/>
              <a:t>Link avoids this issue using "case coding"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CC1CC-8C2C-76E7-0AF9-D07A3AFAE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F438E3-B057-0C92-BFB8-CADDC0C4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Case Coding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52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3B2EA-5BBD-0BA1-62C4-7F943B607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91E70-4F4A-4A0D-28E4-D8527D5DD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Avoid file name clashes in case-insensitive file systems by adding an octal representation of the case</a:t>
            </a:r>
            <a:br>
              <a:rPr lang="en-GB" sz="1800" dirty="0"/>
            </a:br>
            <a:r>
              <a:rPr lang="en-GB" sz="1800" dirty="0"/>
              <a:t>to the file name:</a:t>
            </a:r>
          </a:p>
          <a:p>
            <a:pPr marL="0" indent="0">
              <a:buNone/>
            </a:pPr>
            <a:r>
              <a:rPr lang="da-DK" sz="1400" dirty="0">
                <a:latin typeface="APL385 Unicode" panose="020B0709000202000203" pitchFamily="49" charset="0"/>
              </a:rPr>
              <a:t>       ]link.create # c:\tmp\foos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ERRORS ENCOUNTERED: ⎕SE.Link.Create: File name case clash - try using caseCode←1: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#.FOO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#.foo</a:t>
            </a:r>
          </a:p>
          <a:p>
            <a:pPr marL="0" indent="0">
              <a:buNone/>
            </a:pPr>
            <a:r>
              <a:rPr lang="da-DK" sz="1400" dirty="0">
                <a:latin typeface="APL385 Unicode" panose="020B0709000202000203" pitchFamily="49" charset="0"/>
              </a:rPr>
              <a:t>      ]link.create # c:\tmp\foos -casecode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Linked: # ←→ "c:\tmp\foos"</a:t>
            </a:r>
          </a:p>
          <a:p>
            <a:pPr marL="0" indent="0">
              <a:buNone/>
            </a:pPr>
            <a:r>
              <a:rPr lang="da-DK" sz="1400" dirty="0">
                <a:latin typeface="APL385 Unicode" panose="020B0709000202000203" pitchFamily="49" charset="0"/>
              </a:rPr>
              <a:t>      0 (⎕NINFO⍠1) 'c:\tmp\foos\*.aplf'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c:/tmp/foos/foo-0.aplf c:/tmp/foos/FOO-7.aplf </a:t>
            </a:r>
            <a:br>
              <a:rPr lang="da-DK" sz="1400" dirty="0">
                <a:latin typeface="APL385 Unicode" panose="020B0709000202000203" pitchFamily="49" charset="0"/>
              </a:rPr>
            </a:br>
            <a:br>
              <a:rPr lang="da-DK" sz="1800" dirty="0">
                <a:latin typeface="APL385 Unicode" panose="020B0709000202000203" pitchFamily="49" charset="0"/>
              </a:rPr>
            </a:br>
            <a:endParaRPr lang="en-GB" sz="1800" dirty="0"/>
          </a:p>
          <a:p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96D1F-3CA1-EB75-7CA8-E2643B28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Coding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68BF5E-AB64-8430-D8D8-F2B30B0C0BB2}"/>
              </a:ext>
            </a:extLst>
          </p:cNvPr>
          <p:cNvSpPr txBox="1">
            <a:spLocks/>
          </p:cNvSpPr>
          <p:nvPr/>
        </p:nvSpPr>
        <p:spPr>
          <a:xfrm>
            <a:off x="7447882" y="193774"/>
            <a:ext cx="1372590" cy="1933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600" dirty="0">
                <a:latin typeface="APL385 Unicode" panose="020B0709000202000203" pitchFamily="49" charset="0"/>
              </a:rPr>
              <a:t>    ∇foo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[1] 2+2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    ∇</a:t>
            </a:r>
            <a:br>
              <a:rPr lang="da-DK" sz="1600" dirty="0">
                <a:latin typeface="APL385 Unicode" panose="020B0709000202000203" pitchFamily="49" charset="0"/>
              </a:rPr>
            </a:b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    ∇FOO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[1] 3+3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    ∇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999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5A23A1E-CBD3-A1D9-A6D1-EF5C15E5256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2200D-20DF-C55C-D8F5-BA703CB95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Avoid file name clashes in case-insensitive file systems by adding an octal representation of the case</a:t>
            </a:r>
            <a:br>
              <a:rPr lang="en-GB" sz="1800" dirty="0"/>
            </a:br>
            <a:r>
              <a:rPr lang="en-GB" sz="1800" dirty="0"/>
              <a:t>to the file name:</a:t>
            </a:r>
          </a:p>
          <a:p>
            <a:pPr marL="0" indent="0">
              <a:buNone/>
            </a:pPr>
            <a:r>
              <a:rPr lang="da-DK" sz="1400" dirty="0">
                <a:latin typeface="APL385 Unicode" panose="020B0709000202000203" pitchFamily="49" charset="0"/>
              </a:rPr>
              <a:t>       ]link.create # c:\tmp\foos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ERRORS ENCOUNTERED: ⎕SE.Link.Create: File name case clash - try using caseCode←1: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#.FOO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#.foo</a:t>
            </a:r>
          </a:p>
          <a:p>
            <a:pPr marL="0" indent="0">
              <a:buNone/>
            </a:pPr>
            <a:r>
              <a:rPr lang="da-DK" sz="1400" dirty="0">
                <a:latin typeface="APL385 Unicode" panose="020B0709000202000203" pitchFamily="49" charset="0"/>
              </a:rPr>
              <a:t>      ]link.create # c:\tmp\foos -casecode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Linked: # ←→ "c:\tmp\foos"</a:t>
            </a:r>
          </a:p>
          <a:p>
            <a:pPr marL="0" indent="0">
              <a:buNone/>
            </a:pPr>
            <a:r>
              <a:rPr lang="da-DK" sz="1400" dirty="0">
                <a:latin typeface="APL385 Unicode" panose="020B0709000202000203" pitchFamily="49" charset="0"/>
              </a:rPr>
              <a:t>      0 (⎕NINFO⍠1) 'c:\tmp\foos\*.aplf'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c:/tmp/foos/foo-0.aplf c:/tmp/foos/FOO-7.aplf </a:t>
            </a:r>
            <a:br>
              <a:rPr lang="da-DK" sz="1400" dirty="0">
                <a:latin typeface="APL385 Unicode" panose="020B0709000202000203" pitchFamily="49" charset="0"/>
              </a:rPr>
            </a:br>
            <a:br>
              <a:rPr lang="da-DK" sz="1800" dirty="0">
                <a:latin typeface="APL385 Unicode" panose="020B0709000202000203" pitchFamily="49" charset="0"/>
              </a:rPr>
            </a:br>
            <a:endParaRPr lang="en-GB" sz="1800" dirty="0"/>
          </a:p>
          <a:p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4B3EF-9E0C-FBF7-AEEC-9B5F8A4A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Coding</a:t>
            </a:r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8BD657A5-BACF-C924-7BEA-203A236E4FC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58094BF-CC2D-FC77-F84C-C6131372643E}"/>
              </a:ext>
            </a:extLst>
          </p:cNvPr>
          <p:cNvSpPr txBox="1">
            <a:spLocks/>
          </p:cNvSpPr>
          <p:nvPr/>
        </p:nvSpPr>
        <p:spPr>
          <a:xfrm>
            <a:off x="7447882" y="193774"/>
            <a:ext cx="1372590" cy="1933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600" dirty="0">
                <a:latin typeface="APL385 Unicode" panose="020B0709000202000203" pitchFamily="49" charset="0"/>
              </a:rPr>
              <a:t>    ∇foo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[1] 2+2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    ∇</a:t>
            </a:r>
            <a:br>
              <a:rPr lang="da-DK" sz="1600" dirty="0">
                <a:latin typeface="APL385 Unicode" panose="020B0709000202000203" pitchFamily="49" charset="0"/>
              </a:rPr>
            </a:b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    ∇FOO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[1] 3+3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    ∇</a:t>
            </a:r>
            <a:endParaRPr lang="en-GB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5AB806-1919-A723-644A-0FD5277FF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192" y="636535"/>
            <a:ext cx="499974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40EA5-0800-EC39-07C1-8072C9E14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596584" cy="3242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All user commands have an API equivalent. Or as Adám would put it, most API functions have a user command for interactive use.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]</a:t>
            </a:r>
            <a:r>
              <a:rPr lang="en-GB" sz="1800" dirty="0" err="1">
                <a:latin typeface="APL385 Unicode" panose="020B0709000202000203" pitchFamily="49" charset="0"/>
              </a:rPr>
              <a:t>link.export</a:t>
            </a:r>
            <a:r>
              <a:rPr lang="en-GB" sz="1800" dirty="0">
                <a:latin typeface="APL385 Unicode" panose="020B0709000202000203" pitchFamily="49" charset="0"/>
              </a:rPr>
              <a:t> # whatever –</a:t>
            </a:r>
            <a:r>
              <a:rPr lang="en-GB" sz="1800" dirty="0" err="1">
                <a:latin typeface="APL385 Unicode" panose="020B0709000202000203" pitchFamily="49" charset="0"/>
              </a:rPr>
              <a:t>casecode</a:t>
            </a:r>
            <a:endParaRPr lang="en-GB" sz="18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(caseCode:1) ⎕</a:t>
            </a:r>
            <a:r>
              <a:rPr lang="en-GB" sz="1800" dirty="0" err="1">
                <a:latin typeface="APL385 Unicode" panose="020B0709000202000203" pitchFamily="49" charset="0"/>
              </a:rPr>
              <a:t>SE.Link.Export</a:t>
            </a:r>
            <a:r>
              <a:rPr lang="en-GB" sz="1800" dirty="0">
                <a:latin typeface="APL385 Unicode" panose="020B0709000202000203" pitchFamily="49" charset="0"/>
              </a:rPr>
              <a:t> # 'whatever'</a:t>
            </a:r>
          </a:p>
          <a:p>
            <a:pPr marL="0" indent="0">
              <a:buNone/>
            </a:pPr>
            <a:r>
              <a:rPr lang="en-GB" sz="1800" dirty="0">
                <a:latin typeface="+mn-lt"/>
              </a:rPr>
              <a:t>When you automate Link operations, </a:t>
            </a:r>
            <a:r>
              <a:rPr lang="en-GB" sz="1800" b="1" dirty="0">
                <a:latin typeface="+mn-lt"/>
              </a:rPr>
              <a:t>PLEASE DO NOT:</a:t>
            </a:r>
          </a:p>
          <a:p>
            <a:pPr marL="0" indent="0">
              <a:buNone/>
            </a:pPr>
            <a:r>
              <a:rPr lang="en-GB" sz="1800" b="1" dirty="0">
                <a:latin typeface="APL385 Unicode" panose="020B0709000202000203" pitchFamily="49" charset="0"/>
              </a:rPr>
              <a:t>  ⎕UCMD '</a:t>
            </a:r>
            <a:r>
              <a:rPr lang="en-GB" sz="1800" b="1" dirty="0" err="1">
                <a:latin typeface="APL385 Unicode" panose="020B0709000202000203" pitchFamily="49" charset="0"/>
              </a:rPr>
              <a:t>link.export</a:t>
            </a:r>
            <a:r>
              <a:rPr lang="en-GB" sz="1800" b="1" dirty="0">
                <a:latin typeface="APL385 Unicode" panose="020B0709000202000203" pitchFamily="49" charset="0"/>
              </a:rPr>
              <a:t> # whatever –</a:t>
            </a:r>
            <a:r>
              <a:rPr lang="en-GB" sz="1800" b="1" dirty="0" err="1">
                <a:latin typeface="APL385 Unicode" panose="020B0709000202000203" pitchFamily="49" charset="0"/>
              </a:rPr>
              <a:t>casecode</a:t>
            </a:r>
            <a:r>
              <a:rPr lang="en-GB" sz="1800" b="1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GB" sz="1800" b="1" dirty="0">
                <a:latin typeface="+mn-lt"/>
              </a:rPr>
              <a:t>NB:</a:t>
            </a:r>
            <a:r>
              <a:rPr lang="en-GB" sz="1800" dirty="0">
                <a:latin typeface="+mn-lt"/>
              </a:rPr>
              <a:t> that all user command switches are lowercase </a:t>
            </a:r>
            <a:r>
              <a:rPr lang="en-GB" sz="1800" dirty="0">
                <a:latin typeface="APL385 Unicode" panose="020B0709000202000203" pitchFamily="49" charset="0"/>
              </a:rPr>
              <a:t>(</a:t>
            </a:r>
            <a:r>
              <a:rPr lang="en-GB" sz="1800" dirty="0" err="1">
                <a:latin typeface="APL385 Unicode" panose="020B0709000202000203" pitchFamily="49" charset="0"/>
              </a:rPr>
              <a:t>casecode</a:t>
            </a:r>
            <a:r>
              <a:rPr lang="en-GB" sz="1800" dirty="0">
                <a:latin typeface="APL385 Unicode" panose="020B0709000202000203" pitchFamily="49" charset="0"/>
              </a:rPr>
              <a:t>), </a:t>
            </a:r>
            <a:r>
              <a:rPr lang="en-GB" sz="1800" dirty="0">
                <a:latin typeface="+mn-lt"/>
              </a:rPr>
              <a:t>while option namespace names are </a:t>
            </a:r>
            <a:r>
              <a:rPr lang="en-GB" sz="1800" dirty="0" err="1">
                <a:latin typeface="+mn-lt"/>
              </a:rPr>
              <a:t>camelcase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>
                <a:latin typeface="APL385 Unicode" panose="020B0709000202000203" pitchFamily="49" charset="0"/>
              </a:rPr>
              <a:t>(</a:t>
            </a:r>
            <a:r>
              <a:rPr lang="en-GB" sz="1800" dirty="0" err="1">
                <a:latin typeface="APL385 Unicode" panose="020B0709000202000203" pitchFamily="49" charset="0"/>
              </a:rPr>
              <a:t>caseCode</a:t>
            </a:r>
            <a:r>
              <a:rPr lang="en-GB" sz="1800" dirty="0">
                <a:latin typeface="APL385 Unicode" panose="020B0709000202000203" pitchFamily="49" charset="0"/>
              </a:rPr>
              <a:t>)</a:t>
            </a:r>
            <a:r>
              <a:rPr lang="en-GB" sz="1800" dirty="0">
                <a:latin typeface="+mn-lt"/>
              </a:rPr>
              <a:t>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DC0B1-6CEC-CF49-9CA7-5BBA996C4B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00A6ED-0542-BBE3-4BFA-C06EE1AB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API vs User Commands?</a:t>
            </a:r>
          </a:p>
        </p:txBody>
      </p:sp>
    </p:spTree>
    <p:extLst>
      <p:ext uri="{BB962C8B-B14F-4D97-AF65-F5344CB8AC3E}">
        <p14:creationId xmlns:p14="http://schemas.microsoft.com/office/powerpoint/2010/main" val="9322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DDD5A4-8281-E44A-8618-BB5C22291B0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8E0A4-9587-794A-3B8F-4F857DFC1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C8E64-22C3-84C5-9384-BDBD7E96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40724"/>
            <a:ext cx="7044681" cy="685535"/>
          </a:xfrm>
        </p:spPr>
        <p:txBody>
          <a:bodyPr/>
          <a:lstStyle/>
          <a:p>
            <a:r>
              <a:rPr lang="da-DK" dirty="0"/>
              <a:t>Documentation is for the API</a:t>
            </a:r>
            <a:endParaRPr lang="LID4096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BA89E938-CF90-1B1D-6999-B2B2A0B96BF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FBE78-F1C9-CF5B-9C1A-DD6C313F4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 t="10438" r="17671" b="34948"/>
          <a:stretch>
            <a:fillRect/>
          </a:stretch>
        </p:blipFill>
        <p:spPr>
          <a:xfrm>
            <a:off x="0" y="940322"/>
            <a:ext cx="9144000" cy="42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03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7CA93E-F511-06B7-7404-E773DDE5E42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965C36-366C-5BBC-DEAE-7A09DB3C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C48475-21DF-A953-B2E0-2D9BC28A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6C621A51-F49A-99CB-63AA-E661CB64CDC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D17B11-6B71-1306-4C99-1BE4DCAC8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465"/>
            <a:ext cx="9144000" cy="46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8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ink">
            <a:extLst>
              <a:ext uri="{FF2B5EF4-FFF2-40B4-BE49-F238E27FC236}">
                <a16:creationId xmlns:a16="http://schemas.microsoft.com/office/drawing/2014/main" id="{498B70AF-C417-49B1-AD42-EED5F212B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47092">
            <a:off x="4980204" y="1533735"/>
            <a:ext cx="669944" cy="66994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1674D-ECE2-D50E-8DEF-2BF8312F6B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3A2E4-68DA-4838-A326-47ADBA81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But </a:t>
            </a:r>
            <a:r>
              <a:rPr lang="da-DK" dirty="0" err="1"/>
              <a:t>first</a:t>
            </a:r>
            <a:r>
              <a:rPr lang="da-DK" dirty="0"/>
              <a:t> -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exactly</a:t>
            </a:r>
            <a:r>
              <a:rPr lang="da-DK" dirty="0"/>
              <a:t> is Link?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D5148-7199-407A-9A8D-62C37EA5E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280" y="1200150"/>
            <a:ext cx="3257549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7FB9B-E371-4141-9E3F-63107BDBFD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688" r="4713" b="14662"/>
          <a:stretch/>
        </p:blipFill>
        <p:spPr>
          <a:xfrm>
            <a:off x="323528" y="1057275"/>
            <a:ext cx="4606542" cy="18288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624243-C4ED-4185-B319-32BA3B50A1E8}"/>
              </a:ext>
            </a:extLst>
          </p:cNvPr>
          <p:cNvSpPr txBox="1">
            <a:spLocks/>
          </p:cNvSpPr>
          <p:nvPr/>
        </p:nvSpPr>
        <p:spPr>
          <a:xfrm>
            <a:off x="239122" y="3080953"/>
            <a:ext cx="8478942" cy="155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1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/>
            <a:r>
              <a:rPr lang="da-DK" dirty="0">
                <a:solidFill>
                  <a:schemeClr val="tx1"/>
                </a:solidFill>
              </a:rPr>
              <a:t>Each code item in the active workspace is </a:t>
            </a:r>
            <a:r>
              <a:rPr lang="da-DK" b="1" dirty="0">
                <a:solidFill>
                  <a:schemeClr val="tx1"/>
                </a:solidFill>
              </a:rPr>
              <a:t>link</a:t>
            </a:r>
            <a:r>
              <a:rPr lang="da-DK" dirty="0">
                <a:solidFill>
                  <a:schemeClr val="tx1"/>
                </a:solidFill>
              </a:rPr>
              <a:t>ed to a file</a:t>
            </a:r>
          </a:p>
          <a:p>
            <a:pPr marL="627063" lvl="1" indent="-227013"/>
            <a:r>
              <a:rPr lang="da-DK" dirty="0">
                <a:solidFill>
                  <a:schemeClr val="tx1"/>
                </a:solidFill>
              </a:rPr>
              <a:t>[Unscripted] Namespaces map to a directory structure containing these files</a:t>
            </a:r>
          </a:p>
          <a:p>
            <a:pPr marL="227013" indent="-227013"/>
            <a:r>
              <a:rPr lang="da-DK" dirty="0">
                <a:solidFill>
                  <a:schemeClr val="tx1"/>
                </a:solidFill>
              </a:rPr>
              <a:t>By default, the link is bi-directional:</a:t>
            </a:r>
          </a:p>
          <a:p>
            <a:pPr marL="627063" lvl="1" indent="-227013"/>
            <a:r>
              <a:rPr lang="da-DK" dirty="0">
                <a:solidFill>
                  <a:schemeClr val="tx1"/>
                </a:solidFill>
              </a:rPr>
              <a:t>If the item is modified using the APL editor, the source file is updated</a:t>
            </a:r>
          </a:p>
          <a:p>
            <a:pPr marL="627063" lvl="1" indent="-227013"/>
            <a:r>
              <a:rPr lang="da-DK" dirty="0">
                <a:solidFill>
                  <a:schemeClr val="tx1"/>
                </a:solidFill>
              </a:rPr>
              <a:t>If the source file is modified using an external tool, the workspace is updated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11112-D33E-7180-DA51-9EC3A5121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Export</a:t>
            </a:r>
            <a:r>
              <a:rPr lang="da-DK" dirty="0"/>
              <a:t> the </a:t>
            </a:r>
            <a:r>
              <a:rPr lang="da-DK" dirty="0" err="1"/>
              <a:t>workspace</a:t>
            </a:r>
            <a:r>
              <a:rPr lang="da-DK" dirty="0"/>
              <a:t> </a:t>
            </a:r>
            <a:r>
              <a:rPr lang="da-DK" dirty="0" err="1">
                <a:latin typeface="APL385 Unicode" panose="020B0709000202000203" pitchFamily="49" charset="0"/>
              </a:rPr>
              <a:t>stats.dws</a:t>
            </a:r>
            <a:r>
              <a:rPr lang="da-DK" dirty="0">
                <a:latin typeface="+mj-lt"/>
              </a:rPr>
              <a:t> to a </a:t>
            </a:r>
            <a:r>
              <a:rPr lang="da-DK" dirty="0" err="1">
                <a:latin typeface="+mj-lt"/>
              </a:rPr>
              <a:t>directory</a:t>
            </a:r>
            <a:endParaRPr lang="da-DK" dirty="0">
              <a:latin typeface="+mj-lt"/>
            </a:endParaRPr>
          </a:p>
          <a:p>
            <a:r>
              <a:rPr lang="da-DK" dirty="0">
                <a:latin typeface="+mj-lt"/>
              </a:rPr>
              <a:t>Note </a:t>
            </a:r>
            <a:r>
              <a:rPr lang="da-DK" dirty="0" err="1">
                <a:latin typeface="+mj-lt"/>
              </a:rPr>
              <a:t>that</a:t>
            </a:r>
            <a:endParaRPr lang="da-DK" dirty="0">
              <a:latin typeface="+mj-lt"/>
            </a:endParaRPr>
          </a:p>
          <a:p>
            <a:pPr lvl="1"/>
            <a:r>
              <a:rPr lang="da-DK" dirty="0">
                <a:latin typeface="+mj-lt"/>
              </a:rPr>
              <a:t>It </a:t>
            </a:r>
            <a:r>
              <a:rPr lang="da-DK" dirty="0" err="1">
                <a:latin typeface="+mj-lt"/>
              </a:rPr>
              <a:t>contains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two</a:t>
            </a:r>
            <a:r>
              <a:rPr lang="da-DK" dirty="0">
                <a:latin typeface="+mj-lt"/>
              </a:rPr>
              <a:t> variables</a:t>
            </a:r>
          </a:p>
          <a:p>
            <a:pPr lvl="1"/>
            <a:r>
              <a:rPr lang="da-DK" dirty="0">
                <a:latin typeface="+mj-lt"/>
              </a:rPr>
              <a:t>Has a non-default </a:t>
            </a:r>
            <a:r>
              <a:rPr lang="da-DK" dirty="0">
                <a:latin typeface="APL385 Unicode" panose="020B0709000202000203" pitchFamily="49" charset="0"/>
              </a:rPr>
              <a:t>⎕ML</a:t>
            </a:r>
            <a:r>
              <a:rPr lang="da-DK" dirty="0">
                <a:latin typeface="+mj-lt"/>
              </a:rPr>
              <a:t> </a:t>
            </a:r>
          </a:p>
          <a:p>
            <a:pPr lvl="1"/>
            <a:r>
              <a:rPr lang="da-DK" dirty="0">
                <a:latin typeface="+mj-lt"/>
              </a:rPr>
              <a:t>Has </a:t>
            </a:r>
            <a:r>
              <a:rPr lang="da-DK" dirty="0" err="1">
                <a:latin typeface="+mj-lt"/>
              </a:rPr>
              <a:t>two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names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which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differ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only</a:t>
            </a:r>
            <a:r>
              <a:rPr lang="da-DK" dirty="0">
                <a:latin typeface="+mj-lt"/>
              </a:rPr>
              <a:t> in case</a:t>
            </a:r>
            <a:endParaRPr lang="LID4096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23162-D532-01AA-18FF-4C6AFCE5837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2281-1B8F-41B6-E467-7390ACB9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4</a:t>
            </a:r>
            <a:endParaRPr lang="LID4096" dirty="0"/>
          </a:p>
        </p:txBody>
      </p:sp>
      <p:pic>
        <p:nvPicPr>
          <p:cNvPr id="7" name="Picture 5" descr="Brain Exercise Initiative Logo">
            <a:extLst>
              <a:ext uri="{FF2B5EF4-FFF2-40B4-BE49-F238E27FC236}">
                <a16:creationId xmlns:a16="http://schemas.microsoft.com/office/drawing/2014/main" id="{179B8ABE-6EE0-B611-69FE-AB4ACFD1F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10" y="711137"/>
            <a:ext cx="2188059" cy="12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98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319AB-440C-6913-F6A9-8CAA6D7F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857561" cy="3242040"/>
          </a:xfrm>
        </p:spPr>
        <p:txBody>
          <a:bodyPr>
            <a:normAutofit/>
          </a:bodyPr>
          <a:lstStyle/>
          <a:p>
            <a:r>
              <a:rPr lang="da-DK" dirty="0"/>
              <a:t>Use </a:t>
            </a:r>
            <a:r>
              <a:rPr lang="da-DK" dirty="0">
                <a:latin typeface="APL385 Unicode" panose="020B0709000202000203" pitchFamily="49" charset="0"/>
              </a:rPr>
              <a:t>-casecode </a:t>
            </a:r>
            <a:r>
              <a:rPr lang="da-DK" dirty="0"/>
              <a:t>or rename?</a:t>
            </a:r>
          </a:p>
          <a:p>
            <a:r>
              <a:rPr lang="da-DK" dirty="0"/>
              <a:t>Which variables should be considered "source"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STATFNS</a:t>
            </a:r>
            <a:r>
              <a:rPr lang="da-DK" dirty="0"/>
              <a:t> ?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RESULTS</a:t>
            </a:r>
            <a:r>
              <a:rPr lang="da-DK" dirty="0"/>
              <a:t> ?</a:t>
            </a:r>
          </a:p>
          <a:p>
            <a:r>
              <a:rPr lang="da-DK" dirty="0">
                <a:latin typeface="APL385 Unicode" panose="020B0709000202000203" pitchFamily="49" charset="0"/>
              </a:rPr>
              <a:t>⎕ML</a:t>
            </a:r>
            <a:r>
              <a:rPr lang="da-DK" dirty="0"/>
              <a:t>=3:</a:t>
            </a:r>
          </a:p>
          <a:p>
            <a:pPr lvl="1"/>
            <a:r>
              <a:rPr lang="da-DK" dirty="0"/>
              <a:t>Use –sysvars switch, ]link.add </a:t>
            </a:r>
            <a:r>
              <a:rPr lang="da-DK" dirty="0">
                <a:latin typeface="APL385 Unicode" panose="020B0709000202000203" pitchFamily="49" charset="0"/>
              </a:rPr>
              <a:t>⎕ML</a:t>
            </a:r>
          </a:p>
          <a:p>
            <a:pPr lvl="1"/>
            <a:r>
              <a:rPr lang="da-DK" dirty="0"/>
              <a:t>... or refactor to use </a:t>
            </a:r>
            <a:r>
              <a:rPr lang="da-DK" dirty="0">
                <a:latin typeface="APL385 Unicode" panose="020B0709000202000203" pitchFamily="49" charset="0"/>
              </a:rPr>
              <a:t>⎕ML←1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77CDC-E4F0-6E05-293C-49B2FD921DC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32DF52-6A0B-621D-CB08-B634543E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4 - Discussion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72123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92C8C-200E-45D0-C099-79A105A38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17163A-B557-8ABA-CC85-17AAD3EC57E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17057-F648-6734-49DE-8A5256A4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23" y="258394"/>
            <a:ext cx="6092513" cy="3242040"/>
          </a:xfrm>
        </p:spPr>
        <p:txBody>
          <a:bodyPr>
            <a:normAutofit/>
          </a:bodyPr>
          <a:lstStyle/>
          <a:p>
            <a:r>
              <a:rPr lang="da-DK" dirty="0"/>
              <a:t>If you used –casecode, a .linkconfig file is created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00DF1-D5FA-0276-AAEF-339DE4E145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1E4AD-5F75-444E-7480-DCDB889F2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114259"/>
            <a:ext cx="7680960" cy="43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09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8A8860-7B63-8783-0834-CB282E87748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E8E36A-8D58-98BE-E5AA-0098A846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33" y="1073475"/>
            <a:ext cx="6092513" cy="3414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Introduced in Link 4.0</a:t>
            </a:r>
          </a:p>
          <a:p>
            <a:r>
              <a:rPr lang="en-GB" sz="1800" dirty="0"/>
              <a:t>Records non-default link options</a:t>
            </a:r>
          </a:p>
          <a:p>
            <a:pPr lvl="1"/>
            <a:r>
              <a:rPr lang="en-GB" sz="1600" dirty="0"/>
              <a:t>So you don't need to say –</a:t>
            </a:r>
            <a:r>
              <a:rPr lang="en-GB" sz="1600" dirty="0" err="1"/>
              <a:t>casecode</a:t>
            </a:r>
            <a:r>
              <a:rPr lang="en-GB" sz="1600" dirty="0"/>
              <a:t> each time you create a link to that folder</a:t>
            </a:r>
          </a:p>
          <a:p>
            <a:r>
              <a:rPr lang="en-GB" sz="1800" dirty="0"/>
              <a:t>Tracks - and reinstates - </a:t>
            </a:r>
            <a:r>
              <a:rPr lang="en-GB" sz="1800" dirty="0" err="1"/>
              <a:t>Stop+Trace</a:t>
            </a:r>
            <a:r>
              <a:rPr lang="en-GB" sz="1800" dirty="0"/>
              <a:t> flags on Create</a:t>
            </a:r>
            <a:br>
              <a:rPr lang="en-GB" sz="1800" dirty="0"/>
            </a:br>
            <a:r>
              <a:rPr lang="en-GB" sz="1800" dirty="0">
                <a:latin typeface="APL385 Unicode" panose="020B0709000202000203" pitchFamily="49" charset="0"/>
              </a:rPr>
              <a:t>      </a:t>
            </a:r>
            <a:r>
              <a:rPr lang="en-US" sz="1800" dirty="0">
                <a:latin typeface="APL385 Unicode" panose="020B0709000202000203" pitchFamily="49" charset="0"/>
              </a:rPr>
              <a:t>]</a:t>
            </a:r>
            <a:r>
              <a:rPr lang="en-US" sz="1800" dirty="0" err="1">
                <a:latin typeface="APL385 Unicode" panose="020B0709000202000203" pitchFamily="49" charset="0"/>
              </a:rPr>
              <a:t>link.stop</a:t>
            </a:r>
            <a:r>
              <a:rPr lang="en-US" sz="1800" dirty="0">
                <a:latin typeface="APL385 Unicode" panose="020B0709000202000203" pitchFamily="49" charset="0"/>
              </a:rPr>
              <a:t> FOO 1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"Automatic" registration of stop bits in a file in the application direction is a bit controversial, may become an option</a:t>
            </a:r>
          </a:p>
          <a:p>
            <a:pPr lvl="1"/>
            <a:r>
              <a:rPr lang="en-US" sz="1600" dirty="0"/>
              <a:t>NB: A bit experimental; flags are not recorded if no other change is made to the source </a:t>
            </a:r>
            <a:r>
              <a:rPr lang="en-US" sz="1600" dirty="0">
                <a:sym typeface="Wingdings" panose="05000000000000000000" pitchFamily="2" charset="2"/>
              </a:rPr>
              <a:t>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EFD1DF-1C31-558F-8B2D-8CE36E3B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.</a:t>
            </a:r>
            <a:r>
              <a:rPr lang="en-GB" dirty="0" err="1"/>
              <a:t>linkconfig</a:t>
            </a:r>
            <a:r>
              <a:rPr lang="en-GB" dirty="0"/>
              <a:t> file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E12B07-3C1F-6035-6317-25A71E13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46" y="216225"/>
            <a:ext cx="2295525" cy="1714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866413-91B1-487B-48E0-C4312CA53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0" y="1647825"/>
            <a:ext cx="2713539" cy="34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2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F485A-4C21-A88C-B08C-D4A31460D7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F905EB-DF1C-C8D3-6854-A900078F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4 – Morten's Solution</a:t>
            </a:r>
            <a:endParaRPr lang="LID4096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62240D6-9CE8-93C2-C840-1B0A695813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8" y="1036319"/>
            <a:ext cx="5073825" cy="28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)load c:\devt\</a:t>
            </a:r>
            <a: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intro-to-link</a:t>
            </a: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\stats</a:t>
            </a:r>
            <a:b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c:\devt\</a:t>
            </a:r>
            <a:r>
              <a:rPr lang="da-DK" altLang="LID4096" sz="1050" dirty="0">
                <a:solidFill>
                  <a:schemeClr val="tx1"/>
                </a:solidFill>
                <a:latin typeface="APL385 Unicode" panose="020B0709000202000203" pitchFamily="49" charset="0"/>
              </a:rPr>
              <a:t>intro-to-link</a:t>
            </a: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\stats.dws saved Tue Oct 4 22:59:08 2022</a:t>
            </a:r>
            <a:b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)fns</a:t>
            </a:r>
            <a:b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ComputeStats InitCache MEAN Main Mean Root Run StdDev </a:t>
            </a:r>
            <a:endParaRPr kumimoji="0" lang="da-DK" altLang="LID4096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)ed MEAN</a:t>
            </a:r>
            <a: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⍝ </a:t>
            </a:r>
            <a:r>
              <a:rPr kumimoji="0" lang="da-DK" altLang="LID4096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rename</a:t>
            </a:r>
            <a: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to OLDMEAN</a:t>
            </a:r>
            <a:b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)erase MEAN</a:t>
            </a:r>
            <a:b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da-DK" altLang="LID4096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)vars</a:t>
            </a:r>
            <a:b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RESULTS STATFNS </a:t>
            </a:r>
            <a:b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]link.export # c:\tmp\stats</a:t>
            </a:r>
            <a:b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Exported: # → c:\tmp\stats</a:t>
            </a:r>
            <a:b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da-DK" altLang="LID4096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]link.export ⎕ML c:\tmp\stats</a:t>
            </a:r>
            <a:b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Exported: #.⎕ML → c:/tmp/stats/⎕ML.apla </a:t>
            </a:r>
            <a:b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da-DK" altLang="LID4096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]link.export STATFNS c:\tmp\stats</a:t>
            </a:r>
            <a:b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Exported: #.STATFNS → c:/tmp/stats/STATFNS.apla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3AB1B-0533-93E1-115E-549BA2EB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819" y="2382468"/>
            <a:ext cx="4895850" cy="2761032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8838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70571-FD37-BE8F-24BE-F24241A9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918265" cy="324204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Link &amp; Dyalog APL offer some help: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-casecode for names that differ only in case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-flatten for workspaces that are not divided into namespaces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Underscores: "do not exist" in Unicode</a:t>
            </a:r>
            <a:br>
              <a:rPr lang="da-DK" sz="2000" dirty="0"/>
            </a:br>
            <a:endParaRPr lang="da-DK" sz="2000" dirty="0"/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You're on your own: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Objects that have no text representation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Derived functions</a:t>
            </a: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11A9B2-4C91-7E28-28D0-E7478D40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Issues with old 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936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087D3-C09A-C882-2016-536166472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Even if everything in your old workspace is in #, it might benefit from being organised into separate directories (utilities, etc)</a:t>
            </a:r>
          </a:p>
          <a:p>
            <a:r>
              <a:rPr lang="da-DK" dirty="0">
                <a:latin typeface="APL385 Unicode" panose="020B0709000202000203" pitchFamily="49" charset="0"/>
              </a:rPr>
              <a:t>-flatten</a:t>
            </a:r>
            <a:r>
              <a:rPr lang="da-DK" dirty="0"/>
              <a:t> allows you to load the contents of multiple directories into a flat workspace</a:t>
            </a:r>
          </a:p>
          <a:p>
            <a:r>
              <a:rPr lang="da-DK" dirty="0"/>
              <a:t>The link between individual functions and files is maintained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CE4B9-6C1F-45E4-2C3D-47FF83BD670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DB8E98-0857-0B03-429F-0CE653F8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>
                <a:latin typeface="APL385 Unicode" panose="020B0709000202000203" pitchFamily="49" charset="0"/>
              </a:rPr>
              <a:t>–</a:t>
            </a:r>
            <a:r>
              <a:rPr lang="da-DK" dirty="0" err="1">
                <a:latin typeface="APL385 Unicode" panose="020B0709000202000203" pitchFamily="49" charset="0"/>
              </a:rPr>
              <a:t>flatten</a:t>
            </a:r>
            <a:r>
              <a:rPr lang="da-DK" dirty="0"/>
              <a:t> switch</a:t>
            </a:r>
            <a:endParaRPr lang="LID4096" dirty="0"/>
          </a:p>
        </p:txBody>
      </p:sp>
      <p:pic>
        <p:nvPicPr>
          <p:cNvPr id="5122" name="Picture 2" descr="How to Flatten a Bumpy Lawn">
            <a:extLst>
              <a:ext uri="{FF2B5EF4-FFF2-40B4-BE49-F238E27FC236}">
                <a16:creationId xmlns:a16="http://schemas.microsoft.com/office/drawing/2014/main" id="{BDC4209D-1DB3-6387-4EB2-90ED10A0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32" y="1264925"/>
            <a:ext cx="2790742" cy="12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86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CA4504-B29C-BBEE-B600-61C0C5D9636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9995-0605-6B42-8F0E-6B798CF1C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6AF41-B736-FEBB-18CF-0F823EC5B8E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134881-8E47-C1A6-0D3C-E643152B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5C78D8-A69F-EA5F-F4C2-65ABDC666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10853" r="12524" b="1722"/>
          <a:stretch>
            <a:fillRect/>
          </a:stretch>
        </p:blipFill>
        <p:spPr>
          <a:xfrm>
            <a:off x="15642" y="0"/>
            <a:ext cx="7777860" cy="51342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A1478D-7C91-098F-0500-56D1B87AFDAE}"/>
              </a:ext>
            </a:extLst>
          </p:cNvPr>
          <p:cNvSpPr/>
          <p:nvPr/>
        </p:nvSpPr>
        <p:spPr>
          <a:xfrm>
            <a:off x="1560564" y="1692309"/>
            <a:ext cx="4481510" cy="3372060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F45D4D-769D-6B48-4402-79FB1FDF1358}"/>
              </a:ext>
            </a:extLst>
          </p:cNvPr>
          <p:cNvSpPr/>
          <p:nvPr/>
        </p:nvSpPr>
        <p:spPr>
          <a:xfrm>
            <a:off x="2761753" y="3101009"/>
            <a:ext cx="2055412" cy="333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1BE66C-8317-00A9-553A-08340FA771D4}"/>
              </a:ext>
            </a:extLst>
          </p:cNvPr>
          <p:cNvSpPr/>
          <p:nvPr/>
        </p:nvSpPr>
        <p:spPr>
          <a:xfrm>
            <a:off x="5936973" y="3101009"/>
            <a:ext cx="1205949" cy="583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CCE95-9A21-A401-DFEC-4DC37F0B178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D0B4CC-AC47-C087-A4A8-72099124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Underscores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7FA8B9-FA80-73DE-3071-908027651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53192"/>
            <a:ext cx="6092513" cy="3242040"/>
          </a:xfrm>
        </p:spPr>
        <p:txBody>
          <a:bodyPr>
            <a:noAutofit/>
          </a:bodyPr>
          <a:lstStyle/>
          <a:p>
            <a:r>
              <a:rPr lang="da-DK" sz="1800" dirty="0"/>
              <a:t>There are no Underscored characters in Unicode</a:t>
            </a:r>
          </a:p>
          <a:p>
            <a:pPr lvl="1"/>
            <a:r>
              <a:rPr lang="da-DK" sz="1600" dirty="0"/>
              <a:t>Underlining is seen as a style, like bold or italic</a:t>
            </a:r>
          </a:p>
          <a:p>
            <a:r>
              <a:rPr lang="da-DK" sz="1800" dirty="0"/>
              <a:t>The APL385 Unicode Font tells little white lies:</a:t>
            </a:r>
          </a:p>
          <a:p>
            <a:endParaRPr lang="da-DK" dirty="0"/>
          </a:p>
          <a:p>
            <a:r>
              <a:rPr lang="da-DK" sz="1800" dirty="0"/>
              <a:t>Using a normal Unicode font, these display as:</a:t>
            </a:r>
            <a:br>
              <a:rPr lang="da-DK" sz="1800" dirty="0"/>
            </a:br>
            <a:endParaRPr lang="da-DK" dirty="0"/>
          </a:p>
          <a:p>
            <a:r>
              <a:rPr lang="da-DK" sz="1800" dirty="0"/>
              <a:t>Dyalog recommends that you try to eliminate these characters from your applications ASAP.</a:t>
            </a:r>
          </a:p>
          <a:p>
            <a:r>
              <a:rPr lang="da-DK" sz="1800" dirty="0"/>
              <a:t>The "font trick" is a temporary measure.</a:t>
            </a:r>
            <a:br>
              <a:rPr lang="da-DK" sz="1800" dirty="0"/>
            </a:br>
            <a:endParaRPr lang="da-DK" sz="1800" dirty="0"/>
          </a:p>
          <a:p>
            <a:pPr lvl="1"/>
            <a:endParaRPr lang="en-GB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3C1BD7-A321-E8C7-D554-65CF2F295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55" y="2141194"/>
            <a:ext cx="4684223" cy="5819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DB8C17-0121-E5CD-13DB-82117CF94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20" y="3078525"/>
            <a:ext cx="5830114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58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34B6-25FC-FC9F-D426-FA7FAE333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63273" cy="3242040"/>
          </a:xfrm>
        </p:spPr>
        <p:txBody>
          <a:bodyPr>
            <a:normAutofit fontScale="92500" lnSpcReduction="10000"/>
          </a:bodyPr>
          <a:lstStyle/>
          <a:p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objects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CAN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saved</a:t>
            </a:r>
            <a:r>
              <a:rPr lang="da-DK" dirty="0"/>
              <a:t> in a </a:t>
            </a:r>
            <a:r>
              <a:rPr lang="da-DK" dirty="0" err="1"/>
              <a:t>Dyalog</a:t>
            </a:r>
            <a:r>
              <a:rPr lang="da-DK" dirty="0"/>
              <a:t> </a:t>
            </a:r>
            <a:r>
              <a:rPr lang="da-DK" dirty="0" err="1"/>
              <a:t>workspace</a:t>
            </a:r>
            <a:r>
              <a:rPr lang="da-DK" dirty="0"/>
              <a:t> have no </a:t>
            </a:r>
            <a:r>
              <a:rPr lang="da-DK" dirty="0" err="1"/>
              <a:t>meaningful</a:t>
            </a:r>
            <a:r>
              <a:rPr lang="da-DK" dirty="0"/>
              <a:t> </a:t>
            </a:r>
            <a:r>
              <a:rPr lang="da-DK" dirty="0" err="1"/>
              <a:t>textual</a:t>
            </a:r>
            <a:r>
              <a:rPr lang="da-DK" dirty="0"/>
              <a:t> </a:t>
            </a:r>
            <a:r>
              <a:rPr lang="da-DK" dirty="0" err="1"/>
              <a:t>representation</a:t>
            </a:r>
            <a:endParaRPr lang="da-DK" dirty="0"/>
          </a:p>
          <a:p>
            <a:pPr lvl="1"/>
            <a:r>
              <a:rPr lang="da-DK" dirty="0"/>
              <a:t>GUI &amp; COM </a:t>
            </a:r>
            <a:r>
              <a:rPr lang="da-DK" dirty="0" err="1"/>
              <a:t>objects</a:t>
            </a:r>
            <a:endParaRPr lang="da-DK" dirty="0"/>
          </a:p>
          <a:p>
            <a:r>
              <a:rPr lang="da-DK" dirty="0"/>
              <a:t>You need to write code which creates these objects at run or build time</a:t>
            </a:r>
          </a:p>
          <a:p>
            <a:r>
              <a:rPr lang="da-DK" dirty="0"/>
              <a:t>Such "binary" objects are also non-transferrable between 32/64 or classic/unicode; they can only be loaded by the same architecture</a:t>
            </a:r>
          </a:p>
          <a:p>
            <a:endParaRPr lang="da-DK" dirty="0"/>
          </a:p>
          <a:p>
            <a:pPr lvl="1"/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503F5-597E-2F4E-5748-15EF62ACDD9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2B13FA-025A-7A9E-85E3-C26ABE51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Non-</a:t>
            </a:r>
            <a:r>
              <a:rPr lang="da-DK" dirty="0" err="1"/>
              <a:t>Representable</a:t>
            </a:r>
            <a:r>
              <a:rPr lang="da-DK" dirty="0"/>
              <a:t> Objects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1862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86600-49F1-49EF-1B37-C7EE56B3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617685" cy="32420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a-DK" sz="2000" dirty="0"/>
              <a:t>External source changes are detected using a </a:t>
            </a:r>
            <a:br>
              <a:rPr lang="da-DK" sz="2000" dirty="0"/>
            </a:br>
            <a:r>
              <a:rPr lang="da-DK" sz="2000" dirty="0"/>
              <a:t>"File System Watcher" - .NET is required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Works fine for synchronising the WS with changes made in an external editor</a:t>
            </a:r>
          </a:p>
          <a:p>
            <a:pPr>
              <a:spcAft>
                <a:spcPts val="600"/>
              </a:spcAft>
            </a:pPr>
            <a:r>
              <a:rPr lang="da-DK" sz="2000" b="1" dirty="0"/>
              <a:t>NOT</a:t>
            </a:r>
            <a:r>
              <a:rPr lang="da-DK" sz="2000" dirty="0"/>
              <a:t> appropriate for handling "bulk" changes</a:t>
            </a:r>
          </a:p>
          <a:p>
            <a:pPr lvl="1">
              <a:spcAft>
                <a:spcPts val="600"/>
              </a:spcAft>
            </a:pPr>
            <a:r>
              <a:rPr lang="da-DK" sz="1800" b="1" dirty="0"/>
              <a:t>DO NOT</a:t>
            </a:r>
            <a:r>
              <a:rPr lang="da-DK" sz="1800" dirty="0"/>
              <a:t> unzip or copy lots of files into a watched folder</a:t>
            </a:r>
          </a:p>
          <a:p>
            <a:pPr lvl="1">
              <a:spcAft>
                <a:spcPts val="600"/>
              </a:spcAft>
            </a:pPr>
            <a:r>
              <a:rPr lang="da-DK" sz="1800" b="1" dirty="0"/>
              <a:t>DO NOT</a:t>
            </a:r>
            <a:r>
              <a:rPr lang="da-DK" sz="1800" dirty="0"/>
              <a:t> do a large checkout/revert which changes many files</a:t>
            </a:r>
          </a:p>
          <a:p>
            <a:pPr>
              <a:spcAft>
                <a:spcPts val="600"/>
              </a:spcAft>
            </a:pPr>
            <a:r>
              <a:rPr lang="da-DK" sz="2000" b="1" dirty="0"/>
              <a:t>DO NOT</a:t>
            </a:r>
            <a:r>
              <a:rPr lang="da-DK" sz="2000" dirty="0"/>
              <a:t> use live links to deploy code changes via shared drives to your production server!</a:t>
            </a:r>
          </a:p>
          <a:p>
            <a:pPr>
              <a:spcAft>
                <a:spcPts val="600"/>
              </a:spcAft>
            </a:pPr>
            <a:endParaRPr lang="da-DK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9D047-D406-C693-9FA4-6CA95DAA062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57B733-E071-1D6D-B69C-E84C16F5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File System </a:t>
            </a:r>
            <a:r>
              <a:rPr lang="da-DK" dirty="0" err="1"/>
              <a:t>Watcher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58677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B20B7-EC69-64F7-BA7F-9DF0E1AB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8342678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a-DK" sz="1600" dirty="0">
                <a:latin typeface="+mn-lt"/>
              </a:rPr>
              <a:t>Example of explicit creation of an otherwise un-representable object:</a:t>
            </a:r>
          </a:p>
          <a:p>
            <a:pPr marL="0" indent="0">
              <a:spcAft>
                <a:spcPts val="0"/>
              </a:spcAft>
              <a:buNone/>
            </a:pPr>
            <a:endParaRPr lang="da-DK" sz="14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     ∇ </a:t>
            </a:r>
            <a:r>
              <a:rPr lang="da-DK" sz="1400" dirty="0" err="1">
                <a:latin typeface="APL385 Unicode" panose="020B0709000202000203" pitchFamily="49" charset="0"/>
              </a:rPr>
              <a:t>R←MakeOLEServer;ns;spec</a:t>
            </a:r>
            <a:r>
              <a:rPr lang="da-DK" sz="1400" dirty="0">
                <a:latin typeface="APL385 Unicode" panose="020B0709000202000203" pitchFamily="49" charset="0"/>
              </a:rPr>
              <a:t>           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[1]   ⍝ </a:t>
            </a:r>
            <a:r>
              <a:rPr lang="da-DK" sz="1400" dirty="0" err="1">
                <a:latin typeface="APL385 Unicode" panose="020B0709000202000203" pitchFamily="49" charset="0"/>
              </a:rPr>
              <a:t>Recreate</a:t>
            </a:r>
            <a:r>
              <a:rPr lang="da-DK" sz="1400" dirty="0">
                <a:latin typeface="APL385 Unicode" panose="020B0709000202000203" pitchFamily="49" charset="0"/>
              </a:rPr>
              <a:t> the OLE Server </a:t>
            </a:r>
            <a:r>
              <a:rPr lang="da-DK" sz="1400" dirty="0" err="1">
                <a:latin typeface="APL385 Unicode" panose="020B0709000202000203" pitchFamily="49" charset="0"/>
              </a:rPr>
              <a:t>before</a:t>
            </a:r>
            <a:r>
              <a:rPr lang="da-DK" sz="1400" dirty="0">
                <a:latin typeface="APL385 Unicode" panose="020B0709000202000203" pitchFamily="49" charset="0"/>
              </a:rPr>
              <a:t> WS is </a:t>
            </a:r>
            <a:r>
              <a:rPr lang="da-DK" sz="1400" dirty="0" err="1">
                <a:latin typeface="APL385 Unicode" panose="020B0709000202000203" pitchFamily="49" charset="0"/>
              </a:rPr>
              <a:t>built</a:t>
            </a:r>
            <a:r>
              <a:rPr lang="da-DK" sz="1400" dirty="0">
                <a:latin typeface="APL385 Unicode" panose="020B0709000202000203" pitchFamily="49" charset="0"/>
              </a:rPr>
              <a:t>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[2]    ns←#.</a:t>
            </a:r>
            <a:r>
              <a:rPr lang="da-DK" sz="1400" dirty="0" err="1">
                <a:latin typeface="APL385 Unicode" panose="020B0709000202000203" pitchFamily="49" charset="0"/>
              </a:rPr>
              <a:t>StatsServer</a:t>
            </a:r>
            <a:r>
              <a:rPr lang="da-DK" sz="1400" dirty="0">
                <a:latin typeface="APL385 Unicode" panose="020B0709000202000203" pitchFamily="49" charset="0"/>
              </a:rPr>
              <a:t>                  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[3]    ns.⎕</a:t>
            </a:r>
            <a:r>
              <a:rPr lang="da-DK" sz="1400" dirty="0" err="1">
                <a:latin typeface="APL385 Unicode" panose="020B0709000202000203" pitchFamily="49" charset="0"/>
              </a:rPr>
              <a:t>WC'OleServer</a:t>
            </a:r>
            <a:r>
              <a:rPr lang="da-DK" sz="1400" dirty="0">
                <a:latin typeface="APL385 Unicode" panose="020B0709000202000203" pitchFamily="49" charset="0"/>
              </a:rPr>
              <a:t>'('</a:t>
            </a:r>
            <a:r>
              <a:rPr lang="da-DK" sz="1400" dirty="0" err="1">
                <a:latin typeface="APL385 Unicode" panose="020B0709000202000203" pitchFamily="49" charset="0"/>
              </a:rPr>
              <a:t>ClassID</a:t>
            </a:r>
            <a:r>
              <a:rPr lang="da-DK" sz="1400" dirty="0">
                <a:latin typeface="APL385 Unicode" panose="020B0709000202000203" pitchFamily="49" charset="0"/>
              </a:rPr>
              <a:t>' '{395E64DF-6B44-4515-B409-6A0A2E1ACD9B}')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                        ('</a:t>
            </a:r>
            <a:r>
              <a:rPr lang="da-DK" sz="1400" dirty="0" err="1">
                <a:latin typeface="APL385 Unicode" panose="020B0709000202000203" pitchFamily="49" charset="0"/>
              </a:rPr>
              <a:t>RunMode</a:t>
            </a:r>
            <a:r>
              <a:rPr lang="da-DK" sz="1400" dirty="0">
                <a:latin typeface="APL385 Unicode" panose="020B0709000202000203" pitchFamily="49" charset="0"/>
              </a:rPr>
              <a:t>' '</a:t>
            </a:r>
            <a:r>
              <a:rPr lang="da-DK" sz="1400" dirty="0" err="1">
                <a:latin typeface="APL385 Unicode" panose="020B0709000202000203" pitchFamily="49" charset="0"/>
              </a:rPr>
              <a:t>SingleUse</a:t>
            </a:r>
            <a:r>
              <a:rPr lang="da-DK" sz="1400" dirty="0">
                <a:latin typeface="APL385 Unicode" panose="020B0709000202000203" pitchFamily="49" charset="0"/>
              </a:rPr>
              <a:t>')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[4]    </a:t>
            </a:r>
            <a:r>
              <a:rPr lang="da-DK" sz="1400" dirty="0" err="1">
                <a:latin typeface="APL385 Unicode" panose="020B0709000202000203" pitchFamily="49" charset="0"/>
              </a:rPr>
              <a:t>spec</a:t>
            </a:r>
            <a:r>
              <a:rPr lang="da-DK" sz="1400" dirty="0">
                <a:latin typeface="APL385 Unicode" panose="020B0709000202000203" pitchFamily="49" charset="0"/>
              </a:rPr>
              <a:t>←⊂'This </a:t>
            </a:r>
            <a:r>
              <a:rPr lang="da-DK" sz="1400" dirty="0" err="1">
                <a:latin typeface="APL385 Unicode" panose="020B0709000202000203" pitchFamily="49" charset="0"/>
              </a:rPr>
              <a:t>function</a:t>
            </a:r>
            <a:r>
              <a:rPr lang="da-DK" sz="1400" dirty="0">
                <a:latin typeface="APL385 Unicode" panose="020B0709000202000203" pitchFamily="49" charset="0"/>
              </a:rPr>
              <a:t> returns the </a:t>
            </a:r>
            <a:r>
              <a:rPr lang="da-DK" sz="1400" dirty="0" err="1">
                <a:latin typeface="APL385 Unicode" panose="020B0709000202000203" pitchFamily="49" charset="0"/>
              </a:rPr>
              <a:t>mean</a:t>
            </a:r>
            <a:r>
              <a:rPr lang="da-DK" sz="1400" dirty="0">
                <a:latin typeface="APL385 Unicode" panose="020B0709000202000203" pitchFamily="49" charset="0"/>
              </a:rPr>
              <a:t>' 'VT_VARIANT'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[5]    </a:t>
            </a:r>
            <a:r>
              <a:rPr lang="da-DK" sz="1400" dirty="0" err="1">
                <a:latin typeface="APL385 Unicode" panose="020B0709000202000203" pitchFamily="49" charset="0"/>
              </a:rPr>
              <a:t>spec</a:t>
            </a:r>
            <a:r>
              <a:rPr lang="da-DK" sz="1400" dirty="0">
                <a:latin typeface="APL385 Unicode" panose="020B0709000202000203" pitchFamily="49" charset="0"/>
              </a:rPr>
              <a:t>,←⊂'</a:t>
            </a:r>
            <a:r>
              <a:rPr lang="da-DK" sz="1400" dirty="0" err="1">
                <a:latin typeface="APL385 Unicode" panose="020B0709000202000203" pitchFamily="49" charset="0"/>
              </a:rPr>
              <a:t>InputNumbers</a:t>
            </a:r>
            <a:r>
              <a:rPr lang="da-DK" sz="1400" dirty="0">
                <a:latin typeface="APL385 Unicode" panose="020B0709000202000203" pitchFamily="49" charset="0"/>
              </a:rPr>
              <a:t>' 'VT_VARIANT'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[6]    </a:t>
            </a:r>
            <a:r>
              <a:rPr lang="da-DK" sz="1400" dirty="0" err="1">
                <a:latin typeface="APL385 Unicode" panose="020B0709000202000203" pitchFamily="49" charset="0"/>
              </a:rPr>
              <a:t>ns.SetFnInfo'Mean'spec</a:t>
            </a:r>
            <a:r>
              <a:rPr lang="da-DK" sz="1400" dirty="0">
                <a:latin typeface="APL385 Unicode" panose="020B0709000202000203" pitchFamily="49" charset="0"/>
              </a:rPr>
              <a:t>            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[7]    R←0                               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     ∇ </a:t>
            </a:r>
            <a:endParaRPr lang="LID4096" sz="14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B904C-6495-7C59-7D38-4CF20F9062F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0E0D05-E3FD-FF1B-272B-8CE91ADE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Example: OLE Server…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5156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F973A9-582A-C375-F7F3-202AACCFDA3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18E05-E86F-560E-64F3-C13B6614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1600" dirty="0"/>
              <a:t>Derived functions are currently not supported: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>
                <a:latin typeface="APL385 Unicode" panose="020B0709000202000203" pitchFamily="49" charset="0"/>
              </a:rPr>
              <a:t>     </a:t>
            </a:r>
            <a:r>
              <a:rPr lang="en-US" sz="1200" dirty="0" err="1">
                <a:latin typeface="APL385 Unicode" panose="020B0709000202000203" pitchFamily="49" charset="0"/>
              </a:rPr>
              <a:t>matmult</a:t>
            </a:r>
            <a:r>
              <a:rPr lang="en-US" sz="1200" dirty="0">
                <a:latin typeface="APL385 Unicode" panose="020B0709000202000203" pitchFamily="49" charset="0"/>
              </a:rPr>
              <a:t>←+.×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     ]</a:t>
            </a:r>
            <a:r>
              <a:rPr lang="en-US" sz="1200" dirty="0" err="1">
                <a:latin typeface="APL385 Unicode" panose="020B0709000202000203" pitchFamily="49" charset="0"/>
              </a:rPr>
              <a:t>link.add</a:t>
            </a:r>
            <a:r>
              <a:rPr lang="en-US" sz="1200" dirty="0">
                <a:latin typeface="APL385 Unicode" panose="020B0709000202000203" pitchFamily="49" charset="0"/>
              </a:rPr>
              <a:t> </a:t>
            </a:r>
            <a:r>
              <a:rPr lang="en-US" sz="1200" dirty="0" err="1">
                <a:latin typeface="APL385 Unicode" panose="020B0709000202000203" pitchFamily="49" charset="0"/>
              </a:rPr>
              <a:t>matmult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ERRORS ENCOUNTERED: ⎕</a:t>
            </a:r>
            <a:r>
              <a:rPr lang="en-US" sz="1200" dirty="0" err="1">
                <a:latin typeface="APL385 Unicode" panose="020B0709000202000203" pitchFamily="49" charset="0"/>
              </a:rPr>
              <a:t>SE.Link.Add</a:t>
            </a:r>
            <a:r>
              <a:rPr lang="en-US" sz="1200" dirty="0">
                <a:latin typeface="APL385 Unicode" panose="020B0709000202000203" pitchFamily="49" charset="0"/>
              </a:rPr>
              <a:t>: 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   Cannot get source of #.myns.matmult: Invalid name class (3.3)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latin typeface="+mn-lt"/>
              </a:rPr>
              <a:t>Solutions: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n-lt"/>
              </a:rPr>
              <a:t>Define a </a:t>
            </a:r>
            <a:r>
              <a:rPr lang="en-US" sz="1400" dirty="0" err="1">
                <a:latin typeface="+mn-lt"/>
              </a:rPr>
              <a:t>dfn</a:t>
            </a:r>
            <a:r>
              <a:rPr lang="en-US" sz="1400" dirty="0">
                <a:latin typeface="+mn-lt"/>
              </a:rPr>
              <a:t> or </a:t>
            </a:r>
            <a:r>
              <a:rPr lang="en-US" sz="1400" dirty="0" err="1">
                <a:latin typeface="+mn-lt"/>
              </a:rPr>
              <a:t>tradfn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e.g</a:t>
            </a:r>
            <a:r>
              <a:rPr lang="en-US" sz="1400" dirty="0">
                <a:latin typeface="+mn-lt"/>
              </a:rPr>
              <a:t>    </a:t>
            </a:r>
            <a:r>
              <a:rPr lang="en-US" sz="1400" dirty="0" err="1">
                <a:latin typeface="APL385 Unicode" panose="020B0709000202000203" pitchFamily="49" charset="0"/>
              </a:rPr>
              <a:t>matmult</a:t>
            </a:r>
            <a:r>
              <a:rPr lang="en-US" sz="1400" dirty="0">
                <a:latin typeface="APL385 Unicode" panose="020B0709000202000203" pitchFamily="49" charset="0"/>
              </a:rPr>
              <a:t>←{⍺+.×⍵}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n-lt"/>
              </a:rPr>
              <a:t>Define a Namespace Script (or an APL Script) which creates your little </a:t>
            </a:r>
            <a:r>
              <a:rPr lang="en-US" sz="1400" dirty="0" err="1">
                <a:latin typeface="+mn-lt"/>
              </a:rPr>
              <a:t>dervs</a:t>
            </a:r>
            <a:r>
              <a:rPr lang="en-US" sz="1400" dirty="0">
                <a:latin typeface="+mn-lt"/>
              </a:rPr>
              <a:t>:</a:t>
            </a: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r>
              <a:rPr lang="en-US" sz="1400" dirty="0">
                <a:latin typeface="APL385 Unicode" panose="020B0709000202000203" pitchFamily="49" charset="0"/>
              </a:rPr>
              <a:t>:Namespace Utils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   </a:t>
            </a:r>
            <a:r>
              <a:rPr lang="en-US" sz="1400" dirty="0" err="1">
                <a:latin typeface="APL385 Unicode" panose="020B0709000202000203" pitchFamily="49" charset="0"/>
              </a:rPr>
              <a:t>matmult</a:t>
            </a:r>
            <a:r>
              <a:rPr lang="en-US" sz="1400" dirty="0">
                <a:latin typeface="APL385 Unicode" panose="020B0709000202000203" pitchFamily="49" charset="0"/>
              </a:rPr>
              <a:t>←+.×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:</a:t>
            </a:r>
            <a:r>
              <a:rPr lang="en-US" sz="1400" dirty="0" err="1">
                <a:latin typeface="APL385 Unicode" panose="020B0709000202000203" pitchFamily="49" charset="0"/>
              </a:rPr>
              <a:t>EndNamespace</a:t>
            </a:r>
            <a:br>
              <a:rPr lang="en-US" sz="1600" dirty="0">
                <a:latin typeface="+mn-lt"/>
              </a:rPr>
            </a:br>
            <a:endParaRPr lang="en-GB" sz="160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49511-2A6C-3206-CB99-42E2CA759F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C68817-4399-D2AA-1F94-FFE1F2D1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Derived Functions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5110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E13BB-D87C-D13E-A233-1CFC15688D0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CBD2-C704-E76F-3D26-15D86F78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Create a subdirectory called "statfns"</a:t>
            </a:r>
          </a:p>
          <a:p>
            <a:r>
              <a:rPr lang="da-DK" dirty="0"/>
              <a:t>Move the source files for the statistical functions (Mean, StdDev, Root) into it</a:t>
            </a:r>
          </a:p>
          <a:p>
            <a:r>
              <a:rPr lang="da-DK" dirty="0" err="1"/>
              <a:t>Get</a:t>
            </a:r>
            <a:r>
              <a:rPr lang="da-DK" dirty="0"/>
              <a:t> the </a:t>
            </a:r>
            <a:r>
              <a:rPr lang="da-DK" dirty="0" err="1"/>
              <a:t>application</a:t>
            </a:r>
            <a:r>
              <a:rPr lang="da-DK" dirty="0"/>
              <a:t> to run </a:t>
            </a:r>
            <a:r>
              <a:rPr lang="da-DK" dirty="0" err="1"/>
              <a:t>again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8CE75-9332-A448-BCB7-F55E17F0A1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02DE-C7FC-92E1-09FF-3B7252CE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5: flatten (or do not)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6705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E13BB-D87C-D13E-A233-1CFC15688D0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CBD2-C704-E76F-3D26-15D86F78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-</a:t>
            </a:r>
            <a:r>
              <a:rPr lang="da-DK" dirty="0" err="1">
                <a:latin typeface="APL385 Unicode" panose="020B0709000202000203" pitchFamily="49" charset="0"/>
              </a:rPr>
              <a:t>flatten</a:t>
            </a:r>
            <a:r>
              <a:rPr lang="da-DK" dirty="0"/>
              <a:t> or </a:t>
            </a:r>
            <a:r>
              <a:rPr lang="da-DK" dirty="0" err="1"/>
              <a:t>refactor</a:t>
            </a:r>
            <a:r>
              <a:rPr lang="da-DK" dirty="0"/>
              <a:t>?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8CE75-9332-A448-BCB7-F55E17F0A1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02DE-C7FC-92E1-09FF-3B7252CE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5 - Discussion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98233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7A31E-ABFB-5F52-64B0-DB5FA6C594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5D51-86EA-0DE0-A5C7-21A4B10B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12CB4-9F9F-6130-C28F-1A63A1424FD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3764FD-8555-186A-AA46-833166A4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CAF0B6-1A3E-6829-7F02-5FDD5C3F4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145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CBD2-C704-E76F-3D26-15D86F78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1264925"/>
            <a:ext cx="4853408" cy="3242040"/>
          </a:xfrm>
        </p:spPr>
        <p:txBody>
          <a:bodyPr>
            <a:normAutofit/>
          </a:bodyPr>
          <a:lstStyle/>
          <a:p>
            <a:r>
              <a:rPr lang="en-US" sz="2000" dirty="0"/>
              <a:t>Right click in the file explorer</a:t>
            </a:r>
          </a:p>
          <a:p>
            <a:pPr lvl="1"/>
            <a:r>
              <a:rPr lang="en-US" sz="1600" dirty="0"/>
              <a:t>"Load with </a:t>
            </a:r>
            <a:r>
              <a:rPr lang="en-US" sz="1600" dirty="0" err="1"/>
              <a:t>Dyalog</a:t>
            </a:r>
            <a:r>
              <a:rPr lang="en-US" sz="1600" dirty="0"/>
              <a:t>" will do a </a:t>
            </a:r>
            <a:r>
              <a:rPr lang="en-US" sz="1600" dirty="0" err="1"/>
              <a:t>Link.Create</a:t>
            </a:r>
            <a:r>
              <a:rPr lang="en-US" sz="1600" dirty="0"/>
              <a:t> on a selected folder, or import a selected file</a:t>
            </a:r>
          </a:p>
          <a:p>
            <a:pPr lvl="1"/>
            <a:r>
              <a:rPr lang="en-US" sz="1600" dirty="0"/>
              <a:t>"Run with </a:t>
            </a:r>
            <a:r>
              <a:rPr lang="en-US" sz="1600" dirty="0" err="1"/>
              <a:t>Dyalog</a:t>
            </a:r>
            <a:r>
              <a:rPr lang="en-US" sz="1600" dirty="0"/>
              <a:t>" will look for a function called Run and invoke it if it exists after the link has been created.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]</a:t>
            </a:r>
            <a:r>
              <a:rPr lang="en-US" sz="2000" dirty="0" err="1">
                <a:latin typeface="APL385 Unicode" panose="020B0709000202000203" pitchFamily="49" charset="0"/>
              </a:rPr>
              <a:t>FileAssociations</a:t>
            </a:r>
            <a:r>
              <a:rPr lang="en-US" sz="2000" dirty="0"/>
              <a:t> can be used to select APL version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02DE-C7FC-92E1-09FF-3B7252CE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4" y="226468"/>
            <a:ext cx="7005527" cy="685535"/>
          </a:xfrm>
        </p:spPr>
        <p:txBody>
          <a:bodyPr/>
          <a:lstStyle/>
          <a:p>
            <a:r>
              <a:rPr lang="da-DK" dirty="0"/>
              <a:t>"Boot" from Source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E85B2-991B-4C0A-987A-C4A590A0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15" y="314650"/>
            <a:ext cx="3971597" cy="356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869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CBD2-C704-E76F-3D26-15D86F78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6"/>
            <a:ext cx="6092513" cy="1806342"/>
          </a:xfrm>
        </p:spPr>
        <p:txBody>
          <a:bodyPr>
            <a:normAutofit fontScale="85000" lnSpcReduction="20000"/>
          </a:bodyPr>
          <a:lstStyle/>
          <a:p>
            <a:r>
              <a:rPr lang="da-DK" dirty="0">
                <a:latin typeface="+mn-lt"/>
              </a:rPr>
              <a:t>Point to a file, or a directory</a:t>
            </a:r>
          </a:p>
          <a:p>
            <a:r>
              <a:rPr lang="da-DK" dirty="0">
                <a:latin typeface="+mn-lt"/>
              </a:rPr>
              <a:t>Can be specified on the command line, or in a .</a:t>
            </a:r>
            <a:r>
              <a:rPr lang="da-DK" dirty="0" err="1">
                <a:latin typeface="+mn-lt"/>
              </a:rPr>
              <a:t>dcfg</a:t>
            </a:r>
            <a:r>
              <a:rPr lang="da-DK" dirty="0">
                <a:latin typeface="+mn-lt"/>
              </a:rPr>
              <a:t> file</a:t>
            </a:r>
          </a:p>
          <a:p>
            <a:r>
              <a:rPr lang="da-DK" dirty="0" err="1">
                <a:latin typeface="+mn-lt"/>
              </a:rPr>
              <a:t>Add</a:t>
            </a:r>
            <a:r>
              <a:rPr lang="da-DK" dirty="0">
                <a:latin typeface="+mn-lt"/>
              </a:rPr>
              <a:t> –x to disable startup (just </a:t>
            </a:r>
            <a:r>
              <a:rPr lang="da-DK" dirty="0" err="1">
                <a:latin typeface="+mn-lt"/>
              </a:rPr>
              <a:t>setting</a:t>
            </a:r>
            <a:r>
              <a:rPr lang="da-DK" dirty="0">
                <a:latin typeface="+mn-lt"/>
              </a:rPr>
              <a:t> LOAD is </a:t>
            </a:r>
            <a:r>
              <a:rPr lang="da-DK" dirty="0" err="1">
                <a:latin typeface="+mn-lt"/>
              </a:rPr>
              <a:t>actually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equivalent</a:t>
            </a:r>
            <a:r>
              <a:rPr lang="da-DK" dirty="0">
                <a:latin typeface="+mn-lt"/>
              </a:rPr>
              <a:t> to "Run with </a:t>
            </a:r>
            <a:r>
              <a:rPr lang="da-DK" dirty="0" err="1">
                <a:latin typeface="+mn-lt"/>
              </a:rPr>
              <a:t>Dyalog</a:t>
            </a:r>
            <a:r>
              <a:rPr lang="da-DK" dirty="0">
                <a:latin typeface="+mn-lt"/>
              </a:rPr>
              <a:t>")</a:t>
            </a:r>
          </a:p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pPr marL="0" indent="0">
              <a:buNone/>
            </a:pPr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endParaRPr lang="da-DK" dirty="0">
              <a:latin typeface="APL385 Unicode" panose="020B0709000202000203" pitchFamily="49" charset="0"/>
            </a:endParaRPr>
          </a:p>
          <a:p>
            <a:endParaRPr lang="da-DK" dirty="0">
              <a:latin typeface="APL385 Unicode" panose="020B0709000202000203" pitchFamily="49" charset="0"/>
            </a:endParaRPr>
          </a:p>
          <a:p>
            <a:endParaRPr lang="LID4096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02DE-C7FC-92E1-09FF-3B7252CE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LOAD= parameter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54288F-1500-40AB-8DAD-AAD23AD3A45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80747" y="525372"/>
            <a:ext cx="2579437" cy="4182111"/>
          </a:xfrm>
        </p:spPr>
        <p:txBody>
          <a:bodyPr>
            <a:normAutofit/>
          </a:bodyPr>
          <a:lstStyle/>
          <a:p>
            <a:endParaRPr lang="en-US" sz="1300" dirty="0"/>
          </a:p>
          <a:p>
            <a:r>
              <a:rPr lang="en-US" sz="1300" dirty="0"/>
              <a:t>Example .</a:t>
            </a:r>
            <a:r>
              <a:rPr lang="en-US" sz="1300" dirty="0" err="1"/>
              <a:t>dcfg</a:t>
            </a:r>
            <a:r>
              <a:rPr lang="en-US" sz="1300" dirty="0"/>
              <a:t> file:</a:t>
            </a:r>
          </a:p>
          <a:p>
            <a:r>
              <a:rPr lang="en-US" sz="1200" dirty="0"/>
              <a:t>{ </a:t>
            </a:r>
          </a:p>
          <a:p>
            <a:r>
              <a:rPr lang="en-US" sz="1200" dirty="0"/>
              <a:t>  Settings: {</a:t>
            </a:r>
          </a:p>
          <a:p>
            <a:r>
              <a:rPr lang="en-US" sz="1200" dirty="0"/>
              <a:t>             </a:t>
            </a:r>
            <a:r>
              <a:rPr lang="en-US" sz="1200" dirty="0" err="1"/>
              <a:t>AutoPW</a:t>
            </a:r>
            <a:r>
              <a:rPr lang="en-US" sz="1200" dirty="0"/>
              <a:t>: 1, </a:t>
            </a:r>
          </a:p>
          <a:p>
            <a:r>
              <a:rPr lang="en-US" sz="1200" dirty="0"/>
              <a:t>             </a:t>
            </a:r>
            <a:r>
              <a:rPr lang="en-US" sz="1200" dirty="0" err="1"/>
              <a:t>MaxWS</a:t>
            </a:r>
            <a:r>
              <a:rPr lang="en-US" sz="1200" dirty="0"/>
              <a:t>: "512M",        </a:t>
            </a:r>
          </a:p>
          <a:p>
            <a:r>
              <a:rPr lang="en-US" sz="1200" dirty="0"/>
              <a:t>             </a:t>
            </a:r>
            <a:r>
              <a:rPr lang="en-US" sz="1200" dirty="0" err="1"/>
              <a:t>DadoProjectsFolder</a:t>
            </a:r>
            <a:r>
              <a:rPr lang="en-US" sz="1200" dirty="0"/>
              <a:t>: "C:/Git",</a:t>
            </a:r>
          </a:p>
          <a:p>
            <a:r>
              <a:rPr lang="en-US" sz="1200" dirty="0"/>
              <a:t>             </a:t>
            </a:r>
            <a:r>
              <a:rPr lang="en-US" sz="1200" dirty="0" err="1"/>
              <a:t>PropertyExposeRoot</a:t>
            </a:r>
            <a:r>
              <a:rPr lang="en-US" sz="1200" dirty="0"/>
              <a:t>: 1,   </a:t>
            </a:r>
          </a:p>
          <a:p>
            <a:r>
              <a:rPr lang="en-US" sz="1200" dirty="0"/>
              <a:t>             </a:t>
            </a:r>
            <a:r>
              <a:rPr lang="en-US" sz="1200" b="1" dirty="0"/>
              <a:t>LOAD: "C:/Git/stats"</a:t>
            </a:r>
          </a:p>
          <a:p>
            <a:r>
              <a:rPr lang="en-US" sz="1200" dirty="0"/>
              <a:t>             }</a:t>
            </a:r>
          </a:p>
          <a:p>
            <a:r>
              <a:rPr lang="en-US" sz="1200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E45933-6E87-4D2D-8E51-2411ADDFE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6004"/>
            <a:ext cx="6002931" cy="175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A1AD98-7A4B-420D-A649-85DC2779B81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2F00-F7DF-62C6-E1A7-635DBE054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a-DK" sz="1800" dirty="0"/>
              <a:t>The stats workspace contains a function Run:</a:t>
            </a:r>
            <a:br>
              <a:rPr lang="da-DK" sz="1800" dirty="0"/>
            </a:br>
            <a:br>
              <a:rPr lang="da-DK" sz="1800" dirty="0"/>
            </a:br>
            <a:r>
              <a:rPr lang="da-DK" sz="1800" dirty="0">
                <a:latin typeface="APL385 Unicode" panose="020B0709000202000203" pitchFamily="49" charset="0"/>
              </a:rPr>
              <a:t>   ∇ Run dir</a:t>
            </a:r>
            <a:br>
              <a:rPr lang="da-DK" sz="1800" dirty="0">
                <a:latin typeface="APL385 Unicode" panose="020B0709000202000203" pitchFamily="49" charset="0"/>
              </a:rPr>
            </a:br>
            <a:r>
              <a:rPr lang="da-DK" sz="1800" dirty="0">
                <a:latin typeface="APL385 Unicode" panose="020B0709000202000203" pitchFamily="49" charset="0"/>
              </a:rPr>
              <a:t>[1] Main</a:t>
            </a:r>
            <a:br>
              <a:rPr lang="da-DK" sz="1800" dirty="0">
                <a:latin typeface="APL385 Unicode" panose="020B0709000202000203" pitchFamily="49" charset="0"/>
              </a:rPr>
            </a:br>
            <a:r>
              <a:rPr lang="da-DK" sz="1800" dirty="0">
                <a:latin typeface="APL385 Unicode" panose="020B0709000202000203" pitchFamily="49" charset="0"/>
              </a:rPr>
              <a:t>   ∇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When launched by LOAD, the right argument will be the name of the folder that was loaded. Also:</a:t>
            </a:r>
            <a:br>
              <a:rPr lang="da-DK" sz="1800" dirty="0"/>
            </a:br>
            <a:br>
              <a:rPr lang="da-DK" sz="1800" dirty="0"/>
            </a:br>
            <a:r>
              <a:rPr lang="da-DK" sz="1800" dirty="0">
                <a:latin typeface="APL385 Unicode" panose="020B0709000202000203" pitchFamily="49" charset="0"/>
              </a:rPr>
              <a:t>   </a:t>
            </a:r>
            <a:r>
              <a:rPr lang="en-US" sz="1800" dirty="0">
                <a:latin typeface="APL385 Unicode" panose="020B0709000202000203" pitchFamily="49" charset="0"/>
              </a:rPr>
              <a:t>⎕</a:t>
            </a:r>
            <a:r>
              <a:rPr lang="en-US" sz="1800" dirty="0" err="1">
                <a:latin typeface="APL385 Unicode" panose="020B0709000202000203" pitchFamily="49" charset="0"/>
              </a:rPr>
              <a:t>SE.Link.LaunchDir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C:/devt/intro-to-link/old-export</a:t>
            </a:r>
            <a:br>
              <a:rPr lang="en-US" sz="1800" dirty="0">
                <a:latin typeface="APL385 Unicode" panose="020B0709000202000203" pitchFamily="49" charset="0"/>
              </a:rPr>
            </a:br>
            <a:endParaRPr lang="da-DK" sz="1800" dirty="0">
              <a:latin typeface="APL385 Unicode" panose="020B0709000202000203" pitchFamily="49" charset="0"/>
            </a:endParaRPr>
          </a:p>
          <a:p>
            <a:pPr>
              <a:spcAft>
                <a:spcPts val="600"/>
              </a:spcAft>
            </a:pPr>
            <a:endParaRPr lang="en-GB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AB488-67D9-E8E9-7C03-CF486C0CFB0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3FAE1C-DF85-F20E-2382-4D8A4DCE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Run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0915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AD318-0A2C-16C9-5123-669AD24D8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4168-ECBB-171D-AB9C-1B5CEB08B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48873" cy="32420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dirty="0"/>
              <a:t>With Link, you no longer need to save workspaces (?)</a:t>
            </a:r>
          </a:p>
          <a:p>
            <a:pPr>
              <a:spcAft>
                <a:spcPts val="600"/>
              </a:spcAft>
            </a:pPr>
            <a:r>
              <a:rPr lang="da-DK" dirty="0"/>
              <a:t>Well, except for distribution of your application</a:t>
            </a:r>
          </a:p>
          <a:p>
            <a:pPr>
              <a:spcAft>
                <a:spcPts val="600"/>
              </a:spcAft>
            </a:pPr>
            <a:r>
              <a:rPr lang="da-DK" dirty="0"/>
              <a:t>Or saving WIP including live data that is not stored in Link, in order to resume work later</a:t>
            </a:r>
          </a:p>
          <a:p>
            <a:pPr>
              <a:spcAft>
                <a:spcPts val="600"/>
              </a:spcAft>
            </a:pPr>
            <a:r>
              <a:rPr lang="da-DK" dirty="0"/>
              <a:t>Or saving "crash workspaces"</a:t>
            </a:r>
          </a:p>
          <a:p>
            <a:pPr>
              <a:spcAft>
                <a:spcPts val="600"/>
              </a:spcAft>
            </a:pPr>
            <a:r>
              <a:rPr lang="da-DK" dirty="0"/>
              <a:t>Anything else?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FCE4A-07E8-DA4E-BC84-9AA3A56EB47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E86B77-2183-7C98-A673-2A61DC6E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 the Workspace Dead?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540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EF19F-0A17-E5A7-DE58-0E8EEFB8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488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From v4.0, Link handles workspaces with "live" links kinda OK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This is not a very well tested feature</a:t>
            </a:r>
          </a:p>
          <a:p>
            <a:pPr>
              <a:spcAft>
                <a:spcPts val="600"/>
              </a:spcAft>
            </a:pPr>
            <a:endParaRPr lang="da-DK" sz="2000" dirty="0"/>
          </a:p>
          <a:p>
            <a:pPr>
              <a:spcAft>
                <a:spcPts val="600"/>
              </a:spcAft>
            </a:pPr>
            <a:r>
              <a:rPr lang="da-DK" sz="2000" dirty="0"/>
              <a:t>Do NOT rely on this as a way to manage multiple variations over your source code.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The correct way to manage branches of your source code is to use something like Git[Hub], we'll look at that soon.</a:t>
            </a:r>
            <a:endParaRPr lang="LID4096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36E37-8536-41BF-CF5A-AB0C90D911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FDD7F2-7D31-1A88-3786-056F7E80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Saved</a:t>
            </a:r>
            <a:r>
              <a:rPr lang="da-DK" dirty="0"/>
              <a:t> Workspaces with Links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37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368E-BB1B-4972-AB82-33805D45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With source code in text files we can use </a:t>
            </a:r>
            <a:r>
              <a:rPr lang="da-DK" b="1" i="1" dirty="0"/>
              <a:t>extremely</a:t>
            </a:r>
            <a:r>
              <a:rPr lang="da-DK" dirty="0"/>
              <a:t> attractive tools developed outside the APL community</a:t>
            </a:r>
          </a:p>
          <a:p>
            <a:pPr lvl="1"/>
            <a:r>
              <a:rPr lang="da-DK" dirty="0"/>
              <a:t>Tools for editing, comparing, mergeing, refactoring, sharing, building, testing, computing statistics, …</a:t>
            </a:r>
          </a:p>
          <a:p>
            <a:r>
              <a:rPr lang="da-DK" dirty="0"/>
              <a:t>… in addition to all our own tools</a:t>
            </a:r>
          </a:p>
          <a:p>
            <a:r>
              <a:rPr lang="da-DK" dirty="0"/>
              <a:t>… without losing any of what is good about interactive development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64A198-C223-147C-AADC-D182D546BD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B7995-CA3B-4CE3-83FC-7B1BF949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Why is Link                              ?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E4706C-B37A-4C60-AFBE-37F3DA64040E}"/>
              </a:ext>
            </a:extLst>
          </p:cNvPr>
          <p:cNvGrpSpPr/>
          <p:nvPr/>
        </p:nvGrpSpPr>
        <p:grpSpPr>
          <a:xfrm>
            <a:off x="2832065" y="348353"/>
            <a:ext cx="2952328" cy="604839"/>
            <a:chOff x="2699792" y="636535"/>
            <a:chExt cx="2952328" cy="604839"/>
          </a:xfrm>
        </p:grpSpPr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495442A1-A184-446B-928F-64341A7C5F74}"/>
                </a:ext>
              </a:extLst>
            </p:cNvPr>
            <p:cNvSpPr/>
            <p:nvPr/>
          </p:nvSpPr>
          <p:spPr>
            <a:xfrm>
              <a:off x="2699792" y="636535"/>
              <a:ext cx="2952328" cy="604839"/>
            </a:xfrm>
            <a:prstGeom prst="leftArrow">
              <a:avLst>
                <a:gd name="adj1" fmla="val 100000"/>
                <a:gd name="adj2" fmla="val 36493"/>
              </a:avLst>
            </a:prstGeom>
            <a:solidFill>
              <a:srgbClr val="ED7F00"/>
            </a:solidFill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800" b="1" cap="all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F936CDBF-1BC0-4905-852D-81AC31324852}"/>
                </a:ext>
              </a:extLst>
            </p:cNvPr>
            <p:cNvSpPr/>
            <p:nvPr/>
          </p:nvSpPr>
          <p:spPr>
            <a:xfrm>
              <a:off x="2771801" y="698448"/>
              <a:ext cx="2823456" cy="485775"/>
            </a:xfrm>
            <a:prstGeom prst="leftArrow">
              <a:avLst>
                <a:gd name="adj1" fmla="val 100000"/>
                <a:gd name="adj2" fmla="val 36493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I</a:t>
              </a:r>
              <a:r>
                <a:rPr lang="en-US" sz="3200" b="1" cap="all" spc="5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m</a:t>
              </a:r>
              <a:r>
                <a:rPr lang="en-US" sz="3200" b="1" cap="all" spc="-1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o</a:t>
              </a:r>
              <a:r>
                <a:rPr lang="en-US" sz="3200" b="1" cap="all" spc="-2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r</a:t>
              </a:r>
              <a:r>
                <a:rPr lang="en-US" sz="3200" b="1" cap="all" spc="-6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sz="3200" b="1" cap="all" spc="-1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a</a:t>
              </a:r>
              <a:r>
                <a:rPr lang="en-US" sz="3200" b="1" cap="all" spc="5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n</a:t>
              </a:r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t</a:t>
              </a:r>
              <a:endParaRPr lang="en-GB" sz="3200" b="1" cap="all" dirty="0">
                <a:ln w="19050">
                  <a:solidFill>
                    <a:schemeClr val="tx1"/>
                  </a:solidFill>
                </a:ln>
                <a:solidFill>
                  <a:srgbClr val="ED7F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5991D941-41AF-4CFB-8B8A-3D565587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4440" y="2319722"/>
            <a:ext cx="120851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B798A5F-47E6-4084-8E6B-6008C4C6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4248" y="1241374"/>
            <a:ext cx="1648904" cy="8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jenkins logo">
            <a:extLst>
              <a:ext uri="{FF2B5EF4-FFF2-40B4-BE49-F238E27FC236}">
                <a16:creationId xmlns:a16="http://schemas.microsoft.com/office/drawing/2014/main" id="{72FB8023-FA31-4841-82E3-F91B81B7A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49" y="2643758"/>
            <a:ext cx="1780203" cy="13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F152E-7B53-8892-6F51-B8B280D6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82003" cy="324204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  ]link.create # c:\devt\intro-to-link\export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Linked: # ←→ c:\devt\intro-to-link\export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  data←?100⍴100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1600" b="1" dirty="0">
                <a:latin typeface="+mn-lt"/>
              </a:rPr>
              <a:t>Lunch time!</a:t>
            </a:r>
            <a:br>
              <a:rPr lang="da-DK" sz="1600" b="1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      )save c:\tmp\stats-work.dws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c:\tmp\stats-work.dws ⍝ saved Tue Sep 23 18:20:43 2025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1600" b="1" dirty="0">
                <a:latin typeface="+mn-lt"/>
              </a:rPr>
              <a:t>Back from lunch!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  )load c:\tmp\stats-work.dws 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c:\tmp\stats-work.dws ⍝ saved Tue Sep 23 18:20:43 2025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Link Warning: 1 link restored: #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1600" b="1" dirty="0">
                <a:latin typeface="+mn-lt"/>
              </a:rPr>
              <a:t>IF</a:t>
            </a:r>
            <a:r>
              <a:rPr lang="da-DK" sz="1600" dirty="0">
                <a:latin typeface="+mn-lt"/>
              </a:rPr>
              <a:t> source files match WS contents, the link is just restored. If not, see next slide.</a:t>
            </a:r>
            <a:endParaRPr lang="en-GB" sz="160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2105F-92AA-030C-046C-798E9B2DC6A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CC317E-1216-9A6C-70CE-5FC09CF9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Saved 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7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A3D0D-0421-DF70-68E2-339EF5336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3E38F-8ABD-48F5-1DE9-ABBF4DB9A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42766" cy="324204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1200" dirty="0">
                <a:latin typeface="APL385 Unicode" panose="020B0709000202000203" pitchFamily="49" charset="0"/>
              </a:rPr>
              <a:t>      )load c:\tmp\stats-work.dws 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c:\tmp\stats-work.dws ⍝ saved Tue Sep 23 18:20:43 2025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Link Warning: IMPORTANT: 1 namespaces linked in this workspace: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Link Warning: IMPORTANT: </a:t>
            </a:r>
            <a:r>
              <a:rPr lang="en-US" sz="1200" dirty="0" err="1">
                <a:latin typeface="APL385 Unicode" panose="020B0709000202000203" pitchFamily="49" charset="0"/>
              </a:rPr>
              <a:t>Link.Resync</a:t>
            </a:r>
            <a:r>
              <a:rPr lang="en-US" sz="1200" dirty="0">
                <a:latin typeface="APL385 Unicode" panose="020B0709000202000203" pitchFamily="49" charset="0"/>
              </a:rPr>
              <a:t> is required</a:t>
            </a:r>
            <a:br>
              <a:rPr lang="en-US" sz="1200" dirty="0">
                <a:latin typeface="APL385 Unicode" panose="020B0709000202000203" pitchFamily="49" charset="0"/>
              </a:rPr>
            </a:br>
            <a:endParaRPr lang="en-US" sz="1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>
                <a:latin typeface="APL385 Unicode" panose="020B0709000202000203" pitchFamily="49" charset="0"/>
              </a:rPr>
              <a:t>      ]</a:t>
            </a:r>
            <a:r>
              <a:rPr lang="en-US" sz="1200" dirty="0" err="1">
                <a:latin typeface="APL385 Unicode" panose="020B0709000202000203" pitchFamily="49" charset="0"/>
              </a:rPr>
              <a:t>link.resync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1 update required: use -proceed option to </a:t>
            </a:r>
            <a:r>
              <a:rPr lang="en-US" sz="1200" dirty="0" err="1">
                <a:latin typeface="APL385 Unicode" panose="020B0709000202000203" pitchFamily="49" charset="0"/>
              </a:rPr>
              <a:t>synchronise</a:t>
            </a:r>
            <a:r>
              <a:rPr lang="en-US" sz="1200" dirty="0">
                <a:latin typeface="APL385 Unicode" panose="020B0709000202000203" pitchFamily="49" charset="0"/>
              </a:rPr>
              <a:t>    </a:t>
            </a:r>
            <a:br>
              <a:rPr lang="en-US" sz="900" dirty="0">
                <a:latin typeface="APL385 Unicode" panose="020B0709000202000203" pitchFamily="49" charset="0"/>
              </a:rPr>
            </a:br>
            <a:br>
              <a:rPr lang="en-US" sz="900" dirty="0">
                <a:latin typeface="APL385 Unicode" panose="020B0709000202000203" pitchFamily="49" charset="0"/>
              </a:rPr>
            </a:br>
            <a:r>
              <a:rPr lang="en-US" sz="900" dirty="0">
                <a:latin typeface="APL385 Unicode" panose="020B0709000202000203" pitchFamily="49" charset="0"/>
              </a:rPr>
              <a:t>Name    Direction  File                                        Comments   </a:t>
            </a:r>
            <a:br>
              <a:rPr lang="en-US" sz="900" dirty="0">
                <a:latin typeface="APL385 Unicode" panose="020B0709000202000203" pitchFamily="49" charset="0"/>
              </a:rPr>
            </a:br>
            <a:r>
              <a:rPr lang="en-US" sz="900" dirty="0">
                <a:latin typeface="APL385 Unicode" panose="020B0709000202000203" pitchFamily="49" charset="0"/>
              </a:rPr>
              <a:t>#.Main  ←          c:/devt/intro-to-link/old-export/Main.aplf  File is dated 1 minute ago, WS copy is dated 23 Sep 2025 </a:t>
            </a:r>
            <a:br>
              <a:rPr lang="en-US" sz="900" dirty="0">
                <a:latin typeface="APL385 Unicode" panose="020B0709000202000203" pitchFamily="49" charset="0"/>
              </a:rPr>
            </a:br>
            <a:endParaRPr lang="en-US" sz="9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>
                <a:latin typeface="APL385 Unicode" panose="020B0709000202000203" pitchFamily="49" charset="0"/>
              </a:rPr>
              <a:t>      ]</a:t>
            </a:r>
            <a:r>
              <a:rPr lang="en-US" sz="1200" dirty="0" err="1">
                <a:latin typeface="APL385 Unicode" panose="020B0709000202000203" pitchFamily="49" charset="0"/>
              </a:rPr>
              <a:t>link.resync</a:t>
            </a:r>
            <a:r>
              <a:rPr lang="en-US" sz="1200" dirty="0">
                <a:latin typeface="APL385 Unicode" panose="020B0709000202000203" pitchFamily="49" charset="0"/>
              </a:rPr>
              <a:t>  -proceed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1 file read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600" b="1" dirty="0">
                <a:latin typeface="+mn-lt"/>
              </a:rPr>
              <a:t>IF</a:t>
            </a:r>
            <a:r>
              <a:rPr lang="en-GB" sz="1600" dirty="0">
                <a:latin typeface="+mn-lt"/>
              </a:rPr>
              <a:t> you do not agree with the recommended "Direction", you must manually resolve the differences by copy/pasting source etc.</a:t>
            </a:r>
            <a:endParaRPr lang="en-US" sz="280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D6749-C0C2-88B4-E6B1-70C354F908F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FB63E0-79F9-C922-8A91-96581F92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19933" cy="685535"/>
          </a:xfrm>
        </p:spPr>
        <p:txBody>
          <a:bodyPr/>
          <a:lstStyle/>
          <a:p>
            <a:r>
              <a:rPr lang="da-DK" dirty="0"/>
              <a:t>If source does not match WS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C09D9-62FE-F8BA-6AF9-31D88884C2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280"/>
          <a:stretch>
            <a:fillRect/>
          </a:stretch>
        </p:blipFill>
        <p:spPr>
          <a:xfrm>
            <a:off x="6907282" y="0"/>
            <a:ext cx="4714875" cy="19371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18DD6C2-75CF-B669-7F65-9A6A074D4A0E}"/>
              </a:ext>
            </a:extLst>
          </p:cNvPr>
          <p:cNvSpPr/>
          <p:nvPr/>
        </p:nvSpPr>
        <p:spPr>
          <a:xfrm>
            <a:off x="6907282" y="953192"/>
            <a:ext cx="1715171" cy="311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337B4-1A9F-DADC-DA91-A4AC640755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68844-0C09-2E46-241C-255198A98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400398" cy="3242040"/>
          </a:xfrm>
        </p:spPr>
        <p:txBody>
          <a:bodyPr/>
          <a:lstStyle/>
          <a:p>
            <a:r>
              <a:rPr lang="da-DK" dirty="0"/>
              <a:t>Save a workspace with a Link in it</a:t>
            </a:r>
          </a:p>
          <a:p>
            <a:r>
              <a:rPr lang="da-DK" dirty="0"/>
              <a:t>Edit a function source file using the editor of your choice</a:t>
            </a:r>
          </a:p>
          <a:p>
            <a:r>
              <a:rPr lang="da-DK" dirty="0"/>
              <a:t>Reload the workspace and sort things out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A7231-707F-BC1D-5BF2-3C44827293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76AE2E-C870-DF52-E550-B4C59765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6 – Saved 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7863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39014-D29E-13C2-64CE-F590552F4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CDFCF-35D6-3FAF-2851-1995E8E7CB1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6F9E-C0B8-5067-103C-B84DC31CB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600" dirty="0"/>
              <a:t>By default, APL Array Notation is used to store all arrays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This is not always the best format if your data is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A character vector with completely regular line endings</a:t>
            </a:r>
          </a:p>
          <a:p>
            <a:pPr lvl="2">
              <a:spcAft>
                <a:spcPts val="600"/>
              </a:spcAft>
            </a:pPr>
            <a:r>
              <a:rPr lang="en-GB" sz="1050" dirty="0"/>
              <a:t>CR (UCS 13) ,  LF (10) or CRLF (13 10)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A vector of character vectors with no line endings (like STATFNS)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A character matrix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85720-2145-D373-602C-2C9D72D086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B57B1B-552A-FC21-64BD-D460CE4F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"Simple" Text Arrays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ACCD3-E040-B66B-F541-2367F41D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772" y="863277"/>
            <a:ext cx="4337400" cy="2114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00DFF-2643-9B7C-6D9D-3B52588C1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151" y="3206590"/>
            <a:ext cx="5531040" cy="179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EBC60-2972-0CD0-9512-F5FA574357B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EC379-CFDC-0C8D-7CAE-32973C079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The –text switch allows you to select "plain" text formats</a:t>
            </a:r>
          </a:p>
          <a:p>
            <a:pPr lvl="1"/>
            <a:r>
              <a:rPr lang="en-GB" sz="1200" dirty="0"/>
              <a:t>The default is APL Array Notation: –text=</a:t>
            </a:r>
            <a:r>
              <a:rPr lang="en-GB" sz="1200" dirty="0" err="1"/>
              <a:t>aplan</a:t>
            </a:r>
            <a:endParaRPr lang="en-GB" sz="1200" dirty="0"/>
          </a:p>
          <a:p>
            <a:pPr marL="0" indent="0">
              <a:buNone/>
            </a:pPr>
            <a:r>
              <a:rPr lang="da-DK" altLang="LID4096" sz="1400" dirty="0">
                <a:solidFill>
                  <a:schemeClr val="tx1"/>
                </a:solidFill>
                <a:latin typeface="APL385 Unicode" panose="020B0709000202000203" pitchFamily="49" charset="0"/>
              </a:rPr>
              <a:t>    </a:t>
            </a:r>
            <a:r>
              <a:rPr lang="LID4096" altLang="LID4096" sz="1400" dirty="0">
                <a:solidFill>
                  <a:schemeClr val="tx1"/>
                </a:solidFill>
                <a:latin typeface="APL385 Unicode" panose="020B0709000202000203" pitchFamily="49" charset="0"/>
              </a:rPr>
              <a:t>]link.export STATFNS</a:t>
            </a:r>
            <a:r>
              <a:rPr lang="da-DK" altLang="LID4096" sz="1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LID4096" altLang="LID4096" sz="1400" dirty="0">
                <a:solidFill>
                  <a:schemeClr val="tx1"/>
                </a:solidFill>
                <a:latin typeface="APL385 Unicode" panose="020B0709000202000203" pitchFamily="49" charset="0"/>
              </a:rPr>
              <a:t>c:\tmp\stats</a:t>
            </a:r>
            <a:r>
              <a:rPr lang="da-DK" altLang="LID4096" sz="1400" dirty="0">
                <a:solidFill>
                  <a:schemeClr val="tx1"/>
                </a:solidFill>
                <a:latin typeface="APL385 Unicode" panose="020B0709000202000203" pitchFamily="49" charset="0"/>
              </a:rPr>
              <a:t> –text=plain</a:t>
            </a:r>
            <a:endParaRPr lang="da-DK" sz="1600" dirty="0">
              <a:solidFill>
                <a:schemeClr val="tx1"/>
              </a:solidFill>
              <a:latin typeface="+mn-lt"/>
            </a:endParaRPr>
          </a:p>
          <a:p>
            <a:r>
              <a:rPr lang="da-DK" sz="1600" dirty="0">
                <a:solidFill>
                  <a:schemeClr val="tx1"/>
                </a:solidFill>
                <a:latin typeface="+mn-lt"/>
              </a:rPr>
              <a:t>Note that the penultimate segment of the name controls the form of the APL array that will be created from the file.</a:t>
            </a:r>
          </a:p>
          <a:p>
            <a:pPr lvl="1"/>
            <a:r>
              <a:rPr lang="da-DK" sz="1200" dirty="0">
                <a:solidFill>
                  <a:schemeClr val="tx1"/>
                </a:solidFill>
                <a:latin typeface="+mn-lt"/>
              </a:rPr>
              <a:t>In this case, </a:t>
            </a:r>
            <a:r>
              <a:rPr lang="da-DK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.vec.</a:t>
            </a:r>
            <a:r>
              <a:rPr lang="da-DK" sz="1200" dirty="0">
                <a:solidFill>
                  <a:schemeClr val="tx1"/>
                </a:solidFill>
                <a:latin typeface="+mn-lt"/>
              </a:rPr>
              <a:t> tells Link that the</a:t>
            </a:r>
            <a:br>
              <a:rPr lang="da-DK" sz="1200" dirty="0">
                <a:solidFill>
                  <a:schemeClr val="tx1"/>
                </a:solidFill>
                <a:latin typeface="+mn-lt"/>
              </a:rPr>
            </a:br>
            <a:r>
              <a:rPr lang="da-DK" sz="1200" dirty="0">
                <a:solidFill>
                  <a:schemeClr val="tx1"/>
                </a:solidFill>
                <a:latin typeface="+mn-lt"/>
              </a:rPr>
              <a:t>file should be loaded into a vector of vectors</a:t>
            </a:r>
          </a:p>
          <a:p>
            <a:endParaRPr lang="en-GB" sz="1600" dirty="0">
              <a:latin typeface="+mn-lt"/>
            </a:endParaRPr>
          </a:p>
          <a:p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4CD80-0A9B-A1C0-A991-8C8E910C9DA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D65742-D949-44DA-6DFF-80085ED8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-text=</a:t>
            </a:r>
            <a:r>
              <a:rPr lang="en-GB" dirty="0" err="1">
                <a:latin typeface="APL385 Unicode" panose="020B0709000202000203" pitchFamily="49" charset="0"/>
              </a:rPr>
              <a:t>plain|aplan</a:t>
            </a:r>
            <a:endParaRPr lang="en-GB" dirty="0">
              <a:latin typeface="APL385 Unicode" panose="020B0709000202000203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9D98A-B70C-8259-267B-39122DF76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72" y="518159"/>
            <a:ext cx="4337400" cy="2114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709348-F98D-DC4B-916E-7E7E34024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318" y="3579124"/>
            <a:ext cx="4514557" cy="14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C00336-77FD-2B9E-3B08-FA45BB36AC8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D927-4C5B-40FC-BC74-42C7DB371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8CB12-79EB-ABF3-5669-242F880A7B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96CC80-4E89-3395-711C-09015BAB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C77EE-F2F1-B2A4-F23D-8A3DA3C4A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10" y="0"/>
            <a:ext cx="7373379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450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5DEF55-3A8E-AB8D-536A-DDE8BF73A75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6E8CE-63F4-B4AB-C77E-C874E9390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B77D6-8062-7E22-29E5-8A711251526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13CCDB-1E89-1629-5EF9-2D4B0270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5BD49-4993-3998-7D8A-F9E8A0AD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834"/>
            <a:ext cx="9144000" cy="44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106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0CE46B-508F-2451-77D2-0C5D97ABAC7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E37D5-F316-C5A7-D4C0-866270BFA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1800" dirty="0"/>
              <a:t>Declares the form of the APL array, </a:t>
            </a:r>
            <a:r>
              <a:rPr lang="en-GB" sz="1800" b="1" dirty="0"/>
              <a:t>NOT</a:t>
            </a:r>
            <a:r>
              <a:rPr lang="en-GB" sz="1800" dirty="0"/>
              <a:t> the file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The file will have the separator decided by </a:t>
            </a:r>
            <a:r>
              <a:rPr lang="en-GB" sz="1400" dirty="0">
                <a:latin typeface="APL385 Unicode" panose="020B0709000202000203" pitchFamily="49" charset="0"/>
              </a:rPr>
              <a:t>⎕NPUT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Once a file has e.g. </a:t>
            </a:r>
            <a:r>
              <a:rPr lang="en-GB" sz="1800" dirty="0">
                <a:latin typeface="APL385 Unicode" panose="020B0709000202000203" pitchFamily="49" charset="0"/>
              </a:rPr>
              <a:t>.</a:t>
            </a:r>
            <a:r>
              <a:rPr lang="en-GB" sz="1800" dirty="0" err="1">
                <a:latin typeface="APL385 Unicode" panose="020B0709000202000203" pitchFamily="49" charset="0"/>
              </a:rPr>
              <a:t>vec</a:t>
            </a:r>
            <a:r>
              <a:rPr lang="en-GB" sz="1800" dirty="0">
                <a:latin typeface="APL385 Unicode" panose="020B0709000202000203" pitchFamily="49" charset="0"/>
              </a:rPr>
              <a:t>.</a:t>
            </a:r>
            <a:r>
              <a:rPr lang="en-GB" sz="1800" dirty="0"/>
              <a:t> in the name, the array format is fixed.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You need to delete the file if you want to change the format</a:t>
            </a:r>
          </a:p>
          <a:p>
            <a:pPr lvl="2">
              <a:spcAft>
                <a:spcPts val="600"/>
              </a:spcAft>
            </a:pPr>
            <a:r>
              <a:rPr lang="en-GB" sz="1200" dirty="0"/>
              <a:t>Or rename it and re-create the link</a:t>
            </a:r>
          </a:p>
          <a:p>
            <a:pPr lvl="1">
              <a:spcAft>
                <a:spcPts val="600"/>
              </a:spcAft>
            </a:pPr>
            <a:r>
              <a:rPr lang="en-GB" sz="1400" b="1" dirty="0"/>
              <a:t>NB: </a:t>
            </a:r>
            <a:r>
              <a:rPr lang="en-GB" sz="1400" dirty="0"/>
              <a:t>If you delete the file while watch=both,</a:t>
            </a:r>
            <a:br>
              <a:rPr lang="en-GB" sz="1400" dirty="0"/>
            </a:br>
            <a:r>
              <a:rPr lang="en-GB" sz="1400" dirty="0"/>
              <a:t>the variable will be expunged!</a:t>
            </a:r>
            <a:br>
              <a:rPr lang="en-GB" sz="1400" dirty="0"/>
            </a:br>
            <a:endParaRPr lang="en-GB" sz="1400" dirty="0"/>
          </a:p>
          <a:p>
            <a:pPr>
              <a:spcAft>
                <a:spcPts val="600"/>
              </a:spcAft>
            </a:pPr>
            <a:r>
              <a:rPr lang="en-GB" sz="1800" dirty="0"/>
              <a:t>You can set the default for future files</a:t>
            </a:r>
            <a:br>
              <a:rPr lang="en-GB" sz="1800" dirty="0"/>
            </a:br>
            <a:br>
              <a:rPr lang="en-GB" sz="800" dirty="0"/>
            </a:br>
            <a:r>
              <a:rPr lang="en-GB" sz="1600" dirty="0">
                <a:latin typeface="APL385 Unicode" panose="020B0709000202000203" pitchFamily="49" charset="0"/>
              </a:rPr>
              <a:t>]</a:t>
            </a:r>
            <a:r>
              <a:rPr lang="en-GB" sz="1600" dirty="0" err="1">
                <a:latin typeface="APL385 Unicode" panose="020B0709000202000203" pitchFamily="49" charset="0"/>
              </a:rPr>
              <a:t>link.configure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myns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text:plain</a:t>
            </a: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D1325-8F09-B018-E4DE-5A2935AF32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CD4B52-D6F0-95E1-423A-A552ADE8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middle segment of the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D8B6E-4127-BA06-38A9-EE5DC6485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279" y="2637183"/>
            <a:ext cx="3899721" cy="25063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A9AE5BD-DD07-9C93-99F3-225F1BAF55F9}"/>
              </a:ext>
            </a:extLst>
          </p:cNvPr>
          <p:cNvSpPr/>
          <p:nvPr/>
        </p:nvSpPr>
        <p:spPr>
          <a:xfrm>
            <a:off x="7752522" y="4735570"/>
            <a:ext cx="861391" cy="502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9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4AC0C-D1E6-2C08-ED08-B53B5758F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7F856-AFFF-7F26-F0DA-9A6F30C8FE7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809AF-4292-5655-E32C-98CCE8C09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Once the default is set to "plain":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>
                <a:latin typeface="APL385 Unicode" panose="020B0709000202000203" pitchFamily="49" charset="0"/>
              </a:rPr>
              <a:t>   NL←⎕UCS 13 </a:t>
            </a:r>
            <a:r>
              <a:rPr lang="da-DK" sz="1800" dirty="0">
                <a:latin typeface="APL385 Unicode" panose="020B0709000202000203" pitchFamily="49" charset="0"/>
              </a:rPr>
              <a:t>⍝ "Carriage Return"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   </a:t>
            </a:r>
            <a:r>
              <a:rPr lang="en-GB" sz="1600" dirty="0">
                <a:latin typeface="APL385 Unicode" panose="020B0709000202000203" pitchFamily="49" charset="0"/>
              </a:rPr>
              <a:t>names←'bob',NL,'</a:t>
            </a:r>
            <a:r>
              <a:rPr lang="en-GB" sz="1600" dirty="0" err="1">
                <a:latin typeface="APL385 Unicode" panose="020B0709000202000203" pitchFamily="49" charset="0"/>
              </a:rPr>
              <a:t>fred</a:t>
            </a:r>
            <a:r>
              <a:rPr lang="en-GB" sz="1600" dirty="0">
                <a:latin typeface="APL385 Unicode" panose="020B0709000202000203" pitchFamily="49" charset="0"/>
              </a:rPr>
              <a:t>',NL</a:t>
            </a:r>
            <a:br>
              <a:rPr lang="en-GB" sz="1600" dirty="0">
                <a:latin typeface="APL385 Unicode" panose="020B0709000202000203" pitchFamily="49" charset="0"/>
              </a:rPr>
            </a:b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   ]</a:t>
            </a:r>
            <a:r>
              <a:rPr lang="en-GB" sz="1600" dirty="0" err="1">
                <a:latin typeface="APL385 Unicode" panose="020B0709000202000203" pitchFamily="49" charset="0"/>
              </a:rPr>
              <a:t>link.add</a:t>
            </a:r>
            <a:r>
              <a:rPr lang="en-GB" sz="1600" dirty="0">
                <a:latin typeface="APL385 Unicode" panose="020B0709000202000203" pitchFamily="49" charset="0"/>
              </a:rPr>
              <a:t> names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Added: #.myns.names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485EF-E9FA-0816-6506-B5216881E8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69A88D-B585-AB61-AD3F-2B895DD9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text:plain</a:t>
            </a:r>
            <a:r>
              <a:rPr lang="en-GB" dirty="0"/>
              <a:t>, continued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E9686-6EC3-C0C0-7151-F61578899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760" y="779086"/>
            <a:ext cx="3698240" cy="24784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47461A-F702-1D51-A9A7-58BC0539C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257550"/>
            <a:ext cx="5905500" cy="18859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4B2EE4C-8C05-79D2-9FCF-D08EE923C210}"/>
              </a:ext>
            </a:extLst>
          </p:cNvPr>
          <p:cNvSpPr/>
          <p:nvPr/>
        </p:nvSpPr>
        <p:spPr>
          <a:xfrm>
            <a:off x="6827519" y="4748107"/>
            <a:ext cx="1212427" cy="502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C6CDAF-501E-BA0D-591C-29211E30838A}"/>
              </a:ext>
            </a:extLst>
          </p:cNvPr>
          <p:cNvSpPr/>
          <p:nvPr/>
        </p:nvSpPr>
        <p:spPr>
          <a:xfrm>
            <a:off x="4008784" y="3257550"/>
            <a:ext cx="503582" cy="502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16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9E7B2-476F-88BA-C3BE-F0573CF21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F950D-DCAC-124A-F15B-072420D2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784153" cy="3242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If watching the directory, then after saving the edited file:</a:t>
            </a:r>
            <a:br>
              <a:rPr lang="en-GB" sz="1800" dirty="0"/>
            </a:b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pt-BR" sz="1600" dirty="0">
                <a:latin typeface="APL385 Unicode" panose="020B0709000202000203" pitchFamily="49" charset="0"/>
              </a:rPr>
              <a:t>↑('.'@(NL∘=)names)(⎕UCS names)</a:t>
            </a:r>
            <a:br>
              <a:rPr lang="pt-BR" sz="1600" dirty="0">
                <a:latin typeface="APL385 Unicode" panose="020B0709000202000203" pitchFamily="49" charset="0"/>
              </a:rPr>
            </a:br>
            <a:r>
              <a:rPr lang="pt-BR" sz="1600" dirty="0">
                <a:latin typeface="APL385 Unicode" panose="020B0709000202000203" pitchFamily="49" charset="0"/>
              </a:rPr>
              <a:t>  j   i   l   l  .  b   o  b  .   f   r   e   d  .</a:t>
            </a:r>
            <a:br>
              <a:rPr lang="pt-BR" sz="1600" dirty="0">
                <a:latin typeface="APL385 Unicode" panose="020B0709000202000203" pitchFamily="49" charset="0"/>
              </a:rPr>
            </a:br>
            <a:r>
              <a:rPr lang="pt-BR" sz="1600" dirty="0">
                <a:latin typeface="APL385 Unicode" panose="020B0709000202000203" pitchFamily="49" charset="0"/>
              </a:rPr>
              <a:t>106 105 108 108 13 98 111 98 13 102 114 101 100 13</a:t>
            </a:r>
            <a:br>
              <a:rPr lang="pt-BR" dirty="0"/>
            </a:b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530F6-A1C4-4F1F-E299-D4B69CBA3D3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FF885B-8F01-8596-512B-2CA21B95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Text:plain</a:t>
            </a:r>
            <a:r>
              <a:rPr lang="en-GB" dirty="0"/>
              <a:t>, continued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2ACBDE-4310-1174-F405-23BB8F81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8663" y="1097279"/>
            <a:ext cx="5905500" cy="1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3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EB6717-6098-6C6A-89CE-55C31099A2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B7995-CA3B-4CE3-83FC-7B1BF949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Why is Link                              ?</a:t>
            </a:r>
            <a:endParaRPr lang="en-GB" dirty="0"/>
          </a:p>
        </p:txBody>
      </p:sp>
      <p:pic>
        <p:nvPicPr>
          <p:cNvPr id="11" name="Picture 2" descr="Image result for git logo transparent">
            <a:extLst>
              <a:ext uri="{FF2B5EF4-FFF2-40B4-BE49-F238E27FC236}">
                <a16:creationId xmlns:a16="http://schemas.microsoft.com/office/drawing/2014/main" id="{5991D941-41AF-4CFB-8B8A-3D565587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29" y="2644404"/>
            <a:ext cx="148192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vn logo">
            <a:extLst>
              <a:ext uri="{FF2B5EF4-FFF2-40B4-BE49-F238E27FC236}">
                <a16:creationId xmlns:a16="http://schemas.microsoft.com/office/drawing/2014/main" id="{0B798A5F-47E6-4084-8E6B-6008C4C6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64" y="1396753"/>
            <a:ext cx="1096231" cy="9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jenkins logo">
            <a:extLst>
              <a:ext uri="{FF2B5EF4-FFF2-40B4-BE49-F238E27FC236}">
                <a16:creationId xmlns:a16="http://schemas.microsoft.com/office/drawing/2014/main" id="{72FB8023-FA31-4841-82E3-F91B81B7A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" y="2067165"/>
            <a:ext cx="1780203" cy="13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vs code logo">
            <a:extLst>
              <a:ext uri="{FF2B5EF4-FFF2-40B4-BE49-F238E27FC236}">
                <a16:creationId xmlns:a16="http://schemas.microsoft.com/office/drawing/2014/main" id="{2023101D-1415-4189-973D-6DC862DE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55" y="2223196"/>
            <a:ext cx="2330546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macs logo">
            <a:extLst>
              <a:ext uri="{FF2B5EF4-FFF2-40B4-BE49-F238E27FC236}">
                <a16:creationId xmlns:a16="http://schemas.microsoft.com/office/drawing/2014/main" id="{EBA92E98-D21B-45C0-824B-EC23FCB06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98" y="3498912"/>
            <a:ext cx="1173149" cy="100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17E77D23-AFA8-4BF3-9819-E01381C4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85" y="3467139"/>
            <a:ext cx="962424" cy="9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clipse logo">
            <a:extLst>
              <a:ext uri="{FF2B5EF4-FFF2-40B4-BE49-F238E27FC236}">
                <a16:creationId xmlns:a16="http://schemas.microsoft.com/office/drawing/2014/main" id="{2DCCB943-7463-44EF-B7E8-1BC70997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51" y="1547875"/>
            <a:ext cx="2538943" cy="5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ithub logo">
            <a:extLst>
              <a:ext uri="{FF2B5EF4-FFF2-40B4-BE49-F238E27FC236}">
                <a16:creationId xmlns:a16="http://schemas.microsoft.com/office/drawing/2014/main" id="{B7734E38-8B92-4551-9D9D-77BC299B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96" y="2297567"/>
            <a:ext cx="112395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ercurial vcs">
            <a:extLst>
              <a:ext uri="{FF2B5EF4-FFF2-40B4-BE49-F238E27FC236}">
                <a16:creationId xmlns:a16="http://schemas.microsoft.com/office/drawing/2014/main" id="{BCD32433-F43C-4A30-B091-FDCFB94EC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37" y="1298085"/>
            <a:ext cx="1096231" cy="109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ulesoft logo">
            <a:extLst>
              <a:ext uri="{FF2B5EF4-FFF2-40B4-BE49-F238E27FC236}">
                <a16:creationId xmlns:a16="http://schemas.microsoft.com/office/drawing/2014/main" id="{4D429C98-C9DF-4A88-8893-4B41797B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0" y="1396753"/>
            <a:ext cx="1855767" cy="103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ircleci logo">
            <a:extLst>
              <a:ext uri="{FF2B5EF4-FFF2-40B4-BE49-F238E27FC236}">
                <a16:creationId xmlns:a16="http://schemas.microsoft.com/office/drawing/2014/main" id="{ADEE290C-4292-4372-ADA9-B7F407C8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3" y="3038016"/>
            <a:ext cx="1297015" cy="12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24C026-0C84-4B9C-9703-B6507C9ACF6D}"/>
              </a:ext>
            </a:extLst>
          </p:cNvPr>
          <p:cNvGrpSpPr/>
          <p:nvPr/>
        </p:nvGrpSpPr>
        <p:grpSpPr>
          <a:xfrm>
            <a:off x="2792458" y="377865"/>
            <a:ext cx="2952328" cy="604839"/>
            <a:chOff x="2699792" y="636535"/>
            <a:chExt cx="2952328" cy="604839"/>
          </a:xfrm>
        </p:grpSpPr>
        <p:sp>
          <p:nvSpPr>
            <p:cNvPr id="17" name="Arrow: Left 16">
              <a:extLst>
                <a:ext uri="{FF2B5EF4-FFF2-40B4-BE49-F238E27FC236}">
                  <a16:creationId xmlns:a16="http://schemas.microsoft.com/office/drawing/2014/main" id="{BA8F8228-9314-4487-9CF1-1A775D88A2C1}"/>
                </a:ext>
              </a:extLst>
            </p:cNvPr>
            <p:cNvSpPr/>
            <p:nvPr/>
          </p:nvSpPr>
          <p:spPr>
            <a:xfrm>
              <a:off x="2699792" y="636535"/>
              <a:ext cx="2952328" cy="604839"/>
            </a:xfrm>
            <a:prstGeom prst="leftArrow">
              <a:avLst>
                <a:gd name="adj1" fmla="val 100000"/>
                <a:gd name="adj2" fmla="val 36493"/>
              </a:avLst>
            </a:prstGeom>
            <a:solidFill>
              <a:srgbClr val="ED7F00"/>
            </a:solidFill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800" b="1" cap="all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9C6CBAAF-413F-4017-9443-7A107B0E9F4F}"/>
                </a:ext>
              </a:extLst>
            </p:cNvPr>
            <p:cNvSpPr/>
            <p:nvPr/>
          </p:nvSpPr>
          <p:spPr>
            <a:xfrm>
              <a:off x="2771801" y="698448"/>
              <a:ext cx="2823456" cy="485775"/>
            </a:xfrm>
            <a:prstGeom prst="leftArrow">
              <a:avLst>
                <a:gd name="adj1" fmla="val 100000"/>
                <a:gd name="adj2" fmla="val 36493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I</a:t>
              </a:r>
              <a:r>
                <a:rPr lang="en-US" sz="3200" b="1" cap="all" spc="5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m</a:t>
              </a:r>
              <a:r>
                <a:rPr lang="en-US" sz="3200" b="1" cap="all" spc="-1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o</a:t>
              </a:r>
              <a:r>
                <a:rPr lang="en-US" sz="3200" b="1" cap="all" spc="-2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r</a:t>
              </a:r>
              <a:r>
                <a:rPr lang="en-US" sz="3200" b="1" cap="all" spc="-6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sz="3200" b="1" cap="all" spc="-1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a</a:t>
              </a:r>
              <a:r>
                <a:rPr lang="en-US" sz="3200" b="1" cap="all" spc="5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n</a:t>
              </a:r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t</a:t>
              </a:r>
              <a:endParaRPr lang="en-GB" sz="3200" b="1" cap="all" dirty="0">
                <a:ln w="19050">
                  <a:solidFill>
                    <a:schemeClr val="tx1"/>
                  </a:solidFill>
                </a:ln>
                <a:solidFill>
                  <a:srgbClr val="ED7F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5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58085-91FA-7D44-008B-E5D637573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4B5CC-EF30-3774-574C-CBC43A27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784153" cy="3242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Renaming the file to </a:t>
            </a:r>
            <a:r>
              <a:rPr lang="en-GB" sz="1800" dirty="0">
                <a:latin typeface="APL385 Unicode" panose="020B0709000202000203" pitchFamily="49" charset="0"/>
              </a:rPr>
              <a:t>*.</a:t>
            </a:r>
            <a:r>
              <a:rPr lang="en-GB" sz="1800" dirty="0" err="1">
                <a:latin typeface="APL385 Unicode" panose="020B0709000202000203" pitchFamily="49" charset="0"/>
              </a:rPr>
              <a:t>LF.apla</a:t>
            </a:r>
            <a:r>
              <a:rPr lang="en-GB" sz="1800" dirty="0"/>
              <a:t> gives a nasty warning:</a:t>
            </a:r>
            <a:br>
              <a:rPr lang="en-GB" sz="1800" dirty="0"/>
            </a:br>
            <a:br>
              <a:rPr lang="en-GB" sz="1800" dirty="0"/>
            </a:br>
            <a:r>
              <a:rPr lang="da-DK" sz="1600" dirty="0">
                <a:latin typeface="APL385 Unicode" panose="020B0709000202000203" pitchFamily="49" charset="0"/>
              </a:rPr>
              <a:t>Link Warning: ⎕SE.Link.Notify: 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renamed c:/devt/intro-to-link/myns/names.LF.apla: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ignoring attempt to redefine #.myns.names 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+mn-lt"/>
              </a:rPr>
              <a:t>However, if you re-create the Link, note that the line endings are LF's: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</a:t>
            </a:r>
            <a:r>
              <a:rPr lang="pt-BR" sz="1600" dirty="0">
                <a:latin typeface="APL385 Unicode" panose="020B0709000202000203" pitchFamily="49" charset="0"/>
              </a:rPr>
              <a:t>↑('.'@(=∘(⎕UCS 10))names)(⎕UCS names)</a:t>
            </a:r>
            <a:br>
              <a:rPr lang="pt-BR" sz="1600" dirty="0">
                <a:latin typeface="APL385 Unicode" panose="020B0709000202000203" pitchFamily="49" charset="0"/>
              </a:rPr>
            </a:br>
            <a:r>
              <a:rPr lang="pt-BR" sz="1600" dirty="0">
                <a:latin typeface="APL385 Unicode" panose="020B0709000202000203" pitchFamily="49" charset="0"/>
              </a:rPr>
              <a:t>  j   i   l   l  .  b   o  b  .   f   r   e   d  .</a:t>
            </a:r>
            <a:br>
              <a:rPr lang="pt-BR" sz="1600" dirty="0">
                <a:latin typeface="APL385 Unicode" panose="020B0709000202000203" pitchFamily="49" charset="0"/>
              </a:rPr>
            </a:br>
            <a:r>
              <a:rPr lang="pt-BR" sz="1600" dirty="0">
                <a:latin typeface="APL385 Unicode" panose="020B0709000202000203" pitchFamily="49" charset="0"/>
              </a:rPr>
              <a:t>106 105 108 108 10 98 111 98 10 102 114 101 100 10</a:t>
            </a: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55C05-6EFC-BD75-DA3D-B582E1F2EE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685337-CEA9-3304-B779-3064DEE1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Text:plain</a:t>
            </a:r>
            <a:r>
              <a:rPr lang="en-GB" dirty="0"/>
              <a:t>, continued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58BDA-92EB-DC5B-EE9B-00481997B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2239" y="1264925"/>
            <a:ext cx="5697741" cy="27110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66C6E2E-A298-8A47-0F99-60973D5EC968}"/>
              </a:ext>
            </a:extLst>
          </p:cNvPr>
          <p:cNvSpPr/>
          <p:nvPr/>
        </p:nvSpPr>
        <p:spPr>
          <a:xfrm>
            <a:off x="7863840" y="1348052"/>
            <a:ext cx="345439" cy="284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153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36E43-BBDC-B3A4-DA58-3484581B7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528386" cy="32420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dirty="0"/>
              <a:t>As a general rule, Link is not for saving "data"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It is for "source code"</a:t>
            </a:r>
          </a:p>
          <a:p>
            <a:pPr>
              <a:spcAft>
                <a:spcPts val="600"/>
              </a:spcAft>
            </a:pPr>
            <a:r>
              <a:rPr lang="da-DK" dirty="0"/>
              <a:t>However, this is a grey area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Are mortality tables or other assumptions code or data?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If they need to be tracked and audited, using text source brings many useful tools to bear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One persons data is another ones code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03F42-973C-7E8E-4EB5-3D22815439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05979D-ACC6-D714-5570-176E9AA6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words about "Data"</a:t>
            </a:r>
          </a:p>
        </p:txBody>
      </p:sp>
    </p:spTree>
    <p:extLst>
      <p:ext uri="{BB962C8B-B14F-4D97-AF65-F5344CB8AC3E}">
        <p14:creationId xmlns:p14="http://schemas.microsoft.com/office/powerpoint/2010/main" val="26878158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0F5D9-68E8-2D31-0D6F-E7F0D51EDB6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4A76-AC6A-C580-67D5-4BA3A2E6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Did I say "text:plain" is not very well tested ...</a:t>
            </a:r>
          </a:p>
          <a:p>
            <a:r>
              <a:rPr lang="da-DK" dirty="0"/>
              <a:t>]Link.Resync doesn't work with text:plain</a:t>
            </a:r>
          </a:p>
          <a:p>
            <a:pPr lvl="1"/>
            <a:r>
              <a:rPr lang="da-DK" dirty="0"/>
              <a:t>Hopefully fixed before v20.0 is shipped</a:t>
            </a:r>
          </a:p>
          <a:p>
            <a:r>
              <a:rPr lang="da-DK" dirty="0"/>
              <a:t>Otherwise, Link 4.1.7 will be in a DSS update (and on GitHub)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9A7DB-729C-9102-14B4-EA8496D936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2992D9-7285-EB33-1F77-4BE03738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Oh, and 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9112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44DBB-6E63-882A-F348-76C1D411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892282" cy="32420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dirty="0"/>
              <a:t>Switch to using </a:t>
            </a:r>
            <a:r>
              <a:rPr lang="da-DK" dirty="0">
                <a:latin typeface="APL385 Unicode" panose="020B0709000202000203" pitchFamily="49" charset="0"/>
              </a:rPr>
              <a:t>text:plain</a:t>
            </a:r>
            <a:r>
              <a:rPr lang="da-DK" dirty="0"/>
              <a:t> in the stats app</a:t>
            </a:r>
          </a:p>
          <a:p>
            <a:pPr>
              <a:spcAft>
                <a:spcPts val="600"/>
              </a:spcAft>
            </a:pPr>
            <a:r>
              <a:rPr lang="en-GB" dirty="0"/>
              <a:t>Use </a:t>
            </a:r>
            <a:r>
              <a:rPr lang="en-GB" dirty="0">
                <a:latin typeface="APL385 Unicode" panose="020B0709000202000203" pitchFamily="49" charset="0"/>
              </a:rPr>
              <a:t>]</a:t>
            </a:r>
            <a:r>
              <a:rPr lang="en-GB" dirty="0" err="1">
                <a:latin typeface="APL385 Unicode" panose="020B0709000202000203" pitchFamily="49" charset="0"/>
              </a:rPr>
              <a:t>link.configure</a:t>
            </a:r>
            <a:r>
              <a:rPr lang="en-GB" dirty="0"/>
              <a:t> to change the default to </a:t>
            </a:r>
            <a:r>
              <a:rPr lang="en-GB" dirty="0" err="1">
                <a:latin typeface="APL385 Unicode" panose="020B0709000202000203" pitchFamily="49" charset="0"/>
              </a:rPr>
              <a:t>text:plain</a:t>
            </a:r>
            <a:endParaRPr lang="en-GB" dirty="0">
              <a:latin typeface="APL385 Unicode" panose="020B0709000202000203" pitchFamily="49" charset="0"/>
            </a:endParaRPr>
          </a:p>
          <a:p>
            <a:pPr>
              <a:spcAft>
                <a:spcPts val="600"/>
              </a:spcAft>
            </a:pPr>
            <a:r>
              <a:rPr lang="en-GB" dirty="0"/>
              <a:t>Verify the contents of the .</a:t>
            </a:r>
            <a:r>
              <a:rPr lang="en-GB" dirty="0" err="1"/>
              <a:t>linkconfig</a:t>
            </a:r>
            <a:r>
              <a:rPr lang="en-GB" dirty="0"/>
              <a:t> file</a:t>
            </a:r>
          </a:p>
          <a:p>
            <a:pPr>
              <a:spcAft>
                <a:spcPts val="600"/>
              </a:spcAft>
            </a:pPr>
            <a:r>
              <a:rPr lang="en-GB" dirty="0"/>
              <a:t>Replace </a:t>
            </a:r>
            <a:r>
              <a:rPr lang="en-GB" dirty="0" err="1"/>
              <a:t>STATFNS.apla</a:t>
            </a:r>
            <a:r>
              <a:rPr lang="en-GB" dirty="0"/>
              <a:t> with </a:t>
            </a:r>
            <a:r>
              <a:rPr lang="en-GB" dirty="0" err="1"/>
              <a:t>STATFNS.vec.apla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Verify that the application still works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6707F-52D7-C98E-886F-9A17B571AD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C519E4-611D-55A5-418E-905C6B9B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7 – text:plain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1411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CBD2-C704-E76F-3D26-15D86F78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561168" cy="3242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It is fine (even encouraged!) to dynamically load text source during development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For small or open-source applications, it is also fine for distribution / runtime if performance is not an issue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It is NOT recommended to dynamically load source from large numbers of text files in production environments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8CE75-9332-A448-BCB7-F55E17F0A1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02DE-C7FC-92E1-09FF-3B7252CE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Boot or Build?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660917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5990-64B3-1B5A-0D34-2326BF22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097690" cy="3242040"/>
          </a:xfrm>
        </p:spPr>
        <p:txBody>
          <a:bodyPr/>
          <a:lstStyle/>
          <a:p>
            <a:r>
              <a:rPr lang="da-DK" dirty="0"/>
              <a:t>Write a "BuildWS" function which</a:t>
            </a:r>
          </a:p>
          <a:p>
            <a:pPr lvl="1"/>
            <a:r>
              <a:rPr lang="da-DK" dirty="0"/>
              <a:t>Load the source into the workspace</a:t>
            </a:r>
          </a:p>
          <a:p>
            <a:pPr lvl="1"/>
            <a:r>
              <a:rPr lang="da-DK" dirty="0"/>
              <a:t>If source is already Linked, see </a:t>
            </a:r>
            <a:r>
              <a:rPr lang="da-DK" dirty="0">
                <a:latin typeface="APL385 Unicode" panose="020B0709000202000203" pitchFamily="49" charset="0"/>
              </a:rPr>
              <a:t>Link.Break</a:t>
            </a:r>
          </a:p>
          <a:p>
            <a:pPr lvl="1"/>
            <a:r>
              <a:rPr lang="da-DK" dirty="0"/>
              <a:t>Uses </a:t>
            </a:r>
            <a:r>
              <a:rPr lang="da-DK" dirty="0">
                <a:latin typeface="APL385 Unicode" panose="020B0709000202000203" pitchFamily="49" charset="0"/>
              </a:rPr>
              <a:t>⎕SAVE</a:t>
            </a:r>
            <a:r>
              <a:rPr lang="da-DK" dirty="0"/>
              <a:t> to create a workspace that will run when loaded</a:t>
            </a:r>
            <a:endParaRPr lang="en-US" dirty="0"/>
          </a:p>
          <a:p>
            <a:endParaRPr lang="en-US" dirty="0"/>
          </a:p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292FE-3058-5889-E375-B95A8D5CF7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9588C0-E97E-5026-D73B-563968D6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8 - Distribution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805875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747D98-A11B-ED94-CF66-0455199F17BC}"/>
              </a:ext>
            </a:extLst>
          </p:cNvPr>
          <p:cNvSpPr txBox="1"/>
          <p:nvPr/>
        </p:nvSpPr>
        <p:spPr>
          <a:xfrm>
            <a:off x="688565" y="1235414"/>
            <a:ext cx="77668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APL385 Unicode" panose="020B0709000202000203" pitchFamily="49" charset="0"/>
              </a:rPr>
              <a:t>     ∇ BuildStats;home;wsid                            </a:t>
            </a:r>
          </a:p>
          <a:p>
            <a:r>
              <a:rPr lang="da-DK" dirty="0">
                <a:latin typeface="APL385 Unicode" panose="020B0709000202000203" pitchFamily="49" charset="0"/>
              </a:rPr>
              <a:t>[1]    :If 0=≢home←1⊃⎕NPARTS 4⊃5179⌶⊃⎕SI               </a:t>
            </a:r>
          </a:p>
          <a:p>
            <a:r>
              <a:rPr lang="da-DK" dirty="0">
                <a:latin typeface="APL385 Unicode" panose="020B0709000202000203" pitchFamily="49" charset="0"/>
              </a:rPr>
              <a:t>[2]        →0⊣⎕←'Unable to determine source directory!'</a:t>
            </a:r>
          </a:p>
          <a:p>
            <a:r>
              <a:rPr lang="da-DK" dirty="0">
                <a:latin typeface="APL385 Unicode" panose="020B0709000202000203" pitchFamily="49" charset="0"/>
              </a:rPr>
              <a:t>[3]    :EndIf                                          </a:t>
            </a:r>
          </a:p>
          <a:p>
            <a:r>
              <a:rPr lang="da-DK" dirty="0">
                <a:latin typeface="APL385 Unicode" panose="020B0709000202000203" pitchFamily="49" charset="0"/>
              </a:rPr>
              <a:t>[4]    ⎕SE.Link.Import #(home,'/export')               </a:t>
            </a:r>
          </a:p>
          <a:p>
            <a:r>
              <a:rPr lang="da-DK" dirty="0">
                <a:latin typeface="APL385 Unicode" panose="020B0709000202000203" pitchFamily="49" charset="0"/>
              </a:rPr>
              <a:t>[5]    ⎕LX←'Main'                                      </a:t>
            </a:r>
          </a:p>
          <a:p>
            <a:r>
              <a:rPr lang="da-DK" dirty="0">
                <a:latin typeface="APL385 Unicode" panose="020B0709000202000203" pitchFamily="49" charset="0"/>
              </a:rPr>
              <a:t>[6]    0 ⎕SAVE wsid←home,'/runstats.dws'               </a:t>
            </a:r>
          </a:p>
          <a:p>
            <a:r>
              <a:rPr lang="da-DK" dirty="0">
                <a:latin typeface="APL385 Unicode" panose="020B0709000202000203" pitchFamily="49" charset="0"/>
              </a:rPr>
              <a:t>[7]    ⎕←'Saved: ',wsid                                </a:t>
            </a:r>
          </a:p>
          <a:p>
            <a:r>
              <a:rPr lang="da-DK" dirty="0">
                <a:latin typeface="APL385 Unicode" panose="020B0709000202000203" pitchFamily="49" charset="0"/>
              </a:rPr>
              <a:t>     ∇ </a:t>
            </a:r>
            <a:br>
              <a:rPr lang="da-DK" dirty="0">
                <a:latin typeface="APL385 Unicode" panose="020B0709000202000203" pitchFamily="49" charset="0"/>
              </a:rPr>
            </a:b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solidFill>
                  <a:schemeClr val="bg1"/>
                </a:solidFill>
                <a:highlight>
                  <a:srgbClr val="000000"/>
                </a:highlight>
                <a:latin typeface="APL385 Unicode" panose="020B0709000202000203" pitchFamily="49" charset="0"/>
              </a:rPr>
              <a:t>dyalog.exe LOAD=C:\devt\intro-to-link\BuildStats.aplf</a:t>
            </a:r>
            <a:br>
              <a:rPr lang="da-DK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327C06-2814-42A1-CF83-2279DC23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8 - Solution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17CCAB9-BDEF-ED54-4F36-575A3917BBB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2014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E6FDC4-E3EB-FB1C-9B8F-991484B28B1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1E6F7-AF03-D3DA-B42B-84AF9C458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86622-7C06-A1F4-5315-58DF097FB2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67CDBB-EA6D-A11F-E134-B1BD4877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33AA4-5193-FD62-8476-B5413E5B8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3"/>
            <a:ext cx="9144000" cy="50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266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1E2FA3-2F90-9332-B19B-02A22CB1EEF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982F-5BF9-0AAE-5983-0CF09C59A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1800" dirty="0"/>
              <a:t>... Of a text-based APL developer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Create GitHub repo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Clone it locally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Populate it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Make a change, roll back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Roll forward, 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Make branch, commit, pull request</a:t>
            </a:r>
          </a:p>
          <a:p>
            <a:pPr>
              <a:spcAft>
                <a:spcPts val="600"/>
              </a:spcAft>
            </a:pPr>
            <a:endParaRPr lang="da-DK" sz="1800" dirty="0"/>
          </a:p>
          <a:p>
            <a:pPr>
              <a:spcAft>
                <a:spcPts val="600"/>
              </a:spcAft>
            </a:pPr>
            <a:r>
              <a:rPr lang="da-DK" sz="1800" dirty="0"/>
              <a:t>Finally, look at METSIM Build &amp; Run </a:t>
            </a:r>
          </a:p>
          <a:p>
            <a:pPr>
              <a:spcAft>
                <a:spcPts val="600"/>
              </a:spcAft>
            </a:pPr>
            <a:r>
              <a:rPr lang="da-DK" sz="1800" dirty="0"/>
              <a:t>Talk about -preload</a:t>
            </a:r>
            <a:endParaRPr lang="en-GB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0F812-53AE-275B-F429-001AAF5251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E03865-6CE5-9DE5-B26E-2D05F78E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Day in the Life 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6607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E13BB-D87C-D13E-A233-1CFC15688D0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8CE75-9332-A448-BCB7-F55E17F0A1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02DE-C7FC-92E1-09FF-3B7252CE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Creating a GitHub Repository</a:t>
            </a:r>
            <a:endParaRPr lang="LID4096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94B3F06-56EF-433A-9432-F2A78AB40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724D2-ED55-48FF-81A3-2FC7A76F9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7329"/>
            <a:ext cx="9144000" cy="40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5DE80-AC0D-D366-0E77-3B9D96BB24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8CBB20-6127-E494-CF75-7AA80AED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 now also "AI" / LLMs 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1228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E13BB-D87C-D13E-A233-1CFC15688D0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02DE-C7FC-92E1-09FF-3B7252CE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Picking a License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7C706-CB03-4758-8D35-1F0F82DC2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9FFE3512-0AED-44FF-ADF2-71E04FFE3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8" y="1029702"/>
            <a:ext cx="85756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8183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8CE75-9332-A448-BCB7-F55E17F0A1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02DE-C7FC-92E1-09FF-3B7252CE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Cloning your repo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2F59C-4981-45BC-981E-59698AA07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66246" cy="3242040"/>
          </a:xfrm>
        </p:spPr>
        <p:txBody>
          <a:bodyPr>
            <a:normAutofit fontScale="92500"/>
          </a:bodyPr>
          <a:lstStyle/>
          <a:p>
            <a:r>
              <a:rPr lang="en-US" dirty="0"/>
              <a:t>You can set your Git client up to communicate via HTTPS or SSH</a:t>
            </a:r>
          </a:p>
          <a:p>
            <a:r>
              <a:rPr lang="en-US" dirty="0"/>
              <a:t>HTTPS is easier to setup, and with Personal Access Tokens (PAT) and 2FA (Two-factor Authentication) it probably satisfies your security needs</a:t>
            </a:r>
          </a:p>
          <a:p>
            <a:r>
              <a:rPr lang="en-US" dirty="0"/>
              <a:t>Once set up, try cloning your new "repo", or:</a:t>
            </a:r>
            <a:br>
              <a:rPr lang="en-US" dirty="0"/>
            </a:br>
            <a:br>
              <a:rPr lang="en-US" sz="1100" dirty="0"/>
            </a:br>
            <a:r>
              <a:rPr lang="en-US" sz="2200" dirty="0"/>
              <a:t>git clone </a:t>
            </a:r>
            <a:r>
              <a:rPr lang="en-US" sz="2200" dirty="0">
                <a:hlinkClick r:id="rId3"/>
              </a:rPr>
              <a:t>https://github.com/dialog-training/2022-SA3</a:t>
            </a:r>
            <a:r>
              <a:rPr lang="en-US" sz="2200" dirty="0"/>
              <a:t> /some/folder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54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7B6292-5D93-30D1-D6D4-623C018CEBA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E7020-F688-9325-8D06-A6E91AAC0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E1360-FC1B-C7B0-CA63-151B2780981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1877C5-50A7-12C0-A876-61AF8237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6B6BC9-45F8-94BF-BDF4-68151BADA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056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4DCC79-1B23-43E2-A894-AA4301C405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91690-613A-4B85-B3B4-9E269C3A1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VS Code &amp; Git Lens</a:t>
            </a:r>
          </a:p>
          <a:p>
            <a:r>
              <a:rPr lang="en-US" dirty="0"/>
              <a:t>METSIM build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A414B-6E13-4E64-9EF3-6338B1980F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8977D2-7EF7-4D47-B238-043EC813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Morten Works – Live Demo</a:t>
            </a:r>
          </a:p>
        </p:txBody>
      </p:sp>
    </p:spTree>
    <p:extLst>
      <p:ext uri="{BB962C8B-B14F-4D97-AF65-F5344CB8AC3E}">
        <p14:creationId xmlns:p14="http://schemas.microsoft.com/office/powerpoint/2010/main" val="24633643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F083D7A-FF2D-9CC0-6CD7-9E4DA0D1C0E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40A123-AB23-93B0-EAC2-8DBF62B43186}"/>
              </a:ext>
            </a:extLst>
          </p:cNvPr>
          <p:cNvSpPr txBox="1"/>
          <p:nvPr/>
        </p:nvSpPr>
        <p:spPr>
          <a:xfrm>
            <a:off x="0" y="159025"/>
            <a:ext cx="9962984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APL385 Unicode" panose="020B0709000202000203" pitchFamily="49" charset="0"/>
              </a:rPr>
              <a:t>     ∇ Build;GITPATH;gitrepos;warn;ai3;dirs;nss;ns;dir;z;type;filename;flags;resource;icon;cmdline;details;DEV;m;PULL;pull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[1]    DEV←∨/'yY1'∊2 ⎕NQ'.' 'GetEnvironment' 'DEV'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[2]    PULL←∨/'pull'⍷⎕C 2 ⎕NQ'.' 'GetCommandLine'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[3] 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[4]    ⎕←'Building METSIM ',((DEV+1)⊃'runtime' 'development'),' workspace...'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[5]    :If 0=≢GITPATH←1⊃⎕NPARTS ¯1↓1⊃1 ⎕NPARTS 4⊃5179⌶1⊃⎕SI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[6]        GITPATH←∊1 ⎕NPARTS{⍵,'/'/⍨~(¯1↑⍵)∊'/\'}{0=≢⍵:'c:\devt\' ⋄ ⍵}2 ⎕NQ'.' 'GetEnvironment' 'GITPATH'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[7]    :EndIf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[8]    :If ~∧/m←⎕NEXISTS dirs←GITPATH∘,¨'metsim/dyalog' 'AtfIn/APLSource/A2K' 'deltawi/code/DWI'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[9]        ⎕←'Unable to build METSIM® for Dyalog APL, cannot find:'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[10]       ⎕←⍪'      '∘,¨(~m)/dirs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[11]       →0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[12]   :EndIf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[13]   nss←'#' 'A2K' 'dwi'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[14]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[15]   :For (ns dir) :InEach nss dirs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[16]       ai3←⎕AI[3]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[17]       ⍞←'Processing ',dir,'... '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[18]       :If PULL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[19]           ⎕←dir(1⊃pull←⎕SHELL'git' '-C'dir'pull')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[20]       :EndIf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[21]       :If DEV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[22]           z←(fastLoad:1 ⋄ flatten:∨/'metsim'⍷dir)⎕SE.Link.Create ns dir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[23]       :Else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[24]           z←(fastLoad:1 ⋄ flatten:∨/'metsim'⍷dir)⎕SE.Link.Import ns dir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[25]       :EndIf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[26]       ⎕←(1⍕0.001×(3⊃⎕AI)-ai3),' seconds'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[27]   :EndFor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488378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22B9B-1D0B-1333-375B-4291AFE34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F5E2739F-64B9-93B6-8A8B-B6AC48D056C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F6EAA-4F04-D7E9-4244-B75E42D07BEA}"/>
              </a:ext>
            </a:extLst>
          </p:cNvPr>
          <p:cNvSpPr txBox="1"/>
          <p:nvPr/>
        </p:nvSpPr>
        <p:spPr>
          <a:xfrm>
            <a:off x="0" y="101843"/>
            <a:ext cx="9962984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APL385 Unicode" panose="020B0709000202000203" pitchFamily="49" charset="0"/>
              </a:rPr>
              <a:t>[29]   ⎕←'Verifying git status...'⊣warn←0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[30]   gitrepos←GitStatus¨GITPATH∘,¨{(¯1+⍵⍳'/')↑⍵}¨(≢GITPATH)↓¨dirs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[31]   ⎕←⍪gitrepos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[32]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[33]   :If ∨/~gitrepos.branch∊'main' 'main...origin/main'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[34]       ⎕←'** Warning: not building exclusively from main branches'⊣warn←1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[35]   :EndIf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[36]   :If ~∧/gitrepos.clean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[37]       ⎕←'** Warning: repos contain uncommited changes: ',(≢GITPATH)↓¨(~gitrepos.clean)/gitrepos.path⊣warn←1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[38]   :EndIf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[39]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[40]   :If 0≠≢RIDE←2 ⎕NQ'.' 'GetEnvironment' 'RIDE' ⍝ LEAVE THIS AS GLOBAL for Run to inspect!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[41]       ⎕←'*** NB NB RIDE is set: ',RIDE,' ***'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[42]   :EndIf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[43]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[44]   :If warn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[45]       ⎕←'Proceed (Y/N)?'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[46]       →(∨/'yY'∊⍞)↓0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[47]   :EndIf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[48]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[49]   ⎕←'Copying SQAPL and Conga'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[50]   'Conga'⎕CY'conga'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[51]   'SQA'⎕CY'sqapl'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[52]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[53]   A2K.∆WI←dwi.WI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[54]   GITREPOS←gitrepos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[55]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[56]   ⎕WSID←'C:\METSIMD\METSIM'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[57]   ⎕LX←'Run'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652373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5A09A-B160-3CEA-1C07-E7960D3FD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BE6A7B49-44F7-EE87-5735-2D84A5075D6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A6CC7-14BB-CB2B-BF10-E84DFAB7C2A2}"/>
              </a:ext>
            </a:extLst>
          </p:cNvPr>
          <p:cNvSpPr txBox="1"/>
          <p:nvPr/>
        </p:nvSpPr>
        <p:spPr>
          <a:xfrm>
            <a:off x="0" y="101843"/>
            <a:ext cx="9962984" cy="5101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APL385 Unicode" panose="020B0709000202000203" pitchFamily="49" charset="0"/>
              </a:rPr>
              <a:t>[59]   :If DEV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[60]       0 ⎕SAVE ⎕WSID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[61]       ⎕←'Saved: ',⎕WSID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[62]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[63]   :Else ⍝ Build a stand-alone executable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[64]       ∆RTS←1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[65]       filename←'C:\METSIMD\METSIM.exe'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[66]       type←'StandaloneNativeExe'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[67]       flags←8 ⍝ Runtime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[68]       resource←''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[69]       icon←'c:\METSIMD\METSIM.ico'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[70]       cmdline←'METSIM.exe MAXWS=512M METSIM_FORMSIZE="1000 1600"'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[71]       details←['Comments' 'METSIM® for Dyalog APL'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[72]           'CompanyName' 'MSI Inc.'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[73]           'FileDescription' 'METSIM® executable for Dyalog APL'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[74]           'FileVersion'(↑'Mmm YYYY'(1200⌶)1 ⎕DT'J')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[75]           'ProductVersion'(↑'Mmm YYYY'(1200⌶)1 ⎕DT'J')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[76]           'LegalCopyright'('Copyright MSI Inc. ',⍕1⊃⎕TS)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[77]           'ProductName' 'METSIM® for Dyalog APL']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[78]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[79]       :If 1=2 ⎕NQ'.' 'bind'filename type flags resource icon cmdline details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[80]           ⎕←'Created executable with command line ',cmdline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[81]           :If ⎕NEXISTS buildfile←GITPATH,'metsim/installer/METSIM/METSIM.exe'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[82]               buildfile(⎕NCOPY⍠'IfExists' 'Replace')filename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[83]               ⎕←'Also updated ',buildfile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[84]           :EndIf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[85]       :Else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[86]           ...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[87]       :EndIf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[88]   :EndIf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     ∇ </a:t>
            </a:r>
          </a:p>
        </p:txBody>
      </p:sp>
    </p:spTree>
    <p:extLst>
      <p:ext uri="{BB962C8B-B14F-4D97-AF65-F5344CB8AC3E}">
        <p14:creationId xmlns:p14="http://schemas.microsoft.com/office/powerpoint/2010/main" val="1868910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CADCF-339F-6EEB-5345-0FCE93F7E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43AF2AB2-0F9E-B60C-063F-4AE02C445B8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B5D7F-EB7F-FEBC-0A14-C6296E2AF0F4}"/>
              </a:ext>
            </a:extLst>
          </p:cNvPr>
          <p:cNvSpPr txBox="1"/>
          <p:nvPr/>
        </p:nvSpPr>
        <p:spPr>
          <a:xfrm>
            <a:off x="0" y="101843"/>
            <a:ext cx="9962984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APL385 Unicode" panose="020B0709000202000203" pitchFamily="49" charset="0"/>
              </a:rPr>
              <a:t>     ∇ Run;GITPATH;dirs;nss;z;ns;dir;repo;changed;files;prefix;names;parts;m;file;ext;name;path;build;loadsrc;⎕TRAP;silent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[1]   ⍝ Start Dyalog METSIM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[2]    ⎕TRAP←0 'C' '→ERROR'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[3] 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[4]    config←ReadConfig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[5]    loadsrc←4⊃5179⌶1⊃⎕SI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[6] 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[7]    :If config.DEV ⍝ In developer mode, patch changes since last Build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[8]        ⎕←'Setting up development environment - Patching and Linking'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[9]        :If 0=≢GITPATH←{(¯1+1⍳⍨'metsim/dyalog'⍷⎕C ⍵)↑⍵}∊1 ⎕NPARTS loadsrc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[10]           GITPATH←∊1 ⎕NPARTS{⍵,'/'/⍨~(¯1↑⍵)∊'/\'}{0=≢⍵:'c:\devt\' ⋄ ⍵}config.GITPATH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[11]       :EndIf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[12]       dirs←GITPATH∘,¨'metsim/dyalog' 'AtfIn/APLSource/A2K' 'deltawi/code/DWI'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[13]       nss←'#' 'A2K' 'dwi'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[14]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[15]       :For (ns dir) :InEach nss dirs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[16]           path←GITPATH,{(¯1+⍵⍳'/')↑⍵}(≢GITPATH)↓dir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[17]           build←(GITREPOS.path⍳⊂path)⊃GITREPOS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[18]           ⎕←repo←build.hash GitStatus path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[19]           :If build.branch≢repo.branch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[20]               ⎕←'*** Unable to patch - this workspace was built from branch [',build.branch,'] - rebuild required.'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[21]               :Continue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[22]           :EndIf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[23]           saved←13 ⎕NINFO ⎕WSID,'.dws'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[24]           (names times)←0 13 ⎕NINFO⍠('Wildcard' 1)('Recurse' 1)⊢dir,'/*'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[25]           parts←⎕NPARTS(times&gt;saved)/names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[26]           names←(m←((3⊃¨parts)∊⊂'.dyalog')∨(4↑¨3⊃¨parts)∊⊂'.apl')/2⊃¨parts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[27]           ⎕EX names~⊂'Run</a:t>
            </a:r>
          </a:p>
        </p:txBody>
      </p:sp>
    </p:spTree>
    <p:extLst>
      <p:ext uri="{BB962C8B-B14F-4D97-AF65-F5344CB8AC3E}">
        <p14:creationId xmlns:p14="http://schemas.microsoft.com/office/powerpoint/2010/main" val="6474413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D0B35-DC01-0C22-4235-51A20245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A969DA7E-6667-A3BD-6B22-422130669CB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9B9BC-5C8A-6793-356A-8F801EA7AE2C}"/>
              </a:ext>
            </a:extLst>
          </p:cNvPr>
          <p:cNvSpPr txBox="1"/>
          <p:nvPr/>
        </p:nvSpPr>
        <p:spPr>
          <a:xfrm>
            <a:off x="0" y="518400"/>
            <a:ext cx="9962984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APL385 Unicode" panose="020B0709000202000203" pitchFamily="49" charset="0"/>
              </a:rPr>
              <a:t>[27]           ⎕EX names~⊂'Run'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[28]           :For (path name ext) :In m/parts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[29]               ⎕←'Patching ',path,name,ext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[30]               :If ext≡'.apla'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[31]                   ns ⎕SE.Link.Fix 1⊃⎕NGET(path,name,ext)1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[32]               :Else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[33]                   2(⍎ns).⎕FIX'file://',path,name,ext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[34]               :EndIf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[35]           :EndFor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[36]           z←(fastLoad:1 ⋄ preloaded:1 ⋄ flatten:∨/'metsim'⍷dir)⎕SE.Link.Create ns dir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[37]       :EndFor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[38]       :If ∨/m←~⎕NEXISTS ⎕SE.Link.Links.dir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[39]           ⎕←'*** WARNING: source folder(s) not found: ',⍕m/⎕SE.Link.Links.dir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[40]       :EndIf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[41]       :If 0=≢loadsrc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[42]           ⎕←'*** WARNING: this is not a development workspace - no file links ***'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[43]       :EndIf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[44]       ⎕←'Config:'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[45]       ⎕JSON⍠'Compact' 0⊢config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[46]   :ElseIf 0≠≢loadsrc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[47]       ⎕←'*** WARNING: development workspace - file links exist ***'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[48]   :EndIf </a:t>
            </a:r>
          </a:p>
        </p:txBody>
      </p:sp>
    </p:spTree>
    <p:extLst>
      <p:ext uri="{BB962C8B-B14F-4D97-AF65-F5344CB8AC3E}">
        <p14:creationId xmlns:p14="http://schemas.microsoft.com/office/powerpoint/2010/main" val="12452821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9B716-5E71-4858-5B9D-1C7D28E75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5EF312D-8C58-C293-76E2-422EF04BAFA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9D457-4046-FA44-AC76-8189D7A8B6F4}"/>
              </a:ext>
            </a:extLst>
          </p:cNvPr>
          <p:cNvSpPr txBox="1"/>
          <p:nvPr/>
        </p:nvSpPr>
        <p:spPr>
          <a:xfrm>
            <a:off x="0" y="101843"/>
            <a:ext cx="9962984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APL385 Unicode" panose="020B0709000202000203" pitchFamily="49" charset="0"/>
              </a:rPr>
              <a:t>[50]   A2K.∆WI←dwi.WI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[51]   dwi.Init #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[52]   dwi.DEBUG←~config.TRAP_DWI_ERRORS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[53]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[54]   ⎕WSID←'C:\METSIMD\METSIM'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[55]   A2K.DEBUG_INTERRUPTS←'#.DEBUG_INTERRUPTS'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[56]   A2K.DISPLAY_ERRORS←config.DISPLAY_TRAPPED_ERRORS/'#.DISPLAY_ERRORS'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[57]   ∆DEBUG←isRuntime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[58]   silent←∨/'1yY'∊2 ⎕NQ'.' 'GetEnvironment' 'SIL'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[59]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[60]   :If config.DEV∧~isRuntime∨silent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[61]       ⎕←'      LOAD'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[62]   :Else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[63]       :If 0≠≢RIDE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[64]           3502⌶RIDE ⋄ 3502⌶1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[65]           Wmsg'RIDE enabled - disable before shipping!' 48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[66]       :EndIf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[67]       LOAD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[68]       ⎕OFF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[69]   :EndIf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[70]   →0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[71]        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[72]  ERROR:  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[73]   ⎕TRAP←0 'S'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[74]   'EF'⎕WC'Form' 'METSIM® Startup Error'('Size' 300 1000)('Coord' 'Pixel')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[75]   'EF.TXT'⎕WC'Text'(⊂⍕⍪⎕DMX.DM)(10 10)('Font' 'APL385 Unicode')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[76]   ⎕DQ'EF'                                                                                                            </a:t>
            </a:r>
          </a:p>
          <a:p>
            <a:r>
              <a:rPr lang="da-DK" sz="1050" dirty="0">
                <a:latin typeface="APL385 Unicode" panose="020B0709000202000203" pitchFamily="49" charset="0"/>
              </a:rPr>
              <a:t>     ∇ </a:t>
            </a:r>
          </a:p>
        </p:txBody>
      </p:sp>
    </p:spTree>
    <p:extLst>
      <p:ext uri="{BB962C8B-B14F-4D97-AF65-F5344CB8AC3E}">
        <p14:creationId xmlns:p14="http://schemas.microsoft.com/office/powerpoint/2010/main" val="228774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FCB288-DC30-30D2-2BD2-C6D21112BCC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5AB12B-B517-EE3F-E841-79F08A30C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" y="-285414"/>
            <a:ext cx="9081781" cy="5714327"/>
          </a:xfrm>
        </p:spPr>
      </p:pic>
    </p:spTree>
    <p:extLst>
      <p:ext uri="{BB962C8B-B14F-4D97-AF65-F5344CB8AC3E}">
        <p14:creationId xmlns:p14="http://schemas.microsoft.com/office/powerpoint/2010/main" val="238007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17317</TotalTime>
  <Words>6135</Words>
  <Application>Microsoft Office PowerPoint</Application>
  <PresentationFormat>On-screen Show (16:9)</PresentationFormat>
  <Paragraphs>578</Paragraphs>
  <Slides>89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8" baseType="lpstr">
      <vt:lpstr>Sarabun</vt:lpstr>
      <vt:lpstr>Wingdings</vt:lpstr>
      <vt:lpstr>Courier New</vt:lpstr>
      <vt:lpstr>Wingdings 2</vt:lpstr>
      <vt:lpstr>Arial</vt:lpstr>
      <vt:lpstr>Comic Sans MS</vt:lpstr>
      <vt:lpstr>Calibri</vt:lpstr>
      <vt:lpstr>APL385 Unicode</vt:lpstr>
      <vt:lpstr>Office Theme</vt:lpstr>
      <vt:lpstr>Introduction to Link</vt:lpstr>
      <vt:lpstr>Goals</vt:lpstr>
      <vt:lpstr>Workshop Overview</vt:lpstr>
      <vt:lpstr>But first - What exactly is Link?</vt:lpstr>
      <vt:lpstr>File System Watcher</vt:lpstr>
      <vt:lpstr>Why is Link                              ?</vt:lpstr>
      <vt:lpstr>Why is Link                              ?</vt:lpstr>
      <vt:lpstr>And now also "AI" / LLMs ...</vt:lpstr>
      <vt:lpstr>PowerPoint Presentation</vt:lpstr>
      <vt:lpstr>Screen Shot from Mortens SA1 Slides</vt:lpstr>
      <vt:lpstr>PowerPoint Presentation</vt:lpstr>
      <vt:lpstr>Other Benefits of Text Source</vt:lpstr>
      <vt:lpstr>Current Link Versions</vt:lpstr>
      <vt:lpstr>PowerPoint Presentation</vt:lpstr>
      <vt:lpstr>Exercise 0 - Documentation</vt:lpstr>
      <vt:lpstr>Documentation</vt:lpstr>
      <vt:lpstr>PowerPoint Presentation</vt:lpstr>
      <vt:lpstr>PowerPoint Presentation</vt:lpstr>
      <vt:lpstr>Starting a New Project</vt:lpstr>
      <vt:lpstr>PowerPoint Presentation</vt:lpstr>
      <vt:lpstr>Source File Extensions</vt:lpstr>
      <vt:lpstr>Exercise 1 – Your first Link</vt:lpstr>
      <vt:lpstr>Variables</vt:lpstr>
      <vt:lpstr>Variables</vt:lpstr>
      <vt:lpstr>Assignment</vt:lpstr>
      <vt:lpstr>Exercise 2 - Variables</vt:lpstr>
      <vt:lpstr>Link.Create - Recap</vt:lpstr>
      <vt:lpstr>Import and Export</vt:lpstr>
      <vt:lpstr>Namespace = Directory</vt:lpstr>
      <vt:lpstr>Exercise 3 - Subdirectories</vt:lpstr>
      <vt:lpstr>Ugh</vt:lpstr>
      <vt:lpstr>PowerPoint Presentation</vt:lpstr>
      <vt:lpstr>PowerPoint Presentation</vt:lpstr>
      <vt:lpstr>Case Coding</vt:lpstr>
      <vt:lpstr>Case Coding</vt:lpstr>
      <vt:lpstr>Case Coding</vt:lpstr>
      <vt:lpstr>API vs User Commands?</vt:lpstr>
      <vt:lpstr>Documentation is for the API</vt:lpstr>
      <vt:lpstr>PowerPoint Presentation</vt:lpstr>
      <vt:lpstr>Exercise 4</vt:lpstr>
      <vt:lpstr>Exercise 4 - Discussion</vt:lpstr>
      <vt:lpstr>PowerPoint Presentation</vt:lpstr>
      <vt:lpstr>The .linkconfig file</vt:lpstr>
      <vt:lpstr>Exercise 4 – Morten's Solution</vt:lpstr>
      <vt:lpstr>Issues with old applications</vt:lpstr>
      <vt:lpstr>The –flatten switch</vt:lpstr>
      <vt:lpstr>PowerPoint Presentation</vt:lpstr>
      <vt:lpstr>Underscores</vt:lpstr>
      <vt:lpstr>Non-Representable Objects</vt:lpstr>
      <vt:lpstr>Example: OLE Server…</vt:lpstr>
      <vt:lpstr>Derived Functions</vt:lpstr>
      <vt:lpstr>Exercise 5: flatten (or do not)</vt:lpstr>
      <vt:lpstr>Exercise 5 - Discussion</vt:lpstr>
      <vt:lpstr>PowerPoint Presentation</vt:lpstr>
      <vt:lpstr>"Boot" from Source</vt:lpstr>
      <vt:lpstr>LOAD= parameter</vt:lpstr>
      <vt:lpstr>The Run function</vt:lpstr>
      <vt:lpstr>Is the Workspace Dead?</vt:lpstr>
      <vt:lpstr>Saved Workspaces with Links</vt:lpstr>
      <vt:lpstr>Saved Links</vt:lpstr>
      <vt:lpstr>If source does not match WS</vt:lpstr>
      <vt:lpstr>Exercise 6 – Saved Links</vt:lpstr>
      <vt:lpstr>"Simple" Text Arrays</vt:lpstr>
      <vt:lpstr>-text=plain|aplan</vt:lpstr>
      <vt:lpstr>PowerPoint Presentation</vt:lpstr>
      <vt:lpstr>PowerPoint Presentation</vt:lpstr>
      <vt:lpstr>The middle segment of the name</vt:lpstr>
      <vt:lpstr>text:plain, continued</vt:lpstr>
      <vt:lpstr>Text:plain, continued</vt:lpstr>
      <vt:lpstr>Text:plain, continued</vt:lpstr>
      <vt:lpstr>Final words about "Data"</vt:lpstr>
      <vt:lpstr>Oh, and ...</vt:lpstr>
      <vt:lpstr>Exercise 7 – text:plain</vt:lpstr>
      <vt:lpstr>Boot or Build?</vt:lpstr>
      <vt:lpstr>Exercise 8 - Distribution</vt:lpstr>
      <vt:lpstr>Exercise 8 - Solution</vt:lpstr>
      <vt:lpstr>PowerPoint Presentation</vt:lpstr>
      <vt:lpstr>A Day in the Life ...</vt:lpstr>
      <vt:lpstr>Creating a GitHub Repository</vt:lpstr>
      <vt:lpstr>Picking a License</vt:lpstr>
      <vt:lpstr>Cloning your repo</vt:lpstr>
      <vt:lpstr>PowerPoint Presentation</vt:lpstr>
      <vt:lpstr>How Morten Works – Live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268</cp:revision>
  <dcterms:created xsi:type="dcterms:W3CDTF">2019-07-25T11:46:05Z</dcterms:created>
  <dcterms:modified xsi:type="dcterms:W3CDTF">2025-10-01T16:40:16Z</dcterms:modified>
</cp:coreProperties>
</file>