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60" r:id="rId5"/>
    <p:sldId id="268" r:id="rId6"/>
    <p:sldId id="267" r:id="rId7"/>
    <p:sldId id="261" r:id="rId8"/>
    <p:sldId id="269" r:id="rId9"/>
    <p:sldId id="271" r:id="rId10"/>
    <p:sldId id="263" r:id="rId11"/>
    <p:sldId id="265" r:id="rId12"/>
    <p:sldId id="275" r:id="rId13"/>
    <p:sldId id="266" r:id="rId14"/>
    <p:sldId id="270" r:id="rId1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9" autoAdjust="0"/>
    <p:restoredTop sz="94660"/>
  </p:normalViewPr>
  <p:slideViewPr>
    <p:cSldViewPr snapToGrid="0">
      <p:cViewPr varScale="1">
        <p:scale>
          <a:sx n="98" d="100"/>
          <a:sy n="98" d="100"/>
        </p:scale>
        <p:origin x="906" y="9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5" d="100"/>
          <a:sy n="95" d="100"/>
        </p:scale>
        <p:origin x="366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C7876C-1FBF-6A37-0691-CF5612ECA1C9}"/>
              </a:ext>
            </a:extLst>
          </p:cNvPr>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n-US"/>
          </a:p>
        </p:txBody>
      </p:sp>
      <p:sp>
        <p:nvSpPr>
          <p:cNvPr id="3" name="Date Placeholder 2">
            <a:extLst>
              <a:ext uri="{FF2B5EF4-FFF2-40B4-BE49-F238E27FC236}">
                <a16:creationId xmlns:a16="http://schemas.microsoft.com/office/drawing/2014/main" id="{A829960A-C451-250E-A66A-7518E1BEE6E0}"/>
              </a:ext>
            </a:extLst>
          </p:cNvPr>
          <p:cNvSpPr>
            <a:spLocks noGrp="1"/>
          </p:cNvSpPr>
          <p:nvPr>
            <p:ph type="dt" sz="quarter" idx="1"/>
          </p:nvPr>
        </p:nvSpPr>
        <p:spPr>
          <a:xfrm>
            <a:off x="3884613" y="0"/>
            <a:ext cx="2971800" cy="466435"/>
          </a:xfrm>
          <a:prstGeom prst="rect">
            <a:avLst/>
          </a:prstGeom>
        </p:spPr>
        <p:txBody>
          <a:bodyPr vert="horz" lIns="92830" tIns="46415" rIns="92830" bIns="46415" rtlCol="0"/>
          <a:lstStyle>
            <a:lvl1pPr algn="r">
              <a:defRPr sz="1200"/>
            </a:lvl1pPr>
          </a:lstStyle>
          <a:p>
            <a:fld id="{74CEC9DA-3D39-4486-BC73-74791805BA3C}" type="datetimeFigureOut">
              <a:rPr lang="en-US" smtClean="0"/>
              <a:t>10/16/2025</a:t>
            </a:fld>
            <a:endParaRPr lang="en-US"/>
          </a:p>
        </p:txBody>
      </p:sp>
      <p:sp>
        <p:nvSpPr>
          <p:cNvPr id="4" name="Footer Placeholder 3">
            <a:extLst>
              <a:ext uri="{FF2B5EF4-FFF2-40B4-BE49-F238E27FC236}">
                <a16:creationId xmlns:a16="http://schemas.microsoft.com/office/drawing/2014/main" id="{CDB4BE06-1647-2052-D10C-B322680E022A}"/>
              </a:ext>
            </a:extLst>
          </p:cNvPr>
          <p:cNvSpPr>
            <a:spLocks noGrp="1"/>
          </p:cNvSpPr>
          <p:nvPr>
            <p:ph type="ftr" sz="quarter" idx="2"/>
          </p:nvPr>
        </p:nvSpPr>
        <p:spPr>
          <a:xfrm>
            <a:off x="0" y="8829968"/>
            <a:ext cx="2971800" cy="46643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7E3F7E-2498-4D15-3ED9-20A6B8C68622}"/>
              </a:ext>
            </a:extLst>
          </p:cNvPr>
          <p:cNvSpPr>
            <a:spLocks noGrp="1"/>
          </p:cNvSpPr>
          <p:nvPr>
            <p:ph type="sldNum" sz="quarter" idx="3"/>
          </p:nvPr>
        </p:nvSpPr>
        <p:spPr>
          <a:xfrm>
            <a:off x="3884613" y="8829968"/>
            <a:ext cx="2971800" cy="466434"/>
          </a:xfrm>
          <a:prstGeom prst="rect">
            <a:avLst/>
          </a:prstGeom>
        </p:spPr>
        <p:txBody>
          <a:bodyPr vert="horz" lIns="92830" tIns="46415" rIns="92830" bIns="46415" rtlCol="0" anchor="b"/>
          <a:lstStyle>
            <a:lvl1pPr algn="r">
              <a:defRPr sz="1200"/>
            </a:lvl1pPr>
          </a:lstStyle>
          <a:p>
            <a:fld id="{188B8BF7-E6A2-41F8-9FCC-0B37D725EB40}" type="slidenum">
              <a:rPr lang="en-US" smtClean="0"/>
              <a:t>‹#›</a:t>
            </a:fld>
            <a:endParaRPr lang="en-US"/>
          </a:p>
        </p:txBody>
      </p:sp>
    </p:spTree>
    <p:extLst>
      <p:ext uri="{BB962C8B-B14F-4D97-AF65-F5344CB8AC3E}">
        <p14:creationId xmlns:p14="http://schemas.microsoft.com/office/powerpoint/2010/main" val="3719636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6435"/>
          </a:xfrm>
          <a:prstGeom prst="rect">
            <a:avLst/>
          </a:prstGeom>
        </p:spPr>
        <p:txBody>
          <a:bodyPr vert="horz" lIns="92830" tIns="46415" rIns="92830" bIns="46415" rtlCol="0"/>
          <a:lstStyle>
            <a:lvl1pPr algn="r">
              <a:defRPr sz="1200"/>
            </a:lvl1pPr>
          </a:lstStyle>
          <a:p>
            <a:fld id="{96933337-4A5D-4F3A-BCB4-55879D671C49}" type="datetimeFigureOut">
              <a:rPr lang="en-US" smtClean="0"/>
              <a:t>10/16/2025</a:t>
            </a:fld>
            <a:endParaRPr lang="en-US"/>
          </a:p>
        </p:txBody>
      </p:sp>
      <p:sp>
        <p:nvSpPr>
          <p:cNvPr id="4" name="Slide Image Placeholder 3"/>
          <p:cNvSpPr>
            <a:spLocks noGrp="1" noRot="1" noChangeAspect="1"/>
          </p:cNvSpPr>
          <p:nvPr>
            <p:ph type="sldImg" idx="2"/>
          </p:nvPr>
        </p:nvSpPr>
        <p:spPr>
          <a:xfrm>
            <a:off x="639763" y="1162050"/>
            <a:ext cx="5578475"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2830" tIns="46415" rIns="92830" bIns="46415" rtlCol="0" anchor="b"/>
          <a:lstStyle>
            <a:lvl1pPr algn="r">
              <a:defRPr sz="1200"/>
            </a:lvl1pPr>
          </a:lstStyle>
          <a:p>
            <a:fld id="{A465BDB3-D271-40CB-8970-8C58C7D930FE}" type="slidenum">
              <a:rPr lang="en-US" smtClean="0"/>
              <a:t>‹#›</a:t>
            </a:fld>
            <a:endParaRPr lang="en-US"/>
          </a:p>
        </p:txBody>
      </p:sp>
    </p:spTree>
    <p:extLst>
      <p:ext uri="{BB962C8B-B14F-4D97-AF65-F5344CB8AC3E}">
        <p14:creationId xmlns:p14="http://schemas.microsoft.com/office/powerpoint/2010/main" val="2276981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Thank you for the kind introduction.</a:t>
            </a:r>
          </a:p>
          <a:p>
            <a:r>
              <a:rPr lang="en-US" dirty="0">
                <a:latin typeface="Arial" panose="020B0604020202020204" pitchFamily="34" charset="0"/>
                <a:cs typeface="Arial" panose="020B0604020202020204" pitchFamily="34" charset="0"/>
              </a:rPr>
              <a:t>I know it’s been a very long day and this is the last presentation.</a:t>
            </a:r>
          </a:p>
          <a:p>
            <a:r>
              <a:rPr lang="en-US" dirty="0">
                <a:latin typeface="Arial" panose="020B0604020202020204" pitchFamily="34" charset="0"/>
                <a:cs typeface="Arial" panose="020B0604020202020204" pitchFamily="34" charset="0"/>
              </a:rPr>
              <a:t>How is everyone doing?</a:t>
            </a:r>
          </a:p>
          <a:p>
            <a:r>
              <a:rPr lang="en-US" b="1" dirty="0">
                <a:latin typeface="Arial" panose="020B0604020202020204" pitchFamily="34" charset="0"/>
                <a:cs typeface="Arial" panose="020B0604020202020204" pitchFamily="34" charset="0"/>
              </a:rPr>
              <a:t>CLICK</a:t>
            </a:r>
          </a:p>
        </p:txBody>
      </p:sp>
      <p:sp>
        <p:nvSpPr>
          <p:cNvPr id="4" name="Slide Number Placeholder 3"/>
          <p:cNvSpPr>
            <a:spLocks noGrp="1"/>
          </p:cNvSpPr>
          <p:nvPr>
            <p:ph type="sldNum" sz="quarter" idx="5"/>
          </p:nvPr>
        </p:nvSpPr>
        <p:spPr/>
        <p:txBody>
          <a:bodyPr/>
          <a:lstStyle/>
          <a:p>
            <a:fld id="{A465BDB3-D271-40CB-8970-8C58C7D930FE}" type="slidenum">
              <a:rPr lang="en-US" smtClean="0"/>
              <a:t>1</a:t>
            </a:fld>
            <a:endParaRPr lang="en-US"/>
          </a:p>
        </p:txBody>
      </p:sp>
    </p:spTree>
    <p:extLst>
      <p:ext uri="{BB962C8B-B14F-4D97-AF65-F5344CB8AC3E}">
        <p14:creationId xmlns:p14="http://schemas.microsoft.com/office/powerpoint/2010/main" val="3310547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role would you like to have in this vision? </a:t>
            </a:r>
            <a:r>
              <a:rPr lang="en-US" b="1" dirty="0">
                <a:latin typeface="Arial" panose="020B0604020202020204" pitchFamily="34" charset="0"/>
                <a:cs typeface="Arial" panose="020B0604020202020204" pitchFamily="34" charset="0"/>
              </a:rPr>
              <a:t>CLICK</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Are you a person with ideas for Projects? </a:t>
            </a:r>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Are you an educator who would be interesting in generating APL teaching material or in teaching APL? </a:t>
            </a:r>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Would you be interested in mentoring individuals or teams in projects? </a:t>
            </a:r>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Are you a person who would like to contribute financially to this vision? </a:t>
            </a:r>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want to hear from all of you! </a:t>
            </a:r>
            <a:r>
              <a:rPr lang="en-US" b="1" dirty="0">
                <a:latin typeface="Arial" panose="020B0604020202020204" pitchFamily="34" charset="0"/>
                <a:cs typeface="Arial" panose="020B0604020202020204" pitchFamily="34" charset="0"/>
              </a:rPr>
              <a:t>CLICK</a:t>
            </a:r>
            <a:endParaRPr lang="en-US" dirty="0"/>
          </a:p>
        </p:txBody>
      </p:sp>
      <p:sp>
        <p:nvSpPr>
          <p:cNvPr id="4" name="Slide Number Placeholder 3"/>
          <p:cNvSpPr>
            <a:spLocks noGrp="1"/>
          </p:cNvSpPr>
          <p:nvPr>
            <p:ph type="sldNum" sz="quarter" idx="5"/>
          </p:nvPr>
        </p:nvSpPr>
        <p:spPr/>
        <p:txBody>
          <a:bodyPr/>
          <a:lstStyle/>
          <a:p>
            <a:fld id="{A465BDB3-D271-40CB-8970-8C58C7D930FE}" type="slidenum">
              <a:rPr lang="en-US" smtClean="0"/>
              <a:t>11</a:t>
            </a:fld>
            <a:endParaRPr lang="en-US"/>
          </a:p>
        </p:txBody>
      </p:sp>
    </p:spTree>
    <p:extLst>
      <p:ext uri="{BB962C8B-B14F-4D97-AF65-F5344CB8AC3E}">
        <p14:creationId xmlns:p14="http://schemas.microsoft.com/office/powerpoint/2010/main" val="147859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for engaging in this vision today.</a:t>
            </a:r>
          </a:p>
          <a:p>
            <a:r>
              <a:rPr lang="en-US" dirty="0"/>
              <a:t>And now I would like to open the floor to any questions that you might have.</a:t>
            </a:r>
          </a:p>
          <a:p>
            <a:endParaRPr lang="en-US" dirty="0"/>
          </a:p>
          <a:p>
            <a:r>
              <a:rPr lang="en-US" dirty="0"/>
              <a:t>Again, I want to thank you all for listening. If you have any additional questions or comments please reach out to any of the directors.</a:t>
            </a:r>
          </a:p>
        </p:txBody>
      </p:sp>
      <p:sp>
        <p:nvSpPr>
          <p:cNvPr id="4" name="Slide Number Placeholder 3"/>
          <p:cNvSpPr>
            <a:spLocks noGrp="1"/>
          </p:cNvSpPr>
          <p:nvPr>
            <p:ph type="sldNum" sz="quarter" idx="5"/>
          </p:nvPr>
        </p:nvSpPr>
        <p:spPr/>
        <p:txBody>
          <a:bodyPr/>
          <a:lstStyle/>
          <a:p>
            <a:fld id="{A465BDB3-D271-40CB-8970-8C58C7D930FE}" type="slidenum">
              <a:rPr lang="en-US" smtClean="0"/>
              <a:t>13</a:t>
            </a:fld>
            <a:endParaRPr lang="en-US"/>
          </a:p>
        </p:txBody>
      </p:sp>
    </p:spTree>
    <p:extLst>
      <p:ext uri="{BB962C8B-B14F-4D97-AF65-F5344CB8AC3E}">
        <p14:creationId xmlns:p14="http://schemas.microsoft.com/office/powerpoint/2010/main" val="659391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6739"/>
            <a:ext cx="5486400" cy="4606518"/>
          </a:xfrm>
        </p:spPr>
        <p:txBody>
          <a:bodyPr/>
          <a:lstStyle/>
          <a:p>
            <a:r>
              <a:rPr lang="en-US" dirty="0">
                <a:latin typeface="Arial" panose="020B0604020202020204" pitchFamily="34" charset="0"/>
                <a:cs typeface="Arial" panose="020B0604020202020204" pitchFamily="34" charset="0"/>
              </a:rPr>
              <a:t>Many of you might be feeling like this. Completely wiped out and empty.</a:t>
            </a:r>
          </a:p>
          <a:p>
            <a:r>
              <a:rPr lang="en-US" dirty="0">
                <a:latin typeface="Arial" panose="020B0604020202020204" pitchFamily="34" charset="0"/>
                <a:cs typeface="Arial" panose="020B0604020202020204" pitchFamily="34" charset="0"/>
              </a:rPr>
              <a:t>I have some exciting news that I hope will bring energy to the room.</a:t>
            </a:r>
          </a:p>
          <a:p>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set the stage, I would like you to take a moment to “Remember the day You discovered APL”. “..the day you discovered APL”. Pause 10 seconds. </a:t>
            </a:r>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did you see? Powerful primitives and operators? N-dimensional arrays, Implicit looping and vectorization. Conciseness, easy to map mathematical expressions directly to a line of code. You each probably have a favorite thing that made you say Wow. </a:t>
            </a:r>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began to see </a:t>
            </a:r>
            <a:r>
              <a:rPr lang="en-US" b="1" dirty="0">
                <a:latin typeface="Arial" panose="020B0604020202020204" pitchFamily="34" charset="0"/>
                <a:cs typeface="Arial" panose="020B0604020202020204" pitchFamily="34" charset="0"/>
              </a:rPr>
              <a:t>Possibilities</a:t>
            </a:r>
            <a:r>
              <a:rPr lang="en-US" dirty="0">
                <a:latin typeface="Arial" panose="020B0604020202020204" pitchFamily="34" charset="0"/>
                <a:cs typeface="Arial" panose="020B0604020202020204" pitchFamily="34" charset="0"/>
              </a:rPr>
              <a:t>. Problems that previously seemed impossible now became </a:t>
            </a:r>
            <a:r>
              <a:rPr lang="en-US" b="1" dirty="0">
                <a:latin typeface="Arial" panose="020B0604020202020204" pitchFamily="34" charset="0"/>
                <a:cs typeface="Arial" panose="020B0604020202020204" pitchFamily="34" charset="0"/>
              </a:rPr>
              <a:t>Possible </a:t>
            </a:r>
            <a:r>
              <a:rPr lang="en-US" dirty="0">
                <a:latin typeface="Arial" panose="020B0604020202020204" pitchFamily="34" charset="0"/>
                <a:cs typeface="Arial" panose="020B0604020202020204" pitchFamily="34" charset="0"/>
              </a:rPr>
              <a:t>and faster to solve. The language constructs enabled your mind to fundamentally shift your approach to problems and algorithmic solutions. You thought differently.</a:t>
            </a:r>
            <a:r>
              <a:rPr lang="en-US" b="1" dirty="0">
                <a:latin typeface="Arial" panose="020B0604020202020204" pitchFamily="34" charset="0"/>
                <a:cs typeface="Arial" panose="020B0604020202020204" pitchFamily="34" charset="0"/>
              </a:rPr>
              <a:t> CLICK</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APL became a joy to use, and so I’m guessing you might have developed an endearing </a:t>
            </a:r>
            <a:r>
              <a:rPr lang="en-US" b="1" dirty="0">
                <a:latin typeface="Arial" panose="020B0604020202020204" pitchFamily="34" charset="0"/>
                <a:cs typeface="Arial" panose="020B0604020202020204" pitchFamily="34" charset="0"/>
              </a:rPr>
              <a:t>PASSION. CLICK</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And as a result of this journey, maybe your careers have been both intellectually and financially </a:t>
            </a:r>
            <a:r>
              <a:rPr lang="en-US" b="1" dirty="0">
                <a:latin typeface="Arial" panose="020B0604020202020204" pitchFamily="34" charset="0"/>
                <a:cs typeface="Arial" panose="020B0604020202020204" pitchFamily="34" charset="0"/>
              </a:rPr>
              <a:t>profit</a:t>
            </a:r>
            <a:r>
              <a:rPr lang="en-US" dirty="0">
                <a:latin typeface="Arial" panose="020B0604020202020204" pitchFamily="34" charset="0"/>
                <a:cs typeface="Arial" panose="020B0604020202020204" pitchFamily="34" charset="0"/>
              </a:rPr>
              <a:t>able.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Does this describe any of you?</a:t>
            </a:r>
          </a:p>
          <a:p>
            <a:endParaRPr lang="en-US" dirty="0"/>
          </a:p>
        </p:txBody>
      </p:sp>
      <p:sp>
        <p:nvSpPr>
          <p:cNvPr id="4" name="Slide Number Placeholder 3"/>
          <p:cNvSpPr>
            <a:spLocks noGrp="1"/>
          </p:cNvSpPr>
          <p:nvPr>
            <p:ph type="sldNum" sz="quarter" idx="5"/>
          </p:nvPr>
        </p:nvSpPr>
        <p:spPr/>
        <p:txBody>
          <a:bodyPr/>
          <a:lstStyle/>
          <a:p>
            <a:fld id="{A465BDB3-D271-40CB-8970-8C58C7D930FE}" type="slidenum">
              <a:rPr lang="en-US" smtClean="0"/>
              <a:t>2</a:t>
            </a:fld>
            <a:endParaRPr lang="en-US"/>
          </a:p>
        </p:txBody>
      </p:sp>
    </p:spTree>
    <p:extLst>
      <p:ext uri="{BB962C8B-B14F-4D97-AF65-F5344CB8AC3E}">
        <p14:creationId xmlns:p14="http://schemas.microsoft.com/office/powerpoint/2010/main" val="1994464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What If…</a:t>
            </a:r>
          </a:p>
          <a:p>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more Men .</a:t>
            </a:r>
            <a:r>
              <a:rPr lang="en-US" b="1" dirty="0">
                <a:latin typeface="Arial" panose="020B0604020202020204" pitchFamily="34" charset="0"/>
                <a:cs typeface="Arial" panose="020B0604020202020204" pitchFamily="34" charset="0"/>
              </a:rPr>
              <a:t> CLICK</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and Women .</a:t>
            </a:r>
            <a:r>
              <a:rPr lang="en-US" b="1" dirty="0">
                <a:latin typeface="Arial" panose="020B0604020202020204" pitchFamily="34" charset="0"/>
                <a:cs typeface="Arial" panose="020B0604020202020204" pitchFamily="34" charset="0"/>
              </a:rPr>
              <a:t>CLICK</a:t>
            </a:r>
          </a:p>
          <a:p>
            <a:r>
              <a:rPr lang="en-US" dirty="0">
                <a:latin typeface="Arial" panose="020B0604020202020204" pitchFamily="34" charset="0"/>
                <a:cs typeface="Arial" panose="020B0604020202020204" pitchFamily="34" charset="0"/>
              </a:rPr>
              <a:t>Could encounter APL </a:t>
            </a:r>
            <a:r>
              <a:rPr lang="en-US" b="1" dirty="0">
                <a:latin typeface="Arial" panose="020B0604020202020204" pitchFamily="34" charset="0"/>
                <a:cs typeface="Arial" panose="020B0604020202020204" pitchFamily="34" charset="0"/>
              </a:rPr>
              <a:t> CLICK</a:t>
            </a:r>
          </a:p>
          <a:p>
            <a:r>
              <a:rPr lang="en-US" dirty="0">
                <a:latin typeface="Arial" panose="020B0604020202020204" pitchFamily="34" charset="0"/>
                <a:cs typeface="Arial" panose="020B0604020202020204" pitchFamily="34" charset="0"/>
              </a:rPr>
              <a:t>And the experiences that we had with APL could be replicated in their lives.</a:t>
            </a:r>
          </a:p>
          <a:p>
            <a:r>
              <a:rPr lang="en-US" b="1" dirty="0">
                <a:latin typeface="Arial" panose="020B0604020202020204" pitchFamily="34" charset="0"/>
                <a:cs typeface="Arial" panose="020B0604020202020204" pitchFamily="34" charset="0"/>
              </a:rPr>
              <a:t>CLICK</a:t>
            </a:r>
          </a:p>
          <a:p>
            <a:r>
              <a:rPr lang="en-US" dirty="0">
                <a:latin typeface="Arial" panose="020B0604020202020204" pitchFamily="34" charset="0"/>
                <a:cs typeface="Arial" panose="020B0604020202020204" pitchFamily="34" charset="0"/>
              </a:rPr>
              <a:t>And as they became proficient in APL </a:t>
            </a:r>
            <a:r>
              <a:rPr lang="en-US" b="1" dirty="0">
                <a:latin typeface="Arial" panose="020B0604020202020204" pitchFamily="34" charset="0"/>
                <a:cs typeface="Arial" panose="020B0604020202020204" pitchFamily="34" charset="0"/>
              </a:rPr>
              <a:t> CLICK</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They began to apply it in Each of the disciplines of their expertise.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transformations would be possible?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465BDB3-D271-40CB-8970-8C58C7D930FE}" type="slidenum">
              <a:rPr lang="en-US" smtClean="0"/>
              <a:t>3</a:t>
            </a:fld>
            <a:endParaRPr lang="en-US"/>
          </a:p>
        </p:txBody>
      </p:sp>
    </p:spTree>
    <p:extLst>
      <p:ext uri="{BB962C8B-B14F-4D97-AF65-F5344CB8AC3E}">
        <p14:creationId xmlns:p14="http://schemas.microsoft.com/office/powerpoint/2010/main" val="409689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2"/>
            <a:ext cx="5486400" cy="3933287"/>
          </a:xfrm>
        </p:spPr>
        <p:txBody>
          <a:bodyPr/>
          <a:lstStyle/>
          <a:p>
            <a:r>
              <a:rPr lang="en-US" dirty="0">
                <a:latin typeface="Arial" panose="020B0604020202020204" pitchFamily="34" charset="0"/>
                <a:cs typeface="Arial" panose="020B0604020202020204" pitchFamily="34" charset="0"/>
              </a:rPr>
              <a:t>But How could we do this? </a:t>
            </a:r>
            <a:r>
              <a:rPr lang="en-US" b="1" dirty="0">
                <a:latin typeface="Arial" panose="020B0604020202020204" pitchFamily="34" charset="0"/>
                <a:cs typeface="Arial" panose="020B0604020202020204" pitchFamily="34" charset="0"/>
              </a:rPr>
              <a:t> CLICK</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What if. some individuals who were successful using APL, donated funds and created a non-profit APL scientific charity. .</a:t>
            </a:r>
            <a:r>
              <a:rPr lang="en-US" b="1" dirty="0">
                <a:latin typeface="Arial" panose="020B0604020202020204" pitchFamily="34" charset="0"/>
                <a:cs typeface="Arial" panose="020B0604020202020204" pitchFamily="34" charset="0"/>
              </a:rPr>
              <a:t> CLICK</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Then individuals or teams with great ideas could write grant applications and .</a:t>
            </a:r>
            <a:r>
              <a:rPr lang="en-US" b="1" dirty="0">
                <a:latin typeface="Arial" panose="020B0604020202020204" pitchFamily="34" charset="0"/>
                <a:cs typeface="Arial" panose="020B0604020202020204" pitchFamily="34" charset="0"/>
              </a:rPr>
              <a:t> CLICK</a:t>
            </a:r>
            <a:r>
              <a:rPr lang="en-US" dirty="0">
                <a:latin typeface="Arial" panose="020B0604020202020204" pitchFamily="34" charset="0"/>
                <a:cs typeface="Arial" panose="020B0604020202020204" pitchFamily="34" charset="0"/>
              </a:rPr>
              <a:t> Request funds from the charity.  The charity would evaluate requests and .</a:t>
            </a:r>
            <a:r>
              <a:rPr lang="en-US" b="1" dirty="0">
                <a:latin typeface="Arial" panose="020B0604020202020204" pitchFamily="34" charset="0"/>
                <a:cs typeface="Arial" panose="020B0604020202020204" pitchFamily="34" charset="0"/>
              </a:rPr>
              <a:t> CLICK</a:t>
            </a:r>
            <a:r>
              <a:rPr lang="en-US" dirty="0">
                <a:latin typeface="Arial" panose="020B0604020202020204" pitchFamily="34" charset="0"/>
                <a:cs typeface="Arial" panose="020B0604020202020204" pitchFamily="34" charset="0"/>
              </a:rPr>
              <a:t> grant funds to projects in align with its mission of promoting APL. Those individuals would then .</a:t>
            </a:r>
            <a:r>
              <a:rPr lang="en-US" b="1" dirty="0">
                <a:latin typeface="Arial" panose="020B0604020202020204" pitchFamily="34" charset="0"/>
                <a:cs typeface="Arial" panose="020B0604020202020204" pitchFamily="34" charset="0"/>
              </a:rPr>
              <a:t> CLICK</a:t>
            </a:r>
            <a:r>
              <a:rPr lang="en-US" dirty="0">
                <a:latin typeface="Arial" panose="020B0604020202020204" pitchFamily="34" charset="0"/>
                <a:cs typeface="Arial" panose="020B0604020202020204" pitchFamily="34" charset="0"/>
              </a:rPr>
              <a:t> Learn APL if they didn’t already know it, and would Apply APL as per the proposals in their grant application. The result would be .</a:t>
            </a:r>
            <a:r>
              <a:rPr lang="en-US" b="1" dirty="0">
                <a:latin typeface="Arial" panose="020B0604020202020204" pitchFamily="34" charset="0"/>
                <a:cs typeface="Arial" panose="020B0604020202020204" pitchFamily="34" charset="0"/>
              </a:rPr>
              <a:t> CLICK</a:t>
            </a:r>
            <a:r>
              <a:rPr lang="en-US" dirty="0">
                <a:latin typeface="Arial" panose="020B0604020202020204" pitchFamily="34" charset="0"/>
                <a:cs typeface="Arial" panose="020B0604020202020204" pitchFamily="34" charset="0"/>
              </a:rPr>
              <a:t> the creation of some amazing Projects – which would highlight the power and potential of APL.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Very exciting ideas. This was the vision of Gitte Christenson and Bob Smith.</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 first learned about this at </a:t>
            </a:r>
            <a:r>
              <a:rPr lang="en-US" dirty="0" err="1">
                <a:latin typeface="Arial" panose="020B0604020202020204" pitchFamily="34" charset="0"/>
                <a:cs typeface="Arial" panose="020B0604020202020204" pitchFamily="34" charset="0"/>
              </a:rPr>
              <a:t>Dyalog</a:t>
            </a:r>
            <a:r>
              <a:rPr lang="en-US" dirty="0">
                <a:latin typeface="Arial" panose="020B0604020202020204" pitchFamily="34" charset="0"/>
                <a:cs typeface="Arial" panose="020B0604020202020204" pitchFamily="34" charset="0"/>
              </a:rPr>
              <a:t> ‘22 in Portugal and Gitte talked more about it at </a:t>
            </a:r>
            <a:r>
              <a:rPr lang="en-US" dirty="0" err="1">
                <a:latin typeface="Arial" panose="020B0604020202020204" pitchFamily="34" charset="0"/>
                <a:cs typeface="Arial" panose="020B0604020202020204" pitchFamily="34" charset="0"/>
              </a:rPr>
              <a:t>Dyalog</a:t>
            </a:r>
            <a:r>
              <a:rPr lang="en-US" dirty="0">
                <a:latin typeface="Arial" panose="020B0604020202020204" pitchFamily="34" charset="0"/>
                <a:cs typeface="Arial" panose="020B0604020202020204" pitchFamily="34" charset="0"/>
              </a:rPr>
              <a:t> 23 in Denmark. When I attended </a:t>
            </a:r>
            <a:r>
              <a:rPr lang="en-US" dirty="0" err="1">
                <a:latin typeface="Arial" panose="020B0604020202020204" pitchFamily="34" charset="0"/>
                <a:cs typeface="Arial" panose="020B0604020202020204" pitchFamily="34" charset="0"/>
              </a:rPr>
              <a:t>Dyalog</a:t>
            </a:r>
            <a:r>
              <a:rPr lang="en-US" dirty="0">
                <a:latin typeface="Arial" panose="020B0604020202020204" pitchFamily="34" charset="0"/>
                <a:cs typeface="Arial" panose="020B0604020202020204" pitchFamily="34" charset="0"/>
              </a:rPr>
              <a:t> 24 in Scotland I was eager to know how these ideas were progressing.</a:t>
            </a:r>
          </a:p>
          <a:p>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465BDB3-D271-40CB-8970-8C58C7D930FE}" type="slidenum">
              <a:rPr lang="en-US" smtClean="0"/>
              <a:t>4</a:t>
            </a:fld>
            <a:endParaRPr lang="en-US"/>
          </a:p>
        </p:txBody>
      </p:sp>
    </p:spTree>
    <p:extLst>
      <p:ext uri="{BB962C8B-B14F-4D97-AF65-F5344CB8AC3E}">
        <p14:creationId xmlns:p14="http://schemas.microsoft.com/office/powerpoint/2010/main" val="1816986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original idea was to create one global charity registered in the UK. Funds could be donated from any country and the charity could sponsor projects in any country.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But.. Short answer - this turned out not to be legally feasible.</a:t>
            </a:r>
            <a:r>
              <a:rPr lang="en-US" b="1" dirty="0">
                <a:latin typeface="Arial" panose="020B0604020202020204" pitchFamily="34" charset="0"/>
                <a:cs typeface="Arial" panose="020B0604020202020204" pitchFamily="34" charset="0"/>
              </a:rPr>
              <a:t> CLICK</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So this vision needed some refactoring. </a:t>
            </a:r>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revised idea was to create multiple charities, each governed by the laws of the individual country or groups of countries abiding by similar laws in relation to charities.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example there could be a charity in the US, another in the UK and another for the EU countries. Charities in other countries could be created if there were donors and directors interested.</a:t>
            </a:r>
          </a:p>
          <a:p>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465BDB3-D271-40CB-8970-8C58C7D930FE}" type="slidenum">
              <a:rPr lang="en-US" smtClean="0"/>
              <a:t>5</a:t>
            </a:fld>
            <a:endParaRPr lang="en-US"/>
          </a:p>
        </p:txBody>
      </p:sp>
    </p:spTree>
    <p:extLst>
      <p:ext uri="{BB962C8B-B14F-4D97-AF65-F5344CB8AC3E}">
        <p14:creationId xmlns:p14="http://schemas.microsoft.com/office/powerpoint/2010/main" val="2948203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So who will create the first APL Charity? </a:t>
            </a:r>
            <a:r>
              <a:rPr lang="en-US" b="1" dirty="0">
                <a:latin typeface="Arial" panose="020B0604020202020204" pitchFamily="34" charset="0"/>
                <a:cs typeface="Arial" panose="020B0604020202020204" pitchFamily="34" charset="0"/>
              </a:rPr>
              <a:t>CLICK</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 would like to introduce you to</a:t>
            </a:r>
          </a:p>
          <a:p>
            <a:r>
              <a:rPr lang="en-US" dirty="0">
                <a:latin typeface="Arial" panose="020B0604020202020204" pitchFamily="34" charset="0"/>
                <a:cs typeface="Arial" panose="020B0604020202020204" pitchFamily="34" charset="0"/>
              </a:rPr>
              <a:t>Bob Smith, Mark Wolfson, Brian Becker, Jay Whipple, and myself. </a:t>
            </a:r>
            <a:r>
              <a:rPr lang="en-US" b="1" dirty="0">
                <a:latin typeface="Arial" panose="020B0604020202020204" pitchFamily="34" charset="0"/>
                <a:cs typeface="Arial" panose="020B0604020202020204" pitchFamily="34" charset="0"/>
              </a:rPr>
              <a:t>CLICK</a:t>
            </a:r>
            <a:r>
              <a:rPr lang="en-US" dirty="0">
                <a:latin typeface="Arial" panose="020B0604020202020204" pitchFamily="34" charset="0"/>
                <a:cs typeface="Arial" panose="020B0604020202020204" pitchFamily="34" charset="0"/>
              </a:rPr>
              <a:t> who are the Founding Directors of the APL Trust US. Collectively, we probably represent 200 years of APL programming experience.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is a group of individuals who are passionate about APL and about the vision empowering the next generations of APLers.</a:t>
            </a:r>
          </a:p>
          <a:p>
            <a:r>
              <a:rPr lang="en-US" dirty="0">
                <a:latin typeface="Arial" panose="020B0604020202020204" pitchFamily="34" charset="0"/>
                <a:cs typeface="Arial" panose="020B0604020202020204" pitchFamily="34" charset="0"/>
              </a:rPr>
              <a:t>We have been working diligently since October 2024 to turn this vision into a reality.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My codename for our group which they will hear for the first time today, </a:t>
            </a:r>
            <a:r>
              <a:rPr lang="en-US" b="1" dirty="0">
                <a:latin typeface="Arial" panose="020B0604020202020204" pitchFamily="34" charset="0"/>
                <a:cs typeface="Arial" panose="020B0604020202020204" pitchFamily="34" charset="0"/>
              </a:rPr>
              <a:t>CLICK </a:t>
            </a:r>
            <a:r>
              <a:rPr lang="en-US" dirty="0">
                <a:latin typeface="Arial" panose="020B0604020202020204" pitchFamily="34" charset="0"/>
                <a:cs typeface="Arial" panose="020B0604020202020204" pitchFamily="34" charset="0"/>
              </a:rPr>
              <a:t>I have dubbed us the Knights of the Zoom Table.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Bob Smith definitely deserves to be knighted Sir Bob for his role in battling the paperwork dragons to get us fully incorporated. </a:t>
            </a:r>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465BDB3-D271-40CB-8970-8C58C7D930FE}" type="slidenum">
              <a:rPr lang="en-US" smtClean="0"/>
              <a:t>6</a:t>
            </a:fld>
            <a:endParaRPr lang="en-US"/>
          </a:p>
        </p:txBody>
      </p:sp>
    </p:spTree>
    <p:extLst>
      <p:ext uri="{BB962C8B-B14F-4D97-AF65-F5344CB8AC3E}">
        <p14:creationId xmlns:p14="http://schemas.microsoft.com/office/powerpoint/2010/main" val="1865865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APL Trust US is -  a fully registered US non-profit Charity.</a:t>
            </a:r>
          </a:p>
          <a:p>
            <a:r>
              <a:rPr lang="en-US" dirty="0">
                <a:latin typeface="Arial" panose="020B0604020202020204" pitchFamily="34" charset="0"/>
                <a:cs typeface="Arial" panose="020B0604020202020204" pitchFamily="34" charset="0"/>
              </a:rPr>
              <a:t>Read mission statement.</a:t>
            </a:r>
          </a:p>
          <a:p>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465BDB3-D271-40CB-8970-8C58C7D930FE}" type="slidenum">
              <a:rPr lang="en-US" smtClean="0"/>
              <a:t>7</a:t>
            </a:fld>
            <a:endParaRPr lang="en-US"/>
          </a:p>
        </p:txBody>
      </p:sp>
    </p:spTree>
    <p:extLst>
      <p:ext uri="{BB962C8B-B14F-4D97-AF65-F5344CB8AC3E}">
        <p14:creationId xmlns:p14="http://schemas.microsoft.com/office/powerpoint/2010/main" val="1658617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Our current status is:</a:t>
            </a:r>
          </a:p>
        </p:txBody>
      </p:sp>
      <p:sp>
        <p:nvSpPr>
          <p:cNvPr id="4" name="Slide Number Placeholder 3"/>
          <p:cNvSpPr>
            <a:spLocks noGrp="1"/>
          </p:cNvSpPr>
          <p:nvPr>
            <p:ph type="sldNum" sz="quarter" idx="5"/>
          </p:nvPr>
        </p:nvSpPr>
        <p:spPr/>
        <p:txBody>
          <a:bodyPr/>
          <a:lstStyle/>
          <a:p>
            <a:fld id="{A465BDB3-D271-40CB-8970-8C58C7D930FE}" type="slidenum">
              <a:rPr lang="en-US" smtClean="0"/>
              <a:t>8</a:t>
            </a:fld>
            <a:endParaRPr lang="en-US"/>
          </a:p>
        </p:txBody>
      </p:sp>
    </p:spTree>
    <p:extLst>
      <p:ext uri="{BB962C8B-B14F-4D97-AF65-F5344CB8AC3E}">
        <p14:creationId xmlns:p14="http://schemas.microsoft.com/office/powerpoint/2010/main" val="163389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What type of Projects might the charity sponsor?</a:t>
            </a:r>
          </a:p>
          <a:p>
            <a:r>
              <a:rPr lang="en-US" b="1" dirty="0">
                <a:latin typeface="Arial" panose="020B0604020202020204" pitchFamily="34" charset="0"/>
                <a:cs typeface="Arial" panose="020B0604020202020204" pitchFamily="34" charset="0"/>
              </a:rPr>
              <a:t>CLICK</a:t>
            </a:r>
          </a:p>
          <a:p>
            <a:r>
              <a:rPr lang="en-US" dirty="0">
                <a:latin typeface="Arial" panose="020B0604020202020204" pitchFamily="34" charset="0"/>
                <a:cs typeface="Arial" panose="020B0604020202020204" pitchFamily="34" charset="0"/>
              </a:rPr>
              <a:t>This is Mark’s Moment to share some potential ideas with you.</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Thank you so much Mark.</a:t>
            </a:r>
          </a:p>
          <a:p>
            <a:r>
              <a:rPr lang="en-US" dirty="0">
                <a:latin typeface="Arial" panose="020B0604020202020204" pitchFamily="34" charset="0"/>
                <a:cs typeface="Arial" panose="020B0604020202020204" pitchFamily="34" charset="0"/>
              </a:rPr>
              <a:t>This is by no means the limit to ideas – these are just some examples to start you thinking.</a:t>
            </a:r>
          </a:p>
          <a:p>
            <a:r>
              <a:rPr lang="en-US" b="1" dirty="0">
                <a:latin typeface="Arial" panose="020B0604020202020204" pitchFamily="34" charset="0"/>
                <a:cs typeface="Arial" panose="020B0604020202020204" pitchFamily="34" charset="0"/>
              </a:rPr>
              <a:t>CLICK</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465BDB3-D271-40CB-8970-8C58C7D930FE}" type="slidenum">
              <a:rPr lang="en-US" smtClean="0"/>
              <a:t>10</a:t>
            </a:fld>
            <a:endParaRPr lang="en-US"/>
          </a:p>
        </p:txBody>
      </p:sp>
    </p:spTree>
    <p:extLst>
      <p:ext uri="{BB962C8B-B14F-4D97-AF65-F5344CB8AC3E}">
        <p14:creationId xmlns:p14="http://schemas.microsoft.com/office/powerpoint/2010/main" val="854197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FFE24-D374-B8CF-4B1F-9F79E81E51F9}"/>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F02E2DE-524A-082A-B773-A11FC8E50CB9}"/>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06E562-B12E-B53B-EB41-63B95C8F4196}"/>
              </a:ext>
            </a:extLst>
          </p:cNvPr>
          <p:cNvSpPr>
            <a:spLocks noGrp="1"/>
          </p:cNvSpPr>
          <p:nvPr>
            <p:ph type="dt" sz="half" idx="10"/>
          </p:nvPr>
        </p:nvSpPr>
        <p:spPr/>
        <p:txBody>
          <a:bodyPr/>
          <a:lstStyle/>
          <a:p>
            <a:fld id="{7946A41F-72B9-4743-9D97-ACADA5859A5B}" type="datetime1">
              <a:rPr lang="en-US" smtClean="0"/>
              <a:t>10/16/2025</a:t>
            </a:fld>
            <a:endParaRPr lang="en-US"/>
          </a:p>
        </p:txBody>
      </p:sp>
      <p:sp>
        <p:nvSpPr>
          <p:cNvPr id="5" name="Footer Placeholder 4">
            <a:extLst>
              <a:ext uri="{FF2B5EF4-FFF2-40B4-BE49-F238E27FC236}">
                <a16:creationId xmlns:a16="http://schemas.microsoft.com/office/drawing/2014/main" id="{400D81C7-25B9-5E4C-FFD4-6913A63BF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3FB8E-8F35-B0D3-C84B-3F2AE77FF3D9}"/>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3945408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34D80-C0D7-2505-FBD0-2D7124D973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693F89-3C7F-6ED1-8C0B-3552CC280F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943AEF-2070-6587-C748-9F9A9217B143}"/>
              </a:ext>
            </a:extLst>
          </p:cNvPr>
          <p:cNvSpPr>
            <a:spLocks noGrp="1"/>
          </p:cNvSpPr>
          <p:nvPr>
            <p:ph type="dt" sz="half" idx="10"/>
          </p:nvPr>
        </p:nvSpPr>
        <p:spPr/>
        <p:txBody>
          <a:bodyPr/>
          <a:lstStyle/>
          <a:p>
            <a:fld id="{1792D56A-1F95-4E22-A760-535E5EAE1887}" type="datetime1">
              <a:rPr lang="en-US" smtClean="0"/>
              <a:t>10/16/2025</a:t>
            </a:fld>
            <a:endParaRPr lang="en-US"/>
          </a:p>
        </p:txBody>
      </p:sp>
      <p:sp>
        <p:nvSpPr>
          <p:cNvPr id="5" name="Footer Placeholder 4">
            <a:extLst>
              <a:ext uri="{FF2B5EF4-FFF2-40B4-BE49-F238E27FC236}">
                <a16:creationId xmlns:a16="http://schemas.microsoft.com/office/drawing/2014/main" id="{938BC8F4-B493-18AA-8C16-27E5DA779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4198EB-3345-7104-62A8-33C2CADF33BC}"/>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2145533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4FDBE1-4A48-EF68-55EC-B2A3435CFE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2505D4-1717-EBF9-207B-84D4639902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3591B9-D386-DD46-FCA9-9A8EA9745016}"/>
              </a:ext>
            </a:extLst>
          </p:cNvPr>
          <p:cNvSpPr>
            <a:spLocks noGrp="1"/>
          </p:cNvSpPr>
          <p:nvPr>
            <p:ph type="dt" sz="half" idx="10"/>
          </p:nvPr>
        </p:nvSpPr>
        <p:spPr/>
        <p:txBody>
          <a:bodyPr/>
          <a:lstStyle/>
          <a:p>
            <a:fld id="{716BE51E-1F7C-4D64-A3F2-AB1A24081CAA}" type="datetime1">
              <a:rPr lang="en-US" smtClean="0"/>
              <a:t>10/16/2025</a:t>
            </a:fld>
            <a:endParaRPr lang="en-US"/>
          </a:p>
        </p:txBody>
      </p:sp>
      <p:sp>
        <p:nvSpPr>
          <p:cNvPr id="5" name="Footer Placeholder 4">
            <a:extLst>
              <a:ext uri="{FF2B5EF4-FFF2-40B4-BE49-F238E27FC236}">
                <a16:creationId xmlns:a16="http://schemas.microsoft.com/office/drawing/2014/main" id="{E374B12B-8F43-7EBE-0B05-77A9074A9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C8855-61C6-EE55-5478-DC1F7B6CF8BC}"/>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418636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033CC-EE1D-5060-E67A-27431036339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9D40689-278E-C8AE-0EDB-0E98376BF60E}"/>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903665C-C761-3D37-DC91-1A7E5AA2CD57}"/>
              </a:ext>
            </a:extLst>
          </p:cNvPr>
          <p:cNvSpPr>
            <a:spLocks noGrp="1"/>
          </p:cNvSpPr>
          <p:nvPr>
            <p:ph type="dt" sz="half" idx="10"/>
          </p:nvPr>
        </p:nvSpPr>
        <p:spPr/>
        <p:txBody>
          <a:bodyPr/>
          <a:lstStyle/>
          <a:p>
            <a:fld id="{536D3739-6E7F-47D4-9204-411C68446CBD}" type="datetime1">
              <a:rPr lang="en-US" smtClean="0"/>
              <a:t>10/16/2025</a:t>
            </a:fld>
            <a:endParaRPr lang="en-US"/>
          </a:p>
        </p:txBody>
      </p:sp>
      <p:sp>
        <p:nvSpPr>
          <p:cNvPr id="5" name="Footer Placeholder 4">
            <a:extLst>
              <a:ext uri="{FF2B5EF4-FFF2-40B4-BE49-F238E27FC236}">
                <a16:creationId xmlns:a16="http://schemas.microsoft.com/office/drawing/2014/main" id="{334281B8-85C8-B22D-134B-102CAC00A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25CDD-25A5-42C3-E57F-C7BA9F78F431}"/>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55967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FAD5-BD62-2A49-861E-A6D180A168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D6239A-4D90-7D6A-D0F1-F27E8D8076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9F2B4C-C4AD-4CA8-208D-A6D50D5C4C97}"/>
              </a:ext>
            </a:extLst>
          </p:cNvPr>
          <p:cNvSpPr>
            <a:spLocks noGrp="1"/>
          </p:cNvSpPr>
          <p:nvPr>
            <p:ph type="dt" sz="half" idx="10"/>
          </p:nvPr>
        </p:nvSpPr>
        <p:spPr/>
        <p:txBody>
          <a:bodyPr/>
          <a:lstStyle/>
          <a:p>
            <a:fld id="{7F3B6700-76A5-4276-8168-D85A712604BA}" type="datetime1">
              <a:rPr lang="en-US" smtClean="0"/>
              <a:t>10/16/2025</a:t>
            </a:fld>
            <a:endParaRPr lang="en-US"/>
          </a:p>
        </p:txBody>
      </p:sp>
      <p:sp>
        <p:nvSpPr>
          <p:cNvPr id="5" name="Footer Placeholder 4">
            <a:extLst>
              <a:ext uri="{FF2B5EF4-FFF2-40B4-BE49-F238E27FC236}">
                <a16:creationId xmlns:a16="http://schemas.microsoft.com/office/drawing/2014/main" id="{05A9FE60-7E2B-8477-F799-DDA9E9D87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6B91C-8E42-E1F3-43CA-481287A2E643}"/>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379395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97B63-96F7-71DB-3CCB-15BDD71231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14BED6-136B-7507-0806-CCA6F799F9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0FE4C6-3831-F80D-53F9-C9DA77B60D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BF2FD4-7354-A1C6-5CDC-6F778949123F}"/>
              </a:ext>
            </a:extLst>
          </p:cNvPr>
          <p:cNvSpPr>
            <a:spLocks noGrp="1"/>
          </p:cNvSpPr>
          <p:nvPr>
            <p:ph type="dt" sz="half" idx="10"/>
          </p:nvPr>
        </p:nvSpPr>
        <p:spPr/>
        <p:txBody>
          <a:bodyPr/>
          <a:lstStyle/>
          <a:p>
            <a:fld id="{21FDADB0-8333-4C0E-AE43-DD78A4208332}" type="datetime1">
              <a:rPr lang="en-US" smtClean="0"/>
              <a:t>10/16/2025</a:t>
            </a:fld>
            <a:endParaRPr lang="en-US"/>
          </a:p>
        </p:txBody>
      </p:sp>
      <p:sp>
        <p:nvSpPr>
          <p:cNvPr id="6" name="Footer Placeholder 5">
            <a:extLst>
              <a:ext uri="{FF2B5EF4-FFF2-40B4-BE49-F238E27FC236}">
                <a16:creationId xmlns:a16="http://schemas.microsoft.com/office/drawing/2014/main" id="{D3373B68-7F25-84A2-5068-339FE28961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81EE54-CB02-95D1-D186-B2AE9CE16124}"/>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158604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D1A8A-071F-F194-4560-997701FFF24E}"/>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07AB216-0729-ED71-5550-DA2F17B775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A65552-4CF0-2CF7-0D31-39149A92307B}"/>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994A93-2580-7DBB-A66A-5A36BE7B24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7BC5E6-FF54-1011-5F86-3FEACFC30677}"/>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E6EE14-9DA5-EF51-C349-309ABFA01498}"/>
              </a:ext>
            </a:extLst>
          </p:cNvPr>
          <p:cNvSpPr>
            <a:spLocks noGrp="1"/>
          </p:cNvSpPr>
          <p:nvPr>
            <p:ph type="dt" sz="half" idx="10"/>
          </p:nvPr>
        </p:nvSpPr>
        <p:spPr/>
        <p:txBody>
          <a:bodyPr/>
          <a:lstStyle/>
          <a:p>
            <a:fld id="{67BEA84B-DEE7-455B-B93D-ABCD8BADA5A9}" type="datetime1">
              <a:rPr lang="en-US" smtClean="0"/>
              <a:t>10/16/2025</a:t>
            </a:fld>
            <a:endParaRPr lang="en-US"/>
          </a:p>
        </p:txBody>
      </p:sp>
      <p:sp>
        <p:nvSpPr>
          <p:cNvPr id="8" name="Footer Placeholder 7">
            <a:extLst>
              <a:ext uri="{FF2B5EF4-FFF2-40B4-BE49-F238E27FC236}">
                <a16:creationId xmlns:a16="http://schemas.microsoft.com/office/drawing/2014/main" id="{15E42832-6571-37F8-C2BD-A8CBB7FFFB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C92A03-3777-4C14-CF54-FF5E650184E4}"/>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5012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9F3D5-D32A-A37B-5AD7-922FBE30D6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ECD7F6-7BD1-6A46-FF0F-DA1422480231}"/>
              </a:ext>
            </a:extLst>
          </p:cNvPr>
          <p:cNvSpPr>
            <a:spLocks noGrp="1"/>
          </p:cNvSpPr>
          <p:nvPr>
            <p:ph type="dt" sz="half" idx="10"/>
          </p:nvPr>
        </p:nvSpPr>
        <p:spPr/>
        <p:txBody>
          <a:bodyPr/>
          <a:lstStyle/>
          <a:p>
            <a:fld id="{DABBA908-2417-483A-90CD-431DCC34B9C6}" type="datetime1">
              <a:rPr lang="en-US" smtClean="0"/>
              <a:t>10/16/2025</a:t>
            </a:fld>
            <a:endParaRPr lang="en-US"/>
          </a:p>
        </p:txBody>
      </p:sp>
      <p:sp>
        <p:nvSpPr>
          <p:cNvPr id="4" name="Footer Placeholder 3">
            <a:extLst>
              <a:ext uri="{FF2B5EF4-FFF2-40B4-BE49-F238E27FC236}">
                <a16:creationId xmlns:a16="http://schemas.microsoft.com/office/drawing/2014/main" id="{CA2E7D7D-9521-64F1-A7CE-1AFA01F7CE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3A1A99-3561-156C-438B-063339F66507}"/>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2424902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2D86A-EF72-81C7-FEBA-732CFA3BD5A5}"/>
              </a:ext>
            </a:extLst>
          </p:cNvPr>
          <p:cNvSpPr>
            <a:spLocks noGrp="1"/>
          </p:cNvSpPr>
          <p:nvPr>
            <p:ph type="dt" sz="half" idx="10"/>
          </p:nvPr>
        </p:nvSpPr>
        <p:spPr/>
        <p:txBody>
          <a:bodyPr/>
          <a:lstStyle/>
          <a:p>
            <a:fld id="{58D4DEB6-0DCE-483D-A660-B74627360BF3}" type="datetime1">
              <a:rPr lang="en-US" smtClean="0"/>
              <a:t>10/16/2025</a:t>
            </a:fld>
            <a:endParaRPr lang="en-US"/>
          </a:p>
        </p:txBody>
      </p:sp>
      <p:sp>
        <p:nvSpPr>
          <p:cNvPr id="3" name="Footer Placeholder 2">
            <a:extLst>
              <a:ext uri="{FF2B5EF4-FFF2-40B4-BE49-F238E27FC236}">
                <a16:creationId xmlns:a16="http://schemas.microsoft.com/office/drawing/2014/main" id="{03BEC75C-1835-D67E-16F4-1883A2AB1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9719DF-D50E-DFD0-B3B7-07008236FA09}"/>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323314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CC714-541A-18E4-231A-1D0CB10B45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6B6C79-781D-4C67-894C-8DB90B87F0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014D5E-4636-FEA9-0479-A4A479F6FF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EA3915-7340-635D-73DA-DAB240AE700A}"/>
              </a:ext>
            </a:extLst>
          </p:cNvPr>
          <p:cNvSpPr>
            <a:spLocks noGrp="1"/>
          </p:cNvSpPr>
          <p:nvPr>
            <p:ph type="dt" sz="half" idx="10"/>
          </p:nvPr>
        </p:nvSpPr>
        <p:spPr/>
        <p:txBody>
          <a:bodyPr/>
          <a:lstStyle/>
          <a:p>
            <a:fld id="{C17775A3-1A74-41B2-A23C-C9A6D162B158}" type="datetime1">
              <a:rPr lang="en-US" smtClean="0"/>
              <a:t>10/16/2025</a:t>
            </a:fld>
            <a:endParaRPr lang="en-US"/>
          </a:p>
        </p:txBody>
      </p:sp>
      <p:sp>
        <p:nvSpPr>
          <p:cNvPr id="6" name="Footer Placeholder 5">
            <a:extLst>
              <a:ext uri="{FF2B5EF4-FFF2-40B4-BE49-F238E27FC236}">
                <a16:creationId xmlns:a16="http://schemas.microsoft.com/office/drawing/2014/main" id="{5B8BA1E6-CB86-C92D-AFF2-E15EBF9F95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4CF1E9-BD8A-DB0D-64BF-42F0B7AF5985}"/>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407056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AA297-FC2F-338B-35A3-73538A54C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38ACCF-8D68-C0CA-FE9C-81CACD2E86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711226-B78C-9CF6-1053-FFEE8CAA81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953B47-2756-0912-B3E7-85E712CC5B86}"/>
              </a:ext>
            </a:extLst>
          </p:cNvPr>
          <p:cNvSpPr>
            <a:spLocks noGrp="1"/>
          </p:cNvSpPr>
          <p:nvPr>
            <p:ph type="dt" sz="half" idx="10"/>
          </p:nvPr>
        </p:nvSpPr>
        <p:spPr/>
        <p:txBody>
          <a:bodyPr/>
          <a:lstStyle/>
          <a:p>
            <a:fld id="{0EA71790-06A7-470F-9D91-F9DE38AC184B}" type="datetime1">
              <a:rPr lang="en-US" smtClean="0"/>
              <a:t>10/16/2025</a:t>
            </a:fld>
            <a:endParaRPr lang="en-US"/>
          </a:p>
        </p:txBody>
      </p:sp>
      <p:sp>
        <p:nvSpPr>
          <p:cNvPr id="6" name="Footer Placeholder 5">
            <a:extLst>
              <a:ext uri="{FF2B5EF4-FFF2-40B4-BE49-F238E27FC236}">
                <a16:creationId xmlns:a16="http://schemas.microsoft.com/office/drawing/2014/main" id="{7939BF96-0E91-A5F4-933E-378061B0B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E6A9D-20D7-D9B7-2C83-25E789042FBD}"/>
              </a:ext>
            </a:extLst>
          </p:cNvPr>
          <p:cNvSpPr>
            <a:spLocks noGrp="1"/>
          </p:cNvSpPr>
          <p:nvPr>
            <p:ph type="sldNum" sz="quarter" idx="12"/>
          </p:nvPr>
        </p:nvSpPr>
        <p:spPr/>
        <p:txBody>
          <a:bodyPr/>
          <a:lstStyle/>
          <a:p>
            <a:fld id="{E6D78F15-EB27-43BB-8385-67E88C2752BF}" type="slidenum">
              <a:rPr lang="en-US" smtClean="0"/>
              <a:t>‹#›</a:t>
            </a:fld>
            <a:endParaRPr lang="en-US"/>
          </a:p>
        </p:txBody>
      </p:sp>
    </p:spTree>
    <p:extLst>
      <p:ext uri="{BB962C8B-B14F-4D97-AF65-F5344CB8AC3E}">
        <p14:creationId xmlns:p14="http://schemas.microsoft.com/office/powerpoint/2010/main" val="3917889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B27F93-A23E-FEB6-AA78-1E56F44312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04B07E-8BEB-53AD-AF7B-1E70EB08CB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24A8C-BE08-4095-0687-BA9F70B1FC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3F2AE4-E555-438C-AA89-268DBCB352A1}" type="datetime1">
              <a:rPr lang="en-US" smtClean="0"/>
              <a:t>10/16/2025</a:t>
            </a:fld>
            <a:endParaRPr lang="en-US"/>
          </a:p>
        </p:txBody>
      </p:sp>
      <p:sp>
        <p:nvSpPr>
          <p:cNvPr id="5" name="Footer Placeholder 4">
            <a:extLst>
              <a:ext uri="{FF2B5EF4-FFF2-40B4-BE49-F238E27FC236}">
                <a16:creationId xmlns:a16="http://schemas.microsoft.com/office/drawing/2014/main" id="{DF410ED7-831D-C154-339F-F5B916237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06FA8B5-66E5-5ABD-7C43-FE6988DBC7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6D78F15-EB27-43BB-8385-67E88C2752BF}" type="slidenum">
              <a:rPr lang="en-US" smtClean="0"/>
              <a:t>‹#›</a:t>
            </a:fld>
            <a:endParaRPr lang="en-US"/>
          </a:p>
        </p:txBody>
      </p:sp>
    </p:spTree>
    <p:extLst>
      <p:ext uri="{BB962C8B-B14F-4D97-AF65-F5344CB8AC3E}">
        <p14:creationId xmlns:p14="http://schemas.microsoft.com/office/powerpoint/2010/main" val="2864128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aplwiki.com/wiki/APL_Trust"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CBD72-0234-7E49-12D3-1C863730275E}"/>
              </a:ext>
            </a:extLst>
          </p:cNvPr>
          <p:cNvSpPr>
            <a:spLocks noGrp="1"/>
          </p:cNvSpPr>
          <p:nvPr>
            <p:ph type="ctrTitle"/>
          </p:nvPr>
        </p:nvSpPr>
        <p:spPr>
          <a:xfrm>
            <a:off x="7506030" y="2122997"/>
            <a:ext cx="1637970" cy="1386965"/>
          </a:xfrm>
        </p:spPr>
        <p:txBody>
          <a:bodyPr/>
          <a:lstStyle/>
          <a:p>
            <a:r>
              <a:rPr lang="en-US" dirty="0">
                <a:latin typeface="Arial" panose="020B0604020202020204" pitchFamily="34" charset="0"/>
                <a:cs typeface="Arial" panose="020B0604020202020204" pitchFamily="34" charset="0"/>
              </a:rPr>
              <a:t>US</a:t>
            </a:r>
          </a:p>
        </p:txBody>
      </p:sp>
      <p:sp>
        <p:nvSpPr>
          <p:cNvPr id="3" name="Subtitle 2">
            <a:extLst>
              <a:ext uri="{FF2B5EF4-FFF2-40B4-BE49-F238E27FC236}">
                <a16:creationId xmlns:a16="http://schemas.microsoft.com/office/drawing/2014/main" id="{789EF016-5B7F-8D85-A8DA-5ACA0D0B97CF}"/>
              </a:ext>
            </a:extLst>
          </p:cNvPr>
          <p:cNvSpPr>
            <a:spLocks noGrp="1"/>
          </p:cNvSpPr>
          <p:nvPr>
            <p:ph type="subTitle" idx="1"/>
          </p:nvPr>
        </p:nvSpPr>
        <p:spPr/>
        <p:txBody>
          <a:bodyPr>
            <a:normAutofit lnSpcReduction="10000"/>
          </a:bodyPr>
          <a:lstStyle/>
          <a:p>
            <a:r>
              <a:rPr lang="en-US" dirty="0">
                <a:latin typeface="Arial" panose="020B0604020202020204" pitchFamily="34" charset="0"/>
                <a:cs typeface="Arial" panose="020B0604020202020204" pitchFamily="34" charset="0"/>
              </a:rPr>
              <a:t>Diane Hymas &amp; Mark Wolfson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Monday </a:t>
            </a:r>
            <a:r>
              <a:rPr lang="en-US" dirty="0"/>
              <a:t>September</a:t>
            </a:r>
            <a:r>
              <a:rPr lang="en-US" dirty="0">
                <a:latin typeface="Arial" panose="020B0604020202020204" pitchFamily="34" charset="0"/>
                <a:cs typeface="Arial" panose="020B0604020202020204" pitchFamily="34" charset="0"/>
              </a:rPr>
              <a:t> 29, 2025</a:t>
            </a:r>
          </a:p>
          <a:p>
            <a:r>
              <a:rPr lang="en-US" dirty="0">
                <a:latin typeface="Arial" panose="020B0604020202020204" pitchFamily="34" charset="0"/>
                <a:cs typeface="Arial" panose="020B0604020202020204" pitchFamily="34" charset="0"/>
              </a:rPr>
              <a:t>Presentation at </a:t>
            </a:r>
            <a:r>
              <a:rPr lang="en-US" dirty="0"/>
              <a:t>Fall</a:t>
            </a:r>
            <a:r>
              <a:rPr lang="en-US" dirty="0">
                <a:latin typeface="Arial" panose="020B0604020202020204" pitchFamily="34" charset="0"/>
                <a:cs typeface="Arial" panose="020B0604020202020204" pitchFamily="34" charset="0"/>
              </a:rPr>
              <a:t> DYNA 2025</a:t>
            </a:r>
          </a:p>
        </p:txBody>
      </p:sp>
      <p:pic>
        <p:nvPicPr>
          <p:cNvPr id="1026" name="Picture 2">
            <a:extLst>
              <a:ext uri="{FF2B5EF4-FFF2-40B4-BE49-F238E27FC236}">
                <a16:creationId xmlns:a16="http://schemas.microsoft.com/office/drawing/2014/main" id="{B17EA24E-3B1D-5409-B620-DED2EEE3D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7952" y="695160"/>
            <a:ext cx="3405869" cy="256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888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85B8A-CF06-7EE8-3B00-DE906006FE51}"/>
              </a:ext>
            </a:extLst>
          </p:cNvPr>
          <p:cNvSpPr>
            <a:spLocks noGrp="1"/>
          </p:cNvSpPr>
          <p:nvPr>
            <p:ph type="title"/>
          </p:nvPr>
        </p:nvSpPr>
        <p:spPr/>
        <p:txBody>
          <a:bodyPr/>
          <a:lstStyle/>
          <a:p>
            <a:pPr algn="ctr"/>
            <a:r>
              <a:rPr lang="en-US" dirty="0"/>
              <a:t>Project Ideas?</a:t>
            </a:r>
          </a:p>
        </p:txBody>
      </p:sp>
      <p:sp>
        <p:nvSpPr>
          <p:cNvPr id="3" name="Slide Number Placeholder 2">
            <a:extLst>
              <a:ext uri="{FF2B5EF4-FFF2-40B4-BE49-F238E27FC236}">
                <a16:creationId xmlns:a16="http://schemas.microsoft.com/office/drawing/2014/main" id="{28DE206C-22C5-091B-ECEA-1571F6590049}"/>
              </a:ext>
            </a:extLst>
          </p:cNvPr>
          <p:cNvSpPr>
            <a:spLocks noGrp="1"/>
          </p:cNvSpPr>
          <p:nvPr>
            <p:ph type="sldNum" sz="quarter" idx="12"/>
          </p:nvPr>
        </p:nvSpPr>
        <p:spPr/>
        <p:txBody>
          <a:bodyPr/>
          <a:lstStyle/>
          <a:p>
            <a:fld id="{E6D78F15-EB27-43BB-8385-67E88C2752BF}" type="slidenum">
              <a:rPr lang="en-US" smtClean="0"/>
              <a:t>10</a:t>
            </a:fld>
            <a:endParaRPr lang="en-US"/>
          </a:p>
        </p:txBody>
      </p:sp>
      <p:sp>
        <p:nvSpPr>
          <p:cNvPr id="4" name="TextBox 3">
            <a:extLst>
              <a:ext uri="{FF2B5EF4-FFF2-40B4-BE49-F238E27FC236}">
                <a16:creationId xmlns:a16="http://schemas.microsoft.com/office/drawing/2014/main" id="{9DA42F99-430B-38F9-3AD9-0AC79C575292}"/>
              </a:ext>
            </a:extLst>
          </p:cNvPr>
          <p:cNvSpPr txBox="1"/>
          <p:nvPr/>
        </p:nvSpPr>
        <p:spPr>
          <a:xfrm>
            <a:off x="4118133" y="1690688"/>
            <a:ext cx="3955734" cy="1938992"/>
          </a:xfrm>
          <a:prstGeom prst="rect">
            <a:avLst/>
          </a:prstGeom>
          <a:noFill/>
        </p:spPr>
        <p:txBody>
          <a:bodyPr wrap="square" rtlCol="0">
            <a:spAutoFit/>
          </a:bodyPr>
          <a:lstStyle/>
          <a:p>
            <a:pPr algn="ctr"/>
            <a:r>
              <a:rPr lang="en-US" sz="4000" dirty="0"/>
              <a:t>Mark’s Moment </a:t>
            </a:r>
          </a:p>
          <a:p>
            <a:pPr algn="ctr"/>
            <a:r>
              <a:rPr lang="en-US" sz="4000" dirty="0"/>
              <a:t>to share some </a:t>
            </a:r>
          </a:p>
          <a:p>
            <a:pPr algn="ctr"/>
            <a:r>
              <a:rPr lang="en-US" sz="4000" dirty="0"/>
              <a:t>project ideas</a:t>
            </a:r>
          </a:p>
        </p:txBody>
      </p:sp>
    </p:spTree>
    <p:extLst>
      <p:ext uri="{BB962C8B-B14F-4D97-AF65-F5344CB8AC3E}">
        <p14:creationId xmlns:p14="http://schemas.microsoft.com/office/powerpoint/2010/main" val="168465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C3AD-5470-1E2D-773B-B8FAC30F4C50}"/>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What’s Your Role?</a:t>
            </a:r>
          </a:p>
        </p:txBody>
      </p:sp>
      <p:sp>
        <p:nvSpPr>
          <p:cNvPr id="3" name="Slide Number Placeholder 2">
            <a:extLst>
              <a:ext uri="{FF2B5EF4-FFF2-40B4-BE49-F238E27FC236}">
                <a16:creationId xmlns:a16="http://schemas.microsoft.com/office/drawing/2014/main" id="{016B6C33-84E2-D2E1-9948-6706A626E37A}"/>
              </a:ext>
            </a:extLst>
          </p:cNvPr>
          <p:cNvSpPr>
            <a:spLocks noGrp="1"/>
          </p:cNvSpPr>
          <p:nvPr>
            <p:ph type="sldNum" sz="quarter" idx="12"/>
          </p:nvPr>
        </p:nvSpPr>
        <p:spPr/>
        <p:txBody>
          <a:bodyPr/>
          <a:lstStyle/>
          <a:p>
            <a:fld id="{E6D78F15-EB27-43BB-8385-67E88C2752BF}" type="slidenum">
              <a:rPr lang="en-US" smtClean="0"/>
              <a:t>11</a:t>
            </a:fld>
            <a:endParaRPr lang="en-US"/>
          </a:p>
        </p:txBody>
      </p:sp>
      <p:sp>
        <p:nvSpPr>
          <p:cNvPr id="4" name="TextBox 3">
            <a:extLst>
              <a:ext uri="{FF2B5EF4-FFF2-40B4-BE49-F238E27FC236}">
                <a16:creationId xmlns:a16="http://schemas.microsoft.com/office/drawing/2014/main" id="{C2E13DFE-241E-75DC-A924-7EA9BE48BCA3}"/>
              </a:ext>
            </a:extLst>
          </p:cNvPr>
          <p:cNvSpPr txBox="1"/>
          <p:nvPr/>
        </p:nvSpPr>
        <p:spPr>
          <a:xfrm>
            <a:off x="981075" y="1828800"/>
            <a:ext cx="10144125" cy="3416320"/>
          </a:xfrm>
          <a:prstGeom prst="rect">
            <a:avLst/>
          </a:prstGeom>
          <a:noFill/>
        </p:spPr>
        <p:txBody>
          <a:bodyPr wrap="square" rtlCol="0">
            <a:spAutoFit/>
          </a:bodyPr>
          <a:lstStyle/>
          <a:p>
            <a:r>
              <a:rPr lang="en-US" sz="5400" dirty="0">
                <a:latin typeface="Arial" panose="020B0604020202020204" pitchFamily="34" charset="0"/>
                <a:cs typeface="Arial" panose="020B0604020202020204" pitchFamily="34" charset="0"/>
              </a:rPr>
              <a:t>Idea Generator</a:t>
            </a:r>
          </a:p>
          <a:p>
            <a:r>
              <a:rPr lang="en-US" sz="5400" dirty="0">
                <a:latin typeface="Arial" panose="020B0604020202020204" pitchFamily="34" charset="0"/>
                <a:cs typeface="Arial" panose="020B0604020202020204" pitchFamily="34" charset="0"/>
              </a:rPr>
              <a:t>Educator</a:t>
            </a:r>
          </a:p>
          <a:p>
            <a:r>
              <a:rPr lang="en-US" sz="5400" dirty="0">
                <a:latin typeface="Arial" panose="020B0604020202020204" pitchFamily="34" charset="0"/>
                <a:cs typeface="Arial" panose="020B0604020202020204" pitchFamily="34" charset="0"/>
              </a:rPr>
              <a:t>Mentor</a:t>
            </a:r>
          </a:p>
          <a:p>
            <a:r>
              <a:rPr lang="en-US" sz="5400" dirty="0">
                <a:latin typeface="Arial" panose="020B0604020202020204" pitchFamily="34" charset="0"/>
                <a:cs typeface="Arial" panose="020B0604020202020204" pitchFamily="34" charset="0"/>
              </a:rPr>
              <a:t>Donor</a:t>
            </a:r>
          </a:p>
        </p:txBody>
      </p:sp>
      <p:sp>
        <p:nvSpPr>
          <p:cNvPr id="5" name="Title 1">
            <a:extLst>
              <a:ext uri="{FF2B5EF4-FFF2-40B4-BE49-F238E27FC236}">
                <a16:creationId xmlns:a16="http://schemas.microsoft.com/office/drawing/2014/main" id="{8141E3B4-2C93-C006-E321-A68221832B5E}"/>
              </a:ext>
            </a:extLst>
          </p:cNvPr>
          <p:cNvSpPr txBox="1">
            <a:spLocks/>
          </p:cNvSpPr>
          <p:nvPr/>
        </p:nvSpPr>
        <p:spPr>
          <a:xfrm>
            <a:off x="524435" y="52133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Arial" panose="020B0604020202020204" pitchFamily="34" charset="0"/>
                <a:cs typeface="Arial" panose="020B0604020202020204" pitchFamily="34" charset="0"/>
              </a:rPr>
              <a:t>We want to hear from you!</a:t>
            </a:r>
          </a:p>
        </p:txBody>
      </p:sp>
    </p:spTree>
    <p:extLst>
      <p:ext uri="{BB962C8B-B14F-4D97-AF65-F5344CB8AC3E}">
        <p14:creationId xmlns:p14="http://schemas.microsoft.com/office/powerpoint/2010/main" val="334269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E3AAA-85D1-B739-D249-3FF40D72CA0C}"/>
              </a:ext>
            </a:extLst>
          </p:cNvPr>
          <p:cNvSpPr>
            <a:spLocks noGrp="1"/>
          </p:cNvSpPr>
          <p:nvPr>
            <p:ph type="title"/>
          </p:nvPr>
        </p:nvSpPr>
        <p:spPr>
          <a:xfrm>
            <a:off x="838200" y="136526"/>
            <a:ext cx="10515600" cy="809192"/>
          </a:xfrm>
        </p:spPr>
        <p:txBody>
          <a:bodyPr/>
          <a:lstStyle/>
          <a:p>
            <a:pPr algn="ctr"/>
            <a:r>
              <a:rPr lang="en-US" dirty="0"/>
              <a:t>Donation Details</a:t>
            </a:r>
          </a:p>
        </p:txBody>
      </p:sp>
      <p:sp>
        <p:nvSpPr>
          <p:cNvPr id="3" name="Slide Number Placeholder 2">
            <a:extLst>
              <a:ext uri="{FF2B5EF4-FFF2-40B4-BE49-F238E27FC236}">
                <a16:creationId xmlns:a16="http://schemas.microsoft.com/office/drawing/2014/main" id="{74AA190E-D25C-85E7-2105-3C5CD541AA2C}"/>
              </a:ext>
            </a:extLst>
          </p:cNvPr>
          <p:cNvSpPr>
            <a:spLocks noGrp="1"/>
          </p:cNvSpPr>
          <p:nvPr>
            <p:ph type="sldNum" sz="quarter" idx="12"/>
          </p:nvPr>
        </p:nvSpPr>
        <p:spPr/>
        <p:txBody>
          <a:bodyPr/>
          <a:lstStyle/>
          <a:p>
            <a:fld id="{E6D78F15-EB27-43BB-8385-67E88C2752BF}" type="slidenum">
              <a:rPr lang="en-US" smtClean="0"/>
              <a:t>12</a:t>
            </a:fld>
            <a:endParaRPr lang="en-US"/>
          </a:p>
        </p:txBody>
      </p:sp>
      <p:sp>
        <p:nvSpPr>
          <p:cNvPr id="4" name="TextBox 3">
            <a:extLst>
              <a:ext uri="{FF2B5EF4-FFF2-40B4-BE49-F238E27FC236}">
                <a16:creationId xmlns:a16="http://schemas.microsoft.com/office/drawing/2014/main" id="{587CF46A-1342-EDAB-1B2E-F38545F955CB}"/>
              </a:ext>
            </a:extLst>
          </p:cNvPr>
          <p:cNvSpPr txBox="1"/>
          <p:nvPr/>
        </p:nvSpPr>
        <p:spPr>
          <a:xfrm>
            <a:off x="1012166" y="1155940"/>
            <a:ext cx="8804695" cy="5355312"/>
          </a:xfrm>
          <a:prstGeom prst="rect">
            <a:avLst/>
          </a:prstGeom>
          <a:noFill/>
        </p:spPr>
        <p:txBody>
          <a:bodyPr wrap="square" rtlCol="0">
            <a:spAutoFit/>
          </a:bodyPr>
          <a:lstStyle/>
          <a:p>
            <a:pPr algn="l">
              <a:buNone/>
            </a:pPr>
            <a:r>
              <a:rPr lang="en-US" b="1" i="0" u="sng" dirty="0">
                <a:solidFill>
                  <a:srgbClr val="222222"/>
                </a:solidFill>
                <a:effectLst/>
                <a:latin typeface="system-ui"/>
              </a:rPr>
              <a:t>Mail Checks:</a:t>
            </a:r>
          </a:p>
          <a:p>
            <a:pPr algn="l">
              <a:buNone/>
            </a:pPr>
            <a:r>
              <a:rPr lang="en-US" b="0" i="0" dirty="0">
                <a:solidFill>
                  <a:srgbClr val="222222"/>
                </a:solidFill>
                <a:effectLst/>
                <a:latin typeface="system-ui"/>
              </a:rPr>
              <a:t>The APL Trust Inc</a:t>
            </a:r>
          </a:p>
          <a:p>
            <a:pPr algn="l">
              <a:buNone/>
            </a:pPr>
            <a:r>
              <a:rPr lang="en-US" b="0" i="0" dirty="0">
                <a:solidFill>
                  <a:srgbClr val="222222"/>
                </a:solidFill>
                <a:effectLst/>
                <a:latin typeface="system-ui"/>
              </a:rPr>
              <a:t>PO 151</a:t>
            </a:r>
          </a:p>
          <a:p>
            <a:pPr algn="l">
              <a:buNone/>
            </a:pPr>
            <a:r>
              <a:rPr lang="en-US" b="0" i="0" dirty="0">
                <a:solidFill>
                  <a:srgbClr val="222222"/>
                </a:solidFill>
                <a:effectLst/>
                <a:latin typeface="system-ui"/>
              </a:rPr>
              <a:t>Lake Forest, Illinois 60045</a:t>
            </a:r>
          </a:p>
          <a:p>
            <a:pPr algn="l">
              <a:buNone/>
            </a:pPr>
            <a:endParaRPr lang="en-US" dirty="0">
              <a:solidFill>
                <a:srgbClr val="222222"/>
              </a:solidFill>
              <a:latin typeface="system-ui"/>
            </a:endParaRPr>
          </a:p>
          <a:p>
            <a:r>
              <a:rPr lang="en-US" b="1" u="sng" dirty="0">
                <a:solidFill>
                  <a:srgbClr val="222222"/>
                </a:solidFill>
                <a:latin typeface="system-ui"/>
              </a:rPr>
              <a:t>Wire transfers to The Apl Trust Inc's Fidelity account:</a:t>
            </a:r>
          </a:p>
          <a:p>
            <a:r>
              <a:rPr lang="en-US" dirty="0"/>
              <a:t>Wire to: J.P. Morgan Chase, NY</a:t>
            </a:r>
          </a:p>
          <a:p>
            <a:r>
              <a:rPr lang="en-US" dirty="0"/>
              <a:t>ABA/routing number: 021000021</a:t>
            </a:r>
          </a:p>
          <a:p>
            <a:r>
              <a:rPr lang="en-US" dirty="0"/>
              <a:t>For credit to: National Financial Services LLC Account number: 066196-221</a:t>
            </a:r>
          </a:p>
          <a:p>
            <a:r>
              <a:rPr lang="en-US" dirty="0"/>
              <a:t>For benefit of: The Apl Trust Inc </a:t>
            </a:r>
          </a:p>
          <a:p>
            <a:r>
              <a:rPr lang="en-US" dirty="0"/>
              <a:t>For final credit to: Z32576718</a:t>
            </a:r>
          </a:p>
          <a:p>
            <a:r>
              <a:rPr lang="en-US" dirty="0"/>
              <a:t>Address: 383 Madison Avenue, New York, NY 10017</a:t>
            </a:r>
          </a:p>
          <a:p>
            <a:endParaRPr lang="en-US" dirty="0"/>
          </a:p>
          <a:p>
            <a:r>
              <a:rPr lang="en-US" b="1" u="sng" dirty="0">
                <a:solidFill>
                  <a:srgbClr val="222222"/>
                </a:solidFill>
                <a:latin typeface="system-ui"/>
              </a:rPr>
              <a:t>Stock transfers to The Apl Trust Inc's Fidelity Account via DTC:</a:t>
            </a:r>
          </a:p>
          <a:p>
            <a:r>
              <a:rPr lang="en-US" dirty="0"/>
              <a:t>Fidelity’s DTC number: 0226</a:t>
            </a:r>
          </a:p>
          <a:p>
            <a:r>
              <a:rPr lang="en-US" dirty="0"/>
              <a:t>Fidelity Account Name: The Apl Trust Inc</a:t>
            </a:r>
          </a:p>
          <a:p>
            <a:r>
              <a:rPr lang="en-US" dirty="0"/>
              <a:t>Fidelity Account Number:  (Michael in the finance office at ‭+1 (312) 282-6543‬ for full wiring/DTC instructions)</a:t>
            </a:r>
          </a:p>
          <a:p>
            <a:endParaRPr lang="en-US" dirty="0"/>
          </a:p>
        </p:txBody>
      </p:sp>
    </p:spTree>
    <p:extLst>
      <p:ext uri="{BB962C8B-B14F-4D97-AF65-F5344CB8AC3E}">
        <p14:creationId xmlns:p14="http://schemas.microsoft.com/office/powerpoint/2010/main" val="1340119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F7A9E-4AFB-7932-6BD4-7B61954BC957}"/>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Questions?</a:t>
            </a:r>
          </a:p>
        </p:txBody>
      </p:sp>
      <p:sp>
        <p:nvSpPr>
          <p:cNvPr id="3" name="Slide Number Placeholder 2">
            <a:extLst>
              <a:ext uri="{FF2B5EF4-FFF2-40B4-BE49-F238E27FC236}">
                <a16:creationId xmlns:a16="http://schemas.microsoft.com/office/drawing/2014/main" id="{D542FD44-800F-6126-4A03-4A4A8B93802A}"/>
              </a:ext>
            </a:extLst>
          </p:cNvPr>
          <p:cNvSpPr>
            <a:spLocks noGrp="1"/>
          </p:cNvSpPr>
          <p:nvPr>
            <p:ph type="sldNum" sz="quarter" idx="12"/>
          </p:nvPr>
        </p:nvSpPr>
        <p:spPr/>
        <p:txBody>
          <a:bodyPr/>
          <a:lstStyle/>
          <a:p>
            <a:fld id="{E6D78F15-EB27-43BB-8385-67E88C2752BF}" type="slidenum">
              <a:rPr lang="en-US" smtClean="0"/>
              <a:t>13</a:t>
            </a:fld>
            <a:endParaRPr lang="en-US"/>
          </a:p>
        </p:txBody>
      </p:sp>
      <p:sp>
        <p:nvSpPr>
          <p:cNvPr id="4" name="Title 1">
            <a:extLst>
              <a:ext uri="{FF2B5EF4-FFF2-40B4-BE49-F238E27FC236}">
                <a16:creationId xmlns:a16="http://schemas.microsoft.com/office/drawing/2014/main" id="{9D9060A8-7D44-82E9-E534-91DBA3C241EC}"/>
              </a:ext>
            </a:extLst>
          </p:cNvPr>
          <p:cNvSpPr txBox="1">
            <a:spLocks/>
          </p:cNvSpPr>
          <p:nvPr/>
        </p:nvSpPr>
        <p:spPr>
          <a:xfrm>
            <a:off x="966746" y="50307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28669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5CB4-EAF7-D78E-B884-ED8B6EB5E0F5}"/>
              </a:ext>
            </a:extLst>
          </p:cNvPr>
          <p:cNvSpPr>
            <a:spLocks noGrp="1"/>
          </p:cNvSpPr>
          <p:nvPr>
            <p:ph type="title"/>
          </p:nvPr>
        </p:nvSpPr>
        <p:spPr/>
        <p:txBody>
          <a:bodyPr/>
          <a:lstStyle/>
          <a:p>
            <a:pPr algn="ctr"/>
            <a:r>
              <a:rPr lang="en-US" dirty="0"/>
              <a:t>Information Sources</a:t>
            </a:r>
          </a:p>
        </p:txBody>
      </p:sp>
      <p:sp>
        <p:nvSpPr>
          <p:cNvPr id="3" name="Slide Number Placeholder 2">
            <a:extLst>
              <a:ext uri="{FF2B5EF4-FFF2-40B4-BE49-F238E27FC236}">
                <a16:creationId xmlns:a16="http://schemas.microsoft.com/office/drawing/2014/main" id="{AF4BF6CF-1B93-D94D-093C-EB3F0AE85CFA}"/>
              </a:ext>
            </a:extLst>
          </p:cNvPr>
          <p:cNvSpPr>
            <a:spLocks noGrp="1"/>
          </p:cNvSpPr>
          <p:nvPr>
            <p:ph type="sldNum" sz="quarter" idx="12"/>
          </p:nvPr>
        </p:nvSpPr>
        <p:spPr/>
        <p:txBody>
          <a:bodyPr/>
          <a:lstStyle/>
          <a:p>
            <a:fld id="{E6D78F15-EB27-43BB-8385-67E88C2752BF}" type="slidenum">
              <a:rPr lang="en-US" smtClean="0"/>
              <a:t>14</a:t>
            </a:fld>
            <a:endParaRPr lang="en-US"/>
          </a:p>
        </p:txBody>
      </p:sp>
      <p:sp>
        <p:nvSpPr>
          <p:cNvPr id="4" name="TextBox 3">
            <a:extLst>
              <a:ext uri="{FF2B5EF4-FFF2-40B4-BE49-F238E27FC236}">
                <a16:creationId xmlns:a16="http://schemas.microsoft.com/office/drawing/2014/main" id="{215CCD26-3ED4-EC05-8053-BC78B17A6A19}"/>
              </a:ext>
            </a:extLst>
          </p:cNvPr>
          <p:cNvSpPr txBox="1"/>
          <p:nvPr/>
        </p:nvSpPr>
        <p:spPr>
          <a:xfrm>
            <a:off x="981075" y="1828800"/>
            <a:ext cx="10144125" cy="1938992"/>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https://theapltrust.org/ - register here</a:t>
            </a:r>
          </a:p>
          <a:p>
            <a:r>
              <a:rPr lang="en-US" sz="4000" dirty="0">
                <a:latin typeface="Arial" panose="020B0604020202020204" pitchFamily="34" charset="0"/>
                <a:cs typeface="Arial" panose="020B0604020202020204" pitchFamily="34" charset="0"/>
                <a:hlinkClick r:id="rId2"/>
              </a:rPr>
              <a:t>https://aplwiki.com/wiki/APL_Trust</a:t>
            </a:r>
            <a:r>
              <a:rPr lang="en-US" sz="44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https://www.linkedin.com/company/theapltrust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809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6DCEA-1011-45E7-9979-B550526C3447}"/>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Remember the day </a:t>
            </a:r>
            <a:r>
              <a:rPr lang="en-US" b="1" u="sng" dirty="0">
                <a:latin typeface="Arial" panose="020B0604020202020204" pitchFamily="34" charset="0"/>
                <a:cs typeface="Arial" panose="020B0604020202020204" pitchFamily="34" charset="0"/>
              </a:rPr>
              <a:t>You</a:t>
            </a:r>
            <a:r>
              <a:rPr lang="en-US" dirty="0">
                <a:latin typeface="Arial" panose="020B0604020202020204" pitchFamily="34" charset="0"/>
                <a:cs typeface="Arial" panose="020B0604020202020204" pitchFamily="34" charset="0"/>
              </a:rPr>
              <a:t> discovered APL</a:t>
            </a:r>
          </a:p>
        </p:txBody>
      </p:sp>
      <p:sp>
        <p:nvSpPr>
          <p:cNvPr id="4" name="TextBox 3">
            <a:extLst>
              <a:ext uri="{FF2B5EF4-FFF2-40B4-BE49-F238E27FC236}">
                <a16:creationId xmlns:a16="http://schemas.microsoft.com/office/drawing/2014/main" id="{A77FDFDA-93BF-FA1B-55A2-79D23D813B3D}"/>
              </a:ext>
            </a:extLst>
          </p:cNvPr>
          <p:cNvSpPr txBox="1"/>
          <p:nvPr/>
        </p:nvSpPr>
        <p:spPr>
          <a:xfrm>
            <a:off x="992037" y="1522154"/>
            <a:ext cx="10207925" cy="4524315"/>
          </a:xfrm>
          <a:prstGeom prst="rect">
            <a:avLst/>
          </a:prstGeom>
          <a:noFill/>
        </p:spPr>
        <p:txBody>
          <a:bodyPr wrap="square" rtlCol="0">
            <a:spAutoFit/>
          </a:bodyPr>
          <a:lstStyle/>
          <a:p>
            <a:r>
              <a:rPr lang="en-US" sz="7200" dirty="0">
                <a:latin typeface="Arial" panose="020B0604020202020204" pitchFamily="34" charset="0"/>
                <a:cs typeface="Arial" panose="020B0604020202020204" pitchFamily="34" charset="0"/>
              </a:rPr>
              <a:t>Power</a:t>
            </a:r>
          </a:p>
          <a:p>
            <a:r>
              <a:rPr lang="en-US" sz="7200" dirty="0">
                <a:latin typeface="Arial" panose="020B0604020202020204" pitchFamily="34" charset="0"/>
                <a:cs typeface="Arial" panose="020B0604020202020204" pitchFamily="34" charset="0"/>
              </a:rPr>
              <a:t>Possibilities</a:t>
            </a:r>
          </a:p>
          <a:p>
            <a:r>
              <a:rPr lang="en-US" sz="7200" dirty="0">
                <a:latin typeface="Arial" panose="020B0604020202020204" pitchFamily="34" charset="0"/>
                <a:cs typeface="Arial" panose="020B0604020202020204" pitchFamily="34" charset="0"/>
              </a:rPr>
              <a:t>Passion</a:t>
            </a:r>
          </a:p>
          <a:p>
            <a:r>
              <a:rPr lang="en-US" sz="7200" dirty="0">
                <a:latin typeface="Arial" panose="020B0604020202020204" pitchFamily="34" charset="0"/>
                <a:cs typeface="Arial" panose="020B0604020202020204" pitchFamily="34" charset="0"/>
              </a:rPr>
              <a:t>Profits</a:t>
            </a:r>
            <a:endParaRPr lang="en-US" sz="44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08DD895C-894A-8748-152E-11B63776229B}"/>
              </a:ext>
            </a:extLst>
          </p:cNvPr>
          <p:cNvSpPr>
            <a:spLocks noGrp="1"/>
          </p:cNvSpPr>
          <p:nvPr>
            <p:ph type="sldNum" sz="quarter" idx="12"/>
          </p:nvPr>
        </p:nvSpPr>
        <p:spPr/>
        <p:txBody>
          <a:bodyPr/>
          <a:lstStyle/>
          <a:p>
            <a:fld id="{E6D78F15-EB27-43BB-8385-67E88C2752BF}" type="slidenum">
              <a:rPr lang="en-US" smtClean="0"/>
              <a:t>2</a:t>
            </a:fld>
            <a:endParaRPr lang="en-US"/>
          </a:p>
        </p:txBody>
      </p:sp>
    </p:spTree>
    <p:extLst>
      <p:ext uri="{BB962C8B-B14F-4D97-AF65-F5344CB8AC3E}">
        <p14:creationId xmlns:p14="http://schemas.microsoft.com/office/powerpoint/2010/main" val="397585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BB1B8-FE77-FD0D-3953-AB941A7A98E0}"/>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What If…</a:t>
            </a:r>
          </a:p>
        </p:txBody>
      </p:sp>
      <p:sp>
        <p:nvSpPr>
          <p:cNvPr id="3" name="Slide Number Placeholder 2">
            <a:extLst>
              <a:ext uri="{FF2B5EF4-FFF2-40B4-BE49-F238E27FC236}">
                <a16:creationId xmlns:a16="http://schemas.microsoft.com/office/drawing/2014/main" id="{32F7720B-324D-F919-2773-E618C1812FC7}"/>
              </a:ext>
            </a:extLst>
          </p:cNvPr>
          <p:cNvSpPr>
            <a:spLocks noGrp="1"/>
          </p:cNvSpPr>
          <p:nvPr>
            <p:ph type="sldNum" sz="quarter" idx="12"/>
          </p:nvPr>
        </p:nvSpPr>
        <p:spPr/>
        <p:txBody>
          <a:bodyPr/>
          <a:lstStyle/>
          <a:p>
            <a:fld id="{E6D78F15-EB27-43BB-8385-67E88C2752BF}" type="slidenum">
              <a:rPr lang="en-US" smtClean="0"/>
              <a:t>3</a:t>
            </a:fld>
            <a:endParaRPr lang="en-US"/>
          </a:p>
        </p:txBody>
      </p:sp>
      <p:sp>
        <p:nvSpPr>
          <p:cNvPr id="21" name="And">
            <a:extLst>
              <a:ext uri="{FF2B5EF4-FFF2-40B4-BE49-F238E27FC236}">
                <a16:creationId xmlns:a16="http://schemas.microsoft.com/office/drawing/2014/main" id="{5D5062B2-DFD3-4F8C-48C4-09D16CDB9141}"/>
              </a:ext>
            </a:extLst>
          </p:cNvPr>
          <p:cNvSpPr txBox="1"/>
          <p:nvPr/>
        </p:nvSpPr>
        <p:spPr>
          <a:xfrm>
            <a:off x="7912978" y="2137354"/>
            <a:ext cx="736223" cy="1107996"/>
          </a:xfrm>
          <a:prstGeom prst="rect">
            <a:avLst/>
          </a:prstGeom>
          <a:noFill/>
        </p:spPr>
        <p:txBody>
          <a:bodyPr wrap="square" anchor="ctr">
            <a:spAutoFit/>
          </a:bodyPr>
          <a:lstStyle/>
          <a:p>
            <a:r>
              <a:rPr lang="en-US" sz="6600" dirty="0"/>
              <a:t>∧</a:t>
            </a:r>
          </a:p>
        </p:txBody>
      </p:sp>
      <p:sp>
        <p:nvSpPr>
          <p:cNvPr id="22" name="APL">
            <a:extLst>
              <a:ext uri="{FF2B5EF4-FFF2-40B4-BE49-F238E27FC236}">
                <a16:creationId xmlns:a16="http://schemas.microsoft.com/office/drawing/2014/main" id="{88B99D46-01A4-6362-BF5E-9A641B52F1C2}"/>
              </a:ext>
            </a:extLst>
          </p:cNvPr>
          <p:cNvSpPr txBox="1"/>
          <p:nvPr/>
        </p:nvSpPr>
        <p:spPr>
          <a:xfrm>
            <a:off x="4133151" y="2183521"/>
            <a:ext cx="1671548" cy="1015663"/>
          </a:xfrm>
          <a:prstGeom prst="rect">
            <a:avLst/>
          </a:prstGeom>
          <a:noFill/>
        </p:spPr>
        <p:txBody>
          <a:bodyPr wrap="square" rtlCol="0" anchor="ctr">
            <a:spAutoFit/>
          </a:bodyPr>
          <a:lstStyle/>
          <a:p>
            <a:r>
              <a:rPr lang="en-US" sz="6000" dirty="0">
                <a:latin typeface="APL385 Unicode" panose="020B0709000202000203" pitchFamily="49" charset="0"/>
              </a:rPr>
              <a:t>APL</a:t>
            </a:r>
          </a:p>
        </p:txBody>
      </p:sp>
      <p:sp>
        <p:nvSpPr>
          <p:cNvPr id="23" name="Bind / Compose">
            <a:extLst>
              <a:ext uri="{FF2B5EF4-FFF2-40B4-BE49-F238E27FC236}">
                <a16:creationId xmlns:a16="http://schemas.microsoft.com/office/drawing/2014/main" id="{701E65B2-A949-F4EC-E2A2-F062E8D7F567}"/>
              </a:ext>
            </a:extLst>
          </p:cNvPr>
          <p:cNvSpPr txBox="1"/>
          <p:nvPr/>
        </p:nvSpPr>
        <p:spPr>
          <a:xfrm>
            <a:off x="5937590" y="2183521"/>
            <a:ext cx="525877" cy="1015663"/>
          </a:xfrm>
          <a:prstGeom prst="rect">
            <a:avLst/>
          </a:prstGeom>
          <a:noFill/>
        </p:spPr>
        <p:txBody>
          <a:bodyPr wrap="square" anchor="ctr">
            <a:spAutoFit/>
          </a:bodyPr>
          <a:lstStyle/>
          <a:p>
            <a:r>
              <a:rPr lang="en-US" sz="6000" dirty="0"/>
              <a:t>∘</a:t>
            </a:r>
          </a:p>
        </p:txBody>
      </p:sp>
      <p:sp>
        <p:nvSpPr>
          <p:cNvPr id="24" name="Replicate">
            <a:extLst>
              <a:ext uri="{FF2B5EF4-FFF2-40B4-BE49-F238E27FC236}">
                <a16:creationId xmlns:a16="http://schemas.microsoft.com/office/drawing/2014/main" id="{07B059AF-2899-98EC-4D11-1F6F19E5D3E1}"/>
              </a:ext>
            </a:extLst>
          </p:cNvPr>
          <p:cNvSpPr txBox="1"/>
          <p:nvPr/>
        </p:nvSpPr>
        <p:spPr>
          <a:xfrm>
            <a:off x="3173686" y="1906522"/>
            <a:ext cx="569344" cy="1569660"/>
          </a:xfrm>
          <a:prstGeom prst="rect">
            <a:avLst/>
          </a:prstGeom>
          <a:noFill/>
        </p:spPr>
        <p:txBody>
          <a:bodyPr wrap="square" anchor="ctr">
            <a:spAutoFit/>
          </a:bodyPr>
          <a:lstStyle/>
          <a:p>
            <a:r>
              <a:rPr lang="en-US" sz="9600" dirty="0"/>
              <a:t>/</a:t>
            </a:r>
          </a:p>
        </p:txBody>
      </p:sp>
      <p:sp>
        <p:nvSpPr>
          <p:cNvPr id="25" name="N - Number">
            <a:extLst>
              <a:ext uri="{FF2B5EF4-FFF2-40B4-BE49-F238E27FC236}">
                <a16:creationId xmlns:a16="http://schemas.microsoft.com/office/drawing/2014/main" id="{C528005B-505F-938D-BC22-8D769904EF37}"/>
              </a:ext>
            </a:extLst>
          </p:cNvPr>
          <p:cNvSpPr txBox="1"/>
          <p:nvPr/>
        </p:nvSpPr>
        <p:spPr>
          <a:xfrm>
            <a:off x="2000403" y="2158009"/>
            <a:ext cx="698043" cy="1015663"/>
          </a:xfrm>
          <a:prstGeom prst="rect">
            <a:avLst/>
          </a:prstGeom>
          <a:noFill/>
        </p:spPr>
        <p:txBody>
          <a:bodyPr wrap="square" rtlCol="0" anchor="ctr">
            <a:spAutoFit/>
          </a:bodyPr>
          <a:lstStyle/>
          <a:p>
            <a:r>
              <a:rPr lang="en-US" sz="6000" dirty="0">
                <a:latin typeface="APL385 Unicode" panose="020B0709000202000203" pitchFamily="49" charset="0"/>
              </a:rPr>
              <a:t>N</a:t>
            </a:r>
          </a:p>
        </p:txBody>
      </p:sp>
      <p:sp>
        <p:nvSpPr>
          <p:cNvPr id="26" name="Curly Left">
            <a:extLst>
              <a:ext uri="{FF2B5EF4-FFF2-40B4-BE49-F238E27FC236}">
                <a16:creationId xmlns:a16="http://schemas.microsoft.com/office/drawing/2014/main" id="{59FDF5DB-D83F-69C6-C388-5B2A0B555190}"/>
              </a:ext>
            </a:extLst>
          </p:cNvPr>
          <p:cNvSpPr txBox="1"/>
          <p:nvPr/>
        </p:nvSpPr>
        <p:spPr>
          <a:xfrm>
            <a:off x="838200" y="1906522"/>
            <a:ext cx="1093870" cy="1569660"/>
          </a:xfrm>
          <a:prstGeom prst="rect">
            <a:avLst/>
          </a:prstGeom>
          <a:noFill/>
        </p:spPr>
        <p:txBody>
          <a:bodyPr wrap="square" anchor="ctr">
            <a:spAutoFit/>
          </a:bodyPr>
          <a:lstStyle/>
          <a:p>
            <a:r>
              <a:rPr lang="en-US" sz="9600" dirty="0">
                <a:latin typeface="APL385 Unicode" panose="020B0709000202000203" pitchFamily="49" charset="0"/>
              </a:rPr>
              <a:t>{</a:t>
            </a:r>
          </a:p>
        </p:txBody>
      </p:sp>
      <p:sp>
        <p:nvSpPr>
          <p:cNvPr id="27" name="Curly Right">
            <a:extLst>
              <a:ext uri="{FF2B5EF4-FFF2-40B4-BE49-F238E27FC236}">
                <a16:creationId xmlns:a16="http://schemas.microsoft.com/office/drawing/2014/main" id="{41C0E439-07CE-33BB-675D-C7CF3FB9FE21}"/>
              </a:ext>
            </a:extLst>
          </p:cNvPr>
          <p:cNvSpPr txBox="1"/>
          <p:nvPr/>
        </p:nvSpPr>
        <p:spPr>
          <a:xfrm>
            <a:off x="10067098" y="1770274"/>
            <a:ext cx="683144" cy="1569660"/>
          </a:xfrm>
          <a:prstGeom prst="rect">
            <a:avLst/>
          </a:prstGeom>
          <a:noFill/>
        </p:spPr>
        <p:txBody>
          <a:bodyPr wrap="square" anchor="ctr">
            <a:spAutoFit/>
          </a:bodyPr>
          <a:lstStyle/>
          <a:p>
            <a:r>
              <a:rPr lang="en-US" sz="9600" dirty="0"/>
              <a:t>}</a:t>
            </a:r>
          </a:p>
        </p:txBody>
      </p:sp>
      <p:sp>
        <p:nvSpPr>
          <p:cNvPr id="8" name="Each">
            <a:extLst>
              <a:ext uri="{FF2B5EF4-FFF2-40B4-BE49-F238E27FC236}">
                <a16:creationId xmlns:a16="http://schemas.microsoft.com/office/drawing/2014/main" id="{E7593D89-D67E-D1D0-ACC7-3AB0D42C68EE}"/>
              </a:ext>
            </a:extLst>
          </p:cNvPr>
          <p:cNvSpPr txBox="1"/>
          <p:nvPr/>
        </p:nvSpPr>
        <p:spPr>
          <a:xfrm>
            <a:off x="10908743" y="1974915"/>
            <a:ext cx="651124" cy="1015663"/>
          </a:xfrm>
          <a:prstGeom prst="rect">
            <a:avLst/>
          </a:prstGeom>
          <a:noFill/>
        </p:spPr>
        <p:txBody>
          <a:bodyPr wrap="square">
            <a:spAutoFit/>
          </a:bodyPr>
          <a:lstStyle/>
          <a:p>
            <a:r>
              <a:rPr lang="en-US" sz="6000" dirty="0"/>
              <a:t>¨</a:t>
            </a:r>
          </a:p>
        </p:txBody>
      </p:sp>
      <p:grpSp>
        <p:nvGrpSpPr>
          <p:cNvPr id="32" name="Woman">
            <a:extLst>
              <a:ext uri="{FF2B5EF4-FFF2-40B4-BE49-F238E27FC236}">
                <a16:creationId xmlns:a16="http://schemas.microsoft.com/office/drawing/2014/main" id="{92BD1E36-3183-ABC3-FC5F-55227A44C848}"/>
              </a:ext>
            </a:extLst>
          </p:cNvPr>
          <p:cNvGrpSpPr/>
          <p:nvPr/>
        </p:nvGrpSpPr>
        <p:grpSpPr>
          <a:xfrm>
            <a:off x="6930595" y="1694238"/>
            <a:ext cx="1079074" cy="2024549"/>
            <a:chOff x="8071063" y="3323608"/>
            <a:chExt cx="1079074" cy="2024549"/>
          </a:xfrm>
        </p:grpSpPr>
        <p:sp>
          <p:nvSpPr>
            <p:cNvPr id="33" name="TextBox 32">
              <a:extLst>
                <a:ext uri="{FF2B5EF4-FFF2-40B4-BE49-F238E27FC236}">
                  <a16:creationId xmlns:a16="http://schemas.microsoft.com/office/drawing/2014/main" id="{12FE57DC-2DD5-73C8-6CB1-9AC5297DFC35}"/>
                </a:ext>
              </a:extLst>
            </p:cNvPr>
            <p:cNvSpPr txBox="1"/>
            <p:nvPr/>
          </p:nvSpPr>
          <p:spPr>
            <a:xfrm>
              <a:off x="8071063" y="4424827"/>
              <a:ext cx="931653" cy="923330"/>
            </a:xfrm>
            <a:prstGeom prst="rect">
              <a:avLst/>
            </a:prstGeom>
            <a:noFill/>
          </p:spPr>
          <p:txBody>
            <a:bodyPr wrap="square" anchor="ctr">
              <a:spAutoFit/>
            </a:bodyPr>
            <a:lstStyle/>
            <a:p>
              <a:r>
                <a:rPr lang="en-US" sz="5400" dirty="0"/>
                <a:t>/\</a:t>
              </a:r>
            </a:p>
          </p:txBody>
        </p:sp>
        <p:sp>
          <p:nvSpPr>
            <p:cNvPr id="34" name="TextBox 33">
              <a:extLst>
                <a:ext uri="{FF2B5EF4-FFF2-40B4-BE49-F238E27FC236}">
                  <a16:creationId xmlns:a16="http://schemas.microsoft.com/office/drawing/2014/main" id="{DB3805FB-EB5B-C216-A7D7-F315065948C8}"/>
                </a:ext>
              </a:extLst>
            </p:cNvPr>
            <p:cNvSpPr txBox="1"/>
            <p:nvPr/>
          </p:nvSpPr>
          <p:spPr>
            <a:xfrm>
              <a:off x="8185053" y="3644502"/>
              <a:ext cx="488012" cy="1200329"/>
            </a:xfrm>
            <a:prstGeom prst="rect">
              <a:avLst/>
            </a:prstGeom>
            <a:noFill/>
          </p:spPr>
          <p:txBody>
            <a:bodyPr wrap="square" anchor="ctr">
              <a:spAutoFit/>
            </a:bodyPr>
            <a:lstStyle/>
            <a:p>
              <a:r>
                <a:rPr lang="en-US" sz="7200" dirty="0"/>
                <a:t>|</a:t>
              </a:r>
            </a:p>
          </p:txBody>
        </p:sp>
        <p:sp>
          <p:nvSpPr>
            <p:cNvPr id="35" name="TextBox 34">
              <a:extLst>
                <a:ext uri="{FF2B5EF4-FFF2-40B4-BE49-F238E27FC236}">
                  <a16:creationId xmlns:a16="http://schemas.microsoft.com/office/drawing/2014/main" id="{C1A571C2-D265-2671-DC87-DB8D9AB001CE}"/>
                </a:ext>
              </a:extLst>
            </p:cNvPr>
            <p:cNvSpPr txBox="1"/>
            <p:nvPr/>
          </p:nvSpPr>
          <p:spPr>
            <a:xfrm>
              <a:off x="8109024" y="3973825"/>
              <a:ext cx="569344" cy="769441"/>
            </a:xfrm>
            <a:prstGeom prst="rect">
              <a:avLst/>
            </a:prstGeom>
            <a:noFill/>
          </p:spPr>
          <p:txBody>
            <a:bodyPr wrap="square" anchor="ctr">
              <a:spAutoFit/>
            </a:bodyPr>
            <a:lstStyle/>
            <a:p>
              <a:r>
                <a:rPr lang="en-US" sz="4400" dirty="0"/>
                <a:t>/</a:t>
              </a:r>
            </a:p>
          </p:txBody>
        </p:sp>
        <p:sp>
          <p:nvSpPr>
            <p:cNvPr id="36" name="TextBox 35">
              <a:extLst>
                <a:ext uri="{FF2B5EF4-FFF2-40B4-BE49-F238E27FC236}">
                  <a16:creationId xmlns:a16="http://schemas.microsoft.com/office/drawing/2014/main" id="{4E02F69C-0C11-5336-D10C-259827FD9609}"/>
                </a:ext>
              </a:extLst>
            </p:cNvPr>
            <p:cNvSpPr txBox="1"/>
            <p:nvPr/>
          </p:nvSpPr>
          <p:spPr>
            <a:xfrm>
              <a:off x="8325047" y="3983620"/>
              <a:ext cx="825090" cy="769441"/>
            </a:xfrm>
            <a:prstGeom prst="rect">
              <a:avLst/>
            </a:prstGeom>
            <a:noFill/>
          </p:spPr>
          <p:txBody>
            <a:bodyPr wrap="square" anchor="ctr">
              <a:spAutoFit/>
            </a:bodyPr>
            <a:lstStyle/>
            <a:p>
              <a:r>
                <a:rPr lang="en-US" sz="4400" dirty="0"/>
                <a:t>\</a:t>
              </a:r>
            </a:p>
          </p:txBody>
        </p:sp>
        <p:sp>
          <p:nvSpPr>
            <p:cNvPr id="37" name="TextBox 36">
              <a:extLst>
                <a:ext uri="{FF2B5EF4-FFF2-40B4-BE49-F238E27FC236}">
                  <a16:creationId xmlns:a16="http://schemas.microsoft.com/office/drawing/2014/main" id="{F71476C2-27F3-47C9-8905-E802A83E0C97}"/>
                </a:ext>
              </a:extLst>
            </p:cNvPr>
            <p:cNvSpPr txBox="1"/>
            <p:nvPr/>
          </p:nvSpPr>
          <p:spPr>
            <a:xfrm>
              <a:off x="8074518" y="3323608"/>
              <a:ext cx="727495" cy="830997"/>
            </a:xfrm>
            <a:prstGeom prst="rect">
              <a:avLst/>
            </a:prstGeom>
            <a:noFill/>
          </p:spPr>
          <p:txBody>
            <a:bodyPr wrap="square" anchor="ctr">
              <a:spAutoFit/>
            </a:bodyPr>
            <a:lstStyle/>
            <a:p>
              <a:r>
                <a:rPr lang="en-US" sz="4800" dirty="0"/>
                <a:t>○</a:t>
              </a:r>
            </a:p>
          </p:txBody>
        </p:sp>
        <p:sp>
          <p:nvSpPr>
            <p:cNvPr id="38" name="Isosceles Triangle 37">
              <a:extLst>
                <a:ext uri="{FF2B5EF4-FFF2-40B4-BE49-F238E27FC236}">
                  <a16:creationId xmlns:a16="http://schemas.microsoft.com/office/drawing/2014/main" id="{82F2AC91-B6CA-869C-70B6-B1B3074FDA45}"/>
                </a:ext>
              </a:extLst>
            </p:cNvPr>
            <p:cNvSpPr/>
            <p:nvPr/>
          </p:nvSpPr>
          <p:spPr>
            <a:xfrm>
              <a:off x="8204646" y="4442758"/>
              <a:ext cx="393319" cy="47044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Man">
            <a:extLst>
              <a:ext uri="{FF2B5EF4-FFF2-40B4-BE49-F238E27FC236}">
                <a16:creationId xmlns:a16="http://schemas.microsoft.com/office/drawing/2014/main" id="{DB6DD4D1-8460-4D2F-5D98-B5662068B7DF}"/>
              </a:ext>
            </a:extLst>
          </p:cNvPr>
          <p:cNvGrpSpPr/>
          <p:nvPr/>
        </p:nvGrpSpPr>
        <p:grpSpPr>
          <a:xfrm>
            <a:off x="9043702" y="1756813"/>
            <a:ext cx="1076828" cy="2015680"/>
            <a:chOff x="9840057" y="3242321"/>
            <a:chExt cx="1076828" cy="2015680"/>
          </a:xfrm>
        </p:grpSpPr>
        <p:sp>
          <p:nvSpPr>
            <p:cNvPr id="40" name="TextBox 39">
              <a:extLst>
                <a:ext uri="{FF2B5EF4-FFF2-40B4-BE49-F238E27FC236}">
                  <a16:creationId xmlns:a16="http://schemas.microsoft.com/office/drawing/2014/main" id="{8A081F5E-7A1F-C1E7-D952-FB87ADE7FFF4}"/>
                </a:ext>
              </a:extLst>
            </p:cNvPr>
            <p:cNvSpPr txBox="1"/>
            <p:nvPr/>
          </p:nvSpPr>
          <p:spPr>
            <a:xfrm>
              <a:off x="9840057" y="4334671"/>
              <a:ext cx="929714" cy="923330"/>
            </a:xfrm>
            <a:prstGeom prst="rect">
              <a:avLst/>
            </a:prstGeom>
            <a:noFill/>
          </p:spPr>
          <p:txBody>
            <a:bodyPr wrap="square">
              <a:spAutoFit/>
            </a:bodyPr>
            <a:lstStyle/>
            <a:p>
              <a:r>
                <a:rPr lang="en-US" sz="5400" dirty="0"/>
                <a:t>/\</a:t>
              </a:r>
            </a:p>
          </p:txBody>
        </p:sp>
        <p:sp>
          <p:nvSpPr>
            <p:cNvPr id="41" name="TextBox 40">
              <a:extLst>
                <a:ext uri="{FF2B5EF4-FFF2-40B4-BE49-F238E27FC236}">
                  <a16:creationId xmlns:a16="http://schemas.microsoft.com/office/drawing/2014/main" id="{78BFAE1C-D659-8FF1-8640-8349424D2D43}"/>
                </a:ext>
              </a:extLst>
            </p:cNvPr>
            <p:cNvSpPr txBox="1"/>
            <p:nvPr/>
          </p:nvSpPr>
          <p:spPr>
            <a:xfrm>
              <a:off x="9953810" y="3554346"/>
              <a:ext cx="486996" cy="1200329"/>
            </a:xfrm>
            <a:prstGeom prst="rect">
              <a:avLst/>
            </a:prstGeom>
            <a:noFill/>
          </p:spPr>
          <p:txBody>
            <a:bodyPr wrap="square">
              <a:spAutoFit/>
            </a:bodyPr>
            <a:lstStyle/>
            <a:p>
              <a:r>
                <a:rPr lang="en-US" sz="7200" dirty="0"/>
                <a:t>|</a:t>
              </a:r>
            </a:p>
          </p:txBody>
        </p:sp>
        <p:sp>
          <p:nvSpPr>
            <p:cNvPr id="42" name="TextBox 41">
              <a:extLst>
                <a:ext uri="{FF2B5EF4-FFF2-40B4-BE49-F238E27FC236}">
                  <a16:creationId xmlns:a16="http://schemas.microsoft.com/office/drawing/2014/main" id="{2AEBC710-D709-37A8-AF9A-6EEF014122EC}"/>
                </a:ext>
              </a:extLst>
            </p:cNvPr>
            <p:cNvSpPr txBox="1"/>
            <p:nvPr/>
          </p:nvSpPr>
          <p:spPr>
            <a:xfrm>
              <a:off x="9877939" y="3883669"/>
              <a:ext cx="568159" cy="769441"/>
            </a:xfrm>
            <a:prstGeom prst="rect">
              <a:avLst/>
            </a:prstGeom>
            <a:noFill/>
          </p:spPr>
          <p:txBody>
            <a:bodyPr wrap="square">
              <a:spAutoFit/>
            </a:bodyPr>
            <a:lstStyle/>
            <a:p>
              <a:r>
                <a:rPr lang="en-US" sz="4400" dirty="0"/>
                <a:t>/</a:t>
              </a:r>
            </a:p>
          </p:txBody>
        </p:sp>
        <p:sp>
          <p:nvSpPr>
            <p:cNvPr id="43" name="TextBox 42">
              <a:extLst>
                <a:ext uri="{FF2B5EF4-FFF2-40B4-BE49-F238E27FC236}">
                  <a16:creationId xmlns:a16="http://schemas.microsoft.com/office/drawing/2014/main" id="{2805BDD6-12FB-971A-ADB0-C07C4B50CE69}"/>
                </a:ext>
              </a:extLst>
            </p:cNvPr>
            <p:cNvSpPr txBox="1"/>
            <p:nvPr/>
          </p:nvSpPr>
          <p:spPr>
            <a:xfrm>
              <a:off x="10093512" y="3893464"/>
              <a:ext cx="823373" cy="769441"/>
            </a:xfrm>
            <a:prstGeom prst="rect">
              <a:avLst/>
            </a:prstGeom>
            <a:noFill/>
          </p:spPr>
          <p:txBody>
            <a:bodyPr wrap="square">
              <a:spAutoFit/>
            </a:bodyPr>
            <a:lstStyle/>
            <a:p>
              <a:r>
                <a:rPr lang="en-US" sz="4400" dirty="0"/>
                <a:t>\</a:t>
              </a:r>
            </a:p>
          </p:txBody>
        </p:sp>
        <p:sp>
          <p:nvSpPr>
            <p:cNvPr id="44" name="TextBox 43">
              <a:extLst>
                <a:ext uri="{FF2B5EF4-FFF2-40B4-BE49-F238E27FC236}">
                  <a16:creationId xmlns:a16="http://schemas.microsoft.com/office/drawing/2014/main" id="{A232F844-8632-D293-7BBC-5EBC30933709}"/>
                </a:ext>
              </a:extLst>
            </p:cNvPr>
            <p:cNvSpPr txBox="1"/>
            <p:nvPr/>
          </p:nvSpPr>
          <p:spPr>
            <a:xfrm>
              <a:off x="9849582" y="3242321"/>
              <a:ext cx="725981" cy="914097"/>
            </a:xfrm>
            <a:prstGeom prst="rect">
              <a:avLst/>
            </a:prstGeom>
            <a:noFill/>
          </p:spPr>
          <p:txBody>
            <a:bodyPr wrap="square">
              <a:spAutoFit/>
            </a:bodyPr>
            <a:lstStyle/>
            <a:p>
              <a:r>
                <a:rPr lang="en-US" sz="4800" dirty="0"/>
                <a:t>○</a:t>
              </a:r>
            </a:p>
          </p:txBody>
        </p:sp>
      </p:grpSp>
      <p:sp>
        <p:nvSpPr>
          <p:cNvPr id="45" name="Diciplines 1">
            <a:extLst>
              <a:ext uri="{FF2B5EF4-FFF2-40B4-BE49-F238E27FC236}">
                <a16:creationId xmlns:a16="http://schemas.microsoft.com/office/drawing/2014/main" id="{5B392941-E174-964D-BAA6-C6E4D903C238}"/>
              </a:ext>
            </a:extLst>
          </p:cNvPr>
          <p:cNvSpPr txBox="1"/>
          <p:nvPr/>
        </p:nvSpPr>
        <p:spPr>
          <a:xfrm>
            <a:off x="1255060" y="3724057"/>
            <a:ext cx="3639670" cy="2800767"/>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Science</a:t>
            </a:r>
          </a:p>
          <a:p>
            <a:r>
              <a:rPr lang="en-US" sz="4400" dirty="0">
                <a:latin typeface="Arial" panose="020B0604020202020204" pitchFamily="34" charset="0"/>
                <a:cs typeface="Arial" panose="020B0604020202020204" pitchFamily="34" charset="0"/>
              </a:rPr>
              <a:t>Technology </a:t>
            </a:r>
          </a:p>
          <a:p>
            <a:r>
              <a:rPr lang="en-US" sz="4400" dirty="0">
                <a:latin typeface="Arial" panose="020B0604020202020204" pitchFamily="34" charset="0"/>
                <a:cs typeface="Arial" panose="020B0604020202020204" pitchFamily="34" charset="0"/>
              </a:rPr>
              <a:t>Engineering</a:t>
            </a:r>
          </a:p>
          <a:p>
            <a:r>
              <a:rPr lang="en-US" sz="4400" dirty="0">
                <a:latin typeface="Arial" panose="020B0604020202020204" pitchFamily="34" charset="0"/>
                <a:cs typeface="Arial" panose="020B0604020202020204" pitchFamily="34" charset="0"/>
              </a:rPr>
              <a:t>Mathematics </a:t>
            </a:r>
            <a:endParaRPr lang="en-US" sz="4000" dirty="0">
              <a:latin typeface="Arial" panose="020B0604020202020204" pitchFamily="34" charset="0"/>
              <a:cs typeface="Arial" panose="020B0604020202020204" pitchFamily="34" charset="0"/>
            </a:endParaRPr>
          </a:p>
        </p:txBody>
      </p:sp>
      <p:sp>
        <p:nvSpPr>
          <p:cNvPr id="46" name="Diciplines 2">
            <a:extLst>
              <a:ext uri="{FF2B5EF4-FFF2-40B4-BE49-F238E27FC236}">
                <a16:creationId xmlns:a16="http://schemas.microsoft.com/office/drawing/2014/main" id="{26289D84-1CEE-FD6A-D87A-C0B8262EA22E}"/>
              </a:ext>
            </a:extLst>
          </p:cNvPr>
          <p:cNvSpPr txBox="1"/>
          <p:nvPr/>
        </p:nvSpPr>
        <p:spPr>
          <a:xfrm>
            <a:off x="5576586" y="3724057"/>
            <a:ext cx="4396830" cy="2800767"/>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Bioinformatics</a:t>
            </a:r>
          </a:p>
          <a:p>
            <a:r>
              <a:rPr lang="en-US" sz="4400" dirty="0">
                <a:latin typeface="Arial" panose="020B0604020202020204" pitchFamily="34" charset="0"/>
                <a:cs typeface="Arial" panose="020B0604020202020204" pitchFamily="34" charset="0"/>
              </a:rPr>
              <a:t>Medicine </a:t>
            </a:r>
          </a:p>
          <a:p>
            <a:r>
              <a:rPr lang="en-US" sz="4400" dirty="0">
                <a:latin typeface="Arial" panose="020B0604020202020204" pitchFamily="34" charset="0"/>
                <a:cs typeface="Arial" panose="020B0604020202020204" pitchFamily="34" charset="0"/>
              </a:rPr>
              <a:t>Finance</a:t>
            </a:r>
          </a:p>
          <a:p>
            <a:r>
              <a:rPr lang="en-US" sz="4400" dirty="0">
                <a:latin typeface="Arial" panose="020B0604020202020204" pitchFamily="34" charset="0"/>
                <a:cs typeface="Arial" panose="020B0604020202020204" pitchFamily="34" charset="0"/>
              </a:rPr>
              <a:t>AI …..</a:t>
            </a:r>
            <a:endParaRPr lang="en-US" sz="4000" dirty="0">
              <a:latin typeface="Arial" panose="020B0604020202020204" pitchFamily="34" charset="0"/>
              <a:cs typeface="Arial" panose="020B0604020202020204" pitchFamily="34" charset="0"/>
            </a:endParaRPr>
          </a:p>
        </p:txBody>
      </p:sp>
      <p:sp>
        <p:nvSpPr>
          <p:cNvPr id="47" name="Bind / Compose 2">
            <a:extLst>
              <a:ext uri="{FF2B5EF4-FFF2-40B4-BE49-F238E27FC236}">
                <a16:creationId xmlns:a16="http://schemas.microsoft.com/office/drawing/2014/main" id="{E9E8D737-5A6F-D7AC-9DE3-EA4C2B76305E}"/>
              </a:ext>
            </a:extLst>
          </p:cNvPr>
          <p:cNvSpPr txBox="1"/>
          <p:nvPr/>
        </p:nvSpPr>
        <p:spPr>
          <a:xfrm>
            <a:off x="3219799" y="2098233"/>
            <a:ext cx="525877" cy="1015663"/>
          </a:xfrm>
          <a:prstGeom prst="rect">
            <a:avLst/>
          </a:prstGeom>
          <a:noFill/>
        </p:spPr>
        <p:txBody>
          <a:bodyPr wrap="square" anchor="ctr">
            <a:spAutoFit/>
          </a:bodyPr>
          <a:lstStyle/>
          <a:p>
            <a:r>
              <a:rPr lang="en-US" sz="6000" dirty="0"/>
              <a:t>∘</a:t>
            </a:r>
          </a:p>
        </p:txBody>
      </p:sp>
      <p:sp>
        <p:nvSpPr>
          <p:cNvPr id="48" name="Omega">
            <a:extLst>
              <a:ext uri="{FF2B5EF4-FFF2-40B4-BE49-F238E27FC236}">
                <a16:creationId xmlns:a16="http://schemas.microsoft.com/office/drawing/2014/main" id="{05BB5226-79AF-8C65-163C-75DC7105B252}"/>
              </a:ext>
            </a:extLst>
          </p:cNvPr>
          <p:cNvSpPr>
            <a:spLocks noChangeArrowheads="1"/>
          </p:cNvSpPr>
          <p:nvPr/>
        </p:nvSpPr>
        <p:spPr bwMode="auto">
          <a:xfrm>
            <a:off x="1996729" y="2032949"/>
            <a:ext cx="73622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0" i="0" u="none" strike="noStrike" cap="none" normalizeH="0" baseline="0" dirty="0">
                <a:ln>
                  <a:noFill/>
                </a:ln>
                <a:solidFill>
                  <a:schemeClr val="tx1"/>
                </a:solidFill>
                <a:effectLst/>
                <a:latin typeface="APL385 Unicode" panose="020B0709000202000203" pitchFamily="49" charset="0"/>
              </a:rPr>
              <a:t>⍵</a:t>
            </a:r>
            <a:r>
              <a:rPr kumimoji="0" lang="en-US" altLang="en-US" sz="4800" b="0" i="0" u="none" strike="noStrike" cap="none" normalizeH="0" baseline="0" dirty="0">
                <a:ln>
                  <a:noFill/>
                </a:ln>
                <a:solidFill>
                  <a:schemeClr val="tx1"/>
                </a:solidFill>
                <a:effectLst/>
                <a:latin typeface="Arial Unicode MS"/>
              </a:rPr>
              <a:t> </a:t>
            </a:r>
            <a:endParaRPr kumimoji="0" lang="en-US" altLang="en-US" sz="8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375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4" grpId="1"/>
      <p:bldP spid="25" grpId="0"/>
      <p:bldP spid="25" grpId="1"/>
      <p:bldP spid="26" grpId="0"/>
      <p:bldP spid="27" grpId="0"/>
      <p:bldP spid="8" grpId="0"/>
      <p:bldP spid="45" grpId="0"/>
      <p:bldP spid="46" grpId="0"/>
      <p:bldP spid="47"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74D8-5FCC-514B-7E0B-2EAB244C17DF}"/>
              </a:ext>
            </a:extLst>
          </p:cNvPr>
          <p:cNvSpPr>
            <a:spLocks noGrp="1"/>
          </p:cNvSpPr>
          <p:nvPr>
            <p:ph type="title"/>
          </p:nvPr>
        </p:nvSpPr>
        <p:spPr>
          <a:xfrm>
            <a:off x="838200" y="-58457"/>
            <a:ext cx="10515600" cy="1325563"/>
          </a:xfrm>
        </p:spPr>
        <p:txBody>
          <a:bodyPr/>
          <a:lstStyle/>
          <a:p>
            <a:pPr algn="ctr"/>
            <a:r>
              <a:rPr lang="en-US" dirty="0">
                <a:latin typeface="Arial" panose="020B0604020202020204" pitchFamily="34" charset="0"/>
                <a:cs typeface="Arial" panose="020B0604020202020204" pitchFamily="34" charset="0"/>
              </a:rPr>
              <a:t>How?</a:t>
            </a:r>
          </a:p>
        </p:txBody>
      </p:sp>
      <p:sp>
        <p:nvSpPr>
          <p:cNvPr id="3" name="Slide Number Placeholder 2">
            <a:extLst>
              <a:ext uri="{FF2B5EF4-FFF2-40B4-BE49-F238E27FC236}">
                <a16:creationId xmlns:a16="http://schemas.microsoft.com/office/drawing/2014/main" id="{3557F9F9-CE8A-3D1E-FFB2-61AE77E61CD5}"/>
              </a:ext>
            </a:extLst>
          </p:cNvPr>
          <p:cNvSpPr>
            <a:spLocks noGrp="1"/>
          </p:cNvSpPr>
          <p:nvPr>
            <p:ph type="sldNum" sz="quarter" idx="12"/>
          </p:nvPr>
        </p:nvSpPr>
        <p:spPr>
          <a:xfrm>
            <a:off x="8610600" y="6331607"/>
            <a:ext cx="2743200" cy="365125"/>
          </a:xfrm>
        </p:spPr>
        <p:txBody>
          <a:bodyPr/>
          <a:lstStyle/>
          <a:p>
            <a:fld id="{E6D78F15-EB27-43BB-8385-67E88C2752BF}" type="slidenum">
              <a:rPr lang="en-US" smtClean="0"/>
              <a:t>4</a:t>
            </a:fld>
            <a:endParaRPr lang="en-US"/>
          </a:p>
        </p:txBody>
      </p:sp>
      <p:pic>
        <p:nvPicPr>
          <p:cNvPr id="3074" name="Money" descr="Money Images – Browse 17,702,717 Stock Photos, Vectors, and ...">
            <a:extLst>
              <a:ext uri="{FF2B5EF4-FFF2-40B4-BE49-F238E27FC236}">
                <a16:creationId xmlns:a16="http://schemas.microsoft.com/office/drawing/2014/main" id="{95FF50E3-2AD3-77E1-354A-D85FE4715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63" y="1497703"/>
            <a:ext cx="3735332" cy="2134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Ideas" descr="Free Photo diverse people with new ideas and bright light bulbs">
            <a:extLst>
              <a:ext uri="{FF2B5EF4-FFF2-40B4-BE49-F238E27FC236}">
                <a16:creationId xmlns:a16="http://schemas.microsoft.com/office/drawing/2014/main" id="{9862865A-C413-A63C-00EA-DB62C94E0D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638" y="1176253"/>
            <a:ext cx="3305392" cy="27773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APL" descr="APL logo - APL Wiki">
            <a:extLst>
              <a:ext uri="{FF2B5EF4-FFF2-40B4-BE49-F238E27FC236}">
                <a16:creationId xmlns:a16="http://schemas.microsoft.com/office/drawing/2014/main" id="{DAE19DE5-BAEB-80CA-830D-4F193C341E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1159" y="1497703"/>
            <a:ext cx="2334611" cy="2334611"/>
          </a:xfrm>
          <a:prstGeom prst="rect">
            <a:avLst/>
          </a:prstGeom>
          <a:noFill/>
          <a:extLst>
            <a:ext uri="{909E8E84-426E-40DD-AFC4-6F175D3DCCD1}">
              <a14:hiddenFill xmlns:a14="http://schemas.microsoft.com/office/drawing/2010/main">
                <a:solidFill>
                  <a:srgbClr val="FFFFFF"/>
                </a:solidFill>
              </a14:hiddenFill>
            </a:ext>
          </a:extLst>
        </p:spPr>
      </p:pic>
      <p:sp>
        <p:nvSpPr>
          <p:cNvPr id="4" name="Request">
            <a:extLst>
              <a:ext uri="{FF2B5EF4-FFF2-40B4-BE49-F238E27FC236}">
                <a16:creationId xmlns:a16="http://schemas.microsoft.com/office/drawing/2014/main" id="{B5442479-1E51-5855-FF57-850895A00E8E}"/>
              </a:ext>
            </a:extLst>
          </p:cNvPr>
          <p:cNvSpPr txBox="1"/>
          <p:nvPr/>
        </p:nvSpPr>
        <p:spPr>
          <a:xfrm>
            <a:off x="3543828" y="1569668"/>
            <a:ext cx="1121134" cy="369332"/>
          </a:xfrm>
          <a:prstGeom prst="rect">
            <a:avLst/>
          </a:prstGeom>
          <a:noFill/>
        </p:spPr>
        <p:txBody>
          <a:bodyPr wrap="square" rtlCol="0">
            <a:spAutoFit/>
          </a:bodyPr>
          <a:lstStyle/>
          <a:p>
            <a:r>
              <a:rPr lang="en-US" dirty="0"/>
              <a:t>Request</a:t>
            </a:r>
          </a:p>
        </p:txBody>
      </p:sp>
      <p:sp>
        <p:nvSpPr>
          <p:cNvPr id="5" name="Receive">
            <a:extLst>
              <a:ext uri="{FF2B5EF4-FFF2-40B4-BE49-F238E27FC236}">
                <a16:creationId xmlns:a16="http://schemas.microsoft.com/office/drawing/2014/main" id="{4FCB02A8-0176-73FF-39A9-3FDF67F861E3}"/>
              </a:ext>
            </a:extLst>
          </p:cNvPr>
          <p:cNvSpPr txBox="1"/>
          <p:nvPr/>
        </p:nvSpPr>
        <p:spPr>
          <a:xfrm>
            <a:off x="3475668" y="3012639"/>
            <a:ext cx="1057524" cy="369332"/>
          </a:xfrm>
          <a:prstGeom prst="rect">
            <a:avLst/>
          </a:prstGeom>
          <a:noFill/>
        </p:spPr>
        <p:txBody>
          <a:bodyPr wrap="square" rtlCol="0">
            <a:spAutoFit/>
          </a:bodyPr>
          <a:lstStyle/>
          <a:p>
            <a:r>
              <a:rPr lang="en-US" dirty="0"/>
              <a:t>Receive</a:t>
            </a:r>
          </a:p>
        </p:txBody>
      </p:sp>
      <p:sp>
        <p:nvSpPr>
          <p:cNvPr id="6" name="Recieve Arrow">
            <a:extLst>
              <a:ext uri="{FF2B5EF4-FFF2-40B4-BE49-F238E27FC236}">
                <a16:creationId xmlns:a16="http://schemas.microsoft.com/office/drawing/2014/main" id="{0B2456DC-A976-3AA7-13C5-05BBA84BB2E4}"/>
              </a:ext>
            </a:extLst>
          </p:cNvPr>
          <p:cNvSpPr/>
          <p:nvPr/>
        </p:nvSpPr>
        <p:spPr>
          <a:xfrm>
            <a:off x="3363143" y="3275650"/>
            <a:ext cx="1278685" cy="408596"/>
          </a:xfrm>
          <a:prstGeom prst="righ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quest Arrow">
            <a:extLst>
              <a:ext uri="{FF2B5EF4-FFF2-40B4-BE49-F238E27FC236}">
                <a16:creationId xmlns:a16="http://schemas.microsoft.com/office/drawing/2014/main" id="{E9A78E82-6D83-A45D-5629-5DE3068AB1B7}"/>
              </a:ext>
            </a:extLst>
          </p:cNvPr>
          <p:cNvSpPr/>
          <p:nvPr/>
        </p:nvSpPr>
        <p:spPr>
          <a:xfrm rot="10800000">
            <a:off x="3336779" y="1846575"/>
            <a:ext cx="1278685" cy="408596"/>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arn Arrow">
            <a:extLst>
              <a:ext uri="{FF2B5EF4-FFF2-40B4-BE49-F238E27FC236}">
                <a16:creationId xmlns:a16="http://schemas.microsoft.com/office/drawing/2014/main" id="{F02068FD-7120-00EB-EE19-105DE271DA20}"/>
              </a:ext>
            </a:extLst>
          </p:cNvPr>
          <p:cNvSpPr/>
          <p:nvPr/>
        </p:nvSpPr>
        <p:spPr>
          <a:xfrm rot="10800000">
            <a:off x="8078821" y="2441317"/>
            <a:ext cx="926177" cy="408596"/>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arn">
            <a:extLst>
              <a:ext uri="{FF2B5EF4-FFF2-40B4-BE49-F238E27FC236}">
                <a16:creationId xmlns:a16="http://schemas.microsoft.com/office/drawing/2014/main" id="{D006B1EE-67AC-5608-CC38-BAE765DE226C}"/>
              </a:ext>
            </a:extLst>
          </p:cNvPr>
          <p:cNvSpPr txBox="1"/>
          <p:nvPr/>
        </p:nvSpPr>
        <p:spPr>
          <a:xfrm>
            <a:off x="8281430" y="2119271"/>
            <a:ext cx="789938" cy="369332"/>
          </a:xfrm>
          <a:prstGeom prst="rect">
            <a:avLst/>
          </a:prstGeom>
          <a:noFill/>
        </p:spPr>
        <p:txBody>
          <a:bodyPr wrap="square" rtlCol="0">
            <a:spAutoFit/>
          </a:bodyPr>
          <a:lstStyle/>
          <a:p>
            <a:r>
              <a:rPr lang="en-US" dirty="0"/>
              <a:t>Learn</a:t>
            </a:r>
          </a:p>
        </p:txBody>
      </p:sp>
      <p:pic>
        <p:nvPicPr>
          <p:cNvPr id="1026" name="Projects" descr="Doing the right projects and doing them right - IPMA ...">
            <a:extLst>
              <a:ext uri="{FF2B5EF4-FFF2-40B4-BE49-F238E27FC236}">
                <a16:creationId xmlns:a16="http://schemas.microsoft.com/office/drawing/2014/main" id="{172027F8-7C64-6745-903E-FABBF3EB7E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352" y="4684487"/>
            <a:ext cx="3665965" cy="1561551"/>
          </a:xfrm>
          <a:prstGeom prst="rect">
            <a:avLst/>
          </a:prstGeom>
          <a:noFill/>
          <a:extLst>
            <a:ext uri="{909E8E84-426E-40DD-AFC4-6F175D3DCCD1}">
              <a14:hiddenFill xmlns:a14="http://schemas.microsoft.com/office/drawing/2010/main">
                <a:solidFill>
                  <a:srgbClr val="FFFFFF"/>
                </a:solidFill>
              </a14:hiddenFill>
            </a:ext>
          </a:extLst>
        </p:spPr>
      </p:pic>
      <p:sp>
        <p:nvSpPr>
          <p:cNvPr id="10" name="Porjects Arrow">
            <a:extLst>
              <a:ext uri="{FF2B5EF4-FFF2-40B4-BE49-F238E27FC236}">
                <a16:creationId xmlns:a16="http://schemas.microsoft.com/office/drawing/2014/main" id="{D86E28F8-FBD0-5F2A-D6A9-F4A764CF0EE0}"/>
              </a:ext>
            </a:extLst>
          </p:cNvPr>
          <p:cNvSpPr/>
          <p:nvPr/>
        </p:nvSpPr>
        <p:spPr>
          <a:xfrm rot="5400000">
            <a:off x="6034717" y="4114759"/>
            <a:ext cx="663234" cy="408596"/>
          </a:xfrm>
          <a:prstGeom prst="rightArrow">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eate">
            <a:extLst>
              <a:ext uri="{FF2B5EF4-FFF2-40B4-BE49-F238E27FC236}">
                <a16:creationId xmlns:a16="http://schemas.microsoft.com/office/drawing/2014/main" id="{58F15C1B-C5FC-7A93-E37D-55EBCF5AB9F0}"/>
              </a:ext>
            </a:extLst>
          </p:cNvPr>
          <p:cNvSpPr txBox="1"/>
          <p:nvPr/>
        </p:nvSpPr>
        <p:spPr>
          <a:xfrm>
            <a:off x="5282609" y="4012593"/>
            <a:ext cx="1083725" cy="369332"/>
          </a:xfrm>
          <a:prstGeom prst="rect">
            <a:avLst/>
          </a:prstGeom>
          <a:noFill/>
        </p:spPr>
        <p:txBody>
          <a:bodyPr wrap="square" rtlCol="0">
            <a:spAutoFit/>
          </a:bodyPr>
          <a:lstStyle/>
          <a:p>
            <a:r>
              <a:rPr lang="en-US" dirty="0"/>
              <a:t>Create</a:t>
            </a:r>
          </a:p>
        </p:txBody>
      </p:sp>
      <p:sp>
        <p:nvSpPr>
          <p:cNvPr id="12" name="Amazing">
            <a:extLst>
              <a:ext uri="{FF2B5EF4-FFF2-40B4-BE49-F238E27FC236}">
                <a16:creationId xmlns:a16="http://schemas.microsoft.com/office/drawing/2014/main" id="{6F953A5D-6FED-0548-DC48-52A15105E137}"/>
              </a:ext>
            </a:extLst>
          </p:cNvPr>
          <p:cNvSpPr txBox="1"/>
          <p:nvPr/>
        </p:nvSpPr>
        <p:spPr>
          <a:xfrm>
            <a:off x="6578270" y="4012593"/>
            <a:ext cx="1126231" cy="369332"/>
          </a:xfrm>
          <a:prstGeom prst="rect">
            <a:avLst/>
          </a:prstGeom>
          <a:noFill/>
        </p:spPr>
        <p:txBody>
          <a:bodyPr wrap="square" rtlCol="0">
            <a:spAutoFit/>
          </a:bodyPr>
          <a:lstStyle/>
          <a:p>
            <a:r>
              <a:rPr lang="en-US" dirty="0"/>
              <a:t>Amazing</a:t>
            </a:r>
          </a:p>
        </p:txBody>
      </p:sp>
      <p:sp>
        <p:nvSpPr>
          <p:cNvPr id="14" name="Donate Arrow">
            <a:extLst>
              <a:ext uri="{FF2B5EF4-FFF2-40B4-BE49-F238E27FC236}">
                <a16:creationId xmlns:a16="http://schemas.microsoft.com/office/drawing/2014/main" id="{24CEBCDB-C013-13D2-7E81-E2A01612EFA7}"/>
              </a:ext>
            </a:extLst>
          </p:cNvPr>
          <p:cNvSpPr/>
          <p:nvPr/>
        </p:nvSpPr>
        <p:spPr>
          <a:xfrm rot="5400000">
            <a:off x="1704796" y="1027434"/>
            <a:ext cx="1054537" cy="399268"/>
          </a:xfrm>
          <a:prstGeom prst="righ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pply">
            <a:extLst>
              <a:ext uri="{FF2B5EF4-FFF2-40B4-BE49-F238E27FC236}">
                <a16:creationId xmlns:a16="http://schemas.microsoft.com/office/drawing/2014/main" id="{A8CDB02D-602F-904F-2291-EE0CDD2F7E2D}"/>
              </a:ext>
            </a:extLst>
          </p:cNvPr>
          <p:cNvSpPr txBox="1"/>
          <p:nvPr/>
        </p:nvSpPr>
        <p:spPr>
          <a:xfrm>
            <a:off x="8278141" y="2849913"/>
            <a:ext cx="789938" cy="369332"/>
          </a:xfrm>
          <a:prstGeom prst="rect">
            <a:avLst/>
          </a:prstGeom>
          <a:noFill/>
        </p:spPr>
        <p:txBody>
          <a:bodyPr wrap="square" rtlCol="0">
            <a:spAutoFit/>
          </a:bodyPr>
          <a:lstStyle/>
          <a:p>
            <a:r>
              <a:rPr lang="en-US" dirty="0"/>
              <a:t>Apply</a:t>
            </a:r>
          </a:p>
        </p:txBody>
      </p:sp>
      <p:sp>
        <p:nvSpPr>
          <p:cNvPr id="16" name="Donate">
            <a:extLst>
              <a:ext uri="{FF2B5EF4-FFF2-40B4-BE49-F238E27FC236}">
                <a16:creationId xmlns:a16="http://schemas.microsoft.com/office/drawing/2014/main" id="{50C7C85D-9503-A18D-2621-1FDDA961887B}"/>
              </a:ext>
            </a:extLst>
          </p:cNvPr>
          <p:cNvSpPr txBox="1"/>
          <p:nvPr/>
        </p:nvSpPr>
        <p:spPr>
          <a:xfrm>
            <a:off x="981405" y="991587"/>
            <a:ext cx="907821" cy="369332"/>
          </a:xfrm>
          <a:prstGeom prst="rect">
            <a:avLst/>
          </a:prstGeom>
          <a:noFill/>
        </p:spPr>
        <p:txBody>
          <a:bodyPr wrap="square" rtlCol="0">
            <a:spAutoFit/>
          </a:bodyPr>
          <a:lstStyle/>
          <a:p>
            <a:r>
              <a:rPr lang="en-US" dirty="0"/>
              <a:t>Donate</a:t>
            </a:r>
          </a:p>
        </p:txBody>
      </p:sp>
      <p:sp>
        <p:nvSpPr>
          <p:cNvPr id="13" name="Non-Profit Charity">
            <a:extLst>
              <a:ext uri="{FF2B5EF4-FFF2-40B4-BE49-F238E27FC236}">
                <a16:creationId xmlns:a16="http://schemas.microsoft.com/office/drawing/2014/main" id="{2B85A13C-BEE6-FB6B-BACB-B8A3074DB7DB}"/>
              </a:ext>
            </a:extLst>
          </p:cNvPr>
          <p:cNvSpPr txBox="1"/>
          <p:nvPr/>
        </p:nvSpPr>
        <p:spPr>
          <a:xfrm>
            <a:off x="540689" y="3429000"/>
            <a:ext cx="2822454" cy="1200329"/>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Non-Profit Charity</a:t>
            </a:r>
          </a:p>
          <a:p>
            <a:pPr algn="ctr"/>
            <a:r>
              <a:rPr lang="en-US" b="1" dirty="0">
                <a:latin typeface="Arial" panose="020B0604020202020204" pitchFamily="34" charset="0"/>
                <a:cs typeface="Arial" panose="020B0604020202020204" pitchFamily="34" charset="0"/>
              </a:rPr>
              <a:t>Dedicated to promoting APL for the benefit of Education and Science</a:t>
            </a:r>
          </a:p>
        </p:txBody>
      </p:sp>
      <p:sp>
        <p:nvSpPr>
          <p:cNvPr id="17" name="Promote APL Arrow">
            <a:extLst>
              <a:ext uri="{FF2B5EF4-FFF2-40B4-BE49-F238E27FC236}">
                <a16:creationId xmlns:a16="http://schemas.microsoft.com/office/drawing/2014/main" id="{22359D8A-1C4E-A8A5-CC79-16DE021425B9}"/>
              </a:ext>
            </a:extLst>
          </p:cNvPr>
          <p:cNvSpPr/>
          <p:nvPr/>
        </p:nvSpPr>
        <p:spPr>
          <a:xfrm rot="19185789">
            <a:off x="8045102" y="4512454"/>
            <a:ext cx="2443386" cy="408596"/>
          </a:xfrm>
          <a:prstGeom prst="rightArrow">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romote APL Text">
            <a:extLst>
              <a:ext uri="{FF2B5EF4-FFF2-40B4-BE49-F238E27FC236}">
                <a16:creationId xmlns:a16="http://schemas.microsoft.com/office/drawing/2014/main" id="{B6006C8D-BCC4-2C95-27D1-BAA73B8DF041}"/>
              </a:ext>
            </a:extLst>
          </p:cNvPr>
          <p:cNvSpPr txBox="1"/>
          <p:nvPr/>
        </p:nvSpPr>
        <p:spPr>
          <a:xfrm>
            <a:off x="9347477" y="4713966"/>
            <a:ext cx="1967802"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Showcases APL as a Powerful Tool of Thought</a:t>
            </a:r>
          </a:p>
        </p:txBody>
      </p:sp>
    </p:spTree>
    <p:extLst>
      <p:ext uri="{BB962C8B-B14F-4D97-AF65-F5344CB8AC3E}">
        <p14:creationId xmlns:p14="http://schemas.microsoft.com/office/powerpoint/2010/main" val="348294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p:bldP spid="10" grpId="0" animBg="1"/>
      <p:bldP spid="11" grpId="0"/>
      <p:bldP spid="12" grpId="0"/>
      <p:bldP spid="14" grpId="0" animBg="1"/>
      <p:bldP spid="15" grpId="0"/>
      <p:bldP spid="16" grpId="0"/>
      <p:bldP spid="13" grpId="0"/>
      <p:bldP spid="1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9A04E-1E4C-D2FA-06C7-A93911BD419A}"/>
              </a:ext>
            </a:extLst>
          </p:cNvPr>
          <p:cNvSpPr>
            <a:spLocks noGrp="1"/>
          </p:cNvSpPr>
          <p:nvPr>
            <p:ph type="title"/>
          </p:nvPr>
        </p:nvSpPr>
        <p:spPr/>
        <p:txBody>
          <a:bodyPr/>
          <a:lstStyle/>
          <a:p>
            <a:pPr algn="ctr"/>
            <a:r>
              <a:rPr lang="en-US" dirty="0"/>
              <a:t>Vision Refactoring …</a:t>
            </a:r>
          </a:p>
        </p:txBody>
      </p:sp>
      <p:sp>
        <p:nvSpPr>
          <p:cNvPr id="3" name="Slide Number Placeholder 2">
            <a:extLst>
              <a:ext uri="{FF2B5EF4-FFF2-40B4-BE49-F238E27FC236}">
                <a16:creationId xmlns:a16="http://schemas.microsoft.com/office/drawing/2014/main" id="{F1307AD9-C12E-F3B8-E091-D29972BF7F9B}"/>
              </a:ext>
            </a:extLst>
          </p:cNvPr>
          <p:cNvSpPr>
            <a:spLocks noGrp="1"/>
          </p:cNvSpPr>
          <p:nvPr>
            <p:ph type="sldNum" sz="quarter" idx="12"/>
          </p:nvPr>
        </p:nvSpPr>
        <p:spPr/>
        <p:txBody>
          <a:bodyPr/>
          <a:lstStyle/>
          <a:p>
            <a:fld id="{E6D78F15-EB27-43BB-8385-67E88C2752BF}" type="slidenum">
              <a:rPr lang="en-US" smtClean="0"/>
              <a:t>5</a:t>
            </a:fld>
            <a:endParaRPr lang="en-US"/>
          </a:p>
        </p:txBody>
      </p:sp>
      <p:pic>
        <p:nvPicPr>
          <p:cNvPr id="1026" name="World" descr="Large World Wall Map Physical (Laminated)">
            <a:extLst>
              <a:ext uri="{FF2B5EF4-FFF2-40B4-BE49-F238E27FC236}">
                <a16:creationId xmlns:a16="http://schemas.microsoft.com/office/drawing/2014/main" id="{6A5FB91B-3C9F-F47D-8D31-CDED7D2F14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918" y="1862214"/>
            <a:ext cx="6880412" cy="4255663"/>
          </a:xfrm>
          <a:prstGeom prst="rect">
            <a:avLst/>
          </a:prstGeom>
          <a:noFill/>
          <a:extLst>
            <a:ext uri="{909E8E84-426E-40DD-AFC4-6F175D3DCCD1}">
              <a14:hiddenFill xmlns:a14="http://schemas.microsoft.com/office/drawing/2010/main">
                <a:solidFill>
                  <a:srgbClr val="FFFFFF"/>
                </a:solidFill>
              </a14:hiddenFill>
            </a:ext>
          </a:extLst>
        </p:spPr>
      </p:pic>
      <p:sp>
        <p:nvSpPr>
          <p:cNvPr id="4" name="First Idea">
            <a:extLst>
              <a:ext uri="{FF2B5EF4-FFF2-40B4-BE49-F238E27FC236}">
                <a16:creationId xmlns:a16="http://schemas.microsoft.com/office/drawing/2014/main" id="{D9AED045-62A2-D94D-A0E3-E63B1C2DE852}"/>
              </a:ext>
            </a:extLst>
          </p:cNvPr>
          <p:cNvSpPr txBox="1"/>
          <p:nvPr/>
        </p:nvSpPr>
        <p:spPr>
          <a:xfrm>
            <a:off x="211052" y="2101766"/>
            <a:ext cx="2169458" cy="1015663"/>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Original Idea:</a:t>
            </a:r>
          </a:p>
          <a:p>
            <a:r>
              <a:rPr lang="en-US" dirty="0">
                <a:latin typeface="Arial" panose="020B0604020202020204" pitchFamily="34" charset="0"/>
                <a:cs typeface="Arial" panose="020B0604020202020204" pitchFamily="34" charset="0"/>
              </a:rPr>
              <a:t>One Global Charity</a:t>
            </a:r>
          </a:p>
          <a:p>
            <a:r>
              <a:rPr lang="en-US" dirty="0">
                <a:latin typeface="Arial" panose="020B0604020202020204" pitchFamily="34" charset="0"/>
                <a:cs typeface="Arial" panose="020B0604020202020204" pitchFamily="34" charset="0"/>
              </a:rPr>
              <a:t>Registered in UK</a:t>
            </a:r>
          </a:p>
        </p:txBody>
      </p:sp>
      <p:sp>
        <p:nvSpPr>
          <p:cNvPr id="5" name="Second Idea">
            <a:extLst>
              <a:ext uri="{FF2B5EF4-FFF2-40B4-BE49-F238E27FC236}">
                <a16:creationId xmlns:a16="http://schemas.microsoft.com/office/drawing/2014/main" id="{44A91EA7-4748-D24C-41A6-B3A651F3B774}"/>
              </a:ext>
            </a:extLst>
          </p:cNvPr>
          <p:cNvSpPr txBox="1"/>
          <p:nvPr/>
        </p:nvSpPr>
        <p:spPr>
          <a:xfrm>
            <a:off x="224118" y="3625404"/>
            <a:ext cx="2169458" cy="1015663"/>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Revised Idea:</a:t>
            </a:r>
          </a:p>
          <a:p>
            <a:r>
              <a:rPr lang="en-US" dirty="0">
                <a:latin typeface="Arial" panose="020B0604020202020204" pitchFamily="34" charset="0"/>
                <a:cs typeface="Arial" panose="020B0604020202020204" pitchFamily="34" charset="0"/>
              </a:rPr>
              <a:t>Multiple Charities</a:t>
            </a:r>
          </a:p>
          <a:p>
            <a:r>
              <a:rPr lang="en-US" dirty="0">
                <a:latin typeface="Arial" panose="020B0604020202020204" pitchFamily="34" charset="0"/>
                <a:cs typeface="Arial" panose="020B0604020202020204" pitchFamily="34" charset="0"/>
              </a:rPr>
              <a:t>US, UK, EU….</a:t>
            </a:r>
          </a:p>
        </p:txBody>
      </p:sp>
      <p:sp>
        <p:nvSpPr>
          <p:cNvPr id="15" name="Strike Out">
            <a:extLst>
              <a:ext uri="{FF2B5EF4-FFF2-40B4-BE49-F238E27FC236}">
                <a16:creationId xmlns:a16="http://schemas.microsoft.com/office/drawing/2014/main" id="{933FEB96-BDA0-15B0-DF56-82807F49326A}"/>
              </a:ext>
            </a:extLst>
          </p:cNvPr>
          <p:cNvSpPr txBox="1"/>
          <p:nvPr/>
        </p:nvSpPr>
        <p:spPr>
          <a:xfrm>
            <a:off x="428625" y="1593790"/>
            <a:ext cx="1009650" cy="2215991"/>
          </a:xfrm>
          <a:prstGeom prst="rect">
            <a:avLst/>
          </a:prstGeom>
          <a:noFill/>
        </p:spPr>
        <p:txBody>
          <a:bodyPr wrap="square" rtlCol="0">
            <a:spAutoFit/>
          </a:bodyPr>
          <a:lstStyle/>
          <a:p>
            <a:r>
              <a:rPr lang="en-US" sz="13800" dirty="0"/>
              <a:t>X</a:t>
            </a:r>
          </a:p>
        </p:txBody>
      </p:sp>
      <p:pic>
        <p:nvPicPr>
          <p:cNvPr id="17" name="APL UK">
            <a:extLst>
              <a:ext uri="{FF2B5EF4-FFF2-40B4-BE49-F238E27FC236}">
                <a16:creationId xmlns:a16="http://schemas.microsoft.com/office/drawing/2014/main" id="{FD579995-122C-82E5-6F33-C2EBB3235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3192" y="2800752"/>
            <a:ext cx="485616" cy="365125"/>
          </a:xfrm>
          <a:prstGeom prst="rect">
            <a:avLst/>
          </a:prstGeom>
          <a:solidFill>
            <a:schemeClr val="bg1"/>
          </a:solidFill>
          <a:ln w="25400">
            <a:solidFill>
              <a:schemeClr val="accent5">
                <a:lumMod val="60000"/>
                <a:lumOff val="40000"/>
              </a:schemeClr>
            </a:solidFill>
          </a:ln>
        </p:spPr>
      </p:pic>
      <p:pic>
        <p:nvPicPr>
          <p:cNvPr id="18" name="APL EU">
            <a:extLst>
              <a:ext uri="{FF2B5EF4-FFF2-40B4-BE49-F238E27FC236}">
                <a16:creationId xmlns:a16="http://schemas.microsoft.com/office/drawing/2014/main" id="{2EA8375B-9616-ACC7-A32A-3195E2683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808" y="3167741"/>
            <a:ext cx="476434" cy="358221"/>
          </a:xfrm>
          <a:prstGeom prst="rect">
            <a:avLst/>
          </a:prstGeom>
          <a:solidFill>
            <a:schemeClr val="bg1"/>
          </a:solidFill>
          <a:ln w="25400">
            <a:solidFill>
              <a:schemeClr val="accent5">
                <a:lumMod val="60000"/>
                <a:lumOff val="40000"/>
              </a:schemeClr>
            </a:solidFill>
          </a:ln>
        </p:spPr>
      </p:pic>
      <p:pic>
        <p:nvPicPr>
          <p:cNvPr id="19" name="APL US">
            <a:extLst>
              <a:ext uri="{FF2B5EF4-FFF2-40B4-BE49-F238E27FC236}">
                <a16:creationId xmlns:a16="http://schemas.microsoft.com/office/drawing/2014/main" id="{80C13F2A-5F5E-17FA-5DF3-F5A071015C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7966" y="3267183"/>
            <a:ext cx="476434" cy="358221"/>
          </a:xfrm>
          <a:prstGeom prst="rect">
            <a:avLst/>
          </a:prstGeom>
          <a:solidFill>
            <a:schemeClr val="bg1"/>
          </a:solidFill>
          <a:ln w="25400">
            <a:solidFill>
              <a:schemeClr val="accent5">
                <a:lumMod val="60000"/>
                <a:lumOff val="40000"/>
              </a:schemeClr>
            </a:solidFill>
          </a:ln>
        </p:spPr>
      </p:pic>
    </p:spTree>
    <p:extLst>
      <p:ext uri="{BB962C8B-B14F-4D97-AF65-F5344CB8AC3E}">
        <p14:creationId xmlns:p14="http://schemas.microsoft.com/office/powerpoint/2010/main" val="377649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B43C0-D20D-E7B0-2D56-1C365FB68DA2}"/>
              </a:ext>
            </a:extLst>
          </p:cNvPr>
          <p:cNvSpPr>
            <a:spLocks noGrp="1"/>
          </p:cNvSpPr>
          <p:nvPr>
            <p:ph type="title"/>
          </p:nvPr>
        </p:nvSpPr>
        <p:spPr>
          <a:xfrm>
            <a:off x="906438" y="-256228"/>
            <a:ext cx="10515600" cy="1325563"/>
          </a:xfrm>
        </p:spPr>
        <p:txBody>
          <a:bodyPr/>
          <a:lstStyle/>
          <a:p>
            <a:pPr algn="ctr"/>
            <a:r>
              <a:rPr lang="en-US" dirty="0">
                <a:latin typeface="Arial" panose="020B0604020202020204" pitchFamily="34" charset="0"/>
                <a:cs typeface="Arial" panose="020B0604020202020204" pitchFamily="34" charset="0"/>
              </a:rPr>
              <a:t>Who?</a:t>
            </a:r>
          </a:p>
        </p:txBody>
      </p:sp>
      <p:sp>
        <p:nvSpPr>
          <p:cNvPr id="3" name="Slide Number Placeholder 2">
            <a:extLst>
              <a:ext uri="{FF2B5EF4-FFF2-40B4-BE49-F238E27FC236}">
                <a16:creationId xmlns:a16="http://schemas.microsoft.com/office/drawing/2014/main" id="{C372C04F-E779-5E74-FC3D-37C4FB8742F6}"/>
              </a:ext>
            </a:extLst>
          </p:cNvPr>
          <p:cNvSpPr>
            <a:spLocks noGrp="1"/>
          </p:cNvSpPr>
          <p:nvPr>
            <p:ph type="sldNum" sz="quarter" idx="12"/>
          </p:nvPr>
        </p:nvSpPr>
        <p:spPr/>
        <p:txBody>
          <a:bodyPr/>
          <a:lstStyle/>
          <a:p>
            <a:fld id="{E6D78F15-EB27-43BB-8385-67E88C2752BF}" type="slidenum">
              <a:rPr lang="en-US" smtClean="0"/>
              <a:t>6</a:t>
            </a:fld>
            <a:endParaRPr lang="en-US"/>
          </a:p>
        </p:txBody>
      </p:sp>
      <p:pic>
        <p:nvPicPr>
          <p:cNvPr id="2052" name="Zoom" descr="Zoom Workplace - Download and install on Windows | Microsoft ...">
            <a:extLst>
              <a:ext uri="{FF2B5EF4-FFF2-40B4-BE49-F238E27FC236}">
                <a16:creationId xmlns:a16="http://schemas.microsoft.com/office/drawing/2014/main" id="{1FCB988C-C50B-2D9D-446B-A6F4AB43A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317" y="2961383"/>
            <a:ext cx="1904999" cy="149571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Diane">
            <a:extLst>
              <a:ext uri="{FF2B5EF4-FFF2-40B4-BE49-F238E27FC236}">
                <a16:creationId xmlns:a16="http://schemas.microsoft.com/office/drawing/2014/main" id="{D7629E5C-154E-F636-51F2-C53B1646D408}"/>
              </a:ext>
            </a:extLst>
          </p:cNvPr>
          <p:cNvGrpSpPr/>
          <p:nvPr/>
        </p:nvGrpSpPr>
        <p:grpSpPr>
          <a:xfrm>
            <a:off x="4846141" y="685081"/>
            <a:ext cx="2499718" cy="2215261"/>
            <a:chOff x="4846141" y="685081"/>
            <a:chExt cx="2499718" cy="2215261"/>
          </a:xfrm>
        </p:grpSpPr>
        <p:pic>
          <p:nvPicPr>
            <p:cNvPr id="5" name="Picture 4" descr="A person wearing a pink sweater and glasses&#10;&#10;AI-generated content may be incorrect.">
              <a:extLst>
                <a:ext uri="{FF2B5EF4-FFF2-40B4-BE49-F238E27FC236}">
                  <a16:creationId xmlns:a16="http://schemas.microsoft.com/office/drawing/2014/main" id="{9A6D9FC1-2E78-F095-E699-E12DFEE24D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6141" y="685081"/>
              <a:ext cx="2499718" cy="1928354"/>
            </a:xfrm>
            <a:prstGeom prst="rect">
              <a:avLst/>
            </a:prstGeom>
          </p:spPr>
        </p:pic>
        <p:sp>
          <p:nvSpPr>
            <p:cNvPr id="16" name="TextBox 15">
              <a:extLst>
                <a:ext uri="{FF2B5EF4-FFF2-40B4-BE49-F238E27FC236}">
                  <a16:creationId xmlns:a16="http://schemas.microsoft.com/office/drawing/2014/main" id="{67000E3E-DB3F-4A26-198B-DF638E0BF8BF}"/>
                </a:ext>
              </a:extLst>
            </p:cNvPr>
            <p:cNvSpPr txBox="1"/>
            <p:nvPr/>
          </p:nvSpPr>
          <p:spPr>
            <a:xfrm>
              <a:off x="5303500" y="2531010"/>
              <a:ext cx="156063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Diane Hymas</a:t>
              </a:r>
            </a:p>
          </p:txBody>
        </p:sp>
      </p:grpSp>
      <p:grpSp>
        <p:nvGrpSpPr>
          <p:cNvPr id="6" name="Jay">
            <a:extLst>
              <a:ext uri="{FF2B5EF4-FFF2-40B4-BE49-F238E27FC236}">
                <a16:creationId xmlns:a16="http://schemas.microsoft.com/office/drawing/2014/main" id="{FC771643-036F-5941-014E-4C3B7A964255}"/>
              </a:ext>
            </a:extLst>
          </p:cNvPr>
          <p:cNvGrpSpPr/>
          <p:nvPr/>
        </p:nvGrpSpPr>
        <p:grpSpPr>
          <a:xfrm>
            <a:off x="2149257" y="2195184"/>
            <a:ext cx="2558118" cy="2190779"/>
            <a:chOff x="2149257" y="2195184"/>
            <a:chExt cx="2558118" cy="2190779"/>
          </a:xfrm>
        </p:grpSpPr>
        <p:pic>
          <p:nvPicPr>
            <p:cNvPr id="7" name="Picture 6" descr="A person smiling for the camera&#10;&#10;AI-generated content may be incorrect.">
              <a:extLst>
                <a:ext uri="{FF2B5EF4-FFF2-40B4-BE49-F238E27FC236}">
                  <a16:creationId xmlns:a16="http://schemas.microsoft.com/office/drawing/2014/main" id="{EC3D0757-72D8-6344-EBB2-D86723294E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9257" y="2195184"/>
              <a:ext cx="2558118" cy="1900318"/>
            </a:xfrm>
            <a:prstGeom prst="rect">
              <a:avLst/>
            </a:prstGeom>
          </p:spPr>
        </p:pic>
        <p:sp>
          <p:nvSpPr>
            <p:cNvPr id="17" name="TextBox 16">
              <a:extLst>
                <a:ext uri="{FF2B5EF4-FFF2-40B4-BE49-F238E27FC236}">
                  <a16:creationId xmlns:a16="http://schemas.microsoft.com/office/drawing/2014/main" id="{4DE994D6-A91B-6EE1-A37C-BDB0EF3D5B95}"/>
                </a:ext>
              </a:extLst>
            </p:cNvPr>
            <p:cNvSpPr txBox="1"/>
            <p:nvPr/>
          </p:nvSpPr>
          <p:spPr>
            <a:xfrm>
              <a:off x="2689731" y="4016631"/>
              <a:ext cx="146603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Jay Whipple</a:t>
              </a:r>
            </a:p>
          </p:txBody>
        </p:sp>
      </p:grpSp>
      <p:grpSp>
        <p:nvGrpSpPr>
          <p:cNvPr id="8" name="Bob">
            <a:extLst>
              <a:ext uri="{FF2B5EF4-FFF2-40B4-BE49-F238E27FC236}">
                <a16:creationId xmlns:a16="http://schemas.microsoft.com/office/drawing/2014/main" id="{3027F6D1-100C-9E89-D02E-F9D7E9B43095}"/>
              </a:ext>
            </a:extLst>
          </p:cNvPr>
          <p:cNvGrpSpPr/>
          <p:nvPr/>
        </p:nvGrpSpPr>
        <p:grpSpPr>
          <a:xfrm>
            <a:off x="7460259" y="2154005"/>
            <a:ext cx="2558118" cy="2215583"/>
            <a:chOff x="7460259" y="2154005"/>
            <a:chExt cx="2558118" cy="2215583"/>
          </a:xfrm>
        </p:grpSpPr>
        <p:pic>
          <p:nvPicPr>
            <p:cNvPr id="10" name="Picture 9" descr="A person with glasses smiling&#10;&#10;AI-generated content may be incorrect.">
              <a:extLst>
                <a:ext uri="{FF2B5EF4-FFF2-40B4-BE49-F238E27FC236}">
                  <a16:creationId xmlns:a16="http://schemas.microsoft.com/office/drawing/2014/main" id="{DBACC874-D7CC-3FF0-B011-9D8F349C96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0259" y="2154005"/>
              <a:ext cx="2558118" cy="1930010"/>
            </a:xfrm>
            <a:prstGeom prst="rect">
              <a:avLst/>
            </a:prstGeom>
          </p:spPr>
        </p:pic>
        <p:sp>
          <p:nvSpPr>
            <p:cNvPr id="18" name="TextBox 17">
              <a:extLst>
                <a:ext uri="{FF2B5EF4-FFF2-40B4-BE49-F238E27FC236}">
                  <a16:creationId xmlns:a16="http://schemas.microsoft.com/office/drawing/2014/main" id="{BADF36E3-95DE-BA97-083E-4B6FE0AD682F}"/>
                </a:ext>
              </a:extLst>
            </p:cNvPr>
            <p:cNvSpPr txBox="1"/>
            <p:nvPr/>
          </p:nvSpPr>
          <p:spPr>
            <a:xfrm>
              <a:off x="8087440" y="4000256"/>
              <a:ext cx="130305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Bob Smith</a:t>
              </a:r>
            </a:p>
          </p:txBody>
        </p:sp>
      </p:grpSp>
      <p:grpSp>
        <p:nvGrpSpPr>
          <p:cNvPr id="11" name="Brian">
            <a:extLst>
              <a:ext uri="{FF2B5EF4-FFF2-40B4-BE49-F238E27FC236}">
                <a16:creationId xmlns:a16="http://schemas.microsoft.com/office/drawing/2014/main" id="{AB240993-B40A-0142-871A-0F89AA622787}"/>
              </a:ext>
            </a:extLst>
          </p:cNvPr>
          <p:cNvGrpSpPr/>
          <p:nvPr/>
        </p:nvGrpSpPr>
        <p:grpSpPr>
          <a:xfrm>
            <a:off x="3220108" y="4300911"/>
            <a:ext cx="2557414" cy="2188784"/>
            <a:chOff x="3230772" y="4320739"/>
            <a:chExt cx="2557414" cy="2188784"/>
          </a:xfrm>
        </p:grpSpPr>
        <p:pic>
          <p:nvPicPr>
            <p:cNvPr id="12" name="Picture 11" descr="A person in a green shirt&#10;&#10;AI-generated content may be incorrect.">
              <a:extLst>
                <a:ext uri="{FF2B5EF4-FFF2-40B4-BE49-F238E27FC236}">
                  <a16:creationId xmlns:a16="http://schemas.microsoft.com/office/drawing/2014/main" id="{5EAFBD62-EF10-5BF1-7918-229C451353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0772" y="4320739"/>
              <a:ext cx="2557414" cy="1903640"/>
            </a:xfrm>
            <a:prstGeom prst="rect">
              <a:avLst/>
            </a:prstGeom>
          </p:spPr>
        </p:pic>
        <p:sp>
          <p:nvSpPr>
            <p:cNvPr id="19" name="TextBox 18">
              <a:extLst>
                <a:ext uri="{FF2B5EF4-FFF2-40B4-BE49-F238E27FC236}">
                  <a16:creationId xmlns:a16="http://schemas.microsoft.com/office/drawing/2014/main" id="{31391587-91B1-726D-ADA3-E27A60C7116D}"/>
                </a:ext>
              </a:extLst>
            </p:cNvPr>
            <p:cNvSpPr txBox="1"/>
            <p:nvPr/>
          </p:nvSpPr>
          <p:spPr>
            <a:xfrm>
              <a:off x="3763029" y="6140191"/>
              <a:ext cx="14929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Brian Becker</a:t>
              </a:r>
            </a:p>
          </p:txBody>
        </p:sp>
      </p:grpSp>
      <p:grpSp>
        <p:nvGrpSpPr>
          <p:cNvPr id="13" name="Mark">
            <a:extLst>
              <a:ext uri="{FF2B5EF4-FFF2-40B4-BE49-F238E27FC236}">
                <a16:creationId xmlns:a16="http://schemas.microsoft.com/office/drawing/2014/main" id="{5474BDF0-E408-D986-3DE9-090A7024501D}"/>
              </a:ext>
            </a:extLst>
          </p:cNvPr>
          <p:cNvGrpSpPr/>
          <p:nvPr/>
        </p:nvGrpSpPr>
        <p:grpSpPr>
          <a:xfrm>
            <a:off x="6419023" y="4217373"/>
            <a:ext cx="2558118" cy="2285326"/>
            <a:chOff x="6419023" y="4217373"/>
            <a:chExt cx="2558118" cy="2285326"/>
          </a:xfrm>
        </p:grpSpPr>
        <p:pic>
          <p:nvPicPr>
            <p:cNvPr id="9" name="Picture 8" descr="A person in a suit&#10;&#10;AI-generated content may be incorrect.">
              <a:extLst>
                <a:ext uri="{FF2B5EF4-FFF2-40B4-BE49-F238E27FC236}">
                  <a16:creationId xmlns:a16="http://schemas.microsoft.com/office/drawing/2014/main" id="{1FC8DC3A-6D64-72B0-7814-F96B1ED0A1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9023" y="4217373"/>
              <a:ext cx="2558118" cy="2000334"/>
            </a:xfrm>
            <a:prstGeom prst="rect">
              <a:avLst/>
            </a:prstGeom>
          </p:spPr>
        </p:pic>
        <p:sp>
          <p:nvSpPr>
            <p:cNvPr id="20" name="TextBox 19">
              <a:extLst>
                <a:ext uri="{FF2B5EF4-FFF2-40B4-BE49-F238E27FC236}">
                  <a16:creationId xmlns:a16="http://schemas.microsoft.com/office/drawing/2014/main" id="{642C4B66-BF67-A7E7-1BA7-8065CC7E2F3E}"/>
                </a:ext>
              </a:extLst>
            </p:cNvPr>
            <p:cNvSpPr txBox="1"/>
            <p:nvPr/>
          </p:nvSpPr>
          <p:spPr>
            <a:xfrm>
              <a:off x="6902623" y="6133367"/>
              <a:ext cx="1590918"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Mark Wolfson</a:t>
              </a:r>
            </a:p>
          </p:txBody>
        </p:sp>
      </p:grpSp>
      <p:sp>
        <p:nvSpPr>
          <p:cNvPr id="21" name="Board of Directors">
            <a:extLst>
              <a:ext uri="{FF2B5EF4-FFF2-40B4-BE49-F238E27FC236}">
                <a16:creationId xmlns:a16="http://schemas.microsoft.com/office/drawing/2014/main" id="{2F408D6A-CAAE-D597-53DD-9177A2C1C692}"/>
              </a:ext>
            </a:extLst>
          </p:cNvPr>
          <p:cNvSpPr txBox="1"/>
          <p:nvPr/>
        </p:nvSpPr>
        <p:spPr>
          <a:xfrm>
            <a:off x="383861" y="100306"/>
            <a:ext cx="377190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Board of Directors</a:t>
            </a:r>
          </a:p>
        </p:txBody>
      </p:sp>
      <p:sp>
        <p:nvSpPr>
          <p:cNvPr id="22" name="Knights of Zoom Table">
            <a:extLst>
              <a:ext uri="{FF2B5EF4-FFF2-40B4-BE49-F238E27FC236}">
                <a16:creationId xmlns:a16="http://schemas.microsoft.com/office/drawing/2014/main" id="{6C49DFFA-58D7-A26E-6CB9-A56427A433DF}"/>
              </a:ext>
            </a:extLst>
          </p:cNvPr>
          <p:cNvSpPr txBox="1"/>
          <p:nvPr/>
        </p:nvSpPr>
        <p:spPr>
          <a:xfrm>
            <a:off x="7698082" y="128616"/>
            <a:ext cx="436456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Knights of the Zoom Table</a:t>
            </a:r>
          </a:p>
        </p:txBody>
      </p:sp>
      <p:pic>
        <p:nvPicPr>
          <p:cNvPr id="14" name="APL Trust Logo">
            <a:extLst>
              <a:ext uri="{FF2B5EF4-FFF2-40B4-BE49-F238E27FC236}">
                <a16:creationId xmlns:a16="http://schemas.microsoft.com/office/drawing/2014/main" id="{41893131-CCF0-B017-E2C6-F43732117A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619" y="700676"/>
            <a:ext cx="1476638" cy="1110254"/>
          </a:xfrm>
          <a:prstGeom prst="rect">
            <a:avLst/>
          </a:prstGeom>
          <a:noFill/>
          <a:extLst>
            <a:ext uri="{909E8E84-426E-40DD-AFC4-6F175D3DCCD1}">
              <a14:hiddenFill xmlns:a14="http://schemas.microsoft.com/office/drawing/2010/main">
                <a:solidFill>
                  <a:srgbClr val="FFFFFF"/>
                </a:solidFill>
              </a14:hiddenFill>
            </a:ext>
          </a:extLst>
        </p:spPr>
      </p:pic>
      <p:sp>
        <p:nvSpPr>
          <p:cNvPr id="15" name="US">
            <a:extLst>
              <a:ext uri="{FF2B5EF4-FFF2-40B4-BE49-F238E27FC236}">
                <a16:creationId xmlns:a16="http://schemas.microsoft.com/office/drawing/2014/main" id="{118A6B46-A287-FDA8-A32E-7C85B11951E4}"/>
              </a:ext>
            </a:extLst>
          </p:cNvPr>
          <p:cNvSpPr txBox="1">
            <a:spLocks/>
          </p:cNvSpPr>
          <p:nvPr/>
        </p:nvSpPr>
        <p:spPr>
          <a:xfrm>
            <a:off x="2177215" y="985593"/>
            <a:ext cx="1332603" cy="13627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latin typeface="Arial" panose="020B0604020202020204" pitchFamily="34" charset="0"/>
                <a:cs typeface="Arial" panose="020B0604020202020204" pitchFamily="34" charset="0"/>
              </a:rPr>
              <a:t>US</a:t>
            </a:r>
          </a:p>
        </p:txBody>
      </p:sp>
    </p:spTree>
    <p:extLst>
      <p:ext uri="{BB962C8B-B14F-4D97-AF65-F5344CB8AC3E}">
        <p14:creationId xmlns:p14="http://schemas.microsoft.com/office/powerpoint/2010/main" val="35132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2C7E5-A8F7-A021-6041-3F50226F2D76}"/>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The APL Trust US</a:t>
            </a:r>
          </a:p>
        </p:txBody>
      </p:sp>
      <p:sp>
        <p:nvSpPr>
          <p:cNvPr id="3" name="Slide Number Placeholder 2">
            <a:extLst>
              <a:ext uri="{FF2B5EF4-FFF2-40B4-BE49-F238E27FC236}">
                <a16:creationId xmlns:a16="http://schemas.microsoft.com/office/drawing/2014/main" id="{E135C04A-2134-A8BF-DD9F-B7248EF8480A}"/>
              </a:ext>
            </a:extLst>
          </p:cNvPr>
          <p:cNvSpPr>
            <a:spLocks noGrp="1"/>
          </p:cNvSpPr>
          <p:nvPr>
            <p:ph type="sldNum" sz="quarter" idx="12"/>
          </p:nvPr>
        </p:nvSpPr>
        <p:spPr/>
        <p:txBody>
          <a:bodyPr/>
          <a:lstStyle/>
          <a:p>
            <a:fld id="{E6D78F15-EB27-43BB-8385-67E88C2752BF}" type="slidenum">
              <a:rPr lang="en-US" smtClean="0"/>
              <a:t>7</a:t>
            </a:fld>
            <a:endParaRPr lang="en-US"/>
          </a:p>
        </p:txBody>
      </p:sp>
      <p:sp>
        <p:nvSpPr>
          <p:cNvPr id="4" name="TextBox 3">
            <a:extLst>
              <a:ext uri="{FF2B5EF4-FFF2-40B4-BE49-F238E27FC236}">
                <a16:creationId xmlns:a16="http://schemas.microsoft.com/office/drawing/2014/main" id="{E54EB7DB-0692-1BE5-2E0B-83E36C8EC4D4}"/>
              </a:ext>
            </a:extLst>
          </p:cNvPr>
          <p:cNvSpPr txBox="1"/>
          <p:nvPr/>
        </p:nvSpPr>
        <p:spPr>
          <a:xfrm>
            <a:off x="1619415" y="1381222"/>
            <a:ext cx="8953169"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Non-Profit Charity - IRS </a:t>
            </a:r>
            <a:r>
              <a:rPr lang="en-US" sz="2400" i="0" dirty="0">
                <a:solidFill>
                  <a:srgbClr val="1B1B1B"/>
                </a:solidFill>
                <a:effectLst/>
                <a:latin typeface="Arial" panose="020B0604020202020204" pitchFamily="34" charset="0"/>
                <a:cs typeface="Arial" panose="020B0604020202020204" pitchFamily="34" charset="0"/>
              </a:rPr>
              <a:t>501(c)(3)</a:t>
            </a:r>
          </a:p>
        </p:txBody>
      </p:sp>
      <p:sp>
        <p:nvSpPr>
          <p:cNvPr id="5" name="TextBox 4">
            <a:extLst>
              <a:ext uri="{FF2B5EF4-FFF2-40B4-BE49-F238E27FC236}">
                <a16:creationId xmlns:a16="http://schemas.microsoft.com/office/drawing/2014/main" id="{4FF75EE5-024D-ED8B-081A-EE417F7A19F9}"/>
              </a:ext>
            </a:extLst>
          </p:cNvPr>
          <p:cNvSpPr txBox="1"/>
          <p:nvPr/>
        </p:nvSpPr>
        <p:spPr>
          <a:xfrm>
            <a:off x="915724" y="1842887"/>
            <a:ext cx="10360549" cy="466538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Mission:</a:t>
            </a:r>
          </a:p>
          <a:p>
            <a:endParaRPr lang="en-US" sz="3200" dirty="0">
              <a:latin typeface="Arial" panose="020B0604020202020204" pitchFamily="34" charset="0"/>
              <a:cs typeface="Arial" panose="020B0604020202020204" pitchFamily="34" charset="0"/>
            </a:endParaRPr>
          </a:p>
          <a:p>
            <a:pPr rtl="0">
              <a:spcAft>
                <a:spcPts val="1100"/>
              </a:spcAft>
              <a:buNone/>
            </a:pPr>
            <a:r>
              <a:rPr lang="en-US" sz="3200" b="0" i="0" u="none" strike="noStrike" dirty="0">
                <a:solidFill>
                  <a:srgbClr val="000000"/>
                </a:solidFill>
                <a:effectLst/>
                <a:latin typeface="Arial" panose="020B0604020202020204" pitchFamily="34" charset="0"/>
                <a:cs typeface="Arial" panose="020B0604020202020204" pitchFamily="34" charset="0"/>
              </a:rPr>
              <a:t>We are a non-profit dedicated to promoting the global awareness and use of the APL programming language.</a:t>
            </a:r>
            <a:endParaRPr lang="en-US" sz="3200" b="0" dirty="0">
              <a:effectLst/>
              <a:latin typeface="Arial" panose="020B0604020202020204" pitchFamily="34" charset="0"/>
              <a:cs typeface="Arial" panose="020B0604020202020204" pitchFamily="34" charset="0"/>
            </a:endParaRPr>
          </a:p>
          <a:p>
            <a:pPr rtl="0">
              <a:spcAft>
                <a:spcPts val="1100"/>
              </a:spcAft>
              <a:buNone/>
            </a:pPr>
            <a:r>
              <a:rPr lang="en-US" sz="3200" b="0" i="0" u="none" strike="noStrike" dirty="0">
                <a:solidFill>
                  <a:srgbClr val="000000"/>
                </a:solidFill>
                <a:effectLst/>
                <a:latin typeface="Arial" panose="020B0604020202020204" pitchFamily="34" charset="0"/>
                <a:cs typeface="Arial" panose="020B0604020202020204" pitchFamily="34" charset="0"/>
              </a:rPr>
              <a:t>By funding an array of APL based projects, particularly in the fields of science, engineering, and mathematics we aim to showcase the genuine utility of APL as a tool of thought to improve the capabilities of people and computers alike using concise code.</a:t>
            </a:r>
            <a:endParaRPr lang="en-US" sz="3200"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1211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1DF2-14A1-5530-32CE-5B844CD9799D}"/>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Current Status?</a:t>
            </a:r>
          </a:p>
        </p:txBody>
      </p:sp>
      <p:sp>
        <p:nvSpPr>
          <p:cNvPr id="3" name="Slide Number Placeholder 2">
            <a:extLst>
              <a:ext uri="{FF2B5EF4-FFF2-40B4-BE49-F238E27FC236}">
                <a16:creationId xmlns:a16="http://schemas.microsoft.com/office/drawing/2014/main" id="{F2E8DF0F-F968-6EC1-6EEE-7A321022828A}"/>
              </a:ext>
            </a:extLst>
          </p:cNvPr>
          <p:cNvSpPr>
            <a:spLocks noGrp="1"/>
          </p:cNvSpPr>
          <p:nvPr>
            <p:ph type="sldNum" sz="quarter" idx="12"/>
          </p:nvPr>
        </p:nvSpPr>
        <p:spPr/>
        <p:txBody>
          <a:bodyPr/>
          <a:lstStyle/>
          <a:p>
            <a:fld id="{E6D78F15-EB27-43BB-8385-67E88C2752BF}" type="slidenum">
              <a:rPr lang="en-US" smtClean="0"/>
              <a:t>8</a:t>
            </a:fld>
            <a:endParaRPr lang="en-US"/>
          </a:p>
        </p:txBody>
      </p:sp>
      <p:sp>
        <p:nvSpPr>
          <p:cNvPr id="5" name="TextBox 4">
            <a:extLst>
              <a:ext uri="{FF2B5EF4-FFF2-40B4-BE49-F238E27FC236}">
                <a16:creationId xmlns:a16="http://schemas.microsoft.com/office/drawing/2014/main" id="{FEF39F76-18EB-A4E4-A930-4955C9C7A34E}"/>
              </a:ext>
            </a:extLst>
          </p:cNvPr>
          <p:cNvSpPr txBox="1"/>
          <p:nvPr/>
        </p:nvSpPr>
        <p:spPr>
          <a:xfrm>
            <a:off x="1374858" y="1578332"/>
            <a:ext cx="9893777"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The APL Trust US is an Incorporated Charitable Entity</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We received IRS approval of Tax-Exempt Status</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On September 24, 2025. Donations Tax Deductible!</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We have Donation Pledges and Funds Received</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We are launching a Letter of Intent Grant Application Process – deadline December 31, 2025</a:t>
            </a:r>
          </a:p>
        </p:txBody>
      </p:sp>
    </p:spTree>
    <p:extLst>
      <p:ext uri="{BB962C8B-B14F-4D97-AF65-F5344CB8AC3E}">
        <p14:creationId xmlns:p14="http://schemas.microsoft.com/office/powerpoint/2010/main" val="217249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643C69-FFAF-AB92-6E64-7B220CDEE096}"/>
              </a:ext>
            </a:extLst>
          </p:cNvPr>
          <p:cNvSpPr>
            <a:spLocks noGrp="1"/>
          </p:cNvSpPr>
          <p:nvPr>
            <p:ph type="sldNum" sz="quarter" idx="12"/>
          </p:nvPr>
        </p:nvSpPr>
        <p:spPr/>
        <p:txBody>
          <a:bodyPr/>
          <a:lstStyle/>
          <a:p>
            <a:fld id="{E6D78F15-EB27-43BB-8385-67E88C2752BF}" type="slidenum">
              <a:rPr lang="en-US" smtClean="0"/>
              <a:t>9</a:t>
            </a:fld>
            <a:endParaRPr lang="en-US"/>
          </a:p>
        </p:txBody>
      </p:sp>
      <p:sp>
        <p:nvSpPr>
          <p:cNvPr id="7" name="TextBox 6">
            <a:extLst>
              <a:ext uri="{FF2B5EF4-FFF2-40B4-BE49-F238E27FC236}">
                <a16:creationId xmlns:a16="http://schemas.microsoft.com/office/drawing/2014/main" id="{35BEAEF3-31E8-C843-47D9-F5AFBBB7F54F}"/>
              </a:ext>
            </a:extLst>
          </p:cNvPr>
          <p:cNvSpPr txBox="1"/>
          <p:nvPr/>
        </p:nvSpPr>
        <p:spPr>
          <a:xfrm>
            <a:off x="3048000" y="505123"/>
            <a:ext cx="6096000" cy="5847755"/>
          </a:xfrm>
          <a:prstGeom prst="rect">
            <a:avLst/>
          </a:prstGeom>
          <a:noFill/>
        </p:spPr>
        <p:txBody>
          <a:bodyPr wrap="square">
            <a:spAutoFit/>
          </a:bodyPr>
          <a:lstStyle/>
          <a:p>
            <a:pPr rtl="0">
              <a:spcBef>
                <a:spcPts val="2400"/>
              </a:spcBef>
              <a:spcAft>
                <a:spcPts val="600"/>
              </a:spcAft>
              <a:buNone/>
            </a:pPr>
            <a:r>
              <a:rPr lang="en-US" sz="2300" b="1" i="0" u="none" strike="noStrike" dirty="0">
                <a:solidFill>
                  <a:srgbClr val="000000"/>
                </a:solidFill>
                <a:effectLst/>
                <a:latin typeface="Arial" panose="020B0604020202020204" pitchFamily="34" charset="0"/>
              </a:rPr>
              <a:t>📢 Announcement: APL Education, Innovation and Impact Grants</a:t>
            </a:r>
            <a:endParaRPr lang="en-US" b="1" dirty="0">
              <a:effectLst/>
            </a:endParaRPr>
          </a:p>
          <a:p>
            <a:pPr rtl="0">
              <a:spcBef>
                <a:spcPts val="1200"/>
              </a:spcBef>
              <a:spcAft>
                <a:spcPts val="1200"/>
              </a:spcAft>
              <a:buNone/>
            </a:pPr>
            <a:r>
              <a:rPr lang="en-US" sz="1100" b="0" i="0" u="none" strike="noStrike" dirty="0">
                <a:solidFill>
                  <a:srgbClr val="000000"/>
                </a:solidFill>
                <a:effectLst/>
                <a:latin typeface="Arial" panose="020B0604020202020204" pitchFamily="34" charset="0"/>
              </a:rPr>
              <a:t>The APL Trust US is excited to announce the upcoming launch of the </a:t>
            </a:r>
            <a:r>
              <a:rPr lang="en-US" sz="1100" b="0" i="1" u="none" strike="noStrike" dirty="0">
                <a:solidFill>
                  <a:srgbClr val="000000"/>
                </a:solidFill>
                <a:effectLst/>
                <a:latin typeface="Arial" panose="020B0604020202020204" pitchFamily="34" charset="0"/>
              </a:rPr>
              <a:t>APL Education, Innovation and Impact Grants</a:t>
            </a:r>
            <a:r>
              <a:rPr lang="en-US" sz="1100" b="0" i="0" u="none" strike="noStrike" dirty="0">
                <a:solidFill>
                  <a:srgbClr val="000000"/>
                </a:solidFill>
                <a:effectLst/>
                <a:latin typeface="Arial" panose="020B0604020202020204" pitchFamily="34" charset="0"/>
              </a:rPr>
              <a:t>. We plan to award </a:t>
            </a:r>
            <a:r>
              <a:rPr lang="en-US" sz="1100" b="1" i="0" u="none" strike="noStrike" dirty="0">
                <a:solidFill>
                  <a:srgbClr val="000000"/>
                </a:solidFill>
                <a:effectLst/>
                <a:latin typeface="Arial" panose="020B0604020202020204" pitchFamily="34" charset="0"/>
              </a:rPr>
              <a:t>grants of up to $25,000 each</a:t>
            </a:r>
            <a:r>
              <a:rPr lang="en-US" sz="1100" b="0" i="0" u="none" strike="noStrike" dirty="0">
                <a:solidFill>
                  <a:srgbClr val="000000"/>
                </a:solidFill>
                <a:effectLst/>
                <a:latin typeface="Arial" panose="020B0604020202020204" pitchFamily="34" charset="0"/>
              </a:rPr>
              <a:t> to projects that advance the use and understanding of the APL programming language.</a:t>
            </a:r>
            <a:endParaRPr lang="en-US" b="0" dirty="0">
              <a:effectLst/>
            </a:endParaRPr>
          </a:p>
          <a:p>
            <a:pPr rtl="0">
              <a:spcBef>
                <a:spcPts val="1200"/>
              </a:spcBef>
              <a:spcAft>
                <a:spcPts val="1200"/>
              </a:spcAft>
              <a:buNone/>
            </a:pPr>
            <a:r>
              <a:rPr lang="en-US" sz="1100" b="0" i="0" u="none" strike="noStrike" dirty="0">
                <a:solidFill>
                  <a:srgbClr val="000000"/>
                </a:solidFill>
                <a:effectLst/>
                <a:latin typeface="Arial" panose="020B0604020202020204" pitchFamily="34" charset="0"/>
              </a:rPr>
              <a:t>We encourage proposals from experienced APL practitioners as well as from applicants with strong domain expertise who demonstrate a clear plan to learn and apply APL within their project. In this inaugural cycle, priority will be given to projects that show both feasibility and strong alignment with our mission. While APL is especially powerful for mathematically intensive problems, potential applications extend across many domains — including </a:t>
            </a:r>
            <a:r>
              <a:rPr lang="en-US" sz="1100" b="1" i="0" u="none" strike="noStrike" dirty="0">
                <a:solidFill>
                  <a:srgbClr val="000000"/>
                </a:solidFill>
                <a:effectLst/>
                <a:latin typeface="Arial" panose="020B0604020202020204" pitchFamily="34" charset="0"/>
              </a:rPr>
              <a:t>artificial intelligence, bioinformatics, medicine, finance, supply chain, aviation, engineering, and education</a:t>
            </a:r>
            <a:r>
              <a:rPr lang="en-US" sz="1100" b="0" i="0" u="none" strike="noStrike" dirty="0">
                <a:solidFill>
                  <a:srgbClr val="000000"/>
                </a:solidFill>
                <a:effectLst/>
                <a:latin typeface="Arial" panose="020B0604020202020204" pitchFamily="34" charset="0"/>
              </a:rPr>
              <a:t>.</a:t>
            </a:r>
            <a:endParaRPr lang="en-US" b="0" dirty="0">
              <a:effectLst/>
            </a:endParaRPr>
          </a:p>
          <a:p>
            <a:pPr rtl="0">
              <a:spcBef>
                <a:spcPts val="1200"/>
              </a:spcBef>
              <a:spcAft>
                <a:spcPts val="1200"/>
              </a:spcAft>
              <a:buNone/>
            </a:pPr>
            <a:r>
              <a:rPr lang="en-US" sz="1100" b="0" i="0" u="none" strike="noStrike" dirty="0">
                <a:solidFill>
                  <a:srgbClr val="000000"/>
                </a:solidFill>
                <a:effectLst/>
                <a:latin typeface="Arial" panose="020B0604020202020204" pitchFamily="34" charset="0"/>
              </a:rPr>
              <a:t>We invite interested applicants to submit a </a:t>
            </a:r>
            <a:r>
              <a:rPr lang="en-US" sz="1100" b="1" i="0" u="none" strike="noStrike" dirty="0">
                <a:solidFill>
                  <a:srgbClr val="000000"/>
                </a:solidFill>
                <a:effectLst/>
                <a:latin typeface="Arial" panose="020B0604020202020204" pitchFamily="34" charset="0"/>
              </a:rPr>
              <a:t>Letter of Intent (LOI)</a:t>
            </a:r>
            <a:r>
              <a:rPr lang="en-US" sz="1100" b="0" i="0" u="none" strike="noStrike" dirty="0">
                <a:solidFill>
                  <a:srgbClr val="000000"/>
                </a:solidFill>
                <a:effectLst/>
                <a:latin typeface="Arial" panose="020B0604020202020204" pitchFamily="34" charset="0"/>
              </a:rPr>
              <a:t> through our online form. The LOI should be a brief summary outlining the project idea, its relevance to APL, anticipated impact, budget estimate, and key personnel.</a:t>
            </a:r>
            <a:endParaRPr lang="en-US" b="0" dirty="0">
              <a:effectLst/>
            </a:endParaRPr>
          </a:p>
          <a:p>
            <a:pPr rtl="0">
              <a:spcBef>
                <a:spcPts val="1200"/>
              </a:spcBef>
              <a:spcAft>
                <a:spcPts val="1200"/>
              </a:spcAft>
              <a:buNone/>
            </a:pPr>
            <a:r>
              <a:rPr lang="en-US" sz="1100" b="0" i="0" u="none" strike="noStrike" dirty="0">
                <a:solidFill>
                  <a:srgbClr val="000000"/>
                </a:solidFill>
                <a:effectLst/>
                <a:latin typeface="Arial" panose="020B0604020202020204" pitchFamily="34" charset="0"/>
              </a:rPr>
              <a:t>👉 </a:t>
            </a:r>
            <a:r>
              <a:rPr lang="en-US" sz="1100" b="1" i="0" u="none" strike="noStrike" dirty="0">
                <a:solidFill>
                  <a:srgbClr val="000000"/>
                </a:solidFill>
                <a:effectLst/>
                <a:latin typeface="Arial" panose="020B0604020202020204" pitchFamily="34" charset="0"/>
              </a:rPr>
              <a:t>Submit your LOI here:</a:t>
            </a:r>
            <a:r>
              <a:rPr lang="en-US" sz="1100" b="0" i="0" u="none" strike="noStrike" dirty="0">
                <a:solidFill>
                  <a:srgbClr val="000000"/>
                </a:solidFill>
                <a:effectLst/>
                <a:latin typeface="Arial" panose="020B0604020202020204" pitchFamily="34" charset="0"/>
              </a:rPr>
              <a:t> [Google Form link – coming soon]</a:t>
            </a:r>
            <a:br>
              <a:rPr lang="en-US" sz="1100" b="0" i="0" u="none" strike="noStrike" dirty="0">
                <a:solidFill>
                  <a:srgbClr val="000000"/>
                </a:solidFill>
                <a:effectLst/>
                <a:latin typeface="Arial" panose="020B0604020202020204" pitchFamily="34" charset="0"/>
              </a:rPr>
            </a:br>
            <a:r>
              <a:rPr lang="en-US" sz="1100" b="0" i="0" u="none" strike="noStrike" dirty="0">
                <a:solidFill>
                  <a:srgbClr val="000000"/>
                </a:solidFill>
                <a:effectLst/>
                <a:latin typeface="Arial" panose="020B0604020202020204" pitchFamily="34" charset="0"/>
              </a:rPr>
              <a:t>📅 </a:t>
            </a:r>
            <a:r>
              <a:rPr lang="en-US" sz="1100" b="1" i="0" u="none" strike="noStrike" dirty="0">
                <a:solidFill>
                  <a:srgbClr val="000000"/>
                </a:solidFill>
                <a:effectLst/>
                <a:latin typeface="Arial" panose="020B0604020202020204" pitchFamily="34" charset="0"/>
              </a:rPr>
              <a:t>Deadline for first round of applications:</a:t>
            </a:r>
            <a:r>
              <a:rPr lang="en-US" sz="1100" b="0" i="0" u="none" strike="noStrike" dirty="0">
                <a:solidFill>
                  <a:srgbClr val="000000"/>
                </a:solidFill>
                <a:effectLst/>
                <a:latin typeface="Arial" panose="020B0604020202020204" pitchFamily="34" charset="0"/>
              </a:rPr>
              <a:t> December 31, 2025</a:t>
            </a:r>
            <a:endParaRPr lang="en-US" b="0" dirty="0">
              <a:effectLst/>
            </a:endParaRPr>
          </a:p>
          <a:p>
            <a:pPr rtl="0">
              <a:spcBef>
                <a:spcPts val="1200"/>
              </a:spcBef>
              <a:spcAft>
                <a:spcPts val="1200"/>
              </a:spcAft>
              <a:buNone/>
            </a:pPr>
            <a:r>
              <a:rPr lang="en-US" sz="1100" b="0" i="0" u="none" strike="noStrike" dirty="0">
                <a:solidFill>
                  <a:srgbClr val="000000"/>
                </a:solidFill>
                <a:effectLst/>
                <a:latin typeface="Arial" panose="020B0604020202020204" pitchFamily="34" charset="0"/>
              </a:rPr>
              <a:t>Applicants will be notified within 45 days of LOI submission to indicate if they are invited to submit a full proposal.</a:t>
            </a:r>
            <a:endParaRPr lang="en-US" b="0" dirty="0">
              <a:effectLst/>
            </a:endParaRPr>
          </a:p>
          <a:p>
            <a:pPr>
              <a:buNone/>
            </a:pPr>
            <a:br>
              <a:rPr lang="en-US" dirty="0"/>
            </a:br>
            <a:endParaRPr lang="en-US" dirty="0"/>
          </a:p>
        </p:txBody>
      </p:sp>
    </p:spTree>
    <p:extLst>
      <p:ext uri="{BB962C8B-B14F-4D97-AF65-F5344CB8AC3E}">
        <p14:creationId xmlns:p14="http://schemas.microsoft.com/office/powerpoint/2010/main" val="3543946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1517</TotalTime>
  <Words>1666</Words>
  <Application>Microsoft Office PowerPoint</Application>
  <PresentationFormat>Widescreen</PresentationFormat>
  <Paragraphs>229</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 Unicode MS</vt:lpstr>
      <vt:lpstr>APL385 Unicode</vt:lpstr>
      <vt:lpstr>Aptos</vt:lpstr>
      <vt:lpstr>Aptos Display</vt:lpstr>
      <vt:lpstr>Arial</vt:lpstr>
      <vt:lpstr>system-ui</vt:lpstr>
      <vt:lpstr>Office Theme</vt:lpstr>
      <vt:lpstr>US</vt:lpstr>
      <vt:lpstr>Remember the day You discovered APL</vt:lpstr>
      <vt:lpstr>What If…</vt:lpstr>
      <vt:lpstr>How?</vt:lpstr>
      <vt:lpstr>Vision Refactoring …</vt:lpstr>
      <vt:lpstr>Who?</vt:lpstr>
      <vt:lpstr>The APL Trust US</vt:lpstr>
      <vt:lpstr>Current Status?</vt:lpstr>
      <vt:lpstr>PowerPoint Presentation</vt:lpstr>
      <vt:lpstr>Project Ideas?</vt:lpstr>
      <vt:lpstr>What’s Your Role?</vt:lpstr>
      <vt:lpstr>Donation Details</vt:lpstr>
      <vt:lpstr>Questions?</vt:lpstr>
      <vt:lpstr>Information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Diane Hymas</dc:creator>
  <cp:lastModifiedBy>Fiona Smith</cp:lastModifiedBy>
  <cp:revision>120</cp:revision>
  <cp:lastPrinted>2025-04-06T14:56:09Z</cp:lastPrinted>
  <dcterms:created xsi:type="dcterms:W3CDTF">2025-03-19T18:18:45Z</dcterms:created>
  <dcterms:modified xsi:type="dcterms:W3CDTF">2025-10-16T07:21:09Z</dcterms:modified>
</cp:coreProperties>
</file>