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embedTrueType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2" r:id="rId2"/>
    <p:sldId id="319" r:id="rId3"/>
    <p:sldId id="321" r:id="rId4"/>
    <p:sldId id="297" r:id="rId5"/>
    <p:sldId id="325" r:id="rId6"/>
    <p:sldId id="298" r:id="rId7"/>
    <p:sldId id="299" r:id="rId8"/>
    <p:sldId id="308" r:id="rId9"/>
    <p:sldId id="312" r:id="rId10"/>
    <p:sldId id="326" r:id="rId11"/>
    <p:sldId id="278" r:id="rId12"/>
    <p:sldId id="277" r:id="rId13"/>
    <p:sldId id="315" r:id="rId14"/>
    <p:sldId id="291" r:id="rId15"/>
    <p:sldId id="281" r:id="rId16"/>
    <p:sldId id="296" r:id="rId17"/>
    <p:sldId id="292" r:id="rId18"/>
    <p:sldId id="268" r:id="rId19"/>
    <p:sldId id="265" r:id="rId20"/>
    <p:sldId id="269" r:id="rId21"/>
    <p:sldId id="303" r:id="rId22"/>
    <p:sldId id="327" r:id="rId23"/>
    <p:sldId id="328" r:id="rId24"/>
    <p:sldId id="306" r:id="rId25"/>
    <p:sldId id="276" r:id="rId26"/>
    <p:sldId id="295" r:id="rId27"/>
    <p:sldId id="309" r:id="rId28"/>
    <p:sldId id="329" r:id="rId29"/>
    <p:sldId id="317" r:id="rId30"/>
    <p:sldId id="273" r:id="rId31"/>
    <p:sldId id="272" r:id="rId32"/>
    <p:sldId id="275" r:id="rId33"/>
    <p:sldId id="279" r:id="rId34"/>
    <p:sldId id="304" r:id="rId35"/>
    <p:sldId id="316" r:id="rId36"/>
    <p:sldId id="324" r:id="rId37"/>
    <p:sldId id="323" r:id="rId38"/>
    <p:sldId id="288" r:id="rId39"/>
    <p:sldId id="313" r:id="rId40"/>
    <p:sldId id="330" r:id="rId41"/>
    <p:sldId id="280" r:id="rId42"/>
    <p:sldId id="332" r:id="rId43"/>
    <p:sldId id="331" r:id="rId44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47"/>
    </p:embeddedFont>
    <p:embeddedFont>
      <p:font typeface="APL387 Unicode" panose="020B0709000202000203" pitchFamily="50" charset="0"/>
      <p:regular r:id="rId48"/>
    </p:embeddedFont>
    <p:embeddedFont>
      <p:font typeface="Sarabun" panose="020B0604020202020204" charset="-34"/>
      <p:regular r:id="rId49"/>
      <p:bold r:id="rId50"/>
      <p:italic r:id="rId51"/>
      <p:boldItalic r:id="rId52"/>
    </p:embeddedFont>
    <p:embeddedFont>
      <p:font typeface="Wingdings 2" panose="050201020105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832217-6D4B-46C6-9F5F-E6B298F29080}">
          <p14:sldIdLst>
            <p14:sldId id="262"/>
          </p14:sldIdLst>
        </p14:section>
        <p14:section name="Intro - Why?" id="{1A182928-7551-41BB-AA58-B514CD56BA6E}">
          <p14:sldIdLst>
            <p14:sldId id="319"/>
            <p14:sldId id="321"/>
          </p14:sldIdLst>
        </p14:section>
        <p14:section name="JSM" id="{CC8DD9AB-4286-3F45-B988-06DE8D47C804}">
          <p14:sldIdLst>
            <p14:sldId id="297"/>
            <p14:sldId id="325"/>
            <p14:sldId id="298"/>
            <p14:sldId id="299"/>
            <p14:sldId id="308"/>
            <p14:sldId id="312"/>
          </p14:sldIdLst>
        </p14:section>
        <p14:section name="What is Data Science?" id="{59C5B34D-85AD-4BF8-A744-A004C0DB309E}">
          <p14:sldIdLst>
            <p14:sldId id="326"/>
            <p14:sldId id="278"/>
            <p14:sldId id="277"/>
            <p14:sldId id="315"/>
            <p14:sldId id="291"/>
            <p14:sldId id="281"/>
            <p14:sldId id="296"/>
            <p14:sldId id="292"/>
            <p14:sldId id="268"/>
            <p14:sldId id="265"/>
          </p14:sldIdLst>
        </p14:section>
        <p14:section name="History" id="{FD418852-CEE2-48FB-88AF-B544D0F547DB}">
          <p14:sldIdLst>
            <p14:sldId id="269"/>
          </p14:sldIdLst>
        </p14:section>
        <p14:section name="Current Libraries" id="{0BD83438-EB4D-4745-804C-28CA4B0492C3}">
          <p14:sldIdLst>
            <p14:sldId id="303"/>
            <p14:sldId id="327"/>
            <p14:sldId id="328"/>
          </p14:sldIdLst>
        </p14:section>
        <p14:section name="KokoStats" id="{0DD7BE8B-0BD7-447D-B79C-B7A59307E0BA}">
          <p14:sldIdLst>
            <p14:sldId id="306"/>
          </p14:sldIdLst>
        </p14:section>
        <p14:section name="TamStat" id="{BF273811-4748-464C-AE4D-687E7CB6C648}">
          <p14:sldIdLst>
            <p14:sldId id="276"/>
            <p14:sldId id="295"/>
            <p14:sldId id="309"/>
            <p14:sldId id="329"/>
            <p14:sldId id="317"/>
          </p14:sldIdLst>
        </p14:section>
        <p14:section name="APLearn" id="{EB72D368-4130-4719-929E-D2C4FA0AD078}">
          <p14:sldIdLst>
            <p14:sldId id="273"/>
            <p14:sldId id="272"/>
            <p14:sldId id="275"/>
            <p14:sldId id="279"/>
            <p14:sldId id="304"/>
          </p14:sldIdLst>
        </p14:section>
        <p14:section name="Conclusion: Language continues to evolve" id="{58E3D168-94F9-467A-833D-5726089B1497}">
          <p14:sldIdLst/>
        </p14:section>
        <p14:section name="New Primitives" id="{94BE450D-88FE-4FFA-913D-8A24E4ACEC18}">
          <p14:sldIdLst>
            <p14:sldId id="316"/>
            <p14:sldId id="324"/>
            <p14:sldId id="323"/>
            <p14:sldId id="288"/>
          </p14:sldIdLst>
        </p14:section>
        <p14:section name="Future: GPU" id="{8938E7A2-567A-4C0D-B894-3557F7FD37B5}">
          <p14:sldIdLst>
            <p14:sldId id="313"/>
            <p14:sldId id="330"/>
            <p14:sldId id="280"/>
            <p14:sldId id="332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D7F00"/>
    <a:srgbClr val="3B475E"/>
    <a:srgbClr val="928ABD"/>
    <a:srgbClr val="FF6600"/>
    <a:srgbClr val="000000"/>
    <a:srgbClr val="5A6D8F"/>
    <a:srgbClr val="FDFDF5"/>
    <a:srgbClr val="F6F6D9"/>
    <a:srgbClr val="BBB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4BB35-FA15-4468-A3A2-84D9B8C1B60B}" v="167" dt="2025-09-29T02:10:30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6" autoAdjust="0"/>
    <p:restoredTop sz="81893" autoAdjust="0"/>
  </p:normalViewPr>
  <p:slideViewPr>
    <p:cSldViewPr snapToGrid="0">
      <p:cViewPr varScale="1">
        <p:scale>
          <a:sx n="72" d="100"/>
          <a:sy n="72" d="100"/>
        </p:scale>
        <p:origin x="1392" y="2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NULL"/><Relationship Id="rId50" Type="http://schemas.openxmlformats.org/officeDocument/2006/relationships/font" Target="fonts/font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15/10/2025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15/10/2025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512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78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758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604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987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096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BE27-A13D-4D26-E9AA-243FF21B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8403F9-76FD-FF3F-A21B-1678CD23C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9C699-7AEB-95FA-3CBD-DE754AC1A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BF039-C632-E70A-99FB-C6D56639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744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423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070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C828-3B45-06C7-5829-08BB1E91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55A910-A81F-2F26-09FA-AE19C5502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A381F-5FBD-4549-1C0F-9B8AD8F8B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CC38-4127-5966-A4D5-776745D25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998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1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07B0-6858-7641-D218-4289B31D0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81C3D-13BE-A449-8407-8701BF137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E77C3-7BA6-3F4B-9D33-C4C5665B3C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84E20-3FDA-8E01-9C5E-D1D858E6E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964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86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497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962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91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93CC0-BA8D-698B-9DD2-E1FCF6557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78EC76-887E-A97F-F557-CE13CE338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BCC60-719C-7DEB-2F9B-B00D2D781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4F623-77C9-57D0-A6B0-F5EECB3AD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39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895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96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540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128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9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The Data Science Journey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Josh David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Dyalog North America </a:t>
            </a:r>
            <a:r>
              <a:rPr lang="en-GB" sz="1600" kern="700" spc="-20" baseline="0">
                <a:solidFill>
                  <a:srgbClr val="3B475E"/>
                </a:solidFill>
                <a:latin typeface="Sarabun" panose="00000500000000000000" pitchFamily="2" charset="-34"/>
              </a:rPr>
              <a:t>– 29-30 September 2025</a:t>
            </a:r>
            <a:endParaRPr lang="en-GB" sz="1600" kern="700" spc="-20" baseline="0" dirty="0">
              <a:solidFill>
                <a:srgbClr val="3B475E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2" y="700311"/>
            <a:ext cx="1414230" cy="336489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27626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8040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75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The Data Science Journey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endParaRPr lang="en-US" sz="1600" dirty="0">
              <a:solidFill>
                <a:srgbClr val="282828"/>
              </a:solidFill>
              <a:latin typeface="Sarabun" panose="00000500000000000000" pitchFamily="2" charset="-34"/>
            </a:endParaRP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8" name="Picture 7" descr="A black and orange triangle&#10;&#10;Description automatically generated">
            <a:extLst>
              <a:ext uri="{FF2B5EF4-FFF2-40B4-BE49-F238E27FC236}">
                <a16:creationId xmlns:a16="http://schemas.microsoft.com/office/drawing/2014/main" id="{4CDAE969-C022-BFB1-C600-8B5FF187EA2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4" y="4761064"/>
            <a:ext cx="939483" cy="2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8" r:id="rId3"/>
    <p:sldLayoutId id="2147483652" r:id="rId4"/>
    <p:sldLayoutId id="2147483654" r:id="rId5"/>
    <p:sldLayoutId id="2147483655" r:id="rId6"/>
    <p:sldLayoutId id="2147483659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artsci.usu.edu/math-stats/datascience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3DBA-4A79-0CF3-8F27-89E7A9FA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9FB5F-5D44-E42E-365A-1786DFC3B0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Josh David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A7D58917-875A-6533-FF6A-916F01814E1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7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data science&#10;&#10;AI-generated content may be incorrect.">
            <a:extLst>
              <a:ext uri="{FF2B5EF4-FFF2-40B4-BE49-F238E27FC236}">
                <a16:creationId xmlns:a16="http://schemas.microsoft.com/office/drawing/2014/main" id="{C23F24DC-9C37-D15F-5046-08DB3AF01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1" y="836808"/>
            <a:ext cx="4264483" cy="4003866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4982C98-87F7-2813-D835-167F615B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Data Science?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1F0906B-BA76-790C-F9D9-E1065DC077B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50B09-CE53-A97A-14AC-B7BA757566BE}"/>
              </a:ext>
            </a:extLst>
          </p:cNvPr>
          <p:cNvSpPr txBox="1"/>
          <p:nvPr/>
        </p:nvSpPr>
        <p:spPr>
          <a:xfrm>
            <a:off x="3737866" y="4808746"/>
            <a:ext cx="834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49851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FCD4A6-1E0A-8BBF-8AC6-B7E5120D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Collection</a:t>
            </a:r>
            <a:r>
              <a:rPr lang="en-US" dirty="0"/>
              <a:t> of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80091-D2AE-3FC0-DF10-BC6C70D70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37" y="1844675"/>
            <a:ext cx="1454150" cy="1454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BE0D5-AB05-13FC-9560-CDF962468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0" y="2854518"/>
            <a:ext cx="1342832" cy="1342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57575-992B-83E1-D32D-74996291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906" y="1027502"/>
            <a:ext cx="1156418" cy="1156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C15A3-30B4-7171-332D-D4B7505D9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1920" y="1304952"/>
            <a:ext cx="1549566" cy="15495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A29CB-C96D-A0D5-19F6-544458C5E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809" y="3206278"/>
            <a:ext cx="1263801" cy="12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FCD4A6-1E0A-8BBF-8AC6-B7E5120D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Structuring</a:t>
            </a:r>
            <a:r>
              <a:rPr lang="en-US" dirty="0"/>
              <a:t> of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EF17A-0BB3-FC33-5E4E-FDA754A881A7}"/>
              </a:ext>
            </a:extLst>
          </p:cNvPr>
          <p:cNvSpPr txBox="1"/>
          <p:nvPr/>
        </p:nvSpPr>
        <p:spPr>
          <a:xfrm>
            <a:off x="781707" y="1004075"/>
            <a:ext cx="122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Databases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8798E-114E-0F19-F23F-7F1CF97E6A73}"/>
              </a:ext>
            </a:extLst>
          </p:cNvPr>
          <p:cNvSpPr txBox="1"/>
          <p:nvPr/>
        </p:nvSpPr>
        <p:spPr>
          <a:xfrm>
            <a:off x="7120595" y="958508"/>
            <a:ext cx="71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807CD-5EEC-E2C1-90BA-4A7338DB09CF}"/>
              </a:ext>
            </a:extLst>
          </p:cNvPr>
          <p:cNvSpPr txBox="1"/>
          <p:nvPr/>
        </p:nvSpPr>
        <p:spPr>
          <a:xfrm>
            <a:off x="4027167" y="1039270"/>
            <a:ext cx="744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APIs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D8CC0E-07D0-00B9-C3B4-AB520587FCA7}"/>
              </a:ext>
            </a:extLst>
          </p:cNvPr>
          <p:cNvCxnSpPr>
            <a:cxnSpLocks/>
          </p:cNvCxnSpPr>
          <p:nvPr/>
        </p:nvCxnSpPr>
        <p:spPr>
          <a:xfrm>
            <a:off x="1276928" y="2317702"/>
            <a:ext cx="2448232" cy="1620005"/>
          </a:xfrm>
          <a:prstGeom prst="straightConnector1">
            <a:avLst/>
          </a:prstGeom>
          <a:ln w="92075">
            <a:solidFill>
              <a:schemeClr val="accent1">
                <a:alpha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6BCF93-9ACC-9875-D338-8F55CAF5C671}"/>
              </a:ext>
            </a:extLst>
          </p:cNvPr>
          <p:cNvCxnSpPr>
            <a:cxnSpLocks/>
          </p:cNvCxnSpPr>
          <p:nvPr/>
        </p:nvCxnSpPr>
        <p:spPr>
          <a:xfrm flipH="1">
            <a:off x="4392486" y="2383016"/>
            <a:ext cx="1" cy="1620005"/>
          </a:xfrm>
          <a:prstGeom prst="straightConnector1">
            <a:avLst/>
          </a:prstGeom>
          <a:ln w="92075">
            <a:solidFill>
              <a:schemeClr val="accent1">
                <a:alpha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F7E26B-A066-E705-5DBC-49EE92DEAD36}"/>
              </a:ext>
            </a:extLst>
          </p:cNvPr>
          <p:cNvCxnSpPr>
            <a:cxnSpLocks/>
          </p:cNvCxnSpPr>
          <p:nvPr/>
        </p:nvCxnSpPr>
        <p:spPr>
          <a:xfrm flipH="1">
            <a:off x="5310122" y="2262818"/>
            <a:ext cx="2064776" cy="1615090"/>
          </a:xfrm>
          <a:prstGeom prst="straightConnector1">
            <a:avLst/>
          </a:prstGeom>
          <a:ln w="92075">
            <a:solidFill>
              <a:schemeClr val="accent1">
                <a:alpha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A372C3-8FDE-843C-0F99-B7B3CB0B53E8}"/>
              </a:ext>
            </a:extLst>
          </p:cNvPr>
          <p:cNvSpPr txBox="1"/>
          <p:nvPr/>
        </p:nvSpPr>
        <p:spPr>
          <a:xfrm>
            <a:off x="3287560" y="2733538"/>
            <a:ext cx="236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]load </a:t>
            </a:r>
            <a:r>
              <a:rPr lang="en-US" dirty="0" err="1"/>
              <a:t>HttpCommand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68E05-C783-DF97-5E12-B6C4C263F4C0}"/>
              </a:ext>
            </a:extLst>
          </p:cNvPr>
          <p:cNvSpPr txBox="1"/>
          <p:nvPr/>
        </p:nvSpPr>
        <p:spPr>
          <a:xfrm>
            <a:off x="6826559" y="2603562"/>
            <a:ext cx="130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⎕CSV</a:t>
            </a:r>
          </a:p>
          <a:p>
            <a:r>
              <a:rPr lang="en-US" dirty="0"/>
              <a:t> ⎕JSON</a:t>
            </a:r>
          </a:p>
          <a:p>
            <a:r>
              <a:rPr lang="en-US" dirty="0"/>
              <a:t>⎕XML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01680-5172-62C0-97FF-A3FB701F3042}"/>
              </a:ext>
            </a:extLst>
          </p:cNvPr>
          <p:cNvSpPr txBox="1"/>
          <p:nvPr/>
        </p:nvSpPr>
        <p:spPr>
          <a:xfrm>
            <a:off x="1016929" y="2885697"/>
            <a:ext cx="137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)load </a:t>
            </a:r>
            <a:r>
              <a:rPr lang="en-US" dirty="0" err="1"/>
              <a:t>sqapl</a:t>
            </a:r>
            <a:endParaRPr lang="en-US" dirty="0"/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5340F4CE-DC30-7637-8880-E139F9C5A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4587" y="1275150"/>
            <a:ext cx="914400" cy="914400"/>
          </a:xfrm>
          <a:prstGeom prst="rect">
            <a:avLst/>
          </a:prstGeom>
        </p:spPr>
      </p:pic>
      <p:pic>
        <p:nvPicPr>
          <p:cNvPr id="20" name="Graphic 19" descr="Open folder outline">
            <a:extLst>
              <a:ext uri="{FF2B5EF4-FFF2-40B4-BE49-F238E27FC236}">
                <a16:creationId xmlns:a16="http://schemas.microsoft.com/office/drawing/2014/main" id="{FFEDDF12-2942-EB6F-668A-E16173AB7A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6441" y="1265592"/>
            <a:ext cx="914400" cy="914400"/>
          </a:xfrm>
          <a:prstGeom prst="rect">
            <a:avLst/>
          </a:prstGeom>
        </p:spPr>
      </p:pic>
      <p:pic>
        <p:nvPicPr>
          <p:cNvPr id="22" name="Graphic 21" descr="Document with solid fill">
            <a:extLst>
              <a:ext uri="{FF2B5EF4-FFF2-40B4-BE49-F238E27FC236}">
                <a16:creationId xmlns:a16="http://schemas.microsoft.com/office/drawing/2014/main" id="{36E90E74-93A5-5D92-1B46-36C643460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7893" y="1265592"/>
            <a:ext cx="914400" cy="914400"/>
          </a:xfrm>
          <a:prstGeom prst="rect">
            <a:avLst/>
          </a:prstGeom>
        </p:spPr>
      </p:pic>
      <p:pic>
        <p:nvPicPr>
          <p:cNvPr id="28" name="Graphic 27" descr="Download from cloud with solid fill">
            <a:extLst>
              <a:ext uri="{FF2B5EF4-FFF2-40B4-BE49-F238E27FC236}">
                <a16:creationId xmlns:a16="http://schemas.microsoft.com/office/drawing/2014/main" id="{B67E9CA3-46AD-75DC-413E-C17C004A5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2188" y="1336508"/>
            <a:ext cx="914400" cy="9144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561821-53D1-2CF2-BD15-6182462DDC41}"/>
              </a:ext>
            </a:extLst>
          </p:cNvPr>
          <p:cNvSpPr/>
          <p:nvPr/>
        </p:nvSpPr>
        <p:spPr>
          <a:xfrm>
            <a:off x="3571456" y="4135129"/>
            <a:ext cx="1738659" cy="7553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0" dirty="0">
                <a:solidFill>
                  <a:srgbClr val="F8F8F2"/>
                </a:solidFill>
                <a:effectLst/>
              </a:rPr>
              <a:t>workspace</a:t>
            </a:r>
          </a:p>
        </p:txBody>
      </p:sp>
    </p:spTree>
    <p:extLst>
      <p:ext uri="{BB962C8B-B14F-4D97-AF65-F5344CB8AC3E}">
        <p14:creationId xmlns:p14="http://schemas.microsoft.com/office/powerpoint/2010/main" val="2433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9E70D-8F6D-BA18-5FF2-7164B4D47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6"/>
            <a:ext cx="7885976" cy="87537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1"/>
                </a:solidFill>
                <a:effectLst/>
                <a:latin typeface="APL387 Unicode" panose="020B0709000202000203" pitchFamily="50" charset="0"/>
              </a:rPr>
              <a:t>t1</a:t>
            </a:r>
            <a:r>
              <a:rPr lang="en-US" sz="36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,(</a:t>
            </a:r>
            <a:r>
              <a:rPr lang="en-US" sz="3600" dirty="0">
                <a:solidFill>
                  <a:srgbClr val="FFC000"/>
                </a:solidFill>
                <a:effectLst/>
                <a:latin typeface="APL387 Unicode" panose="020B0709000202000203" pitchFamily="50" charset="0"/>
              </a:rPr>
              <a:t>t2</a:t>
            </a:r>
            <a:r>
              <a:rPr lang="en-US" sz="36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⍪</a:t>
            </a:r>
            <a:r>
              <a:rPr lang="en-US" sz="3600" dirty="0">
                <a:solidFill>
                  <a:srgbClr val="FF0000"/>
                </a:solidFill>
                <a:effectLst/>
                <a:latin typeface="APL387 Unicode" panose="020B0709000202000203" pitchFamily="50" charset="0"/>
              </a:rPr>
              <a:t>¯1</a:t>
            </a:r>
            <a:r>
              <a:rPr lang="en-US" sz="36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)[</a:t>
            </a:r>
            <a:r>
              <a:rPr lang="en-US" sz="36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t2Pkey</a:t>
            </a:r>
            <a:r>
              <a:rPr lang="en-US" sz="36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⍳</a:t>
            </a:r>
            <a:r>
              <a:rPr lang="en-US" sz="36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t1Fkey</a:t>
            </a:r>
            <a:r>
              <a:rPr lang="en-US" sz="36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;]</a:t>
            </a:r>
            <a:endParaRPr lang="en-US" sz="4400" dirty="0">
              <a:latin typeface="APL387 Unicode" panose="020B0709000202000203" pitchFamily="50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739FA2-21F9-D6D2-85F2-6F32C500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302982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Structuring</a:t>
            </a:r>
            <a:r>
              <a:rPr lang="en-US" dirty="0"/>
              <a:t> of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3A7BF-AEDB-B3AA-61C1-A86F91100747}"/>
              </a:ext>
            </a:extLst>
          </p:cNvPr>
          <p:cNvSpPr txBox="1"/>
          <p:nvPr/>
        </p:nvSpPr>
        <p:spPr>
          <a:xfrm>
            <a:off x="139612" y="2452034"/>
            <a:ext cx="1997642" cy="184064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nn-NO" sz="2800" dirty="0">
                <a:effectLst/>
                <a:latin typeface="APL385 Unicode" panose="020B0709000202000203" pitchFamily="49" charset="0"/>
              </a:rPr>
              <a:t>id1 100</a:t>
            </a:r>
            <a:br>
              <a:rPr lang="nn-NO" sz="2800" dirty="0">
                <a:effectLst/>
                <a:latin typeface="APL385 Unicode" panose="020B0709000202000203" pitchFamily="49" charset="0"/>
              </a:rPr>
            </a:br>
            <a:r>
              <a:rPr lang="nn-NO" sz="2800" dirty="0">
                <a:effectLst/>
                <a:latin typeface="APL385 Unicode" panose="020B0709000202000203" pitchFamily="49" charset="0"/>
              </a:rPr>
              <a:t>id2 102</a:t>
            </a:r>
            <a:br>
              <a:rPr lang="nn-NO" sz="2800" dirty="0">
                <a:effectLst/>
                <a:latin typeface="APL385 Unicode" panose="020B0709000202000203" pitchFamily="49" charset="0"/>
              </a:rPr>
            </a:br>
            <a:r>
              <a:rPr lang="nn-NO" sz="2800" dirty="0">
                <a:effectLst/>
                <a:latin typeface="APL385 Unicode" panose="020B0709000202000203" pitchFamily="49" charset="0"/>
              </a:rPr>
              <a:t>id3 101</a:t>
            </a:r>
            <a:br>
              <a:rPr lang="nn-NO" sz="2800" dirty="0">
                <a:effectLst/>
                <a:latin typeface="APL385 Unicode" panose="020B0709000202000203" pitchFamily="49" charset="0"/>
              </a:rPr>
            </a:br>
            <a:r>
              <a:rPr lang="nn-NO" sz="2800" dirty="0">
                <a:effectLst/>
                <a:latin typeface="APL385 Unicode" panose="020B0709000202000203" pitchFamily="49" charset="0"/>
              </a:rPr>
              <a:t>id4 177</a:t>
            </a:r>
            <a:r>
              <a:rPr lang="nn-NO" sz="2800" dirty="0">
                <a:latin typeface="Courier New" panose="02070309020205020404" pitchFamily="49" charset="0"/>
              </a:rPr>
              <a:t> 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8143E-0796-BDE1-91EB-1D40596E0B8F}"/>
              </a:ext>
            </a:extLst>
          </p:cNvPr>
          <p:cNvSpPr txBox="1"/>
          <p:nvPr/>
        </p:nvSpPr>
        <p:spPr>
          <a:xfrm>
            <a:off x="2404297" y="2679857"/>
            <a:ext cx="2255855" cy="13849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100 2.718</a:t>
            </a:r>
            <a:b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</a:br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101 3.142</a:t>
            </a:r>
            <a:b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</a:br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102 1.618</a:t>
            </a:r>
            <a:r>
              <a:rPr lang="en-US" sz="2800" dirty="0">
                <a:solidFill>
                  <a:srgbClr val="FFC000"/>
                </a:solidFill>
                <a:latin typeface="Courier New" panose="02070309020205020404" pitchFamily="49" charset="0"/>
              </a:rPr>
              <a:t> 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EA874-5327-4291-9273-2DC6F417B73D}"/>
              </a:ext>
            </a:extLst>
          </p:cNvPr>
          <p:cNvSpPr txBox="1"/>
          <p:nvPr/>
        </p:nvSpPr>
        <p:spPr>
          <a:xfrm>
            <a:off x="4927195" y="2571750"/>
            <a:ext cx="42168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id1 100 </a:t>
            </a:r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100 2.718</a:t>
            </a:r>
            <a:br>
              <a:rPr lang="en-US" sz="2800" dirty="0">
                <a:effectLst/>
                <a:latin typeface="APL385 Unicode" panose="020B0709000202000203" pitchFamily="49" charset="0"/>
              </a:rPr>
            </a:br>
            <a:r>
              <a:rPr lang="en-US" sz="2800" dirty="0"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id2 102 </a:t>
            </a:r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102 1.618</a:t>
            </a:r>
            <a:br>
              <a:rPr lang="en-US" sz="2800" dirty="0">
                <a:effectLst/>
                <a:latin typeface="APL385 Unicode" panose="020B0709000202000203" pitchFamily="49" charset="0"/>
              </a:rPr>
            </a:br>
            <a:r>
              <a:rPr lang="en-US" sz="2800" dirty="0"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id3 101 </a:t>
            </a:r>
            <a:r>
              <a:rPr lang="en-US" sz="2800" dirty="0">
                <a:solidFill>
                  <a:srgbClr val="FFC000"/>
                </a:solidFill>
                <a:effectLst/>
                <a:latin typeface="APL385 Unicode" panose="020B0709000202000203" pitchFamily="49" charset="0"/>
              </a:rPr>
              <a:t>101 3.142</a:t>
            </a:r>
            <a:br>
              <a:rPr lang="en-US" sz="2800" dirty="0">
                <a:effectLst/>
                <a:latin typeface="APL385 Unicode" panose="020B0709000202000203" pitchFamily="49" charset="0"/>
              </a:rPr>
            </a:br>
            <a:r>
              <a:rPr lang="en-US" sz="2800" dirty="0">
                <a:solidFill>
                  <a:schemeClr val="accent1"/>
                </a:solidFill>
                <a:effectLst/>
                <a:latin typeface="APL385 Unicode" panose="020B0709000202000203" pitchFamily="49" charset="0"/>
              </a:rPr>
              <a:t>id4 177 </a:t>
            </a:r>
            <a:r>
              <a:rPr lang="en-US" sz="2800" dirty="0"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¯1 ¯1 </a:t>
            </a:r>
            <a:br>
              <a:rPr lang="en-US" sz="2800" dirty="0">
                <a:effectLst/>
                <a:latin typeface="APL385 Unicode" panose="020B0709000202000203" pitchFamily="49" charset="0"/>
              </a:rPr>
            </a:br>
            <a:endParaRPr lang="en-US" sz="2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2BCF91-8491-F72F-D9F9-F6350AC3FAB4}"/>
              </a:ext>
            </a:extLst>
          </p:cNvPr>
          <p:cNvCxnSpPr>
            <a:cxnSpLocks/>
          </p:cNvCxnSpPr>
          <p:nvPr/>
        </p:nvCxnSpPr>
        <p:spPr>
          <a:xfrm flipH="1">
            <a:off x="2853732" y="1853921"/>
            <a:ext cx="1145512" cy="93826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25EA51-FA3F-A4CD-1B9F-CE49D3BFC543}"/>
              </a:ext>
            </a:extLst>
          </p:cNvPr>
          <p:cNvCxnSpPr>
            <a:cxnSpLocks/>
          </p:cNvCxnSpPr>
          <p:nvPr/>
        </p:nvCxnSpPr>
        <p:spPr>
          <a:xfrm flipH="1">
            <a:off x="1627833" y="1793631"/>
            <a:ext cx="4265525" cy="77811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33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1E52-2444-7C6F-4093-204AC9FE4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5BC36-2F05-CC4C-EE01-E93FEF0C6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820473" cy="35547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~</a:t>
            </a:r>
            <a:r>
              <a:rPr lang="en-US" dirty="0">
                <a:solidFill>
                  <a:srgbClr val="000080"/>
                </a:solidFill>
                <a:effectLst/>
                <a:latin typeface="APL385 Unicode" panose="020B0709000202000203" pitchFamily="49" charset="0"/>
              </a:rPr>
              <a:t>⎕NULL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X without nulls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/⍨(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&gt;</a:t>
            </a:r>
            <a:r>
              <a:rPr lang="en-US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0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)∧(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≤</a:t>
            </a:r>
            <a:r>
              <a:rPr lang="en-US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100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)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Keep values between (0,100]</a:t>
            </a:r>
            <a:endParaRPr lang="en-US" dirty="0">
              <a:latin typeface="APL385 Unicode" panose="020B0709000202000203" pitchFamily="49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∪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x       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Remove duplicates </a:t>
            </a:r>
            <a:endParaRPr lang="en-US" dirty="0">
              <a:latin typeface="APL385 Unicode" panose="020B0709000202000203" pitchFamily="49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tlb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dirty="0">
                <a:solidFill>
                  <a:srgbClr val="FF0000"/>
                </a:solidFill>
                <a:effectLst/>
                <a:latin typeface="APL385 Unicode" panose="020B0709000202000203" pitchFamily="49" charset="0"/>
              </a:rPr>
              <a:t>{(∨\' '≠⍵)/⍵}</a:t>
            </a:r>
            <a:r>
              <a:rPr lang="en-US" dirty="0">
                <a:solidFill>
                  <a:srgbClr val="00FF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Trim leading blanks</a:t>
            </a:r>
            <a:endParaRPr lang="en-US" dirty="0">
              <a:latin typeface="APL385 Unicode" panose="020B0709000202000203" pitchFamily="49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tlb</a:t>
            </a: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∘⌽⍣</a:t>
            </a:r>
            <a:r>
              <a:rPr lang="en-US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Trim trailing and leading blanks</a:t>
            </a:r>
            <a:r>
              <a:rPr lang="en-US" dirty="0">
                <a:latin typeface="APL385 Unicode" panose="020B0709000202000203" pitchFamily="49" charset="0"/>
              </a:rPr>
              <a:t> </a:t>
            </a:r>
            <a:endParaRPr lang="en-US" dirty="0">
              <a:solidFill>
                <a:srgbClr val="00B050"/>
              </a:solidFill>
              <a:latin typeface="APL385 Unicode" panose="020B0709000202000203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  <a:latin typeface="APL385 Unicode" panose="020B0709000202000203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ABF203-50EC-D93D-9B9D-0EE1AB5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Cleansing</a:t>
            </a:r>
            <a:r>
              <a:rPr lang="en-US" dirty="0"/>
              <a:t> of Data</a:t>
            </a:r>
          </a:p>
        </p:txBody>
      </p:sp>
    </p:spTree>
    <p:extLst>
      <p:ext uri="{BB962C8B-B14F-4D97-AF65-F5344CB8AC3E}">
        <p14:creationId xmlns:p14="http://schemas.microsoft.com/office/powerpoint/2010/main" val="10326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E6B10-1ABE-3188-DD01-348C5E680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F9DEB-D7C5-E47E-54C3-D5290965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Visualization</a:t>
            </a:r>
            <a:r>
              <a:rPr lang="en-US" dirty="0"/>
              <a:t> of Data</a:t>
            </a:r>
          </a:p>
        </p:txBody>
      </p:sp>
      <p:pic>
        <p:nvPicPr>
          <p:cNvPr id="5" name="Content Placeholder 10" descr="A screen shot of a graph&#10;&#10;Description automatically generated">
            <a:extLst>
              <a:ext uri="{FF2B5EF4-FFF2-40B4-BE49-F238E27FC236}">
                <a16:creationId xmlns:a16="http://schemas.microsoft.com/office/drawing/2014/main" id="{D3814A81-6623-FEF2-1899-830016BFF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936" y="1461972"/>
            <a:ext cx="4715644" cy="275867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56EC87-4BED-97C5-EA48-62057E30D05D}"/>
              </a:ext>
            </a:extLst>
          </p:cNvPr>
          <p:cNvSpPr txBox="1"/>
          <p:nvPr/>
        </p:nvSpPr>
        <p:spPr>
          <a:xfrm>
            <a:off x="1457012" y="4501321"/>
            <a:ext cx="646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https://vega.github.io/vega-lite/examples</a:t>
            </a:r>
          </a:p>
        </p:txBody>
      </p:sp>
    </p:spTree>
    <p:extLst>
      <p:ext uri="{BB962C8B-B14F-4D97-AF65-F5344CB8AC3E}">
        <p14:creationId xmlns:p14="http://schemas.microsoft.com/office/powerpoint/2010/main" val="488264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5E587-CA8A-D57B-47C9-4FB4BBEF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06E5A-3FE2-7D2E-7A50-9EA6DAAE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Visualization</a:t>
            </a:r>
            <a:r>
              <a:rPr lang="en-US" dirty="0"/>
              <a:t> of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1D1C9-8379-62BA-9841-440B5266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60" y="1053019"/>
            <a:ext cx="6004088" cy="39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15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633DE-B9E8-B517-683E-68B58D54C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CA018-4D80-0DB9-92C8-34E65009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297958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Visualization</a:t>
            </a:r>
            <a:r>
              <a:rPr lang="en-US" dirty="0"/>
              <a:t> of 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AB3EC-B879-4198-D308-D5332ABD0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9937" y="1009599"/>
            <a:ext cx="5464592" cy="40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03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3CE74-76B8-F9B7-3C5F-AD86FBEFC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194" y="1201743"/>
            <a:ext cx="3859281" cy="34893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+/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sum</a:t>
            </a:r>
            <a:br>
              <a:rPr lang="en-US" dirty="0">
                <a:effectLst/>
                <a:latin typeface="APL385 Unicode" panose="020B0709000202000203" pitchFamily="49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×/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product</a:t>
            </a:r>
            <a:br>
              <a:rPr lang="en-US" dirty="0">
                <a:effectLst/>
                <a:latin typeface="APL385 Unicode" panose="020B0709000202000203" pitchFamily="49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⌈/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max</a:t>
            </a:r>
            <a:br>
              <a:rPr lang="en-US" dirty="0">
                <a:effectLst/>
                <a:latin typeface="APL385 Unicode" panose="020B0709000202000203" pitchFamily="49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⌊</a:t>
            </a:r>
            <a:r>
              <a:rPr lang="en-US" dirty="0">
                <a:solidFill>
                  <a:srgbClr val="0000FF"/>
                </a:solidFill>
                <a:latin typeface="APL385 Unicode" panose="020B0709000202000203" pitchFamily="49" charset="0"/>
              </a:rPr>
              <a:t>/    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min</a:t>
            </a:r>
            <a:br>
              <a:rPr lang="en-US" dirty="0">
                <a:effectLst/>
                <a:latin typeface="APL385 Unicode" panose="020B0709000202000203" pitchFamily="49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(⌈/-⌊/)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range</a:t>
            </a:r>
            <a:br>
              <a:rPr lang="en-US" dirty="0">
                <a:effectLst/>
                <a:latin typeface="APL385 Unicode" panose="020B0709000202000203" pitchFamily="49" charset="0"/>
              </a:rPr>
            </a:br>
            <a:r>
              <a:rPr lang="en-US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(+/÷≢)</a:t>
            </a:r>
            <a:r>
              <a:rPr lang="en-US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</a:t>
            </a:r>
            <a:r>
              <a:rPr lang="en-US" dirty="0">
                <a:solidFill>
                  <a:srgbClr val="008000"/>
                </a:solidFill>
                <a:effectLst/>
                <a:latin typeface="APL385 Unicode" panose="020B0709000202000203" pitchFamily="49" charset="0"/>
              </a:rPr>
              <a:t>⍝ mean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CD4A6-1E0A-8BBF-8AC6-B7E5120D6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267657"/>
            <a:ext cx="8923711" cy="685535"/>
          </a:xfrm>
        </p:spPr>
        <p:txBody>
          <a:bodyPr/>
          <a:lstStyle/>
          <a:p>
            <a:r>
              <a:rPr lang="en-US" dirty="0"/>
              <a:t>Data Science is the </a:t>
            </a:r>
            <a:r>
              <a:rPr lang="en-US" dirty="0">
                <a:solidFill>
                  <a:schemeClr val="accent1"/>
                </a:solidFill>
              </a:rPr>
              <a:t>Summarization</a:t>
            </a:r>
            <a:r>
              <a:rPr lang="en-US" dirty="0"/>
              <a:t> of Data</a:t>
            </a:r>
          </a:p>
        </p:txBody>
      </p:sp>
    </p:spTree>
    <p:extLst>
      <p:ext uri="{BB962C8B-B14F-4D97-AF65-F5344CB8AC3E}">
        <p14:creationId xmlns:p14="http://schemas.microsoft.com/office/powerpoint/2010/main" val="3884773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4ADE2-A464-3D0B-2FBD-076B029E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153905" cy="3242040"/>
          </a:xfrm>
        </p:spPr>
        <p:txBody>
          <a:bodyPr/>
          <a:lstStyle/>
          <a:p>
            <a:r>
              <a:rPr lang="en-US" dirty="0"/>
              <a:t>Data Science is an exploratory discipline, combining fields of Mathematics, Statistics &amp; Computing</a:t>
            </a:r>
          </a:p>
          <a:p>
            <a:r>
              <a:rPr lang="en-US" dirty="0"/>
              <a:t>Sounds perfect for APL?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3851CD-E212-E513-E890-D8707C11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 is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06EF839-1C10-D7B7-4B7F-55117AF1102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1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8466C-912E-37B4-8C2C-CC9E9CE8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49" y="1264925"/>
            <a:ext cx="6092513" cy="3242040"/>
          </a:xfrm>
        </p:spPr>
        <p:txBody>
          <a:bodyPr/>
          <a:lstStyle/>
          <a:p>
            <a:r>
              <a:rPr lang="en-GB" dirty="0"/>
              <a:t>Heavily used in rising fields</a:t>
            </a:r>
          </a:p>
          <a:p>
            <a:pPr lvl="1"/>
            <a:r>
              <a:rPr lang="en-GB" dirty="0"/>
              <a:t>Data Science</a:t>
            </a:r>
          </a:p>
          <a:p>
            <a:pPr lvl="1"/>
            <a:r>
              <a:rPr lang="en-GB" dirty="0"/>
              <a:t>Machine Learning</a:t>
            </a:r>
          </a:p>
          <a:p>
            <a:r>
              <a:rPr lang="en-GB" dirty="0"/>
              <a:t>Shift in Company Cultures</a:t>
            </a:r>
          </a:p>
          <a:p>
            <a:pPr lvl="1"/>
            <a:r>
              <a:rPr lang="en-GB" dirty="0"/>
              <a:t>Data driven</a:t>
            </a:r>
          </a:p>
          <a:p>
            <a:r>
              <a:rPr lang="en-GB" dirty="0"/>
              <a:t>Opportunity for APL</a:t>
            </a:r>
          </a:p>
          <a:p>
            <a:endParaRPr lang="en-GB" dirty="0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9F0AF094-7F37-9051-BB10-9F73EDC7B7F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35" y="139716"/>
            <a:ext cx="4840165" cy="4424084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need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3CD7A-6BAB-643C-FFE6-CC7DC904218A}"/>
              </a:ext>
            </a:extLst>
          </p:cNvPr>
          <p:cNvSpPr/>
          <p:nvPr/>
        </p:nvSpPr>
        <p:spPr>
          <a:xfrm>
            <a:off x="4419600" y="2792506"/>
            <a:ext cx="3778624" cy="416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B3AAF6-B04F-E8F2-DC62-7717CB4734DA}"/>
              </a:ext>
            </a:extLst>
          </p:cNvPr>
          <p:cNvSpPr/>
          <p:nvPr/>
        </p:nvSpPr>
        <p:spPr>
          <a:xfrm>
            <a:off x="4419600" y="4356847"/>
            <a:ext cx="3778624" cy="215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94EDE1-493D-0964-1EFD-7228706156C5}"/>
              </a:ext>
            </a:extLst>
          </p:cNvPr>
          <p:cNvSpPr txBox="1"/>
          <p:nvPr/>
        </p:nvSpPr>
        <p:spPr>
          <a:xfrm>
            <a:off x="5130731" y="4665207"/>
            <a:ext cx="3067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19797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2E17B0-292A-D320-D536-B320D6565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19859"/>
            <a:ext cx="4277396" cy="32416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86554CC-B4A0-2B8E-0FD5-8B01CBE5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– GRAFSTAT (1984)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3B3B30-957B-AFA5-05EB-EA89429D7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82" y="1419858"/>
            <a:ext cx="4387022" cy="3241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B4714D-4DFE-D6AD-F471-DF9A1E4E6E5E}"/>
              </a:ext>
            </a:extLst>
          </p:cNvPr>
          <p:cNvSpPr txBox="1"/>
          <p:nvPr/>
        </p:nvSpPr>
        <p:spPr>
          <a:xfrm>
            <a:off x="3911938" y="4732026"/>
            <a:ext cx="730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4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1703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0CAA92-D543-A57D-26CD-9958B56B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Libraries</a:t>
            </a:r>
          </a:p>
        </p:txBody>
      </p:sp>
      <p:pic>
        <p:nvPicPr>
          <p:cNvPr id="11" name="Picture 10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E12395CF-C3A1-E79C-5DCB-8112D7D09F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6398"/>
            <a:ext cx="1965960" cy="1965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F999E-DC7D-3C98-C924-872D9587462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13066" y="1512698"/>
            <a:ext cx="192024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AAA41-EDDE-A1E3-FA2B-035F229462F7}"/>
              </a:ext>
            </a:extLst>
          </p:cNvPr>
          <p:cNvSpPr txBox="1"/>
          <p:nvPr/>
        </p:nvSpPr>
        <p:spPr>
          <a:xfrm>
            <a:off x="706041" y="3557314"/>
            <a:ext cx="120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KokoStats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D4096-2FC6-1970-727C-6A11A31BE3E2}"/>
              </a:ext>
            </a:extLst>
          </p:cNvPr>
          <p:cNvSpPr txBox="1"/>
          <p:nvPr/>
        </p:nvSpPr>
        <p:spPr>
          <a:xfrm>
            <a:off x="4116876" y="3798698"/>
            <a:ext cx="105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TamStat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07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691D9-3D1D-4B90-A985-2DE185442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76E8C9-AC16-0F21-F2F2-FDD74C15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Libraries</a:t>
            </a:r>
          </a:p>
        </p:txBody>
      </p:sp>
      <p:pic>
        <p:nvPicPr>
          <p:cNvPr id="11" name="Picture 10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4AC8768A-96DF-F93B-BCAF-5C6B76A329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6398"/>
            <a:ext cx="1965960" cy="1965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C8E684-5A95-4681-D7FE-6531F4D3919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13066" y="1512698"/>
            <a:ext cx="1920240" cy="2286000"/>
          </a:xfrm>
          <a:prstGeom prst="rect">
            <a:avLst/>
          </a:prstGeom>
        </p:spPr>
      </p:pic>
      <p:pic>
        <p:nvPicPr>
          <p:cNvPr id="14" name="Picture 13" descr="A person in a white shirt&#10;&#10;Description automatically generated">
            <a:extLst>
              <a:ext uri="{FF2B5EF4-FFF2-40B4-BE49-F238E27FC236}">
                <a16:creationId xmlns:a16="http://schemas.microsoft.com/office/drawing/2014/main" id="{076941DC-7B36-34CD-09E4-20FED091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84" y="1588770"/>
            <a:ext cx="1963588" cy="1963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0E9EE-CD54-EC26-B096-15DA85895213}"/>
              </a:ext>
            </a:extLst>
          </p:cNvPr>
          <p:cNvSpPr txBox="1"/>
          <p:nvPr/>
        </p:nvSpPr>
        <p:spPr>
          <a:xfrm>
            <a:off x="706041" y="3557314"/>
            <a:ext cx="1200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KokoStats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D48E7-E072-6DFD-6AC7-629D4D2E371B}"/>
              </a:ext>
            </a:extLst>
          </p:cNvPr>
          <p:cNvSpPr txBox="1"/>
          <p:nvPr/>
        </p:nvSpPr>
        <p:spPr>
          <a:xfrm>
            <a:off x="4116876" y="3798698"/>
            <a:ext cx="105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TamStat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3F64B-C69B-B8DE-A288-AFB09640A909}"/>
              </a:ext>
            </a:extLst>
          </p:cNvPr>
          <p:cNvSpPr txBox="1"/>
          <p:nvPr/>
        </p:nvSpPr>
        <p:spPr>
          <a:xfrm>
            <a:off x="7310883" y="3553544"/>
            <a:ext cx="105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APLearn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5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50B454-6DF0-B873-9CEC-56032C9C85F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6D0CE-5194-9CA2-6778-E0A6A5CC3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232C21-294F-254E-B9EA-3F6FC236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FE078585-3B18-6A61-AE8E-777C46C66E2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85463-38F6-92D8-4A46-6424B1C0C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233"/>
            <a:ext cx="9144000" cy="40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90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D69AC-D9D7-EAFC-2092-7C8344FCC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48D4A2-9FA3-6816-EE7C-B2D19298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KokoStats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EBA4E8-0730-E73A-4C77-F529A5C0A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04694"/>
            <a:ext cx="3440753" cy="324204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Anova</a:t>
            </a:r>
            <a:r>
              <a:rPr lang="en-US" dirty="0"/>
              <a:t>, </a:t>
            </a:r>
            <a:r>
              <a:rPr lang="en-US" dirty="0" err="1"/>
              <a:t>AnovaPool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RegressMultipleLinear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RegressPolynomial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RegressForsythe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RegressChebyshev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RegressFourier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BBB07B2-29C7-4576-EBC6-3A1F6F294D16}"/>
              </a:ext>
            </a:extLst>
          </p:cNvPr>
          <p:cNvSpPr txBox="1">
            <a:spLocks/>
          </p:cNvSpPr>
          <p:nvPr/>
        </p:nvSpPr>
        <p:spPr>
          <a:xfrm>
            <a:off x="3539741" y="1304694"/>
            <a:ext cx="344075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PrincipleComponents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Statistics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CorrelMatrix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AutoCorr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CrossCor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CrossTabs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F42089F6-EFE1-D0B9-2893-99746313EF3D}"/>
              </a:ext>
            </a:extLst>
          </p:cNvPr>
          <p:cNvSpPr txBox="1">
            <a:spLocks/>
          </p:cNvSpPr>
          <p:nvPr/>
        </p:nvSpPr>
        <p:spPr>
          <a:xfrm>
            <a:off x="6596154" y="1304694"/>
            <a:ext cx="20603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DFT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FFT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IDFT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/>
              <a:t>IFFT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TukeyWindow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dirty="0" err="1"/>
              <a:t>LeadLag</a:t>
            </a:r>
            <a:endParaRPr lang="en-US" dirty="0"/>
          </a:p>
          <a:p>
            <a:pPr marL="0" indent="0">
              <a:buFont typeface="Wingdings 2" panose="05020102010507070707" pitchFamily="18" charset="2"/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2F765-4C78-D72B-71C4-7B606A40DCAA}"/>
              </a:ext>
            </a:extLst>
          </p:cNvPr>
          <p:cNvSpPr txBox="1"/>
          <p:nvPr/>
        </p:nvSpPr>
        <p:spPr>
          <a:xfrm>
            <a:off x="3433763" y="436446"/>
            <a:ext cx="4995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github.com/</a:t>
            </a:r>
            <a:r>
              <a:rPr lang="en-US" sz="2400" dirty="0" err="1"/>
              <a:t>JoshDavid</a:t>
            </a:r>
            <a:r>
              <a:rPr lang="en-US" sz="2400" dirty="0"/>
              <a:t>/</a:t>
            </a:r>
            <a:r>
              <a:rPr lang="en-US" sz="2400" dirty="0" err="1"/>
              <a:t>KokoStats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37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B162D-A42D-315A-87D6-DE303FF87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06370" cy="3242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full-stack application with a functional DSL for statistical operations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BB2F7F-5BBA-5F93-72DE-5302BEF1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TamStat</a:t>
            </a:r>
            <a:r>
              <a:rPr lang="en-US" dirty="0"/>
              <a:t> 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51BB261-A9E0-C45F-5A27-6360E304A5D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67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TamStat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5D1E2-DA2D-E702-7FE0-7731822678E9}"/>
              </a:ext>
            </a:extLst>
          </p:cNvPr>
          <p:cNvSpPr txBox="1"/>
          <p:nvPr/>
        </p:nvSpPr>
        <p:spPr>
          <a:xfrm>
            <a:off x="3611808" y="267657"/>
            <a:ext cx="488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github.com/steveman7/</a:t>
            </a:r>
            <a:r>
              <a:rPr lang="en-US" sz="2000" dirty="0" err="1"/>
              <a:t>TamStatCore</a:t>
            </a:r>
            <a:endParaRPr lang="en-US" sz="2000" dirty="0"/>
          </a:p>
          <a:p>
            <a:r>
              <a:rPr lang="en-US" sz="2000" dirty="0"/>
              <a:t>tamstat.dyalog.com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BFA75-5DE8-FCD0-D67A-72285AF94D40}"/>
              </a:ext>
            </a:extLst>
          </p:cNvPr>
          <p:cNvSpPr txBox="1"/>
          <p:nvPr/>
        </p:nvSpPr>
        <p:spPr>
          <a:xfrm>
            <a:off x="323528" y="1020682"/>
            <a:ext cx="8239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Probability that a person weighs over 150 </a:t>
            </a:r>
            <a:r>
              <a:rPr lang="en-US" sz="2400" dirty="0" err="1"/>
              <a:t>lbs</a:t>
            </a:r>
            <a:r>
              <a:rPr lang="en-US" sz="2400" dirty="0"/>
              <a:t> given a population mean of 120 and a standard deviation of 25 </a:t>
            </a:r>
            <a:r>
              <a:rPr lang="en-US" sz="2400" dirty="0" err="1"/>
              <a:t>lbs</a:t>
            </a:r>
            <a:r>
              <a:rPr lang="en-US" sz="2400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3EB6F6-B07E-B3E0-9D5E-140DE89AAFB0}"/>
              </a:ext>
            </a:extLst>
          </p:cNvPr>
          <p:cNvSpPr txBox="1">
            <a:spLocks/>
          </p:cNvSpPr>
          <p:nvPr/>
        </p:nvSpPr>
        <p:spPr>
          <a:xfrm>
            <a:off x="1131681" y="2073735"/>
            <a:ext cx="7596511" cy="257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8788" indent="-4587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2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858838" indent="-401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A336"/>
              </a:buClr>
              <a:buSzPct val="75000"/>
              <a:buFont typeface="Wingdings 2" panose="05020102010507070707" pitchFamily="18" charset="2"/>
              <a:buChar char="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2800" dirty="0"/>
              <a:t>	</a:t>
            </a:r>
            <a:r>
              <a:rPr lang="en-US" sz="2800" dirty="0" err="1"/>
              <a:t>pnorm</a:t>
            </a:r>
            <a:r>
              <a:rPr lang="en-US" sz="2800" dirty="0"/>
              <a:t>(150,120,25,lower.tail=FALSE)</a:t>
            </a: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2800" dirty="0"/>
              <a:t>	=1-NORM.DIST(150,120,25,TRUE)</a:t>
            </a:r>
          </a:p>
          <a:p>
            <a:pPr marL="0" indent="0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2800" dirty="0"/>
              <a:t>	</a:t>
            </a:r>
            <a:r>
              <a:rPr lang="it-IT" sz="2800" dirty="0"/>
              <a:t>120 25 normal probability &gt; 150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4EB90-16A5-19D2-6B22-D54856BE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040" y="2971597"/>
            <a:ext cx="603504" cy="61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A93510-01BC-5634-AB50-2949151B3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98" y="3779308"/>
            <a:ext cx="598646" cy="584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D8C854-A4F9-D564-EA05-2BB87DCA5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40" y="2204516"/>
            <a:ext cx="603504" cy="5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8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042FB-FDFB-47D6-2531-85B9888C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36318"/>
            <a:ext cx="8663312" cy="3073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is the probability of at least 4 heads in 5 tosses?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	</a:t>
            </a:r>
            <a:r>
              <a:rPr lang="en-US" sz="2800" dirty="0" err="1"/>
              <a:t>pbinom</a:t>
            </a:r>
            <a:r>
              <a:rPr lang="en-US" sz="2800" dirty="0"/>
              <a:t>(4-1,5,0.5,lower.tail=FALSE)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	=1-BINOM.DIST(4-1,5,0.5,TRUE)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/>
              <a:t>	5 0.5 binomial probability ≥ 4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2566F3-78FB-0F48-2C28-3F8D26FF6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TamStat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67673C-0B29-D4B3-7EF0-29C5C5BB4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5" y="2539775"/>
            <a:ext cx="603504" cy="61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B54BF-0592-B48C-5D25-8F1DDF718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4" y="3349750"/>
            <a:ext cx="598646" cy="584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030ED-FD5C-A0E2-29D4-4CBE97B27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5" y="1770430"/>
            <a:ext cx="603504" cy="577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2BDCF5-0866-0948-405E-ADCF45C68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902" y="2157412"/>
            <a:ext cx="2089511" cy="20895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15B6C-9A46-8346-739C-20702F6E9607}"/>
              </a:ext>
            </a:extLst>
          </p:cNvPr>
          <p:cNvSpPr txBox="1"/>
          <p:nvPr/>
        </p:nvSpPr>
        <p:spPr>
          <a:xfrm>
            <a:off x="385762" y="4110037"/>
            <a:ext cx="496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0.1875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7903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3C7FD1-88C1-3338-791E-7BABF1712E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D8A6B-98B5-DA68-C516-6823529BE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96E9D8-E38F-211F-5AF5-CFFB4B55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5E512B2D-AEF4-5BBE-008D-926763EA335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2F19C-5968-B37A-9EE0-EB551862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45"/>
            <a:ext cx="9144000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14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AC1E5-4A46-E2B0-366B-B7025BAD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1F622-0D65-B159-2BBA-B271ABE7C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106370" cy="32420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9563FE-4F7C-E545-7BA6-56619D7C0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TamStat</a:t>
            </a:r>
            <a:r>
              <a:rPr lang="en-US" dirty="0"/>
              <a:t> - Demo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903675E-79EC-05EA-129A-BA23D31D7AA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4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5D80D-F8CA-BE89-44F6-8F477599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3ED39635-B75D-8EAA-335A-F8662806FAD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" y="164837"/>
            <a:ext cx="4840165" cy="4424084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B7DD1F-1364-0A89-F94D-7C1BE6DE8DE5}"/>
              </a:ext>
            </a:extLst>
          </p:cNvPr>
          <p:cNvSpPr/>
          <p:nvPr/>
        </p:nvSpPr>
        <p:spPr>
          <a:xfrm>
            <a:off x="50451" y="2817627"/>
            <a:ext cx="3778624" cy="4168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72330-9ED7-ECA2-5A1C-B99FD19E640C}"/>
              </a:ext>
            </a:extLst>
          </p:cNvPr>
          <p:cNvSpPr/>
          <p:nvPr/>
        </p:nvSpPr>
        <p:spPr>
          <a:xfrm>
            <a:off x="50451" y="4381968"/>
            <a:ext cx="3778624" cy="2151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F3E30-8EE5-A74F-2ADC-593A0D55003E}"/>
              </a:ext>
            </a:extLst>
          </p:cNvPr>
          <p:cNvSpPr txBox="1"/>
          <p:nvPr/>
        </p:nvSpPr>
        <p:spPr>
          <a:xfrm>
            <a:off x="1441938" y="4641546"/>
            <a:ext cx="111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20F912-117A-F244-C4CA-DB85C148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691" y="237955"/>
            <a:ext cx="4934843" cy="44240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1D6322-16DE-08D1-6898-0F06C187780B}"/>
              </a:ext>
            </a:extLst>
          </p:cNvPr>
          <p:cNvSpPr txBox="1"/>
          <p:nvPr/>
        </p:nvSpPr>
        <p:spPr>
          <a:xfrm>
            <a:off x="6029013" y="4641545"/>
            <a:ext cx="1115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12077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BDB2F-E527-3C4E-B8AC-1E19BA82D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01361" cy="3449950"/>
          </a:xfrm>
        </p:spPr>
        <p:txBody>
          <a:bodyPr>
            <a:normAutofit/>
          </a:bodyPr>
          <a:lstStyle/>
          <a:p>
            <a:r>
              <a:rPr lang="en-US" sz="2800" b="0" i="0" u="none" strike="noStrike" dirty="0">
                <a:solidFill>
                  <a:schemeClr val="accent6"/>
                </a:solidFill>
                <a:effectLst/>
                <a:latin typeface="+mn-lt"/>
              </a:rPr>
              <a:t>High level libraries that abstract away the central logic of a program</a:t>
            </a:r>
          </a:p>
          <a:p>
            <a:r>
              <a:rPr lang="en-US" sz="2800" b="0" i="0" u="none" strike="noStrike" dirty="0">
                <a:solidFill>
                  <a:schemeClr val="accent6"/>
                </a:solidFill>
                <a:effectLst/>
                <a:latin typeface="+mn-lt"/>
              </a:rPr>
              <a:t>Low-level code that obfuscate the core definition of an algorithm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46208B-D0CF-D8E8-1E04-E43CCCA3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ML Libraries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EA2AEB9-3DDC-5204-AE42-01AAAD7C3D2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FC7FFF-0F98-ECC8-6965-DD02647E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1989108-4921-1EB4-9A2D-E4525971D602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5AE96F-30F5-6D37-CB34-BF67BDA8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48" y="783259"/>
            <a:ext cx="2066840" cy="11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ython - Wikipedia">
            <a:extLst>
              <a:ext uri="{FF2B5EF4-FFF2-40B4-BE49-F238E27FC236}">
                <a16:creationId xmlns:a16="http://schemas.microsoft.com/office/drawing/2014/main" id="{8BEC6F03-EA94-B8FB-C1F9-7BC48CF3B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62" y="2991826"/>
            <a:ext cx="2500652" cy="11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E64C977-F473-7BC6-A320-EA6F9F884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4" y="2046885"/>
            <a:ext cx="3028778" cy="136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iPy | Computer Science">
            <a:extLst>
              <a:ext uri="{FF2B5EF4-FFF2-40B4-BE49-F238E27FC236}">
                <a16:creationId xmlns:a16="http://schemas.microsoft.com/office/drawing/2014/main" id="{772E6CEE-185E-57F1-30B2-ABFA89F4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02" y="1683173"/>
            <a:ext cx="3834714" cy="15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58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E59F9-3281-5946-1C55-03624C6E4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Sci-kit learn, written in APL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E8674-4EE9-CC4A-E520-4FF70E023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APLearn</a:t>
            </a:r>
            <a:r>
              <a:rPr lang="en-US" dirty="0"/>
              <a:t> - Demo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1F9EA06-AECC-AEFB-6A95-AA4A076A3FB8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74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714BF1-95DA-9250-E3E5-F5987CC0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A5127FC-930B-B7E6-ED29-EA3DA80C40D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5C1521-3839-6E10-3D52-B141BEDFB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6536" y="267657"/>
            <a:ext cx="6991730" cy="4608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8195D-8CFA-C7A7-EF79-2EC486A5A2F4}"/>
              </a:ext>
            </a:extLst>
          </p:cNvPr>
          <p:cNvSpPr txBox="1"/>
          <p:nvPr/>
        </p:nvSpPr>
        <p:spPr>
          <a:xfrm>
            <a:off x="3684703" y="4737343"/>
            <a:ext cx="887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3717246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714BF1-95DA-9250-E3E5-F5987CC0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0A5127FC-930B-B7E6-ED29-EA3DA80C40D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11E82-45C0-555F-BCE9-AEA078B5B8D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1" y="267267"/>
            <a:ext cx="6995160" cy="4608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4EE97-73C6-619D-7A82-46E60B304E7B}"/>
              </a:ext>
            </a:extLst>
          </p:cNvPr>
          <p:cNvSpPr txBox="1"/>
          <p:nvPr/>
        </p:nvSpPr>
        <p:spPr>
          <a:xfrm>
            <a:off x="3849507" y="4801139"/>
            <a:ext cx="765023" cy="275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6</a:t>
            </a:r>
          </a:p>
        </p:txBody>
      </p:sp>
    </p:spTree>
    <p:extLst>
      <p:ext uri="{BB962C8B-B14F-4D97-AF65-F5344CB8AC3E}">
        <p14:creationId xmlns:p14="http://schemas.microsoft.com/office/powerpoint/2010/main" val="2743430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5D9A-3BE1-903E-4148-69CE54C2B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26EDC-ABAF-5144-2D74-88347D1BA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748" y="1208998"/>
            <a:ext cx="7112252" cy="561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APL387 Unicode" panose="020B0709000202000203" pitchFamily="50" charset="0"/>
              </a:rPr>
              <a:t>{(</a:t>
            </a:r>
            <a:r>
              <a:rPr lang="en-US" sz="2800" dirty="0">
                <a:solidFill>
                  <a:srgbClr val="808080"/>
                </a:solidFill>
                <a:latin typeface="APL387 Unicode" panose="020B0709000202000203" pitchFamily="50" charset="0"/>
              </a:rPr>
              <a:t>3</a:t>
            </a:r>
            <a:r>
              <a:rPr lang="en-US" sz="2800" dirty="0">
                <a:solidFill>
                  <a:srgbClr val="0000FF"/>
                </a:solidFill>
                <a:latin typeface="APL387 Unicode" panose="020B0709000202000203" pitchFamily="50" charset="0"/>
              </a:rPr>
              <a:t>↑</a:t>
            </a:r>
            <a:r>
              <a:rPr lang="en-US" sz="280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US" sz="2800" dirty="0">
                <a:solidFill>
                  <a:srgbClr val="0000FF"/>
                </a:solidFill>
                <a:latin typeface="APL387 Unicode" panose="020B0709000202000203" pitchFamily="50" charset="0"/>
              </a:rPr>
              <a:t>)⍪(</a:t>
            </a:r>
            <a:r>
              <a:rPr lang="en-US" sz="2800" dirty="0">
                <a:solidFill>
                  <a:srgbClr val="808080"/>
                </a:solidFill>
                <a:latin typeface="APL387 Unicode" panose="020B0709000202000203" pitchFamily="50" charset="0"/>
              </a:rPr>
              <a:t>¯3</a:t>
            </a:r>
            <a:r>
              <a:rPr lang="en-US" sz="2800" dirty="0">
                <a:solidFill>
                  <a:srgbClr val="0000FF"/>
                </a:solidFill>
                <a:latin typeface="APL387 Unicode" panose="020B0709000202000203" pitchFamily="50" charset="0"/>
              </a:rPr>
              <a:t>↑</a:t>
            </a:r>
            <a:r>
              <a:rPr lang="en-US" sz="2800" dirty="0">
                <a:solidFill>
                  <a:srgbClr val="808080"/>
                </a:solidFill>
                <a:latin typeface="APL387 Unicode" panose="020B0709000202000203" pitchFamily="50" charset="0"/>
              </a:rPr>
              <a:t>⍵</a:t>
            </a:r>
            <a:r>
              <a:rPr lang="en-US" sz="2800" dirty="0">
                <a:solidFill>
                  <a:srgbClr val="0000FF"/>
                </a:solidFill>
                <a:latin typeface="APL387 Unicode" panose="020B0709000202000203" pitchFamily="50" charset="0"/>
              </a:rPr>
              <a:t>)}</a:t>
            </a:r>
            <a:r>
              <a:rPr lang="en-US" sz="2800" dirty="0" err="1">
                <a:solidFill>
                  <a:srgbClr val="000000"/>
                </a:solidFill>
                <a:latin typeface="APL387 Unicode" panose="020B0709000202000203" pitchFamily="50" charset="0"/>
              </a:rPr>
              <a:t>borough</a:t>
            </a:r>
            <a:r>
              <a:rPr lang="en-US" sz="2800" dirty="0" err="1">
                <a:solidFill>
                  <a:srgbClr val="0000FF"/>
                </a:solidFill>
                <a:latin typeface="APL387 Unicode" panose="020B0709000202000203" pitchFamily="50" charset="0"/>
              </a:rPr>
              <a:t>,⍪</a:t>
            </a:r>
            <a:r>
              <a:rPr lang="en-US" sz="2800" dirty="0" err="1">
                <a:solidFill>
                  <a:srgbClr val="000000"/>
                </a:solidFill>
                <a:latin typeface="APL387 Unicode" panose="020B0709000202000203" pitchFamily="50" charset="0"/>
              </a:rPr>
              <a:t>status</a:t>
            </a:r>
            <a:r>
              <a:rPr lang="en-US" sz="2800" dirty="0">
                <a:latin typeface="APL387 Unicode" panose="020B0709000202000203" pitchFamily="50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5D0FD8-B78B-E986-90CF-5187D61E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302982" cy="685535"/>
          </a:xfrm>
        </p:spPr>
        <p:txBody>
          <a:bodyPr/>
          <a:lstStyle/>
          <a:p>
            <a:r>
              <a:rPr lang="en-US" dirty="0">
                <a:latin typeface="APL387 Unicode" panose="020B0709000202000203" pitchFamily="50" charset="0"/>
              </a:rPr>
              <a:t>Key ⌸ (v16+)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D04F11-4180-6219-E033-849628EBD622}"/>
              </a:ext>
            </a:extLst>
          </p:cNvPr>
          <p:cNvSpPr txBox="1"/>
          <p:nvPr/>
        </p:nvSpPr>
        <p:spPr>
          <a:xfrm>
            <a:off x="323528" y="1901497"/>
            <a:ext cx="5119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PL387 Unicode" panose="020B0709000202000203" pitchFamily="50" charset="0"/>
              </a:rPr>
              <a:t> Queens         Alive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Queens         Alive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Brooklyn       Alive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Staten Island  Alive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Bronx          Alive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Queens         Alive </a:t>
            </a:r>
          </a:p>
        </p:txBody>
      </p:sp>
    </p:spTree>
    <p:extLst>
      <p:ext uri="{BB962C8B-B14F-4D97-AF65-F5344CB8AC3E}">
        <p14:creationId xmlns:p14="http://schemas.microsoft.com/office/powerpoint/2010/main" val="2492748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0BAAD-1746-3CEB-3B18-FF8036CA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211F3-C266-E82F-4E20-9DA5B3E47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844" y="1214023"/>
            <a:ext cx="6300316" cy="79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{</a:t>
            </a:r>
            <a:r>
              <a:rPr lang="en-US" sz="28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⍺</a:t>
            </a:r>
            <a:r>
              <a:rPr lang="en-US" sz="28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,≢</a:t>
            </a:r>
            <a:r>
              <a:rPr lang="en-US" sz="28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⍵</a:t>
            </a:r>
            <a:r>
              <a:rPr lang="en-US" sz="28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}⌸¨</a:t>
            </a:r>
            <a:r>
              <a:rPr lang="en-US" sz="28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borough status</a:t>
            </a:r>
            <a:br>
              <a:rPr lang="en-US" sz="1200" dirty="0">
                <a:effectLst/>
                <a:latin typeface="APL385 Unicode" panose="020B0709000202000203" pitchFamily="49" charset="0"/>
              </a:rPr>
            </a:br>
            <a:endParaRPr lang="en-US" sz="1600" dirty="0">
              <a:latin typeface="Courier New" panose="020703090202050204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65B86D-E781-7C38-AE4B-B4A75319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302982" cy="685535"/>
          </a:xfrm>
        </p:spPr>
        <p:txBody>
          <a:bodyPr/>
          <a:lstStyle/>
          <a:p>
            <a:r>
              <a:rPr lang="en-US" dirty="0">
                <a:latin typeface="APL387 Unicode" panose="020B0709000202000203" pitchFamily="50" charset="0"/>
              </a:rPr>
              <a:t>Key ⌸ (v16+)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6EB24-C183-248A-1174-57EA064A7BC3}"/>
              </a:ext>
            </a:extLst>
          </p:cNvPr>
          <p:cNvSpPr txBox="1"/>
          <p:nvPr/>
        </p:nvSpPr>
        <p:spPr>
          <a:xfrm>
            <a:off x="-80386" y="1918844"/>
            <a:ext cx="89692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PL387 Unicode" panose="020B0709000202000203" pitchFamily="50" charset="0"/>
              </a:rPr>
              <a:t>  Queens         250551   Alive  652173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 Brooklyn       177293   Stump   17654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 Manhattan       65423   Dead    13961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 Staten Island  105318                 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  Bronx           85203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31872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701C3-1D15-FEFD-8856-4C7E800E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441D-13D8-B846-6003-CBD8E996A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61" y="1189561"/>
            <a:ext cx="9181455" cy="810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borough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c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←≢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lang="en-US" sz="280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⋄</a:t>
            </a:r>
            <a:r>
              <a:rPr lang="en-US" sz="280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,⊂{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,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100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×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c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÷⍨≢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}⌸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lang="en-US" sz="28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}⌸</a:t>
            </a:r>
            <a:r>
              <a:rPr lang="en-US" sz="28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status</a:t>
            </a:r>
            <a:r>
              <a:rPr lang="en-US" sz="2800" dirty="0"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237A55-A4B8-4CB3-853E-609509DB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302982" cy="685535"/>
          </a:xfrm>
        </p:spPr>
        <p:txBody>
          <a:bodyPr/>
          <a:lstStyle/>
          <a:p>
            <a:r>
              <a:rPr lang="en-US" dirty="0">
                <a:latin typeface="APL387 Unicode" panose="020B0709000202000203" pitchFamily="50" charset="0"/>
              </a:rPr>
              <a:t>Key ⌸ (v16+)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29FA8F-8BF8-3FB3-B995-C73CABAF4D99}"/>
              </a:ext>
            </a:extLst>
          </p:cNvPr>
          <p:cNvSpPr txBox="1"/>
          <p:nvPr/>
        </p:nvSpPr>
        <p:spPr>
          <a:xfrm>
            <a:off x="546110" y="1767300"/>
            <a:ext cx="79698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PL387 Unicode" panose="020B0709000202000203" pitchFamily="50" charset="0"/>
              </a:rPr>
              <a:t>Brooklyn 	Alive	95.74207668 </a:t>
            </a:r>
            <a:br>
              <a:rPr lang="en-US" sz="2800" dirty="0">
                <a:latin typeface="APL387 Unicode" panose="020B0709000202000203" pitchFamily="50" charset="0"/>
              </a:rPr>
            </a:br>
            <a:r>
              <a:rPr lang="en-US" sz="2800" dirty="0">
                <a:latin typeface="APL387 Unicode" panose="020B0709000202000203" pitchFamily="50" charset="0"/>
              </a:rPr>
              <a:t>			Dead 	 1.872042325 </a:t>
            </a:r>
            <a:br>
              <a:rPr lang="en-US" sz="2800" dirty="0">
                <a:latin typeface="APL387 Unicode" panose="020B0709000202000203" pitchFamily="50" charset="0"/>
              </a:rPr>
            </a:br>
            <a:r>
              <a:rPr lang="en-US" sz="2800" dirty="0">
                <a:latin typeface="APL387 Unicode" panose="020B0709000202000203" pitchFamily="50" charset="0"/>
              </a:rPr>
              <a:t>			Stump 	 2.385880999 </a:t>
            </a:r>
            <a:br>
              <a:rPr lang="en-US" sz="2800" dirty="0">
                <a:latin typeface="APL387 Unicode" panose="020B0709000202000203" pitchFamily="50" charset="0"/>
              </a:rPr>
            </a:br>
            <a:r>
              <a:rPr lang="en-US" sz="2800" dirty="0">
                <a:latin typeface="APL387 Unicode" panose="020B0709000202000203" pitchFamily="50" charset="0"/>
              </a:rPr>
              <a:t>Manhattan    Alive 	95.42057075 </a:t>
            </a:r>
            <a:br>
              <a:rPr lang="en-US" sz="2800" dirty="0">
                <a:latin typeface="APL387 Unicode" panose="020B0709000202000203" pitchFamily="50" charset="0"/>
              </a:rPr>
            </a:br>
            <a:r>
              <a:rPr lang="en-US" sz="2800" dirty="0">
                <a:latin typeface="APL387 Unicode" panose="020B0709000202000203" pitchFamily="50" charset="0"/>
              </a:rPr>
              <a:t>			Dead 	 2.754383015 </a:t>
            </a:r>
            <a:br>
              <a:rPr lang="en-US" sz="2800" dirty="0">
                <a:latin typeface="APL387 Unicode" panose="020B0709000202000203" pitchFamily="50" charset="0"/>
              </a:rPr>
            </a:br>
            <a:r>
              <a:rPr lang="en-US" sz="2800" dirty="0">
                <a:latin typeface="APL387 Unicode" panose="020B0709000202000203" pitchFamily="50" charset="0"/>
              </a:rPr>
              <a:t>			Stump 	 1.825046238</a:t>
            </a:r>
          </a:p>
          <a:p>
            <a:r>
              <a:rPr lang="en-US" sz="2800" dirty="0">
                <a:latin typeface="APL387 Unicode" panose="020B0709000202000203" pitchFamily="50" charset="0"/>
              </a:rPr>
              <a:t>… </a:t>
            </a:r>
            <a:endParaRPr lang="en-US" sz="4000" dirty="0">
              <a:latin typeface="APL387 Unicode" panose="020B07090002020002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01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FE587-C6E0-C5FC-E98E-37E0930A251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5490AD-897D-AD2B-942F-E6E221B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PL387 Unicode" panose="020B0709000202000203" pitchFamily="50" charset="0"/>
              </a:rPr>
              <a:t>Stencil </a:t>
            </a:r>
            <a:r>
              <a:rPr lang="en-US" dirty="0">
                <a:latin typeface="APL387 Unicode" panose="020B0709000202000203" pitchFamily="50" charset="0"/>
              </a:rPr>
              <a:t>⌺ (v16+)</a:t>
            </a:r>
            <a:endParaRPr lang="en-GB" dirty="0">
              <a:latin typeface="APL387 Unicode" panose="020B0709000202000203" pitchFamily="50" charset="0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0BEDEF6-0ED8-BEEF-A888-9429EB649C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95695" y="1512276"/>
            <a:ext cx="3948305" cy="928845"/>
          </a:xfrm>
        </p:spPr>
        <p:txBody>
          <a:bodyPr>
            <a:normAutofit/>
          </a:bodyPr>
          <a:lstStyle/>
          <a:p>
            <a:r>
              <a:rPr lang="en-US" sz="2800" b="0" i="0" u="none" strike="noStrike" dirty="0">
                <a:effectLst/>
                <a:latin typeface="APL387 Unicode" panose="020B0709000202000203" pitchFamily="50" charset="0"/>
              </a:rPr>
              <a:t>{⌈⌿,⍵}⌺(2 2⍴2)⊢m</a:t>
            </a:r>
            <a:endParaRPr lang="en-US" sz="2800" dirty="0">
              <a:latin typeface="APL387 Unicode" panose="020B0709000202000203" pitchFamily="50" charset="0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D200088D-3A73-886A-F1BD-3BF0B59121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64" y="1166948"/>
            <a:ext cx="4948237" cy="32416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E523C-769F-9161-B5CE-C8BAC1F8EABC}"/>
              </a:ext>
            </a:extLst>
          </p:cNvPr>
          <p:cNvSpPr txBox="1"/>
          <p:nvPr/>
        </p:nvSpPr>
        <p:spPr>
          <a:xfrm>
            <a:off x="941503" y="4675839"/>
            <a:ext cx="3067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7</a:t>
            </a:r>
          </a:p>
        </p:txBody>
      </p:sp>
    </p:spTree>
    <p:extLst>
      <p:ext uri="{BB962C8B-B14F-4D97-AF65-F5344CB8AC3E}">
        <p14:creationId xmlns:p14="http://schemas.microsoft.com/office/powerpoint/2010/main" val="28268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1BA1C9-B0E3-938B-1457-23F4BB9A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 CNN</a:t>
            </a:r>
          </a:p>
        </p:txBody>
      </p:sp>
      <p:pic>
        <p:nvPicPr>
          <p:cNvPr id="6" name="Content Placeholder 12" descr="A white sheet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F8B93B5A-E21B-E9D3-D425-2649398C2D3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44" y="385460"/>
            <a:ext cx="1971747" cy="426643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F87AE2-6ECF-7492-66D6-3E7D1E2DD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569" y="857805"/>
            <a:ext cx="6581120" cy="3427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8D0339-67FC-CD07-0580-CB13A339A898}"/>
              </a:ext>
            </a:extLst>
          </p:cNvPr>
          <p:cNvSpPr txBox="1"/>
          <p:nvPr/>
        </p:nvSpPr>
        <p:spPr>
          <a:xfrm>
            <a:off x="885910" y="4436607"/>
            <a:ext cx="3067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8</a:t>
            </a:r>
          </a:p>
        </p:txBody>
      </p:sp>
    </p:spTree>
    <p:extLst>
      <p:ext uri="{BB962C8B-B14F-4D97-AF65-F5344CB8AC3E}">
        <p14:creationId xmlns:p14="http://schemas.microsoft.com/office/powerpoint/2010/main" val="35393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110B9D-FAF9-DB3D-CD16-AD01461F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097718D-064B-7661-7AFA-4AF88E3623C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0C9B24-F493-9766-FAB7-8E87F16E5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86709"/>
            <a:ext cx="6092825" cy="319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C2E33F-E844-A8DF-63CE-2ADA9E1B126B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068694"/>
            <a:ext cx="2127250" cy="14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photo of a computer&#10;&#10;AI-generated content may be incorrect.">
            <a:extLst>
              <a:ext uri="{FF2B5EF4-FFF2-40B4-BE49-F238E27FC236}">
                <a16:creationId xmlns:a16="http://schemas.microsoft.com/office/drawing/2014/main" id="{F0EF0940-5B07-CE01-4A3B-25CC5B763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2" y="102995"/>
            <a:ext cx="1914525" cy="285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B56BC1-4494-0B3F-F901-5C32FC4533FA}"/>
              </a:ext>
            </a:extLst>
          </p:cNvPr>
          <p:cNvSpPr txBox="1"/>
          <p:nvPr/>
        </p:nvSpPr>
        <p:spPr>
          <a:xfrm>
            <a:off x="7082235" y="4485442"/>
            <a:ext cx="897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2</a:t>
            </a:r>
          </a:p>
        </p:txBody>
      </p:sp>
    </p:spTree>
    <p:extLst>
      <p:ext uri="{BB962C8B-B14F-4D97-AF65-F5344CB8AC3E}">
        <p14:creationId xmlns:p14="http://schemas.microsoft.com/office/powerpoint/2010/main" val="34717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DAFB-1BB5-82F2-D58A-2D7942D85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302983" cy="3242040"/>
          </a:xfrm>
        </p:spPr>
        <p:txBody>
          <a:bodyPr/>
          <a:lstStyle/>
          <a:p>
            <a:r>
              <a:rPr lang="en-US" dirty="0"/>
              <a:t>APL’s notation is ripe for tasks in Data Science and Machine Learning</a:t>
            </a:r>
          </a:p>
          <a:p>
            <a:r>
              <a:rPr lang="en-US" dirty="0"/>
              <a:t>Data Science and Machine Learning give a new perspective and influence core language design</a:t>
            </a:r>
          </a:p>
          <a:p>
            <a:r>
              <a:rPr lang="en-US" dirty="0"/>
              <a:t>Work on co-</a:t>
            </a:r>
            <a:r>
              <a:rPr lang="en-US" dirty="0" err="1"/>
              <a:t>dfns</a:t>
            </a:r>
            <a:r>
              <a:rPr lang="en-US" dirty="0"/>
              <a:t> &amp; GPU is critical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A1552C-2527-31F6-24F4-A8E2BD18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8FA9D76-8721-5F1C-CA6D-F9DB52AAECC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90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ACFF5-38B9-0060-0D8B-70C23563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64240" cy="3242040"/>
          </a:xfrm>
        </p:spPr>
        <p:txBody>
          <a:bodyPr>
            <a:normAutofit/>
          </a:bodyPr>
          <a:lstStyle/>
          <a:p>
            <a:r>
              <a:rPr lang="en-US" dirty="0"/>
              <a:t>Figure 1</a:t>
            </a:r>
          </a:p>
          <a:p>
            <a:pPr lvl="1"/>
            <a:r>
              <a:rPr lang="en-US" dirty="0"/>
              <a:t>https://www.bls.gov/ooh/fastest-growing.htm</a:t>
            </a:r>
          </a:p>
          <a:p>
            <a:r>
              <a:rPr lang="en-US" dirty="0"/>
              <a:t>Figure 2</a:t>
            </a:r>
          </a:p>
          <a:p>
            <a:pPr lvl="1"/>
            <a:r>
              <a:rPr lang="en-US" dirty="0"/>
              <a:t>https://ww2.amstat.org/meetings/jsm/2025/spotlight.cfm</a:t>
            </a:r>
          </a:p>
          <a:p>
            <a:r>
              <a:rPr lang="en-US" dirty="0"/>
              <a:t>Figure 3</a:t>
            </a:r>
          </a:p>
          <a:p>
            <a:pPr lvl="1"/>
            <a:r>
              <a:rPr lang="en-US" dirty="0">
                <a:hlinkClick r:id="rId2"/>
              </a:rPr>
              <a:t>https://artsci.usu.edu/math-stats/datascience/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02F1F1-E024-3092-DB13-FFFFFDAD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C111A64-4DE0-5530-8193-CFDA7ABFB64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27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34391-4AF9-927E-5432-92C78CF2F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DF04-FA15-24E5-6C38-4B319C87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64240" cy="32420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Figure 4</a:t>
            </a:r>
          </a:p>
          <a:p>
            <a:pPr lvl="1"/>
            <a:r>
              <a:rPr lang="en-US" dirty="0"/>
              <a:t>https://dl.acm.org/doi/pdf/10.1145/800058.801082</a:t>
            </a:r>
          </a:p>
          <a:p>
            <a:r>
              <a:rPr lang="en-US" dirty="0"/>
              <a:t>Figure 5,6</a:t>
            </a:r>
          </a:p>
          <a:p>
            <a:pPr lvl="1"/>
            <a:r>
              <a:rPr lang="en-US" dirty="0"/>
              <a:t>https://archive.ics.uci.edu/dataset/17/breast+cancer+wisconsin+diagnostic</a:t>
            </a:r>
          </a:p>
          <a:p>
            <a:r>
              <a:rPr lang="en-US" dirty="0"/>
              <a:t>Figure 7</a:t>
            </a:r>
          </a:p>
          <a:p>
            <a:pPr lvl="1"/>
            <a:r>
              <a:rPr lang="en-US" dirty="0"/>
              <a:t>https://dl.acm.org/doi/10.1145/3589246.3595371</a:t>
            </a:r>
          </a:p>
          <a:p>
            <a:r>
              <a:rPr lang="en-US" dirty="0"/>
              <a:t>Figure 8</a:t>
            </a:r>
          </a:p>
          <a:p>
            <a:pPr lvl="1"/>
            <a:r>
              <a:rPr lang="en-US" dirty="0">
                <a:latin typeface="-apple-system"/>
              </a:rPr>
              <a:t>https://stanford.edu/~shervine/teaching/cs-230/cheatsheet-convolutional-neural-networks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2EED22-476D-D034-AE4C-AFC0F2026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DEE9C9A-E8E6-7717-0B3A-C6AF15FB84F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74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81C52-9FB0-5926-F682-4A85DF8CA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629087" cy="3242040"/>
          </a:xfrm>
        </p:spPr>
        <p:txBody>
          <a:bodyPr>
            <a:normAutofit/>
          </a:bodyPr>
          <a:lstStyle/>
          <a:p>
            <a:r>
              <a:rPr lang="en-US" dirty="0"/>
              <a:t>Icons </a:t>
            </a:r>
          </a:p>
          <a:p>
            <a:pPr lvl="1">
              <a:spcAft>
                <a:spcPts val="0"/>
              </a:spcAft>
              <a:buClrTx/>
              <a:buSzTx/>
              <a:defRPr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Lab &lt;a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href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="https://www.flaticon.com/free-icons/equipment" title="equipment icons"&gt;Equipment icons created by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Freepik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Flaticon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&lt;/a&gt;</a:t>
            </a:r>
          </a:p>
          <a:p>
            <a:pPr lvl="1">
              <a:spcAft>
                <a:spcPts val="0"/>
              </a:spcAft>
              <a:buClrTx/>
              <a:buSzTx/>
              <a:defRPr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Survey &lt;a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href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="https://www.flaticon.com/free-icons/survey" title="survey icons"&gt;Survey icons created by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Freepik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Flaticon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&lt;/a&gt;</a:t>
            </a:r>
          </a:p>
          <a:p>
            <a:pPr lvl="1">
              <a:spcAft>
                <a:spcPts val="0"/>
              </a:spcAft>
              <a:buClrTx/>
              <a:buSzTx/>
              <a:defRPr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Watch &lt;a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href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="https://www.flaticon.com/free-icons/smart-watch" title="smart watch icons"&gt;Smart watch icons created by RIkas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Dzihab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Flaticon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&lt;/a&gt;</a:t>
            </a:r>
          </a:p>
          <a:p>
            <a:pPr lvl="1">
              <a:spcAft>
                <a:spcPts val="0"/>
              </a:spcAft>
              <a:buClrTx/>
              <a:buSzTx/>
              <a:defRPr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Fridge &lt;a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href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="https://www.flaticon.com/free-icons/smart-fridge" title="smart fridge icons"&gt;Smart fridge icons created by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logisstudio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Flaticon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&lt;/a&gt;</a:t>
            </a:r>
          </a:p>
          <a:p>
            <a:pPr lvl="1">
              <a:spcAft>
                <a:spcPts val="0"/>
              </a:spcAft>
              <a:buClrTx/>
              <a:buSzTx/>
              <a:defRPr/>
            </a:pP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Shopping &lt;a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href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="https://www.flaticon.com/free-icons/shopping-cart" title="shopping cart icons"&gt;Shopping cart icons created by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Freepik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kern="100" dirty="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Flaticon</a:t>
            </a:r>
            <a:r>
              <a:rPr lang="en-US" sz="14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&lt;/a&gt;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C653A1-9B03-CE24-5F8D-3FDB8AC9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AEE906A9-72B5-15FE-2CB7-83906F78234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4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7EC7-79FF-7986-88A1-D05F687E5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8BD9C2-69BF-D1AF-78DA-B2F54294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2D41B21-8507-0447-4361-695D5C4FAA1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9E4415-A7A6-B706-0204-FBCB67CF38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86709"/>
            <a:ext cx="6092825" cy="319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E19F73-8E2B-934F-B55B-A8BC33B31E17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068694"/>
            <a:ext cx="2127250" cy="141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photo of a computer&#10;&#10;AI-generated content may be incorrect.">
            <a:extLst>
              <a:ext uri="{FF2B5EF4-FFF2-40B4-BE49-F238E27FC236}">
                <a16:creationId xmlns:a16="http://schemas.microsoft.com/office/drawing/2014/main" id="{EF9B1F03-62F9-AC7E-72ED-1E4CE1D6D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2" y="102995"/>
            <a:ext cx="1914525" cy="2857500"/>
          </a:xfrm>
          <a:prstGeom prst="rect">
            <a:avLst/>
          </a:prstGeom>
        </p:spPr>
      </p:pic>
      <p:pic>
        <p:nvPicPr>
          <p:cNvPr id="2" name="Picture 2" descr="No alternative text description for this image">
            <a:extLst>
              <a:ext uri="{FF2B5EF4-FFF2-40B4-BE49-F238E27FC236}">
                <a16:creationId xmlns:a16="http://schemas.microsoft.com/office/drawing/2014/main" id="{35A95369-9846-AC52-0CF7-37D2A405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648" y="463683"/>
            <a:ext cx="4216133" cy="421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0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1E0798-7E6C-D209-8AC5-D43CA103472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110B9D-FAF9-DB3D-CD16-AD01461F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JSM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097718D-064B-7661-7AFA-4AF88E3623C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20FE2-A1C4-1D82-FADD-E3ED6C5F9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01B849-5A4B-B9F2-82C2-466AA379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95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5770DC-D17B-56DC-C432-F63D01C7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22" y="92220"/>
            <a:ext cx="7961355" cy="49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674F3-F569-6A66-1C1F-0C7A38D95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3C30F-A34B-1673-779E-AB2D0B523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98643"/>
            <a:ext cx="9101138" cy="935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m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{⍉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g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⊢∘(+⌿÷≢)⌸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⊣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g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←⊃∘⍋⍤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1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⊢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⍺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+.(*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2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⍨)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⍵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}⍣≡⍉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m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⌷⍨⊂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3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?≢</a:t>
            </a:r>
            <a:r>
              <a:rPr lang="en-US" sz="2300" dirty="0" err="1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m</a:t>
            </a:r>
            <a:r>
              <a:rPr lang="en-US" sz="2300" dirty="0" err="1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←</a:t>
            </a:r>
            <a:r>
              <a:rPr lang="en-US" sz="2300" dirty="0" err="1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fl</a:t>
            </a:r>
            <a:r>
              <a:rPr lang="en-US" sz="2300" dirty="0">
                <a:solidFill>
                  <a:srgbClr val="0000FF"/>
                </a:solidFill>
                <a:effectLst/>
                <a:latin typeface="APL385 Unicode" panose="020B0709000202000203" pitchFamily="49" charset="0"/>
              </a:rPr>
              <a:t>,⍪</a:t>
            </a:r>
            <a:r>
              <a:rPr lang="en-US" sz="2300" dirty="0">
                <a:solidFill>
                  <a:srgbClr val="808080"/>
                </a:solidFill>
                <a:effectLst/>
                <a:latin typeface="APL385 Unicode" panose="020B0709000202000203" pitchFamily="49" charset="0"/>
              </a:rPr>
              <a:t>cl</a:t>
            </a:r>
            <a:br>
              <a:rPr lang="en-US" sz="2300" dirty="0">
                <a:effectLst/>
                <a:latin typeface="APL385 Unicode" panose="020B0709000202000203" pitchFamily="49" charset="0"/>
              </a:rPr>
            </a:br>
            <a:endParaRPr lang="en-US" sz="23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8F406D-0114-F4D4-B0DD-1230EE3B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Means Clustering 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A771E71-4B1C-9FF8-EB72-229C0D72355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9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B8648-C10F-9DAF-BDA3-6ABBC388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BDC91-892A-F403-ED20-718B8D9E9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57" y="1036800"/>
            <a:ext cx="3983994" cy="321182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c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←⍉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m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⌷⍨⊂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3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?≢</a:t>
            </a:r>
            <a:r>
              <a:rPr lang="en-US" sz="2300" dirty="0" err="1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m</a:t>
            </a:r>
            <a:r>
              <a:rPr lang="en-US" sz="2300" dirty="0" err="1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←</a:t>
            </a:r>
            <a:r>
              <a:rPr lang="en-US" sz="2300" dirty="0" err="1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fl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,⍪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cl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Converge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←{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     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d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←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⍺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+.(-*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2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⍨)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⍵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     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g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←⊃∘⍋⍤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1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⊢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d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     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⍉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g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⊢∘(+⌿÷≢)⌸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⍺</a:t>
            </a:r>
            <a:r>
              <a:rPr lang="en-US" sz="2300" dirty="0">
                <a:solidFill>
                  <a:srgbClr val="000000"/>
                </a:solidFill>
                <a:latin typeface="APL387 Unicode" panose="020B0709000202000203" pitchFamily="50" charset="0"/>
              </a:rPr>
              <a:t>  </a:t>
            </a:r>
            <a:r>
              <a:rPr lang="en-US" sz="2300" dirty="0">
                <a:solidFill>
                  <a:srgbClr val="008000"/>
                </a:solidFill>
                <a:effectLst/>
                <a:latin typeface="APL387 Unicode" panose="020B0709000202000203" pitchFamily="50" charset="0"/>
              </a:rPr>
              <a:t>	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}</a:t>
            </a:r>
            <a:b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</a:b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m</a:t>
            </a:r>
            <a:r>
              <a:rPr lang="en-US" sz="2300" dirty="0">
                <a:solidFill>
                  <a:srgbClr val="000000"/>
                </a:solidFill>
                <a:effectLst/>
                <a:latin typeface="APL387 Unicode" panose="020B0709000202000203" pitchFamily="50" charset="0"/>
              </a:rPr>
              <a:t> Converge</a:t>
            </a:r>
            <a:r>
              <a:rPr lang="en-US" sz="2300" dirty="0">
                <a:solidFill>
                  <a:srgbClr val="0000FF"/>
                </a:solidFill>
                <a:effectLst/>
                <a:latin typeface="APL387 Unicode" panose="020B0709000202000203" pitchFamily="50" charset="0"/>
              </a:rPr>
              <a:t>⍣≡</a:t>
            </a:r>
            <a:r>
              <a:rPr lang="en-US" sz="2300" dirty="0">
                <a:solidFill>
                  <a:srgbClr val="808080"/>
                </a:solidFill>
                <a:effectLst/>
                <a:latin typeface="APL387 Unicode" panose="020B0709000202000203" pitchFamily="50" charset="0"/>
              </a:rPr>
              <a:t>c</a:t>
            </a:r>
            <a:r>
              <a:rPr lang="en-US" sz="2300" dirty="0">
                <a:latin typeface="APL387 Unicode" panose="020B0709000202000203" pitchFamily="50" charset="0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0131CB-0D1E-1496-56D5-1E0FB721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 Means Clustering 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6CB9B625-7ECB-3699-A00F-4392622AA62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0314B-810A-2524-C5E5-D0FBC85EB291}"/>
              </a:ext>
            </a:extLst>
          </p:cNvPr>
          <p:cNvSpPr txBox="1"/>
          <p:nvPr/>
        </p:nvSpPr>
        <p:spPr>
          <a:xfrm>
            <a:off x="3808464" y="2214563"/>
            <a:ext cx="52157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300" dirty="0">
                <a:solidFill>
                  <a:srgbClr val="008000"/>
                </a:solidFill>
                <a:latin typeface="APL387 Unicode" panose="020B0709000202000203" pitchFamily="50" charset="0"/>
              </a:rPr>
              <a:t>⍝ Distance to centroids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rgbClr val="008000"/>
                </a:solidFill>
                <a:latin typeface="APL387 Unicode" panose="020B0709000202000203" pitchFamily="50" charset="0"/>
              </a:rPr>
              <a:t>⍝ Group by nearest centroid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rgbClr val="008000"/>
                </a:solidFill>
                <a:latin typeface="APL387 Unicode" panose="020B0709000202000203" pitchFamily="50" charset="0"/>
              </a:rPr>
              <a:t>⍝ New centroid is mean of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rgbClr val="008000"/>
                </a:solidFill>
                <a:latin typeface="APL387 Unicode" panose="020B0709000202000203" pitchFamily="50" charset="0"/>
              </a:rPr>
              <a:t>⍝ corresponding group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37FBFA-B5E2-2109-3C23-57F77E4E0ECA}"/>
              </a:ext>
            </a:extLst>
          </p:cNvPr>
          <p:cNvSpPr txBox="1"/>
          <p:nvPr/>
        </p:nvSpPr>
        <p:spPr>
          <a:xfrm>
            <a:off x="3808464" y="1179405"/>
            <a:ext cx="51149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08000"/>
                </a:solidFill>
                <a:latin typeface="APL387 Unicode" panose="020B0709000202000203" pitchFamily="50" charset="0"/>
              </a:rPr>
              <a:t>⍝ Initial centroid is random</a:t>
            </a:r>
          </a:p>
        </p:txBody>
      </p:sp>
    </p:spTree>
    <p:extLst>
      <p:ext uri="{BB962C8B-B14F-4D97-AF65-F5344CB8AC3E}">
        <p14:creationId xmlns:p14="http://schemas.microsoft.com/office/powerpoint/2010/main" val="2965800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1124</Words>
  <Application>Microsoft Office PowerPoint</Application>
  <PresentationFormat>On-screen Show (16:9)</PresentationFormat>
  <Paragraphs>185</Paragraphs>
  <Slides>43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Aptos</vt:lpstr>
      <vt:lpstr>Sarabun</vt:lpstr>
      <vt:lpstr>Courier New</vt:lpstr>
      <vt:lpstr>Wingdings</vt:lpstr>
      <vt:lpstr>Wingdings 2</vt:lpstr>
      <vt:lpstr>Arial</vt:lpstr>
      <vt:lpstr>APL385 Unicode</vt:lpstr>
      <vt:lpstr>-apple-system</vt:lpstr>
      <vt:lpstr>APL387 Unicode</vt:lpstr>
      <vt:lpstr>Calibri</vt:lpstr>
      <vt:lpstr>Office Theme</vt:lpstr>
      <vt:lpstr>The Data Science Journey</vt:lpstr>
      <vt:lpstr>Why the need </vt:lpstr>
      <vt:lpstr>PowerPoint Presentation</vt:lpstr>
      <vt:lpstr>JSM</vt:lpstr>
      <vt:lpstr>JSM</vt:lpstr>
      <vt:lpstr>JSM</vt:lpstr>
      <vt:lpstr>PowerPoint Presentation</vt:lpstr>
      <vt:lpstr>K Means Clustering </vt:lpstr>
      <vt:lpstr>K Means Clustering </vt:lpstr>
      <vt:lpstr>What is Data Science?</vt:lpstr>
      <vt:lpstr>Data Science is the Collection of Data</vt:lpstr>
      <vt:lpstr>Data Science is the Structuring of Data</vt:lpstr>
      <vt:lpstr>Data Science is the Structuring of Data </vt:lpstr>
      <vt:lpstr>Data Science is the Cleansing of Data</vt:lpstr>
      <vt:lpstr>Data Science is the Visualization of Data</vt:lpstr>
      <vt:lpstr>Data Science is the Visualization of Data</vt:lpstr>
      <vt:lpstr>Data Science is the Visualization of Data</vt:lpstr>
      <vt:lpstr>Data Science is the Summarization of Data</vt:lpstr>
      <vt:lpstr>Data Science is</vt:lpstr>
      <vt:lpstr>History – GRAFSTAT (1984)</vt:lpstr>
      <vt:lpstr>Open Source Libraries</vt:lpstr>
      <vt:lpstr>Open Source Libraries</vt:lpstr>
      <vt:lpstr>PowerPoint Presentation</vt:lpstr>
      <vt:lpstr> KokoStats</vt:lpstr>
      <vt:lpstr>TamStat </vt:lpstr>
      <vt:lpstr>TamStat</vt:lpstr>
      <vt:lpstr>TamStat</vt:lpstr>
      <vt:lpstr>PowerPoint Presentation</vt:lpstr>
      <vt:lpstr>TamStat - Demo</vt:lpstr>
      <vt:lpstr>Issues with ML Libraries</vt:lpstr>
      <vt:lpstr>PowerPoint Presentation</vt:lpstr>
      <vt:lpstr>APLearn - Demo</vt:lpstr>
      <vt:lpstr>PowerPoint Presentation</vt:lpstr>
      <vt:lpstr>PowerPoint Presentation</vt:lpstr>
      <vt:lpstr>Key ⌸ (v16+)</vt:lpstr>
      <vt:lpstr>Key ⌸ (v16+)</vt:lpstr>
      <vt:lpstr>Key ⌸ (v16+)</vt:lpstr>
      <vt:lpstr>Stencil ⌺ (v16+)</vt:lpstr>
      <vt:lpstr>U-net CNN</vt:lpstr>
      <vt:lpstr>Conclusion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2025-10-16T01:10:36Z</dcterms:created>
  <dcterms:modified xsi:type="dcterms:W3CDTF">2025-10-16T02:45:17Z</dcterms:modified>
</cp:coreProperties>
</file>