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38" r:id="rId3"/>
    <p:sldId id="327" r:id="rId4"/>
    <p:sldId id="328" r:id="rId5"/>
    <p:sldId id="329" r:id="rId6"/>
    <p:sldId id="330" r:id="rId7"/>
    <p:sldId id="333" r:id="rId8"/>
    <p:sldId id="334" r:id="rId9"/>
    <p:sldId id="331" r:id="rId10"/>
    <p:sldId id="332" r:id="rId11"/>
    <p:sldId id="33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E865E-9080-4564-8654-F402C6F85112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E7ADA-01E4-4E8E-9280-5CFC5B62E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1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76C21-C44F-442B-803B-13BC04227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67D7C-8F6B-4D82-8B40-BADF6B481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E1038-1429-4B4E-BDB0-8627C03DD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0B439-53D8-483D-BEC2-98A7F8B7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05BC6-3A58-4D6B-B031-7C6A5988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3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C5DA3-9416-4159-AF85-15D1F23B0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D9ECA-AB44-4457-A237-C996F1172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7C5BA-66A1-4FFA-9238-C465C6972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CD0AF-E4B4-4DB3-90DA-85B01A3D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5B5F8-2A84-407C-9E61-6A08F836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0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C4D0D7-78DB-4017-8CAF-B7BF1AC57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E1EAC2-9439-43B6-BBF1-CD2B03701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5A388-A784-4129-9B99-4F21F0D23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9F996-D6BE-4F90-9AD6-F387DC2F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A32D7-D691-44DC-91EF-F28118D2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1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9547-2076-42BA-8165-BA082A61F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C564B-1824-4E2C-9A15-1ADF9C4E6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728F3-7471-46AD-8821-FA29C4F43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B2D63-34C1-4160-B5FA-04067DA6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E91EA-ABF8-42C9-9EEB-44DD1A4AE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5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A245-3C3F-43B7-8B6C-6AEB666EE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23CE3-623A-4D68-9E96-325D1E673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BC64F-937C-41F3-AC12-A5091F08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3F9FE-CF43-4044-8D5F-C1590C947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2BE97-5960-443F-949D-5B2C9CD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29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5FE13-478C-475F-9D39-EB6031AF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C2620-460D-4752-8E0F-BAD6465C6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30A8C-7137-4222-B5FB-E28779651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EF3B1-1213-4125-ACEE-A9C85C3B6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FBA11-FCEA-42BD-A630-136AAFBA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A562D-0C23-42B5-8686-265D03FB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8623-F784-4736-850D-2653EEA8C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DA9B7-F930-48AE-85FB-96911D36B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671BA-AAD4-486C-97C4-939E8DE7D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93E5E-4D91-49E0-A8B5-0E1840B7A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5914F-6831-43B8-A46C-175918DCB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BAE58-5C67-41DC-949B-67E2736C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65885B-063C-4FF1-B64F-5DA5A049E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955E4A-82A7-48F8-8EA6-C587E6BCC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1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CE178-D91C-4D36-B7FF-B1240C17B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813416-DD2D-489B-9ED1-50DC9ED5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751AC-601E-4F59-8DAE-ACEA348F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FBDAF-6D2C-43A4-B774-3AC3FA47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5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072B24-ACA8-462B-A2DC-5330B98A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9A5864-ECD7-40CD-8A37-9C829520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304CF-5E4F-4B15-9594-80387BAD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5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4AE6-D64D-4392-BFAC-A0086A1A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88A0-143E-40E2-94F2-A6D58128C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A52CC-8425-4B8B-A082-D89D279D1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34E5C-FA09-4909-9D38-0F12A213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AB525-4007-4C85-9582-8E2DAF24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63C4B-A5F5-4220-9D31-420042227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1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95F3A-4A30-4C20-BF4D-AB1F6A96B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7AEBE-88ED-4F01-AB95-C307137B61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4A829-8BC7-48C8-99F8-D3DFE964D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9C114-B084-41C0-AAFA-B7CF7CB9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8F659-56EB-4084-953D-B67918578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56430-0E01-47D2-945C-1CC1E62F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4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1130C6-04B4-414C-8CC5-1EA65564F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3FFB1-9234-4768-B633-1EA0E075C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ECB0F-ACF3-4432-AEC4-7C7E80315D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2A8F3-047A-4414-B165-A271C6B1A75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CB195-7379-4227-AE6B-D39B476A4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613B6-769C-4DAB-846B-A3E13F9AA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17C9B-9D7B-47FC-8757-B964CA7C9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4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F607D4-B4EB-41D7-A7BC-6D707381ABC7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C7C26F4-11B1-472E-9C4C-CF0B35B361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5" t="21875" r="10119" b="22083"/>
          <a:stretch/>
        </p:blipFill>
        <p:spPr>
          <a:xfrm>
            <a:off x="2163586" y="1769126"/>
            <a:ext cx="1340203" cy="133523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373391B-5E41-49BD-A608-83F7E24D1E57}"/>
              </a:ext>
            </a:extLst>
          </p:cNvPr>
          <p:cNvSpPr txBox="1"/>
          <p:nvPr/>
        </p:nvSpPr>
        <p:spPr>
          <a:xfrm>
            <a:off x="3902865" y="1718947"/>
            <a:ext cx="6673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Converting to </a:t>
            </a:r>
            <a:r>
              <a:rPr lang="en-US" sz="4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Dyalog</a:t>
            </a: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APL</a:t>
            </a:r>
          </a:p>
          <a:p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Lessons Learned</a:t>
            </a:r>
            <a:endParaRPr lang="en-US" sz="4400" dirty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</a:endParaRPr>
          </a:p>
          <a:p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5601D-7373-4669-8FB9-FED86F6ACAC8}"/>
              </a:ext>
            </a:extLst>
          </p:cNvPr>
          <p:cNvSpPr txBox="1"/>
          <p:nvPr/>
        </p:nvSpPr>
        <p:spPr>
          <a:xfrm>
            <a:off x="3967162" y="4335565"/>
            <a:ext cx="4257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Alex Holtzapple, President, Metsim International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C4C8C0-B327-4E38-9C12-92BEA52328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8B146AA-2826-4B26-9960-B0146152C373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63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C6AEF-EE11-88A9-90CF-D02FFACFF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0A08BF-AFD7-2AA5-BDD4-8E3F3125C732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B22451-B46D-A6C0-4340-FB75E9781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EB6594B-3500-2F90-00EF-E8274E129006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2A533C-EA17-B5C2-A88A-F0A5D4F369AE}"/>
              </a:ext>
            </a:extLst>
          </p:cNvPr>
          <p:cNvSpPr txBox="1"/>
          <p:nvPr/>
        </p:nvSpPr>
        <p:spPr>
          <a:xfrm>
            <a:off x="914400" y="307921"/>
            <a:ext cx="1014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Why?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E3CDD6-82A4-23CA-DF9D-119051ECDA1F}"/>
              </a:ext>
            </a:extLst>
          </p:cNvPr>
          <p:cNvSpPr txBox="1"/>
          <p:nvPr/>
        </p:nvSpPr>
        <p:spPr>
          <a:xfrm>
            <a:off x="882005" y="1491068"/>
            <a:ext cx="87364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MSI exists in the mining sector, but is a technology and software provider so must stay current:</a:t>
            </a:r>
          </a:p>
          <a:p>
            <a:endParaRPr lang="en-US" sz="2000" dirty="0"/>
          </a:p>
          <a:p>
            <a:pPr marL="342900" indent="-342900">
              <a:buFontTx/>
              <a:buChar char="-"/>
            </a:pPr>
            <a:r>
              <a:rPr lang="en-US" sz="2000" i="1" dirty="0"/>
              <a:t>APIs with external systems</a:t>
            </a:r>
          </a:p>
          <a:p>
            <a:pPr marL="342900" indent="-342900">
              <a:buFontTx/>
              <a:buChar char="-"/>
            </a:pPr>
            <a:r>
              <a:rPr lang="en-US" sz="2000" i="1" dirty="0"/>
              <a:t>Calculation speeds</a:t>
            </a:r>
          </a:p>
          <a:p>
            <a:pPr marL="342900" indent="-342900">
              <a:buFontTx/>
              <a:buChar char="-"/>
            </a:pPr>
            <a:r>
              <a:rPr lang="en-US" sz="2000" i="1" dirty="0"/>
              <a:t>Program development techniques</a:t>
            </a:r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dirty="0"/>
              <a:t>Directly working with </a:t>
            </a:r>
            <a:r>
              <a:rPr lang="en-US" sz="2000" dirty="0" err="1"/>
              <a:t>Dyalog</a:t>
            </a:r>
            <a:r>
              <a:rPr lang="en-US" sz="2000" dirty="0"/>
              <a:t> APL team ensures latest tools and techniques are included within METSIM®</a:t>
            </a:r>
          </a:p>
        </p:txBody>
      </p:sp>
    </p:spTree>
    <p:extLst>
      <p:ext uri="{BB962C8B-B14F-4D97-AF65-F5344CB8AC3E}">
        <p14:creationId xmlns:p14="http://schemas.microsoft.com/office/powerpoint/2010/main" val="57321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E1CF1-73D9-F26D-D6DB-DAF2544F8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1343CE-045D-39A6-6750-73F488811EFA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E6A8FC-00E6-FF28-2E0D-05F51D9A5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B369036-5FA0-8F25-8DB6-589840969172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2923E4-321F-96DC-DB09-9EBC66B47615}"/>
              </a:ext>
            </a:extLst>
          </p:cNvPr>
          <p:cNvSpPr txBox="1"/>
          <p:nvPr/>
        </p:nvSpPr>
        <p:spPr>
          <a:xfrm>
            <a:off x="882005" y="307921"/>
            <a:ext cx="1680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92341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D61E-BC63-D98B-36A2-30D7070A8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13C7E27-D709-2F0C-FF5E-625DAD9C11B0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6912AE-C4FB-20CE-D063-654CB27D6F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6EA0D9F-2EF2-778A-861C-8107EEEBDD9D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4D0287-E277-6947-3EA5-5B197848E91B}"/>
              </a:ext>
            </a:extLst>
          </p:cNvPr>
          <p:cNvSpPr txBox="1"/>
          <p:nvPr/>
        </p:nvSpPr>
        <p:spPr>
          <a:xfrm>
            <a:off x="914400" y="590994"/>
            <a:ext cx="52702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Acknowledgements &amp; Introduction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9C4623A-16B1-AB63-418A-454BBB452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942" y="1438887"/>
            <a:ext cx="7919049" cy="442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0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F607D4-B4EB-41D7-A7BC-6D707381ABC7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C4C8C0-B327-4E38-9C12-92BEA5232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8B146AA-2826-4B26-9960-B0146152C373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E72263-C13C-42A1-8EDB-1C8013B50C53}"/>
              </a:ext>
            </a:extLst>
          </p:cNvPr>
          <p:cNvSpPr txBox="1"/>
          <p:nvPr/>
        </p:nvSpPr>
        <p:spPr>
          <a:xfrm>
            <a:off x="914400" y="590994"/>
            <a:ext cx="3852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Brief History of METSIM®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839C73-3C7C-47B0-9648-D5A4F01BA17E}"/>
              </a:ext>
            </a:extLst>
          </p:cNvPr>
          <p:cNvSpPr txBox="1"/>
          <p:nvPr/>
        </p:nvSpPr>
        <p:spPr>
          <a:xfrm>
            <a:off x="882005" y="1491068"/>
            <a:ext cx="466062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Started in the late 1970’s by John Bartlett to serve as a mass balancing tool mineral processing engineering</a:t>
            </a:r>
          </a:p>
          <a:p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First registered as a commercial product in 1982</a:t>
            </a:r>
          </a:p>
          <a:p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Conversion to a graphical interface in the late 1990’s to all for process flowsheet development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Licensed to over 700 companies and 250 universities worldwide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Converted from </a:t>
            </a:r>
            <a:r>
              <a:rPr lang="en-US" sz="2000" dirty="0" err="1"/>
              <a:t>APL+Win</a:t>
            </a:r>
            <a:r>
              <a:rPr lang="en-US" sz="2000" dirty="0"/>
              <a:t> to </a:t>
            </a:r>
            <a:r>
              <a:rPr lang="en-US" sz="2000" dirty="0" err="1"/>
              <a:t>Dyalog</a:t>
            </a:r>
            <a:r>
              <a:rPr lang="en-US" sz="2000" dirty="0"/>
              <a:t> APL in 2025</a:t>
            </a:r>
          </a:p>
          <a:p>
            <a:r>
              <a:rPr lang="en-US" sz="2000" dirty="0"/>
              <a:t> </a:t>
            </a:r>
          </a:p>
        </p:txBody>
      </p:sp>
      <p:pic>
        <p:nvPicPr>
          <p:cNvPr id="1030" name="Picture 6" descr="Old-Miner-Photos">
            <a:extLst>
              <a:ext uri="{FF2B5EF4-FFF2-40B4-BE49-F238E27FC236}">
                <a16:creationId xmlns:a16="http://schemas.microsoft.com/office/drawing/2014/main" id="{0A61E47B-64DC-4910-9F65-3FC8FEFB6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972" y="1623444"/>
            <a:ext cx="5373023" cy="453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5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14FAC-B2CC-637C-EBF9-12DC757D0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8126ABD-46F7-7BAF-B90F-A90D812718F1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097BDA-D769-178C-9881-83C78C809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C86FE32-53EB-D828-047A-5062743A47D8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B2331F-9255-5FD5-205F-69C21F2E8299}"/>
              </a:ext>
            </a:extLst>
          </p:cNvPr>
          <p:cNvSpPr txBox="1"/>
          <p:nvPr/>
        </p:nvSpPr>
        <p:spPr>
          <a:xfrm>
            <a:off x="914400" y="307921"/>
            <a:ext cx="3871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METSIM® GUI – </a:t>
            </a:r>
            <a:r>
              <a:rPr lang="en-US" sz="2800" dirty="0" err="1"/>
              <a:t>APL+Win</a:t>
            </a: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34DDF0-8A2B-793A-06E9-678B0C926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19" y="891971"/>
            <a:ext cx="8432518" cy="558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7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0EBCA-DDFC-0599-4264-A8583609A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720F919-CF76-874C-816E-DFCDBE1D950D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675B94-40B5-618E-2F2E-F067E59C80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5843C5-7E8E-B047-FF55-FE8949F6F0C7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48F9E8-24F4-6D48-A712-6E32F42ABFB0}"/>
              </a:ext>
            </a:extLst>
          </p:cNvPr>
          <p:cNvSpPr txBox="1"/>
          <p:nvPr/>
        </p:nvSpPr>
        <p:spPr>
          <a:xfrm>
            <a:off x="914400" y="307921"/>
            <a:ext cx="4172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METSIM® GUI – </a:t>
            </a:r>
            <a:r>
              <a:rPr lang="en-US" sz="2800" dirty="0" err="1"/>
              <a:t>Dyalog</a:t>
            </a:r>
            <a:r>
              <a:rPr lang="en-US" sz="2800" dirty="0"/>
              <a:t> APL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7FA9A3-3B60-7409-B2D0-4A4C50D4DB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739" y="831141"/>
            <a:ext cx="8357959" cy="552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150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BC6D9-9F39-DFC8-C5B5-AA3D693D3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720F70-926F-F32D-7FC9-E33AC7A2B99F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462A0D-CFF8-CB5D-E382-FA30F1CDD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D3C526E-121E-B479-B460-88032EDDC1BB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907975-1A71-29E0-0D49-A39949D38719}"/>
              </a:ext>
            </a:extLst>
          </p:cNvPr>
          <p:cNvSpPr txBox="1"/>
          <p:nvPr/>
        </p:nvSpPr>
        <p:spPr>
          <a:xfrm>
            <a:off x="914400" y="307921"/>
            <a:ext cx="5076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18 Months for Conversion Project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0B46FC-961E-572F-C36D-044E6974544C}"/>
              </a:ext>
            </a:extLst>
          </p:cNvPr>
          <p:cNvSpPr txBox="1"/>
          <p:nvPr/>
        </p:nvSpPr>
        <p:spPr>
          <a:xfrm>
            <a:off x="882005" y="1491068"/>
            <a:ext cx="87364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MSI contracted </a:t>
            </a:r>
            <a:r>
              <a:rPr lang="en-US" sz="2000" dirty="0" err="1"/>
              <a:t>Dyalog</a:t>
            </a:r>
            <a:r>
              <a:rPr lang="en-US" sz="2000" dirty="0"/>
              <a:t> APL directly to manage conversion of 100% of METSIM® source code in February 2024</a:t>
            </a:r>
          </a:p>
          <a:p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Established an online repository utilizing GitHub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Created by </a:t>
            </a:r>
            <a:r>
              <a:rPr lang="en-US" sz="2000" dirty="0" err="1"/>
              <a:t>Dyalog</a:t>
            </a:r>
            <a:r>
              <a:rPr lang="en-US" sz="2000" dirty="0"/>
              <a:t> team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MSI uploaded all associated workspaces and component files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Allowed for cross-team collaboration and easy “check system”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err="1"/>
              <a:t>Dyalog</a:t>
            </a:r>
            <a:r>
              <a:rPr lang="en-US" sz="2000" dirty="0"/>
              <a:t> team got to work…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Direct conversion (easy)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 err="1"/>
              <a:t>Dyalog</a:t>
            </a:r>
            <a:r>
              <a:rPr lang="en-US" sz="2000" dirty="0"/>
              <a:t> emulators for </a:t>
            </a:r>
            <a:r>
              <a:rPr lang="en-US" sz="2000" dirty="0" err="1"/>
              <a:t>APL+Win</a:t>
            </a:r>
            <a:r>
              <a:rPr lang="en-US" sz="2000" dirty="0"/>
              <a:t> (less easy)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Where improvements could be made, they were (very easy)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MSI included throughout the entire process</a:t>
            </a:r>
          </a:p>
          <a:p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7782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714C9-4A70-0F04-650A-E476DB30D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1DE108-1AAD-63AE-737F-FB615C4E1935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218F3E-E604-C4F0-67E8-2580FC2E3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B380BF-B198-4CB0-45EF-A3F25DBF1171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A8D55D-78FD-BF10-DB76-616BE51F7A50}"/>
              </a:ext>
            </a:extLst>
          </p:cNvPr>
          <p:cNvSpPr txBox="1"/>
          <p:nvPr/>
        </p:nvSpPr>
        <p:spPr>
          <a:xfrm>
            <a:off x="914400" y="307921"/>
            <a:ext cx="2116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Comparable?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5ED9DE-45D6-1E31-0E34-7CB679A01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811" y="1026213"/>
            <a:ext cx="5965442" cy="47707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76AF937-CAA9-AA65-3605-371E777394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32" y="1026212"/>
            <a:ext cx="6007063" cy="477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48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78C1D-B059-486E-1BD3-4AFE7F98C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67F5300-6778-9137-BF9E-2837AE78A1EA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D94845-FDF5-FB15-958B-4B6D65925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AEF2444-56EB-F239-739C-7A9476590D4A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A66476-B538-68D6-4987-54F3ABFB572C}"/>
              </a:ext>
            </a:extLst>
          </p:cNvPr>
          <p:cNvSpPr txBox="1"/>
          <p:nvPr/>
        </p:nvSpPr>
        <p:spPr>
          <a:xfrm>
            <a:off x="914400" y="307921"/>
            <a:ext cx="6200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Visual Studio Code (part of the workflow)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C7841277-E6E8-5E11-0C36-D725F3F38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72" y="987104"/>
            <a:ext cx="10467705" cy="5318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306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B10CD-026E-413E-AE56-DCEFB914E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FB8012F-7BF2-FF44-7D06-42F07A8E8C80}"/>
              </a:ext>
            </a:extLst>
          </p:cNvPr>
          <p:cNvSpPr/>
          <p:nvPr/>
        </p:nvSpPr>
        <p:spPr>
          <a:xfrm>
            <a:off x="1" y="6613204"/>
            <a:ext cx="12192000" cy="11144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245A6F-9BD9-D20D-ED03-64868A532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070" y="0"/>
            <a:ext cx="1005767" cy="11390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9AC42A9-3F9F-8A9D-524C-A1C6768F1B17}"/>
              </a:ext>
            </a:extLst>
          </p:cNvPr>
          <p:cNvSpPr/>
          <p:nvPr/>
        </p:nvSpPr>
        <p:spPr>
          <a:xfrm>
            <a:off x="0" y="6700838"/>
            <a:ext cx="12192000" cy="157162"/>
          </a:xfrm>
          <a:prstGeom prst="rect">
            <a:avLst/>
          </a:prstGeom>
          <a:solidFill>
            <a:srgbClr val="D0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1CF5AD-8E77-5B07-FA83-F3BC6BF5A1F3}"/>
              </a:ext>
            </a:extLst>
          </p:cNvPr>
          <p:cNvSpPr txBox="1"/>
          <p:nvPr/>
        </p:nvSpPr>
        <p:spPr>
          <a:xfrm>
            <a:off x="914400" y="307921"/>
            <a:ext cx="4661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Dyalog</a:t>
            </a:r>
            <a:r>
              <a:rPr lang="en-US" sz="2800" dirty="0"/>
              <a:t> Emulators for Windows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90722C-B336-7929-AC31-5BFCB7D9F62F}"/>
              </a:ext>
            </a:extLst>
          </p:cNvPr>
          <p:cNvSpPr txBox="1"/>
          <p:nvPr/>
        </p:nvSpPr>
        <p:spPr>
          <a:xfrm>
            <a:off x="882005" y="1491068"/>
            <a:ext cx="8736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METSIM® has relied on several </a:t>
            </a:r>
            <a:r>
              <a:rPr lang="en-US" sz="2000" dirty="0" err="1"/>
              <a:t>APL+Windows</a:t>
            </a:r>
            <a:r>
              <a:rPr lang="en-US" sz="2000" dirty="0"/>
              <a:t> commands for functionality over the years, limiting its ability to run on other operating systems.</a:t>
            </a:r>
          </a:p>
          <a:p>
            <a:endParaRPr lang="en-US" sz="2000" dirty="0"/>
          </a:p>
          <a:p>
            <a:r>
              <a:rPr lang="en-US" sz="2000" dirty="0"/>
              <a:t>No more…</a:t>
            </a:r>
          </a:p>
        </p:txBody>
      </p:sp>
    </p:spTree>
    <p:extLst>
      <p:ext uri="{BB962C8B-B14F-4D97-AF65-F5344CB8AC3E}">
        <p14:creationId xmlns:p14="http://schemas.microsoft.com/office/powerpoint/2010/main" val="1367153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5615</TotalTime>
  <Words>279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Bahnschrift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Holtzapple</dc:creator>
  <cp:lastModifiedBy>Alex Holtzapple</cp:lastModifiedBy>
  <cp:revision>100</cp:revision>
  <dcterms:created xsi:type="dcterms:W3CDTF">2019-02-18T19:46:42Z</dcterms:created>
  <dcterms:modified xsi:type="dcterms:W3CDTF">2025-09-29T16:44:10Z</dcterms:modified>
</cp:coreProperties>
</file>