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32222"/>
        </a:solidFill>
        <a:effectLst/>
        <a:uFillTx/>
        <a:latin typeface="+mn-lt"/>
        <a:ea typeface="+mn-ea"/>
        <a:cs typeface="+mn-cs"/>
        <a:sym typeface="Sarabun Regular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32222"/>
        </a:solidFill>
        <a:effectLst/>
        <a:uFillTx/>
        <a:latin typeface="+mn-lt"/>
        <a:ea typeface="+mn-ea"/>
        <a:cs typeface="+mn-cs"/>
        <a:sym typeface="Sarabun Regular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32222"/>
        </a:solidFill>
        <a:effectLst/>
        <a:uFillTx/>
        <a:latin typeface="+mn-lt"/>
        <a:ea typeface="+mn-ea"/>
        <a:cs typeface="+mn-cs"/>
        <a:sym typeface="Sarabun Regular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32222"/>
        </a:solidFill>
        <a:effectLst/>
        <a:uFillTx/>
        <a:latin typeface="+mn-lt"/>
        <a:ea typeface="+mn-ea"/>
        <a:cs typeface="+mn-cs"/>
        <a:sym typeface="Sarabun Regular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32222"/>
        </a:solidFill>
        <a:effectLst/>
        <a:uFillTx/>
        <a:latin typeface="+mn-lt"/>
        <a:ea typeface="+mn-ea"/>
        <a:cs typeface="+mn-cs"/>
        <a:sym typeface="Sarabun Regular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32222"/>
        </a:solidFill>
        <a:effectLst/>
        <a:uFillTx/>
        <a:latin typeface="+mn-lt"/>
        <a:ea typeface="+mn-ea"/>
        <a:cs typeface="+mn-cs"/>
        <a:sym typeface="Sarabun Regular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32222"/>
        </a:solidFill>
        <a:effectLst/>
        <a:uFillTx/>
        <a:latin typeface="+mn-lt"/>
        <a:ea typeface="+mn-ea"/>
        <a:cs typeface="+mn-cs"/>
        <a:sym typeface="Sarabun Regular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32222"/>
        </a:solidFill>
        <a:effectLst/>
        <a:uFillTx/>
        <a:latin typeface="+mn-lt"/>
        <a:ea typeface="+mn-ea"/>
        <a:cs typeface="+mn-cs"/>
        <a:sym typeface="Sarabun Regular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32222"/>
        </a:solidFill>
        <a:effectLst/>
        <a:uFillTx/>
        <a:latin typeface="+mn-lt"/>
        <a:ea typeface="+mn-ea"/>
        <a:cs typeface="+mn-cs"/>
        <a:sym typeface="Sarabun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232222"/>
        </a:fontRef>
        <a:srgbClr val="23222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3CA"/>
          </a:solidFill>
        </a:fill>
      </a:tcStyle>
    </a:wholeTbl>
    <a:band2H>
      <a:tcTxStyle/>
      <a:tcStyle>
        <a:tcBdr/>
        <a:fill>
          <a:solidFill>
            <a:srgbClr val="FFEAE6"/>
          </a:solidFill>
        </a:fill>
      </a:tcStyle>
    </a:band2H>
    <a:firstCol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232222"/>
        </a:fontRef>
        <a:srgbClr val="23222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1"/>
          </a:solidFill>
        </a:fill>
      </a:tcStyle>
    </a:wholeTbl>
    <a:band2H>
      <a:tcTxStyle/>
      <a:tcStyle>
        <a:tcBdr/>
        <a:fill>
          <a:solidFill>
            <a:srgbClr val="E6E7E9"/>
          </a:solidFill>
        </a:fill>
      </a:tcStyle>
    </a:band2H>
    <a:firstCol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232222"/>
        </a:fontRef>
        <a:srgbClr val="23222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D3CA"/>
          </a:solidFill>
        </a:fill>
      </a:tcStyle>
    </a:wholeTbl>
    <a:band2H>
      <a:tcTxStyle/>
      <a:tcStyle>
        <a:tcBdr/>
        <a:fill>
          <a:solidFill>
            <a:srgbClr val="FFEAE6"/>
          </a:solidFill>
        </a:fill>
      </a:tcStyle>
    </a:band2H>
    <a:firstCol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232222"/>
        </a:fontRef>
        <a:srgbClr val="23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arabun Bold"/>
          <a:ea typeface="Sarabun Bold"/>
          <a:cs typeface="Sarabun Bold"/>
        </a:font>
        <a:srgbClr val="23222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32222"/>
              </a:solidFill>
              <a:prstDash val="solid"/>
              <a:round/>
            </a:ln>
          </a:top>
          <a:bottom>
            <a:ln w="25400" cap="flat">
              <a:solidFill>
                <a:srgbClr val="23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32222"/>
              </a:solidFill>
              <a:prstDash val="solid"/>
              <a:round/>
            </a:ln>
          </a:top>
          <a:bottom>
            <a:ln w="25400" cap="flat">
              <a:solidFill>
                <a:srgbClr val="23222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232222"/>
        </a:fontRef>
        <a:srgbClr val="232222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32222"/>
          </a:solidFill>
        </a:fill>
      </a:tcStyle>
    </a:firstCol>
    <a:lastRow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32222"/>
          </a:solidFill>
        </a:fill>
      </a:tcStyle>
    </a:lastRow>
    <a:firstRow>
      <a:tcTxStyle b="on" i="off">
        <a:font>
          <a:latin typeface="Sarabun Bold"/>
          <a:ea typeface="Sarabun Bold"/>
          <a:cs typeface="Sarabun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3222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222"/>
        </a:fontRef>
        <a:srgbClr val="232222"/>
      </a:tcTxStyle>
      <a:tcStyle>
        <a:tcBdr>
          <a:left>
            <a:ln w="12700" cap="flat">
              <a:solidFill>
                <a:srgbClr val="232222"/>
              </a:solidFill>
              <a:prstDash val="solid"/>
              <a:round/>
            </a:ln>
          </a:left>
          <a:right>
            <a:ln w="12700" cap="flat">
              <a:solidFill>
                <a:srgbClr val="232222"/>
              </a:solidFill>
              <a:prstDash val="solid"/>
              <a:round/>
            </a:ln>
          </a:right>
          <a:top>
            <a:ln w="12700" cap="flat">
              <a:solidFill>
                <a:srgbClr val="232222"/>
              </a:solidFill>
              <a:prstDash val="solid"/>
              <a:round/>
            </a:ln>
          </a:top>
          <a:bottom>
            <a:ln w="12700" cap="flat">
              <a:solidFill>
                <a:srgbClr val="232222"/>
              </a:solidFill>
              <a:prstDash val="solid"/>
              <a:round/>
            </a:ln>
          </a:bottom>
          <a:insideH>
            <a:ln w="12700" cap="flat">
              <a:solidFill>
                <a:srgbClr val="232222"/>
              </a:solidFill>
              <a:prstDash val="solid"/>
              <a:round/>
            </a:ln>
          </a:insideH>
          <a:insideV>
            <a:ln w="12700" cap="flat">
              <a:solidFill>
                <a:srgbClr val="232222"/>
              </a:solidFill>
              <a:prstDash val="solid"/>
              <a:round/>
            </a:ln>
          </a:insideV>
        </a:tcBdr>
        <a:fill>
          <a:solidFill>
            <a:srgbClr val="232222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arabun Bold"/>
          <a:ea typeface="Sarabun Bold"/>
          <a:cs typeface="Sarabun Bold"/>
        </a:font>
        <a:srgbClr val="232222"/>
      </a:tcTxStyle>
      <a:tcStyle>
        <a:tcBdr>
          <a:left>
            <a:ln w="12700" cap="flat">
              <a:solidFill>
                <a:srgbClr val="232222"/>
              </a:solidFill>
              <a:prstDash val="solid"/>
              <a:round/>
            </a:ln>
          </a:left>
          <a:right>
            <a:ln w="12700" cap="flat">
              <a:solidFill>
                <a:srgbClr val="232222"/>
              </a:solidFill>
              <a:prstDash val="solid"/>
              <a:round/>
            </a:ln>
          </a:right>
          <a:top>
            <a:ln w="12700" cap="flat">
              <a:solidFill>
                <a:srgbClr val="232222"/>
              </a:solidFill>
              <a:prstDash val="solid"/>
              <a:round/>
            </a:ln>
          </a:top>
          <a:bottom>
            <a:ln w="12700" cap="flat">
              <a:solidFill>
                <a:srgbClr val="232222"/>
              </a:solidFill>
              <a:prstDash val="solid"/>
              <a:round/>
            </a:ln>
          </a:bottom>
          <a:insideH>
            <a:ln w="12700" cap="flat">
              <a:solidFill>
                <a:srgbClr val="232222"/>
              </a:solidFill>
              <a:prstDash val="solid"/>
              <a:round/>
            </a:ln>
          </a:insideH>
          <a:insideV>
            <a:ln w="12700" cap="flat">
              <a:solidFill>
                <a:srgbClr val="232222"/>
              </a:solidFill>
              <a:prstDash val="solid"/>
              <a:round/>
            </a:ln>
          </a:insideV>
        </a:tcBdr>
        <a:fill>
          <a:solidFill>
            <a:srgbClr val="232222">
              <a:alpha val="20000"/>
            </a:srgbClr>
          </a:solidFill>
        </a:fill>
      </a:tcStyle>
    </a:firstCol>
    <a:lastRow>
      <a:tcTxStyle b="on" i="off">
        <a:font>
          <a:latin typeface="Sarabun Bold"/>
          <a:ea typeface="Sarabun Bold"/>
          <a:cs typeface="Sarabun Bold"/>
        </a:font>
        <a:srgbClr val="232222"/>
      </a:tcTxStyle>
      <a:tcStyle>
        <a:tcBdr>
          <a:left>
            <a:ln w="12700" cap="flat">
              <a:solidFill>
                <a:srgbClr val="232222"/>
              </a:solidFill>
              <a:prstDash val="solid"/>
              <a:round/>
            </a:ln>
          </a:left>
          <a:right>
            <a:ln w="12700" cap="flat">
              <a:solidFill>
                <a:srgbClr val="232222"/>
              </a:solidFill>
              <a:prstDash val="solid"/>
              <a:round/>
            </a:ln>
          </a:right>
          <a:top>
            <a:ln w="50800" cap="flat">
              <a:solidFill>
                <a:srgbClr val="232222"/>
              </a:solidFill>
              <a:prstDash val="solid"/>
              <a:round/>
            </a:ln>
          </a:top>
          <a:bottom>
            <a:ln w="12700" cap="flat">
              <a:solidFill>
                <a:srgbClr val="232222"/>
              </a:solidFill>
              <a:prstDash val="solid"/>
              <a:round/>
            </a:ln>
          </a:bottom>
          <a:insideH>
            <a:ln w="12700" cap="flat">
              <a:solidFill>
                <a:srgbClr val="232222"/>
              </a:solidFill>
              <a:prstDash val="solid"/>
              <a:round/>
            </a:ln>
          </a:insideH>
          <a:insideV>
            <a:ln w="12700" cap="flat">
              <a:solidFill>
                <a:srgbClr val="232222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arabun Bold"/>
          <a:ea typeface="Sarabun Bold"/>
          <a:cs typeface="Sarabun Bold"/>
        </a:font>
        <a:srgbClr val="232222"/>
      </a:tcTxStyle>
      <a:tcStyle>
        <a:tcBdr>
          <a:left>
            <a:ln w="12700" cap="flat">
              <a:solidFill>
                <a:srgbClr val="232222"/>
              </a:solidFill>
              <a:prstDash val="solid"/>
              <a:round/>
            </a:ln>
          </a:left>
          <a:right>
            <a:ln w="12700" cap="flat">
              <a:solidFill>
                <a:srgbClr val="232222"/>
              </a:solidFill>
              <a:prstDash val="solid"/>
              <a:round/>
            </a:ln>
          </a:right>
          <a:top>
            <a:ln w="12700" cap="flat">
              <a:solidFill>
                <a:srgbClr val="232222"/>
              </a:solidFill>
              <a:prstDash val="solid"/>
              <a:round/>
            </a:ln>
          </a:top>
          <a:bottom>
            <a:ln w="25400" cap="flat">
              <a:solidFill>
                <a:srgbClr val="232222"/>
              </a:solidFill>
              <a:prstDash val="solid"/>
              <a:round/>
            </a:ln>
          </a:bottom>
          <a:insideH>
            <a:ln w="12700" cap="flat">
              <a:solidFill>
                <a:srgbClr val="232222"/>
              </a:solidFill>
              <a:prstDash val="solid"/>
              <a:round/>
            </a:ln>
          </a:insideH>
          <a:insideV>
            <a:ln w="12700" cap="flat">
              <a:solidFill>
                <a:srgbClr val="232222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60" d="100"/>
          <a:sy n="160" d="100"/>
        </p:scale>
        <p:origin x="4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Sarabun Regular"/>
      </a:defRPr>
    </a:lvl1pPr>
    <a:lvl2pPr indent="228600" latinLnBrk="0">
      <a:defRPr sz="1200">
        <a:latin typeface="+mn-lt"/>
        <a:ea typeface="+mn-ea"/>
        <a:cs typeface="+mn-cs"/>
        <a:sym typeface="Sarabun Regular"/>
      </a:defRPr>
    </a:lvl2pPr>
    <a:lvl3pPr indent="457200" latinLnBrk="0">
      <a:defRPr sz="1200">
        <a:latin typeface="+mn-lt"/>
        <a:ea typeface="+mn-ea"/>
        <a:cs typeface="+mn-cs"/>
        <a:sym typeface="Sarabun Regular"/>
      </a:defRPr>
    </a:lvl3pPr>
    <a:lvl4pPr indent="685800" latinLnBrk="0">
      <a:defRPr sz="1200">
        <a:latin typeface="+mn-lt"/>
        <a:ea typeface="+mn-ea"/>
        <a:cs typeface="+mn-cs"/>
        <a:sym typeface="Sarabun Regular"/>
      </a:defRPr>
    </a:lvl4pPr>
    <a:lvl5pPr indent="914400" latinLnBrk="0">
      <a:defRPr sz="1200">
        <a:latin typeface="+mn-lt"/>
        <a:ea typeface="+mn-ea"/>
        <a:cs typeface="+mn-cs"/>
        <a:sym typeface="Sarabun Regular"/>
      </a:defRPr>
    </a:lvl5pPr>
    <a:lvl6pPr indent="1143000" latinLnBrk="0">
      <a:defRPr sz="1200">
        <a:latin typeface="+mn-lt"/>
        <a:ea typeface="+mn-ea"/>
        <a:cs typeface="+mn-cs"/>
        <a:sym typeface="Sarabun Regular"/>
      </a:defRPr>
    </a:lvl6pPr>
    <a:lvl7pPr indent="1371600" latinLnBrk="0">
      <a:defRPr sz="1200">
        <a:latin typeface="+mn-lt"/>
        <a:ea typeface="+mn-ea"/>
        <a:cs typeface="+mn-cs"/>
        <a:sym typeface="Sarabun Regular"/>
      </a:defRPr>
    </a:lvl7pPr>
    <a:lvl8pPr indent="1600200" latinLnBrk="0">
      <a:defRPr sz="1200">
        <a:latin typeface="+mn-lt"/>
        <a:ea typeface="+mn-ea"/>
        <a:cs typeface="+mn-cs"/>
        <a:sym typeface="Sarabun Regular"/>
      </a:defRPr>
    </a:lvl8pPr>
    <a:lvl9pPr indent="1828800" latinLnBrk="0">
      <a:defRPr sz="1200">
        <a:latin typeface="+mn-lt"/>
        <a:ea typeface="+mn-ea"/>
        <a:cs typeface="+mn-cs"/>
        <a:sym typeface="Sarabun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" name="Picture 3" descr="Picture 3"/>
          <p:cNvPicPr>
            <a:picLocks noChangeAspect="1"/>
          </p:cNvPicPr>
          <p:nvPr/>
        </p:nvPicPr>
        <p:blipFill>
          <a:blip r:embed="rId2"/>
          <a:srcRect b="90400"/>
          <a:stretch>
            <a:fillRect/>
          </a:stretch>
        </p:blipFill>
        <p:spPr>
          <a:xfrm>
            <a:off x="0" y="5097467"/>
            <a:ext cx="9144000" cy="4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276" y="4767941"/>
            <a:ext cx="1270737" cy="250165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"/>
          <p:cNvSpPr txBox="1">
            <a:spLocks noGrp="1"/>
          </p:cNvSpPr>
          <p:nvPr>
            <p:ph type="title" hasCustomPrompt="1"/>
          </p:nvPr>
        </p:nvSpPr>
        <p:spPr>
          <a:xfrm>
            <a:off x="445059" y="1688052"/>
            <a:ext cx="5073519" cy="176739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</a:t>
            </a:r>
          </a:p>
        </p:txBody>
      </p:sp>
      <p:sp>
        <p:nvSpPr>
          <p:cNvPr id="1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45061" y="3741620"/>
            <a:ext cx="8253879" cy="102411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i="1"/>
            </a:lvl1pPr>
            <a:lvl2pPr>
              <a:buClrTx/>
              <a:defRPr i="1"/>
            </a:lvl2pPr>
            <a:lvl3pPr>
              <a:buClrTx/>
              <a:defRPr i="1"/>
            </a:lvl3pPr>
            <a:lvl4pPr>
              <a:buClrTx/>
              <a:defRPr i="1"/>
            </a:lvl4pPr>
            <a:lvl5pPr>
              <a:buClrTx/>
              <a:buFontTx/>
              <a:defRPr i="1"/>
            </a:lvl5pPr>
          </a:lstStyle>
          <a:p>
            <a:r>
              <a:t>Presenter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8" name="Rounded Rectangle 2"/>
          <p:cNvSpPr/>
          <p:nvPr/>
        </p:nvSpPr>
        <p:spPr>
          <a:xfrm>
            <a:off x="8616916" y="51469"/>
            <a:ext cx="405046" cy="270032"/>
          </a:xfrm>
          <a:prstGeom prst="roundRect">
            <a:avLst>
              <a:gd name="adj" fmla="val 16667"/>
            </a:avLst>
          </a:prstGeom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59" y="803987"/>
            <a:ext cx="1935523" cy="381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95533"/>
            <a:ext cx="9144000" cy="47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8" name="Picture 3" descr="Picture 3"/>
          <p:cNvPicPr>
            <a:picLocks noChangeAspect="1"/>
          </p:cNvPicPr>
          <p:nvPr/>
        </p:nvPicPr>
        <p:blipFill>
          <a:blip r:embed="rId2"/>
          <a:srcRect b="90400"/>
          <a:stretch>
            <a:fillRect/>
          </a:stretch>
        </p:blipFill>
        <p:spPr>
          <a:xfrm>
            <a:off x="0" y="5097467"/>
            <a:ext cx="9144000" cy="4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276" y="4767941"/>
            <a:ext cx="1270737" cy="250165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723925" y="1417983"/>
            <a:ext cx="2127976" cy="308898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1800"/>
            </a:lvl1pPr>
            <a:lvl2pPr marL="681989" indent="-320039">
              <a:buClrTx/>
              <a:buSzPct val="60000"/>
              <a:buChar char="o"/>
              <a:defRPr sz="1800"/>
            </a:lvl2pPr>
            <a:lvl3pPr marL="1079500" indent="-361950">
              <a:buClrTx/>
              <a:buChar char="▪"/>
              <a:defRPr sz="1800"/>
            </a:lvl3pPr>
            <a:lvl4pPr marL="1534659" indent="-455159">
              <a:buClrTx/>
              <a:buChar char="–"/>
              <a:defRPr sz="1800"/>
            </a:lvl4pPr>
            <a:lvl5pPr>
              <a:buClrTx/>
              <a:buFontTx/>
              <a:defRPr sz="1800"/>
            </a:lvl5pPr>
          </a:lstStyle>
          <a:p>
            <a:r>
              <a:t>Space here for code {⍺×⍵}picturesetc.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323528" y="267656"/>
            <a:ext cx="6507969" cy="6855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9" name="Picture 3" descr="Picture 3"/>
          <p:cNvPicPr>
            <a:picLocks noChangeAspect="1"/>
          </p:cNvPicPr>
          <p:nvPr/>
        </p:nvPicPr>
        <p:blipFill>
          <a:blip r:embed="rId2"/>
          <a:srcRect b="90400"/>
          <a:stretch>
            <a:fillRect/>
          </a:stretch>
        </p:blipFill>
        <p:spPr>
          <a:xfrm>
            <a:off x="0" y="5097467"/>
            <a:ext cx="9144000" cy="4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276" y="4767941"/>
            <a:ext cx="1270737" cy="25016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323527" y="1264925"/>
            <a:ext cx="7789890" cy="32420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323528" y="267656"/>
            <a:ext cx="6554352" cy="6855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" name="Picture 3" descr="Picture 3"/>
          <p:cNvPicPr>
            <a:picLocks noChangeAspect="1"/>
          </p:cNvPicPr>
          <p:nvPr/>
        </p:nvPicPr>
        <p:blipFill>
          <a:blip r:embed="rId2"/>
          <a:srcRect b="90400"/>
          <a:stretch>
            <a:fillRect/>
          </a:stretch>
        </p:blipFill>
        <p:spPr>
          <a:xfrm>
            <a:off x="0" y="5097467"/>
            <a:ext cx="9144000" cy="4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5276" y="4767941"/>
            <a:ext cx="1270737" cy="250165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323528" y="267656"/>
            <a:ext cx="6527847" cy="6855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19" y="4764629"/>
            <a:ext cx="327661" cy="358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3" descr="Picture 3"/>
          <p:cNvPicPr>
            <a:picLocks noChangeAspect="1"/>
          </p:cNvPicPr>
          <p:nvPr/>
        </p:nvPicPr>
        <p:blipFill>
          <a:blip r:embed="rId7"/>
          <a:srcRect b="90400"/>
          <a:stretch>
            <a:fillRect/>
          </a:stretch>
        </p:blipFill>
        <p:spPr>
          <a:xfrm>
            <a:off x="0" y="5097467"/>
            <a:ext cx="9144000" cy="4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4" descr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5276" y="4767941"/>
            <a:ext cx="1270737" cy="250165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9pPr>
    </p:titleStyle>
    <p:bodyStyle>
      <a:lvl1pPr marL="458787" marR="0" indent="-458787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FF6600"/>
        </a:buClr>
        <a:buSzPct val="75000"/>
        <a:buFontTx/>
        <a:buChar char="⬢"/>
        <a:tabLst/>
        <a:defRPr sz="24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1pPr>
      <a:lvl2pPr marL="939165" marR="0" indent="-481965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FF6600"/>
        </a:buClr>
        <a:buSzPct val="75000"/>
        <a:buFontTx/>
        <a:buChar char="⬢"/>
        <a:tabLst/>
        <a:defRPr sz="24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2pPr>
      <a:lvl3pPr marL="1371600" marR="0" indent="-4572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FF6600"/>
        </a:buClr>
        <a:buSzPct val="75000"/>
        <a:buFontTx/>
        <a:buChar char="⬢"/>
        <a:tabLst/>
        <a:defRPr sz="24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3pPr>
      <a:lvl4pPr marL="1858736" marR="0" indent="-487136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FF6600"/>
        </a:buClr>
        <a:buSzPct val="75000"/>
        <a:buFontTx/>
        <a:buChar char="⬢"/>
        <a:tabLst/>
        <a:defRPr sz="24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4pPr>
      <a:lvl5pPr marL="0" marR="0" indent="18288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FF6600"/>
        </a:buClr>
        <a:buSzTx/>
        <a:buFont typeface="Wingdings 2"/>
        <a:buNone/>
        <a:tabLst/>
        <a:defRPr sz="24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5pPr>
      <a:lvl6pPr marL="25603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FF6600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6pPr>
      <a:lvl7pPr marL="30175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FF6600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7pPr>
      <a:lvl8pPr marL="34747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FF6600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8pPr>
      <a:lvl9pPr marL="39319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>
          <a:srgbClr val="FF6600"/>
        </a:buClr>
        <a:buSzPct val="100000"/>
        <a:buFontTx/>
        <a:buChar char="•"/>
        <a:tabLst/>
        <a:defRPr sz="2400" b="0" i="0" u="none" strike="noStrike" cap="none" spc="0" baseline="0">
          <a:solidFill>
            <a:srgbClr val="3B475E"/>
          </a:solidFill>
          <a:uFillTx/>
          <a:latin typeface="+mn-lt"/>
          <a:ea typeface="+mn-ea"/>
          <a:cs typeface="+mn-cs"/>
          <a:sym typeface="Sarabun Regular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arabun Regular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arabun Regular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arabun Regular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arabun Regular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arabun Regular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arabun Regular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arabun Regular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arabun Regular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arabun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Date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45720" y="4764629"/>
            <a:ext cx="215901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69" name="Title 1"/>
          <p:cNvSpPr txBox="1">
            <a:spLocks noGrp="1"/>
          </p:cNvSpPr>
          <p:nvPr>
            <p:ph type="title"/>
          </p:nvPr>
        </p:nvSpPr>
        <p:spPr>
          <a:xfrm>
            <a:off x="445059" y="1688052"/>
            <a:ext cx="5073519" cy="1767396"/>
          </a:xfrm>
          <a:prstGeom prst="rect">
            <a:avLst/>
          </a:prstGeom>
        </p:spPr>
        <p:txBody>
          <a:bodyPr/>
          <a:lstStyle/>
          <a:p>
            <a:r>
              <a:t>Dyalog + AI = ...?</a:t>
            </a:r>
          </a:p>
        </p:txBody>
      </p:sp>
      <p:sp>
        <p:nvSpPr>
          <p:cNvPr id="70" name="Tex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Stefan Kruger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13" name="Does not turn interns into senior devs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4A59"/>
                </a:solidFill>
              </a:defRPr>
            </a:pPr>
            <a:r>
              <a:t>Does </a:t>
            </a:r>
            <a:r>
              <a:rPr i="1"/>
              <a:t>not</a:t>
            </a:r>
            <a:r>
              <a:t> turn interns into senior devs</a:t>
            </a:r>
          </a:p>
        </p:txBody>
      </p:sp>
      <p:sp>
        <p:nvSpPr>
          <p:cNvPr id="114" name="Reality check"/>
          <p:cNvSpPr txBox="1"/>
          <p:nvPr/>
        </p:nvSpPr>
        <p:spPr>
          <a:xfrm>
            <a:off x="323528" y="267656"/>
            <a:ext cx="6554352" cy="68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defRPr sz="3600">
                <a:solidFill>
                  <a:srgbClr val="3B475E"/>
                </a:solidFill>
              </a:defRPr>
            </a:lvl1pPr>
          </a:lstStyle>
          <a:p>
            <a:r>
              <a:t>Reality check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17" name="APL: improving (but must try harder)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APL: </a:t>
            </a:r>
            <a:r>
              <a:rPr i="1"/>
              <a:t>improving (but must try harder)</a:t>
            </a:r>
          </a:p>
        </p:txBody>
      </p:sp>
      <p:sp>
        <p:nvSpPr>
          <p:cNvPr id="118" name="Reality check"/>
          <p:cNvSpPr txBox="1"/>
          <p:nvPr/>
        </p:nvSpPr>
        <p:spPr>
          <a:xfrm>
            <a:off x="323528" y="267656"/>
            <a:ext cx="6554352" cy="68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defRPr sz="3600">
                <a:solidFill>
                  <a:srgbClr val="3B475E"/>
                </a:solidFill>
              </a:defRPr>
            </a:lvl1pPr>
          </a:lstStyle>
          <a:p>
            <a:r>
              <a:t>Reality check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121" name="World looks different today from 18 months ago last week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World looks different today from </a:t>
            </a:r>
            <a:r>
              <a:rPr strike="sngStrike"/>
              <a:t>18 months ago</a:t>
            </a:r>
            <a:r>
              <a:t> last week</a:t>
            </a:r>
          </a:p>
          <a:p>
            <a:r>
              <a:t>Claude Opus 4.1 perfectly capable of explaining APL code</a:t>
            </a:r>
          </a:p>
          <a:p>
            <a:r>
              <a:t>Writes mostly correct APL in constrained domains</a:t>
            </a:r>
          </a:p>
          <a:p>
            <a:r>
              <a:t>18-24 months behind the curve</a:t>
            </a:r>
          </a:p>
        </p:txBody>
      </p:sp>
      <p:sp>
        <p:nvSpPr>
          <p:cNvPr id="122" name="Pace of improvement: off cha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Pace of improvement: off charts</a:t>
            </a:r>
          </a:p>
        </p:txBody>
      </p:sp>
      <p:grpSp>
        <p:nvGrpSpPr>
          <p:cNvPr id="125" name="Group"/>
          <p:cNvGrpSpPr/>
          <p:nvPr/>
        </p:nvGrpSpPr>
        <p:grpSpPr>
          <a:xfrm>
            <a:off x="1276708" y="-3809311"/>
            <a:ext cx="6590584" cy="14287980"/>
            <a:chOff x="0" y="0"/>
            <a:chExt cx="6590582" cy="14287979"/>
          </a:xfrm>
        </p:grpSpPr>
        <p:pic>
          <p:nvPicPr>
            <p:cNvPr id="123" name="IMG_6218.PNG" descr="IMG_621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590583" cy="142879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4" name="Rounded Rectangle"/>
            <p:cNvSpPr/>
            <p:nvPr/>
          </p:nvSpPr>
          <p:spPr>
            <a:xfrm>
              <a:off x="166024" y="5436322"/>
              <a:ext cx="6226672" cy="1786881"/>
            </a:xfrm>
            <a:prstGeom prst="roundRect">
              <a:avLst>
                <a:gd name="adj" fmla="val 15000"/>
              </a:avLst>
            </a:prstGeom>
            <a:noFill/>
            <a:ln w="1270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28" name="Group"/>
          <p:cNvGrpSpPr/>
          <p:nvPr/>
        </p:nvGrpSpPr>
        <p:grpSpPr>
          <a:xfrm>
            <a:off x="2197984" y="1431077"/>
            <a:ext cx="1825606" cy="812801"/>
            <a:chOff x="0" y="0"/>
            <a:chExt cx="1825605" cy="812800"/>
          </a:xfrm>
        </p:grpSpPr>
        <p:sp>
          <p:nvSpPr>
            <p:cNvPr id="126" name="Quote Bubble"/>
            <p:cNvSpPr/>
            <p:nvPr/>
          </p:nvSpPr>
          <p:spPr>
            <a:xfrm>
              <a:off x="0" y="0"/>
              <a:ext cx="1825606" cy="812800"/>
            </a:xfrm>
            <a:prstGeom prst="wedgeEllipseCallout">
              <a:avLst>
                <a:gd name="adj1" fmla="val -49443"/>
                <a:gd name="adj2" fmla="val 7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27" name="Latest LLM…"/>
            <p:cNvSpPr txBox="1"/>
            <p:nvPr/>
          </p:nvSpPr>
          <p:spPr>
            <a:xfrm>
              <a:off x="360357" y="54689"/>
              <a:ext cx="1227710" cy="675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i="1"/>
              </a:pPr>
              <a:r>
                <a:t>Latest LLM</a:t>
              </a:r>
            </a:p>
            <a:p>
              <a:pPr>
                <a:defRPr i="1"/>
              </a:pPr>
              <a:r>
                <a:t>Anthropic </a:t>
              </a:r>
            </a:p>
          </p:txBody>
        </p:sp>
      </p:grpSp>
      <p:pic>
        <p:nvPicPr>
          <p:cNvPr id="12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0000">
            <a:off x="2036691" y="3171750"/>
            <a:ext cx="1983435" cy="19834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1" build="p" bldLvl="5" animBg="1" advAuto="0"/>
      <p:bldP spid="125" grpId="6" animBg="1" advAuto="0"/>
      <p:bldP spid="128" grpId="2" animBg="1" advAuto="0"/>
      <p:bldP spid="128" grpId="3" animBg="1" advAuto="0"/>
      <p:bldP spid="129" grpId="4" animBg="1" advAuto="0"/>
      <p:bldP spid="129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132" name="meme_02.jpg" descr="meme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424" y="0"/>
            <a:ext cx="6236686" cy="5099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35" name="World looks different today from 18 months ago last week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3B475E">
                    <a:alpha val="14756"/>
                  </a:srgbClr>
                </a:solidFill>
              </a:defRPr>
            </a:pPr>
            <a:r>
              <a:t>World looks different today from </a:t>
            </a:r>
            <a:r>
              <a:rPr strike="sngStrike"/>
              <a:t>18 months</a:t>
            </a:r>
            <a:r>
              <a:t> ago last week</a:t>
            </a:r>
          </a:p>
          <a:p>
            <a:r>
              <a:t>Claude Opus 4.1 perfectly capable of explaining APL code</a:t>
            </a:r>
          </a:p>
          <a:p>
            <a:pPr>
              <a:defRPr>
                <a:solidFill>
                  <a:srgbClr val="3B475E">
                    <a:alpha val="15425"/>
                  </a:srgbClr>
                </a:solidFill>
              </a:defRPr>
            </a:pPr>
            <a:r>
              <a:t>Writes mostly correct APL in constrained domains</a:t>
            </a:r>
          </a:p>
          <a:p>
            <a:pPr>
              <a:defRPr>
                <a:solidFill>
                  <a:srgbClr val="3B475E">
                    <a:alpha val="15202"/>
                  </a:srgbClr>
                </a:solidFill>
              </a:defRPr>
            </a:pPr>
            <a:r>
              <a:t>18-24 months behind the curve</a:t>
            </a:r>
          </a:p>
        </p:txBody>
      </p:sp>
      <p:sp>
        <p:nvSpPr>
          <p:cNvPr id="136" name="Pace of improvement: off char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Pace of improvement: off charts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139" name="Screenshot 2025-09-17 at 11.40.34.png" descr="Screenshot 2025-09-17 at 11.40.3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78" y="0"/>
            <a:ext cx="7469848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42" name="Start and end at any two (different) locations. Must visit each location exactly once. What is the shortest distance?…"/>
          <p:cNvSpPr txBox="1"/>
          <p:nvPr/>
        </p:nvSpPr>
        <p:spPr>
          <a:xfrm>
            <a:off x="250551" y="725006"/>
            <a:ext cx="8642899" cy="359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spcBef>
                <a:spcPts val="1200"/>
              </a:spcBef>
              <a:defRPr sz="2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Start and end at any two (different) locations. Must visit each location </a:t>
            </a:r>
            <a:r>
              <a:rPr b="1"/>
              <a:t>exactly once</a:t>
            </a:r>
            <a:r>
              <a:t>. What is the </a:t>
            </a:r>
            <a:r>
              <a:rPr b="1"/>
              <a:t>shortest distance</a:t>
            </a:r>
            <a:r>
              <a:t>?</a:t>
            </a:r>
          </a:p>
          <a:p>
            <a:pPr defTabSz="457200">
              <a:spcBef>
                <a:spcPts val="1200"/>
              </a:spcBef>
              <a:defRPr sz="26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Given the following distances:</a:t>
            </a:r>
          </a:p>
          <a:p>
            <a:pPr defTabSz="457200">
              <a:defRPr sz="26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London to Dublin  = 464</a:t>
            </a:r>
          </a:p>
          <a:p>
            <a:pPr defTabSz="457200">
              <a:defRPr sz="26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London to Belfast = 518</a:t>
            </a:r>
          </a:p>
          <a:p>
            <a:pPr defTabSz="457200">
              <a:defRPr sz="26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Dublin to Belfast = 141</a:t>
            </a:r>
          </a:p>
          <a:p>
            <a:pPr defTabSz="457200">
              <a:defRPr sz="26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endParaRPr/>
          </a:p>
          <a:p>
            <a:pPr defTabSz="457200">
              <a:spcBef>
                <a:spcPts val="1200"/>
              </a:spcBef>
              <a:defRPr sz="26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rPr>
                <a:latin typeface="Times Roman"/>
                <a:ea typeface="Times Roman"/>
                <a:cs typeface="Times Roman"/>
                <a:sym typeface="Times Roman"/>
              </a:rPr>
              <a:t>The shortest is </a:t>
            </a:r>
            <a:r>
              <a:t>London → Dublin → Belfast = 605</a:t>
            </a:r>
          </a:p>
        </p:txBody>
      </p:sp>
      <p:grpSp>
        <p:nvGrpSpPr>
          <p:cNvPr id="145" name="Group"/>
          <p:cNvGrpSpPr/>
          <p:nvPr/>
        </p:nvGrpSpPr>
        <p:grpSpPr>
          <a:xfrm>
            <a:off x="6652345" y="1643706"/>
            <a:ext cx="1938473" cy="1856088"/>
            <a:chOff x="0" y="0"/>
            <a:chExt cx="1938472" cy="1856087"/>
          </a:xfrm>
        </p:grpSpPr>
        <p:pic>
          <p:nvPicPr>
            <p:cNvPr id="143" name="hamiltonian-path-problem-vertex-travelling-salesman-problem-mathematics-6d2c8204a3b64ff88b535db2fa3eea89.png" descr="hamiltonian-path-problem-vertex-travelling-salesman-problem-mathematics-6d2c8204a3b64ff88b535db2fa3eea89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38473" cy="1856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4" name="Rectangle"/>
            <p:cNvSpPr/>
            <p:nvPr/>
          </p:nvSpPr>
          <p:spPr>
            <a:xfrm rot="21441846">
              <a:off x="1013995" y="1461237"/>
              <a:ext cx="298461" cy="25202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  <a:latin typeface="Tahoma"/>
                  <a:ea typeface="Tahoma"/>
                  <a:cs typeface="Tahoma"/>
                  <a:sym typeface="Tahom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148" name="'pmat'⎕CY'dfns'…"/>
          <p:cNvSpPr txBox="1"/>
          <p:nvPr/>
        </p:nvSpPr>
        <p:spPr>
          <a:xfrm>
            <a:off x="1090930" y="748030"/>
            <a:ext cx="6962141" cy="364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20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'pmat'⎕CY'dfns'</a:t>
            </a:r>
            <a:endParaRPr>
              <a:solidFill>
                <a:srgbClr val="000000"/>
              </a:solidFill>
            </a:endParaRPr>
          </a:p>
          <a:p>
            <a:pPr defTabSz="457200">
              <a:defRPr sz="20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data</a:t>
            </a:r>
            <a:r>
              <a:rPr>
                <a:solidFill>
                  <a:srgbClr val="0000FF"/>
                </a:solidFill>
              </a:rPr>
              <a:t>←</a:t>
            </a:r>
            <a:r>
              <a:t>' '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000088"/>
                </a:solidFill>
              </a:rPr>
              <a:t>≠⊆⊢</a:t>
            </a:r>
            <a:r>
              <a:rPr>
                <a:solidFill>
                  <a:srgbClr val="0000FF"/>
                </a:solidFill>
              </a:rPr>
              <a:t>)¨</a:t>
            </a:r>
            <a:r>
              <a:t>'(to|=)'</a:t>
            </a:r>
            <a:r>
              <a:rPr>
                <a:solidFill>
                  <a:srgbClr val="880088"/>
                </a:solidFill>
              </a:rPr>
              <a:t>⎕R</a:t>
            </a:r>
            <a:r>
              <a:t>' '</a:t>
            </a:r>
            <a:r>
              <a:rPr>
                <a:solidFill>
                  <a:srgbClr val="000088"/>
                </a:solidFill>
              </a:rPr>
              <a:t>⊃</a:t>
            </a:r>
            <a:r>
              <a:rPr>
                <a:solidFill>
                  <a:srgbClr val="880088"/>
                </a:solidFill>
              </a:rPr>
              <a:t>⎕NGET</a:t>
            </a:r>
            <a:r>
              <a:t>'data9.txt'</a:t>
            </a:r>
            <a:r>
              <a:rPr>
                <a:solidFill>
                  <a:srgbClr val="888888"/>
                </a:solidFill>
              </a:rPr>
              <a:t>1</a:t>
            </a:r>
            <a:endParaRPr>
              <a:solidFill>
                <a:srgbClr val="000000"/>
              </a:solidFill>
            </a:endParaRPr>
          </a:p>
          <a:p>
            <a:pPr defTabSz="457200">
              <a:defRPr sz="20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endParaRPr>
              <a:solidFill>
                <a:srgbClr val="000000"/>
              </a:solidFill>
            </a:endParaRPr>
          </a:p>
          <a:p>
            <a:pPr defTabSz="457200">
              <a:defRPr sz="20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Day9</a:t>
            </a:r>
            <a:r>
              <a:rPr>
                <a:solidFill>
                  <a:srgbClr val="0000FF"/>
                </a:solidFill>
              </a:rPr>
              <a:t>←{</a:t>
            </a:r>
          </a:p>
          <a:p>
            <a:pPr defTabSz="457200">
              <a:defRPr sz="20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888888"/>
                </a:solidFill>
              </a:rPr>
              <a:t>weights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888888"/>
                </a:solidFill>
              </a:rPr>
              <a:t>w</a:t>
            </a:r>
            <a:r>
              <a:rPr>
                <a:solidFill>
                  <a:srgbClr val="000088"/>
                </a:solidFill>
              </a:rPr>
              <a:t>,</a:t>
            </a:r>
            <a:r>
              <a:rPr>
                <a:solidFill>
                  <a:srgbClr val="888888"/>
                </a:solidFill>
              </a:rPr>
              <a:t>w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000088"/>
                </a:solidFill>
              </a:rPr>
              <a:t>⍎</a:t>
            </a:r>
            <a:r>
              <a:rPr>
                <a:solidFill>
                  <a:srgbClr val="0000FF"/>
                </a:solidFill>
              </a:rPr>
              <a:t>¨</a:t>
            </a:r>
            <a:r>
              <a:rPr>
                <a:solidFill>
                  <a:srgbClr val="000088"/>
                </a:solidFill>
              </a:rPr>
              <a:t>⊢/↑</a:t>
            </a:r>
            <a:r>
              <a:rPr>
                <a:solidFill>
                  <a:srgbClr val="0000FF"/>
                </a:solidFill>
              </a:rPr>
              <a:t>⍵</a:t>
            </a:r>
            <a:r>
              <a:t>                 </a:t>
            </a:r>
          </a:p>
          <a:p>
            <a:pPr defTabSz="457200">
              <a:defRPr sz="20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edges</a:t>
            </a:r>
            <a:r>
              <a:rPr>
                <a:solidFill>
                  <a:srgbClr val="0000FF"/>
                </a:solidFill>
              </a:rPr>
              <a:t>←(</a:t>
            </a:r>
            <a:r>
              <a:rPr>
                <a:solidFill>
                  <a:srgbClr val="000088"/>
                </a:solidFill>
              </a:rPr>
              <a:t>⊢⍪⌽</a:t>
            </a:r>
            <a:r>
              <a:rPr>
                <a:solidFill>
                  <a:srgbClr val="0000FF"/>
                </a:solidFill>
              </a:rPr>
              <a:t>)</a:t>
            </a:r>
            <a:r>
              <a:t>28</a:t>
            </a:r>
            <a:r>
              <a:rPr>
                <a:solidFill>
                  <a:srgbClr val="000000"/>
                </a:solidFill>
              </a:rPr>
              <a:t> </a:t>
            </a:r>
            <a:r>
              <a:t>2</a:t>
            </a:r>
            <a:r>
              <a:rPr>
                <a:solidFill>
                  <a:srgbClr val="000088"/>
                </a:solidFill>
              </a:rPr>
              <a:t>⍴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000088"/>
                </a:solidFill>
              </a:rPr>
              <a:t>∪⍳⊢</a:t>
            </a:r>
            <a:r>
              <a:rPr>
                <a:solidFill>
                  <a:srgbClr val="0000FF"/>
                </a:solidFill>
              </a:rPr>
              <a:t>)</a:t>
            </a:r>
            <a:r>
              <a:rPr>
                <a:solidFill>
                  <a:srgbClr val="000088"/>
                </a:solidFill>
              </a:rPr>
              <a:t>,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000088"/>
                </a:solidFill>
              </a:rPr>
              <a:t>↑</a:t>
            </a:r>
            <a:r>
              <a:rPr>
                <a:solidFill>
                  <a:srgbClr val="0000FF"/>
                </a:solidFill>
              </a:rPr>
              <a:t>⍵)[;</a:t>
            </a:r>
            <a:r>
              <a:t>1</a:t>
            </a:r>
            <a:r>
              <a:rPr>
                <a:solidFill>
                  <a:srgbClr val="000000"/>
                </a:solidFill>
              </a:rPr>
              <a:t> </a:t>
            </a:r>
            <a:r>
              <a:t>2</a:t>
            </a:r>
            <a:r>
              <a:rPr>
                <a:solidFill>
                  <a:srgbClr val="0000FF"/>
                </a:solidFill>
              </a:rPr>
              <a:t>]</a:t>
            </a:r>
            <a:r>
              <a:rPr>
                <a:solidFill>
                  <a:srgbClr val="000000"/>
                </a:solidFill>
              </a:rPr>
              <a:t>  </a:t>
            </a:r>
          </a:p>
          <a:p>
            <a:pPr defTabSz="457200">
              <a:defRPr sz="20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888888"/>
                </a:solidFill>
              </a:rPr>
              <a:t>adj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888888"/>
                </a:solidFill>
              </a:rPr>
              <a:t>weights</a:t>
            </a:r>
            <a:r>
              <a:rPr>
                <a:solidFill>
                  <a:srgbClr val="0000FF"/>
                </a:solidFill>
              </a:rPr>
              <a:t>@(</a:t>
            </a:r>
            <a:r>
              <a:rPr>
                <a:solidFill>
                  <a:srgbClr val="000088"/>
                </a:solidFill>
              </a:rPr>
              <a:t>↓</a:t>
            </a:r>
            <a:r>
              <a:rPr>
                <a:solidFill>
                  <a:srgbClr val="888888"/>
                </a:solidFill>
              </a:rPr>
              <a:t>edges</a:t>
            </a:r>
            <a:r>
              <a:rPr>
                <a:solidFill>
                  <a:srgbClr val="0000FF"/>
                </a:solidFill>
              </a:rPr>
              <a:t>)</a:t>
            </a:r>
            <a:r>
              <a:rPr>
                <a:solidFill>
                  <a:srgbClr val="000088"/>
                </a:solidFill>
              </a:rPr>
              <a:t>⊢</a:t>
            </a:r>
            <a:r>
              <a:rPr>
                <a:solidFill>
                  <a:srgbClr val="888888"/>
                </a:solidFill>
              </a:rPr>
              <a:t>0</a:t>
            </a:r>
            <a:r>
              <a:rPr>
                <a:solidFill>
                  <a:srgbClr val="000088"/>
                </a:solidFill>
              </a:rPr>
              <a:t>⍴</a:t>
            </a:r>
            <a:r>
              <a:rPr>
                <a:solidFill>
                  <a:srgbClr val="0000FF"/>
                </a:solidFill>
              </a:rPr>
              <a:t>⍨</a:t>
            </a:r>
            <a:r>
              <a:rPr>
                <a:solidFill>
                  <a:srgbClr val="888888"/>
                </a:solidFill>
              </a:rPr>
              <a:t>2</a:t>
            </a:r>
            <a:r>
              <a:rPr>
                <a:solidFill>
                  <a:srgbClr val="000088"/>
                </a:solidFill>
              </a:rPr>
              <a:t>⍴</a:t>
            </a:r>
            <a:r>
              <a:rPr>
                <a:solidFill>
                  <a:srgbClr val="888888"/>
                </a:solidFill>
              </a:rPr>
              <a:t>8</a:t>
            </a:r>
            <a:r>
              <a:t>       </a:t>
            </a:r>
          </a:p>
          <a:p>
            <a:pPr defTabSz="457200">
              <a:defRPr sz="20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000088"/>
                </a:solidFill>
              </a:rPr>
              <a:t>⌊</a:t>
            </a:r>
            <a:r>
              <a:rPr>
                <a:solidFill>
                  <a:srgbClr val="0000FF"/>
                </a:solidFill>
              </a:rPr>
              <a:t>/</a:t>
            </a:r>
            <a:r>
              <a:rPr>
                <a:solidFill>
                  <a:srgbClr val="000088"/>
                </a:solidFill>
              </a:rPr>
              <a:t>,⌈</a:t>
            </a:r>
            <a:r>
              <a:rPr>
                <a:solidFill>
                  <a:srgbClr val="0000FF"/>
                </a:solidFill>
              </a:rPr>
              <a:t>/)</a:t>
            </a:r>
            <a:r>
              <a:rPr>
                <a:solidFill>
                  <a:srgbClr val="000088"/>
                </a:solidFill>
              </a:rPr>
              <a:t>+</a:t>
            </a:r>
            <a:r>
              <a:rPr>
                <a:solidFill>
                  <a:srgbClr val="0000FF"/>
                </a:solidFill>
              </a:rPr>
              <a:t>/</a:t>
            </a:r>
            <a:r>
              <a:rPr>
                <a:solidFill>
                  <a:srgbClr val="888888"/>
                </a:solidFill>
              </a:rPr>
              <a:t>adj</a:t>
            </a:r>
            <a:r>
              <a:rPr>
                <a:solidFill>
                  <a:srgbClr val="0000FF"/>
                </a:solidFill>
              </a:rPr>
              <a:t>[</a:t>
            </a:r>
            <a:r>
              <a:rPr>
                <a:solidFill>
                  <a:srgbClr val="000088"/>
                </a:solidFill>
              </a:rPr>
              <a:t>↓</a:t>
            </a:r>
            <a:r>
              <a:rPr>
                <a:solidFill>
                  <a:srgbClr val="0000FF"/>
                </a:solidFill>
              </a:rPr>
              <a:t>{</a:t>
            </a:r>
            <a:r>
              <a:rPr>
                <a:solidFill>
                  <a:srgbClr val="000088"/>
                </a:solidFill>
              </a:rPr>
              <a:t>∊</a:t>
            </a:r>
            <a:r>
              <a:rPr>
                <a:solidFill>
                  <a:srgbClr val="0000FF"/>
                </a:solidFill>
              </a:rPr>
              <a:t>⍵}⌺</a:t>
            </a:r>
            <a:r>
              <a:rPr>
                <a:solidFill>
                  <a:srgbClr val="888888"/>
                </a:solidFill>
              </a:rPr>
              <a:t>1</a:t>
            </a:r>
            <a:r>
              <a:t> </a:t>
            </a:r>
            <a:r>
              <a:rPr>
                <a:solidFill>
                  <a:srgbClr val="888888"/>
                </a:solidFill>
              </a:rPr>
              <a:t>2</a:t>
            </a:r>
            <a:r>
              <a:rPr>
                <a:solidFill>
                  <a:srgbClr val="000088"/>
                </a:solidFill>
              </a:rPr>
              <a:t>⊢</a:t>
            </a:r>
            <a:r>
              <a:rPr>
                <a:solidFill>
                  <a:srgbClr val="888888"/>
                </a:solidFill>
              </a:rPr>
              <a:t>pmat</a:t>
            </a:r>
            <a:r>
              <a:t> </a:t>
            </a:r>
            <a:r>
              <a:rPr>
                <a:solidFill>
                  <a:srgbClr val="888888"/>
                </a:solidFill>
              </a:rPr>
              <a:t>8</a:t>
            </a:r>
            <a:r>
              <a:rPr>
                <a:solidFill>
                  <a:srgbClr val="0000FF"/>
                </a:solidFill>
              </a:rPr>
              <a:t>]</a:t>
            </a:r>
          </a:p>
          <a:p>
            <a:pPr defTabSz="457200">
              <a:defRPr sz="2000">
                <a:solidFill>
                  <a:srgbClr val="0000FF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}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9" name="Oval"/>
          <p:cNvSpPr/>
          <p:nvPr/>
        </p:nvSpPr>
        <p:spPr>
          <a:xfrm>
            <a:off x="4051276" y="2260687"/>
            <a:ext cx="882421" cy="416964"/>
          </a:xfrm>
          <a:prstGeom prst="ellips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50" name="Oval"/>
          <p:cNvSpPr/>
          <p:nvPr/>
        </p:nvSpPr>
        <p:spPr>
          <a:xfrm>
            <a:off x="1156316" y="782609"/>
            <a:ext cx="882421" cy="416964"/>
          </a:xfrm>
          <a:prstGeom prst="ellips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2" animBg="1" advAuto="0"/>
      <p:bldP spid="150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pic>
        <p:nvPicPr>
          <p:cNvPr id="153" name="Screenshot 2025-09-12 at 09.32.24.png" descr="Screenshot 2025-09-12 at 09.32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686" y="196523"/>
            <a:ext cx="4761944" cy="3532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Screenshot 2025-09-12 at 09.32.09.png" descr="Screenshot 2025-09-12 at 09.32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5" y="191524"/>
            <a:ext cx="4530392" cy="4667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claude-seeklogo.svg" descr="claude-seeklogo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983" y="249494"/>
            <a:ext cx="1290515" cy="27726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Oval"/>
          <p:cNvSpPr/>
          <p:nvPr/>
        </p:nvSpPr>
        <p:spPr>
          <a:xfrm>
            <a:off x="4487281" y="1947890"/>
            <a:ext cx="882421" cy="416963"/>
          </a:xfrm>
          <a:prstGeom prst="ellips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157" name="Oval"/>
          <p:cNvSpPr/>
          <p:nvPr/>
        </p:nvSpPr>
        <p:spPr>
          <a:xfrm>
            <a:off x="57877" y="4095750"/>
            <a:ext cx="882421" cy="416963"/>
          </a:xfrm>
          <a:prstGeom prst="ellips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animBg="1" advAuto="0"/>
      <p:bldP spid="157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sp>
        <p:nvSpPr>
          <p:cNvPr id="160" name="Original Co-pilot: contextual auto-complet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Original Co-pilot: contextual auto-complete</a:t>
            </a:r>
          </a:p>
          <a:p>
            <a:r>
              <a:t>Copy &amp; paste </a:t>
            </a:r>
            <a:r>
              <a:rPr strike="sngStrike"/>
              <a:t>Stack Overflow</a:t>
            </a:r>
            <a:r>
              <a:t> ChatGPT</a:t>
            </a:r>
          </a:p>
          <a:p>
            <a:r>
              <a:t>AI-integrated IDEs (Cursor, Zed, Windsurf...)</a:t>
            </a:r>
          </a:p>
          <a:p>
            <a:r>
              <a:t>Console/cloud agents (Claude Code, Aider, Codex...)</a:t>
            </a:r>
          </a:p>
        </p:txBody>
      </p:sp>
      <p:sp>
        <p:nvSpPr>
          <p:cNvPr id="161" name="AI Tooling: towards greater autonomy"/>
          <p:cNvSpPr txBox="1">
            <a:spLocks noGrp="1"/>
          </p:cNvSpPr>
          <p:nvPr>
            <p:ph type="title"/>
          </p:nvPr>
        </p:nvSpPr>
        <p:spPr>
          <a:xfrm>
            <a:off x="323528" y="267656"/>
            <a:ext cx="8496943" cy="685536"/>
          </a:xfrm>
          <a:prstGeom prst="rect">
            <a:avLst/>
          </a:prstGeom>
        </p:spPr>
        <p:txBody>
          <a:bodyPr/>
          <a:lstStyle/>
          <a:p>
            <a:r>
              <a:t>AI Tooling: towards greater autonomy</a:t>
            </a:r>
          </a:p>
        </p:txBody>
      </p:sp>
      <p:grpSp>
        <p:nvGrpSpPr>
          <p:cNvPr id="164" name="Group"/>
          <p:cNvGrpSpPr/>
          <p:nvPr/>
        </p:nvGrpSpPr>
        <p:grpSpPr>
          <a:xfrm>
            <a:off x="739851" y="3441291"/>
            <a:ext cx="2428541" cy="874568"/>
            <a:chOff x="0" y="0"/>
            <a:chExt cx="2428540" cy="874567"/>
          </a:xfrm>
        </p:grpSpPr>
        <p:sp>
          <p:nvSpPr>
            <p:cNvPr id="162" name="Quote Bubble"/>
            <p:cNvSpPr/>
            <p:nvPr/>
          </p:nvSpPr>
          <p:spPr>
            <a:xfrm rot="10800000">
              <a:off x="0" y="-1"/>
              <a:ext cx="2428541" cy="874568"/>
            </a:xfrm>
            <a:prstGeom prst="wedgeEllipseCallout">
              <a:avLst>
                <a:gd name="adj1" fmla="val -49550"/>
                <a:gd name="adj2" fmla="val 7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63" name="AI in cli-environment"/>
            <p:cNvSpPr txBox="1"/>
            <p:nvPr/>
          </p:nvSpPr>
          <p:spPr>
            <a:xfrm>
              <a:off x="129248" y="221900"/>
              <a:ext cx="2169999" cy="38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i="1"/>
              </a:lvl1pPr>
            </a:lstStyle>
            <a:p>
              <a:r>
                <a:t>AI in cli-environment</a:t>
              </a:r>
            </a:p>
          </p:txBody>
        </p:sp>
      </p:grpSp>
      <p:pic>
        <p:nvPicPr>
          <p:cNvPr id="165" name="github-copilot-seeklogo.svg" descr="github-copilot-seeklogo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856" y="1332276"/>
            <a:ext cx="471252" cy="382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chatgpt-seeklogo.svg" descr="chatgpt-seeklogo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856" y="1814851"/>
            <a:ext cx="471252" cy="471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cursor-seeklogo.svg" descr="cursor-seeklogo.sv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699" y="2371427"/>
            <a:ext cx="579567" cy="579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claude-seeklogo.svg" descr="claude-seeklogo.sv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826" y="3008062"/>
            <a:ext cx="577312" cy="579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1" build="p" bldLvl="5" animBg="1" advAuto="0"/>
      <p:bldP spid="164" grpId="6" animBg="1" advAuto="0"/>
      <p:bldP spid="165" grpId="2" animBg="1" advAuto="0"/>
      <p:bldP spid="166" grpId="3" animBg="1" advAuto="0"/>
      <p:bldP spid="167" grpId="4" animBg="1" advAuto="0"/>
      <p:bldP spid="168" grpId="5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19" y="4764629"/>
            <a:ext cx="215901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73" name="New APLer (first decade) -- 3 years at Dyalo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New APLer (first decade) -- 3 years at Dyalog</a:t>
            </a:r>
          </a:p>
          <a:p>
            <a:r>
              <a:t>Previously at IBM for long stint</a:t>
            </a:r>
          </a:p>
          <a:p>
            <a:r>
              <a:t>Computer Science background</a:t>
            </a:r>
          </a:p>
          <a:p>
            <a:r>
              <a:t>@ Dyalog: provider of outside perspective</a:t>
            </a:r>
          </a:p>
        </p:txBody>
      </p:sp>
      <p:sp>
        <p:nvSpPr>
          <p:cNvPr id="74" name="Who am I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Who am I?</a:t>
            </a:r>
          </a:p>
        </p:txBody>
      </p:sp>
      <p:pic>
        <p:nvPicPr>
          <p:cNvPr id="75" name="Screenshot 2025-09-22 at 10.50.38.png" descr="Screenshot 2025-09-22 at 10.50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681" y="966911"/>
            <a:ext cx="1848171" cy="2775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sp>
        <p:nvSpPr>
          <p:cNvPr id="171" name="Tight integration into Dyalog Integrated Development Environment (IDE)?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Tight integration into Dyalog Integrated Development Environment (IDE)?</a:t>
            </a:r>
          </a:p>
          <a:p>
            <a:r>
              <a:t>Uncomfortably fast-moving goal posts</a:t>
            </a:r>
          </a:p>
          <a:p>
            <a:r>
              <a:rPr i="1"/>
              <a:t>Not</a:t>
            </a:r>
            <a:r>
              <a:t> in the 'move fast &amp; break things' camp!</a:t>
            </a:r>
          </a:p>
          <a:p>
            <a:r>
              <a:t>Models still below-par for APL</a:t>
            </a:r>
          </a:p>
        </p:txBody>
      </p:sp>
      <p:sp>
        <p:nvSpPr>
          <p:cNvPr id="172" name="AI Tooling: Dyalog's Challen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AI Tooling: Dyalog's Challenge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build="p" bldLvl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sp>
        <p:nvSpPr>
          <p:cNvPr id="175" name="Good match for Link-driven workflows…"/>
          <p:cNvSpPr txBox="1">
            <a:spLocks noGrp="1"/>
          </p:cNvSpPr>
          <p:nvPr>
            <p:ph type="body" idx="1"/>
          </p:nvPr>
        </p:nvSpPr>
        <p:spPr>
          <a:xfrm>
            <a:off x="323527" y="1264925"/>
            <a:ext cx="8496946" cy="3242041"/>
          </a:xfrm>
          <a:prstGeom prst="rect">
            <a:avLst/>
          </a:prstGeom>
        </p:spPr>
        <p:txBody>
          <a:bodyPr/>
          <a:lstStyle/>
          <a:p>
            <a:r>
              <a:t>Good match for Link-driven workflows</a:t>
            </a:r>
          </a:p>
          <a:p>
            <a:r>
              <a:t>Already watching for changes = fast feedback loop</a:t>
            </a:r>
          </a:p>
          <a:p>
            <a:r>
              <a:t>No UI overlays or chat panels in the Dyalog environment</a:t>
            </a:r>
          </a:p>
        </p:txBody>
      </p:sp>
      <p:sp>
        <p:nvSpPr>
          <p:cNvPr id="176" name="Console Agents + Link = ❤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59536">
              <a:defRPr sz="3384"/>
            </a:lvl1pPr>
          </a:lstStyle>
          <a:p>
            <a:r>
              <a:t>Console Agents + Link = ❤️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build="p" bldLvl="5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sp>
        <p:nvSpPr>
          <p:cNvPr id="179" name="LLM in a loop + tools use in the CLI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LLM in a loop + tools use in the CLI</a:t>
            </a:r>
          </a:p>
          <a:p>
            <a:r>
              <a:t>Runs your whole tool chain: git, test runner, CI</a:t>
            </a:r>
          </a:p>
          <a:p>
            <a:r>
              <a:t>High autonomy: set it off, go for lunch</a:t>
            </a:r>
          </a:p>
          <a:p>
            <a:r>
              <a:t>...come back to PR ready for review</a:t>
            </a:r>
          </a:p>
          <a:p>
            <a:r>
              <a:t>Visceral cost-</a:t>
            </a:r>
            <a:r>
              <a:rPr strike="sngStrike"/>
              <a:t>benefit</a:t>
            </a:r>
            <a:r>
              <a:t> feedback</a:t>
            </a:r>
          </a:p>
        </p:txBody>
      </p:sp>
      <p:sp>
        <p:nvSpPr>
          <p:cNvPr id="180" name="Console Ag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Console Agents</a:t>
            </a:r>
          </a:p>
        </p:txBody>
      </p:sp>
      <p:grpSp>
        <p:nvGrpSpPr>
          <p:cNvPr id="183" name="Group"/>
          <p:cNvGrpSpPr/>
          <p:nvPr/>
        </p:nvGrpSpPr>
        <p:grpSpPr>
          <a:xfrm>
            <a:off x="3084744" y="2017670"/>
            <a:ext cx="2456611" cy="967687"/>
            <a:chOff x="0" y="0"/>
            <a:chExt cx="2456610" cy="967685"/>
          </a:xfrm>
        </p:grpSpPr>
        <p:sp>
          <p:nvSpPr>
            <p:cNvPr id="181" name="Quote Bubble"/>
            <p:cNvSpPr/>
            <p:nvPr/>
          </p:nvSpPr>
          <p:spPr>
            <a:xfrm>
              <a:off x="0" y="0"/>
              <a:ext cx="2456611" cy="967686"/>
            </a:xfrm>
            <a:prstGeom prst="wedgeEllipseCallout">
              <a:avLst>
                <a:gd name="adj1" fmla="val -49575"/>
                <a:gd name="adj2" fmla="val 67265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82" name="Suggested changes…"/>
            <p:cNvSpPr txBox="1"/>
            <p:nvPr/>
          </p:nvSpPr>
          <p:spPr>
            <a:xfrm>
              <a:off x="299882" y="139210"/>
              <a:ext cx="2077252" cy="694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i="1"/>
              </a:pPr>
              <a:r>
                <a:t>Suggested changes</a:t>
              </a:r>
            </a:p>
            <a:p>
              <a:pPr>
                <a:defRPr i="1"/>
              </a:pPr>
              <a:r>
                <a:t>to a project's code</a:t>
              </a:r>
            </a:p>
          </p:txBody>
        </p:sp>
      </p:grpSp>
      <p:grpSp>
        <p:nvGrpSpPr>
          <p:cNvPr id="186" name="Group"/>
          <p:cNvGrpSpPr/>
          <p:nvPr/>
        </p:nvGrpSpPr>
        <p:grpSpPr>
          <a:xfrm>
            <a:off x="1930755" y="-1665949"/>
            <a:ext cx="4575434" cy="6607725"/>
            <a:chOff x="0" y="0"/>
            <a:chExt cx="4575432" cy="6607724"/>
          </a:xfrm>
        </p:grpSpPr>
        <p:pic>
          <p:nvPicPr>
            <p:cNvPr id="184" name="Screenshot 2025-09-29 at 06.26.10.png" descr="Screenshot 2025-09-29 at 06.26.10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575433" cy="6607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5" name="Rectangle"/>
            <p:cNvSpPr/>
            <p:nvPr/>
          </p:nvSpPr>
          <p:spPr>
            <a:xfrm>
              <a:off x="8111" y="1680765"/>
              <a:ext cx="4557250" cy="4904946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build="p" bldLvl="5" animBg="1" advAuto="0"/>
      <p:bldP spid="183" grpId="2" animBg="1" advAuto="0"/>
      <p:bldP spid="183" grpId="3" animBg="1" advAuto="0"/>
      <p:bldP spid="186" grpId="4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  <p:sp>
        <p:nvSpPr>
          <p:cNvPr id="189" name="Storing your code as text fil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Storing your code as text files</a:t>
            </a:r>
          </a:p>
          <a:p>
            <a:r>
              <a:t>Ability to run APL from the command line</a:t>
            </a:r>
          </a:p>
          <a:p>
            <a:r>
              <a:t>Everything accessible and introspectable via CLI</a:t>
            </a:r>
          </a:p>
          <a:p>
            <a:r>
              <a:t>Rich error reporting</a:t>
            </a:r>
          </a:p>
        </p:txBody>
      </p:sp>
      <p:sp>
        <p:nvSpPr>
          <p:cNvPr id="190" name="Console Agents: Implic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Console Agents: Implications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1" build="p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  <p:sp>
        <p:nvSpPr>
          <p:cNvPr id="193" name="Dyalog + Claude Code Agent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Dyalog + Claude Code Agent</a:t>
            </a:r>
          </a:p>
        </p:txBody>
      </p:sp>
      <p:pic>
        <p:nvPicPr>
          <p:cNvPr id="194" name="claude-seeklogo.svg" descr="claude-seeklogo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983" y="249494"/>
            <a:ext cx="1290515" cy="277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" name="Group"/>
          <p:cNvGrpSpPr/>
          <p:nvPr/>
        </p:nvGrpSpPr>
        <p:grpSpPr>
          <a:xfrm>
            <a:off x="2274518" y="3110453"/>
            <a:ext cx="2428541" cy="874568"/>
            <a:chOff x="0" y="0"/>
            <a:chExt cx="2428540" cy="874567"/>
          </a:xfrm>
        </p:grpSpPr>
        <p:sp>
          <p:nvSpPr>
            <p:cNvPr id="195" name="Quote Bubble"/>
            <p:cNvSpPr/>
            <p:nvPr/>
          </p:nvSpPr>
          <p:spPr>
            <a:xfrm rot="10800000">
              <a:off x="0" y="0"/>
              <a:ext cx="2428541" cy="874567"/>
            </a:xfrm>
            <a:prstGeom prst="wedgeEllipseCallout">
              <a:avLst>
                <a:gd name="adj1" fmla="val -49550"/>
                <a:gd name="adj2" fmla="val 7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96" name="AI in cli-environment"/>
            <p:cNvSpPr txBox="1"/>
            <p:nvPr/>
          </p:nvSpPr>
          <p:spPr>
            <a:xfrm>
              <a:off x="129248" y="221900"/>
              <a:ext cx="2169999" cy="38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i="1"/>
              </a:lvl1pPr>
            </a:lstStyle>
            <a:p>
              <a:r>
                <a:t>AI in cli-environment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200" name="Screenshot 2025-09-25 at 12.24.13.png" descr="Screenshot 2025-09-25 at 12.24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409" y="-1"/>
            <a:ext cx="5975182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claude-seeklogo.svg" descr="claude-seeklogo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388" y="213144"/>
            <a:ext cx="1290514" cy="277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  <p:sp>
        <p:nvSpPr>
          <p:cNvPr id="204" name="parse ← {…"/>
          <p:cNvSpPr txBox="1"/>
          <p:nvPr/>
        </p:nvSpPr>
        <p:spPr>
          <a:xfrm>
            <a:off x="234665" y="170179"/>
            <a:ext cx="5745884" cy="420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parse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FF"/>
                </a:solidFill>
              </a:rPr>
              <a:t>{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</a:t>
            </a:r>
            <a:r>
              <a:rPr>
                <a:solidFill>
                  <a:srgbClr val="888888"/>
                </a:solidFill>
              </a:rPr>
              <a:t>parts</a:t>
            </a:r>
            <a: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FF"/>
                </a:solidFill>
              </a:rPr>
              <a:t>(⍵</a:t>
            </a:r>
            <a:r>
              <a:rPr>
                <a:solidFill>
                  <a:srgbClr val="000088"/>
                </a:solidFill>
              </a:rPr>
              <a:t>=</a:t>
            </a:r>
            <a:r>
              <a:rPr>
                <a:solidFill>
                  <a:srgbClr val="008888"/>
                </a:solidFill>
              </a:rPr>
              <a:t>'='</a:t>
            </a:r>
            <a:r>
              <a:rPr>
                <a:solidFill>
                  <a:srgbClr val="0000FF"/>
                </a:solidFill>
              </a:rPr>
              <a:t>)</a:t>
            </a:r>
            <a:r>
              <a:rPr>
                <a:solidFill>
                  <a:srgbClr val="000088"/>
                </a:solidFill>
              </a:rPr>
              <a:t>⊆</a:t>
            </a:r>
            <a:r>
              <a:rPr>
                <a:solidFill>
                  <a:srgbClr val="0000FF"/>
                </a:solidFill>
              </a:rPr>
              <a:t>⍵</a:t>
            </a:r>
            <a:r>
              <a:t> 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</a:t>
            </a:r>
            <a:r>
              <a:rPr>
                <a:solidFill>
                  <a:srgbClr val="888888"/>
                </a:solidFill>
              </a:rPr>
              <a:t>route</a:t>
            </a:r>
            <a: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88"/>
                </a:solidFill>
              </a:rPr>
              <a:t>⊃</a:t>
            </a:r>
            <a:r>
              <a:rPr>
                <a:solidFill>
                  <a:srgbClr val="888888"/>
                </a:solidFill>
              </a:rPr>
              <a:t>parts</a:t>
            </a:r>
            <a:r>
              <a:t> </a:t>
            </a:r>
          </a:p>
          <a:p>
            <a:pPr defTabSz="457200">
              <a:defRPr sz="13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888888"/>
                </a:solidFill>
              </a:rPr>
              <a:t>dist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88"/>
                </a:solidFill>
              </a:rPr>
              <a:t>⍎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000088"/>
                </a:solidFill>
              </a:rPr>
              <a:t>⊃⌽</a:t>
            </a:r>
            <a:r>
              <a:rPr>
                <a:solidFill>
                  <a:srgbClr val="888888"/>
                </a:solidFill>
              </a:rPr>
              <a:t>parts</a:t>
            </a:r>
            <a:r>
              <a:rPr>
                <a:solidFill>
                  <a:srgbClr val="0000FF"/>
                </a:solidFill>
              </a:rPr>
              <a:t>)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888888"/>
                </a:solidFill>
              </a:rPr>
              <a:t>cities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((</a:t>
            </a:r>
            <a:r>
              <a:rPr>
                <a:solidFill>
                  <a:srgbClr val="888888"/>
                </a:solidFill>
              </a:rPr>
              <a:t>route</a:t>
            </a:r>
            <a:r>
              <a:rPr>
                <a:solidFill>
                  <a:srgbClr val="000088"/>
                </a:solidFill>
              </a:rPr>
              <a:t>≠</a:t>
            </a:r>
            <a:r>
              <a:t>' '</a:t>
            </a:r>
            <a:r>
              <a:rPr>
                <a:solidFill>
                  <a:srgbClr val="0000FF"/>
                </a:solidFill>
              </a:rPr>
              <a:t>)</a:t>
            </a:r>
            <a:r>
              <a:rPr>
                <a:solidFill>
                  <a:srgbClr val="000088"/>
                </a:solidFill>
              </a:rPr>
              <a:t>∧~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888888"/>
                </a:solidFill>
              </a:rPr>
              <a:t>¯2</a:t>
            </a:r>
            <a:r>
              <a:rPr>
                <a:solidFill>
                  <a:srgbClr val="000088"/>
                </a:solidFill>
              </a:rPr>
              <a:t>⌽</a:t>
            </a:r>
            <a:r>
              <a:rPr>
                <a:solidFill>
                  <a:srgbClr val="888888"/>
                </a:solidFill>
              </a:rPr>
              <a:t>0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888888"/>
                </a:solidFill>
              </a:rPr>
              <a:t>0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888888"/>
                </a:solidFill>
              </a:rPr>
              <a:t>1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888888"/>
                </a:solidFill>
              </a:rPr>
              <a:t>1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888888"/>
                </a:solidFill>
              </a:rPr>
              <a:t>0</a:t>
            </a:r>
            <a:r>
              <a:rPr>
                <a:solidFill>
                  <a:srgbClr val="0000FF"/>
                </a:solidFill>
              </a:rPr>
              <a:t>)</a:t>
            </a:r>
            <a:r>
              <a:rPr>
                <a:solidFill>
                  <a:srgbClr val="000088"/>
                </a:solidFill>
              </a:rPr>
              <a:t>⌽</a:t>
            </a:r>
            <a:r>
              <a:rPr>
                <a:solidFill>
                  <a:srgbClr val="0000FF"/>
                </a:solidFill>
              </a:rPr>
              <a:t>⍨</a:t>
            </a:r>
            <a:r>
              <a:rPr>
                <a:solidFill>
                  <a:srgbClr val="000088"/>
                </a:solidFill>
              </a:rPr>
              <a:t>≢</a:t>
            </a:r>
            <a:r>
              <a:rPr>
                <a:solidFill>
                  <a:srgbClr val="888888"/>
                </a:solidFill>
              </a:rPr>
              <a:t>route</a:t>
            </a:r>
            <a:r>
              <a:rPr>
                <a:solidFill>
                  <a:srgbClr val="0000FF"/>
                </a:solidFill>
              </a:rPr>
              <a:t>)</a:t>
            </a:r>
            <a:r>
              <a:rPr>
                <a:solidFill>
                  <a:srgbClr val="000088"/>
                </a:solidFill>
              </a:rPr>
              <a:t>⊆</a:t>
            </a:r>
            <a:r>
              <a:rPr>
                <a:solidFill>
                  <a:srgbClr val="888888"/>
                </a:solidFill>
              </a:rPr>
              <a:t>route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000088"/>
                </a:solidFill>
              </a:rPr>
              <a:t>⊃</a:t>
            </a:r>
            <a:r>
              <a:rPr>
                <a:solidFill>
                  <a:srgbClr val="888888"/>
                </a:solidFill>
              </a:rPr>
              <a:t>cities</a:t>
            </a:r>
            <a:r>
              <a:rPr>
                <a:solidFill>
                  <a:srgbClr val="0000FF"/>
                </a:solidFill>
              </a:rPr>
              <a:t>)(</a:t>
            </a:r>
            <a:r>
              <a:rPr>
                <a:solidFill>
                  <a:srgbClr val="000088"/>
                </a:solidFill>
              </a:rPr>
              <a:t>⊃⌽</a:t>
            </a:r>
            <a:r>
              <a:rPr>
                <a:solidFill>
                  <a:srgbClr val="888888"/>
                </a:solidFill>
              </a:rPr>
              <a:t>cities</a:t>
            </a:r>
            <a:r>
              <a:rPr>
                <a:solidFill>
                  <a:srgbClr val="0000FF"/>
                </a:solidFill>
              </a:rPr>
              <a:t>)</a:t>
            </a:r>
            <a:r>
              <a:rPr>
                <a:solidFill>
                  <a:srgbClr val="888888"/>
                </a:solidFill>
              </a:rPr>
              <a:t>dist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FF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}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FF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edges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parse</a:t>
            </a:r>
            <a:r>
              <a:rPr>
                <a:solidFill>
                  <a:srgbClr val="0000FF"/>
                </a:solidFill>
              </a:rPr>
              <a:t>¨</a:t>
            </a:r>
            <a:r>
              <a:rPr>
                <a:solidFill>
                  <a:srgbClr val="888888"/>
                </a:solidFill>
              </a:rPr>
              <a:t>data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cities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88"/>
                </a:solidFill>
              </a:rPr>
              <a:t>∪⊃,</a:t>
            </a:r>
            <a:r>
              <a:rPr>
                <a:solidFill>
                  <a:srgbClr val="0000FF"/>
                </a:solidFill>
              </a:rPr>
              <a:t>/(</a:t>
            </a:r>
            <a:r>
              <a:rPr>
                <a:solidFill>
                  <a:srgbClr val="888888"/>
                </a:solidFill>
              </a:rPr>
              <a:t>2</a:t>
            </a:r>
            <a:r>
              <a:rPr>
                <a:solidFill>
                  <a:srgbClr val="000088"/>
                </a:solidFill>
              </a:rPr>
              <a:t>↑</a:t>
            </a:r>
            <a:r>
              <a:rPr>
                <a:solidFill>
                  <a:srgbClr val="0000FF"/>
                </a:solidFill>
              </a:rPr>
              <a:t>)¨</a:t>
            </a:r>
            <a:r>
              <a:t>edges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n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88"/>
                </a:solidFill>
              </a:rPr>
              <a:t>≢</a:t>
            </a:r>
            <a:r>
              <a:t>cities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dist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FF"/>
                </a:solidFill>
              </a:rPr>
              <a:t>(</a:t>
            </a:r>
            <a:r>
              <a:t>n</a:t>
            </a:r>
            <a:r>
              <a:rPr>
                <a:solidFill>
                  <a:srgbClr val="000088"/>
                </a:solidFill>
              </a:rPr>
              <a:t>,</a:t>
            </a:r>
            <a:r>
              <a:t>n</a:t>
            </a:r>
            <a:r>
              <a:rPr>
                <a:solidFill>
                  <a:srgbClr val="0000FF"/>
                </a:solidFill>
              </a:rPr>
              <a:t>)</a:t>
            </a:r>
            <a:r>
              <a:rPr>
                <a:solidFill>
                  <a:srgbClr val="000088"/>
                </a:solidFill>
              </a:rPr>
              <a:t>⍴</a:t>
            </a:r>
            <a:r>
              <a:rPr>
                <a:solidFill>
                  <a:srgbClr val="888888"/>
                </a:solidFill>
              </a:rPr>
              <a:t>0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endParaRPr>
              <a:solidFill>
                <a:srgbClr val="888888"/>
              </a:solidFill>
            </a:endParaRPr>
          </a:p>
          <a:p>
            <a:pPr defTabSz="457200">
              <a:defRPr sz="1300">
                <a:solidFill>
                  <a:srgbClr val="0000FF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{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888888"/>
                </a:solidFill>
              </a:rPr>
              <a:t>c1</a:t>
            </a:r>
            <a:r>
              <a:t> </a:t>
            </a:r>
            <a:r>
              <a:rPr>
                <a:solidFill>
                  <a:srgbClr val="888888"/>
                </a:solidFill>
              </a:rPr>
              <a:t>c2</a:t>
            </a:r>
            <a:r>
              <a:t> </a:t>
            </a:r>
            <a:r>
              <a:rPr>
                <a:solidFill>
                  <a:srgbClr val="888888"/>
                </a:solidFill>
              </a:rPr>
              <a:t>d</a:t>
            </a:r>
            <a:r>
              <a:rPr>
                <a:solidFill>
                  <a:srgbClr val="0000FF"/>
                </a:solidFill>
              </a:rPr>
              <a:t>)</a:t>
            </a:r>
            <a: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FF"/>
                </a:solidFill>
              </a:rPr>
              <a:t>⍵</a:t>
            </a:r>
          </a:p>
          <a:p>
            <a:pPr defTabSz="457200">
              <a:defRPr sz="13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</a:t>
            </a:r>
            <a:r>
              <a:t>i</a:t>
            </a:r>
            <a:r>
              <a:rPr>
                <a:solidFill>
                  <a:srgbClr val="000000"/>
                </a:solidFill>
              </a:rPr>
              <a:t> </a:t>
            </a:r>
            <a:r>
              <a:t>j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000000"/>
                </a:solidFill>
              </a:rPr>
              <a:t> </a:t>
            </a:r>
            <a:r>
              <a:t>cities</a:t>
            </a:r>
            <a:r>
              <a:rPr>
                <a:solidFill>
                  <a:srgbClr val="000088"/>
                </a:solidFill>
              </a:rPr>
              <a:t>⍳</a:t>
            </a:r>
            <a:r>
              <a:t>c1</a:t>
            </a:r>
            <a:r>
              <a:rPr>
                <a:solidFill>
                  <a:srgbClr val="000000"/>
                </a:solidFill>
              </a:rPr>
              <a:t> </a:t>
            </a:r>
            <a:r>
              <a:t>c2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</a:t>
            </a:r>
            <a:r>
              <a:rPr>
                <a:solidFill>
                  <a:srgbClr val="888888"/>
                </a:solidFill>
              </a:rPr>
              <a:t>dist</a:t>
            </a:r>
            <a:r>
              <a:rPr>
                <a:solidFill>
                  <a:srgbClr val="0000FF"/>
                </a:solidFill>
              </a:rPr>
              <a:t>[</a:t>
            </a:r>
            <a:r>
              <a:rPr>
                <a:solidFill>
                  <a:srgbClr val="888888"/>
                </a:solidFill>
              </a:rPr>
              <a:t>i</a:t>
            </a:r>
            <a:r>
              <a:rPr>
                <a:solidFill>
                  <a:srgbClr val="0000FF"/>
                </a:solidFill>
              </a:rPr>
              <a:t>;</a:t>
            </a:r>
            <a:r>
              <a:rPr>
                <a:solidFill>
                  <a:srgbClr val="888888"/>
                </a:solidFill>
              </a:rPr>
              <a:t>j</a:t>
            </a:r>
            <a:r>
              <a:rPr>
                <a:solidFill>
                  <a:srgbClr val="0000FF"/>
                </a:solidFill>
              </a:rPr>
              <a:t>]</a:t>
            </a:r>
            <a: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888888"/>
                </a:solidFill>
              </a:rPr>
              <a:t>dist</a:t>
            </a:r>
            <a:r>
              <a:rPr>
                <a:solidFill>
                  <a:srgbClr val="0000FF"/>
                </a:solidFill>
              </a:rPr>
              <a:t>[</a:t>
            </a:r>
            <a:r>
              <a:rPr>
                <a:solidFill>
                  <a:srgbClr val="888888"/>
                </a:solidFill>
              </a:rPr>
              <a:t>j</a:t>
            </a:r>
            <a:r>
              <a:rPr>
                <a:solidFill>
                  <a:srgbClr val="0000FF"/>
                </a:solidFill>
              </a:rPr>
              <a:t>;</a:t>
            </a:r>
            <a:r>
              <a:rPr>
                <a:solidFill>
                  <a:srgbClr val="888888"/>
                </a:solidFill>
              </a:rPr>
              <a:t>i</a:t>
            </a:r>
            <a:r>
              <a:rPr>
                <a:solidFill>
                  <a:srgbClr val="0000FF"/>
                </a:solidFill>
              </a:rPr>
              <a:t>]</a:t>
            </a:r>
            <a: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888888"/>
                </a:solidFill>
              </a:rPr>
              <a:t>d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FF"/>
                </a:solidFill>
              </a:rPr>
              <a:t>}¨</a:t>
            </a:r>
            <a:r>
              <a:t>edges</a:t>
            </a:r>
          </a:p>
        </p:txBody>
      </p:sp>
      <p:sp>
        <p:nvSpPr>
          <p:cNvPr id="205" name="perm ← {…"/>
          <p:cNvSpPr txBox="1"/>
          <p:nvPr/>
        </p:nvSpPr>
        <p:spPr>
          <a:xfrm>
            <a:off x="5946839" y="169675"/>
            <a:ext cx="2877821" cy="306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perm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FF"/>
                </a:solidFill>
              </a:rPr>
              <a:t>{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</a:t>
            </a:r>
            <a:r>
              <a:rPr>
                <a:solidFill>
                  <a:srgbClr val="0000FF"/>
                </a:solidFill>
              </a:rPr>
              <a:t>⍵</a:t>
            </a:r>
            <a:r>
              <a:rPr>
                <a:solidFill>
                  <a:srgbClr val="000088"/>
                </a:solidFill>
              </a:rPr>
              <a:t>=</a:t>
            </a:r>
            <a:r>
              <a:rPr>
                <a:solidFill>
                  <a:srgbClr val="888888"/>
                </a:solidFill>
              </a:rPr>
              <a:t>0</a:t>
            </a:r>
            <a:r>
              <a:rPr>
                <a:solidFill>
                  <a:srgbClr val="0000FF"/>
                </a:solidFill>
              </a:rPr>
              <a:t>:</a:t>
            </a:r>
            <a:r>
              <a:t> </a:t>
            </a:r>
            <a:r>
              <a:rPr>
                <a:solidFill>
                  <a:srgbClr val="000088"/>
                </a:solidFill>
              </a:rPr>
              <a:t>,⊂⍬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</a:t>
            </a:r>
            <a:r>
              <a:rPr>
                <a:solidFill>
                  <a:srgbClr val="000088"/>
                </a:solidFill>
              </a:rPr>
              <a:t>⊃,</a:t>
            </a:r>
            <a:r>
              <a:rPr>
                <a:solidFill>
                  <a:srgbClr val="0000FF"/>
                </a:solidFill>
              </a:rPr>
              <a:t>/{⍵</a:t>
            </a:r>
            <a:r>
              <a:rPr>
                <a:solidFill>
                  <a:srgbClr val="000088"/>
                </a:solidFill>
              </a:rPr>
              <a:t>,</a:t>
            </a:r>
            <a:r>
              <a:rPr>
                <a:solidFill>
                  <a:srgbClr val="0000FF"/>
                </a:solidFill>
              </a:rPr>
              <a:t>¨∇(</a:t>
            </a:r>
            <a:r>
              <a:rPr>
                <a:solidFill>
                  <a:srgbClr val="000088"/>
                </a:solidFill>
              </a:rPr>
              <a:t>⍳</a:t>
            </a:r>
            <a:r>
              <a:rPr>
                <a:solidFill>
                  <a:srgbClr val="0000FF"/>
                </a:solidFill>
              </a:rPr>
              <a:t>⍺)</a:t>
            </a:r>
            <a:r>
              <a:rPr>
                <a:solidFill>
                  <a:srgbClr val="000088"/>
                </a:solidFill>
              </a:rPr>
              <a:t>~</a:t>
            </a:r>
            <a:r>
              <a:rPr>
                <a:solidFill>
                  <a:srgbClr val="0000FF"/>
                </a:solidFill>
              </a:rPr>
              <a:t>⍵}</a:t>
            </a:r>
            <a:r>
              <a:rPr>
                <a:solidFill>
                  <a:srgbClr val="000088"/>
                </a:solidFill>
              </a:rPr>
              <a:t>/⍳</a:t>
            </a:r>
            <a:r>
              <a:rPr>
                <a:solidFill>
                  <a:srgbClr val="0000FF"/>
                </a:solidFill>
              </a:rPr>
              <a:t>⍵</a:t>
            </a:r>
          </a:p>
          <a:p>
            <a:pPr defTabSz="457200">
              <a:defRPr sz="1300">
                <a:solidFill>
                  <a:srgbClr val="0000FF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}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routes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perm n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routeDist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FF"/>
                </a:solidFill>
              </a:rPr>
              <a:t>{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</a:t>
            </a:r>
            <a:r>
              <a:rPr>
                <a:solidFill>
                  <a:srgbClr val="0000FF"/>
                </a:solidFill>
              </a:rPr>
              <a:t>⍵</a:t>
            </a:r>
            <a:r>
              <a:rPr>
                <a:solidFill>
                  <a:srgbClr val="000088"/>
                </a:solidFill>
              </a:rPr>
              <a:t>=⍬</a:t>
            </a:r>
            <a:r>
              <a:rPr>
                <a:solidFill>
                  <a:srgbClr val="0000FF"/>
                </a:solidFill>
              </a:rPr>
              <a:t>:</a:t>
            </a:r>
            <a:r>
              <a:t> </a:t>
            </a:r>
            <a:r>
              <a:rPr>
                <a:solidFill>
                  <a:srgbClr val="888888"/>
                </a:solidFill>
              </a:rPr>
              <a:t>0</a:t>
            </a:r>
          </a:p>
          <a:p>
            <a:pPr defTabSz="457200">
              <a:defRPr sz="13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888888"/>
                </a:solidFill>
              </a:rPr>
              <a:t>pairs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888888"/>
                </a:solidFill>
              </a:rPr>
              <a:t>2</a:t>
            </a:r>
            <a:r>
              <a:rPr>
                <a:solidFill>
                  <a:srgbClr val="000088"/>
                </a:solidFill>
              </a:rPr>
              <a:t>,/</a:t>
            </a:r>
            <a:r>
              <a:rPr>
                <a:solidFill>
                  <a:srgbClr val="0000FF"/>
                </a:solidFill>
              </a:rPr>
              <a:t>⍵</a:t>
            </a:r>
            <a:r>
              <a:rPr>
                <a:solidFill>
                  <a:srgbClr val="000000"/>
                </a:solidFill>
              </a:rPr>
              <a:t>              </a:t>
            </a:r>
          </a:p>
          <a:p>
            <a:pPr defTabSz="457200">
              <a:defRPr sz="13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</a:t>
            </a:r>
            <a:r>
              <a:rPr>
                <a:solidFill>
                  <a:srgbClr val="000088"/>
                </a:solidFill>
              </a:rPr>
              <a:t>+</a:t>
            </a:r>
            <a:r>
              <a:rPr>
                <a:solidFill>
                  <a:srgbClr val="0000FF"/>
                </a:solidFill>
              </a:rPr>
              <a:t>/</a:t>
            </a:r>
            <a:r>
              <a:rPr>
                <a:solidFill>
                  <a:srgbClr val="888888"/>
                </a:solidFill>
              </a:rPr>
              <a:t>dist</a:t>
            </a:r>
            <a:r>
              <a:rPr>
                <a:solidFill>
                  <a:srgbClr val="0000FF"/>
                </a:solidFill>
              </a:rPr>
              <a:t>[</a:t>
            </a:r>
            <a:r>
              <a:rPr>
                <a:solidFill>
                  <a:srgbClr val="000088"/>
                </a:solidFill>
              </a:rPr>
              <a:t>⊃</a:t>
            </a:r>
            <a:r>
              <a:rPr>
                <a:solidFill>
                  <a:srgbClr val="0000FF"/>
                </a:solidFill>
              </a:rPr>
              <a:t>¨</a:t>
            </a:r>
            <a:r>
              <a:rPr>
                <a:solidFill>
                  <a:srgbClr val="888888"/>
                </a:solidFill>
              </a:rPr>
              <a:t>pairs</a:t>
            </a:r>
            <a:r>
              <a:rPr>
                <a:solidFill>
                  <a:srgbClr val="0000FF"/>
                </a:solidFill>
              </a:rPr>
              <a:t>;</a:t>
            </a:r>
            <a:r>
              <a:rPr>
                <a:solidFill>
                  <a:srgbClr val="000088"/>
                </a:solidFill>
              </a:rPr>
              <a:t>⊃</a:t>
            </a:r>
            <a:r>
              <a:rPr>
                <a:solidFill>
                  <a:srgbClr val="0000FF"/>
                </a:solidFill>
              </a:rPr>
              <a:t>¨</a:t>
            </a:r>
            <a:r>
              <a:rPr>
                <a:solidFill>
                  <a:srgbClr val="000088"/>
                </a:solidFill>
              </a:rPr>
              <a:t>⌽</a:t>
            </a:r>
            <a:r>
              <a:rPr>
                <a:solidFill>
                  <a:srgbClr val="0000FF"/>
                </a:solidFill>
              </a:rPr>
              <a:t>¨</a:t>
            </a:r>
            <a:r>
              <a:rPr>
                <a:solidFill>
                  <a:srgbClr val="888888"/>
                </a:solidFill>
              </a:rPr>
              <a:t>pairs</a:t>
            </a:r>
            <a:r>
              <a:rPr>
                <a:solidFill>
                  <a:srgbClr val="0000FF"/>
                </a:solidFill>
              </a:rPr>
              <a:t>]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defTabSz="457200">
              <a:defRPr sz="1300">
                <a:solidFill>
                  <a:srgbClr val="0000FF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}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distances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routeDist</a:t>
            </a:r>
            <a:r>
              <a:rPr>
                <a:solidFill>
                  <a:srgbClr val="0000FF"/>
                </a:solidFill>
              </a:rPr>
              <a:t>¨</a:t>
            </a:r>
            <a:r>
              <a:t>routes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88"/>
                </a:solidFill>
              </a:rPr>
              <a:t>⌊</a:t>
            </a:r>
            <a:r>
              <a:rPr>
                <a:solidFill>
                  <a:srgbClr val="0000FF"/>
                </a:solidFill>
              </a:rPr>
              <a:t>/</a:t>
            </a:r>
            <a:r>
              <a:t>distances</a:t>
            </a:r>
          </a:p>
        </p:txBody>
      </p:sp>
      <p:sp>
        <p:nvSpPr>
          <p:cNvPr id="206" name="Rectangle"/>
          <p:cNvSpPr/>
          <p:nvPr/>
        </p:nvSpPr>
        <p:spPr>
          <a:xfrm>
            <a:off x="69345" y="59333"/>
            <a:ext cx="5621964" cy="435173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07" name="Rectangle"/>
          <p:cNvSpPr/>
          <p:nvPr/>
        </p:nvSpPr>
        <p:spPr>
          <a:xfrm>
            <a:off x="5732073" y="59333"/>
            <a:ext cx="3348519" cy="4351734"/>
          </a:xfrm>
          <a:prstGeom prst="rect">
            <a:avLst/>
          </a:prstGeom>
          <a:ln w="127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210" name="Group"/>
          <p:cNvGrpSpPr/>
          <p:nvPr/>
        </p:nvGrpSpPr>
        <p:grpSpPr>
          <a:xfrm>
            <a:off x="394617" y="1746678"/>
            <a:ext cx="8354766" cy="1053243"/>
            <a:chOff x="0" y="0"/>
            <a:chExt cx="8354764" cy="1053242"/>
          </a:xfrm>
        </p:grpSpPr>
        <p:sp>
          <p:nvSpPr>
            <p:cNvPr id="208" name="Rectangle"/>
            <p:cNvSpPr/>
            <p:nvPr/>
          </p:nvSpPr>
          <p:spPr>
            <a:xfrm>
              <a:off x="0" y="0"/>
              <a:ext cx="8354765" cy="1053243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09" name="LENGTH ERROR…"/>
            <p:cNvSpPr txBox="1"/>
            <p:nvPr/>
          </p:nvSpPr>
          <p:spPr>
            <a:xfrm>
              <a:off x="79092" y="23701"/>
              <a:ext cx="8196581" cy="10058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defTabSz="457200">
                <a:defRPr>
                  <a:solidFill>
                    <a:srgbClr val="FF4A59"/>
                  </a:solidFill>
                  <a:latin typeface="APL385 Unicode"/>
                  <a:ea typeface="APL385 Unicode"/>
                  <a:cs typeface="APL385 Unicode"/>
                  <a:sym typeface="APL385 Unicode"/>
                </a:defRPr>
              </a:pPr>
              <a:r>
                <a:t>LENGTH ERROR</a:t>
              </a:r>
            </a:p>
            <a:p>
              <a:pPr defTabSz="457200">
                <a:defRPr>
                  <a:solidFill>
                    <a:srgbClr val="FF4A59"/>
                  </a:solidFill>
                  <a:latin typeface="APL385 Unicode"/>
                  <a:ea typeface="APL385 Unicode"/>
                  <a:cs typeface="APL385 Unicode"/>
                  <a:sym typeface="APL385 Unicode"/>
                </a:defRPr>
              </a:pPr>
              <a:r>
                <a:t>parse[4] cities←((route≠' ')∧~(¯2⌽0 0 1 1 0)⌽⍨≢route)⊆route</a:t>
              </a:r>
            </a:p>
            <a:p>
              <a:pPr defTabSz="457200">
                <a:defRPr>
                  <a:solidFill>
                    <a:srgbClr val="FF4A59"/>
                  </a:solidFill>
                  <a:latin typeface="APL385 Unicode"/>
                  <a:ea typeface="APL385 Unicode"/>
                  <a:cs typeface="APL385 Unicode"/>
                  <a:sym typeface="APL385 Unicode"/>
                </a:defRPr>
              </a:pPr>
              <a:r>
                <a:t>                                                     ∧</a:t>
              </a:r>
            </a:p>
          </p:txBody>
        </p:sp>
      </p:grpSp>
      <p:pic>
        <p:nvPicPr>
          <p:cNvPr id="211" name="claude-seeklogo.svg" descr="claude-seeklogo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983" y="249494"/>
            <a:ext cx="1290515" cy="277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1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27</a:t>
            </a:fld>
            <a:endParaRPr/>
          </a:p>
        </p:txBody>
      </p:sp>
      <p:pic>
        <p:nvPicPr>
          <p:cNvPr id="214" name="Screenshot 2025-09-25 at 12.28.06.png" descr="Screenshot 2025-09-25 at 12.28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38" y="-1"/>
            <a:ext cx="6781324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❌"/>
          <p:cNvSpPr txBox="1"/>
          <p:nvPr/>
        </p:nvSpPr>
        <p:spPr>
          <a:xfrm>
            <a:off x="5834418" y="2591646"/>
            <a:ext cx="1374141" cy="175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00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❌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19" y="4764629"/>
            <a:ext cx="227077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sp>
        <p:nvSpPr>
          <p:cNvPr id="218" name="Tristram to AlphaCentauri = 34…"/>
          <p:cNvSpPr txBox="1"/>
          <p:nvPr/>
        </p:nvSpPr>
        <p:spPr>
          <a:xfrm>
            <a:off x="673715" y="1098659"/>
            <a:ext cx="4379657" cy="745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Tristram to AlphaCentauri = 34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Tristram to Snowdin = 100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Tristram to Tambi = 63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Tristram to Faerun = 108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Tristram to Norrath = 111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Tristram to Straylight = 89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Tristram to Arbre = 132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AlphaCentauri to Snowdin = 4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AlphaCentauri to Tambi = 79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AlphaCentauri to Faerun = 44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AlphaCentauri to Norrath = 147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AlphaCentauri to Straylight = 133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AlphaCentauri to Arbre = 74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Snowdin to Tambi = 105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Snowdin to Faerun = 95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Snowdin to Norrath = 48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Snowdin to Straylight = 88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Snowdin to Arbre = 7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Tambi to Faerun = 68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Tambi to Norrath = 134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Tambi to Straylight = 107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Tambi to Arbre = 40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Faerun to Norrath = 11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Faerun to Straylight = 66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Faerun to Arbre = 144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Norrath to Straylight = 115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Norrath to Arbre = 135</a:t>
            </a:r>
          </a:p>
          <a:p>
            <a:pPr defTabSz="457200">
              <a:defRPr sz="1700">
                <a:solidFill>
                  <a:srgbClr val="000000"/>
                </a:solidFill>
                <a:latin typeface="Courier"/>
                <a:ea typeface="Courier"/>
                <a:cs typeface="Courier"/>
                <a:sym typeface="Courier"/>
              </a:defRPr>
            </a:pPr>
            <a:r>
              <a:t>Straylight to Arbre = 127</a:t>
            </a:r>
          </a:p>
        </p:txBody>
      </p:sp>
      <p:sp>
        <p:nvSpPr>
          <p:cNvPr id="219" name="Competition data: 8 nodes"/>
          <p:cNvSpPr txBox="1">
            <a:spLocks noGrp="1"/>
          </p:cNvSpPr>
          <p:nvPr>
            <p:ph type="title" idx="4294967295"/>
          </p:nvPr>
        </p:nvSpPr>
        <p:spPr>
          <a:xfrm>
            <a:off x="323528" y="267656"/>
            <a:ext cx="6554352" cy="6855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Competition data: 8 nodes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29</a:t>
            </a:fld>
            <a:endParaRPr/>
          </a:p>
        </p:txBody>
      </p:sp>
      <p:sp>
        <p:nvSpPr>
          <p:cNvPr id="222" name="Carefully tuned instructions (CLAUDE.md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Carefully tuned instructions (CLAUDE.md)</a:t>
            </a:r>
          </a:p>
          <a:p>
            <a:r>
              <a:t>Dyalog evaluation</a:t>
            </a:r>
          </a:p>
          <a:p>
            <a:r>
              <a:t>APLCart lookup</a:t>
            </a:r>
          </a:p>
          <a:p>
            <a:r>
              <a:t>Dyalog documentation </a:t>
            </a:r>
          </a:p>
          <a:p>
            <a:r>
              <a:t>Console-only unit testing</a:t>
            </a:r>
          </a:p>
        </p:txBody>
      </p:sp>
      <p:sp>
        <p:nvSpPr>
          <p:cNvPr id="223" name="Claude Code: Stacking the Dec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Claude Code: Stacking the Deck</a:t>
            </a:r>
          </a:p>
        </p:txBody>
      </p:sp>
      <p:pic>
        <p:nvPicPr>
          <p:cNvPr id="224" name="claude-seeklogo.svg" descr="claude-seeklogo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983" y="249494"/>
            <a:ext cx="1290515" cy="277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19" y="4764629"/>
            <a:ext cx="215901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78" name="AI for developer productivit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AI for developer productivity </a:t>
            </a:r>
          </a:p>
          <a:p>
            <a:r>
              <a:t>Applications</a:t>
            </a:r>
          </a:p>
          <a:p>
            <a:pPr marL="915987" lvl="1" indent="-458787"/>
            <a:r>
              <a:t>Semantic search</a:t>
            </a:r>
          </a:p>
          <a:p>
            <a:pPr marL="915987" lvl="1" indent="-458787"/>
            <a:r>
              <a:t>Retrieval-Augmented Generation (RAG)</a:t>
            </a:r>
          </a:p>
          <a:p>
            <a:r>
              <a:t>Client libraries</a:t>
            </a:r>
          </a:p>
        </p:txBody>
      </p:sp>
      <p:sp>
        <p:nvSpPr>
          <p:cNvPr id="79" name="Po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Points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227" name="Screenshot 2025-09-25 at 12.11.36.png" descr="Screenshot 2025-09-25 at 12.11.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66" y="1060963"/>
            <a:ext cx="755306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Visual Studio Code (VS Code)"/>
          <p:cNvSpPr txBox="1">
            <a:spLocks noGrp="1"/>
          </p:cNvSpPr>
          <p:nvPr>
            <p:ph type="title" idx="4294967295"/>
          </p:nvPr>
        </p:nvSpPr>
        <p:spPr>
          <a:xfrm>
            <a:off x="323528" y="267656"/>
            <a:ext cx="6554352" cy="6855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Visual Studio Code (VS Code)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231" name="Screenshot 2025-09-20 at 14.38.29.png" descr="Screenshot 2025-09-20 at 14.38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4" y="0"/>
            <a:ext cx="8174568" cy="5143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Group"/>
          <p:cNvGrpSpPr/>
          <p:nvPr/>
        </p:nvGrpSpPr>
        <p:grpSpPr>
          <a:xfrm>
            <a:off x="3012227" y="1292946"/>
            <a:ext cx="1651001" cy="812801"/>
            <a:chOff x="0" y="0"/>
            <a:chExt cx="1651000" cy="812800"/>
          </a:xfrm>
        </p:grpSpPr>
        <p:sp>
          <p:nvSpPr>
            <p:cNvPr id="232" name="Quote Bubble"/>
            <p:cNvSpPr/>
            <p:nvPr/>
          </p:nvSpPr>
          <p:spPr>
            <a:xfrm>
              <a:off x="0" y="0"/>
              <a:ext cx="1651000" cy="812800"/>
            </a:xfrm>
            <a:prstGeom prst="wedgeEllipseCallout">
              <a:avLst>
                <a:gd name="adj1" fmla="val -49385"/>
                <a:gd name="adj2" fmla="val 7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3" name="Problem text"/>
            <p:cNvSpPr txBox="1"/>
            <p:nvPr/>
          </p:nvSpPr>
          <p:spPr>
            <a:xfrm>
              <a:off x="132778" y="214629"/>
              <a:ext cx="1385444" cy="38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i="1"/>
              </a:lvl1pPr>
            </a:lstStyle>
            <a:p>
              <a:r>
                <a:t>Problem text</a:t>
              </a:r>
            </a:p>
          </p:txBody>
        </p:sp>
      </p:grpSp>
      <p:grpSp>
        <p:nvGrpSpPr>
          <p:cNvPr id="237" name="Group"/>
          <p:cNvGrpSpPr/>
          <p:nvPr/>
        </p:nvGrpSpPr>
        <p:grpSpPr>
          <a:xfrm>
            <a:off x="5996799" y="1739827"/>
            <a:ext cx="1651001" cy="812801"/>
            <a:chOff x="0" y="0"/>
            <a:chExt cx="1651000" cy="812800"/>
          </a:xfrm>
        </p:grpSpPr>
        <p:sp>
          <p:nvSpPr>
            <p:cNvPr id="235" name="Quote Bubble"/>
            <p:cNvSpPr/>
            <p:nvPr/>
          </p:nvSpPr>
          <p:spPr>
            <a:xfrm>
              <a:off x="0" y="0"/>
              <a:ext cx="1651000" cy="812800"/>
            </a:xfrm>
            <a:prstGeom prst="wedgeEllipseCallout">
              <a:avLst>
                <a:gd name="adj1" fmla="val -49385"/>
                <a:gd name="adj2" fmla="val 7000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236" name="Preview"/>
            <p:cNvSpPr txBox="1"/>
            <p:nvPr/>
          </p:nvSpPr>
          <p:spPr>
            <a:xfrm>
              <a:off x="386778" y="214629"/>
              <a:ext cx="863322" cy="38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i="1"/>
              </a:lvl1pPr>
            </a:lstStyle>
            <a:p>
              <a:r>
                <a:t>Preview</a:t>
              </a:r>
            </a:p>
          </p:txBody>
        </p:sp>
      </p:grp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sp>
        <p:nvSpPr>
          <p:cNvPr id="240" name="test_given_example ← {…"/>
          <p:cNvSpPr txBox="1"/>
          <p:nvPr/>
        </p:nvSpPr>
        <p:spPr>
          <a:xfrm>
            <a:off x="65221" y="381335"/>
            <a:ext cx="9013558" cy="374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test_given_example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FF"/>
                </a:solidFill>
              </a:rPr>
              <a:t>{</a:t>
            </a:r>
          </a:p>
          <a:p>
            <a:pPr defTabSz="457200">
              <a:defRPr sz="13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rPr>
                <a:solidFill>
                  <a:srgbClr val="888888"/>
                </a:solidFill>
              </a:rPr>
              <a:t>data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000000"/>
                </a:solidFill>
              </a:rPr>
              <a:t> </a:t>
            </a:r>
            <a:r>
              <a:t>'London to Dublin = 464'</a:t>
            </a:r>
            <a:r>
              <a:rPr>
                <a:solidFill>
                  <a:srgbClr val="000000"/>
                </a:solidFill>
              </a:rPr>
              <a:t> </a:t>
            </a:r>
            <a:r>
              <a:t>'London to Belfast = 518'</a:t>
            </a:r>
            <a:r>
              <a:rPr>
                <a:solidFill>
                  <a:srgbClr val="000000"/>
                </a:solidFill>
              </a:rPr>
              <a:t> </a:t>
            </a:r>
            <a:r>
              <a:t>'Dublin to Belfast = 141'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  </a:t>
            </a:r>
            <a:r>
              <a:rPr>
                <a:solidFill>
                  <a:srgbClr val="888888"/>
                </a:solidFill>
              </a:rPr>
              <a:t>expected</a:t>
            </a:r>
            <a: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888888"/>
                </a:solidFill>
              </a:rPr>
              <a:t>605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endParaRPr>
              <a:solidFill>
                <a:srgbClr val="888888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  </a:t>
            </a:r>
            <a:r>
              <a:rPr>
                <a:solidFill>
                  <a:srgbClr val="888888"/>
                </a:solidFill>
              </a:rPr>
              <a:t>result</a:t>
            </a:r>
            <a: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888888"/>
                </a:solidFill>
              </a:rPr>
              <a:t>#</a:t>
            </a:r>
            <a:r>
              <a:rPr>
                <a:solidFill>
                  <a:srgbClr val="0000FF"/>
                </a:solidFill>
              </a:rPr>
              <a:t>.</a:t>
            </a:r>
            <a:r>
              <a:rPr>
                <a:solidFill>
                  <a:srgbClr val="888888"/>
                </a:solidFill>
              </a:rPr>
              <a:t>Day9</a:t>
            </a:r>
            <a:r>
              <a:t> </a:t>
            </a:r>
            <a:r>
              <a:rPr>
                <a:solidFill>
                  <a:srgbClr val="888888"/>
                </a:solidFill>
              </a:rPr>
              <a:t>data</a:t>
            </a:r>
          </a:p>
          <a:p>
            <a:pPr defTabSz="457200">
              <a:defRPr sz="13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'Wrong result'</a:t>
            </a:r>
            <a:r>
              <a:rPr>
                <a:solidFill>
                  <a:srgbClr val="888888"/>
                </a:solidFill>
              </a:rPr>
              <a:t>#</a:t>
            </a:r>
            <a:r>
              <a:rPr>
                <a:solidFill>
                  <a:srgbClr val="0000FF"/>
                </a:solidFill>
              </a:rPr>
              <a:t>.</a:t>
            </a:r>
            <a:r>
              <a:rPr>
                <a:solidFill>
                  <a:srgbClr val="888888"/>
                </a:solidFill>
              </a:rPr>
              <a:t>dytest.Assert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888888"/>
                </a:solidFill>
              </a:rPr>
              <a:t>result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88"/>
                </a:solidFill>
              </a:rPr>
              <a:t>=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888888"/>
                </a:solidFill>
              </a:rPr>
              <a:t>expected</a:t>
            </a:r>
            <a:r>
              <a:rPr>
                <a:solidFill>
                  <a:srgbClr val="0000FF"/>
                </a:solidFill>
              </a:rPr>
              <a:t>: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  </a:t>
            </a:r>
            <a:r>
              <a:rPr>
                <a:solidFill>
                  <a:srgbClr val="888888"/>
                </a:solidFill>
              </a:rPr>
              <a:t>1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0000FF"/>
                </a:solidFill>
              </a:rPr>
              <a:t>}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endParaRPr>
              <a:solidFill>
                <a:srgbClr val="0000FF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test_solution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0000FF"/>
                </a:solidFill>
              </a:rPr>
              <a:t>{</a:t>
            </a:r>
          </a:p>
          <a:p>
            <a:pPr defTabSz="457200">
              <a:defRPr sz="13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rPr>
                <a:solidFill>
                  <a:srgbClr val="888888"/>
                </a:solidFill>
              </a:rPr>
              <a:t>data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88"/>
                </a:solidFill>
              </a:rPr>
              <a:t>⊃</a:t>
            </a:r>
            <a:r>
              <a:rPr>
                <a:solidFill>
                  <a:srgbClr val="880088"/>
                </a:solidFill>
              </a:rPr>
              <a:t>⎕NGET</a:t>
            </a:r>
            <a:r>
              <a:t>'data/task1-1.txt'</a:t>
            </a:r>
            <a:r>
              <a:rPr>
                <a:solidFill>
                  <a:srgbClr val="888888"/>
                </a:solidFill>
              </a:rPr>
              <a:t>1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  </a:t>
            </a:r>
            <a:r>
              <a:rPr>
                <a:solidFill>
                  <a:srgbClr val="888888"/>
                </a:solidFill>
              </a:rPr>
              <a:t>expected</a:t>
            </a:r>
            <a: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888888"/>
                </a:solidFill>
              </a:rPr>
              <a:t>251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  </a:t>
            </a:r>
            <a:r>
              <a:rPr>
                <a:solidFill>
                  <a:srgbClr val="888888"/>
                </a:solidFill>
              </a:rPr>
              <a:t>result</a:t>
            </a:r>
            <a:r>
              <a:t> </a:t>
            </a:r>
            <a:r>
              <a:rPr>
                <a:solidFill>
                  <a:srgbClr val="0000FF"/>
                </a:solidFill>
              </a:rPr>
              <a:t>←</a:t>
            </a:r>
            <a:r>
              <a:t> </a:t>
            </a:r>
            <a:r>
              <a:rPr>
                <a:solidFill>
                  <a:srgbClr val="888888"/>
                </a:solidFill>
              </a:rPr>
              <a:t>#</a:t>
            </a:r>
            <a:r>
              <a:rPr>
                <a:solidFill>
                  <a:srgbClr val="0000FF"/>
                </a:solidFill>
              </a:rPr>
              <a:t>.</a:t>
            </a:r>
            <a:r>
              <a:rPr>
                <a:solidFill>
                  <a:srgbClr val="888888"/>
                </a:solidFill>
              </a:rPr>
              <a:t>Day9</a:t>
            </a:r>
            <a:r>
              <a:t> </a:t>
            </a:r>
            <a:r>
              <a:rPr>
                <a:solidFill>
                  <a:srgbClr val="888888"/>
                </a:solidFill>
              </a:rPr>
              <a:t>data</a:t>
            </a:r>
          </a:p>
          <a:p>
            <a:pPr defTabSz="457200">
              <a:defRPr sz="13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  </a:t>
            </a:r>
            <a:r>
              <a:t>'Wrong result'</a:t>
            </a:r>
            <a:r>
              <a:rPr>
                <a:solidFill>
                  <a:srgbClr val="888888"/>
                </a:solidFill>
              </a:rPr>
              <a:t>#</a:t>
            </a:r>
            <a:r>
              <a:rPr>
                <a:solidFill>
                  <a:srgbClr val="0000FF"/>
                </a:solidFill>
              </a:rPr>
              <a:t>.</a:t>
            </a:r>
            <a:r>
              <a:rPr>
                <a:solidFill>
                  <a:srgbClr val="888888"/>
                </a:solidFill>
              </a:rPr>
              <a:t>dytest.Assert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888888"/>
                </a:solidFill>
              </a:rPr>
              <a:t>result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0088"/>
                </a:solidFill>
              </a:rPr>
              <a:t>=</a:t>
            </a:r>
            <a:r>
              <a:rPr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888888"/>
                </a:solidFill>
              </a:rPr>
              <a:t>expected</a:t>
            </a:r>
            <a:r>
              <a:rPr>
                <a:solidFill>
                  <a:srgbClr val="0000FF"/>
                </a:solidFill>
              </a:rPr>
              <a:t>: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  </a:t>
            </a:r>
            <a:r>
              <a:rPr>
                <a:solidFill>
                  <a:srgbClr val="888888"/>
                </a:solidFill>
              </a:rPr>
              <a:t>1</a:t>
            </a:r>
          </a:p>
          <a:p>
            <a:pPr defTabSz="457200">
              <a:defRPr sz="13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0000FF"/>
                </a:solidFill>
              </a:rPr>
              <a:t>}</a:t>
            </a:r>
          </a:p>
        </p:txBody>
      </p:sp>
      <p:sp>
        <p:nvSpPr>
          <p:cNvPr id="241" name="Oval"/>
          <p:cNvSpPr/>
          <p:nvPr/>
        </p:nvSpPr>
        <p:spPr>
          <a:xfrm>
            <a:off x="596968" y="2494298"/>
            <a:ext cx="1607096" cy="416963"/>
          </a:xfrm>
          <a:prstGeom prst="ellips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244" name="Read the task description in task-1.md. Outline a solution in PLAN.md, and let's review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Read the task description in task-1.md. Outline a solution in PLAN.md, and let's review.</a:t>
            </a:r>
          </a:p>
          <a:p>
            <a:r>
              <a:t>Proceed with implementing your plan. Ensure to implement tests for intermediate steps, or ad-hoc testing with the 'dyalogscript' tool.</a:t>
            </a:r>
          </a:p>
          <a:p>
            <a:r>
              <a:t>[goes for lunch]</a:t>
            </a:r>
          </a:p>
        </p:txBody>
      </p:sp>
      <p:sp>
        <p:nvSpPr>
          <p:cNvPr id="245" name="Two prompts onl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Two prompts only</a:t>
            </a:r>
          </a:p>
        </p:txBody>
      </p:sp>
      <p:pic>
        <p:nvPicPr>
          <p:cNvPr id="246" name="claude-seeklogo.svg" descr="claude-seeklogo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983" y="249494"/>
            <a:ext cx="1290515" cy="277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1" build="p" bldLvl="5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pic>
        <p:nvPicPr>
          <p:cNvPr id="249" name="Screenshot 2025-09-20 at 15.12.07.png" descr="Screenshot 2025-09-20 at 15.12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07" y="0"/>
            <a:ext cx="817456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Rectangle"/>
          <p:cNvSpPr/>
          <p:nvPr/>
        </p:nvSpPr>
        <p:spPr>
          <a:xfrm>
            <a:off x="4375150" y="685800"/>
            <a:ext cx="3563690" cy="1854672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51" name="Rectangle"/>
          <p:cNvSpPr/>
          <p:nvPr/>
        </p:nvSpPr>
        <p:spPr>
          <a:xfrm>
            <a:off x="788144" y="2236613"/>
            <a:ext cx="3429596" cy="68438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254" name="Group"/>
          <p:cNvGrpSpPr/>
          <p:nvPr/>
        </p:nvGrpSpPr>
        <p:grpSpPr>
          <a:xfrm>
            <a:off x="164727" y="1673299"/>
            <a:ext cx="7676240" cy="1497341"/>
            <a:chOff x="0" y="0"/>
            <a:chExt cx="7676238" cy="1497340"/>
          </a:xfrm>
        </p:grpSpPr>
        <p:pic>
          <p:nvPicPr>
            <p:cNvPr id="252" name="Screenshot 2025-09-20 at 15.19.08.png" descr="Screenshot 2025-09-20 at 15.19.0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676239" cy="14973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" name="Rectangle"/>
            <p:cNvSpPr/>
            <p:nvPr/>
          </p:nvSpPr>
          <p:spPr>
            <a:xfrm>
              <a:off x="7466" y="3938"/>
              <a:ext cx="7661307" cy="1471941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57" name="Group"/>
          <p:cNvGrpSpPr/>
          <p:nvPr/>
        </p:nvGrpSpPr>
        <p:grpSpPr>
          <a:xfrm>
            <a:off x="468371" y="339287"/>
            <a:ext cx="7676239" cy="4010112"/>
            <a:chOff x="0" y="0"/>
            <a:chExt cx="7676238" cy="4010110"/>
          </a:xfrm>
        </p:grpSpPr>
        <p:pic>
          <p:nvPicPr>
            <p:cNvPr id="255" name="Screenshot 2025-09-20 at 15.14.40.png" descr="Screenshot 2025-09-20 at 15.14.40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7676239" cy="4010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6" name="Rectangle"/>
            <p:cNvSpPr/>
            <p:nvPr/>
          </p:nvSpPr>
          <p:spPr>
            <a:xfrm>
              <a:off x="2719" y="9962"/>
              <a:ext cx="7670801" cy="3990187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58" name="Rectangle"/>
          <p:cNvSpPr/>
          <p:nvPr/>
        </p:nvSpPr>
        <p:spPr>
          <a:xfrm>
            <a:off x="4356100" y="2533650"/>
            <a:ext cx="3429596" cy="224764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261" name="Group"/>
          <p:cNvGrpSpPr/>
          <p:nvPr/>
        </p:nvGrpSpPr>
        <p:grpSpPr>
          <a:xfrm>
            <a:off x="917004" y="2427552"/>
            <a:ext cx="6985398" cy="581415"/>
            <a:chOff x="0" y="0"/>
            <a:chExt cx="6985396" cy="581414"/>
          </a:xfrm>
        </p:grpSpPr>
        <p:pic>
          <p:nvPicPr>
            <p:cNvPr id="259" name="Screenshot 2025-09-20 at 15.26.25.png" descr="Screenshot 2025-09-20 at 15.26.25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6985397" cy="5814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0" name="Rectangle"/>
            <p:cNvSpPr/>
            <p:nvPr/>
          </p:nvSpPr>
          <p:spPr>
            <a:xfrm>
              <a:off x="3745" y="10847"/>
              <a:ext cx="6977907" cy="559720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5" animBg="1" advAuto="0"/>
      <p:bldP spid="250" grpId="6" animBg="1" advAuto="0"/>
      <p:bldP spid="251" grpId="9" animBg="1" advAuto="0"/>
      <p:bldP spid="251" grpId="10" animBg="1" advAuto="0"/>
      <p:bldP spid="254" grpId="11" animBg="1" advAuto="0"/>
      <p:bldP spid="254" grpId="12" animBg="1" advAuto="0"/>
      <p:bldP spid="257" grpId="7" animBg="1" advAuto="0"/>
      <p:bldP spid="257" grpId="8" animBg="1" advAuto="0"/>
      <p:bldP spid="258" grpId="1" animBg="1" advAuto="0"/>
      <p:bldP spid="258" grpId="2" animBg="1" advAuto="0"/>
      <p:bldP spid="261" grpId="3" animBg="1" advAuto="0"/>
      <p:bldP spid="261" grpId="4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/>
          </a:p>
        </p:txBody>
      </p:sp>
      <p:pic>
        <p:nvPicPr>
          <p:cNvPr id="264" name="Screenshot 2025-09-20 at 15.30.35.png" descr="Screenshot 2025-09-20 at 15.30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8" y="0"/>
            <a:ext cx="8174567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Rectangle"/>
          <p:cNvSpPr/>
          <p:nvPr/>
        </p:nvSpPr>
        <p:spPr>
          <a:xfrm>
            <a:off x="4381500" y="596900"/>
            <a:ext cx="3645595" cy="1950343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66" name="Rectangle"/>
          <p:cNvSpPr/>
          <p:nvPr/>
        </p:nvSpPr>
        <p:spPr>
          <a:xfrm>
            <a:off x="4381500" y="2552700"/>
            <a:ext cx="3645595" cy="1091407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269" name="Group"/>
          <p:cNvGrpSpPr/>
          <p:nvPr/>
        </p:nvGrpSpPr>
        <p:grpSpPr>
          <a:xfrm>
            <a:off x="139699" y="1196459"/>
            <a:ext cx="8953501" cy="2750582"/>
            <a:chOff x="0" y="0"/>
            <a:chExt cx="8953499" cy="2750581"/>
          </a:xfrm>
        </p:grpSpPr>
        <p:pic>
          <p:nvPicPr>
            <p:cNvPr id="267" name="Screenshot 2025-09-20 at 16.23.14.png" descr="Screenshot 2025-09-20 at 16.23.1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0" y="0"/>
              <a:ext cx="8949810" cy="27505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8" name="Rectangle"/>
            <p:cNvSpPr/>
            <p:nvPr/>
          </p:nvSpPr>
          <p:spPr>
            <a:xfrm>
              <a:off x="0" y="3540"/>
              <a:ext cx="8937550" cy="2734349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76" name="Group"/>
          <p:cNvGrpSpPr/>
          <p:nvPr/>
        </p:nvGrpSpPr>
        <p:grpSpPr>
          <a:xfrm>
            <a:off x="95249" y="219724"/>
            <a:ext cx="8953501" cy="4704052"/>
            <a:chOff x="0" y="0"/>
            <a:chExt cx="8953500" cy="4704050"/>
          </a:xfrm>
        </p:grpSpPr>
        <p:grpSp>
          <p:nvGrpSpPr>
            <p:cNvPr id="272" name="Group"/>
            <p:cNvGrpSpPr/>
            <p:nvPr/>
          </p:nvGrpSpPr>
          <p:grpSpPr>
            <a:xfrm>
              <a:off x="-1" y="0"/>
              <a:ext cx="8953501" cy="4704051"/>
              <a:chOff x="0" y="0"/>
              <a:chExt cx="8953499" cy="4704050"/>
            </a:xfrm>
          </p:grpSpPr>
          <p:pic>
            <p:nvPicPr>
              <p:cNvPr id="270" name="Screenshot 2025-09-20 at 16.19.59.png" descr="Screenshot 2025-09-20 at 16.19.59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988" y="0"/>
                <a:ext cx="8901512" cy="47040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1" name="Rectangle"/>
              <p:cNvSpPr/>
              <p:nvPr/>
            </p:nvSpPr>
            <p:spPr>
              <a:xfrm>
                <a:off x="0" y="4391"/>
                <a:ext cx="8932082" cy="4680756"/>
              </a:xfrm>
              <a:prstGeom prst="rect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73" name="Line"/>
            <p:cNvSpPr/>
            <p:nvPr/>
          </p:nvSpPr>
          <p:spPr>
            <a:xfrm>
              <a:off x="4205089" y="655508"/>
              <a:ext cx="3807917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4" name="Line"/>
            <p:cNvSpPr/>
            <p:nvPr/>
          </p:nvSpPr>
          <p:spPr>
            <a:xfrm>
              <a:off x="4262239" y="2027108"/>
              <a:ext cx="3158257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275" name="Line"/>
            <p:cNvSpPr/>
            <p:nvPr/>
          </p:nvSpPr>
          <p:spPr>
            <a:xfrm>
              <a:off x="4287639" y="3792408"/>
              <a:ext cx="2576751" cy="1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animBg="1" advAuto="0"/>
      <p:bldP spid="265" grpId="2" animBg="1" advAuto="0"/>
      <p:bldP spid="266" grpId="5" animBg="1" advAuto="0"/>
      <p:bldP spid="266" grpId="6" animBg="1" advAuto="0"/>
      <p:bldP spid="269" grpId="7" animBg="1" advAuto="0"/>
      <p:bldP spid="269" grpId="8" animBg="1" advAuto="0"/>
      <p:bldP spid="276" grpId="3" animBg="1" advAuto="0"/>
      <p:bldP spid="276" grpId="4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/>
          </a:p>
        </p:txBody>
      </p:sp>
      <p:pic>
        <p:nvPicPr>
          <p:cNvPr id="279" name="Screenshot 2025-09-20 at 15.32.04.png" descr="Screenshot 2025-09-20 at 15.32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1" y="0"/>
            <a:ext cx="8174568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ectangle"/>
          <p:cNvSpPr/>
          <p:nvPr/>
        </p:nvSpPr>
        <p:spPr>
          <a:xfrm>
            <a:off x="4356100" y="2120900"/>
            <a:ext cx="3304878" cy="154205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285" name="Group"/>
          <p:cNvGrpSpPr/>
          <p:nvPr/>
        </p:nvGrpSpPr>
        <p:grpSpPr>
          <a:xfrm>
            <a:off x="705693" y="312836"/>
            <a:ext cx="7569201" cy="4089401"/>
            <a:chOff x="0" y="0"/>
            <a:chExt cx="7569200" cy="4089400"/>
          </a:xfrm>
        </p:grpSpPr>
        <p:grpSp>
          <p:nvGrpSpPr>
            <p:cNvPr id="283" name="Group"/>
            <p:cNvGrpSpPr/>
            <p:nvPr/>
          </p:nvGrpSpPr>
          <p:grpSpPr>
            <a:xfrm>
              <a:off x="0" y="0"/>
              <a:ext cx="7569200" cy="4089400"/>
              <a:chOff x="0" y="0"/>
              <a:chExt cx="7569200" cy="4089400"/>
            </a:xfrm>
          </p:grpSpPr>
          <p:pic>
            <p:nvPicPr>
              <p:cNvPr id="281" name="Screenshot 2025-09-20 at 16.28.10.png" descr="Screenshot 2025-09-20 at 16.28.10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7569200" cy="4089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82" name="Rectangle"/>
              <p:cNvSpPr/>
              <p:nvPr/>
            </p:nvSpPr>
            <p:spPr>
              <a:xfrm>
                <a:off x="5506" y="11013"/>
                <a:ext cx="7543801" cy="4067374"/>
              </a:xfrm>
              <a:prstGeom prst="rect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284" name="❌"/>
            <p:cNvSpPr txBox="1"/>
            <p:nvPr/>
          </p:nvSpPr>
          <p:spPr>
            <a:xfrm>
              <a:off x="1826686" y="2860893"/>
              <a:ext cx="383541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t>❌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1" animBg="1" advAuto="0"/>
      <p:bldP spid="280" grpId="2" animBg="1" advAuto="0"/>
      <p:bldP spid="285" grpId="3" animBg="1" advAuto="0"/>
      <p:bldP spid="285" grpId="4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sp>
        <p:nvSpPr>
          <p:cNvPr id="288" name="Day9←{…"/>
          <p:cNvSpPr txBox="1"/>
          <p:nvPr/>
        </p:nvSpPr>
        <p:spPr>
          <a:xfrm>
            <a:off x="350408" y="1041139"/>
            <a:ext cx="8443184" cy="364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5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Day9</a:t>
            </a:r>
            <a:r>
              <a:rPr>
                <a:solidFill>
                  <a:srgbClr val="0000FF"/>
                </a:solidFill>
              </a:rPr>
              <a:t>←{</a:t>
            </a:r>
          </a:p>
          <a:p>
            <a:pPr defTabSz="457200">
              <a:defRPr sz="15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rPr>
                <a:solidFill>
                  <a:srgbClr val="888888"/>
                </a:solidFill>
              </a:rPr>
              <a:t>_</a:t>
            </a:r>
            <a:r>
              <a:rPr>
                <a:solidFill>
                  <a:srgbClr val="0000FF"/>
                </a:solidFill>
              </a:rPr>
              <a:t>←</a:t>
            </a:r>
            <a:r>
              <a:t>'pmat'</a:t>
            </a:r>
            <a:r>
              <a:rPr>
                <a:solidFill>
                  <a:srgbClr val="880088"/>
                </a:solidFill>
              </a:rPr>
              <a:t>⎕CY</a:t>
            </a:r>
            <a:r>
              <a:t>'dfns'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5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rPr>
                <a:solidFill>
                  <a:srgbClr val="888888"/>
                </a:solidFill>
              </a:rPr>
              <a:t>parsed</a:t>
            </a:r>
            <a:r>
              <a:rPr>
                <a:solidFill>
                  <a:srgbClr val="0000FF"/>
                </a:solidFill>
              </a:rPr>
              <a:t>←</a:t>
            </a:r>
            <a:r>
              <a:t>'(\w+) to (\w+) = (\d+)'</a:t>
            </a:r>
            <a:r>
              <a:rPr>
                <a:solidFill>
                  <a:srgbClr val="880088"/>
                </a:solidFill>
              </a:rPr>
              <a:t>⎕S</a:t>
            </a:r>
            <a:r>
              <a:rPr>
                <a:solidFill>
                  <a:srgbClr val="0000FF"/>
                </a:solidFill>
              </a:rPr>
              <a:t>{⍵.(</a:t>
            </a:r>
            <a:r>
              <a:rPr>
                <a:solidFill>
                  <a:srgbClr val="888888"/>
                </a:solidFill>
              </a:rPr>
              <a:t>1</a:t>
            </a:r>
            <a:r>
              <a:rPr>
                <a:solidFill>
                  <a:srgbClr val="000088"/>
                </a:solidFill>
              </a:rPr>
              <a:t>↓</a:t>
            </a:r>
            <a:r>
              <a:rPr>
                <a:solidFill>
                  <a:srgbClr val="888888"/>
                </a:solidFill>
              </a:rPr>
              <a:t>Lengths</a:t>
            </a:r>
            <a:r>
              <a:rPr>
                <a:solidFill>
                  <a:srgbClr val="000088"/>
                </a:solidFill>
              </a:rPr>
              <a:t>↑</a:t>
            </a:r>
            <a:r>
              <a:rPr>
                <a:solidFill>
                  <a:srgbClr val="0000FF"/>
                </a:solidFill>
              </a:rPr>
              <a:t>¨</a:t>
            </a:r>
            <a:r>
              <a:rPr>
                <a:solidFill>
                  <a:srgbClr val="888888"/>
                </a:solidFill>
              </a:rPr>
              <a:t>Offsets</a:t>
            </a:r>
            <a:r>
              <a:rPr>
                <a:solidFill>
                  <a:srgbClr val="000088"/>
                </a:solidFill>
              </a:rPr>
              <a:t>↓</a:t>
            </a:r>
            <a:r>
              <a:rPr>
                <a:solidFill>
                  <a:srgbClr val="0000FF"/>
                </a:solidFill>
              </a:rPr>
              <a:t>¨</a:t>
            </a:r>
            <a:r>
              <a:rPr>
                <a:solidFill>
                  <a:srgbClr val="000088"/>
                </a:solidFill>
              </a:rPr>
              <a:t>⊂</a:t>
            </a:r>
            <a:r>
              <a:rPr>
                <a:solidFill>
                  <a:srgbClr val="888888"/>
                </a:solidFill>
              </a:rPr>
              <a:t>Block</a:t>
            </a:r>
            <a:r>
              <a:rPr>
                <a:solidFill>
                  <a:srgbClr val="0000FF"/>
                </a:solidFill>
              </a:rPr>
              <a:t>)}</a:t>
            </a:r>
            <a:r>
              <a:rPr>
                <a:solidFill>
                  <a:srgbClr val="000088"/>
                </a:solidFill>
              </a:rPr>
              <a:t>⊢</a:t>
            </a:r>
            <a:r>
              <a:rPr>
                <a:solidFill>
                  <a:srgbClr val="0000FF"/>
                </a:solidFill>
              </a:rPr>
              <a:t>⍵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5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cities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000088"/>
                </a:solidFill>
              </a:rPr>
              <a:t>∪⊃,</a:t>
            </a:r>
            <a:r>
              <a:rPr>
                <a:solidFill>
                  <a:srgbClr val="0000FF"/>
                </a:solidFill>
              </a:rPr>
              <a:t>/</a:t>
            </a:r>
            <a:r>
              <a:t>2</a:t>
            </a:r>
            <a:r>
              <a:rPr>
                <a:solidFill>
                  <a:srgbClr val="000088"/>
                </a:solidFill>
              </a:rPr>
              <a:t>↑</a:t>
            </a:r>
            <a:r>
              <a:rPr>
                <a:solidFill>
                  <a:srgbClr val="0000FF"/>
                </a:solidFill>
              </a:rPr>
              <a:t>¨</a:t>
            </a:r>
            <a:r>
              <a:t>parsed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5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n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000088"/>
                </a:solidFill>
              </a:rPr>
              <a:t>≢</a:t>
            </a:r>
            <a:r>
              <a:t>cities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5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888888"/>
                </a:solidFill>
              </a:rPr>
              <a:t>dist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888888"/>
                </a:solidFill>
              </a:rPr>
              <a:t>n</a:t>
            </a:r>
            <a:r>
              <a:t> </a:t>
            </a:r>
            <a:r>
              <a:rPr>
                <a:solidFill>
                  <a:srgbClr val="888888"/>
                </a:solidFill>
              </a:rPr>
              <a:t>n</a:t>
            </a:r>
            <a:r>
              <a:rPr>
                <a:solidFill>
                  <a:srgbClr val="000088"/>
                </a:solidFill>
              </a:rPr>
              <a:t>⍴</a:t>
            </a:r>
            <a:r>
              <a:rPr>
                <a:solidFill>
                  <a:srgbClr val="888888"/>
                </a:solidFill>
              </a:rPr>
              <a:t>0</a:t>
            </a:r>
          </a:p>
          <a:p>
            <a:pPr defTabSz="457200">
              <a:defRPr sz="15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_</a:t>
            </a:r>
            <a:r>
              <a:rPr>
                <a:solidFill>
                  <a:srgbClr val="0000FF"/>
                </a:solidFill>
              </a:rPr>
              <a:t>←{</a:t>
            </a:r>
          </a:p>
          <a:p>
            <a:pPr defTabSz="457200">
              <a:defRPr sz="15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FF"/>
                </a:solidFill>
              </a:rPr>
              <a:t>        </a:t>
            </a:r>
            <a:r>
              <a:t>from</a:t>
            </a:r>
            <a:r>
              <a:rPr>
                <a:solidFill>
                  <a:srgbClr val="000000"/>
                </a:solidFill>
              </a:rPr>
              <a:t> </a:t>
            </a:r>
            <a:r>
              <a:t>to</a:t>
            </a:r>
            <a:r>
              <a:rPr>
                <a:solidFill>
                  <a:srgbClr val="000000"/>
                </a:solidFill>
              </a:rPr>
              <a:t> </a:t>
            </a:r>
            <a:r>
              <a:t>d</a:t>
            </a:r>
            <a:r>
              <a:rPr>
                <a:solidFill>
                  <a:srgbClr val="0000FF"/>
                </a:solidFill>
              </a:rPr>
              <a:t>←⍵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5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    </a:t>
            </a:r>
            <a:r>
              <a:t>i</a:t>
            </a:r>
            <a:r>
              <a:rPr>
                <a:solidFill>
                  <a:srgbClr val="000000"/>
                </a:solidFill>
              </a:rPr>
              <a:t> </a:t>
            </a:r>
            <a:r>
              <a:t>j</a:t>
            </a:r>
            <a:r>
              <a:rPr>
                <a:solidFill>
                  <a:srgbClr val="0000FF"/>
                </a:solidFill>
              </a:rPr>
              <a:t>←</a:t>
            </a:r>
            <a:r>
              <a:t>cities</a:t>
            </a:r>
            <a:r>
              <a:rPr>
                <a:solidFill>
                  <a:srgbClr val="000088"/>
                </a:solidFill>
              </a:rPr>
              <a:t>⍳</a:t>
            </a:r>
            <a:r>
              <a:t>from</a:t>
            </a:r>
            <a:r>
              <a:rPr>
                <a:solidFill>
                  <a:srgbClr val="000000"/>
                </a:solidFill>
              </a:rPr>
              <a:t> </a:t>
            </a:r>
            <a:r>
              <a:t>to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5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    </a:t>
            </a:r>
            <a:r>
              <a:t>dist</a:t>
            </a:r>
            <a:r>
              <a:rPr>
                <a:solidFill>
                  <a:srgbClr val="0000FF"/>
                </a:solidFill>
              </a:rPr>
              <a:t>[</a:t>
            </a:r>
            <a:r>
              <a:t>i</a:t>
            </a:r>
            <a:r>
              <a:rPr>
                <a:solidFill>
                  <a:srgbClr val="0000FF"/>
                </a:solidFill>
              </a:rPr>
              <a:t>;</a:t>
            </a:r>
            <a:r>
              <a:t>j</a:t>
            </a:r>
            <a:r>
              <a:rPr>
                <a:solidFill>
                  <a:srgbClr val="0000FF"/>
                </a:solidFill>
              </a:rPr>
              <a:t>]←</a:t>
            </a:r>
            <a:r>
              <a:t>dist</a:t>
            </a:r>
            <a:r>
              <a:rPr>
                <a:solidFill>
                  <a:srgbClr val="0000FF"/>
                </a:solidFill>
              </a:rPr>
              <a:t>[</a:t>
            </a:r>
            <a:r>
              <a:t>j</a:t>
            </a:r>
            <a:r>
              <a:rPr>
                <a:solidFill>
                  <a:srgbClr val="0000FF"/>
                </a:solidFill>
              </a:rPr>
              <a:t>;</a:t>
            </a:r>
            <a:r>
              <a:t>i</a:t>
            </a:r>
            <a:r>
              <a:rPr>
                <a:solidFill>
                  <a:srgbClr val="0000FF"/>
                </a:solidFill>
              </a:rPr>
              <a:t>]←</a:t>
            </a:r>
            <a:r>
              <a:rPr>
                <a:solidFill>
                  <a:srgbClr val="000088"/>
                </a:solidFill>
              </a:rPr>
              <a:t>⍎</a:t>
            </a:r>
            <a:r>
              <a:t>d</a:t>
            </a:r>
          </a:p>
          <a:p>
            <a:pPr defTabSz="457200">
              <a:defRPr sz="15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0000FF"/>
                </a:solidFill>
              </a:rPr>
              <a:t>}¨</a:t>
            </a:r>
            <a:r>
              <a:t>parsed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5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000088"/>
                </a:solidFill>
              </a:rPr>
              <a:t>⌊</a:t>
            </a:r>
            <a:r>
              <a:rPr>
                <a:solidFill>
                  <a:srgbClr val="0000FF"/>
                </a:solidFill>
              </a:rPr>
              <a:t>/{</a:t>
            </a:r>
            <a:r>
              <a:rPr>
                <a:solidFill>
                  <a:srgbClr val="000088"/>
                </a:solidFill>
              </a:rPr>
              <a:t>+</a:t>
            </a:r>
            <a:r>
              <a:rPr>
                <a:solidFill>
                  <a:srgbClr val="0000FF"/>
                </a:solidFill>
              </a:rPr>
              <a:t>/{</a:t>
            </a:r>
            <a:r>
              <a:rPr>
                <a:solidFill>
                  <a:srgbClr val="888888"/>
                </a:solidFill>
              </a:rPr>
              <a:t>dist</a:t>
            </a:r>
            <a:r>
              <a:rPr>
                <a:solidFill>
                  <a:srgbClr val="0000FF"/>
                </a:solidFill>
              </a:rPr>
              <a:t>[</a:t>
            </a:r>
            <a:r>
              <a:rPr>
                <a:solidFill>
                  <a:srgbClr val="000088"/>
                </a:solidFill>
              </a:rPr>
              <a:t>⊃</a:t>
            </a:r>
            <a:r>
              <a:rPr>
                <a:solidFill>
                  <a:srgbClr val="0000FF"/>
                </a:solidFill>
              </a:rPr>
              <a:t>⍵;</a:t>
            </a:r>
            <a:r>
              <a:rPr>
                <a:solidFill>
                  <a:srgbClr val="000088"/>
                </a:solidFill>
              </a:rPr>
              <a:t>⊃⌽</a:t>
            </a:r>
            <a:r>
              <a:rPr>
                <a:solidFill>
                  <a:srgbClr val="0000FF"/>
                </a:solidFill>
              </a:rPr>
              <a:t>⍵]}¨</a:t>
            </a:r>
            <a:r>
              <a:rPr>
                <a:solidFill>
                  <a:srgbClr val="888888"/>
                </a:solidFill>
              </a:rPr>
              <a:t>2</a:t>
            </a:r>
            <a:r>
              <a:rPr>
                <a:solidFill>
                  <a:srgbClr val="000088"/>
                </a:solidFill>
              </a:rPr>
              <a:t>,/</a:t>
            </a:r>
            <a:r>
              <a:rPr>
                <a:solidFill>
                  <a:srgbClr val="0000FF"/>
                </a:solidFill>
              </a:rPr>
              <a:t>⍵}¨</a:t>
            </a:r>
            <a:r>
              <a:rPr>
                <a:solidFill>
                  <a:srgbClr val="000088"/>
                </a:solidFill>
              </a:rPr>
              <a:t>↓</a:t>
            </a:r>
            <a:r>
              <a:rPr>
                <a:solidFill>
                  <a:srgbClr val="888888"/>
                </a:solidFill>
              </a:rPr>
              <a:t>pmat</a:t>
            </a:r>
            <a:r>
              <a:t> </a:t>
            </a:r>
            <a:r>
              <a:rPr>
                <a:solidFill>
                  <a:srgbClr val="888888"/>
                </a:solidFill>
              </a:rPr>
              <a:t>n</a:t>
            </a:r>
          </a:p>
          <a:p>
            <a:pPr defTabSz="457200">
              <a:defRPr sz="1500">
                <a:solidFill>
                  <a:srgbClr val="0000FF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}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9" name="Circle"/>
          <p:cNvSpPr/>
          <p:nvPr/>
        </p:nvSpPr>
        <p:spPr>
          <a:xfrm>
            <a:off x="706910" y="2444146"/>
            <a:ext cx="420713" cy="420713"/>
          </a:xfrm>
          <a:prstGeom prst="ellipse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1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38</a:t>
            </a:fld>
            <a:endParaRPr/>
          </a:p>
        </p:txBody>
      </p:sp>
      <p:sp>
        <p:nvSpPr>
          <p:cNvPr id="292" name="'pmat'⎕CY'dfns'…"/>
          <p:cNvSpPr txBox="1"/>
          <p:nvPr/>
        </p:nvSpPr>
        <p:spPr>
          <a:xfrm>
            <a:off x="1948179" y="1510029"/>
            <a:ext cx="5247641" cy="212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5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'pmat'⎕CY'dfns'</a:t>
            </a:r>
            <a:endParaRPr>
              <a:solidFill>
                <a:srgbClr val="000000"/>
              </a:solidFill>
            </a:endParaRPr>
          </a:p>
          <a:p>
            <a:pPr defTabSz="457200">
              <a:defRPr sz="1500">
                <a:solidFill>
                  <a:srgbClr val="00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data</a:t>
            </a:r>
            <a:r>
              <a:rPr>
                <a:solidFill>
                  <a:srgbClr val="0000FF"/>
                </a:solidFill>
              </a:rPr>
              <a:t>←</a:t>
            </a:r>
            <a:r>
              <a:t>' '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000088"/>
                </a:solidFill>
              </a:rPr>
              <a:t>≠⊆⊢</a:t>
            </a:r>
            <a:r>
              <a:rPr>
                <a:solidFill>
                  <a:srgbClr val="0000FF"/>
                </a:solidFill>
              </a:rPr>
              <a:t>)¨</a:t>
            </a:r>
            <a:r>
              <a:t>'(to|=)'</a:t>
            </a:r>
            <a:r>
              <a:rPr>
                <a:solidFill>
                  <a:srgbClr val="880088"/>
                </a:solidFill>
              </a:rPr>
              <a:t>⎕R</a:t>
            </a:r>
            <a:r>
              <a:t>' '</a:t>
            </a:r>
            <a:r>
              <a:rPr>
                <a:solidFill>
                  <a:srgbClr val="000088"/>
                </a:solidFill>
              </a:rPr>
              <a:t>⊃</a:t>
            </a:r>
            <a:r>
              <a:rPr>
                <a:solidFill>
                  <a:srgbClr val="880088"/>
                </a:solidFill>
              </a:rPr>
              <a:t>⎕NGET</a:t>
            </a:r>
            <a:r>
              <a:t>'data9.txt'</a:t>
            </a:r>
            <a:r>
              <a:rPr>
                <a:solidFill>
                  <a:srgbClr val="888888"/>
                </a:solidFill>
              </a:rPr>
              <a:t>1</a:t>
            </a:r>
          </a:p>
          <a:p>
            <a:pPr defTabSz="457200">
              <a:defRPr sz="15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Day9</a:t>
            </a:r>
            <a:r>
              <a:rPr>
                <a:solidFill>
                  <a:srgbClr val="0000FF"/>
                </a:solidFill>
              </a:rPr>
              <a:t>←{</a:t>
            </a:r>
          </a:p>
          <a:p>
            <a:pPr defTabSz="457200">
              <a:defRPr sz="15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888888"/>
                </a:solidFill>
              </a:rPr>
              <a:t>weights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888888"/>
                </a:solidFill>
              </a:rPr>
              <a:t>w</a:t>
            </a:r>
            <a:r>
              <a:rPr>
                <a:solidFill>
                  <a:srgbClr val="000088"/>
                </a:solidFill>
              </a:rPr>
              <a:t>,</a:t>
            </a:r>
            <a:r>
              <a:rPr>
                <a:solidFill>
                  <a:srgbClr val="888888"/>
                </a:solidFill>
              </a:rPr>
              <a:t>w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000088"/>
                </a:solidFill>
              </a:rPr>
              <a:t>⍎</a:t>
            </a:r>
            <a:r>
              <a:rPr>
                <a:solidFill>
                  <a:srgbClr val="0000FF"/>
                </a:solidFill>
              </a:rPr>
              <a:t>¨</a:t>
            </a:r>
            <a:r>
              <a:rPr>
                <a:solidFill>
                  <a:srgbClr val="000088"/>
                </a:solidFill>
              </a:rPr>
              <a:t>⊢/↑</a:t>
            </a:r>
            <a:r>
              <a:rPr>
                <a:solidFill>
                  <a:srgbClr val="0000FF"/>
                </a:solidFill>
              </a:rPr>
              <a:t>⍵</a:t>
            </a:r>
            <a:r>
              <a:t>                 </a:t>
            </a:r>
          </a:p>
          <a:p>
            <a:pPr defTabSz="457200">
              <a:defRPr sz="1500">
                <a:solidFill>
                  <a:srgbClr val="888888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rPr>
                <a:solidFill>
                  <a:srgbClr val="000000"/>
                </a:solidFill>
              </a:rPr>
              <a:t>    </a:t>
            </a:r>
            <a:r>
              <a:t>edges</a:t>
            </a:r>
            <a:r>
              <a:rPr>
                <a:solidFill>
                  <a:srgbClr val="0000FF"/>
                </a:solidFill>
              </a:rPr>
              <a:t>←(</a:t>
            </a:r>
            <a:r>
              <a:rPr>
                <a:solidFill>
                  <a:srgbClr val="000088"/>
                </a:solidFill>
              </a:rPr>
              <a:t>⊢⍪⌽</a:t>
            </a:r>
            <a:r>
              <a:rPr>
                <a:solidFill>
                  <a:srgbClr val="0000FF"/>
                </a:solidFill>
              </a:rPr>
              <a:t>)</a:t>
            </a:r>
            <a:r>
              <a:t>28</a:t>
            </a:r>
            <a:r>
              <a:rPr>
                <a:solidFill>
                  <a:srgbClr val="000000"/>
                </a:solidFill>
              </a:rPr>
              <a:t> </a:t>
            </a:r>
            <a:r>
              <a:t>2</a:t>
            </a:r>
            <a:r>
              <a:rPr>
                <a:solidFill>
                  <a:srgbClr val="000088"/>
                </a:solidFill>
              </a:rPr>
              <a:t>⍴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000088"/>
                </a:solidFill>
              </a:rPr>
              <a:t>∪⍳⊢</a:t>
            </a:r>
            <a:r>
              <a:rPr>
                <a:solidFill>
                  <a:srgbClr val="0000FF"/>
                </a:solidFill>
              </a:rPr>
              <a:t>)</a:t>
            </a:r>
            <a:r>
              <a:rPr>
                <a:solidFill>
                  <a:srgbClr val="000088"/>
                </a:solidFill>
              </a:rPr>
              <a:t>,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000088"/>
                </a:solidFill>
              </a:rPr>
              <a:t>↑</a:t>
            </a:r>
            <a:r>
              <a:rPr>
                <a:solidFill>
                  <a:srgbClr val="0000FF"/>
                </a:solidFill>
              </a:rPr>
              <a:t>⍵)[;</a:t>
            </a:r>
            <a:r>
              <a:t>1</a:t>
            </a:r>
            <a:r>
              <a:rPr>
                <a:solidFill>
                  <a:srgbClr val="000000"/>
                </a:solidFill>
              </a:rPr>
              <a:t> </a:t>
            </a:r>
            <a:r>
              <a:t>2</a:t>
            </a:r>
            <a:r>
              <a:rPr>
                <a:solidFill>
                  <a:srgbClr val="0000FF"/>
                </a:solidFill>
              </a:rPr>
              <a:t>]</a:t>
            </a:r>
            <a:r>
              <a:rPr>
                <a:solidFill>
                  <a:srgbClr val="000000"/>
                </a:solidFill>
              </a:rPr>
              <a:t>  </a:t>
            </a:r>
          </a:p>
          <a:p>
            <a:pPr defTabSz="457200">
              <a:defRPr sz="15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888888"/>
                </a:solidFill>
              </a:rPr>
              <a:t>adj</a:t>
            </a:r>
            <a:r>
              <a:rPr>
                <a:solidFill>
                  <a:srgbClr val="0000FF"/>
                </a:solidFill>
              </a:rPr>
              <a:t>←</a:t>
            </a:r>
            <a:r>
              <a:rPr>
                <a:solidFill>
                  <a:srgbClr val="888888"/>
                </a:solidFill>
              </a:rPr>
              <a:t>weights</a:t>
            </a:r>
            <a:r>
              <a:rPr>
                <a:solidFill>
                  <a:srgbClr val="0000FF"/>
                </a:solidFill>
              </a:rPr>
              <a:t>@(</a:t>
            </a:r>
            <a:r>
              <a:rPr>
                <a:solidFill>
                  <a:srgbClr val="000088"/>
                </a:solidFill>
              </a:rPr>
              <a:t>↓</a:t>
            </a:r>
            <a:r>
              <a:rPr>
                <a:solidFill>
                  <a:srgbClr val="888888"/>
                </a:solidFill>
              </a:rPr>
              <a:t>edges</a:t>
            </a:r>
            <a:r>
              <a:rPr>
                <a:solidFill>
                  <a:srgbClr val="0000FF"/>
                </a:solidFill>
              </a:rPr>
              <a:t>)</a:t>
            </a:r>
            <a:r>
              <a:rPr>
                <a:solidFill>
                  <a:srgbClr val="000088"/>
                </a:solidFill>
              </a:rPr>
              <a:t>⊢</a:t>
            </a:r>
            <a:r>
              <a:rPr>
                <a:solidFill>
                  <a:srgbClr val="888888"/>
                </a:solidFill>
              </a:rPr>
              <a:t>0</a:t>
            </a:r>
            <a:r>
              <a:rPr>
                <a:solidFill>
                  <a:srgbClr val="000088"/>
                </a:solidFill>
              </a:rPr>
              <a:t>⍴</a:t>
            </a:r>
            <a:r>
              <a:rPr>
                <a:solidFill>
                  <a:srgbClr val="0000FF"/>
                </a:solidFill>
              </a:rPr>
              <a:t>⍨</a:t>
            </a:r>
            <a:r>
              <a:rPr>
                <a:solidFill>
                  <a:srgbClr val="888888"/>
                </a:solidFill>
              </a:rPr>
              <a:t>2</a:t>
            </a:r>
            <a:r>
              <a:rPr>
                <a:solidFill>
                  <a:srgbClr val="000088"/>
                </a:solidFill>
              </a:rPr>
              <a:t>⍴</a:t>
            </a:r>
            <a:r>
              <a:rPr>
                <a:solidFill>
                  <a:srgbClr val="888888"/>
                </a:solidFill>
              </a:rPr>
              <a:t>8</a:t>
            </a:r>
            <a:r>
              <a:t>       </a:t>
            </a:r>
          </a:p>
          <a:p>
            <a:pPr defTabSz="457200">
              <a:defRPr sz="1500">
                <a:solidFill>
                  <a:srgbClr val="000000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</a:t>
            </a:r>
            <a:r>
              <a:rPr>
                <a:solidFill>
                  <a:srgbClr val="0000FF"/>
                </a:solidFill>
              </a:rPr>
              <a:t>(</a:t>
            </a:r>
            <a:r>
              <a:rPr>
                <a:solidFill>
                  <a:srgbClr val="000088"/>
                </a:solidFill>
              </a:rPr>
              <a:t>⌊</a:t>
            </a:r>
            <a:r>
              <a:rPr>
                <a:solidFill>
                  <a:srgbClr val="0000FF"/>
                </a:solidFill>
              </a:rPr>
              <a:t>/</a:t>
            </a:r>
            <a:r>
              <a:rPr>
                <a:solidFill>
                  <a:srgbClr val="000088"/>
                </a:solidFill>
              </a:rPr>
              <a:t>,⌈</a:t>
            </a:r>
            <a:r>
              <a:rPr>
                <a:solidFill>
                  <a:srgbClr val="0000FF"/>
                </a:solidFill>
              </a:rPr>
              <a:t>/)</a:t>
            </a:r>
            <a:r>
              <a:rPr>
                <a:solidFill>
                  <a:srgbClr val="000088"/>
                </a:solidFill>
              </a:rPr>
              <a:t>+</a:t>
            </a:r>
            <a:r>
              <a:rPr>
                <a:solidFill>
                  <a:srgbClr val="0000FF"/>
                </a:solidFill>
              </a:rPr>
              <a:t>/</a:t>
            </a:r>
            <a:r>
              <a:rPr>
                <a:solidFill>
                  <a:srgbClr val="888888"/>
                </a:solidFill>
              </a:rPr>
              <a:t>adj</a:t>
            </a:r>
            <a:r>
              <a:rPr>
                <a:solidFill>
                  <a:srgbClr val="0000FF"/>
                </a:solidFill>
              </a:rPr>
              <a:t>[</a:t>
            </a:r>
            <a:r>
              <a:rPr>
                <a:solidFill>
                  <a:srgbClr val="000088"/>
                </a:solidFill>
              </a:rPr>
              <a:t>↓</a:t>
            </a:r>
            <a:r>
              <a:rPr>
                <a:solidFill>
                  <a:srgbClr val="0000FF"/>
                </a:solidFill>
              </a:rPr>
              <a:t>{</a:t>
            </a:r>
            <a:r>
              <a:rPr>
                <a:solidFill>
                  <a:srgbClr val="000088"/>
                </a:solidFill>
              </a:rPr>
              <a:t>∊</a:t>
            </a:r>
            <a:r>
              <a:rPr>
                <a:solidFill>
                  <a:srgbClr val="0000FF"/>
                </a:solidFill>
              </a:rPr>
              <a:t>⍵}⌺</a:t>
            </a:r>
            <a:r>
              <a:rPr>
                <a:solidFill>
                  <a:srgbClr val="888888"/>
                </a:solidFill>
              </a:rPr>
              <a:t>1</a:t>
            </a:r>
            <a:r>
              <a:t> </a:t>
            </a:r>
            <a:r>
              <a:rPr>
                <a:solidFill>
                  <a:srgbClr val="888888"/>
                </a:solidFill>
              </a:rPr>
              <a:t>2</a:t>
            </a:r>
            <a:r>
              <a:rPr>
                <a:solidFill>
                  <a:srgbClr val="000088"/>
                </a:solidFill>
              </a:rPr>
              <a:t>⊢</a:t>
            </a:r>
            <a:r>
              <a:rPr>
                <a:solidFill>
                  <a:srgbClr val="888888"/>
                </a:solidFill>
              </a:rPr>
              <a:t>pmat</a:t>
            </a:r>
            <a:r>
              <a:t> </a:t>
            </a:r>
            <a:r>
              <a:rPr>
                <a:solidFill>
                  <a:srgbClr val="888888"/>
                </a:solidFill>
              </a:rPr>
              <a:t>8</a:t>
            </a:r>
            <a:r>
              <a:rPr>
                <a:solidFill>
                  <a:srgbClr val="0000FF"/>
                </a:solidFill>
              </a:rPr>
              <a:t>]</a:t>
            </a:r>
          </a:p>
          <a:p>
            <a:pPr defTabSz="457200">
              <a:defRPr sz="1500">
                <a:solidFill>
                  <a:srgbClr val="0000FF"/>
                </a:solidFill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}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295" name="Agent loop + tools use &gt; single shot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Agent loop + tools use &gt; single shot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19" y="4764629"/>
            <a:ext cx="215901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82" name="Value proposition:…"/>
          <p:cNvSpPr txBox="1">
            <a:spLocks noGrp="1"/>
          </p:cNvSpPr>
          <p:nvPr>
            <p:ph type="body" sz="half" idx="1"/>
          </p:nvPr>
        </p:nvSpPr>
        <p:spPr>
          <a:xfrm>
            <a:off x="323527" y="1264925"/>
            <a:ext cx="5239423" cy="3242041"/>
          </a:xfrm>
          <a:prstGeom prst="rect">
            <a:avLst/>
          </a:prstGeom>
        </p:spPr>
        <p:txBody>
          <a:bodyPr/>
          <a:lstStyle/>
          <a:p>
            <a:r>
              <a:t>Value proposition:</a:t>
            </a:r>
          </a:p>
          <a:p>
            <a:pPr marL="915987" lvl="1" indent="-458787"/>
            <a:r>
              <a:t>10x yourself!</a:t>
            </a:r>
          </a:p>
          <a:p>
            <a:pPr marL="915987" lvl="1" indent="-458787"/>
            <a:r>
              <a:t>Remove 'drudge'!</a:t>
            </a:r>
          </a:p>
          <a:p>
            <a:pPr marL="915987" lvl="1" indent="-458787"/>
            <a:r>
              <a:t>... (mumbles)</a:t>
            </a:r>
          </a:p>
          <a:p>
            <a:pPr marL="915987" lvl="1" indent="-458787"/>
            <a:r>
              <a:t>$PROFIT!</a:t>
            </a:r>
          </a:p>
        </p:txBody>
      </p:sp>
      <p:sp>
        <p:nvSpPr>
          <p:cNvPr id="83" name="AI for developer produ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AI for developer productivity </a:t>
            </a:r>
          </a:p>
        </p:txBody>
      </p:sp>
      <p:pic>
        <p:nvPicPr>
          <p:cNvPr id="84" name="Image (5).png" descr="Image (5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915" y="1399040"/>
            <a:ext cx="2783310" cy="27833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" name="Group"/>
          <p:cNvGrpSpPr/>
          <p:nvPr/>
        </p:nvGrpSpPr>
        <p:grpSpPr>
          <a:xfrm>
            <a:off x="2439981" y="-761662"/>
            <a:ext cx="3668984" cy="7914996"/>
            <a:chOff x="0" y="0"/>
            <a:chExt cx="3668982" cy="7914994"/>
          </a:xfrm>
        </p:grpSpPr>
        <p:pic>
          <p:nvPicPr>
            <p:cNvPr id="85" name="IMG_6604.PNG" descr="IMG_6604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3650931" cy="7914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" name="Rectangle"/>
            <p:cNvSpPr/>
            <p:nvPr/>
          </p:nvSpPr>
          <p:spPr>
            <a:xfrm>
              <a:off x="6884" y="762485"/>
              <a:ext cx="3662099" cy="5118101"/>
            </a:xfrm>
            <a:prstGeom prst="rect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1" animBg="1" advAuto="0"/>
      <p:bldP spid="87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298" name="Productivity gain: net-negative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Productivity gain: net-negative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301" name="About a day's worth of tweaking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About a day's worth of tweaking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42</a:t>
            </a:fld>
            <a:endParaRPr/>
          </a:p>
        </p:txBody>
      </p:sp>
      <p:sp>
        <p:nvSpPr>
          <p:cNvPr id="304" name="The Elephant in the Roo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Elephant in the Room</a:t>
            </a:r>
          </a:p>
        </p:txBody>
      </p:sp>
      <p:pic>
        <p:nvPicPr>
          <p:cNvPr id="305" name="stefanphant_02.jpg" descr="stefanphant_02.jpg"/>
          <p:cNvPicPr>
            <a:picLocks noChangeAspect="1"/>
          </p:cNvPicPr>
          <p:nvPr/>
        </p:nvPicPr>
        <p:blipFill>
          <a:blip r:embed="rId2"/>
          <a:srcRect l="25480" r="25480"/>
          <a:stretch>
            <a:fillRect/>
          </a:stretch>
        </p:blipFill>
        <p:spPr>
          <a:xfrm>
            <a:off x="6608727" y="1661270"/>
            <a:ext cx="2387107" cy="272812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Models just aren't good enough at APL…"/>
          <p:cNvSpPr txBox="1">
            <a:spLocks noGrp="1"/>
          </p:cNvSpPr>
          <p:nvPr>
            <p:ph type="body" idx="4294967295"/>
          </p:nvPr>
        </p:nvSpPr>
        <p:spPr>
          <a:xfrm>
            <a:off x="323527" y="1264925"/>
            <a:ext cx="7789890" cy="3242041"/>
          </a:xfrm>
          <a:prstGeom prst="rect">
            <a:avLst/>
          </a:prstGeom>
        </p:spPr>
        <p:txBody>
          <a:bodyPr/>
          <a:lstStyle/>
          <a:p>
            <a:r>
              <a:t>Models just aren't good enough at APL</a:t>
            </a:r>
          </a:p>
          <a:p>
            <a:r>
              <a:t>...yet. </a:t>
            </a:r>
          </a:p>
          <a:p>
            <a:r>
              <a:t>Lack of training data</a:t>
            </a:r>
          </a:p>
          <a:p>
            <a:r>
              <a:t>Lack of incentives</a:t>
            </a:r>
          </a:p>
          <a:p>
            <a:r>
              <a:t>No APL-specific tokenisers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1" build="p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sp>
        <p:nvSpPr>
          <p:cNvPr id="309" name="Semantic Search; RAG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Semantic Search; RAG</a:t>
            </a:r>
          </a:p>
        </p:txBody>
      </p:sp>
      <p:pic>
        <p:nvPicPr>
          <p:cNvPr id="310" name="claude-seeklogo.svg" descr="claude-seeklogo.sv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9983" y="249494"/>
            <a:ext cx="1290515" cy="277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44</a:t>
            </a:fld>
            <a:endParaRPr/>
          </a:p>
        </p:txBody>
      </p:sp>
      <p:sp>
        <p:nvSpPr>
          <p:cNvPr id="313" name="Semantic search: &quot;what I mean, not what I say&quot;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Semantic search: "what I mean, not what I say"</a:t>
            </a:r>
          </a:p>
          <a:p>
            <a:r>
              <a:t>Use a model to create vector embeddings to encode </a:t>
            </a:r>
            <a:r>
              <a:rPr i="1"/>
              <a:t>meaning</a:t>
            </a:r>
          </a:p>
          <a:p>
            <a:r>
              <a:t>Query becomes a nearest neighbor problem in a vector space</a:t>
            </a:r>
          </a:p>
        </p:txBody>
      </p:sp>
      <p:sp>
        <p:nvSpPr>
          <p:cNvPr id="314" name="AI Applications: Semantic Searc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905255">
              <a:defRPr sz="3564"/>
            </a:lvl1pPr>
          </a:lstStyle>
          <a:p>
            <a:r>
              <a:t>AI Applications: Semantic Search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1" build="p" bldLvl="5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45</a:t>
            </a:fld>
            <a:endParaRPr/>
          </a:p>
        </p:txBody>
      </p:sp>
      <p:pic>
        <p:nvPicPr>
          <p:cNvPr id="31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511" y="120724"/>
            <a:ext cx="5154978" cy="49020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Group"/>
          <p:cNvGrpSpPr/>
          <p:nvPr/>
        </p:nvGrpSpPr>
        <p:grpSpPr>
          <a:xfrm>
            <a:off x="4738104" y="1256030"/>
            <a:ext cx="3267685" cy="667016"/>
            <a:chOff x="0" y="0"/>
            <a:chExt cx="3267683" cy="667015"/>
          </a:xfrm>
        </p:grpSpPr>
        <p:sp>
          <p:nvSpPr>
            <p:cNvPr id="318" name="Circle"/>
            <p:cNvSpPr/>
            <p:nvPr/>
          </p:nvSpPr>
          <p:spPr>
            <a:xfrm>
              <a:off x="0" y="503924"/>
              <a:ext cx="163091" cy="16309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19" name="Query"/>
            <p:cNvSpPr txBox="1"/>
            <p:nvPr/>
          </p:nvSpPr>
          <p:spPr>
            <a:xfrm>
              <a:off x="2582213" y="0"/>
              <a:ext cx="685471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000000"/>
                  </a:solidFill>
                </a:defRPr>
              </a:lvl1pPr>
            </a:lstStyle>
            <a:p>
              <a:r>
                <a:t>Query</a:t>
              </a:r>
            </a:p>
          </p:txBody>
        </p:sp>
        <p:sp>
          <p:nvSpPr>
            <p:cNvPr id="320" name="Line"/>
            <p:cNvSpPr/>
            <p:nvPr/>
          </p:nvSpPr>
          <p:spPr>
            <a:xfrm flipH="1">
              <a:off x="161887" y="231159"/>
              <a:ext cx="2440311" cy="34931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26" name="Group"/>
          <p:cNvGrpSpPr/>
          <p:nvPr/>
        </p:nvGrpSpPr>
        <p:grpSpPr>
          <a:xfrm>
            <a:off x="74691" y="1493118"/>
            <a:ext cx="5093341" cy="696764"/>
            <a:chOff x="0" y="0"/>
            <a:chExt cx="5093340" cy="696763"/>
          </a:xfrm>
        </p:grpSpPr>
        <p:sp>
          <p:nvSpPr>
            <p:cNvPr id="322" name="Circle"/>
            <p:cNvSpPr/>
            <p:nvPr/>
          </p:nvSpPr>
          <p:spPr>
            <a:xfrm>
              <a:off x="4396576" y="0"/>
              <a:ext cx="696765" cy="696764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grpSp>
          <p:nvGrpSpPr>
            <p:cNvPr id="325" name="Group"/>
            <p:cNvGrpSpPr/>
            <p:nvPr/>
          </p:nvGrpSpPr>
          <p:grpSpPr>
            <a:xfrm>
              <a:off x="-1" y="842"/>
              <a:ext cx="4385342" cy="383541"/>
              <a:chOff x="0" y="0"/>
              <a:chExt cx="4385340" cy="383540"/>
            </a:xfrm>
          </p:grpSpPr>
          <p:sp>
            <p:nvSpPr>
              <p:cNvPr id="323" name="Line"/>
              <p:cNvSpPr/>
              <p:nvPr/>
            </p:nvSpPr>
            <p:spPr>
              <a:xfrm>
                <a:off x="1952461" y="237257"/>
                <a:ext cx="2432880" cy="12000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24" name="Closest in meaning"/>
              <p:cNvSpPr txBox="1"/>
              <p:nvPr/>
            </p:nvSpPr>
            <p:spPr>
              <a:xfrm>
                <a:off x="0" y="0"/>
                <a:ext cx="1979803" cy="3835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45719" tIns="45719" rIns="45719" bIns="45719" numCol="1" anchor="t">
                <a:spAutoFit/>
              </a:bodyPr>
              <a:lstStyle/>
              <a:p>
                <a:r>
                  <a:t>Closest in meaning</a:t>
                </a:r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animBg="1" advAuto="0"/>
      <p:bldP spid="326" grpId="2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sp>
        <p:nvSpPr>
          <p:cNvPr id="329" name="curl -s -X POST &quot;http://localhost:8000/search&quot; \…"/>
          <p:cNvSpPr txBox="1"/>
          <p:nvPr/>
        </p:nvSpPr>
        <p:spPr>
          <a:xfrm>
            <a:off x="284518" y="1916430"/>
            <a:ext cx="8882381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curl -s -X POST "http://localhost:8000/search" \        </a:t>
            </a:r>
          </a:p>
          <a:p>
            <a:pPr>
              <a:defRPr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 -H "Content-Type: application/json" \</a:t>
            </a:r>
          </a:p>
          <a:p>
            <a:pPr>
              <a:defRPr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 -d '{"query": "</a:t>
            </a:r>
            <a:r>
              <a:rPr>
                <a:solidFill>
                  <a:srgbClr val="FF880F"/>
                </a:solidFill>
              </a:rPr>
              <a:t>how do I serialise and compress a vector?</a:t>
            </a:r>
            <a:r>
              <a:t>", "k": 5}' | jq .</a:t>
            </a:r>
          </a:p>
        </p:txBody>
      </p:sp>
      <p:sp>
        <p:nvSpPr>
          <p:cNvPr id="330" name="Search Dyalog's Docs"/>
          <p:cNvSpPr txBox="1">
            <a:spLocks noGrp="1"/>
          </p:cNvSpPr>
          <p:nvPr>
            <p:ph type="title" idx="4294967295"/>
          </p:nvPr>
        </p:nvSpPr>
        <p:spPr>
          <a:xfrm>
            <a:off x="323528" y="267656"/>
            <a:ext cx="6554352" cy="6855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Search Dyalog's Docs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sp>
        <p:nvSpPr>
          <p:cNvPr id="333" name="{…"/>
          <p:cNvSpPr txBox="1"/>
          <p:nvPr/>
        </p:nvSpPr>
        <p:spPr>
          <a:xfrm>
            <a:off x="252729" y="1408430"/>
            <a:ext cx="8638541" cy="232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{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"urls": [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"https://dyalog.github.io/documentation/20.0/language-reference-guide/the-i-beam-operator/compress-decompress-vector-of-short-integers",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"https://dyalog.github.io/documentation/20.0/language-reference-guide/the-i-beam-operator/serialise-deserialise-array",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"https://dyalog.github.io/documentation/20.0/language-reference-guide/system-functions/fprops",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"https://dyalog.github.io/documentation/20.0/programming-reference-guide/introduction/arrays/array-notation",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"https://dyalog.github.io/documentation/20.0/programming-reference-guide/introduction/namespaces/serialising-namespaces"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],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"scores": [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0.5287122130393982,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0.4902539551258087,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0.42364850640296936,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0.40454745292663574,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0.3980979919433594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]</a:t>
            </a:r>
          </a:p>
          <a:p>
            <a:pPr>
              <a:defRPr sz="8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}</a:t>
            </a:r>
          </a:p>
        </p:txBody>
      </p:sp>
      <p:sp>
        <p:nvSpPr>
          <p:cNvPr id="334" name="Search Dyalog's Docs"/>
          <p:cNvSpPr txBox="1">
            <a:spLocks noGrp="1"/>
          </p:cNvSpPr>
          <p:nvPr>
            <p:ph type="title" idx="4294967295"/>
          </p:nvPr>
        </p:nvSpPr>
        <p:spPr>
          <a:xfrm>
            <a:off x="323528" y="267656"/>
            <a:ext cx="6554352" cy="6855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Search Dyalog's Docs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337" name="Search Dyalog's Docs"/>
          <p:cNvSpPr txBox="1">
            <a:spLocks noGrp="1"/>
          </p:cNvSpPr>
          <p:nvPr>
            <p:ph type="title" idx="4294967295"/>
          </p:nvPr>
        </p:nvSpPr>
        <p:spPr>
          <a:xfrm>
            <a:off x="323528" y="267656"/>
            <a:ext cx="6554352" cy="685536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Search Dyalog's Docs</a:t>
            </a:r>
          </a:p>
        </p:txBody>
      </p:sp>
      <p:sp>
        <p:nvSpPr>
          <p:cNvPr id="338" name="{…"/>
          <p:cNvSpPr txBox="1"/>
          <p:nvPr/>
        </p:nvSpPr>
        <p:spPr>
          <a:xfrm>
            <a:off x="235796" y="1349163"/>
            <a:ext cx="8105141" cy="298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{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"urls": [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".../the-i-beam-operator/</a:t>
            </a:r>
            <a:r>
              <a:rPr>
                <a:solidFill>
                  <a:srgbClr val="FF880F"/>
                </a:solidFill>
              </a:rPr>
              <a:t>compress-decompress-vector-of-short-integers</a:t>
            </a:r>
            <a:r>
              <a:t>",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".../the-i-beam-operator/</a:t>
            </a:r>
            <a:r>
              <a:rPr>
                <a:solidFill>
                  <a:srgbClr val="FF880F"/>
                </a:solidFill>
              </a:rPr>
              <a:t>serialise-deserialise-array</a:t>
            </a:r>
            <a:r>
              <a:t>",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".../system-functions/fprops",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".../introduction/arrays/array-notation",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".../introduction/namespaces/serialising-namespaces"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],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"scores": [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    ...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  ]</a:t>
            </a:r>
          </a:p>
          <a:p>
            <a:pPr>
              <a:defRPr sz="1400">
                <a:latin typeface="APL385 Unicode"/>
                <a:ea typeface="APL385 Unicode"/>
                <a:cs typeface="APL385 Unicode"/>
                <a:sym typeface="APL385 Unicode"/>
              </a:defRPr>
            </a:pPr>
            <a:r>
              <a:t>}</a:t>
            </a:r>
          </a:p>
        </p:txBody>
      </p:sp>
      <p:sp>
        <p:nvSpPr>
          <p:cNvPr id="339" name="Rectangle"/>
          <p:cNvSpPr/>
          <p:nvPr/>
        </p:nvSpPr>
        <p:spPr>
          <a:xfrm>
            <a:off x="120235" y="1246097"/>
            <a:ext cx="8336264" cy="322562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pic>
        <p:nvPicPr>
          <p:cNvPr id="342" name="Screenshot 2025-09-21 at 09.19.12.png" descr="Screenshot 2025-09-21 at 09.19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35" y="-76200"/>
            <a:ext cx="8033705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19" y="4764629"/>
            <a:ext cx="215901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90" name="AI does improve developer productivity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670242" cy="685536"/>
          </a:xfrm>
          <a:prstGeom prst="rect">
            <a:avLst/>
          </a:prstGeom>
        </p:spPr>
        <p:txBody>
          <a:bodyPr/>
          <a:lstStyle/>
          <a:p>
            <a:r>
              <a:t>AI </a:t>
            </a:r>
            <a:r>
              <a:rPr i="1"/>
              <a:t>does</a:t>
            </a:r>
            <a:r>
              <a:t> improve developer productivity</a:t>
            </a:r>
          </a:p>
        </p:txBody>
      </p:sp>
      <p:sp>
        <p:nvSpPr>
          <p:cNvPr id="91" name="Reality check"/>
          <p:cNvSpPr txBox="1"/>
          <p:nvPr/>
        </p:nvSpPr>
        <p:spPr>
          <a:xfrm>
            <a:off x="323528" y="267656"/>
            <a:ext cx="6554352" cy="68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defRPr sz="3600">
                <a:solidFill>
                  <a:srgbClr val="3B475E"/>
                </a:solidFill>
              </a:defRPr>
            </a:lvl1pPr>
          </a:lstStyle>
          <a:p>
            <a:r>
              <a:t>Reality check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345" name="Screenshot 2025-09-23 at 13.59.27.png" descr="Screenshot 2025-09-23 at 13.59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7" y="86074"/>
            <a:ext cx="7667032" cy="4837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775" y="271314"/>
            <a:ext cx="1444852" cy="326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sp>
        <p:nvSpPr>
          <p:cNvPr id="349" name="Client libraries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Client libraries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52</a:t>
            </a:fld>
            <a:endParaRPr/>
          </a:p>
        </p:txBody>
      </p:sp>
      <p:sp>
        <p:nvSpPr>
          <p:cNvPr id="352" name="Build AI-enabled applications in Dyalog AP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Build AI-enabled applications in Dyalog APL</a:t>
            </a:r>
          </a:p>
          <a:p>
            <a:r>
              <a:t>"Smart data", forecasts, chatbots, assistants...</a:t>
            </a:r>
          </a:p>
        </p:txBody>
      </p:sp>
      <p:sp>
        <p:nvSpPr>
          <p:cNvPr id="353" name="Client libra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Client libraries</a:t>
            </a:r>
          </a:p>
        </p:txBody>
      </p:sp>
      <p:pic>
        <p:nvPicPr>
          <p:cNvPr id="35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457" y="146117"/>
            <a:ext cx="2551235" cy="14350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1" build="p" bldLvl="5" animBg="1" advAuto="0"/>
      <p:bldP spid="354" grpId="2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53</a:t>
            </a:fld>
            <a:endParaRPr/>
          </a:p>
        </p:txBody>
      </p:sp>
      <p:sp>
        <p:nvSpPr>
          <p:cNvPr id="357" name="Dyalog provides basic client libraries for OpenAI-compatible providers                https://dyalog.github.io/OpenAI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Dyalog provides basic client libraries for OpenAI-compatible providers</a:t>
            </a:r>
            <a:br/>
            <a:br/>
            <a:r>
              <a:t>              https://dyalog.github.io/OpenAI</a:t>
            </a:r>
          </a:p>
          <a:p>
            <a:r>
              <a:t>Bigger job than it seems: API </a:t>
            </a:r>
            <a:r>
              <a:rPr i="1"/>
              <a:t>spec</a:t>
            </a:r>
            <a:r>
              <a:t> alone is 40k lines...</a:t>
            </a:r>
          </a:p>
        </p:txBody>
      </p:sp>
      <p:sp>
        <p:nvSpPr>
          <p:cNvPr id="358" name="Client libra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Client libraries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1" build="p" bldLvl="5" animBg="1" advAuto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54</a:t>
            </a:fld>
            <a:endParaRPr/>
          </a:p>
        </p:txBody>
      </p:sp>
      <p:pic>
        <p:nvPicPr>
          <p:cNvPr id="361" name="Screenshot 2025-09-27 at 15.05.32.png" descr="Screenshot 2025-09-27 at 15.05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838"/>
            <a:ext cx="9144001" cy="37812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55</a:t>
            </a:fld>
            <a:endParaRPr/>
          </a:p>
        </p:txBody>
      </p:sp>
      <p:sp>
        <p:nvSpPr>
          <p:cNvPr id="364" name="Situation is rapidly improving, but..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Situation is rapidly improving, but...</a:t>
            </a:r>
          </a:p>
          <a:p>
            <a:r>
              <a:t>...fair way to go before improving dev productivity</a:t>
            </a:r>
          </a:p>
          <a:p>
            <a:r>
              <a:t>Agents looks like the shape of AI-for-development</a:t>
            </a:r>
          </a:p>
          <a:p>
            <a:r>
              <a:t>Semantic search, RAG: solid today</a:t>
            </a:r>
          </a:p>
          <a:p>
            <a:r>
              <a:t>Build your own AI-applications with Dyalog</a:t>
            </a:r>
          </a:p>
        </p:txBody>
      </p:sp>
      <p:sp>
        <p:nvSpPr>
          <p:cNvPr id="365" name="State of the APL-AI n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State of the APL-AI nation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1" build="p" bldLvl="5" animBg="1" advAuto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56</a:t>
            </a:fld>
            <a:endParaRPr/>
          </a:p>
        </p:txBody>
      </p:sp>
      <p:sp>
        <p:nvSpPr>
          <p:cNvPr id="368" name="Improve CLI story: testing, code evalu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4200" indent="-454200" defTabSz="905255">
              <a:spcBef>
                <a:spcPts val="1100"/>
              </a:spcBef>
              <a:defRPr sz="2376"/>
            </a:pPr>
            <a:r>
              <a:t>Improve CLI story: testing, code evaluation</a:t>
            </a:r>
          </a:p>
          <a:p>
            <a:pPr marL="454200" indent="-454200" defTabSz="905255">
              <a:spcBef>
                <a:spcPts val="1100"/>
              </a:spcBef>
              <a:defRPr sz="2376"/>
            </a:pPr>
            <a:r>
              <a:t>New AI-friendly documentation format</a:t>
            </a:r>
          </a:p>
          <a:p>
            <a:pPr marL="454200" indent="-454200" defTabSz="905255">
              <a:spcBef>
                <a:spcPts val="1100"/>
              </a:spcBef>
              <a:defRPr sz="2376"/>
            </a:pPr>
            <a:r>
              <a:t>Improve error messaging, stack traces</a:t>
            </a:r>
          </a:p>
          <a:p>
            <a:pPr marL="454200" indent="-454200" defTabSz="905255">
              <a:spcBef>
                <a:spcPts val="1100"/>
              </a:spcBef>
              <a:defRPr sz="2376"/>
            </a:pPr>
            <a:r>
              <a:t>Client libraries</a:t>
            </a:r>
          </a:p>
          <a:p>
            <a:pPr marL="454200" indent="-454200" defTabSz="905255">
              <a:spcBef>
                <a:spcPts val="1100"/>
              </a:spcBef>
              <a:defRPr sz="2376"/>
            </a:pPr>
            <a:r>
              <a:t>Examples, training materials</a:t>
            </a:r>
          </a:p>
          <a:p>
            <a:pPr marL="454200" indent="-454200" defTabSz="905255">
              <a:spcBef>
                <a:spcPts val="1100"/>
              </a:spcBef>
              <a:defRPr sz="2376"/>
            </a:pPr>
            <a:r>
              <a:t>Publish more APL code</a:t>
            </a:r>
          </a:p>
        </p:txBody>
      </p:sp>
      <p:sp>
        <p:nvSpPr>
          <p:cNvPr id="369" name="What will Dyalog do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will Dyalog do?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" grpId="1" build="p" bldLvl="5" animBg="1" advAuto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57</a:t>
            </a:fld>
            <a:endParaRPr/>
          </a:p>
        </p:txBody>
      </p:sp>
      <p:pic>
        <p:nvPicPr>
          <p:cNvPr id="372" name="ken-wants-you_06.jpg" descr="ken-wants-you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58</a:t>
            </a:fld>
            <a:endParaRPr/>
          </a:p>
        </p:txBody>
      </p:sp>
      <p:sp>
        <p:nvSpPr>
          <p:cNvPr id="375" name="Lack of APL code 'out there'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Lack of APL code 'out there'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59</a:t>
            </a:fld>
            <a:endParaRPr/>
          </a:p>
        </p:txBody>
      </p:sp>
      <p:sp>
        <p:nvSpPr>
          <p:cNvPr id="378" name="Can you help? Talk to us.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Can </a:t>
            </a:r>
            <a:r>
              <a:rPr i="1"/>
              <a:t>you</a:t>
            </a:r>
            <a:r>
              <a:t> help? Talk to us.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19" y="4764629"/>
            <a:ext cx="215901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94" name="...if you're in its wheelhouse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5768872" cy="685536"/>
          </a:xfrm>
          <a:prstGeom prst="rect">
            <a:avLst/>
          </a:prstGeom>
        </p:spPr>
        <p:txBody>
          <a:bodyPr/>
          <a:lstStyle/>
          <a:p>
            <a:r>
              <a:t>...if you're in its wheelhouse</a:t>
            </a:r>
          </a:p>
        </p:txBody>
      </p:sp>
      <p:sp>
        <p:nvSpPr>
          <p:cNvPr id="95" name="Reality check"/>
          <p:cNvSpPr txBox="1"/>
          <p:nvPr/>
        </p:nvSpPr>
        <p:spPr>
          <a:xfrm>
            <a:off x="323528" y="267656"/>
            <a:ext cx="6554352" cy="68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defRPr sz="3600">
                <a:solidFill>
                  <a:srgbClr val="3B475E"/>
                </a:solidFill>
              </a:defRPr>
            </a:lvl1pPr>
          </a:lstStyle>
          <a:p>
            <a:r>
              <a:t>Reality check</a:t>
            </a:r>
          </a:p>
        </p:txBody>
      </p:sp>
      <p:pic>
        <p:nvPicPr>
          <p:cNvPr id="96" name="python-3-logo-png-transparent.png" descr="python-3-logo-png-transpar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348" y="421357"/>
            <a:ext cx="2097764" cy="60922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664" y="1165628"/>
            <a:ext cx="1103132" cy="1241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862" y="2717795"/>
            <a:ext cx="1270737" cy="1377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3" animBg="1" advAuto="0"/>
      <p:bldP spid="97" grpId="2" animBg="1" advAuto="0"/>
      <p:bldP spid="98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19" y="4764629"/>
            <a:ext cx="215901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01" name="Small, constrained tasks; &quot;bookwork&quot;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Small, constrained tasks; "bookwork"</a:t>
            </a:r>
          </a:p>
        </p:txBody>
      </p:sp>
      <p:sp>
        <p:nvSpPr>
          <p:cNvPr id="102" name="Reality check"/>
          <p:cNvSpPr txBox="1"/>
          <p:nvPr/>
        </p:nvSpPr>
        <p:spPr>
          <a:xfrm>
            <a:off x="323528" y="267656"/>
            <a:ext cx="6554352" cy="68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defRPr sz="3600">
                <a:solidFill>
                  <a:srgbClr val="3B475E"/>
                </a:solidFill>
              </a:defRPr>
            </a:lvl1pPr>
          </a:lstStyle>
          <a:p>
            <a:r>
              <a:t>Reality check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19" y="4764629"/>
            <a:ext cx="215901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105" name="Mechanical refactoring of code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Mechanical refactoring of code</a:t>
            </a:r>
          </a:p>
        </p:txBody>
      </p:sp>
      <p:sp>
        <p:nvSpPr>
          <p:cNvPr id="106" name="Reality check"/>
          <p:cNvSpPr txBox="1"/>
          <p:nvPr/>
        </p:nvSpPr>
        <p:spPr>
          <a:xfrm>
            <a:off x="323528" y="267656"/>
            <a:ext cx="6554352" cy="68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defRPr sz="3600">
                <a:solidFill>
                  <a:srgbClr val="3B475E"/>
                </a:solidFill>
              </a:defRPr>
            </a:lvl1pPr>
          </a:lstStyle>
          <a:p>
            <a:r>
              <a:t>Reality check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719" y="4764629"/>
            <a:ext cx="215901" cy="358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09" name="Improves velocity, not competency!"/>
          <p:cNvSpPr txBox="1">
            <a:spLocks noGrp="1"/>
          </p:cNvSpPr>
          <p:nvPr>
            <p:ph type="title"/>
          </p:nvPr>
        </p:nvSpPr>
        <p:spPr>
          <a:xfrm>
            <a:off x="286645" y="2059649"/>
            <a:ext cx="8570710" cy="685536"/>
          </a:xfrm>
          <a:prstGeom prst="rect">
            <a:avLst/>
          </a:prstGeom>
        </p:spPr>
        <p:txBody>
          <a:bodyPr/>
          <a:lstStyle/>
          <a:p>
            <a:r>
              <a:t>Improves </a:t>
            </a:r>
            <a:r>
              <a:rPr i="1"/>
              <a:t>velocity</a:t>
            </a:r>
            <a:r>
              <a:t>, not </a:t>
            </a:r>
            <a:r>
              <a:rPr i="1"/>
              <a:t>competency</a:t>
            </a:r>
            <a:r>
              <a:t>!</a:t>
            </a:r>
          </a:p>
        </p:txBody>
      </p:sp>
      <p:sp>
        <p:nvSpPr>
          <p:cNvPr id="110" name="Reality check"/>
          <p:cNvSpPr txBox="1"/>
          <p:nvPr/>
        </p:nvSpPr>
        <p:spPr>
          <a:xfrm>
            <a:off x="323528" y="267656"/>
            <a:ext cx="6554352" cy="685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>
            <a:lvl1pPr>
              <a:defRPr sz="3600">
                <a:solidFill>
                  <a:srgbClr val="3B475E"/>
                </a:solidFill>
              </a:defRPr>
            </a:lvl1pPr>
          </a:lstStyle>
          <a:p>
            <a:r>
              <a:t>Reality check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232222"/>
      </a:dk1>
      <a:lt1>
        <a:srgbClr val="012323"/>
      </a:lt1>
      <a:dk2>
        <a:srgbClr val="A7A7A7"/>
      </a:dk2>
      <a:lt2>
        <a:srgbClr val="535353"/>
      </a:lt2>
      <a:accent1>
        <a:srgbClr val="FF6A13"/>
      </a:accent1>
      <a:accent2>
        <a:srgbClr val="8986CA"/>
      </a:accent2>
      <a:accent3>
        <a:srgbClr val="003B5C"/>
      </a:accent3>
      <a:accent4>
        <a:srgbClr val="FFA300"/>
      </a:accent4>
      <a:accent5>
        <a:srgbClr val="CA2E51"/>
      </a:accent5>
      <a:accent6>
        <a:srgbClr val="8F3B0B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arabun Regular"/>
        <a:ea typeface="Sarabun Regular"/>
        <a:cs typeface="Sarabun Regula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32222"/>
            </a:solidFill>
            <a:effectLst/>
            <a:uFillTx/>
            <a:latin typeface="+mn-lt"/>
            <a:ea typeface="+mn-ea"/>
            <a:cs typeface="+mn-cs"/>
            <a:sym typeface="Sarabu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32222"/>
            </a:solidFill>
            <a:effectLst/>
            <a:uFillTx/>
            <a:latin typeface="+mn-lt"/>
            <a:ea typeface="+mn-ea"/>
            <a:cs typeface="+mn-cs"/>
            <a:sym typeface="Sarabu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6A13"/>
      </a:accent1>
      <a:accent2>
        <a:srgbClr val="8986CA"/>
      </a:accent2>
      <a:accent3>
        <a:srgbClr val="003B5C"/>
      </a:accent3>
      <a:accent4>
        <a:srgbClr val="FFA300"/>
      </a:accent4>
      <a:accent5>
        <a:srgbClr val="CA2E51"/>
      </a:accent5>
      <a:accent6>
        <a:srgbClr val="8F3B0B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arabun Regular"/>
        <a:ea typeface="Sarabun Regular"/>
        <a:cs typeface="Sarabun Regula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32222"/>
            </a:solidFill>
            <a:effectLst/>
            <a:uFillTx/>
            <a:latin typeface="+mn-lt"/>
            <a:ea typeface="+mn-ea"/>
            <a:cs typeface="+mn-cs"/>
            <a:sym typeface="Sarabu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32222"/>
            </a:solidFill>
            <a:effectLst/>
            <a:uFillTx/>
            <a:latin typeface="+mn-lt"/>
            <a:ea typeface="+mn-ea"/>
            <a:cs typeface="+mn-cs"/>
            <a:sym typeface="Sarabun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1816</Words>
  <Application>Microsoft Macintosh PowerPoint</Application>
  <PresentationFormat>On-screen Show (16:9)</PresentationFormat>
  <Paragraphs>337</Paragraphs>
  <Slides>59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Sarabun Regular</vt:lpstr>
      <vt:lpstr>Times Roman</vt:lpstr>
      <vt:lpstr>Wingdings 2</vt:lpstr>
      <vt:lpstr>Office Theme</vt:lpstr>
      <vt:lpstr>Dyalog + AI = ...?</vt:lpstr>
      <vt:lpstr>Who am I?</vt:lpstr>
      <vt:lpstr>Points</vt:lpstr>
      <vt:lpstr>AI for developer productivity </vt:lpstr>
      <vt:lpstr>AI does improve developer productivity</vt:lpstr>
      <vt:lpstr>...if you're in its wheelhouse</vt:lpstr>
      <vt:lpstr>Small, constrained tasks; "bookwork"</vt:lpstr>
      <vt:lpstr>Mechanical refactoring of code</vt:lpstr>
      <vt:lpstr>Improves velocity, not competency!</vt:lpstr>
      <vt:lpstr>Does not turn interns into senior devs</vt:lpstr>
      <vt:lpstr>APL: improving (but must try harder)</vt:lpstr>
      <vt:lpstr>Pace of improvement: off charts</vt:lpstr>
      <vt:lpstr>PowerPoint Presentation</vt:lpstr>
      <vt:lpstr>Pace of improvement: off charts</vt:lpstr>
      <vt:lpstr>PowerPoint Presentation</vt:lpstr>
      <vt:lpstr>PowerPoint Presentation</vt:lpstr>
      <vt:lpstr>PowerPoint Presentation</vt:lpstr>
      <vt:lpstr>PowerPoint Presentation</vt:lpstr>
      <vt:lpstr>AI Tooling: towards greater autonomy</vt:lpstr>
      <vt:lpstr>AI Tooling: Dyalog's Challenge</vt:lpstr>
      <vt:lpstr>Console Agents + Link = ❤️</vt:lpstr>
      <vt:lpstr>Console Agents</vt:lpstr>
      <vt:lpstr>Console Agents: Implications</vt:lpstr>
      <vt:lpstr>Dyalog + Claude Code Agent</vt:lpstr>
      <vt:lpstr>PowerPoint Presentation</vt:lpstr>
      <vt:lpstr>PowerPoint Presentation</vt:lpstr>
      <vt:lpstr>PowerPoint Presentation</vt:lpstr>
      <vt:lpstr>Competition data: 8 nodes</vt:lpstr>
      <vt:lpstr>Claude Code: Stacking the Deck</vt:lpstr>
      <vt:lpstr>Visual Studio Code (VS Code)</vt:lpstr>
      <vt:lpstr>PowerPoint Presentation</vt:lpstr>
      <vt:lpstr>PowerPoint Presentation</vt:lpstr>
      <vt:lpstr>Two prompts only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Agent loop + tools use &gt; single shot</vt:lpstr>
      <vt:lpstr>Productivity gain: net-negative</vt:lpstr>
      <vt:lpstr>About a day's worth of tweaking</vt:lpstr>
      <vt:lpstr>The Elephant in the Room</vt:lpstr>
      <vt:lpstr>Semantic Search; RAG</vt:lpstr>
      <vt:lpstr>AI Applications: Semantic Search</vt:lpstr>
      <vt:lpstr>PowerPoint Presentation</vt:lpstr>
      <vt:lpstr>Search Dyalog's Docs</vt:lpstr>
      <vt:lpstr>Search Dyalog's Docs</vt:lpstr>
      <vt:lpstr>Search Dyalog's Docs</vt:lpstr>
      <vt:lpstr>PowerPoint Presentation</vt:lpstr>
      <vt:lpstr>PowerPoint Presentation</vt:lpstr>
      <vt:lpstr>Client libraries</vt:lpstr>
      <vt:lpstr>Client libraries</vt:lpstr>
      <vt:lpstr>Client libraries</vt:lpstr>
      <vt:lpstr>PowerPoint Presentation</vt:lpstr>
      <vt:lpstr>State of the APL-AI nation</vt:lpstr>
      <vt:lpstr>What will Dyalog do?</vt:lpstr>
      <vt:lpstr>PowerPoint Presentation</vt:lpstr>
      <vt:lpstr>Lack of APL code 'out there'</vt:lpstr>
      <vt:lpstr>Can you help? Talk to us.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Stefan Kruger</cp:lastModifiedBy>
  <cp:revision>1</cp:revision>
  <dcterms:modified xsi:type="dcterms:W3CDTF">2025-10-01T11:48:34Z</dcterms:modified>
</cp:coreProperties>
</file>