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7" r:id="rId2"/>
    <p:sldId id="1225" r:id="rId3"/>
    <p:sldId id="1221" r:id="rId4"/>
    <p:sldId id="1290" r:id="rId5"/>
    <p:sldId id="1285" r:id="rId6"/>
    <p:sldId id="1261" r:id="rId7"/>
    <p:sldId id="1223" r:id="rId8"/>
    <p:sldId id="258" r:id="rId9"/>
    <p:sldId id="1259" r:id="rId10"/>
    <p:sldId id="1281" r:id="rId11"/>
    <p:sldId id="1282" r:id="rId12"/>
    <p:sldId id="1284" r:id="rId13"/>
    <p:sldId id="1114" r:id="rId14"/>
    <p:sldId id="1283" r:id="rId15"/>
    <p:sldId id="270" r:id="rId16"/>
    <p:sldId id="281" r:id="rId17"/>
    <p:sldId id="859" r:id="rId18"/>
    <p:sldId id="858" r:id="rId19"/>
    <p:sldId id="273" r:id="rId20"/>
    <p:sldId id="274" r:id="rId21"/>
    <p:sldId id="1278" r:id="rId22"/>
    <p:sldId id="1280" r:id="rId23"/>
    <p:sldId id="1279" r:id="rId24"/>
    <p:sldId id="1174" r:id="rId25"/>
    <p:sldId id="1210" r:id="rId26"/>
    <p:sldId id="272" r:id="rId27"/>
    <p:sldId id="1113" r:id="rId28"/>
    <p:sldId id="1116" r:id="rId29"/>
    <p:sldId id="1286" r:id="rId30"/>
    <p:sldId id="1227" r:id="rId31"/>
    <p:sldId id="1070" r:id="rId32"/>
    <p:sldId id="275" r:id="rId33"/>
    <p:sldId id="1274" r:id="rId34"/>
    <p:sldId id="276" r:id="rId35"/>
    <p:sldId id="1258" r:id="rId36"/>
    <p:sldId id="1213" r:id="rId37"/>
    <p:sldId id="1214" r:id="rId38"/>
    <p:sldId id="1216" r:id="rId39"/>
    <p:sldId id="1260" r:id="rId40"/>
    <p:sldId id="1218" r:id="rId41"/>
    <p:sldId id="953" r:id="rId42"/>
    <p:sldId id="1264" r:id="rId43"/>
    <p:sldId id="1265" r:id="rId44"/>
    <p:sldId id="1262" r:id="rId45"/>
    <p:sldId id="1267" r:id="rId46"/>
    <p:sldId id="1273" r:id="rId47"/>
    <p:sldId id="1220" r:id="rId48"/>
    <p:sldId id="1272" r:id="rId49"/>
    <p:sldId id="1226" r:id="rId50"/>
    <p:sldId id="1181" r:id="rId51"/>
    <p:sldId id="1212" r:id="rId52"/>
    <p:sldId id="1291" r:id="rId53"/>
    <p:sldId id="1275" r:id="rId54"/>
  </p:sldIdLst>
  <p:sldSz cx="9144000" cy="5143500" type="screen16x9"/>
  <p:notesSz cx="6858000" cy="9144000"/>
  <p:embeddedFontLst>
    <p:embeddedFont>
      <p:font typeface="APL385 Unicode" panose="020B0709000202000203" pitchFamily="49" charset="0"/>
      <p:regular r:id="rId57"/>
    </p:embeddedFont>
    <p:embeddedFont>
      <p:font typeface="Aptos Narrow" panose="020B0004020202020204" pitchFamily="34" charset="0"/>
      <p:regular r:id="rId58"/>
      <p:bold r:id="rId59"/>
      <p:italic r:id="rId60"/>
      <p:boldItalic r:id="rId61"/>
    </p:embeddedFont>
    <p:embeddedFont>
      <p:font typeface="Sarabun" panose="020B0604020202020204" charset="-34"/>
      <p:regular r:id="rId62"/>
      <p:bold r:id="rId63"/>
      <p:italic r:id="rId64"/>
      <p:boldItalic r:id="rId65"/>
    </p:embeddedFont>
    <p:embeddedFont>
      <p:font typeface="Wingdings 2" panose="05020102010507070707" pitchFamily="18" charset="2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E16F332-2AB0-45C5-B889-754DF2612BEF}">
          <p14:sldIdLst>
            <p14:sldId id="257"/>
            <p14:sldId id="1225"/>
            <p14:sldId id="1221"/>
            <p14:sldId id="1290"/>
            <p14:sldId id="1285"/>
            <p14:sldId id="1261"/>
            <p14:sldId id="1223"/>
            <p14:sldId id="258"/>
            <p14:sldId id="1259"/>
            <p14:sldId id="1281"/>
            <p14:sldId id="1282"/>
            <p14:sldId id="1284"/>
            <p14:sldId id="1114"/>
            <p14:sldId id="1283"/>
            <p14:sldId id="270"/>
            <p14:sldId id="281"/>
            <p14:sldId id="859"/>
            <p14:sldId id="858"/>
            <p14:sldId id="273"/>
            <p14:sldId id="274"/>
            <p14:sldId id="1278"/>
            <p14:sldId id="1280"/>
            <p14:sldId id="1279"/>
            <p14:sldId id="1174"/>
            <p14:sldId id="1210"/>
            <p14:sldId id="272"/>
            <p14:sldId id="1113"/>
            <p14:sldId id="1116"/>
            <p14:sldId id="1286"/>
            <p14:sldId id="1227"/>
            <p14:sldId id="1070"/>
            <p14:sldId id="275"/>
            <p14:sldId id="1274"/>
            <p14:sldId id="276"/>
            <p14:sldId id="1258"/>
            <p14:sldId id="1213"/>
            <p14:sldId id="1214"/>
            <p14:sldId id="1216"/>
            <p14:sldId id="1260"/>
            <p14:sldId id="1218"/>
            <p14:sldId id="953"/>
            <p14:sldId id="1264"/>
            <p14:sldId id="1265"/>
            <p14:sldId id="1262"/>
            <p14:sldId id="1267"/>
            <p14:sldId id="1273"/>
            <p14:sldId id="1220"/>
            <p14:sldId id="1272"/>
            <p14:sldId id="1226"/>
            <p14:sldId id="1181"/>
            <p14:sldId id="1212"/>
            <p14:sldId id="1291"/>
            <p14:sldId id="1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928ABD"/>
    <a:srgbClr val="BBB5D6"/>
    <a:srgbClr val="373535"/>
    <a:srgbClr val="5A6D8F"/>
    <a:srgbClr val="3B475E"/>
    <a:srgbClr val="ED7F00"/>
    <a:srgbClr val="FDFDF5"/>
    <a:srgbClr val="F6F6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1" autoAdjust="0"/>
    <p:restoredTop sz="86389" autoAdjust="0"/>
  </p:normalViewPr>
  <p:slideViewPr>
    <p:cSldViewPr snapToGrid="0">
      <p:cViewPr varScale="1">
        <p:scale>
          <a:sx n="118" d="100"/>
          <a:sy n="118" d="100"/>
        </p:scale>
        <p:origin x="114" y="2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693" y="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6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7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NUL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A0C11B-C782-4E87-BF2D-28904C7442A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994643B-5E72-42AC-A1FB-0429B28FC6BF}">
      <dgm:prSet/>
      <dgm:spPr/>
      <dgm:t>
        <a:bodyPr/>
        <a:lstStyle/>
        <a:p>
          <a:r>
            <a:rPr lang="en-GB" dirty="0"/>
            <a:t>Continue to grow the revenue base</a:t>
          </a:r>
          <a:endParaRPr lang="en-US" dirty="0"/>
        </a:p>
      </dgm:t>
    </dgm:pt>
    <dgm:pt modelId="{4A33D6D0-BA5E-4EA5-BAD4-5B943071E016}" type="parTrans" cxnId="{69F2ED1B-707B-42DD-B833-A49FEDEE98E1}">
      <dgm:prSet/>
      <dgm:spPr/>
      <dgm:t>
        <a:bodyPr/>
        <a:lstStyle/>
        <a:p>
          <a:endParaRPr lang="en-US"/>
        </a:p>
      </dgm:t>
    </dgm:pt>
    <dgm:pt modelId="{EEC01615-A87B-4EA3-A927-785B35E8EA8A}" type="sibTrans" cxnId="{69F2ED1B-707B-42DD-B833-A49FEDEE98E1}">
      <dgm:prSet/>
      <dgm:spPr/>
      <dgm:t>
        <a:bodyPr/>
        <a:lstStyle/>
        <a:p>
          <a:endParaRPr lang="en-US"/>
        </a:p>
      </dgm:t>
    </dgm:pt>
    <dgm:pt modelId="{4542D1CA-3D12-42F7-AA2E-50DC9EFFDDB5}">
      <dgm:prSet/>
      <dgm:spPr/>
      <dgm:t>
        <a:bodyPr/>
        <a:lstStyle/>
        <a:p>
          <a:r>
            <a:rPr lang="en-GB" dirty="0"/>
            <a:t>Customers use of APL is growing</a:t>
          </a:r>
          <a:endParaRPr lang="en-US" dirty="0"/>
        </a:p>
      </dgm:t>
    </dgm:pt>
    <dgm:pt modelId="{769A5260-AE88-4620-85A5-2B9BB43C5FE4}" type="parTrans" cxnId="{82AC928F-04DC-407C-9B25-B7F460A9D0F4}">
      <dgm:prSet/>
      <dgm:spPr/>
      <dgm:t>
        <a:bodyPr/>
        <a:lstStyle/>
        <a:p>
          <a:endParaRPr lang="en-US"/>
        </a:p>
      </dgm:t>
    </dgm:pt>
    <dgm:pt modelId="{BF6212E8-7013-494F-BF04-7EAE6FDC8564}" type="sibTrans" cxnId="{82AC928F-04DC-407C-9B25-B7F460A9D0F4}">
      <dgm:prSet/>
      <dgm:spPr/>
      <dgm:t>
        <a:bodyPr/>
        <a:lstStyle/>
        <a:p>
          <a:endParaRPr lang="en-US"/>
        </a:p>
      </dgm:t>
    </dgm:pt>
    <dgm:pt modelId="{AFF01831-120E-4B95-B97F-7D6FD63EBB99}">
      <dgm:prSet/>
      <dgm:spPr/>
      <dgm:t>
        <a:bodyPr/>
        <a:lstStyle/>
        <a:p>
          <a:r>
            <a:rPr lang="en-GB" dirty="0"/>
            <a:t>Migrants keep arriving</a:t>
          </a:r>
          <a:endParaRPr lang="en-US" dirty="0"/>
        </a:p>
      </dgm:t>
    </dgm:pt>
    <dgm:pt modelId="{504E1B3B-D96B-48BC-909A-90959E4978A7}" type="parTrans" cxnId="{508A3442-B10A-40AE-B5FF-D1404ED3DBE8}">
      <dgm:prSet/>
      <dgm:spPr/>
      <dgm:t>
        <a:bodyPr/>
        <a:lstStyle/>
        <a:p>
          <a:endParaRPr lang="en-US"/>
        </a:p>
      </dgm:t>
    </dgm:pt>
    <dgm:pt modelId="{AC9CD0FC-E738-4861-93CB-AAD4BB276498}" type="sibTrans" cxnId="{508A3442-B10A-40AE-B5FF-D1404ED3DBE8}">
      <dgm:prSet/>
      <dgm:spPr/>
      <dgm:t>
        <a:bodyPr/>
        <a:lstStyle/>
        <a:p>
          <a:endParaRPr lang="en-US"/>
        </a:p>
      </dgm:t>
    </dgm:pt>
    <dgm:pt modelId="{C14769CA-CA00-48B2-AF02-10D0656F662C}">
      <dgm:prSet/>
      <dgm:spPr/>
      <dgm:t>
        <a:bodyPr/>
        <a:lstStyle/>
        <a:p>
          <a:r>
            <a:rPr lang="en-GB"/>
            <a:t>Grow and replenish the team</a:t>
          </a:r>
          <a:endParaRPr lang="en-US"/>
        </a:p>
      </dgm:t>
    </dgm:pt>
    <dgm:pt modelId="{C45DFC10-E395-40E8-8061-76F1F28E13AA}" type="parTrans" cxnId="{7759BC58-A55E-4AC3-BEFD-3AAA87628A55}">
      <dgm:prSet/>
      <dgm:spPr/>
      <dgm:t>
        <a:bodyPr/>
        <a:lstStyle/>
        <a:p>
          <a:endParaRPr lang="en-US"/>
        </a:p>
      </dgm:t>
    </dgm:pt>
    <dgm:pt modelId="{BB7E17B7-5537-46A0-A98F-C135753C1DB2}" type="sibTrans" cxnId="{7759BC58-A55E-4AC3-BEFD-3AAA87628A55}">
      <dgm:prSet/>
      <dgm:spPr/>
      <dgm:t>
        <a:bodyPr/>
        <a:lstStyle/>
        <a:p>
          <a:endParaRPr lang="en-US"/>
        </a:p>
      </dgm:t>
    </dgm:pt>
    <dgm:pt modelId="{350BB974-4169-4C68-86CC-415E9976E3A9}">
      <dgm:prSet/>
      <dgm:spPr/>
      <dgm:t>
        <a:bodyPr/>
        <a:lstStyle/>
        <a:p>
          <a:r>
            <a:rPr lang="en-GB" dirty="0"/>
            <a:t>Hire new people in good time before old-timers retire</a:t>
          </a:r>
          <a:endParaRPr lang="en-US" dirty="0"/>
        </a:p>
      </dgm:t>
    </dgm:pt>
    <dgm:pt modelId="{38B7BCEE-B8A1-40A3-A0A7-CA13CBCAEC76}" type="parTrans" cxnId="{9ACEDC0B-1FB9-4BCC-B399-0776C5BF42C2}">
      <dgm:prSet/>
      <dgm:spPr/>
      <dgm:t>
        <a:bodyPr/>
        <a:lstStyle/>
        <a:p>
          <a:endParaRPr lang="en-US"/>
        </a:p>
      </dgm:t>
    </dgm:pt>
    <dgm:pt modelId="{40B99A43-1033-476C-9162-4B49B958197F}" type="sibTrans" cxnId="{9ACEDC0B-1FB9-4BCC-B399-0776C5BF42C2}">
      <dgm:prSet/>
      <dgm:spPr/>
      <dgm:t>
        <a:bodyPr/>
        <a:lstStyle/>
        <a:p>
          <a:endParaRPr lang="en-US"/>
        </a:p>
      </dgm:t>
    </dgm:pt>
    <dgm:pt modelId="{7938499A-EA01-44FC-B04F-3325C1340327}">
      <dgm:prSet/>
      <dgm:spPr/>
      <dgm:t>
        <a:bodyPr/>
        <a:lstStyle/>
        <a:p>
          <a:r>
            <a:rPr lang="en-GB" dirty="0"/>
            <a:t>Hunt the new generation of users</a:t>
          </a:r>
          <a:endParaRPr lang="en-US" dirty="0"/>
        </a:p>
      </dgm:t>
    </dgm:pt>
    <dgm:pt modelId="{87B1ED90-4B83-4E6F-9969-D747F0159071}" type="parTrans" cxnId="{E0A380A2-847F-472D-84E4-0D23200F7C6D}">
      <dgm:prSet/>
      <dgm:spPr/>
      <dgm:t>
        <a:bodyPr/>
        <a:lstStyle/>
        <a:p>
          <a:endParaRPr lang="en-US"/>
        </a:p>
      </dgm:t>
    </dgm:pt>
    <dgm:pt modelId="{A3E228C7-A27A-44ED-A861-CC8D0220191B}" type="sibTrans" cxnId="{E0A380A2-847F-472D-84E4-0D23200F7C6D}">
      <dgm:prSet/>
      <dgm:spPr/>
      <dgm:t>
        <a:bodyPr/>
        <a:lstStyle/>
        <a:p>
          <a:endParaRPr lang="en-US"/>
        </a:p>
      </dgm:t>
    </dgm:pt>
    <dgm:pt modelId="{178A7A8A-F25E-4EB0-A2F5-60319AE7F36C}">
      <dgm:prSet/>
      <dgm:spPr/>
      <dgm:t>
        <a:bodyPr/>
        <a:lstStyle/>
        <a:p>
          <a:r>
            <a:rPr lang="en-GB" dirty="0"/>
            <a:t>Get back into data science &amp; education</a:t>
          </a:r>
          <a:endParaRPr lang="en-US" dirty="0"/>
        </a:p>
      </dgm:t>
    </dgm:pt>
    <dgm:pt modelId="{E39A8B6F-1D55-4E51-976C-9D24EF0CC711}" type="parTrans" cxnId="{F81815C2-1D07-4383-ADC3-1D564EE6DFA6}">
      <dgm:prSet/>
      <dgm:spPr/>
      <dgm:t>
        <a:bodyPr/>
        <a:lstStyle/>
        <a:p>
          <a:endParaRPr lang="en-US"/>
        </a:p>
      </dgm:t>
    </dgm:pt>
    <dgm:pt modelId="{1D5667DE-D680-45FE-A353-15BAC0578C72}" type="sibTrans" cxnId="{F81815C2-1D07-4383-ADC3-1D564EE6DFA6}">
      <dgm:prSet/>
      <dgm:spPr/>
      <dgm:t>
        <a:bodyPr/>
        <a:lstStyle/>
        <a:p>
          <a:endParaRPr lang="en-US"/>
        </a:p>
      </dgm:t>
    </dgm:pt>
    <dgm:pt modelId="{455E784D-F20A-494F-9F25-73D784A7A31B}">
      <dgm:prSet/>
      <dgm:spPr/>
      <dgm:t>
        <a:bodyPr/>
        <a:lstStyle/>
        <a:p>
          <a:r>
            <a:rPr lang="en-GB" dirty="0"/>
            <a:t>Continue to position APL in the functional community</a:t>
          </a:r>
          <a:endParaRPr lang="en-US" dirty="0"/>
        </a:p>
      </dgm:t>
    </dgm:pt>
    <dgm:pt modelId="{5631298E-85F6-4119-8EA2-94DC28E84158}" type="parTrans" cxnId="{978C59EA-1F9F-413F-9652-10DA31D51BF7}">
      <dgm:prSet/>
      <dgm:spPr/>
      <dgm:t>
        <a:bodyPr/>
        <a:lstStyle/>
        <a:p>
          <a:endParaRPr lang="en-US"/>
        </a:p>
      </dgm:t>
    </dgm:pt>
    <dgm:pt modelId="{D31C5639-87A6-4107-BACF-75746244C4D1}" type="sibTrans" cxnId="{978C59EA-1F9F-413F-9652-10DA31D51BF7}">
      <dgm:prSet/>
      <dgm:spPr/>
      <dgm:t>
        <a:bodyPr/>
        <a:lstStyle/>
        <a:p>
          <a:endParaRPr lang="en-US"/>
        </a:p>
      </dgm:t>
    </dgm:pt>
    <dgm:pt modelId="{4A1F5B82-23B3-4977-AEE0-D357F6768A52}" type="pres">
      <dgm:prSet presAssocID="{F0A0C11B-C782-4E87-BF2D-28904C7442A1}" presName="root" presStyleCnt="0">
        <dgm:presLayoutVars>
          <dgm:dir/>
          <dgm:resizeHandles val="exact"/>
        </dgm:presLayoutVars>
      </dgm:prSet>
      <dgm:spPr/>
    </dgm:pt>
    <dgm:pt modelId="{28E2D6C3-A4A2-496F-A532-9A3E038C150E}" type="pres">
      <dgm:prSet presAssocID="{D994643B-5E72-42AC-A1FB-0429B28FC6BF}" presName="compNode" presStyleCnt="0"/>
      <dgm:spPr/>
    </dgm:pt>
    <dgm:pt modelId="{2E35F61C-EB94-4B4F-AF22-060618E14B1D}" type="pres">
      <dgm:prSet presAssocID="{D994643B-5E72-42AC-A1FB-0429B28FC6BF}" presName="bgRect" presStyleLbl="bgShp" presStyleIdx="0" presStyleCnt="3"/>
      <dgm:spPr/>
    </dgm:pt>
    <dgm:pt modelId="{E7BC975F-E3EA-4283-BF8E-FCA85C688E74}" type="pres">
      <dgm:prSet presAssocID="{D994643B-5E72-42AC-A1FB-0429B28FC6B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4D87148A-6A91-4EA0-A2D8-863C0564715C}" type="pres">
      <dgm:prSet presAssocID="{D994643B-5E72-42AC-A1FB-0429B28FC6BF}" presName="spaceRect" presStyleCnt="0"/>
      <dgm:spPr/>
    </dgm:pt>
    <dgm:pt modelId="{29CAB981-CB39-448F-A047-033EDF183F68}" type="pres">
      <dgm:prSet presAssocID="{D994643B-5E72-42AC-A1FB-0429B28FC6BF}" presName="parTx" presStyleLbl="revTx" presStyleIdx="0" presStyleCnt="6">
        <dgm:presLayoutVars>
          <dgm:chMax val="0"/>
          <dgm:chPref val="0"/>
        </dgm:presLayoutVars>
      </dgm:prSet>
      <dgm:spPr/>
    </dgm:pt>
    <dgm:pt modelId="{B6A110CD-61D5-4F34-B21C-FB0E709B4DEB}" type="pres">
      <dgm:prSet presAssocID="{D994643B-5E72-42AC-A1FB-0429B28FC6BF}" presName="desTx" presStyleLbl="revTx" presStyleIdx="1" presStyleCnt="6">
        <dgm:presLayoutVars/>
      </dgm:prSet>
      <dgm:spPr/>
    </dgm:pt>
    <dgm:pt modelId="{BA4A215E-FDFD-4C0C-9894-EE8D0E58F7D2}" type="pres">
      <dgm:prSet presAssocID="{EEC01615-A87B-4EA3-A927-785B35E8EA8A}" presName="sibTrans" presStyleCnt="0"/>
      <dgm:spPr/>
    </dgm:pt>
    <dgm:pt modelId="{63E10A61-7A89-407F-9B1B-B5A10D04ED31}" type="pres">
      <dgm:prSet presAssocID="{C14769CA-CA00-48B2-AF02-10D0656F662C}" presName="compNode" presStyleCnt="0"/>
      <dgm:spPr/>
    </dgm:pt>
    <dgm:pt modelId="{703F3C11-FB2B-4F3C-9823-8977665FA632}" type="pres">
      <dgm:prSet presAssocID="{C14769CA-CA00-48B2-AF02-10D0656F662C}" presName="bgRect" presStyleLbl="bgShp" presStyleIdx="1" presStyleCnt="3"/>
      <dgm:spPr/>
    </dgm:pt>
    <dgm:pt modelId="{52035B67-5512-4E32-B555-CF0C36133A62}" type="pres">
      <dgm:prSet presAssocID="{C14769CA-CA00-48B2-AF02-10D0656F662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8B1908E7-5F8E-4E1D-95A2-579567CB970C}" type="pres">
      <dgm:prSet presAssocID="{C14769CA-CA00-48B2-AF02-10D0656F662C}" presName="spaceRect" presStyleCnt="0"/>
      <dgm:spPr/>
    </dgm:pt>
    <dgm:pt modelId="{6FEF2152-5327-4978-96B9-CE74D05908DF}" type="pres">
      <dgm:prSet presAssocID="{C14769CA-CA00-48B2-AF02-10D0656F662C}" presName="parTx" presStyleLbl="revTx" presStyleIdx="2" presStyleCnt="6">
        <dgm:presLayoutVars>
          <dgm:chMax val="0"/>
          <dgm:chPref val="0"/>
        </dgm:presLayoutVars>
      </dgm:prSet>
      <dgm:spPr/>
    </dgm:pt>
    <dgm:pt modelId="{7444C747-4558-4968-9B65-0B062EA4DCF0}" type="pres">
      <dgm:prSet presAssocID="{C14769CA-CA00-48B2-AF02-10D0656F662C}" presName="desTx" presStyleLbl="revTx" presStyleIdx="3" presStyleCnt="6">
        <dgm:presLayoutVars/>
      </dgm:prSet>
      <dgm:spPr/>
    </dgm:pt>
    <dgm:pt modelId="{EA2EAF07-B7D3-48FD-8FD9-DC50CBDA7AC3}" type="pres">
      <dgm:prSet presAssocID="{BB7E17B7-5537-46A0-A98F-C135753C1DB2}" presName="sibTrans" presStyleCnt="0"/>
      <dgm:spPr/>
    </dgm:pt>
    <dgm:pt modelId="{3369F972-E415-4D7A-BD8F-C88BED8F433D}" type="pres">
      <dgm:prSet presAssocID="{7938499A-EA01-44FC-B04F-3325C1340327}" presName="compNode" presStyleCnt="0"/>
      <dgm:spPr/>
    </dgm:pt>
    <dgm:pt modelId="{11B39182-8C58-4CAB-BB43-5BDBB6B60B10}" type="pres">
      <dgm:prSet presAssocID="{7938499A-EA01-44FC-B04F-3325C1340327}" presName="bgRect" presStyleLbl="bgShp" presStyleIdx="2" presStyleCnt="3"/>
      <dgm:spPr/>
    </dgm:pt>
    <dgm:pt modelId="{26539933-2639-4805-97D5-6FEB0CD35C50}" type="pres">
      <dgm:prSet presAssocID="{7938499A-EA01-44FC-B04F-3325C134032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6002288E-4C0D-43D9-82C3-25CE05974015}" type="pres">
      <dgm:prSet presAssocID="{7938499A-EA01-44FC-B04F-3325C1340327}" presName="spaceRect" presStyleCnt="0"/>
      <dgm:spPr/>
    </dgm:pt>
    <dgm:pt modelId="{125CA435-C1CB-4584-BCC5-8995E4C87BB7}" type="pres">
      <dgm:prSet presAssocID="{7938499A-EA01-44FC-B04F-3325C1340327}" presName="parTx" presStyleLbl="revTx" presStyleIdx="4" presStyleCnt="6">
        <dgm:presLayoutVars>
          <dgm:chMax val="0"/>
          <dgm:chPref val="0"/>
        </dgm:presLayoutVars>
      </dgm:prSet>
      <dgm:spPr/>
    </dgm:pt>
    <dgm:pt modelId="{7896DEF4-1B79-4495-9CF2-8810A708EF0B}" type="pres">
      <dgm:prSet presAssocID="{7938499A-EA01-44FC-B04F-3325C1340327}" presName="desTx" presStyleLbl="revTx" presStyleIdx="5" presStyleCnt="6">
        <dgm:presLayoutVars/>
      </dgm:prSet>
      <dgm:spPr/>
    </dgm:pt>
  </dgm:ptLst>
  <dgm:cxnLst>
    <dgm:cxn modelId="{9ACEDC0B-1FB9-4BCC-B399-0776C5BF42C2}" srcId="{C14769CA-CA00-48B2-AF02-10D0656F662C}" destId="{350BB974-4169-4C68-86CC-415E9976E3A9}" srcOrd="0" destOrd="0" parTransId="{38B7BCEE-B8A1-40A3-A0A7-CA13CBCAEC76}" sibTransId="{40B99A43-1033-476C-9162-4B49B958197F}"/>
    <dgm:cxn modelId="{69F2ED1B-707B-42DD-B833-A49FEDEE98E1}" srcId="{F0A0C11B-C782-4E87-BF2D-28904C7442A1}" destId="{D994643B-5E72-42AC-A1FB-0429B28FC6BF}" srcOrd="0" destOrd="0" parTransId="{4A33D6D0-BA5E-4EA5-BAD4-5B943071E016}" sibTransId="{EEC01615-A87B-4EA3-A927-785B35E8EA8A}"/>
    <dgm:cxn modelId="{A46AE040-90B6-4AED-81AD-62A2079A519A}" type="presOf" srcId="{350BB974-4169-4C68-86CC-415E9976E3A9}" destId="{7444C747-4558-4968-9B65-0B062EA4DCF0}" srcOrd="0" destOrd="0" presId="urn:microsoft.com/office/officeart/2018/2/layout/IconVerticalSolidList"/>
    <dgm:cxn modelId="{508A3442-B10A-40AE-B5FF-D1404ED3DBE8}" srcId="{D994643B-5E72-42AC-A1FB-0429B28FC6BF}" destId="{AFF01831-120E-4B95-B97F-7D6FD63EBB99}" srcOrd="1" destOrd="0" parTransId="{504E1B3B-D96B-48BC-909A-90959E4978A7}" sibTransId="{AC9CD0FC-E738-4861-93CB-AAD4BB276498}"/>
    <dgm:cxn modelId="{781EC865-AA9C-40CD-9F18-D30BD10E33C9}" type="presOf" srcId="{7938499A-EA01-44FC-B04F-3325C1340327}" destId="{125CA435-C1CB-4584-BCC5-8995E4C87BB7}" srcOrd="0" destOrd="0" presId="urn:microsoft.com/office/officeart/2018/2/layout/IconVerticalSolidList"/>
    <dgm:cxn modelId="{2BA23C6C-6DCF-4D92-BD29-D59E300DFD63}" type="presOf" srcId="{D994643B-5E72-42AC-A1FB-0429B28FC6BF}" destId="{29CAB981-CB39-448F-A047-033EDF183F68}" srcOrd="0" destOrd="0" presId="urn:microsoft.com/office/officeart/2018/2/layout/IconVerticalSolidList"/>
    <dgm:cxn modelId="{BB69AC56-FA5E-4EAF-A823-69365D7D5CB3}" type="presOf" srcId="{4542D1CA-3D12-42F7-AA2E-50DC9EFFDDB5}" destId="{B6A110CD-61D5-4F34-B21C-FB0E709B4DEB}" srcOrd="0" destOrd="0" presId="urn:microsoft.com/office/officeart/2018/2/layout/IconVerticalSolidList"/>
    <dgm:cxn modelId="{A87E2957-B840-4B42-96E1-D9D44986EC05}" type="presOf" srcId="{C14769CA-CA00-48B2-AF02-10D0656F662C}" destId="{6FEF2152-5327-4978-96B9-CE74D05908DF}" srcOrd="0" destOrd="0" presId="urn:microsoft.com/office/officeart/2018/2/layout/IconVerticalSolidList"/>
    <dgm:cxn modelId="{7759BC58-A55E-4AC3-BEFD-3AAA87628A55}" srcId="{F0A0C11B-C782-4E87-BF2D-28904C7442A1}" destId="{C14769CA-CA00-48B2-AF02-10D0656F662C}" srcOrd="1" destOrd="0" parTransId="{C45DFC10-E395-40E8-8061-76F1F28E13AA}" sibTransId="{BB7E17B7-5537-46A0-A98F-C135753C1DB2}"/>
    <dgm:cxn modelId="{82AC928F-04DC-407C-9B25-B7F460A9D0F4}" srcId="{D994643B-5E72-42AC-A1FB-0429B28FC6BF}" destId="{4542D1CA-3D12-42F7-AA2E-50DC9EFFDDB5}" srcOrd="0" destOrd="0" parTransId="{769A5260-AE88-4620-85A5-2B9BB43C5FE4}" sibTransId="{BF6212E8-7013-494F-BF04-7EAE6FDC8564}"/>
    <dgm:cxn modelId="{E0A380A2-847F-472D-84E4-0D23200F7C6D}" srcId="{F0A0C11B-C782-4E87-BF2D-28904C7442A1}" destId="{7938499A-EA01-44FC-B04F-3325C1340327}" srcOrd="2" destOrd="0" parTransId="{87B1ED90-4B83-4E6F-9969-D747F0159071}" sibTransId="{A3E228C7-A27A-44ED-A861-CC8D0220191B}"/>
    <dgm:cxn modelId="{CE5322BC-4D1F-416E-9722-2122F1650FE7}" type="presOf" srcId="{F0A0C11B-C782-4E87-BF2D-28904C7442A1}" destId="{4A1F5B82-23B3-4977-AEE0-D357F6768A52}" srcOrd="0" destOrd="0" presId="urn:microsoft.com/office/officeart/2018/2/layout/IconVerticalSolidList"/>
    <dgm:cxn modelId="{F81815C2-1D07-4383-ADC3-1D564EE6DFA6}" srcId="{7938499A-EA01-44FC-B04F-3325C1340327}" destId="{178A7A8A-F25E-4EB0-A2F5-60319AE7F36C}" srcOrd="0" destOrd="0" parTransId="{E39A8B6F-1D55-4E51-976C-9D24EF0CC711}" sibTransId="{1D5667DE-D680-45FE-A353-15BAC0578C72}"/>
    <dgm:cxn modelId="{6F1059E2-C643-4464-A130-FBABA5624F7B}" type="presOf" srcId="{455E784D-F20A-494F-9F25-73D784A7A31B}" destId="{7896DEF4-1B79-4495-9CF2-8810A708EF0B}" srcOrd="0" destOrd="1" presId="urn:microsoft.com/office/officeart/2018/2/layout/IconVerticalSolidList"/>
    <dgm:cxn modelId="{449461E6-E2EE-473E-BD78-EE4FEB76DB4C}" type="presOf" srcId="{178A7A8A-F25E-4EB0-A2F5-60319AE7F36C}" destId="{7896DEF4-1B79-4495-9CF2-8810A708EF0B}" srcOrd="0" destOrd="0" presId="urn:microsoft.com/office/officeart/2018/2/layout/IconVerticalSolidList"/>
    <dgm:cxn modelId="{978C59EA-1F9F-413F-9652-10DA31D51BF7}" srcId="{7938499A-EA01-44FC-B04F-3325C1340327}" destId="{455E784D-F20A-494F-9F25-73D784A7A31B}" srcOrd="1" destOrd="0" parTransId="{5631298E-85F6-4119-8EA2-94DC28E84158}" sibTransId="{D31C5639-87A6-4107-BACF-75746244C4D1}"/>
    <dgm:cxn modelId="{6EA7CEF1-55D0-4196-9320-5A5FB3DE940B}" type="presOf" srcId="{AFF01831-120E-4B95-B97F-7D6FD63EBB99}" destId="{B6A110CD-61D5-4F34-B21C-FB0E709B4DEB}" srcOrd="0" destOrd="1" presId="urn:microsoft.com/office/officeart/2018/2/layout/IconVerticalSolidList"/>
    <dgm:cxn modelId="{0B1EAA51-83B6-44A8-8D15-960F1DC94308}" type="presParOf" srcId="{4A1F5B82-23B3-4977-AEE0-D357F6768A52}" destId="{28E2D6C3-A4A2-496F-A532-9A3E038C150E}" srcOrd="0" destOrd="0" presId="urn:microsoft.com/office/officeart/2018/2/layout/IconVerticalSolidList"/>
    <dgm:cxn modelId="{7673E74F-B618-4D7B-BA14-703CB5993371}" type="presParOf" srcId="{28E2D6C3-A4A2-496F-A532-9A3E038C150E}" destId="{2E35F61C-EB94-4B4F-AF22-060618E14B1D}" srcOrd="0" destOrd="0" presId="urn:microsoft.com/office/officeart/2018/2/layout/IconVerticalSolidList"/>
    <dgm:cxn modelId="{6D751ECC-F726-4DBC-A827-80893A01130B}" type="presParOf" srcId="{28E2D6C3-A4A2-496F-A532-9A3E038C150E}" destId="{E7BC975F-E3EA-4283-BF8E-FCA85C688E74}" srcOrd="1" destOrd="0" presId="urn:microsoft.com/office/officeart/2018/2/layout/IconVerticalSolidList"/>
    <dgm:cxn modelId="{000AAEBE-5498-4943-B5A1-573615AF9087}" type="presParOf" srcId="{28E2D6C3-A4A2-496F-A532-9A3E038C150E}" destId="{4D87148A-6A91-4EA0-A2D8-863C0564715C}" srcOrd="2" destOrd="0" presId="urn:microsoft.com/office/officeart/2018/2/layout/IconVerticalSolidList"/>
    <dgm:cxn modelId="{FFF4FCBD-89C3-476A-8E52-B54FF6C229F2}" type="presParOf" srcId="{28E2D6C3-A4A2-496F-A532-9A3E038C150E}" destId="{29CAB981-CB39-448F-A047-033EDF183F68}" srcOrd="3" destOrd="0" presId="urn:microsoft.com/office/officeart/2018/2/layout/IconVerticalSolidList"/>
    <dgm:cxn modelId="{84906B5F-2BFF-4A5D-900E-EB6534079D9F}" type="presParOf" srcId="{28E2D6C3-A4A2-496F-A532-9A3E038C150E}" destId="{B6A110CD-61D5-4F34-B21C-FB0E709B4DEB}" srcOrd="4" destOrd="0" presId="urn:microsoft.com/office/officeart/2018/2/layout/IconVerticalSolidList"/>
    <dgm:cxn modelId="{D4D6BE26-E749-4E70-9501-83147978853D}" type="presParOf" srcId="{4A1F5B82-23B3-4977-AEE0-D357F6768A52}" destId="{BA4A215E-FDFD-4C0C-9894-EE8D0E58F7D2}" srcOrd="1" destOrd="0" presId="urn:microsoft.com/office/officeart/2018/2/layout/IconVerticalSolidList"/>
    <dgm:cxn modelId="{D5A6EB37-0218-47BD-89E1-B4C5E1D9D307}" type="presParOf" srcId="{4A1F5B82-23B3-4977-AEE0-D357F6768A52}" destId="{63E10A61-7A89-407F-9B1B-B5A10D04ED31}" srcOrd="2" destOrd="0" presId="urn:microsoft.com/office/officeart/2018/2/layout/IconVerticalSolidList"/>
    <dgm:cxn modelId="{3D2C0226-D3D0-4327-9961-50780B1F11E3}" type="presParOf" srcId="{63E10A61-7A89-407F-9B1B-B5A10D04ED31}" destId="{703F3C11-FB2B-4F3C-9823-8977665FA632}" srcOrd="0" destOrd="0" presId="urn:microsoft.com/office/officeart/2018/2/layout/IconVerticalSolidList"/>
    <dgm:cxn modelId="{322E72EE-2CA7-4CF8-95FA-5AED790634D9}" type="presParOf" srcId="{63E10A61-7A89-407F-9B1B-B5A10D04ED31}" destId="{52035B67-5512-4E32-B555-CF0C36133A62}" srcOrd="1" destOrd="0" presId="urn:microsoft.com/office/officeart/2018/2/layout/IconVerticalSolidList"/>
    <dgm:cxn modelId="{584DB2F8-EC54-44BC-A797-636838B3C5D1}" type="presParOf" srcId="{63E10A61-7A89-407F-9B1B-B5A10D04ED31}" destId="{8B1908E7-5F8E-4E1D-95A2-579567CB970C}" srcOrd="2" destOrd="0" presId="urn:microsoft.com/office/officeart/2018/2/layout/IconVerticalSolidList"/>
    <dgm:cxn modelId="{8D204659-F2BE-4353-A383-C36A9818B31B}" type="presParOf" srcId="{63E10A61-7A89-407F-9B1B-B5A10D04ED31}" destId="{6FEF2152-5327-4978-96B9-CE74D05908DF}" srcOrd="3" destOrd="0" presId="urn:microsoft.com/office/officeart/2018/2/layout/IconVerticalSolidList"/>
    <dgm:cxn modelId="{F85BABAC-237B-4BC6-B452-6387AC049994}" type="presParOf" srcId="{63E10A61-7A89-407F-9B1B-B5A10D04ED31}" destId="{7444C747-4558-4968-9B65-0B062EA4DCF0}" srcOrd="4" destOrd="0" presId="urn:microsoft.com/office/officeart/2018/2/layout/IconVerticalSolidList"/>
    <dgm:cxn modelId="{C5AD400C-3865-4DAE-9E13-C86A2F522850}" type="presParOf" srcId="{4A1F5B82-23B3-4977-AEE0-D357F6768A52}" destId="{EA2EAF07-B7D3-48FD-8FD9-DC50CBDA7AC3}" srcOrd="3" destOrd="0" presId="urn:microsoft.com/office/officeart/2018/2/layout/IconVerticalSolidList"/>
    <dgm:cxn modelId="{ECC4508D-901A-47D5-A1DE-31827B560262}" type="presParOf" srcId="{4A1F5B82-23B3-4977-AEE0-D357F6768A52}" destId="{3369F972-E415-4D7A-BD8F-C88BED8F433D}" srcOrd="4" destOrd="0" presId="urn:microsoft.com/office/officeart/2018/2/layout/IconVerticalSolidList"/>
    <dgm:cxn modelId="{65238F1D-DE7E-48E5-A913-F9B90A9C8AD2}" type="presParOf" srcId="{3369F972-E415-4D7A-BD8F-C88BED8F433D}" destId="{11B39182-8C58-4CAB-BB43-5BDBB6B60B10}" srcOrd="0" destOrd="0" presId="urn:microsoft.com/office/officeart/2018/2/layout/IconVerticalSolidList"/>
    <dgm:cxn modelId="{89A18050-CF5C-4A8F-8C45-B66A0B15331A}" type="presParOf" srcId="{3369F972-E415-4D7A-BD8F-C88BED8F433D}" destId="{26539933-2639-4805-97D5-6FEB0CD35C50}" srcOrd="1" destOrd="0" presId="urn:microsoft.com/office/officeart/2018/2/layout/IconVerticalSolidList"/>
    <dgm:cxn modelId="{2211C5B9-0B29-436C-9049-81AEA52FABE5}" type="presParOf" srcId="{3369F972-E415-4D7A-BD8F-C88BED8F433D}" destId="{6002288E-4C0D-43D9-82C3-25CE05974015}" srcOrd="2" destOrd="0" presId="urn:microsoft.com/office/officeart/2018/2/layout/IconVerticalSolidList"/>
    <dgm:cxn modelId="{3DAD95B8-D33A-42CF-A12B-A51F6325D7B1}" type="presParOf" srcId="{3369F972-E415-4D7A-BD8F-C88BED8F433D}" destId="{125CA435-C1CB-4584-BCC5-8995E4C87BB7}" srcOrd="3" destOrd="0" presId="urn:microsoft.com/office/officeart/2018/2/layout/IconVerticalSolidList"/>
    <dgm:cxn modelId="{7C876B6B-1699-48D7-A93E-5AB12EA05CDD}" type="presParOf" srcId="{3369F972-E415-4D7A-BD8F-C88BED8F433D}" destId="{7896DEF4-1B79-4495-9CF2-8810A708EF0B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A0C11B-C782-4E87-BF2D-28904C7442A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994643B-5E72-42AC-A1FB-0429B28FC6BF}">
      <dgm:prSet/>
      <dgm:spPr/>
      <dgm:t>
        <a:bodyPr/>
        <a:lstStyle/>
        <a:p>
          <a:r>
            <a:rPr lang="en-GB" dirty="0"/>
            <a:t>Continue to grow the revenue base</a:t>
          </a:r>
          <a:endParaRPr lang="en-US" dirty="0"/>
        </a:p>
      </dgm:t>
    </dgm:pt>
    <dgm:pt modelId="{4A33D6D0-BA5E-4EA5-BAD4-5B943071E016}" type="parTrans" cxnId="{69F2ED1B-707B-42DD-B833-A49FEDEE98E1}">
      <dgm:prSet/>
      <dgm:spPr/>
      <dgm:t>
        <a:bodyPr/>
        <a:lstStyle/>
        <a:p>
          <a:endParaRPr lang="en-US"/>
        </a:p>
      </dgm:t>
    </dgm:pt>
    <dgm:pt modelId="{EEC01615-A87B-4EA3-A927-785B35E8EA8A}" type="sibTrans" cxnId="{69F2ED1B-707B-42DD-B833-A49FEDEE98E1}">
      <dgm:prSet/>
      <dgm:spPr/>
      <dgm:t>
        <a:bodyPr/>
        <a:lstStyle/>
        <a:p>
          <a:endParaRPr lang="en-US"/>
        </a:p>
      </dgm:t>
    </dgm:pt>
    <dgm:pt modelId="{4542D1CA-3D12-42F7-AA2E-50DC9EFFDDB5}">
      <dgm:prSet/>
      <dgm:spPr/>
      <dgm:t>
        <a:bodyPr/>
        <a:lstStyle/>
        <a:p>
          <a:r>
            <a:rPr lang="en-GB" dirty="0"/>
            <a:t>Customers use of APL is growing</a:t>
          </a:r>
          <a:endParaRPr lang="en-US" dirty="0"/>
        </a:p>
      </dgm:t>
    </dgm:pt>
    <dgm:pt modelId="{769A5260-AE88-4620-85A5-2B9BB43C5FE4}" type="parTrans" cxnId="{82AC928F-04DC-407C-9B25-B7F460A9D0F4}">
      <dgm:prSet/>
      <dgm:spPr/>
      <dgm:t>
        <a:bodyPr/>
        <a:lstStyle/>
        <a:p>
          <a:endParaRPr lang="en-US"/>
        </a:p>
      </dgm:t>
    </dgm:pt>
    <dgm:pt modelId="{BF6212E8-7013-494F-BF04-7EAE6FDC8564}" type="sibTrans" cxnId="{82AC928F-04DC-407C-9B25-B7F460A9D0F4}">
      <dgm:prSet/>
      <dgm:spPr/>
      <dgm:t>
        <a:bodyPr/>
        <a:lstStyle/>
        <a:p>
          <a:endParaRPr lang="en-US"/>
        </a:p>
      </dgm:t>
    </dgm:pt>
    <dgm:pt modelId="{AFF01831-120E-4B95-B97F-7D6FD63EBB99}">
      <dgm:prSet/>
      <dgm:spPr/>
      <dgm:t>
        <a:bodyPr/>
        <a:lstStyle/>
        <a:p>
          <a:r>
            <a:rPr lang="en-GB" dirty="0"/>
            <a:t>Migrants keep arriving</a:t>
          </a:r>
          <a:endParaRPr lang="en-US" dirty="0"/>
        </a:p>
      </dgm:t>
    </dgm:pt>
    <dgm:pt modelId="{504E1B3B-D96B-48BC-909A-90959E4978A7}" type="parTrans" cxnId="{508A3442-B10A-40AE-B5FF-D1404ED3DBE8}">
      <dgm:prSet/>
      <dgm:spPr/>
      <dgm:t>
        <a:bodyPr/>
        <a:lstStyle/>
        <a:p>
          <a:endParaRPr lang="en-US"/>
        </a:p>
      </dgm:t>
    </dgm:pt>
    <dgm:pt modelId="{AC9CD0FC-E738-4861-93CB-AAD4BB276498}" type="sibTrans" cxnId="{508A3442-B10A-40AE-B5FF-D1404ED3DBE8}">
      <dgm:prSet/>
      <dgm:spPr/>
      <dgm:t>
        <a:bodyPr/>
        <a:lstStyle/>
        <a:p>
          <a:endParaRPr lang="en-US"/>
        </a:p>
      </dgm:t>
    </dgm:pt>
    <dgm:pt modelId="{C14769CA-CA00-48B2-AF02-10D0656F662C}">
      <dgm:prSet/>
      <dgm:spPr/>
      <dgm:t>
        <a:bodyPr/>
        <a:lstStyle/>
        <a:p>
          <a:r>
            <a:rPr lang="en-GB"/>
            <a:t>Grow and replenish the team</a:t>
          </a:r>
          <a:endParaRPr lang="en-US"/>
        </a:p>
      </dgm:t>
    </dgm:pt>
    <dgm:pt modelId="{C45DFC10-E395-40E8-8061-76F1F28E13AA}" type="parTrans" cxnId="{7759BC58-A55E-4AC3-BEFD-3AAA87628A55}">
      <dgm:prSet/>
      <dgm:spPr/>
      <dgm:t>
        <a:bodyPr/>
        <a:lstStyle/>
        <a:p>
          <a:endParaRPr lang="en-US"/>
        </a:p>
      </dgm:t>
    </dgm:pt>
    <dgm:pt modelId="{BB7E17B7-5537-46A0-A98F-C135753C1DB2}" type="sibTrans" cxnId="{7759BC58-A55E-4AC3-BEFD-3AAA87628A55}">
      <dgm:prSet/>
      <dgm:spPr/>
      <dgm:t>
        <a:bodyPr/>
        <a:lstStyle/>
        <a:p>
          <a:endParaRPr lang="en-US"/>
        </a:p>
      </dgm:t>
    </dgm:pt>
    <dgm:pt modelId="{350BB974-4169-4C68-86CC-415E9976E3A9}">
      <dgm:prSet/>
      <dgm:spPr/>
      <dgm:t>
        <a:bodyPr/>
        <a:lstStyle/>
        <a:p>
          <a:r>
            <a:rPr lang="en-GB" dirty="0"/>
            <a:t>Hire new people in good time before old-timers retire</a:t>
          </a:r>
          <a:endParaRPr lang="en-US" dirty="0"/>
        </a:p>
      </dgm:t>
    </dgm:pt>
    <dgm:pt modelId="{38B7BCEE-B8A1-40A3-A0A7-CA13CBCAEC76}" type="parTrans" cxnId="{9ACEDC0B-1FB9-4BCC-B399-0776C5BF42C2}">
      <dgm:prSet/>
      <dgm:spPr/>
      <dgm:t>
        <a:bodyPr/>
        <a:lstStyle/>
        <a:p>
          <a:endParaRPr lang="en-US"/>
        </a:p>
      </dgm:t>
    </dgm:pt>
    <dgm:pt modelId="{40B99A43-1033-476C-9162-4B49B958197F}" type="sibTrans" cxnId="{9ACEDC0B-1FB9-4BCC-B399-0776C5BF42C2}">
      <dgm:prSet/>
      <dgm:spPr/>
      <dgm:t>
        <a:bodyPr/>
        <a:lstStyle/>
        <a:p>
          <a:endParaRPr lang="en-US"/>
        </a:p>
      </dgm:t>
    </dgm:pt>
    <dgm:pt modelId="{7938499A-EA01-44FC-B04F-3325C1340327}">
      <dgm:prSet/>
      <dgm:spPr/>
      <dgm:t>
        <a:bodyPr/>
        <a:lstStyle/>
        <a:p>
          <a:r>
            <a:rPr lang="en-GB" dirty="0"/>
            <a:t>Hunt the new generation of users</a:t>
          </a:r>
          <a:endParaRPr lang="en-US" dirty="0"/>
        </a:p>
      </dgm:t>
    </dgm:pt>
    <dgm:pt modelId="{87B1ED90-4B83-4E6F-9969-D747F0159071}" type="parTrans" cxnId="{E0A380A2-847F-472D-84E4-0D23200F7C6D}">
      <dgm:prSet/>
      <dgm:spPr/>
      <dgm:t>
        <a:bodyPr/>
        <a:lstStyle/>
        <a:p>
          <a:endParaRPr lang="en-US"/>
        </a:p>
      </dgm:t>
    </dgm:pt>
    <dgm:pt modelId="{A3E228C7-A27A-44ED-A861-CC8D0220191B}" type="sibTrans" cxnId="{E0A380A2-847F-472D-84E4-0D23200F7C6D}">
      <dgm:prSet/>
      <dgm:spPr/>
      <dgm:t>
        <a:bodyPr/>
        <a:lstStyle/>
        <a:p>
          <a:endParaRPr lang="en-US"/>
        </a:p>
      </dgm:t>
    </dgm:pt>
    <dgm:pt modelId="{178A7A8A-F25E-4EB0-A2F5-60319AE7F36C}">
      <dgm:prSet/>
      <dgm:spPr/>
      <dgm:t>
        <a:bodyPr/>
        <a:lstStyle/>
        <a:p>
          <a:r>
            <a:rPr lang="en-GB" dirty="0"/>
            <a:t>Get back into data science &amp; education</a:t>
          </a:r>
          <a:endParaRPr lang="en-US" dirty="0"/>
        </a:p>
      </dgm:t>
    </dgm:pt>
    <dgm:pt modelId="{E39A8B6F-1D55-4E51-976C-9D24EF0CC711}" type="parTrans" cxnId="{F81815C2-1D07-4383-ADC3-1D564EE6DFA6}">
      <dgm:prSet/>
      <dgm:spPr/>
      <dgm:t>
        <a:bodyPr/>
        <a:lstStyle/>
        <a:p>
          <a:endParaRPr lang="en-US"/>
        </a:p>
      </dgm:t>
    </dgm:pt>
    <dgm:pt modelId="{1D5667DE-D680-45FE-A353-15BAC0578C72}" type="sibTrans" cxnId="{F81815C2-1D07-4383-ADC3-1D564EE6DFA6}">
      <dgm:prSet/>
      <dgm:spPr/>
      <dgm:t>
        <a:bodyPr/>
        <a:lstStyle/>
        <a:p>
          <a:endParaRPr lang="en-US"/>
        </a:p>
      </dgm:t>
    </dgm:pt>
    <dgm:pt modelId="{455E784D-F20A-494F-9F25-73D784A7A31B}">
      <dgm:prSet/>
      <dgm:spPr/>
      <dgm:t>
        <a:bodyPr/>
        <a:lstStyle/>
        <a:p>
          <a:r>
            <a:rPr lang="en-GB" dirty="0"/>
            <a:t>Continue to position APL in the functional community</a:t>
          </a:r>
          <a:endParaRPr lang="en-US" dirty="0"/>
        </a:p>
      </dgm:t>
    </dgm:pt>
    <dgm:pt modelId="{5631298E-85F6-4119-8EA2-94DC28E84158}" type="parTrans" cxnId="{978C59EA-1F9F-413F-9652-10DA31D51BF7}">
      <dgm:prSet/>
      <dgm:spPr/>
      <dgm:t>
        <a:bodyPr/>
        <a:lstStyle/>
        <a:p>
          <a:endParaRPr lang="en-US"/>
        </a:p>
      </dgm:t>
    </dgm:pt>
    <dgm:pt modelId="{D31C5639-87A6-4107-BACF-75746244C4D1}" type="sibTrans" cxnId="{978C59EA-1F9F-413F-9652-10DA31D51BF7}">
      <dgm:prSet/>
      <dgm:spPr/>
      <dgm:t>
        <a:bodyPr/>
        <a:lstStyle/>
        <a:p>
          <a:endParaRPr lang="en-US"/>
        </a:p>
      </dgm:t>
    </dgm:pt>
    <dgm:pt modelId="{4A1F5B82-23B3-4977-AEE0-D357F6768A52}" type="pres">
      <dgm:prSet presAssocID="{F0A0C11B-C782-4E87-BF2D-28904C7442A1}" presName="root" presStyleCnt="0">
        <dgm:presLayoutVars>
          <dgm:dir/>
          <dgm:resizeHandles val="exact"/>
        </dgm:presLayoutVars>
      </dgm:prSet>
      <dgm:spPr/>
    </dgm:pt>
    <dgm:pt modelId="{28E2D6C3-A4A2-496F-A532-9A3E038C150E}" type="pres">
      <dgm:prSet presAssocID="{D994643B-5E72-42AC-A1FB-0429B28FC6BF}" presName="compNode" presStyleCnt="0"/>
      <dgm:spPr/>
    </dgm:pt>
    <dgm:pt modelId="{2E35F61C-EB94-4B4F-AF22-060618E14B1D}" type="pres">
      <dgm:prSet presAssocID="{D994643B-5E72-42AC-A1FB-0429B28FC6BF}" presName="bgRect" presStyleLbl="bgShp" presStyleIdx="0" presStyleCnt="3"/>
      <dgm:spPr/>
    </dgm:pt>
    <dgm:pt modelId="{E7BC975F-E3EA-4283-BF8E-FCA85C688E74}" type="pres">
      <dgm:prSet presAssocID="{D994643B-5E72-42AC-A1FB-0429B28FC6B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4D87148A-6A91-4EA0-A2D8-863C0564715C}" type="pres">
      <dgm:prSet presAssocID="{D994643B-5E72-42AC-A1FB-0429B28FC6BF}" presName="spaceRect" presStyleCnt="0"/>
      <dgm:spPr/>
    </dgm:pt>
    <dgm:pt modelId="{29CAB981-CB39-448F-A047-033EDF183F68}" type="pres">
      <dgm:prSet presAssocID="{D994643B-5E72-42AC-A1FB-0429B28FC6BF}" presName="parTx" presStyleLbl="revTx" presStyleIdx="0" presStyleCnt="6">
        <dgm:presLayoutVars>
          <dgm:chMax val="0"/>
          <dgm:chPref val="0"/>
        </dgm:presLayoutVars>
      </dgm:prSet>
      <dgm:spPr/>
    </dgm:pt>
    <dgm:pt modelId="{B6A110CD-61D5-4F34-B21C-FB0E709B4DEB}" type="pres">
      <dgm:prSet presAssocID="{D994643B-5E72-42AC-A1FB-0429B28FC6BF}" presName="desTx" presStyleLbl="revTx" presStyleIdx="1" presStyleCnt="6">
        <dgm:presLayoutVars/>
      </dgm:prSet>
      <dgm:spPr/>
    </dgm:pt>
    <dgm:pt modelId="{BA4A215E-FDFD-4C0C-9894-EE8D0E58F7D2}" type="pres">
      <dgm:prSet presAssocID="{EEC01615-A87B-4EA3-A927-785B35E8EA8A}" presName="sibTrans" presStyleCnt="0"/>
      <dgm:spPr/>
    </dgm:pt>
    <dgm:pt modelId="{63E10A61-7A89-407F-9B1B-B5A10D04ED31}" type="pres">
      <dgm:prSet presAssocID="{C14769CA-CA00-48B2-AF02-10D0656F662C}" presName="compNode" presStyleCnt="0"/>
      <dgm:spPr/>
    </dgm:pt>
    <dgm:pt modelId="{703F3C11-FB2B-4F3C-9823-8977665FA632}" type="pres">
      <dgm:prSet presAssocID="{C14769CA-CA00-48B2-AF02-10D0656F662C}" presName="bgRect" presStyleLbl="bgShp" presStyleIdx="1" presStyleCnt="3"/>
      <dgm:spPr/>
    </dgm:pt>
    <dgm:pt modelId="{52035B67-5512-4E32-B555-CF0C36133A62}" type="pres">
      <dgm:prSet presAssocID="{C14769CA-CA00-48B2-AF02-10D0656F662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8B1908E7-5F8E-4E1D-95A2-579567CB970C}" type="pres">
      <dgm:prSet presAssocID="{C14769CA-CA00-48B2-AF02-10D0656F662C}" presName="spaceRect" presStyleCnt="0"/>
      <dgm:spPr/>
    </dgm:pt>
    <dgm:pt modelId="{6FEF2152-5327-4978-96B9-CE74D05908DF}" type="pres">
      <dgm:prSet presAssocID="{C14769CA-CA00-48B2-AF02-10D0656F662C}" presName="parTx" presStyleLbl="revTx" presStyleIdx="2" presStyleCnt="6">
        <dgm:presLayoutVars>
          <dgm:chMax val="0"/>
          <dgm:chPref val="0"/>
        </dgm:presLayoutVars>
      </dgm:prSet>
      <dgm:spPr/>
    </dgm:pt>
    <dgm:pt modelId="{7444C747-4558-4968-9B65-0B062EA4DCF0}" type="pres">
      <dgm:prSet presAssocID="{C14769CA-CA00-48B2-AF02-10D0656F662C}" presName="desTx" presStyleLbl="revTx" presStyleIdx="3" presStyleCnt="6">
        <dgm:presLayoutVars/>
      </dgm:prSet>
      <dgm:spPr/>
    </dgm:pt>
    <dgm:pt modelId="{EA2EAF07-B7D3-48FD-8FD9-DC50CBDA7AC3}" type="pres">
      <dgm:prSet presAssocID="{BB7E17B7-5537-46A0-A98F-C135753C1DB2}" presName="sibTrans" presStyleCnt="0"/>
      <dgm:spPr/>
    </dgm:pt>
    <dgm:pt modelId="{3369F972-E415-4D7A-BD8F-C88BED8F433D}" type="pres">
      <dgm:prSet presAssocID="{7938499A-EA01-44FC-B04F-3325C1340327}" presName="compNode" presStyleCnt="0"/>
      <dgm:spPr/>
    </dgm:pt>
    <dgm:pt modelId="{11B39182-8C58-4CAB-BB43-5BDBB6B60B10}" type="pres">
      <dgm:prSet presAssocID="{7938499A-EA01-44FC-B04F-3325C1340327}" presName="bgRect" presStyleLbl="bgShp" presStyleIdx="2" presStyleCnt="3"/>
      <dgm:spPr/>
    </dgm:pt>
    <dgm:pt modelId="{26539933-2639-4805-97D5-6FEB0CD35C50}" type="pres">
      <dgm:prSet presAssocID="{7938499A-EA01-44FC-B04F-3325C134032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6002288E-4C0D-43D9-82C3-25CE05974015}" type="pres">
      <dgm:prSet presAssocID="{7938499A-EA01-44FC-B04F-3325C1340327}" presName="spaceRect" presStyleCnt="0"/>
      <dgm:spPr/>
    </dgm:pt>
    <dgm:pt modelId="{125CA435-C1CB-4584-BCC5-8995E4C87BB7}" type="pres">
      <dgm:prSet presAssocID="{7938499A-EA01-44FC-B04F-3325C1340327}" presName="parTx" presStyleLbl="revTx" presStyleIdx="4" presStyleCnt="6">
        <dgm:presLayoutVars>
          <dgm:chMax val="0"/>
          <dgm:chPref val="0"/>
        </dgm:presLayoutVars>
      </dgm:prSet>
      <dgm:spPr/>
    </dgm:pt>
    <dgm:pt modelId="{7896DEF4-1B79-4495-9CF2-8810A708EF0B}" type="pres">
      <dgm:prSet presAssocID="{7938499A-EA01-44FC-B04F-3325C1340327}" presName="desTx" presStyleLbl="revTx" presStyleIdx="5" presStyleCnt="6">
        <dgm:presLayoutVars/>
      </dgm:prSet>
      <dgm:spPr/>
    </dgm:pt>
  </dgm:ptLst>
  <dgm:cxnLst>
    <dgm:cxn modelId="{9ACEDC0B-1FB9-4BCC-B399-0776C5BF42C2}" srcId="{C14769CA-CA00-48B2-AF02-10D0656F662C}" destId="{350BB974-4169-4C68-86CC-415E9976E3A9}" srcOrd="0" destOrd="0" parTransId="{38B7BCEE-B8A1-40A3-A0A7-CA13CBCAEC76}" sibTransId="{40B99A43-1033-476C-9162-4B49B958197F}"/>
    <dgm:cxn modelId="{69F2ED1B-707B-42DD-B833-A49FEDEE98E1}" srcId="{F0A0C11B-C782-4E87-BF2D-28904C7442A1}" destId="{D994643B-5E72-42AC-A1FB-0429B28FC6BF}" srcOrd="0" destOrd="0" parTransId="{4A33D6D0-BA5E-4EA5-BAD4-5B943071E016}" sibTransId="{EEC01615-A87B-4EA3-A927-785B35E8EA8A}"/>
    <dgm:cxn modelId="{A46AE040-90B6-4AED-81AD-62A2079A519A}" type="presOf" srcId="{350BB974-4169-4C68-86CC-415E9976E3A9}" destId="{7444C747-4558-4968-9B65-0B062EA4DCF0}" srcOrd="0" destOrd="0" presId="urn:microsoft.com/office/officeart/2018/2/layout/IconVerticalSolidList"/>
    <dgm:cxn modelId="{508A3442-B10A-40AE-B5FF-D1404ED3DBE8}" srcId="{D994643B-5E72-42AC-A1FB-0429B28FC6BF}" destId="{AFF01831-120E-4B95-B97F-7D6FD63EBB99}" srcOrd="1" destOrd="0" parTransId="{504E1B3B-D96B-48BC-909A-90959E4978A7}" sibTransId="{AC9CD0FC-E738-4861-93CB-AAD4BB276498}"/>
    <dgm:cxn modelId="{781EC865-AA9C-40CD-9F18-D30BD10E33C9}" type="presOf" srcId="{7938499A-EA01-44FC-B04F-3325C1340327}" destId="{125CA435-C1CB-4584-BCC5-8995E4C87BB7}" srcOrd="0" destOrd="0" presId="urn:microsoft.com/office/officeart/2018/2/layout/IconVerticalSolidList"/>
    <dgm:cxn modelId="{2BA23C6C-6DCF-4D92-BD29-D59E300DFD63}" type="presOf" srcId="{D994643B-5E72-42AC-A1FB-0429B28FC6BF}" destId="{29CAB981-CB39-448F-A047-033EDF183F68}" srcOrd="0" destOrd="0" presId="urn:microsoft.com/office/officeart/2018/2/layout/IconVerticalSolidList"/>
    <dgm:cxn modelId="{BB69AC56-FA5E-4EAF-A823-69365D7D5CB3}" type="presOf" srcId="{4542D1CA-3D12-42F7-AA2E-50DC9EFFDDB5}" destId="{B6A110CD-61D5-4F34-B21C-FB0E709B4DEB}" srcOrd="0" destOrd="0" presId="urn:microsoft.com/office/officeart/2018/2/layout/IconVerticalSolidList"/>
    <dgm:cxn modelId="{A87E2957-B840-4B42-96E1-D9D44986EC05}" type="presOf" srcId="{C14769CA-CA00-48B2-AF02-10D0656F662C}" destId="{6FEF2152-5327-4978-96B9-CE74D05908DF}" srcOrd="0" destOrd="0" presId="urn:microsoft.com/office/officeart/2018/2/layout/IconVerticalSolidList"/>
    <dgm:cxn modelId="{7759BC58-A55E-4AC3-BEFD-3AAA87628A55}" srcId="{F0A0C11B-C782-4E87-BF2D-28904C7442A1}" destId="{C14769CA-CA00-48B2-AF02-10D0656F662C}" srcOrd="1" destOrd="0" parTransId="{C45DFC10-E395-40E8-8061-76F1F28E13AA}" sibTransId="{BB7E17B7-5537-46A0-A98F-C135753C1DB2}"/>
    <dgm:cxn modelId="{82AC928F-04DC-407C-9B25-B7F460A9D0F4}" srcId="{D994643B-5E72-42AC-A1FB-0429B28FC6BF}" destId="{4542D1CA-3D12-42F7-AA2E-50DC9EFFDDB5}" srcOrd="0" destOrd="0" parTransId="{769A5260-AE88-4620-85A5-2B9BB43C5FE4}" sibTransId="{BF6212E8-7013-494F-BF04-7EAE6FDC8564}"/>
    <dgm:cxn modelId="{E0A380A2-847F-472D-84E4-0D23200F7C6D}" srcId="{F0A0C11B-C782-4E87-BF2D-28904C7442A1}" destId="{7938499A-EA01-44FC-B04F-3325C1340327}" srcOrd="2" destOrd="0" parTransId="{87B1ED90-4B83-4E6F-9969-D747F0159071}" sibTransId="{A3E228C7-A27A-44ED-A861-CC8D0220191B}"/>
    <dgm:cxn modelId="{CE5322BC-4D1F-416E-9722-2122F1650FE7}" type="presOf" srcId="{F0A0C11B-C782-4E87-BF2D-28904C7442A1}" destId="{4A1F5B82-23B3-4977-AEE0-D357F6768A52}" srcOrd="0" destOrd="0" presId="urn:microsoft.com/office/officeart/2018/2/layout/IconVerticalSolidList"/>
    <dgm:cxn modelId="{F81815C2-1D07-4383-ADC3-1D564EE6DFA6}" srcId="{7938499A-EA01-44FC-B04F-3325C1340327}" destId="{178A7A8A-F25E-4EB0-A2F5-60319AE7F36C}" srcOrd="0" destOrd="0" parTransId="{E39A8B6F-1D55-4E51-976C-9D24EF0CC711}" sibTransId="{1D5667DE-D680-45FE-A353-15BAC0578C72}"/>
    <dgm:cxn modelId="{6F1059E2-C643-4464-A130-FBABA5624F7B}" type="presOf" srcId="{455E784D-F20A-494F-9F25-73D784A7A31B}" destId="{7896DEF4-1B79-4495-9CF2-8810A708EF0B}" srcOrd="0" destOrd="1" presId="urn:microsoft.com/office/officeart/2018/2/layout/IconVerticalSolidList"/>
    <dgm:cxn modelId="{449461E6-E2EE-473E-BD78-EE4FEB76DB4C}" type="presOf" srcId="{178A7A8A-F25E-4EB0-A2F5-60319AE7F36C}" destId="{7896DEF4-1B79-4495-9CF2-8810A708EF0B}" srcOrd="0" destOrd="0" presId="urn:microsoft.com/office/officeart/2018/2/layout/IconVerticalSolidList"/>
    <dgm:cxn modelId="{978C59EA-1F9F-413F-9652-10DA31D51BF7}" srcId="{7938499A-EA01-44FC-B04F-3325C1340327}" destId="{455E784D-F20A-494F-9F25-73D784A7A31B}" srcOrd="1" destOrd="0" parTransId="{5631298E-85F6-4119-8EA2-94DC28E84158}" sibTransId="{D31C5639-87A6-4107-BACF-75746244C4D1}"/>
    <dgm:cxn modelId="{6EA7CEF1-55D0-4196-9320-5A5FB3DE940B}" type="presOf" srcId="{AFF01831-120E-4B95-B97F-7D6FD63EBB99}" destId="{B6A110CD-61D5-4F34-B21C-FB0E709B4DEB}" srcOrd="0" destOrd="1" presId="urn:microsoft.com/office/officeart/2018/2/layout/IconVerticalSolidList"/>
    <dgm:cxn modelId="{0B1EAA51-83B6-44A8-8D15-960F1DC94308}" type="presParOf" srcId="{4A1F5B82-23B3-4977-AEE0-D357F6768A52}" destId="{28E2D6C3-A4A2-496F-A532-9A3E038C150E}" srcOrd="0" destOrd="0" presId="urn:microsoft.com/office/officeart/2018/2/layout/IconVerticalSolidList"/>
    <dgm:cxn modelId="{7673E74F-B618-4D7B-BA14-703CB5993371}" type="presParOf" srcId="{28E2D6C3-A4A2-496F-A532-9A3E038C150E}" destId="{2E35F61C-EB94-4B4F-AF22-060618E14B1D}" srcOrd="0" destOrd="0" presId="urn:microsoft.com/office/officeart/2018/2/layout/IconVerticalSolidList"/>
    <dgm:cxn modelId="{6D751ECC-F726-4DBC-A827-80893A01130B}" type="presParOf" srcId="{28E2D6C3-A4A2-496F-A532-9A3E038C150E}" destId="{E7BC975F-E3EA-4283-BF8E-FCA85C688E74}" srcOrd="1" destOrd="0" presId="urn:microsoft.com/office/officeart/2018/2/layout/IconVerticalSolidList"/>
    <dgm:cxn modelId="{000AAEBE-5498-4943-B5A1-573615AF9087}" type="presParOf" srcId="{28E2D6C3-A4A2-496F-A532-9A3E038C150E}" destId="{4D87148A-6A91-4EA0-A2D8-863C0564715C}" srcOrd="2" destOrd="0" presId="urn:microsoft.com/office/officeart/2018/2/layout/IconVerticalSolidList"/>
    <dgm:cxn modelId="{FFF4FCBD-89C3-476A-8E52-B54FF6C229F2}" type="presParOf" srcId="{28E2D6C3-A4A2-496F-A532-9A3E038C150E}" destId="{29CAB981-CB39-448F-A047-033EDF183F68}" srcOrd="3" destOrd="0" presId="urn:microsoft.com/office/officeart/2018/2/layout/IconVerticalSolidList"/>
    <dgm:cxn modelId="{84906B5F-2BFF-4A5D-900E-EB6534079D9F}" type="presParOf" srcId="{28E2D6C3-A4A2-496F-A532-9A3E038C150E}" destId="{B6A110CD-61D5-4F34-B21C-FB0E709B4DEB}" srcOrd="4" destOrd="0" presId="urn:microsoft.com/office/officeart/2018/2/layout/IconVerticalSolidList"/>
    <dgm:cxn modelId="{D4D6BE26-E749-4E70-9501-83147978853D}" type="presParOf" srcId="{4A1F5B82-23B3-4977-AEE0-D357F6768A52}" destId="{BA4A215E-FDFD-4C0C-9894-EE8D0E58F7D2}" srcOrd="1" destOrd="0" presId="urn:microsoft.com/office/officeart/2018/2/layout/IconVerticalSolidList"/>
    <dgm:cxn modelId="{D5A6EB37-0218-47BD-89E1-B4C5E1D9D307}" type="presParOf" srcId="{4A1F5B82-23B3-4977-AEE0-D357F6768A52}" destId="{63E10A61-7A89-407F-9B1B-B5A10D04ED31}" srcOrd="2" destOrd="0" presId="urn:microsoft.com/office/officeart/2018/2/layout/IconVerticalSolidList"/>
    <dgm:cxn modelId="{3D2C0226-D3D0-4327-9961-50780B1F11E3}" type="presParOf" srcId="{63E10A61-7A89-407F-9B1B-B5A10D04ED31}" destId="{703F3C11-FB2B-4F3C-9823-8977665FA632}" srcOrd="0" destOrd="0" presId="urn:microsoft.com/office/officeart/2018/2/layout/IconVerticalSolidList"/>
    <dgm:cxn modelId="{322E72EE-2CA7-4CF8-95FA-5AED790634D9}" type="presParOf" srcId="{63E10A61-7A89-407F-9B1B-B5A10D04ED31}" destId="{52035B67-5512-4E32-B555-CF0C36133A62}" srcOrd="1" destOrd="0" presId="urn:microsoft.com/office/officeart/2018/2/layout/IconVerticalSolidList"/>
    <dgm:cxn modelId="{584DB2F8-EC54-44BC-A797-636838B3C5D1}" type="presParOf" srcId="{63E10A61-7A89-407F-9B1B-B5A10D04ED31}" destId="{8B1908E7-5F8E-4E1D-95A2-579567CB970C}" srcOrd="2" destOrd="0" presId="urn:microsoft.com/office/officeart/2018/2/layout/IconVerticalSolidList"/>
    <dgm:cxn modelId="{8D204659-F2BE-4353-A383-C36A9818B31B}" type="presParOf" srcId="{63E10A61-7A89-407F-9B1B-B5A10D04ED31}" destId="{6FEF2152-5327-4978-96B9-CE74D05908DF}" srcOrd="3" destOrd="0" presId="urn:microsoft.com/office/officeart/2018/2/layout/IconVerticalSolidList"/>
    <dgm:cxn modelId="{F85BABAC-237B-4BC6-B452-6387AC049994}" type="presParOf" srcId="{63E10A61-7A89-407F-9B1B-B5A10D04ED31}" destId="{7444C747-4558-4968-9B65-0B062EA4DCF0}" srcOrd="4" destOrd="0" presId="urn:microsoft.com/office/officeart/2018/2/layout/IconVerticalSolidList"/>
    <dgm:cxn modelId="{C5AD400C-3865-4DAE-9E13-C86A2F522850}" type="presParOf" srcId="{4A1F5B82-23B3-4977-AEE0-D357F6768A52}" destId="{EA2EAF07-B7D3-48FD-8FD9-DC50CBDA7AC3}" srcOrd="3" destOrd="0" presId="urn:microsoft.com/office/officeart/2018/2/layout/IconVerticalSolidList"/>
    <dgm:cxn modelId="{ECC4508D-901A-47D5-A1DE-31827B560262}" type="presParOf" srcId="{4A1F5B82-23B3-4977-AEE0-D357F6768A52}" destId="{3369F972-E415-4D7A-BD8F-C88BED8F433D}" srcOrd="4" destOrd="0" presId="urn:microsoft.com/office/officeart/2018/2/layout/IconVerticalSolidList"/>
    <dgm:cxn modelId="{65238F1D-DE7E-48E5-A913-F9B90A9C8AD2}" type="presParOf" srcId="{3369F972-E415-4D7A-BD8F-C88BED8F433D}" destId="{11B39182-8C58-4CAB-BB43-5BDBB6B60B10}" srcOrd="0" destOrd="0" presId="urn:microsoft.com/office/officeart/2018/2/layout/IconVerticalSolidList"/>
    <dgm:cxn modelId="{89A18050-CF5C-4A8F-8C45-B66A0B15331A}" type="presParOf" srcId="{3369F972-E415-4D7A-BD8F-C88BED8F433D}" destId="{26539933-2639-4805-97D5-6FEB0CD35C50}" srcOrd="1" destOrd="0" presId="urn:microsoft.com/office/officeart/2018/2/layout/IconVerticalSolidList"/>
    <dgm:cxn modelId="{2211C5B9-0B29-436C-9049-81AEA52FABE5}" type="presParOf" srcId="{3369F972-E415-4D7A-BD8F-C88BED8F433D}" destId="{6002288E-4C0D-43D9-82C3-25CE05974015}" srcOrd="2" destOrd="0" presId="urn:microsoft.com/office/officeart/2018/2/layout/IconVerticalSolidList"/>
    <dgm:cxn modelId="{3DAD95B8-D33A-42CF-A12B-A51F6325D7B1}" type="presParOf" srcId="{3369F972-E415-4D7A-BD8F-C88BED8F433D}" destId="{125CA435-C1CB-4584-BCC5-8995E4C87BB7}" srcOrd="3" destOrd="0" presId="urn:microsoft.com/office/officeart/2018/2/layout/IconVerticalSolidList"/>
    <dgm:cxn modelId="{7C876B6B-1699-48D7-A93E-5AB12EA05CDD}" type="presParOf" srcId="{3369F972-E415-4D7A-BD8F-C88BED8F433D}" destId="{7896DEF4-1B79-4495-9CF2-8810A708EF0B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35F61C-EB94-4B4F-AF22-060618E14B1D}">
      <dsp:nvSpPr>
        <dsp:cNvPr id="0" name=""/>
        <dsp:cNvSpPr/>
      </dsp:nvSpPr>
      <dsp:spPr>
        <a:xfrm>
          <a:off x="0" y="395"/>
          <a:ext cx="6092513" cy="92607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BC975F-E3EA-4283-BF8E-FCA85C688E74}">
      <dsp:nvSpPr>
        <dsp:cNvPr id="0" name=""/>
        <dsp:cNvSpPr/>
      </dsp:nvSpPr>
      <dsp:spPr>
        <a:xfrm>
          <a:off x="280136" y="208761"/>
          <a:ext cx="509339" cy="5093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CAB981-CB39-448F-A047-033EDF183F68}">
      <dsp:nvSpPr>
        <dsp:cNvPr id="0" name=""/>
        <dsp:cNvSpPr/>
      </dsp:nvSpPr>
      <dsp:spPr>
        <a:xfrm>
          <a:off x="1069612" y="395"/>
          <a:ext cx="2741630" cy="926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009" tIns="98009" rIns="98009" bIns="98009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Continue to grow the revenue base</a:t>
          </a:r>
          <a:endParaRPr lang="en-US" sz="2300" kern="1200" dirty="0"/>
        </a:p>
      </dsp:txBody>
      <dsp:txXfrm>
        <a:off x="1069612" y="395"/>
        <a:ext cx="2741630" cy="926070"/>
      </dsp:txXfrm>
    </dsp:sp>
    <dsp:sp modelId="{B6A110CD-61D5-4F34-B21C-FB0E709B4DEB}">
      <dsp:nvSpPr>
        <dsp:cNvPr id="0" name=""/>
        <dsp:cNvSpPr/>
      </dsp:nvSpPr>
      <dsp:spPr>
        <a:xfrm>
          <a:off x="3811242" y="395"/>
          <a:ext cx="2281270" cy="926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009" tIns="98009" rIns="98009" bIns="98009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Customers use of APL is growing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Migrants keep arriving</a:t>
          </a:r>
          <a:endParaRPr lang="en-US" sz="1100" kern="1200" dirty="0"/>
        </a:p>
      </dsp:txBody>
      <dsp:txXfrm>
        <a:off x="3811242" y="395"/>
        <a:ext cx="2281270" cy="926070"/>
      </dsp:txXfrm>
    </dsp:sp>
    <dsp:sp modelId="{703F3C11-FB2B-4F3C-9823-8977665FA632}">
      <dsp:nvSpPr>
        <dsp:cNvPr id="0" name=""/>
        <dsp:cNvSpPr/>
      </dsp:nvSpPr>
      <dsp:spPr>
        <a:xfrm>
          <a:off x="0" y="1157984"/>
          <a:ext cx="6092513" cy="92607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035B67-5512-4E32-B555-CF0C36133A62}">
      <dsp:nvSpPr>
        <dsp:cNvPr id="0" name=""/>
        <dsp:cNvSpPr/>
      </dsp:nvSpPr>
      <dsp:spPr>
        <a:xfrm>
          <a:off x="280136" y="1366350"/>
          <a:ext cx="509339" cy="5093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EF2152-5327-4978-96B9-CE74D05908DF}">
      <dsp:nvSpPr>
        <dsp:cNvPr id="0" name=""/>
        <dsp:cNvSpPr/>
      </dsp:nvSpPr>
      <dsp:spPr>
        <a:xfrm>
          <a:off x="1069612" y="1157984"/>
          <a:ext cx="2741630" cy="926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009" tIns="98009" rIns="98009" bIns="98009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Grow and replenish the team</a:t>
          </a:r>
          <a:endParaRPr lang="en-US" sz="2300" kern="1200"/>
        </a:p>
      </dsp:txBody>
      <dsp:txXfrm>
        <a:off x="1069612" y="1157984"/>
        <a:ext cx="2741630" cy="926070"/>
      </dsp:txXfrm>
    </dsp:sp>
    <dsp:sp modelId="{7444C747-4558-4968-9B65-0B062EA4DCF0}">
      <dsp:nvSpPr>
        <dsp:cNvPr id="0" name=""/>
        <dsp:cNvSpPr/>
      </dsp:nvSpPr>
      <dsp:spPr>
        <a:xfrm>
          <a:off x="3811242" y="1157984"/>
          <a:ext cx="2281270" cy="926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009" tIns="98009" rIns="98009" bIns="98009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Hire new people in good time before old-timers retire</a:t>
          </a:r>
          <a:endParaRPr lang="en-US" sz="1100" kern="1200" dirty="0"/>
        </a:p>
      </dsp:txBody>
      <dsp:txXfrm>
        <a:off x="3811242" y="1157984"/>
        <a:ext cx="2281270" cy="926070"/>
      </dsp:txXfrm>
    </dsp:sp>
    <dsp:sp modelId="{11B39182-8C58-4CAB-BB43-5BDBB6B60B10}">
      <dsp:nvSpPr>
        <dsp:cNvPr id="0" name=""/>
        <dsp:cNvSpPr/>
      </dsp:nvSpPr>
      <dsp:spPr>
        <a:xfrm>
          <a:off x="0" y="2315573"/>
          <a:ext cx="6092513" cy="92607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39933-2639-4805-97D5-6FEB0CD35C50}">
      <dsp:nvSpPr>
        <dsp:cNvPr id="0" name=""/>
        <dsp:cNvSpPr/>
      </dsp:nvSpPr>
      <dsp:spPr>
        <a:xfrm>
          <a:off x="280136" y="2523939"/>
          <a:ext cx="509339" cy="5093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5CA435-C1CB-4584-BCC5-8995E4C87BB7}">
      <dsp:nvSpPr>
        <dsp:cNvPr id="0" name=""/>
        <dsp:cNvSpPr/>
      </dsp:nvSpPr>
      <dsp:spPr>
        <a:xfrm>
          <a:off x="1069612" y="2315573"/>
          <a:ext cx="2741630" cy="926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009" tIns="98009" rIns="98009" bIns="98009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Hunt the new generation of users</a:t>
          </a:r>
          <a:endParaRPr lang="en-US" sz="2300" kern="1200" dirty="0"/>
        </a:p>
      </dsp:txBody>
      <dsp:txXfrm>
        <a:off x="1069612" y="2315573"/>
        <a:ext cx="2741630" cy="926070"/>
      </dsp:txXfrm>
    </dsp:sp>
    <dsp:sp modelId="{7896DEF4-1B79-4495-9CF2-8810A708EF0B}">
      <dsp:nvSpPr>
        <dsp:cNvPr id="0" name=""/>
        <dsp:cNvSpPr/>
      </dsp:nvSpPr>
      <dsp:spPr>
        <a:xfrm>
          <a:off x="3811242" y="2315573"/>
          <a:ext cx="2281270" cy="926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009" tIns="98009" rIns="98009" bIns="98009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Get back into data science &amp; education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Continue to position APL in the functional community</a:t>
          </a:r>
          <a:endParaRPr lang="en-US" sz="1100" kern="1200" dirty="0"/>
        </a:p>
      </dsp:txBody>
      <dsp:txXfrm>
        <a:off x="3811242" y="2315573"/>
        <a:ext cx="2281270" cy="9260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35F61C-EB94-4B4F-AF22-060618E14B1D}">
      <dsp:nvSpPr>
        <dsp:cNvPr id="0" name=""/>
        <dsp:cNvSpPr/>
      </dsp:nvSpPr>
      <dsp:spPr>
        <a:xfrm>
          <a:off x="0" y="395"/>
          <a:ext cx="6092513" cy="92607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BC975F-E3EA-4283-BF8E-FCA85C688E74}">
      <dsp:nvSpPr>
        <dsp:cNvPr id="0" name=""/>
        <dsp:cNvSpPr/>
      </dsp:nvSpPr>
      <dsp:spPr>
        <a:xfrm>
          <a:off x="280136" y="208761"/>
          <a:ext cx="509339" cy="5093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CAB981-CB39-448F-A047-033EDF183F68}">
      <dsp:nvSpPr>
        <dsp:cNvPr id="0" name=""/>
        <dsp:cNvSpPr/>
      </dsp:nvSpPr>
      <dsp:spPr>
        <a:xfrm>
          <a:off x="1069612" y="395"/>
          <a:ext cx="2741630" cy="926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009" tIns="98009" rIns="98009" bIns="98009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Continue to grow the revenue base</a:t>
          </a:r>
          <a:endParaRPr lang="en-US" sz="2300" kern="1200" dirty="0"/>
        </a:p>
      </dsp:txBody>
      <dsp:txXfrm>
        <a:off x="1069612" y="395"/>
        <a:ext cx="2741630" cy="926070"/>
      </dsp:txXfrm>
    </dsp:sp>
    <dsp:sp modelId="{B6A110CD-61D5-4F34-B21C-FB0E709B4DEB}">
      <dsp:nvSpPr>
        <dsp:cNvPr id="0" name=""/>
        <dsp:cNvSpPr/>
      </dsp:nvSpPr>
      <dsp:spPr>
        <a:xfrm>
          <a:off x="3811242" y="395"/>
          <a:ext cx="2281270" cy="926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009" tIns="98009" rIns="98009" bIns="98009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Customers use of APL is growing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Migrants keep arriving</a:t>
          </a:r>
          <a:endParaRPr lang="en-US" sz="1100" kern="1200" dirty="0"/>
        </a:p>
      </dsp:txBody>
      <dsp:txXfrm>
        <a:off x="3811242" y="395"/>
        <a:ext cx="2281270" cy="926070"/>
      </dsp:txXfrm>
    </dsp:sp>
    <dsp:sp modelId="{703F3C11-FB2B-4F3C-9823-8977665FA632}">
      <dsp:nvSpPr>
        <dsp:cNvPr id="0" name=""/>
        <dsp:cNvSpPr/>
      </dsp:nvSpPr>
      <dsp:spPr>
        <a:xfrm>
          <a:off x="0" y="1157984"/>
          <a:ext cx="6092513" cy="92607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035B67-5512-4E32-B555-CF0C36133A62}">
      <dsp:nvSpPr>
        <dsp:cNvPr id="0" name=""/>
        <dsp:cNvSpPr/>
      </dsp:nvSpPr>
      <dsp:spPr>
        <a:xfrm>
          <a:off x="280136" y="1366350"/>
          <a:ext cx="509339" cy="5093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EF2152-5327-4978-96B9-CE74D05908DF}">
      <dsp:nvSpPr>
        <dsp:cNvPr id="0" name=""/>
        <dsp:cNvSpPr/>
      </dsp:nvSpPr>
      <dsp:spPr>
        <a:xfrm>
          <a:off x="1069612" y="1157984"/>
          <a:ext cx="2741630" cy="926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009" tIns="98009" rIns="98009" bIns="98009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Grow and replenish the team</a:t>
          </a:r>
          <a:endParaRPr lang="en-US" sz="2300" kern="1200"/>
        </a:p>
      </dsp:txBody>
      <dsp:txXfrm>
        <a:off x="1069612" y="1157984"/>
        <a:ext cx="2741630" cy="926070"/>
      </dsp:txXfrm>
    </dsp:sp>
    <dsp:sp modelId="{7444C747-4558-4968-9B65-0B062EA4DCF0}">
      <dsp:nvSpPr>
        <dsp:cNvPr id="0" name=""/>
        <dsp:cNvSpPr/>
      </dsp:nvSpPr>
      <dsp:spPr>
        <a:xfrm>
          <a:off x="3811242" y="1157984"/>
          <a:ext cx="2281270" cy="926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009" tIns="98009" rIns="98009" bIns="98009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Hire new people in good time before old-timers retire</a:t>
          </a:r>
          <a:endParaRPr lang="en-US" sz="1100" kern="1200" dirty="0"/>
        </a:p>
      </dsp:txBody>
      <dsp:txXfrm>
        <a:off x="3811242" y="1157984"/>
        <a:ext cx="2281270" cy="926070"/>
      </dsp:txXfrm>
    </dsp:sp>
    <dsp:sp modelId="{11B39182-8C58-4CAB-BB43-5BDBB6B60B10}">
      <dsp:nvSpPr>
        <dsp:cNvPr id="0" name=""/>
        <dsp:cNvSpPr/>
      </dsp:nvSpPr>
      <dsp:spPr>
        <a:xfrm>
          <a:off x="0" y="2315573"/>
          <a:ext cx="6092513" cy="92607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39933-2639-4805-97D5-6FEB0CD35C50}">
      <dsp:nvSpPr>
        <dsp:cNvPr id="0" name=""/>
        <dsp:cNvSpPr/>
      </dsp:nvSpPr>
      <dsp:spPr>
        <a:xfrm>
          <a:off x="280136" y="2523939"/>
          <a:ext cx="509339" cy="5093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5CA435-C1CB-4584-BCC5-8995E4C87BB7}">
      <dsp:nvSpPr>
        <dsp:cNvPr id="0" name=""/>
        <dsp:cNvSpPr/>
      </dsp:nvSpPr>
      <dsp:spPr>
        <a:xfrm>
          <a:off x="1069612" y="2315573"/>
          <a:ext cx="2741630" cy="926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009" tIns="98009" rIns="98009" bIns="98009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Hunt the new generation of users</a:t>
          </a:r>
          <a:endParaRPr lang="en-US" sz="2300" kern="1200" dirty="0"/>
        </a:p>
      </dsp:txBody>
      <dsp:txXfrm>
        <a:off x="1069612" y="2315573"/>
        <a:ext cx="2741630" cy="926070"/>
      </dsp:txXfrm>
    </dsp:sp>
    <dsp:sp modelId="{7896DEF4-1B79-4495-9CF2-8810A708EF0B}">
      <dsp:nvSpPr>
        <dsp:cNvPr id="0" name=""/>
        <dsp:cNvSpPr/>
      </dsp:nvSpPr>
      <dsp:spPr>
        <a:xfrm>
          <a:off x="3811242" y="2315573"/>
          <a:ext cx="2281270" cy="926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009" tIns="98009" rIns="98009" bIns="98009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Get back into data science &amp; education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Continue to position APL in the functional community</a:t>
          </a:r>
          <a:endParaRPr lang="en-US" sz="1100" kern="1200" dirty="0"/>
        </a:p>
      </dsp:txBody>
      <dsp:txXfrm>
        <a:off x="3811242" y="2315573"/>
        <a:ext cx="2281270" cy="926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A3BD-28BD-4949-B52F-24E999822598}" type="datetimeFigureOut">
              <a:rPr lang="en-GB" smtClean="0">
                <a:latin typeface="Sarabun" panose="00000500000000000000" pitchFamily="2" charset="-34"/>
              </a:rPr>
              <a:t>10/10/2025</a:t>
            </a:fld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70AB-76A5-41F1-9753-9FE7E667F0C0}" type="slidenum">
              <a:rPr lang="en-GB" smtClean="0">
                <a:latin typeface="Sarabun" panose="00000500000000000000" pitchFamily="2" charset="-34"/>
              </a:rPr>
              <a:t>‹#›</a:t>
            </a:fld>
            <a:endParaRPr lang="en-GB" dirty="0">
              <a:latin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71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CDEAEF8A-5BB8-41C8-B8C2-160617C17EF4}" type="datetimeFigureOut">
              <a:rPr lang="en-GB" smtClean="0"/>
              <a:pPr/>
              <a:t>10/10/2025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4320660A-27FD-4528-AE7F-EC6080404E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13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6794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5061" y="3741620"/>
            <a:ext cx="5073516" cy="1024109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i="1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7D23D1-AF63-47CC-9FB3-B0A40D0C69CF}"/>
              </a:ext>
            </a:extLst>
          </p:cNvPr>
          <p:cNvSpPr txBox="1"/>
          <p:nvPr userDrawn="1"/>
        </p:nvSpPr>
        <p:spPr>
          <a:xfrm>
            <a:off x="380323" y="1063326"/>
            <a:ext cx="507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kern="700" spc="-20" baseline="0" dirty="0">
                <a:solidFill>
                  <a:srgbClr val="3B475E"/>
                </a:solidFill>
                <a:latin typeface="Sarabun" panose="00000500000000000000" pitchFamily="2" charset="-34"/>
              </a:rPr>
              <a:t>29-30 September</a:t>
            </a:r>
          </a:p>
        </p:txBody>
      </p:sp>
      <p:sp>
        <p:nvSpPr>
          <p:cNvPr id="10" name="Media Placeholder 3">
            <a:extLst>
              <a:ext uri="{FF2B5EF4-FFF2-40B4-BE49-F238E27FC236}">
                <a16:creationId xmlns:a16="http://schemas.microsoft.com/office/drawing/2014/main" id="{A8C42A55-8D9A-E8BD-8457-92C7015F8BD3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7F3F81-6E40-F4F2-712A-0B13C88DC8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60" y="518400"/>
            <a:ext cx="1935522" cy="3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7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6" y="1264926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32" indent="-355591">
              <a:buSzPct val="60000"/>
              <a:buFont typeface="Courier New" panose="02070309020205020404" pitchFamily="49" charset="0"/>
              <a:buChar char="o"/>
              <a:defRPr/>
            </a:lvl2pPr>
            <a:lvl3pPr marL="1079473" indent="-361941">
              <a:buFont typeface="Wingdings" panose="05000000000000000000" pitchFamily="2" charset="2"/>
              <a:buChar char="§"/>
              <a:defRPr/>
            </a:lvl3pPr>
            <a:lvl4pPr marL="1433477" indent="-354005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8"/>
            <a:ext cx="7044681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54F5EF3-F1DB-2A73-B2A5-9024026CD504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6444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237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417983"/>
            <a:ext cx="2127975" cy="3088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07968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D952242-8C5B-5D1C-6EEB-5EED6E14074A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4157898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44681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54F5EF3-F1DB-2A73-B2A5-9024026CD504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3183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7626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44681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54F5EF3-F1DB-2A73-B2A5-9024026CD504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80401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4369DE39-329B-749B-A7A3-A4E619570652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1432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1C93D6E0-C7DD-6C1D-3A8B-F53AA3C9E5EE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4226472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22492172-4A07-CFD7-8D10-0463DBD22D00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47694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6"/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5929200" y="2917869"/>
            <a:ext cx="3214800" cy="2225631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SO ANY CONTENT THAT OVERLAPS THIS BOX COULD BE OBSCURED.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THIS BOX WILL NOT BE VISIBLE DURING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2704340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3294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3CC7BCE-4ADF-4981-A51C-337EB4EACDF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651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391E-A2CA-4E7C-B5A9-A31CF000D3E5}"/>
              </a:ext>
            </a:extLst>
          </p:cNvPr>
          <p:cNvSpPr txBox="1">
            <a:spLocks/>
          </p:cNvSpPr>
          <p:nvPr userDrawn="1"/>
        </p:nvSpPr>
        <p:spPr>
          <a:xfrm>
            <a:off x="710852" y="4745354"/>
            <a:ext cx="706664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en-US" sz="1600" dirty="0">
                <a:solidFill>
                  <a:srgbClr val="282828"/>
                </a:solidFill>
                <a:latin typeface="Sarabun" panose="00000500000000000000" pitchFamily="2" charset="-34"/>
              </a:rPr>
              <a:t>Dyalog Road Map</a:t>
            </a:r>
          </a:p>
        </p:txBody>
      </p:sp>
      <p:sp>
        <p:nvSpPr>
          <p:cNvPr id="49" name="Date Placeholder 3"/>
          <p:cNvSpPr txBox="1">
            <a:spLocks/>
          </p:cNvSpPr>
          <p:nvPr userDrawn="1"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smtClean="0">
                <a:solidFill>
                  <a:srgbClr val="FF6600"/>
                </a:solidFill>
                <a:latin typeface="Sarabun" panose="00000500000000000000" pitchFamily="2" charset="-34"/>
              </a:rPr>
              <a:pPr algn="l"/>
              <a:t>‹#›</a:t>
            </a:fld>
            <a:endParaRPr lang="en-GB" sz="1600" dirty="0">
              <a:solidFill>
                <a:srgbClr val="FF6600"/>
              </a:solidFill>
              <a:latin typeface="Sarabun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20957-0551-8F72-773E-84D867F26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0"/>
          <a:stretch/>
        </p:blipFill>
        <p:spPr>
          <a:xfrm>
            <a:off x="0" y="5097467"/>
            <a:ext cx="9144000" cy="45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1115C1-43E0-D7B1-835E-1A9FE26D5F0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7695277" y="4767941"/>
            <a:ext cx="1270736" cy="25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8" r:id="rId3"/>
    <p:sldLayoutId id="2147483652" r:id="rId4"/>
    <p:sldLayoutId id="2147483654" r:id="rId5"/>
    <p:sldLayoutId id="2147483655" r:id="rId6"/>
    <p:sldLayoutId id="2147483659" r:id="rId7"/>
    <p:sldLayoutId id="2147483660" r:id="rId8"/>
    <p:sldLayoutId id="2147483661" r:id="rId9"/>
    <p:sldLayoutId id="2147483662" r:id="rId10"/>
    <p:sldLayoutId id="2147483664" r:id="rId11"/>
    <p:sldLayoutId id="2147483665" r:id="rId12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3B475E"/>
          </a:solidFill>
          <a:latin typeface="Sarabun" panose="00000500000000000000" pitchFamily="2" charset="-34"/>
          <a:ea typeface="+mj-ea"/>
          <a:cs typeface="Calibri" panose="020F0502020204030204" pitchFamily="34" charset="0"/>
        </a:defRPr>
      </a:lvl1pPr>
    </p:titleStyle>
    <p:bodyStyle>
      <a:lvl1pPr marL="458788" indent="-4587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2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1pPr>
      <a:lvl2pPr marL="858838" indent="-4016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lang="en-US" sz="2000" kern="1200" dirty="0" smtClean="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8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FF9421"/>
        </a:buClr>
        <a:buFont typeface="Calibri" panose="020F050202020403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A6417-55D0-46BB-0DFF-8D4AA0A71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Dyalog</a:t>
            </a:r>
            <a:br>
              <a:rPr lang="en-GB" dirty="0"/>
            </a:br>
            <a:r>
              <a:rPr lang="en-GB" dirty="0"/>
              <a:t>Road Map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8C988-130F-A25A-2390-AB59A78D53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1800" dirty="0"/>
              <a:t>Morten Kromberg</a:t>
            </a:r>
            <a:br>
              <a:rPr lang="en-GB" sz="1800" dirty="0"/>
            </a:br>
            <a:r>
              <a:rPr lang="en-GB" sz="1800" dirty="0"/>
              <a:t>CTO, Dyalog</a:t>
            </a:r>
            <a:br>
              <a:rPr lang="en-GB" sz="1800" dirty="0"/>
            </a:br>
            <a:r>
              <a:rPr lang="en-GB" sz="1400" dirty="0"/>
              <a:t>(20 years 5 months)</a:t>
            </a:r>
          </a:p>
        </p:txBody>
      </p:sp>
      <p:pic>
        <p:nvPicPr>
          <p:cNvPr id="7" name="Picture 6" descr="A winding road in a forest&#10;&#10;AI-generated content may be incorrect.">
            <a:extLst>
              <a:ext uri="{FF2B5EF4-FFF2-40B4-BE49-F238E27FC236}">
                <a16:creationId xmlns:a16="http://schemas.microsoft.com/office/drawing/2014/main" id="{1D4E2EA9-26F7-79CD-046A-E21B952B1C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31" y="1321122"/>
            <a:ext cx="5717608" cy="321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87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BB4AA3-7C6B-E8FF-A1F8-FAF3E6999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9D048-255E-2D70-1281-5ED8ACE5701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44B926-1392-55CB-5AE0-4496D6CB1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0562A82A-4F04-8B77-ECC2-55AC0A10D9F8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89851-6779-8E3C-0B15-E139F10FE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65" y="0"/>
            <a:ext cx="78204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37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49DAA-955D-F7C3-04FB-42C086AFF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A6E69-804D-A9E0-E81B-D6AD40A52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5431098" cy="32420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700" b="1" dirty="0" err="1"/>
              <a:t>deltaWI</a:t>
            </a:r>
            <a:r>
              <a:rPr lang="en-GB" sz="1700" b="1" dirty="0"/>
              <a:t>:</a:t>
            </a:r>
            <a:r>
              <a:rPr lang="en-GB" sz="1700" dirty="0"/>
              <a:t> Migrate </a:t>
            </a:r>
            <a:r>
              <a:rPr lang="en-GB" sz="1700" dirty="0">
                <a:latin typeface="APL385 Unicode" panose="020B0709000202000203" pitchFamily="49" charset="0"/>
              </a:rPr>
              <a:t>⎕WI</a:t>
            </a:r>
            <a:r>
              <a:rPr lang="en-GB" sz="1700" dirty="0"/>
              <a:t> (</a:t>
            </a:r>
            <a:r>
              <a:rPr lang="en-GB" sz="1700" dirty="0" err="1"/>
              <a:t>APL+Win</a:t>
            </a:r>
            <a:r>
              <a:rPr lang="en-GB" sz="1700" dirty="0"/>
              <a:t> / </a:t>
            </a:r>
            <a:r>
              <a:rPr lang="en-GB" sz="1700" dirty="0" err="1"/>
              <a:t>MicroAPL</a:t>
            </a:r>
            <a:r>
              <a:rPr lang="en-GB" sz="1700" dirty="0"/>
              <a:t>) GUI to </a:t>
            </a:r>
            <a:r>
              <a:rPr lang="en-GB" sz="1700" dirty="0">
                <a:latin typeface="APL385 Unicode" panose="020B0709000202000203" pitchFamily="49" charset="0"/>
              </a:rPr>
              <a:t>⎕WC</a:t>
            </a:r>
            <a:r>
              <a:rPr lang="en-GB" sz="1700" dirty="0"/>
              <a:t> (Dyalog APL)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700" b="1" dirty="0"/>
              <a:t>EWC:</a:t>
            </a:r>
            <a:r>
              <a:rPr lang="en-GB" sz="1700" dirty="0"/>
              <a:t> Migrate </a:t>
            </a:r>
            <a:r>
              <a:rPr lang="en-GB" sz="1700" dirty="0">
                <a:latin typeface="APL385 Unicode" panose="020B0709000202000203" pitchFamily="49" charset="0"/>
              </a:rPr>
              <a:t>⎕WC</a:t>
            </a:r>
            <a:r>
              <a:rPr lang="en-GB" sz="1700" dirty="0"/>
              <a:t> (Windows) to Linux, macOS, </a:t>
            </a:r>
            <a:br>
              <a:rPr lang="en-GB" sz="1700" dirty="0"/>
            </a:br>
            <a:r>
              <a:rPr lang="en-GB" sz="1700" dirty="0"/>
              <a:t>and the Web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en-GB" sz="1700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9C788DA-FCE1-E4F2-AB42-C35947148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8" b="10508"/>
          <a:stretch/>
        </p:blipFill>
        <p:spPr bwMode="auto">
          <a:xfrm>
            <a:off x="5956256" y="520054"/>
            <a:ext cx="2865879" cy="226360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735E986-81E2-7AB9-0B41-091405FF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</p:spPr>
        <p:txBody>
          <a:bodyPr anchor="b">
            <a:normAutofit/>
          </a:bodyPr>
          <a:lstStyle/>
          <a:p>
            <a:r>
              <a:rPr lang="en-GB" dirty="0"/>
              <a:t>Migration Tools</a:t>
            </a:r>
          </a:p>
        </p:txBody>
      </p:sp>
    </p:spTree>
    <p:extLst>
      <p:ext uri="{BB962C8B-B14F-4D97-AF65-F5344CB8AC3E}">
        <p14:creationId xmlns:p14="http://schemas.microsoft.com/office/powerpoint/2010/main" val="207870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3986E000-90F3-A887-B518-A6252D3D3432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19D501-3B45-AC8F-FCF8-02FA74645D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3" t="323"/>
          <a:stretch>
            <a:fillRect/>
          </a:stretch>
        </p:blipFill>
        <p:spPr>
          <a:xfrm>
            <a:off x="0" y="0"/>
            <a:ext cx="7584801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B808B6-6CE2-7D90-4FA8-F50AFBC691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4" t="480"/>
          <a:stretch>
            <a:fillRect/>
          </a:stretch>
        </p:blipFill>
        <p:spPr>
          <a:xfrm>
            <a:off x="3148965" y="25400"/>
            <a:ext cx="6939390" cy="5118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40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4714BE-D154-E8B2-E5B4-F0A3E3005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675691" cy="685535"/>
          </a:xfrm>
        </p:spPr>
        <p:txBody>
          <a:bodyPr/>
          <a:lstStyle/>
          <a:p>
            <a:r>
              <a:rPr lang="da-DK" dirty="0"/>
              <a:t>Additional Classes in EWC (ApexCharts)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B35CCC-71EE-1E68-B96F-6821DBAF5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04" y="953192"/>
            <a:ext cx="2523914" cy="1989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D93AD-0A5B-BCDE-3F9A-565C2DF7A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852" y="953192"/>
            <a:ext cx="4531844" cy="3572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FF0B3E-5F65-6E69-64A6-7C8F1C6B1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421" y="2809353"/>
            <a:ext cx="2685276" cy="211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75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1415B-AF50-C6E4-0466-EC2977F5A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DCB7F-C04C-0BEC-82B6-2646B4668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5431098" cy="32420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700" b="1" dirty="0" err="1"/>
              <a:t>deltaWI</a:t>
            </a:r>
            <a:r>
              <a:rPr lang="en-GB" sz="1700" b="1" dirty="0"/>
              <a:t>:</a:t>
            </a:r>
            <a:r>
              <a:rPr lang="en-GB" sz="1700" dirty="0"/>
              <a:t> Migrate </a:t>
            </a:r>
            <a:r>
              <a:rPr lang="en-GB" sz="1700" dirty="0">
                <a:latin typeface="APL385 Unicode" panose="020B0709000202000203" pitchFamily="49" charset="0"/>
              </a:rPr>
              <a:t>⎕WI</a:t>
            </a:r>
            <a:r>
              <a:rPr lang="en-GB" sz="1700" dirty="0"/>
              <a:t> (</a:t>
            </a:r>
            <a:r>
              <a:rPr lang="en-GB" sz="1700" dirty="0" err="1"/>
              <a:t>APL+Win</a:t>
            </a:r>
            <a:r>
              <a:rPr lang="en-GB" sz="1700" dirty="0"/>
              <a:t> / </a:t>
            </a:r>
            <a:r>
              <a:rPr lang="en-GB" sz="1700" dirty="0" err="1"/>
              <a:t>MicroAPL</a:t>
            </a:r>
            <a:r>
              <a:rPr lang="en-GB" sz="1700" dirty="0"/>
              <a:t>) GUI to </a:t>
            </a:r>
            <a:r>
              <a:rPr lang="en-GB" sz="1700" dirty="0">
                <a:latin typeface="APL385 Unicode" panose="020B0709000202000203" pitchFamily="49" charset="0"/>
              </a:rPr>
              <a:t>⎕WC</a:t>
            </a:r>
            <a:r>
              <a:rPr lang="en-GB" sz="1700" dirty="0"/>
              <a:t> (Dyalog APL)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700" b="1" dirty="0"/>
              <a:t>EWC:</a:t>
            </a:r>
            <a:r>
              <a:rPr lang="en-GB" sz="1700" dirty="0"/>
              <a:t> Migrate </a:t>
            </a:r>
            <a:r>
              <a:rPr lang="en-GB" sz="1700" dirty="0">
                <a:latin typeface="APL385 Unicode" panose="020B0709000202000203" pitchFamily="49" charset="0"/>
              </a:rPr>
              <a:t>⎕WC</a:t>
            </a:r>
            <a:r>
              <a:rPr lang="en-GB" sz="1700" dirty="0"/>
              <a:t> (Windows) to Linux, macOS, </a:t>
            </a:r>
            <a:br>
              <a:rPr lang="en-GB" sz="1700" dirty="0"/>
            </a:br>
            <a:r>
              <a:rPr lang="en-GB" sz="1700" dirty="0"/>
              <a:t>and the Web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700" b="1" dirty="0"/>
              <a:t>ATFIN:</a:t>
            </a:r>
            <a:r>
              <a:rPr lang="en-GB" sz="1700" dirty="0"/>
              <a:t> Read APL Transfer Format files and perform translation to </a:t>
            </a:r>
            <a:r>
              <a:rPr lang="en-GB" sz="1700" dirty="0" err="1"/>
              <a:t>DyalogAPL</a:t>
            </a:r>
            <a:endParaRPr lang="en-GB" sz="1700" dirty="0"/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GB" sz="1700" dirty="0"/>
              <a:t>Includes emulation of many </a:t>
            </a:r>
            <a:r>
              <a:rPr lang="en-GB" sz="1700" dirty="0" err="1"/>
              <a:t>APL+Win</a:t>
            </a:r>
            <a:r>
              <a:rPr lang="en-GB" sz="1700" dirty="0"/>
              <a:t> system functions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GB" sz="1700" dirty="0"/>
              <a:t>Focus has been on working with launch customers, rather than publishing the tools – we will do that now.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700" dirty="0"/>
              <a:t>Davin Church will rewrite the </a:t>
            </a:r>
            <a:r>
              <a:rPr lang="en-GB" sz="1700" dirty="0">
                <a:latin typeface="APL385 Unicode" panose="020B0709000202000203" pitchFamily="49" charset="0"/>
              </a:rPr>
              <a:t>⎕WI</a:t>
            </a:r>
            <a:r>
              <a:rPr lang="en-GB" sz="1700" dirty="0"/>
              <a:t> emulator this Winter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GB" sz="1700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F7B2478-0621-E52D-441C-034A25C01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8" b="10508"/>
          <a:stretch/>
        </p:blipFill>
        <p:spPr bwMode="auto">
          <a:xfrm>
            <a:off x="5956256" y="520054"/>
            <a:ext cx="2865879" cy="226360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656E80C-A17C-CC74-E53C-0A0CFC0EC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</p:spPr>
        <p:txBody>
          <a:bodyPr anchor="b">
            <a:normAutofit/>
          </a:bodyPr>
          <a:lstStyle/>
          <a:p>
            <a:r>
              <a:rPr lang="en-GB" dirty="0"/>
              <a:t>Migration Tools</a:t>
            </a:r>
          </a:p>
        </p:txBody>
      </p:sp>
    </p:spTree>
    <p:extLst>
      <p:ext uri="{BB962C8B-B14F-4D97-AF65-F5344CB8AC3E}">
        <p14:creationId xmlns:p14="http://schemas.microsoft.com/office/powerpoint/2010/main" val="287771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F1ED9-C35F-E0AB-D356-05904103E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911" y="1633092"/>
            <a:ext cx="7485287" cy="3242040"/>
          </a:xfrm>
        </p:spPr>
        <p:txBody>
          <a:bodyPr/>
          <a:lstStyle/>
          <a:p>
            <a:r>
              <a:rPr lang="da-DK" dirty="0"/>
              <a:t>v19.0 Raspberry Pi &amp; "New" Apple Macs</a:t>
            </a:r>
          </a:p>
          <a:p>
            <a:r>
              <a:rPr lang="da-DK" dirty="0"/>
              <a:t>v20.0 ARM64 Linux w/ Docker containers</a:t>
            </a:r>
          </a:p>
          <a:p>
            <a:r>
              <a:rPr lang="da-DK" dirty="0"/>
              <a:t>v21.0 Possible Experiments</a:t>
            </a:r>
          </a:p>
          <a:p>
            <a:pPr lvl="1"/>
            <a:r>
              <a:rPr lang="da-DK" dirty="0"/>
              <a:t>ARM64 Windows</a:t>
            </a:r>
          </a:p>
          <a:p>
            <a:pPr lvl="1"/>
            <a:r>
              <a:rPr lang="da-DK" dirty="0"/>
              <a:t>Maybe even Android</a:t>
            </a:r>
          </a:p>
          <a:p>
            <a:pPr lvl="1"/>
            <a:r>
              <a:rPr lang="da-DK" dirty="0"/>
              <a:t>Not "supported", but available for experimentation</a:t>
            </a:r>
          </a:p>
          <a:p>
            <a:pPr lvl="2"/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846CB5-9BB9-B757-66FD-0AF30C1C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Rise of the ARM64</a:t>
            </a:r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54C74F3-4A97-E180-599F-538BF7FBC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573" y="267657"/>
            <a:ext cx="238125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pple MacBook Pro M4 - (16 GB + 16 GB Optane/512 GB SSD/macOS 15 Sequoia)  MW2W3ZE/A | Makro">
            <a:extLst>
              <a:ext uri="{FF2B5EF4-FFF2-40B4-BE49-F238E27FC236}">
                <a16:creationId xmlns:a16="http://schemas.microsoft.com/office/drawing/2014/main" id="{07896701-2AE8-B274-AEF6-DE1BC7CF7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5"/>
          <a:stretch>
            <a:fillRect/>
          </a:stretch>
        </p:blipFill>
        <p:spPr bwMode="auto">
          <a:xfrm>
            <a:off x="7055613" y="2571750"/>
            <a:ext cx="1402526" cy="139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26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E65CB-D637-3327-9DB2-E3CE45860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282986" cy="32420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dirty="0"/>
              <a:t>The use of generic classes and methods in .NET </a:t>
            </a:r>
            <a:br>
              <a:rPr lang="da-DK" sz="2000" dirty="0"/>
            </a:br>
            <a:r>
              <a:rPr lang="da-DK" sz="2000" dirty="0"/>
              <a:t>libraries is spreading like wildfire.</a:t>
            </a:r>
          </a:p>
          <a:p>
            <a:pPr marL="0" indent="0">
              <a:buNone/>
            </a:pPr>
            <a:r>
              <a:rPr lang="da-DK" sz="2000" dirty="0"/>
              <a:t>v20.0</a:t>
            </a:r>
            <a:br>
              <a:rPr lang="da-DK" sz="2000" dirty="0"/>
            </a:br>
            <a:r>
              <a:rPr lang="da-DK" sz="2000" dirty="0"/>
              <a:t>    </a:t>
            </a:r>
            <a:r>
              <a:rPr lang="de-DE" sz="1600" dirty="0">
                <a:latin typeface="APL385 Unicode" panose="020B0709000202000203" pitchFamily="49" charset="0"/>
              </a:rPr>
              <a:t>⎕NEW GenericClass (43⌶632) T1 T2</a:t>
            </a:r>
            <a:br>
              <a:rPr lang="de-DE" sz="1600" dirty="0">
                <a:latin typeface="APL385 Unicode" panose="020B0709000202000203" pitchFamily="49" charset="0"/>
              </a:rPr>
            </a:br>
            <a:r>
              <a:rPr lang="de-DE" sz="1600" dirty="0">
                <a:latin typeface="APL385 Unicode" panose="020B0709000202000203" pitchFamily="49" charset="0"/>
              </a:rPr>
              <a:t>  (GenericClass (43⌶632) T1 T2).StaticMember args</a:t>
            </a:r>
            <a:endParaRPr lang="da-DK" sz="2000" dirty="0"/>
          </a:p>
          <a:p>
            <a:pPr marL="0" indent="0">
              <a:buNone/>
            </a:pPr>
            <a:r>
              <a:rPr lang="da-DK" sz="2000" dirty="0"/>
              <a:t>v21.0 </a:t>
            </a:r>
          </a:p>
          <a:p>
            <a:pPr marL="0" indent="0">
              <a:buNone/>
            </a:pPr>
            <a:r>
              <a:rPr lang="da-DK" sz="1600" dirty="0">
                <a:latin typeface="APL385 Unicode" panose="020B0709000202000203" pitchFamily="49" charset="0"/>
              </a:rPr>
              <a:t>  </a:t>
            </a:r>
            <a:r>
              <a:rPr lang="de-DE" sz="1600" dirty="0">
                <a:latin typeface="APL385 Unicode" panose="020B0709000202000203" pitchFamily="49" charset="0"/>
              </a:rPr>
              <a:t>⎕NEW GenericClass[T1 T2]</a:t>
            </a:r>
            <a:br>
              <a:rPr lang="de-DE" sz="1600" dirty="0">
                <a:latin typeface="APL385 Unicode" panose="020B0709000202000203" pitchFamily="49" charset="0"/>
              </a:rPr>
            </a:br>
            <a:r>
              <a:rPr lang="de-DE" sz="1600" dirty="0">
                <a:latin typeface="APL385 Unicode" panose="020B0709000202000203" pitchFamily="49" charset="0"/>
              </a:rPr>
              <a:t>  GenericClass[T1 T2].StaticMember args</a:t>
            </a:r>
          </a:p>
          <a:p>
            <a:pPr marL="0" indent="0">
              <a:buNone/>
            </a:pPr>
            <a:r>
              <a:rPr lang="en-GB" sz="2000" dirty="0"/>
              <a:t>+ Export APL code with generic signatures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11749A-C3A4-E178-CBB5-B13E8BBFE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.NET Generics</a:t>
            </a:r>
            <a:endParaRPr lang="en-GB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67894EE3-0DA0-5282-C216-C3114B462C47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AF5FC89-BB0D-A43A-98EF-9D31E814F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24" y="1348533"/>
            <a:ext cx="2248634" cy="149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38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0F5B2-ACB6-7182-D396-A4EE7A7FD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498110" cy="3242040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a-DK" sz="2000" dirty="0"/>
              <a:t>Execute External Programs from APL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Interruptible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Manage stdin, stdout &amp; stderr (&amp; other streams) independently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Handle variety of data encodings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Optionally return data as an asynchronous stream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Select which shell to use</a:t>
            </a:r>
          </a:p>
          <a:p>
            <a:pPr lvl="1">
              <a:spcAft>
                <a:spcPts val="600"/>
              </a:spcAft>
            </a:pPr>
            <a:r>
              <a:rPr lang="da-DK" sz="1600" dirty="0"/>
              <a:t>Defaults to PowerShell under MS Windows and /bin/sh elsewhere</a:t>
            </a:r>
          </a:p>
          <a:p>
            <a:pPr lvl="1">
              <a:spcAft>
                <a:spcPts val="600"/>
              </a:spcAft>
            </a:pPr>
            <a:r>
              <a:rPr lang="da-DK" sz="1600" dirty="0"/>
              <a:t>Can also invoke programs directly, bypassing shell overhead</a:t>
            </a:r>
            <a:br>
              <a:rPr lang="da-DK" sz="1600" dirty="0"/>
            </a:br>
            <a:endParaRPr lang="da-DK" sz="1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A13B4F-32E6-61D7-6FE9-D4A1BC6D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423962" cy="685535"/>
          </a:xfrm>
        </p:spPr>
        <p:txBody>
          <a:bodyPr/>
          <a:lstStyle/>
          <a:p>
            <a:r>
              <a:rPr lang="da-DK" dirty="0">
                <a:latin typeface="APL385 Unicode" panose="020B0709000202000203" pitchFamily="49" charset="0"/>
              </a:rPr>
              <a:t>⎕SHELL</a:t>
            </a:r>
            <a:r>
              <a:rPr lang="da-DK" dirty="0"/>
              <a:t> to </a:t>
            </a:r>
            <a:r>
              <a:rPr lang="da-DK" strike="dblStrike" dirty="0"/>
              <a:t>replace</a:t>
            </a:r>
            <a:r>
              <a:rPr lang="da-DK" dirty="0"/>
              <a:t> complement </a:t>
            </a:r>
            <a:r>
              <a:rPr lang="da-DK" dirty="0">
                <a:latin typeface="APL385 Unicode" panose="020B0709000202000203" pitchFamily="49" charset="0"/>
              </a:rPr>
              <a:t>⎕CMD</a:t>
            </a:r>
          </a:p>
        </p:txBody>
      </p:sp>
      <p:pic>
        <p:nvPicPr>
          <p:cNvPr id="5" name="Picture 2" descr="Dyalog APL - APL Wiki">
            <a:extLst>
              <a:ext uri="{FF2B5EF4-FFF2-40B4-BE49-F238E27FC236}">
                <a16:creationId xmlns:a16="http://schemas.microsoft.com/office/drawing/2014/main" id="{A7952992-AD50-5D9F-2959-2FDA5D3AF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348" y="126492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363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72090-42C4-DBE0-3FCE-8FF894671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5724525" cy="324204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da-DK" sz="2000" dirty="0"/>
              <a:t>#! (hash bang) </a:t>
            </a:r>
            <a:r>
              <a:rPr lang="da-DK" sz="2000" dirty="0" err="1"/>
              <a:t>scripting</a:t>
            </a:r>
            <a:endParaRPr lang="da-DK" sz="2000" dirty="0"/>
          </a:p>
          <a:p>
            <a:pPr>
              <a:spcAft>
                <a:spcPts val="600"/>
              </a:spcAft>
            </a:pPr>
            <a:r>
              <a:rPr lang="da-DK" sz="2000" dirty="0"/>
              <a:t>Script engine is popular with new users </a:t>
            </a:r>
            <a:br>
              <a:rPr lang="da-DK" sz="2000" dirty="0"/>
            </a:br>
            <a:r>
              <a:rPr lang="da-DK" sz="2000" b="1" dirty="0"/>
              <a:t>AND</a:t>
            </a:r>
            <a:r>
              <a:rPr lang="da-DK" sz="2000" dirty="0"/>
              <a:t> "Continuous Integration" engineers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Has been gradually enhanced for</a:t>
            </a:r>
            <a:br>
              <a:rPr lang="da-DK" sz="2000" dirty="0"/>
            </a:br>
            <a:r>
              <a:rPr lang="da-DK" sz="2000" dirty="0"/>
              <a:t>several releases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Will be further improved in v21.0</a:t>
            </a:r>
          </a:p>
          <a:p>
            <a:pPr lvl="1">
              <a:spcAft>
                <a:spcPts val="600"/>
              </a:spcAft>
            </a:pPr>
            <a:r>
              <a:rPr lang="da-DK" sz="1800" dirty="0"/>
              <a:t>RIDE debugging of scripts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436F54-14F8-540B-68F4-14BD918BF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3638872" cy="685535"/>
          </a:xfrm>
        </p:spPr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ea typeface="+mj-ea"/>
                <a:cs typeface="Calibri" panose="020F0502020204030204" pitchFamily="34" charset="0"/>
              </a:rPr>
              <a:t>"Script</a:t>
            </a:r>
            <a:r>
              <a:rPr lang="en-GB" dirty="0"/>
              <a:t> Engine"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417BFB-683F-71D1-D9D5-5A1C96675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850" y="0"/>
            <a:ext cx="3486150" cy="2476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BC9C6B-87DB-FFC7-9519-A56C1123D9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262"/>
          <a:stretch>
            <a:fillRect/>
          </a:stretch>
        </p:blipFill>
        <p:spPr>
          <a:xfrm>
            <a:off x="5657850" y="2476500"/>
            <a:ext cx="5724525" cy="12649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772CF3-AB02-7375-5F2A-C3FB06420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50" y="2476500"/>
            <a:ext cx="57245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7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37B8D-F66F-A2BB-9BBB-79780DDFA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285503" cy="3242040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a-DK" sz="2000" dirty="0"/>
              <a:t>Recent Highlights: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-text=plain</a:t>
            </a:r>
          </a:p>
          <a:p>
            <a:pPr lvl="1">
              <a:spcAft>
                <a:spcPts val="600"/>
              </a:spcAft>
            </a:pPr>
            <a:r>
              <a:rPr lang="da-DK" sz="1800" dirty="0"/>
              <a:t>Simple representations of character data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-preloaded</a:t>
            </a:r>
          </a:p>
          <a:p>
            <a:pPr lvl="1">
              <a:spcAft>
                <a:spcPts val="600"/>
              </a:spcAft>
            </a:pPr>
            <a:r>
              <a:rPr lang="da-DK" sz="1800" dirty="0"/>
              <a:t>Create links to pre-loaded workspace content</a:t>
            </a:r>
          </a:p>
          <a:p>
            <a:pPr lvl="1">
              <a:spcAft>
                <a:spcPts val="600"/>
              </a:spcAft>
            </a:pPr>
            <a:r>
              <a:rPr lang="da-DK" sz="1800" dirty="0"/>
              <a:t>Useful when you have thousands of source files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a-DK" sz="2000" dirty="0"/>
              <a:t>To come: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The "crawler"</a:t>
            </a:r>
          </a:p>
          <a:p>
            <a:pPr lvl="1">
              <a:spcAft>
                <a:spcPts val="600"/>
              </a:spcAft>
            </a:pPr>
            <a:r>
              <a:rPr lang="da-DK" sz="1800" dirty="0"/>
              <a:t>To find things the File System Watcher will miss</a:t>
            </a:r>
            <a:endParaRPr lang="en-GB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29D078-52AA-6617-97AB-B407D8918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Link Enhancements</a:t>
            </a:r>
            <a:endParaRPr lang="en-GB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9DA5EFAC-B6BD-1758-850C-E2A5DC504D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05406" y="1264925"/>
            <a:ext cx="1606878" cy="152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3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9C475-A237-D754-586A-31456C304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61579"/>
            <a:ext cx="6829832" cy="324204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GB" sz="2000" dirty="0"/>
              <a:t>Current Event Schedule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Global Dyalog User Meeting in even years</a:t>
            </a:r>
          </a:p>
          <a:p>
            <a:pPr lvl="1">
              <a:spcAft>
                <a:spcPts val="600"/>
              </a:spcAft>
            </a:pPr>
            <a:r>
              <a:rPr lang="en-GB" sz="1800" dirty="0"/>
              <a:t>2026: Eastbourne, UK (return to Dyalog'14 venue)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DYNA Fall in odd years (~September, 2 days)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DYNA Spring every year (April, 1 day)</a:t>
            </a:r>
          </a:p>
          <a:p>
            <a:pPr lvl="1">
              <a:spcAft>
                <a:spcPts val="600"/>
              </a:spcAft>
            </a:pPr>
            <a:r>
              <a:rPr lang="en-GB" sz="1600" dirty="0"/>
              <a:t>Looking at Monday 4/13/26</a:t>
            </a:r>
            <a:endParaRPr lang="en-GB" sz="2000" dirty="0"/>
          </a:p>
          <a:p>
            <a:pPr>
              <a:spcAft>
                <a:spcPts val="600"/>
              </a:spcAft>
            </a:pPr>
            <a:endParaRPr lang="en-GB" sz="2000" dirty="0"/>
          </a:p>
          <a:p>
            <a:pPr>
              <a:spcAft>
                <a:spcPts val="600"/>
              </a:spcAft>
            </a:pPr>
            <a:r>
              <a:rPr lang="en-GB" sz="2000" dirty="0"/>
              <a:t>What about the "Dyalog NYC Meetup"?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7A7BAA-D7BE-DCFF-4FD0-F1E8F0581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2573581" cy="685535"/>
          </a:xfrm>
        </p:spPr>
        <p:txBody>
          <a:bodyPr/>
          <a:lstStyle/>
          <a:p>
            <a:r>
              <a:rPr lang="en-GB" dirty="0"/>
              <a:t>Welcome to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3F5FEDF-9B27-DA9C-6EC3-77AA2EB4D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969536" y="439881"/>
            <a:ext cx="3757188" cy="7396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1CFE6-8A1A-D5F6-213B-9FDFBBFA5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353" y="1318837"/>
            <a:ext cx="2262086" cy="338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0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5F625-31E8-A50E-8B5E-42E5676D5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4564062" cy="3242040"/>
          </a:xfrm>
        </p:spPr>
        <p:txBody>
          <a:bodyPr/>
          <a:lstStyle/>
          <a:p>
            <a:r>
              <a:rPr lang="da-DK" dirty="0"/>
              <a:t>New Open-Source Documentation Format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4D4FE5-1EE6-6ED2-83B2-0A17B6848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Miscellaneous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46D4D8-5E47-7947-C67D-BFE925B613AA}"/>
              </a:ext>
            </a:extLst>
          </p:cNvPr>
          <p:cNvSpPr txBox="1"/>
          <p:nvPr/>
        </p:nvSpPr>
        <p:spPr>
          <a:xfrm>
            <a:off x="6888952" y="2514664"/>
            <a:ext cx="1677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Pete Donnelly</a:t>
            </a:r>
            <a:br>
              <a:rPr lang="da-DK" dirty="0"/>
            </a:br>
            <a:r>
              <a:rPr lang="da-DK" dirty="0"/>
              <a:t>(finally retired)</a:t>
            </a:r>
            <a:endParaRPr lang="en-GB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431A7E6-BB54-4858-A465-A24C28EAB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952" y="493400"/>
            <a:ext cx="1622002" cy="20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0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07B71698-A382-4414-DF37-866DBE693D63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C90D5F-FBE5-3650-4B0A-6A035CF76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229" y="0"/>
            <a:ext cx="7069771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EDF1BF-5D90-B155-636D-4A55E3815513}"/>
              </a:ext>
            </a:extLst>
          </p:cNvPr>
          <p:cNvSpPr txBox="1"/>
          <p:nvPr/>
        </p:nvSpPr>
        <p:spPr>
          <a:xfrm>
            <a:off x="93923" y="333734"/>
            <a:ext cx="2395207" cy="369332"/>
          </a:xfrm>
          <a:prstGeom prst="rect">
            <a:avLst/>
          </a:prstGeom>
          <a:solidFill>
            <a:srgbClr val="BBB5D6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docs.dyalog.com/20.0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81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FCE39956-32D3-06F4-BBA2-DC4F90ADCF9F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7FFE15-7523-760A-B04F-7C3D91B0F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67" y="0"/>
            <a:ext cx="7258633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6C33E1-4162-15F0-4C56-6CC49DB57B99}"/>
              </a:ext>
            </a:extLst>
          </p:cNvPr>
          <p:cNvSpPr/>
          <p:nvPr/>
        </p:nvSpPr>
        <p:spPr>
          <a:xfrm>
            <a:off x="3337169" y="2063262"/>
            <a:ext cx="4194031" cy="1117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D7DE1A-8C88-452B-9F97-FC5CED2DBD0C}"/>
              </a:ext>
            </a:extLst>
          </p:cNvPr>
          <p:cNvSpPr txBox="1"/>
          <p:nvPr/>
        </p:nvSpPr>
        <p:spPr>
          <a:xfrm>
            <a:off x="231488" y="333734"/>
            <a:ext cx="1527982" cy="369332"/>
          </a:xfrm>
          <a:prstGeom prst="rect">
            <a:avLst/>
          </a:prstGeom>
          <a:solidFill>
            <a:srgbClr val="BBB5D6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Open-Source!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292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847EC-C146-87D1-49A6-210B4B08C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6CB81-43E0-16B7-F00A-7B264B69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890311" cy="324204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a-DK" dirty="0"/>
              <a:t>New Documentation Format</a:t>
            </a:r>
          </a:p>
          <a:p>
            <a:pPr>
              <a:spcAft>
                <a:spcPts val="600"/>
              </a:spcAft>
            </a:pPr>
            <a:r>
              <a:rPr lang="da-DK" dirty="0"/>
              <a:t>Kafka Interface</a:t>
            </a:r>
          </a:p>
          <a:p>
            <a:pPr>
              <a:spcAft>
                <a:spcPts val="600"/>
              </a:spcAft>
            </a:pPr>
            <a:r>
              <a:rPr lang="da-DK" dirty="0">
                <a:latin typeface="APL385 Unicode" panose="020B0709000202000203" pitchFamily="49" charset="0"/>
              </a:rPr>
              <a:t>⎕NINFO</a:t>
            </a:r>
          </a:p>
          <a:p>
            <a:pPr lvl="1">
              <a:spcAft>
                <a:spcPts val="600"/>
              </a:spcAft>
            </a:pPr>
            <a:r>
              <a:rPr lang="da-DK" dirty="0"/>
              <a:t>Set File Attributes</a:t>
            </a:r>
          </a:p>
          <a:p>
            <a:pPr lvl="1">
              <a:spcAft>
                <a:spcPts val="600"/>
              </a:spcAft>
            </a:pPr>
            <a:r>
              <a:rPr lang="da-DK" dirty="0"/>
              <a:t>Progress Callbacks for long-running moves &amp; copies</a:t>
            </a:r>
          </a:p>
          <a:p>
            <a:pPr>
              <a:spcAft>
                <a:spcPts val="600"/>
              </a:spcAft>
            </a:pPr>
            <a:r>
              <a:rPr lang="da-DK" dirty="0"/>
              <a:t>Platform Features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FBA1F5-CC65-A707-992D-4BB461F73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Miscellaneous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CC8D4D-E37F-74C9-A21B-77547548123E}"/>
              </a:ext>
            </a:extLst>
          </p:cNvPr>
          <p:cNvSpPr txBox="1"/>
          <p:nvPr/>
        </p:nvSpPr>
        <p:spPr>
          <a:xfrm>
            <a:off x="6888952" y="2514664"/>
            <a:ext cx="1677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Pete Donnelly</a:t>
            </a:r>
            <a:br>
              <a:rPr lang="da-DK" dirty="0"/>
            </a:br>
            <a:r>
              <a:rPr lang="da-DK" dirty="0"/>
              <a:t>(finally retired)</a:t>
            </a:r>
            <a:endParaRPr lang="en-GB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BCBC6BE-A465-EDE2-0433-3F92F5958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952" y="493400"/>
            <a:ext cx="1622002" cy="20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93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60A4F-4487-B8B5-A3BC-656C07066BD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18709" y="517341"/>
            <a:ext cx="4104641" cy="4108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ID4096" altLang="LID4096" sz="700" b="1" dirty="0">
                <a:solidFill>
                  <a:schemeClr val="tx1"/>
                </a:solidFill>
                <a:latin typeface="APL385 Unicode" panose="020B0709000202000203" pitchFamily="49" charset="0"/>
              </a:rPr>
              <a:t>"Host": {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"ComputerName":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"MKROM-LENOVOE16",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"DNSDomainName":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"dyalog.bramley",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"EffectiveUserId":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-1,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"EffectiveUserName":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"",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"FQDN":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        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"MKrom-LenovoE16.dyalog.bramley",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"GroupId":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     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"S-1-5-21-3838592348-3279234526-3710572232",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"GroupName":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   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"",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"NetBIOSDomainName":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"MKROM-LENOVOE16",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"UserId":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      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"1110",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"UserName":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    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"mkrom"}, </a:t>
            </a:r>
            <a:b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b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LID4096" altLang="LID4096" sz="700" b="1" dirty="0">
                <a:solidFill>
                  <a:schemeClr val="tx1"/>
                </a:solidFill>
                <a:latin typeface="APL385 Unicode" panose="020B0709000202000203" pitchFamily="49" charset="0"/>
              </a:rPr>
              <a:t>"OS": {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"Bits":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        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64,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"Description":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 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"Windows",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"DirectorySeparator": "\\",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"Family":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      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"Windows",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"LibcPath":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    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"",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"Newline":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     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[13, 10],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"NullDevice":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  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"nul",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"PathSeparator":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";",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"SharedLibraryExtension": ".dll",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"TempDirectory":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"C:/Users/mkrom/AppData/Local/Temp",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"UTCOffset":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   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2,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"Version":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     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[10, 0, 26100],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"VolumeSeparator":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":"}, </a:t>
            </a:r>
            <a:b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LID4096" altLang="LID4096" sz="700" b="1" dirty="0">
                <a:solidFill>
                  <a:schemeClr val="tx1"/>
                </a:solidFill>
                <a:latin typeface="APL385 Unicode" panose="020B0709000202000203" pitchFamily="49" charset="0"/>
              </a:rPr>
              <a:t>"Process": { </a:t>
            </a:r>
            <a:br>
              <a:rPr lang="LID4096" altLang="LID4096" sz="700" b="1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b="1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"CurrentDirectory":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"C:\\Users\\mkrom\\Desktop",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"Id":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          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10024,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"InitialDirectory":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"C:\\Users\\mkrom\\Desktop",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"LaunchTarget":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"",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"ParentId": </a:t>
            </a:r>
            <a: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          </a:t>
            </a: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-1}, </a:t>
            </a:r>
            <a:br>
              <a:rPr lang="da-DK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"Runtime": 0,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"Unicode": 1, </a:t>
            </a:r>
            <a:b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LID4096" altLang="LID4096" sz="700" dirty="0">
                <a:solidFill>
                  <a:schemeClr val="tx1"/>
                </a:solidFill>
                <a:latin typeface="APL385 Unicode" panose="020B0709000202000203" pitchFamily="49" charset="0"/>
              </a:rPr>
              <a:t>"VersionNumber": 20}</a:t>
            </a:r>
            <a:endParaRPr lang="LID4096" altLang="LID4096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698B48F-BB1B-3F15-A1CC-6BA2265DA4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90189" y="332189"/>
            <a:ext cx="4163319" cy="435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Platform Features: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4075⌶⍬</a:t>
            </a:r>
            <a:b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da-DK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(undocumented – future </a:t>
            </a:r>
            <a:r>
              <a:rPr kumimoji="0" lang="da-DK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⎕PLATFORM</a:t>
            </a:r>
            <a:r>
              <a:rPr kumimoji="0" lang="da-DK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)</a:t>
            </a:r>
            <a:br>
              <a:rPr kumimoji="0" lang="da-DK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endParaRPr kumimoji="0" lang="da-DK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(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⎕JSON⍠'Compact' 0</a:t>
            </a: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) </a:t>
            </a:r>
            <a:r>
              <a:rPr kumimoji="0" lang="LID4096" altLang="LID4096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4075⌶⍬</a:t>
            </a:r>
            <a:b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{ </a:t>
            </a:r>
            <a:b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LID4096" altLang="LID4096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"CommandLine": { </a:t>
            </a:r>
            <a:br>
              <a:rPr kumimoji="0" lang="LID4096" altLang="LID4096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"Args": </a:t>
            </a: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["C:\\</a:t>
            </a: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...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\\Dyalog APL-64 20.0 Unicode\\dyalog.exe", </a:t>
            </a:r>
            <a:b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       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"CONFIGFILE=C:\\tmp\\dcfg\\200U64.dcfg"], </a:t>
            </a:r>
            <a:b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"CodeArgs": ["C:\\</a:t>
            </a: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...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\\Dyalog APL-64 20.0 Unicode\\dyalog.exe", </a:t>
            </a:r>
            <a:b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       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"CONFIGFILE=C:\\tmp\\dcfg\\200U64.dcfg"], </a:t>
            </a:r>
            <a:b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"Full": </a:t>
            </a: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"\"C:\\</a:t>
            </a: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...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\\Dyalog APL-64 20.0</a:t>
            </a: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Unicode\\dyalog.exe\" </a:t>
            </a:r>
            <a:b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          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CONFIGFILE=\"C:\\tmp\\dcfg\\200U64.dcfg}, </a:t>
            </a:r>
            <a:endParaRPr kumimoji="0" lang="da-DK" altLang="LID4096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"CurrentDirectory": </a:t>
            </a: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"C:\\Users\\mkrom\\Desktop", </a:t>
            </a:r>
            <a:b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"DirectorySeparator": "\\",</a:t>
            </a:r>
            <a:b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b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LID4096" altLang="LID4096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"Executable": { </a:t>
            </a:r>
            <a:br>
              <a:rPr kumimoji="0" lang="LID4096" altLang="LID4096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da-DK" altLang="LID4096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"Bits": </a:t>
            </a: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  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64, </a:t>
            </a:r>
            <a:b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"BuildTarget": </a:t>
            </a: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"win", </a:t>
            </a:r>
            <a:b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"BuildType": </a:t>
            </a: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"opt", </a:t>
            </a:r>
            <a:b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"Path": </a:t>
            </a: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  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"C:\\</a:t>
            </a: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...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\\Dyalog APL-64 20.0 Unicode\\dyalog.exe", </a:t>
            </a:r>
            <a:b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"RideConnected": </a:t>
            </a: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0, </a:t>
            </a:r>
            <a:b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"Runtime": </a:t>
            </a: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0, </a:t>
            </a:r>
            <a:b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"Unicode": </a:t>
            </a: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1, </a:t>
            </a:r>
            <a:b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"Version": </a:t>
            </a: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[20, 0, 51721], </a:t>
            </a:r>
            <a:b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"VersionMoniker": </a:t>
            </a: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"200U64", </a:t>
            </a:r>
            <a:b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"VersionNumber": </a:t>
            </a: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20}, </a:t>
            </a:r>
            <a:b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b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LID4096" altLang="LID4096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"Features": { </a:t>
            </a:r>
            <a:br>
              <a:rPr kumimoji="0" lang="LID4096" altLang="LID4096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da-DK" altLang="LID4096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"DDE": </a:t>
            </a: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   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1, </a:t>
            </a:r>
            <a:b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"DotNet": </a:t>
            </a: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[4, 0, 30319], </a:t>
            </a:r>
            <a:b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"Interactive": </a:t>
            </a: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1, </a:t>
            </a:r>
            <a:b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"OLE": </a:t>
            </a: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   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1, </a:t>
            </a:r>
            <a:b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"PCRE": </a:t>
            </a:r>
            <a:r>
              <a:rPr kumimoji="0" lang="da-DK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     </a:t>
            </a:r>
            <a: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[10, 44]}, </a:t>
            </a:r>
            <a:br>
              <a:rPr kumimoji="0" lang="LID4096" altLang="LID4096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endParaRPr kumimoji="0" lang="LID4096" altLang="LID4096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44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5E1AE1-EF00-CC10-39CC-AA4DD62A3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0E9D4-1015-F69D-CDDF-C859D082BD8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F800F2-AA94-3366-BC70-43FF67B65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04CBA-15BC-C82E-AC9C-BFEF49F0A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64" y="0"/>
            <a:ext cx="78762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23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072EB-D43E-80AF-D00C-69921C0A1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Language enhancements</a:t>
            </a:r>
          </a:p>
          <a:p>
            <a:pPr lvl="1"/>
            <a:r>
              <a:rPr lang="da-DK" dirty="0"/>
              <a:t>Array Notation</a:t>
            </a:r>
          </a:p>
          <a:p>
            <a:pPr lvl="1"/>
            <a:r>
              <a:rPr lang="da-DK" dirty="0"/>
              <a:t>VGET &amp; VPUT</a:t>
            </a:r>
          </a:p>
          <a:p>
            <a:pPr lvl="1"/>
            <a:r>
              <a:rPr lang="da-DK" dirty="0"/>
              <a:t>Reverse Compose</a:t>
            </a:r>
          </a:p>
          <a:p>
            <a:r>
              <a:rPr lang="da-DK" dirty="0"/>
              <a:t>Inline Tracing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F53D07-EB51-2187-6308-2EA9DCD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Less Usual Business</a:t>
            </a:r>
            <a:endParaRPr lang="en-GB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4921FFA1-4480-9A7D-0616-8559C6A49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836" y="388620"/>
            <a:ext cx="3705636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8087E927-885B-39CC-D442-10B43390D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836" y="388620"/>
            <a:ext cx="3705636" cy="246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57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6C02C4-0A30-35AD-22C0-7C2187C13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Array Notation</a:t>
            </a:r>
            <a:endParaRPr lang="LID4096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4DBFB9-3AD7-4906-1833-E5629381CE8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1EC82D-AF61-07E2-A2EB-6D17940F0E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112"/>
          <a:stretch/>
        </p:blipFill>
        <p:spPr>
          <a:xfrm>
            <a:off x="2298770" y="1075740"/>
            <a:ext cx="1444782" cy="791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B0FAB5-EDE7-3EE4-6B95-60C26BCD5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232"/>
          <a:stretch/>
        </p:blipFill>
        <p:spPr>
          <a:xfrm>
            <a:off x="4286072" y="1075740"/>
            <a:ext cx="1184214" cy="7915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381261-AA3B-8974-3F78-444EA2FAB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85"/>
          <a:stretch/>
        </p:blipFill>
        <p:spPr>
          <a:xfrm>
            <a:off x="2298770" y="2036679"/>
            <a:ext cx="1444782" cy="25863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D8AE44-B7AB-E611-DDEB-71ED55D34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3"/>
          <a:stretch/>
        </p:blipFill>
        <p:spPr>
          <a:xfrm>
            <a:off x="4334516" y="2036679"/>
            <a:ext cx="1184214" cy="25963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2AA906-77CC-9533-8F48-6386BC1DC589}"/>
              </a:ext>
            </a:extLst>
          </p:cNvPr>
          <p:cNvSpPr txBox="1"/>
          <p:nvPr/>
        </p:nvSpPr>
        <p:spPr>
          <a:xfrm>
            <a:off x="3848636" y="1286870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latin typeface="APL385 Unicode" panose="020B0709000202000203" pitchFamily="49" charset="0"/>
              </a:rPr>
              <a:t>≡</a:t>
            </a:r>
            <a:endParaRPr lang="LID4096" b="1" dirty="0">
              <a:latin typeface="APL385 Unicode" panose="020B0709000202000203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581E64-C07E-C67E-3A9A-8EE4690F1199}"/>
              </a:ext>
            </a:extLst>
          </p:cNvPr>
          <p:cNvSpPr txBox="1"/>
          <p:nvPr/>
        </p:nvSpPr>
        <p:spPr>
          <a:xfrm>
            <a:off x="3848636" y="24693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latin typeface="APL385 Unicode" panose="020B0709000202000203" pitchFamily="49" charset="0"/>
              </a:rPr>
              <a:t>≡</a:t>
            </a:r>
            <a:endParaRPr lang="LID4096" b="1" dirty="0">
              <a:latin typeface="APL385 Unicode" panose="020B0709000202000203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9B3D32-7048-7E47-B655-E3BFB8E487B1}"/>
              </a:ext>
            </a:extLst>
          </p:cNvPr>
          <p:cNvSpPr txBox="1"/>
          <p:nvPr/>
        </p:nvSpPr>
        <p:spPr>
          <a:xfrm>
            <a:off x="3877772" y="394194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latin typeface="APL385 Unicode" panose="020B0709000202000203" pitchFamily="49" charset="0"/>
              </a:rPr>
              <a:t>≡</a:t>
            </a:r>
            <a:endParaRPr lang="LID4096" b="1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64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4D491D-CC71-67B4-22E7-ED538E5C5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4" y="693551"/>
            <a:ext cx="7005527" cy="685535"/>
          </a:xfrm>
        </p:spPr>
        <p:txBody>
          <a:bodyPr/>
          <a:lstStyle/>
          <a:p>
            <a:r>
              <a:rPr lang="en-US" dirty="0"/>
              <a:t>Namespace Notation</a:t>
            </a:r>
            <a:br>
              <a:rPr lang="en-US" dirty="0"/>
            </a:br>
            <a:r>
              <a:rPr lang="en-US" dirty="0">
                <a:latin typeface="APL385 Unicode" panose="020B0709000202000203" pitchFamily="49" charset="0"/>
              </a:rPr>
              <a:t>⎕VGET</a:t>
            </a:r>
            <a:r>
              <a:rPr lang="en-US" dirty="0"/>
              <a:t> and </a:t>
            </a:r>
            <a:r>
              <a:rPr lang="en-US" dirty="0">
                <a:latin typeface="APL385 Unicode" panose="020B0709000202000203" pitchFamily="49" charset="0"/>
              </a:rPr>
              <a:t>⎕VSET</a:t>
            </a:r>
            <a:endParaRPr lang="LID4096" dirty="0">
              <a:latin typeface="APL385 Unicode" panose="020B0709000202000203" pitchFamily="49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043C5F-19B0-58A7-CB36-526C22C9CE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26337-27B9-B225-541B-E421B310C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259" y="1471360"/>
            <a:ext cx="8309482" cy="324204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da-DK" sz="1600" dirty="0">
                <a:latin typeface="APL385 Unicode" panose="020B0709000202000203" pitchFamily="49" charset="0"/>
              </a:rPr>
              <a:t>      people← (name: 'Jack' ⋄ weight:75) (name: 'Jill')</a:t>
            </a:r>
            <a:br>
              <a:rPr lang="da-DK" sz="1600" dirty="0">
                <a:latin typeface="APL385 Unicode" panose="020B0709000202000203" pitchFamily="49" charset="0"/>
              </a:rPr>
            </a:br>
            <a:endParaRPr lang="da-DK" sz="1600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da-DK" sz="1600" dirty="0">
                <a:latin typeface="APL385 Unicode" panose="020B0709000202000203" pitchFamily="49" charset="0"/>
              </a:rPr>
              <a:t>      people.name</a:t>
            </a:r>
          </a:p>
          <a:p>
            <a:pPr marL="0" indent="0">
              <a:spcAft>
                <a:spcPts val="0"/>
              </a:spcAft>
              <a:buNone/>
            </a:pPr>
            <a:r>
              <a:rPr lang="da-DK" sz="1600" dirty="0">
                <a:latin typeface="APL385 Unicode" panose="020B0709000202000203" pitchFamily="49" charset="0"/>
              </a:rPr>
              <a:t> Jack  Jill </a:t>
            </a:r>
          </a:p>
          <a:p>
            <a:pPr marL="0" indent="0">
              <a:spcAft>
                <a:spcPts val="0"/>
              </a:spcAft>
              <a:buNone/>
            </a:pPr>
            <a:r>
              <a:rPr lang="da-DK" sz="1600" dirty="0">
                <a:latin typeface="APL385 Unicode" panose="020B0709000202000203" pitchFamily="49" charset="0"/>
              </a:rPr>
              <a:t>      people.weight</a:t>
            </a:r>
          </a:p>
          <a:p>
            <a:pPr marL="0" indent="0">
              <a:spcAft>
                <a:spcPts val="0"/>
              </a:spcAft>
              <a:buNone/>
            </a:pPr>
            <a:r>
              <a:rPr lang="da-DK" sz="1600" dirty="0">
                <a:solidFill>
                  <a:srgbClr val="FF0000"/>
                </a:solidFill>
                <a:latin typeface="APL385 Unicode" panose="020B0709000202000203" pitchFamily="49" charset="0"/>
              </a:rPr>
              <a:t>VALUE ERROR: Undefined name: weight</a:t>
            </a:r>
          </a:p>
          <a:p>
            <a:pPr marL="0" indent="0">
              <a:spcAft>
                <a:spcPts val="0"/>
              </a:spcAft>
              <a:buNone/>
            </a:pPr>
            <a:r>
              <a:rPr lang="da-DK" sz="1600" dirty="0">
                <a:solidFill>
                  <a:srgbClr val="FF0000"/>
                </a:solidFill>
                <a:latin typeface="APL385 Unicode" panose="020B0709000202000203" pitchFamily="49" charset="0"/>
              </a:rPr>
              <a:t>      people.weight</a:t>
            </a:r>
          </a:p>
          <a:p>
            <a:pPr marL="0" indent="0">
              <a:spcAft>
                <a:spcPts val="0"/>
              </a:spcAft>
              <a:buNone/>
            </a:pPr>
            <a:r>
              <a:rPr lang="da-DK" sz="1600" dirty="0">
                <a:solidFill>
                  <a:srgbClr val="FF0000"/>
                </a:solidFill>
                <a:latin typeface="APL385 Unicode" panose="020B0709000202000203" pitchFamily="49" charset="0"/>
              </a:rPr>
              <a:t>             ∧</a:t>
            </a:r>
            <a:br>
              <a:rPr lang="da-DK" sz="1600" dirty="0">
                <a:solidFill>
                  <a:srgbClr val="FF0000"/>
                </a:solidFill>
                <a:latin typeface="APL385 Unicode" panose="020B0709000202000203" pitchFamily="49" charset="0"/>
              </a:rPr>
            </a:br>
            <a:endParaRPr lang="da-DK" sz="1600" dirty="0">
              <a:solidFill>
                <a:srgbClr val="FF0000"/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da-DK" sz="1600" dirty="0">
                <a:latin typeface="APL385 Unicode" panose="020B0709000202000203" pitchFamily="49" charset="0"/>
              </a:rPr>
              <a:t>      people ⎕VGET 'name' ('weight' 50) </a:t>
            </a:r>
            <a:r>
              <a:rPr lang="en-US" sz="1600" dirty="0">
                <a:latin typeface="APL385 Unicode" panose="020B0709000202000203" pitchFamily="49" charset="0"/>
              </a:rPr>
              <a:t>⍝ Default weight to 50</a:t>
            </a:r>
            <a:endParaRPr lang="da-DK" sz="1600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da-DK" sz="1600" dirty="0">
                <a:latin typeface="APL385 Unicode" panose="020B0709000202000203" pitchFamily="49" charset="0"/>
              </a:rPr>
              <a:t>  Jack  75   Jill  50 </a:t>
            </a:r>
          </a:p>
          <a:p>
            <a:pPr marL="0" indent="0">
              <a:spcAft>
                <a:spcPts val="0"/>
              </a:spcAft>
              <a:buNone/>
            </a:pPr>
            <a:r>
              <a:rPr lang="da-DK" sz="1600" dirty="0">
                <a:latin typeface="APL385 Unicode" panose="020B0709000202000203" pitchFamily="49" charset="0"/>
              </a:rPr>
              <a:t>      </a:t>
            </a:r>
            <a:r>
              <a:rPr lang="en-US" sz="1600" dirty="0">
                <a:latin typeface="APL385 Unicode" panose="020B0709000202000203" pitchFamily="49" charset="0"/>
              </a:rPr>
              <a:t>people[1].⎕VGET ¯2 ⍝ Get all class 2 names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600" dirty="0">
                <a:latin typeface="APL385 Unicode" panose="020B0709000202000203" pitchFamily="49" charset="0"/>
              </a:rPr>
              <a:t>  name  Jack    weight  75 </a:t>
            </a:r>
          </a:p>
          <a:p>
            <a:pPr marL="0" indent="0">
              <a:spcAft>
                <a:spcPts val="0"/>
              </a:spcAft>
              <a:buNone/>
            </a:pP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48756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892775-518E-AA00-E574-AA947D242D6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47146-CFB3-864E-CED3-941EF03A0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D2E412-6C52-96D1-2BAD-0A032AF962F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290EDDB-E639-6291-B25E-AEA340DE2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Insert screen shot of Adam here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558C69-53B8-3763-E395-7A89B4281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25D37C-742E-C47F-13B8-44099AF74EFA}"/>
              </a:ext>
            </a:extLst>
          </p:cNvPr>
          <p:cNvSpPr txBox="1"/>
          <p:nvPr/>
        </p:nvSpPr>
        <p:spPr>
          <a:xfrm>
            <a:off x="6647931" y="2116578"/>
            <a:ext cx="1978427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a-DK" dirty="0"/>
              <a:t>Adam Brudzewsky</a:t>
            </a:r>
            <a:br>
              <a:rPr lang="da-DK" dirty="0"/>
            </a:br>
            <a:r>
              <a:rPr lang="da-DK" dirty="0"/>
              <a:t>v20.0 Videos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6673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202E54-2314-B907-8095-304E4E76388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5C85D-CB23-DDD3-F9BA-B513FAB7F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FB52A1-1D1C-03CA-BFD7-4FECB44AB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EB502BA2-4099-5EBA-353F-A29A4F9D8822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0153B3-E74A-8E40-40FE-F7AD96C84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05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2C5E82-DE74-DE8F-7ED4-3EC82B8152F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7F7D77-3F58-59F1-8372-73DFA195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Inline Tracing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ADD1AA6D-DD9A-D0C8-77B5-3E569DD03600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D73DE-B48D-C4C9-68EA-AD171FDA4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5" b="13709"/>
          <a:stretch>
            <a:fillRect/>
          </a:stretch>
        </p:blipFill>
        <p:spPr>
          <a:xfrm>
            <a:off x="104775" y="1650775"/>
            <a:ext cx="8934450" cy="293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83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45ECE1-8229-CEB7-F699-FE00F6FDAD9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6817" y="1629432"/>
            <a:ext cx="4523327" cy="454555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da-DK" dirty="0"/>
              <a:t>Monadic:   </a:t>
            </a:r>
            <a:r>
              <a:rPr lang="da-DK" dirty="0">
                <a:latin typeface="APL385 Unicode" panose="020B0709000202000203" pitchFamily="49" charset="0"/>
              </a:rPr>
              <a:t>f</a:t>
            </a:r>
            <a:r>
              <a:rPr kumimoji="0" lang="LID4096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⍛</a:t>
            </a:r>
            <a:r>
              <a:rPr kumimoji="0" lang="da-DK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g ⍵ </a:t>
            </a:r>
            <a:r>
              <a:rPr kumimoji="0" lang="da-DK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  <a:sym typeface="Wingdings" panose="05000000000000000000" pitchFamily="2" charset="2"/>
              </a:rPr>
              <a:t></a:t>
            </a:r>
            <a:r>
              <a:rPr kumimoji="0" lang="da-DK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 (f ⍵) g ⍵</a:t>
            </a:r>
            <a:endParaRPr lang="da-DK" dirty="0">
              <a:latin typeface="APL385 Unicode" panose="020B0709000202000203" pitchFamily="49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F5AC0-7452-FD27-3863-B58F584D47D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B0548A-F925-CB8B-D7B2-2A1852C57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518159"/>
            <a:ext cx="7005527" cy="685535"/>
          </a:xfrm>
        </p:spPr>
        <p:txBody>
          <a:bodyPr/>
          <a:lstStyle/>
          <a:p>
            <a:r>
              <a:rPr lang="da-DK" dirty="0"/>
              <a:t>Behind / Reverse Compose</a:t>
            </a:r>
            <a:br>
              <a:rPr lang="da-DK" dirty="0"/>
            </a:br>
            <a:r>
              <a:rPr lang="da-DK" sz="2400" dirty="0"/>
              <a:t>(the "missing combinator")</a:t>
            </a:r>
            <a:endParaRPr lang="LID4096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29AF798-75BF-A4D7-DBD9-6CD5D6C2BB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36817" y="2509725"/>
            <a:ext cx="794617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ID4096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      f←5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∘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&lt; 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          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⍝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P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redicate function</a:t>
            </a:r>
            <a:endParaRPr kumimoji="0" lang="LID4096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      f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⍛⌿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2 7 1 8 2 8   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⍝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F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ilter by f</a:t>
            </a:r>
            <a:endParaRPr kumimoji="0" lang="LID4096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7 8 8</a:t>
            </a:r>
            <a:endParaRPr kumimoji="0" lang="LID4096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     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⌈/⍛=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2 7 1 8 2 8 3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⍝ Max behind Equal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0 0 0 1 0 1 0</a:t>
            </a:r>
            <a:endParaRPr kumimoji="0" lang="LID4096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60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F9C03A-70C6-2E13-AF7E-06BA4803C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The Longer Perspective</a:t>
            </a:r>
            <a:endParaRPr lang="en-GB" dirty="0"/>
          </a:p>
        </p:txBody>
      </p:sp>
      <p:pic>
        <p:nvPicPr>
          <p:cNvPr id="3" name="Picture 2" descr="A road leading to mountains&#10;&#10;AI-generated content may be incorrect.">
            <a:extLst>
              <a:ext uri="{FF2B5EF4-FFF2-40B4-BE49-F238E27FC236}">
                <a16:creationId xmlns:a16="http://schemas.microsoft.com/office/drawing/2014/main" id="{3001931B-6CE5-02CA-B521-C079249D2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83" y="1136815"/>
            <a:ext cx="6111433" cy="343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180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oad leading to mountains&#10;&#10;AI-generated content may be incorrect.">
            <a:extLst>
              <a:ext uri="{FF2B5EF4-FFF2-40B4-BE49-F238E27FC236}">
                <a16:creationId xmlns:a16="http://schemas.microsoft.com/office/drawing/2014/main" id="{F843DC45-3037-8150-F164-DA130ECFC9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BBB9AF-B707-A723-1487-26AD6F07F926}"/>
              </a:ext>
            </a:extLst>
          </p:cNvPr>
          <p:cNvSpPr/>
          <p:nvPr/>
        </p:nvSpPr>
        <p:spPr>
          <a:xfrm>
            <a:off x="5094945" y="2389852"/>
            <a:ext cx="1003772" cy="26153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AI / LLMs</a:t>
            </a:r>
            <a:endParaRPr lang="en-GB" sz="14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885E6E-4308-C99B-DB31-0F55D773F289}"/>
              </a:ext>
            </a:extLst>
          </p:cNvPr>
          <p:cNvSpPr/>
          <p:nvPr/>
        </p:nvSpPr>
        <p:spPr>
          <a:xfrm>
            <a:off x="2460245" y="2331099"/>
            <a:ext cx="1364165" cy="29178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Data Science</a:t>
            </a:r>
            <a:endParaRPr lang="en-GB" sz="1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3021DC-0DB8-2A9A-B919-FFF00F96BC6A}"/>
              </a:ext>
            </a:extLst>
          </p:cNvPr>
          <p:cNvSpPr/>
          <p:nvPr/>
        </p:nvSpPr>
        <p:spPr>
          <a:xfrm>
            <a:off x="5734504" y="2622880"/>
            <a:ext cx="1638200" cy="41240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Static Analysis</a:t>
            </a:r>
            <a:endParaRPr lang="en-GB" sz="16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0421908-CFDB-6F15-97E1-B5567034993C}"/>
              </a:ext>
            </a:extLst>
          </p:cNvPr>
          <p:cNvSpPr/>
          <p:nvPr/>
        </p:nvSpPr>
        <p:spPr>
          <a:xfrm>
            <a:off x="1344146" y="2571750"/>
            <a:ext cx="1592890" cy="3575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Async / Parallel</a:t>
            </a:r>
            <a:endParaRPr lang="en-GB" sz="16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34ACB7-682F-0B98-4AAD-8337E489EE82}"/>
              </a:ext>
            </a:extLst>
          </p:cNvPr>
          <p:cNvSpPr/>
          <p:nvPr/>
        </p:nvSpPr>
        <p:spPr>
          <a:xfrm>
            <a:off x="7185334" y="2915073"/>
            <a:ext cx="1812616" cy="57453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Compilation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D6FA9B-77AA-76DC-8F3D-E03645C34F0E}"/>
              </a:ext>
            </a:extLst>
          </p:cNvPr>
          <p:cNvSpPr/>
          <p:nvPr/>
        </p:nvSpPr>
        <p:spPr>
          <a:xfrm>
            <a:off x="8022336" y="3489608"/>
            <a:ext cx="69306" cy="5745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792EB0-F2FD-92BE-3F6C-8FB7D9BA164F}"/>
              </a:ext>
            </a:extLst>
          </p:cNvPr>
          <p:cNvSpPr/>
          <p:nvPr/>
        </p:nvSpPr>
        <p:spPr>
          <a:xfrm>
            <a:off x="1164977" y="3436055"/>
            <a:ext cx="69306" cy="5745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062E582-D569-E0E5-B021-F7B81CB69DF3}"/>
              </a:ext>
            </a:extLst>
          </p:cNvPr>
          <p:cNvSpPr/>
          <p:nvPr/>
        </p:nvSpPr>
        <p:spPr>
          <a:xfrm>
            <a:off x="327975" y="2877681"/>
            <a:ext cx="1670285" cy="57453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APL Libraries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BADF2C-47BA-861F-079E-69365DF764B0}"/>
              </a:ext>
            </a:extLst>
          </p:cNvPr>
          <p:cNvSpPr/>
          <p:nvPr/>
        </p:nvSpPr>
        <p:spPr>
          <a:xfrm>
            <a:off x="6484298" y="3035285"/>
            <a:ext cx="69306" cy="4537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3E13F1-A373-BE10-3E3D-B45BA0D26880}"/>
              </a:ext>
            </a:extLst>
          </p:cNvPr>
          <p:cNvSpPr/>
          <p:nvPr/>
        </p:nvSpPr>
        <p:spPr>
          <a:xfrm>
            <a:off x="2144310" y="2929252"/>
            <a:ext cx="69306" cy="4537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A4D2D1-5DED-2CB6-C395-8EFAF2EDF0D1}"/>
              </a:ext>
            </a:extLst>
          </p:cNvPr>
          <p:cNvSpPr/>
          <p:nvPr/>
        </p:nvSpPr>
        <p:spPr>
          <a:xfrm>
            <a:off x="3064611" y="2622880"/>
            <a:ext cx="69306" cy="3544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AFD8E4-D47C-96A3-FAFE-7383D7926C76}"/>
              </a:ext>
            </a:extLst>
          </p:cNvPr>
          <p:cNvSpPr/>
          <p:nvPr/>
        </p:nvSpPr>
        <p:spPr>
          <a:xfrm>
            <a:off x="5553801" y="2651880"/>
            <a:ext cx="69306" cy="3544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509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8" grpId="0" animBg="1"/>
      <p:bldP spid="10" grpId="0" animBg="1"/>
      <p:bldP spid="7" grpId="0" animBg="1"/>
      <p:bldP spid="14" grpId="0" animBg="1"/>
      <p:bldP spid="16" grpId="0" animBg="1"/>
      <p:bldP spid="12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olls and ink on a table&#10;&#10;AI-generated content may be incorrect.">
            <a:extLst>
              <a:ext uri="{FF2B5EF4-FFF2-40B4-BE49-F238E27FC236}">
                <a16:creationId xmlns:a16="http://schemas.microsoft.com/office/drawing/2014/main" id="{22573ACA-03E1-23A8-AE21-CDACAF2275A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124" y="1264925"/>
            <a:ext cx="2461255" cy="2461255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31445-6CEC-D8EB-5D23-9E83C052B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da-DK" sz="2000" dirty="0"/>
              <a:t>Foundation for much modern tooling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Link 4.1 with v20.0 is "mature"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v21.0 interpreter to load text source w/out Link</a:t>
            </a:r>
          </a:p>
          <a:p>
            <a:pPr lvl="1">
              <a:spcAft>
                <a:spcPts val="600"/>
              </a:spcAft>
            </a:pPr>
            <a:r>
              <a:rPr lang="da-DK" sz="1600" dirty="0"/>
              <a:t>Create foundation for loading modules or libraries</a:t>
            </a:r>
            <a:br>
              <a:rPr lang="da-DK" sz="1600" dirty="0"/>
            </a:br>
            <a:endParaRPr lang="da-DK" sz="1800" dirty="0"/>
          </a:p>
          <a:p>
            <a:pPr>
              <a:spcAft>
                <a:spcPts val="600"/>
              </a:spcAft>
            </a:pPr>
            <a:r>
              <a:rPr lang="da-DK" sz="2200" dirty="0"/>
              <a:t>Link will be enhanced &amp; maintained</a:t>
            </a:r>
          </a:p>
          <a:p>
            <a:pPr lvl="1">
              <a:spcAft>
                <a:spcPts val="600"/>
              </a:spcAft>
            </a:pPr>
            <a:r>
              <a:rPr lang="da-DK" sz="1800" dirty="0"/>
              <a:t>To support features required by applications that started out with binary code structures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8DC840-294B-2BFE-5AF7-58768B64F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APL Source Code as Text</a:t>
            </a:r>
            <a:endParaRPr lang="en-GB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9799F8A9-791B-5AE9-583F-28EDFEF0484D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24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6B446-FDF4-8907-5817-3D0F54525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907035-82E9-22F4-B01D-002DD70D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solidFill>
                  <a:schemeClr val="accent6"/>
                </a:solidFill>
                <a:latin typeface="APL385 Unicode" panose="020B0709000202000203" pitchFamily="49" charset="0"/>
              </a:rPr>
              <a:t>⎕IMPORT</a:t>
            </a:r>
            <a:r>
              <a:rPr lang="en-GB" noProof="0" dirty="0">
                <a:solidFill>
                  <a:schemeClr val="accent6"/>
                </a:solidFill>
                <a:latin typeface="+mn-lt"/>
              </a:rPr>
              <a:t> and </a:t>
            </a:r>
            <a:r>
              <a:rPr lang="en-GB" noProof="0" dirty="0">
                <a:solidFill>
                  <a:schemeClr val="accent6"/>
                </a:solidFill>
                <a:latin typeface="APL385 Unicode" panose="020B0709000202000203" pitchFamily="49" charset="0"/>
              </a:rPr>
              <a:t>:Insert</a:t>
            </a:r>
            <a:endParaRPr lang="en-GB" noProof="0" dirty="0">
              <a:solidFill>
                <a:schemeClr val="accent6"/>
              </a:solidFill>
            </a:endParaRP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DF49BD06-06ED-9AC8-CE8C-333DBA3220FE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26B04F-FF9E-92C1-544D-A9EF349C4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46" y="3765625"/>
            <a:ext cx="6092513" cy="849365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GB" sz="1800" dirty="0">
                <a:latin typeface="APL385 Unicode" panose="020B0709000202000203" pitchFamily="49" charset="0"/>
              </a:rPr>
              <a:t>   </a:t>
            </a:r>
            <a:r>
              <a:rPr lang="en-GB" sz="1800" dirty="0" err="1">
                <a:latin typeface="APL385 Unicode" panose="020B0709000202000203" pitchFamily="49" charset="0"/>
              </a:rPr>
              <a:t>myns</a:t>
            </a:r>
            <a:r>
              <a:rPr lang="en-GB" sz="1800" dirty="0">
                <a:latin typeface="APL385 Unicode" panose="020B0709000202000203" pitchFamily="49" charset="0"/>
              </a:rPr>
              <a:t>←⎕IMPORT '</a:t>
            </a:r>
            <a:r>
              <a:rPr lang="en-GB" sz="1800" dirty="0" err="1">
                <a:latin typeface="APL385 Unicode" panose="020B0709000202000203" pitchFamily="49" charset="0"/>
              </a:rPr>
              <a:t>myns.apln</a:t>
            </a:r>
            <a:r>
              <a:rPr lang="en-GB" sz="1800" dirty="0">
                <a:latin typeface="APL385 Unicode" panose="020B0709000202000203" pitchFamily="49" charset="0"/>
              </a:rPr>
              <a:t>'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sz="1800" dirty="0">
                <a:latin typeface="APL385 Unicode" panose="020B0709000202000203" pitchFamily="49" charset="0"/>
              </a:rPr>
              <a:t>   </a:t>
            </a:r>
            <a:r>
              <a:rPr lang="en-GB" sz="1800" dirty="0" err="1">
                <a:latin typeface="APL385 Unicode" panose="020B0709000202000203" pitchFamily="49" charset="0"/>
              </a:rPr>
              <a:t>myns.foo</a:t>
            </a:r>
            <a:br>
              <a:rPr lang="en-GB" sz="1800" dirty="0">
                <a:latin typeface="APL385 Unicode" panose="020B0709000202000203" pitchFamily="49" charset="0"/>
              </a:rPr>
            </a:br>
            <a:r>
              <a:rPr lang="en-GB" sz="1800" dirty="0">
                <a:latin typeface="APL385 Unicode" panose="020B0709000202000203" pitchFamily="49" charset="0"/>
              </a:rPr>
              <a:t> calc  foo  goo  </a:t>
            </a:r>
            <a:r>
              <a:rPr lang="en-GB" sz="1800" dirty="0" err="1">
                <a:latin typeface="APL385 Unicode" panose="020B0709000202000203" pitchFamily="49" charset="0"/>
              </a:rPr>
              <a:t>hoo</a:t>
            </a:r>
            <a:endParaRPr lang="en-GB" sz="1800" dirty="0">
              <a:latin typeface="APL385 Unicode" panose="020B0709000202000203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1510A2-FFD3-9BC2-0C37-2EA11F833FD2}"/>
              </a:ext>
            </a:extLst>
          </p:cNvPr>
          <p:cNvSpPr txBox="1"/>
          <p:nvPr/>
        </p:nvSpPr>
        <p:spPr>
          <a:xfrm>
            <a:off x="558894" y="1548598"/>
            <a:ext cx="2637277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PL385 Unicode" panose="020B0709000202000203" pitchFamily="49" charset="0"/>
              </a:rPr>
              <a:t>:Namespace </a:t>
            </a:r>
            <a:r>
              <a:rPr lang="en-GB" sz="1400" dirty="0" err="1">
                <a:latin typeface="APL385 Unicode" panose="020B0709000202000203" pitchFamily="49" charset="0"/>
              </a:rPr>
              <a:t>myns</a:t>
            </a:r>
            <a:br>
              <a:rPr lang="en-GB" sz="1400" dirty="0">
                <a:latin typeface="APL385 Unicode" panose="020B0709000202000203" pitchFamily="49" charset="0"/>
              </a:rPr>
            </a:br>
            <a:endParaRPr lang="en-GB" sz="1400" dirty="0">
              <a:latin typeface="APL385 Unicode" panose="020B0709000202000203" pitchFamily="49" charset="0"/>
            </a:endParaRPr>
          </a:p>
          <a:p>
            <a:r>
              <a:rPr lang="en-GB" sz="1400" dirty="0">
                <a:latin typeface="APL385 Unicode" panose="020B0709000202000203" pitchFamily="49" charset="0"/>
              </a:rPr>
              <a:t>  :Insert part1</a:t>
            </a:r>
          </a:p>
          <a:p>
            <a:r>
              <a:rPr lang="en-GB" sz="1400" dirty="0">
                <a:latin typeface="APL385 Unicode" panose="020B0709000202000203" pitchFamily="49" charset="0"/>
              </a:rPr>
              <a:t>  :Insert part2</a:t>
            </a:r>
          </a:p>
          <a:p>
            <a:endParaRPr lang="en-GB" sz="1400" dirty="0">
              <a:latin typeface="APL385 Unicode" panose="020B0709000202000203" pitchFamily="49" charset="0"/>
            </a:endParaRPr>
          </a:p>
          <a:p>
            <a:r>
              <a:rPr lang="en-GB" sz="1400" dirty="0">
                <a:latin typeface="APL385 Unicode" panose="020B0709000202000203" pitchFamily="49" charset="0"/>
              </a:rPr>
              <a:t>  calc←{foo goo </a:t>
            </a:r>
            <a:r>
              <a:rPr lang="en-GB" sz="1400" dirty="0" err="1">
                <a:latin typeface="APL385 Unicode" panose="020B0709000202000203" pitchFamily="49" charset="0"/>
              </a:rPr>
              <a:t>hoo</a:t>
            </a:r>
            <a:r>
              <a:rPr lang="en-GB" sz="1400" dirty="0">
                <a:latin typeface="APL385 Unicode" panose="020B0709000202000203" pitchFamily="49" charset="0"/>
              </a:rPr>
              <a:t> ⍵}</a:t>
            </a:r>
          </a:p>
          <a:p>
            <a:br>
              <a:rPr lang="en-GB" sz="1400" dirty="0">
                <a:latin typeface="APL385 Unicode" panose="020B0709000202000203" pitchFamily="49" charset="0"/>
              </a:rPr>
            </a:br>
            <a:r>
              <a:rPr lang="en-GB" sz="1400" dirty="0">
                <a:latin typeface="APL385 Unicode" panose="020B0709000202000203" pitchFamily="49" charset="0"/>
              </a:rPr>
              <a:t>:</a:t>
            </a:r>
            <a:r>
              <a:rPr lang="en-GB" sz="1400" dirty="0" err="1">
                <a:latin typeface="APL385 Unicode" panose="020B0709000202000203" pitchFamily="49" charset="0"/>
              </a:rPr>
              <a:t>EndNamespace</a:t>
            </a:r>
            <a:endParaRPr lang="en-GB" sz="1400" dirty="0">
              <a:latin typeface="APL385 Unicode" panose="020B0709000202000203" pitchFamily="49" charset="0"/>
            </a:endParaRPr>
          </a:p>
          <a:p>
            <a:endParaRPr lang="en-GB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30A469-D8EF-0563-E525-07DFD419A706}"/>
              </a:ext>
            </a:extLst>
          </p:cNvPr>
          <p:cNvSpPr txBox="1"/>
          <p:nvPr/>
        </p:nvSpPr>
        <p:spPr>
          <a:xfrm>
            <a:off x="4059234" y="1556088"/>
            <a:ext cx="1476664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PL385 Unicode" panose="020B0709000202000203" pitchFamily="49" charset="0"/>
              </a:rPr>
              <a:t>∇foo</a:t>
            </a:r>
          </a:p>
          <a:p>
            <a:r>
              <a:rPr lang="en-GB" sz="1400" dirty="0">
                <a:latin typeface="APL385 Unicode" panose="020B0709000202000203" pitchFamily="49" charset="0"/>
              </a:rPr>
              <a:t> ⎕←⎕NL ¯3</a:t>
            </a:r>
          </a:p>
          <a:p>
            <a:r>
              <a:rPr lang="en-GB" sz="1400" dirty="0">
                <a:latin typeface="APL385 Unicode" panose="020B0709000202000203" pitchFamily="49" charset="0"/>
              </a:rPr>
              <a:t>∇</a:t>
            </a:r>
          </a:p>
          <a:p>
            <a:endParaRPr lang="en-GB" sz="1400" dirty="0">
              <a:latin typeface="APL385 Unicode" panose="020B0709000202000203" pitchFamily="49" charset="0"/>
            </a:endParaRPr>
          </a:p>
          <a:p>
            <a:r>
              <a:rPr lang="en-GB" sz="1400" dirty="0">
                <a:latin typeface="APL385 Unicode" panose="020B0709000202000203" pitchFamily="49" charset="0"/>
              </a:rPr>
              <a:t>∇goo</a:t>
            </a:r>
          </a:p>
          <a:p>
            <a:r>
              <a:rPr lang="en-GB" sz="1400" dirty="0">
                <a:latin typeface="APL385 Unicode" panose="020B0709000202000203" pitchFamily="49" charset="0"/>
              </a:rPr>
              <a:t> ...</a:t>
            </a:r>
          </a:p>
          <a:p>
            <a:r>
              <a:rPr lang="en-GB" sz="1400" dirty="0">
                <a:latin typeface="APL385 Unicode" panose="020B0709000202000203" pitchFamily="49" charset="0"/>
              </a:rPr>
              <a:t>∇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4A79AA-33A3-83F4-A995-9B729F6A9E9B}"/>
              </a:ext>
            </a:extLst>
          </p:cNvPr>
          <p:cNvSpPr txBox="1"/>
          <p:nvPr/>
        </p:nvSpPr>
        <p:spPr>
          <a:xfrm>
            <a:off x="22026795" y="1264926"/>
            <a:ext cx="2242507" cy="31085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APL385 Unicode" panose="020B0709000202000203" pitchFamily="49" charset="0"/>
              </a:rPr>
              <a:t>:Module </a:t>
            </a:r>
            <a:br>
              <a:rPr lang="en-GB" sz="1400" dirty="0">
                <a:solidFill>
                  <a:srgbClr val="FF0000"/>
                </a:solidFill>
                <a:latin typeface="APL385 Unicode" panose="020B0709000202000203" pitchFamily="49" charset="0"/>
              </a:rPr>
            </a:br>
            <a:r>
              <a:rPr lang="en-GB" sz="1400" dirty="0">
                <a:solidFill>
                  <a:srgbClr val="FF0000"/>
                </a:solidFill>
                <a:latin typeface="APL385 Unicode" panose="020B0709000202000203" pitchFamily="49" charset="0"/>
              </a:rPr>
              <a:t>  Export: 'foo'</a:t>
            </a:r>
            <a:br>
              <a:rPr lang="en-GB" sz="1400" dirty="0">
                <a:solidFill>
                  <a:srgbClr val="FF0000"/>
                </a:solidFill>
                <a:latin typeface="APL385 Unicode" panose="020B0709000202000203" pitchFamily="49" charset="0"/>
              </a:rPr>
            </a:br>
            <a:r>
              <a:rPr lang="en-GB" sz="1400" dirty="0">
                <a:solidFill>
                  <a:srgbClr val="FF0000"/>
                </a:solidFill>
                <a:latin typeface="APL385 Unicode" panose="020B0709000202000203" pitchFamily="49" charset="0"/>
              </a:rPr>
              <a:t>  Init:   'Setup'</a:t>
            </a:r>
            <a:br>
              <a:rPr lang="en-GB" sz="1400" dirty="0">
                <a:solidFill>
                  <a:srgbClr val="FF0000"/>
                </a:solidFill>
                <a:latin typeface="APL385 Unicode" panose="020B0709000202000203" pitchFamily="49" charset="0"/>
              </a:rPr>
            </a:br>
            <a:r>
              <a:rPr lang="en-GB" sz="1400" dirty="0">
                <a:solidFill>
                  <a:srgbClr val="FF0000"/>
                </a:solidFill>
                <a:latin typeface="APL385 Unicode" panose="020B0709000202000203" pitchFamily="49" charset="0"/>
              </a:rPr>
              <a:t>:</a:t>
            </a:r>
            <a:r>
              <a:rPr lang="en-GB" sz="1400" dirty="0" err="1">
                <a:solidFill>
                  <a:srgbClr val="FF0000"/>
                </a:solidFill>
                <a:latin typeface="APL385 Unicode" panose="020B0709000202000203" pitchFamily="49" charset="0"/>
              </a:rPr>
              <a:t>EndModule</a:t>
            </a:r>
            <a:br>
              <a:rPr lang="en-GB" sz="1400" dirty="0">
                <a:solidFill>
                  <a:srgbClr val="FF0000"/>
                </a:solidFill>
                <a:latin typeface="APL385 Unicode" panose="020B0709000202000203" pitchFamily="49" charset="0"/>
              </a:rPr>
            </a:br>
            <a:endParaRPr lang="en-GB" sz="1400" dirty="0">
              <a:solidFill>
                <a:srgbClr val="FF0000"/>
              </a:solidFill>
              <a:latin typeface="APL385 Unicode" panose="020B0709000202000203" pitchFamily="49" charset="0"/>
            </a:endParaRPr>
          </a:p>
          <a:p>
            <a:r>
              <a:rPr lang="en-GB" sz="1400" dirty="0">
                <a:solidFill>
                  <a:srgbClr val="FF0000"/>
                </a:solidFill>
                <a:latin typeface="APL385 Unicode" panose="020B0709000202000203" pitchFamily="49" charset="0"/>
              </a:rPr>
              <a:t>:Include goo</a:t>
            </a:r>
            <a:br>
              <a:rPr lang="en-GB" sz="1400" dirty="0">
                <a:solidFill>
                  <a:srgbClr val="FF0000"/>
                </a:solidFill>
                <a:latin typeface="APL385 Unicode" panose="020B0709000202000203" pitchFamily="49" charset="0"/>
              </a:rPr>
            </a:br>
            <a:br>
              <a:rPr lang="en-GB" sz="1400" dirty="0">
                <a:solidFill>
                  <a:srgbClr val="FF0000"/>
                </a:solidFill>
                <a:latin typeface="APL385 Unicode" panose="020B0709000202000203" pitchFamily="49" charset="0"/>
              </a:rPr>
            </a:br>
            <a:r>
              <a:rPr lang="en-GB" sz="1400" dirty="0">
                <a:solidFill>
                  <a:srgbClr val="FF0000"/>
                </a:solidFill>
                <a:latin typeface="APL385 Unicode" panose="020B0709000202000203" pitchFamily="49" charset="0"/>
              </a:rPr>
              <a:t>∇foo</a:t>
            </a:r>
          </a:p>
          <a:p>
            <a:r>
              <a:rPr lang="en-GB" sz="1400" dirty="0">
                <a:solidFill>
                  <a:srgbClr val="FF0000"/>
                </a:solidFill>
                <a:latin typeface="APL385 Unicode" panose="020B0709000202000203" pitchFamily="49" charset="0"/>
              </a:rPr>
              <a:t> goo</a:t>
            </a:r>
          </a:p>
          <a:p>
            <a:r>
              <a:rPr lang="en-GB" sz="1400" dirty="0">
                <a:solidFill>
                  <a:srgbClr val="FF0000"/>
                </a:solidFill>
                <a:latin typeface="APL385 Unicode" panose="020B0709000202000203" pitchFamily="49" charset="0"/>
              </a:rPr>
              <a:t>∇</a:t>
            </a:r>
          </a:p>
          <a:p>
            <a:endParaRPr lang="en-GB" sz="1400" dirty="0">
              <a:solidFill>
                <a:srgbClr val="FF0000"/>
              </a:solidFill>
              <a:latin typeface="APL385 Unicode" panose="020B0709000202000203" pitchFamily="49" charset="0"/>
            </a:endParaRPr>
          </a:p>
          <a:p>
            <a:r>
              <a:rPr lang="en-GB" sz="1400" dirty="0">
                <a:solidFill>
                  <a:srgbClr val="FF0000"/>
                </a:solidFill>
                <a:latin typeface="APL385 Unicode" panose="020B0709000202000203" pitchFamily="49" charset="0"/>
              </a:rPr>
              <a:t>∇goo</a:t>
            </a:r>
          </a:p>
          <a:p>
            <a:r>
              <a:rPr lang="en-GB" sz="1400" dirty="0">
                <a:solidFill>
                  <a:srgbClr val="FF0000"/>
                </a:solidFill>
                <a:latin typeface="APL385 Unicode" panose="020B0709000202000203" pitchFamily="49" charset="0"/>
              </a:rPr>
              <a:t>∇</a:t>
            </a:r>
          </a:p>
          <a:p>
            <a:endParaRPr lang="en-GB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552B2E-C245-D13D-C319-414C1F431F59}"/>
              </a:ext>
            </a:extLst>
          </p:cNvPr>
          <p:cNvSpPr txBox="1"/>
          <p:nvPr/>
        </p:nvSpPr>
        <p:spPr>
          <a:xfrm>
            <a:off x="5891546" y="1548328"/>
            <a:ext cx="147666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PL385 Unicode" panose="020B0709000202000203" pitchFamily="49" charset="0"/>
              </a:rPr>
              <a:t>∇</a:t>
            </a:r>
            <a:r>
              <a:rPr lang="en-GB" sz="1400" dirty="0" err="1">
                <a:latin typeface="APL385 Unicode" panose="020B0709000202000203" pitchFamily="49" charset="0"/>
              </a:rPr>
              <a:t>hoo</a:t>
            </a:r>
            <a:endParaRPr lang="en-GB" sz="1400" dirty="0">
              <a:latin typeface="APL385 Unicode" panose="020B0709000202000203" pitchFamily="49" charset="0"/>
            </a:endParaRPr>
          </a:p>
          <a:p>
            <a:r>
              <a:rPr lang="en-GB" sz="1400" dirty="0">
                <a:latin typeface="APL385 Unicode" panose="020B0709000202000203" pitchFamily="49" charset="0"/>
              </a:rPr>
              <a:t> ...</a:t>
            </a:r>
          </a:p>
          <a:p>
            <a:r>
              <a:rPr lang="en-GB" sz="1400" dirty="0">
                <a:latin typeface="APL385 Unicode" panose="020B0709000202000203" pitchFamily="49" charset="0"/>
              </a:rPr>
              <a:t>∇</a:t>
            </a:r>
          </a:p>
          <a:p>
            <a:endParaRPr lang="en-GB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A33279-8094-7BA6-8BA4-95282944474C}"/>
              </a:ext>
            </a:extLst>
          </p:cNvPr>
          <p:cNvSpPr txBox="1"/>
          <p:nvPr/>
        </p:nvSpPr>
        <p:spPr>
          <a:xfrm>
            <a:off x="435346" y="1133208"/>
            <a:ext cx="978153" cy="307777"/>
          </a:xfrm>
          <a:prstGeom prst="rect">
            <a:avLst/>
          </a:prstGeom>
          <a:solidFill>
            <a:srgbClr val="BBB5D6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 err="1"/>
              <a:t>myns.apln</a:t>
            </a:r>
            <a:endParaRPr lang="en-GB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58E631-223B-8E01-541F-8CD145514030}"/>
              </a:ext>
            </a:extLst>
          </p:cNvPr>
          <p:cNvSpPr txBox="1"/>
          <p:nvPr/>
        </p:nvSpPr>
        <p:spPr>
          <a:xfrm>
            <a:off x="3787287" y="1104754"/>
            <a:ext cx="968535" cy="307777"/>
          </a:xfrm>
          <a:prstGeom prst="rect">
            <a:avLst/>
          </a:prstGeom>
          <a:solidFill>
            <a:srgbClr val="BBB5D6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part1.apls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35C915-596F-E52C-0D5C-A362099C81D8}"/>
              </a:ext>
            </a:extLst>
          </p:cNvPr>
          <p:cNvSpPr txBox="1"/>
          <p:nvPr/>
        </p:nvSpPr>
        <p:spPr>
          <a:xfrm>
            <a:off x="5746054" y="1133206"/>
            <a:ext cx="968535" cy="307777"/>
          </a:xfrm>
          <a:prstGeom prst="rect">
            <a:avLst/>
          </a:prstGeom>
          <a:solidFill>
            <a:srgbClr val="BBB5D6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part2.apls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A29C49-91C3-C384-C5EB-7D8268637CFC}"/>
              </a:ext>
            </a:extLst>
          </p:cNvPr>
          <p:cNvSpPr txBox="1"/>
          <p:nvPr/>
        </p:nvSpPr>
        <p:spPr>
          <a:xfrm>
            <a:off x="6291385" y="3784871"/>
            <a:ext cx="190468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NB This syntax is </a:t>
            </a:r>
            <a:br>
              <a:rPr lang="da-DK" dirty="0"/>
            </a:br>
            <a:r>
              <a:rPr lang="da-DK" dirty="0"/>
              <a:t>not confirmed!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B37806-F415-AD18-6699-56E6B44F6EDA}"/>
              </a:ext>
            </a:extLst>
          </p:cNvPr>
          <p:cNvSpPr/>
          <p:nvPr/>
        </p:nvSpPr>
        <p:spPr>
          <a:xfrm>
            <a:off x="790414" y="2650210"/>
            <a:ext cx="623085" cy="247973"/>
          </a:xfrm>
          <a:prstGeom prst="rect">
            <a:avLst/>
          </a:prstGeom>
          <a:solidFill>
            <a:srgbClr val="FF6600">
              <a:alpha val="2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279C56-976A-CFA3-34DE-BFFB6BBDF3CA}"/>
              </a:ext>
            </a:extLst>
          </p:cNvPr>
          <p:cNvSpPr/>
          <p:nvPr/>
        </p:nvSpPr>
        <p:spPr>
          <a:xfrm>
            <a:off x="4059234" y="1575012"/>
            <a:ext cx="623085" cy="247973"/>
          </a:xfrm>
          <a:prstGeom prst="rect">
            <a:avLst/>
          </a:prstGeom>
          <a:solidFill>
            <a:srgbClr val="FF6600">
              <a:alpha val="2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F68226-E89A-8218-BE91-166F2938C3ED}"/>
              </a:ext>
            </a:extLst>
          </p:cNvPr>
          <p:cNvSpPr/>
          <p:nvPr/>
        </p:nvSpPr>
        <p:spPr>
          <a:xfrm>
            <a:off x="4059234" y="2425880"/>
            <a:ext cx="623085" cy="247973"/>
          </a:xfrm>
          <a:prstGeom prst="rect">
            <a:avLst/>
          </a:prstGeom>
          <a:solidFill>
            <a:srgbClr val="FF6600">
              <a:alpha val="2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04E94C-2298-E874-0DAC-BA61CCB651ED}"/>
              </a:ext>
            </a:extLst>
          </p:cNvPr>
          <p:cNvSpPr/>
          <p:nvPr/>
        </p:nvSpPr>
        <p:spPr>
          <a:xfrm>
            <a:off x="5906605" y="1591933"/>
            <a:ext cx="623085" cy="247973"/>
          </a:xfrm>
          <a:prstGeom prst="rect">
            <a:avLst/>
          </a:prstGeom>
          <a:solidFill>
            <a:srgbClr val="FF6600">
              <a:alpha val="2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45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animBg="1"/>
      <p:bldP spid="11" grpId="0" animBg="1"/>
      <p:bldP spid="13" grpId="0" animBg="1"/>
      <p:bldP spid="14" grpId="0" animBg="1"/>
      <p:bldP spid="2" grpId="0" animBg="1"/>
      <p:bldP spid="3" grpId="0" animBg="1"/>
      <p:bldP spid="6" grpId="0" animBg="1"/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CEEE0-ACBE-A008-E964-211EA56B1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732593" cy="324204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Work on the package manager for APL (Tatin)</a:t>
            </a:r>
          </a:p>
          <a:p>
            <a:pPr>
              <a:spcAft>
                <a:spcPts val="600"/>
              </a:spcAft>
            </a:pPr>
            <a:r>
              <a:rPr lang="en-GB" dirty="0"/>
              <a:t>Command-line interface to install packages</a:t>
            </a:r>
          </a:p>
          <a:p>
            <a:pPr>
              <a:spcAft>
                <a:spcPts val="600"/>
              </a:spcAft>
            </a:pPr>
            <a:r>
              <a:rPr lang="en-GB" dirty="0"/>
              <a:t>Language support for loading modules will simplify implementation of Tatin</a:t>
            </a:r>
          </a:p>
          <a:p>
            <a:pPr>
              <a:spcAft>
                <a:spcPts val="600"/>
              </a:spcAft>
            </a:pPr>
            <a:r>
              <a:rPr lang="en-GB" dirty="0"/>
              <a:t>Write more packages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Statistics libraries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General utilities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Other stuff</a:t>
            </a:r>
          </a:p>
          <a:p>
            <a:pPr lvl="1">
              <a:spcAft>
                <a:spcPts val="600"/>
              </a:spcAft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81B4C2-CB42-7558-4D2E-3BA350743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APL Libraries</a:t>
            </a:r>
            <a:endParaRPr lang="en-GB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AE44477-E810-246C-2570-9AE5E1F5234B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7C012CF-B33C-BE80-6E3B-6D55C7F0C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68209" y="1102610"/>
            <a:ext cx="1114810" cy="111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66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A2D5A-D1EB-34B9-4268-48F952910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4491235" cy="324204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GB" sz="1600" dirty="0"/>
              <a:t>We cannot open-source the language engine</a:t>
            </a:r>
            <a:br>
              <a:rPr lang="en-GB" sz="1600" dirty="0"/>
            </a:br>
            <a:endParaRPr lang="en-GB" sz="1600" dirty="0"/>
          </a:p>
          <a:p>
            <a:pPr>
              <a:spcAft>
                <a:spcPts val="600"/>
              </a:spcAft>
            </a:pPr>
            <a:r>
              <a:rPr lang="en-GB" sz="1600" dirty="0"/>
              <a:t>Most tools written </a:t>
            </a:r>
            <a:r>
              <a:rPr lang="en-GB" sz="1600" b="1" dirty="0"/>
              <a:t>in APL</a:t>
            </a:r>
            <a:r>
              <a:rPr lang="en-GB" sz="1600" dirty="0"/>
              <a:t> are free &amp; open</a:t>
            </a:r>
          </a:p>
          <a:p>
            <a:pPr lvl="1">
              <a:spcAft>
                <a:spcPts val="600"/>
              </a:spcAft>
            </a:pPr>
            <a:r>
              <a:rPr lang="en-GB" sz="1400" dirty="0"/>
              <a:t>And destined for the Package Manager</a:t>
            </a:r>
            <a:br>
              <a:rPr lang="en-GB" sz="1200" dirty="0"/>
            </a:br>
            <a:endParaRPr lang="en-GB" sz="1600" dirty="0"/>
          </a:p>
          <a:p>
            <a:pPr>
              <a:spcAft>
                <a:spcPts val="600"/>
              </a:spcAft>
            </a:pPr>
            <a:r>
              <a:rPr lang="en-GB" sz="1600" dirty="0"/>
              <a:t>We will now open-source some C code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This will allow</a:t>
            </a:r>
          </a:p>
          <a:p>
            <a:pPr lvl="1">
              <a:spcAft>
                <a:spcPts val="600"/>
              </a:spcAft>
            </a:pPr>
            <a:r>
              <a:rPr lang="en-GB" sz="1400" dirty="0"/>
              <a:t>Community Contribution</a:t>
            </a:r>
          </a:p>
          <a:p>
            <a:pPr lvl="1">
              <a:spcAft>
                <a:spcPts val="600"/>
              </a:spcAft>
            </a:pPr>
            <a:r>
              <a:rPr lang="en-GB" sz="1400" dirty="0"/>
              <a:t>Inspection &amp; Verification</a:t>
            </a:r>
          </a:p>
          <a:p>
            <a:pPr lvl="1">
              <a:spcAft>
                <a:spcPts val="600"/>
              </a:spcAft>
            </a:pPr>
            <a:r>
              <a:rPr lang="en-GB" sz="1400" dirty="0"/>
              <a:t>Easier compliance with open-source licencing</a:t>
            </a:r>
          </a:p>
          <a:p>
            <a:pPr marL="0" indent="0">
              <a:spcAft>
                <a:spcPts val="600"/>
              </a:spcAft>
              <a:buNone/>
            </a:pPr>
            <a:endParaRPr lang="en-GB" sz="1600" dirty="0"/>
          </a:p>
          <a:p>
            <a:pPr lvl="1">
              <a:spcAft>
                <a:spcPts val="600"/>
              </a:spcAft>
            </a:pPr>
            <a:endParaRPr lang="en-GB" sz="1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D28A7B-C33A-7681-2CA3-7F3C274AC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Open-Source Interfaces</a:t>
            </a:r>
            <a:endParaRPr lang="en-GB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98EA83C0-E439-5ABE-E76D-11500BF19293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16B340-7F8C-E75C-9C62-C593278DA487}"/>
              </a:ext>
            </a:extLst>
          </p:cNvPr>
          <p:cNvSpPr txBox="1"/>
          <p:nvPr/>
        </p:nvSpPr>
        <p:spPr>
          <a:xfrm>
            <a:off x="5899127" y="1554787"/>
            <a:ext cx="2735074" cy="338554"/>
          </a:xfrm>
          <a:prstGeom prst="rect">
            <a:avLst/>
          </a:prstGeom>
          <a:solidFill>
            <a:srgbClr val="928ABD"/>
          </a:solidFill>
        </p:spPr>
        <p:txBody>
          <a:bodyPr wrap="square" rtlCol="0">
            <a:spAutoFit/>
          </a:bodyPr>
          <a:lstStyle/>
          <a:p>
            <a:r>
              <a:rPr lang="da-DK" sz="1600" dirty="0"/>
              <a:t>Kafka Interface</a:t>
            </a:r>
            <a:endParaRPr lang="en-GB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A2E957-7CEF-8D72-5FD2-569C487B376F}"/>
              </a:ext>
            </a:extLst>
          </p:cNvPr>
          <p:cNvSpPr txBox="1"/>
          <p:nvPr/>
        </p:nvSpPr>
        <p:spPr>
          <a:xfrm>
            <a:off x="5255508" y="1370121"/>
            <a:ext cx="644728" cy="338554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da-DK" sz="1600" dirty="0"/>
              <a:t>Done</a:t>
            </a:r>
            <a:endParaRPr lang="en-GB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D43C39-E246-DC73-ACD8-F7F498B95111}"/>
              </a:ext>
            </a:extLst>
          </p:cNvPr>
          <p:cNvSpPr txBox="1"/>
          <p:nvPr/>
        </p:nvSpPr>
        <p:spPr>
          <a:xfrm>
            <a:off x="5899126" y="2401963"/>
            <a:ext cx="2735075" cy="584775"/>
          </a:xfrm>
          <a:prstGeom prst="rect">
            <a:avLst/>
          </a:prstGeom>
          <a:solidFill>
            <a:srgbClr val="928ABD"/>
          </a:solidFill>
        </p:spPr>
        <p:txBody>
          <a:bodyPr wrap="square" rtlCol="0">
            <a:spAutoFit/>
          </a:bodyPr>
          <a:lstStyle/>
          <a:p>
            <a:r>
              <a:rPr lang="da-DK" sz="1600" dirty="0"/>
              <a:t>HTMLRenderer (Chromium)</a:t>
            </a:r>
          </a:p>
          <a:p>
            <a:r>
              <a:rPr lang="da-DK" sz="1600" dirty="0"/>
              <a:t>Conga (TCP / UDP)</a:t>
            </a:r>
            <a:endParaRPr lang="en-GB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22AD99-82E7-EE21-96A8-9D254C6ADCE1}"/>
              </a:ext>
            </a:extLst>
          </p:cNvPr>
          <p:cNvSpPr txBox="1"/>
          <p:nvPr/>
        </p:nvSpPr>
        <p:spPr>
          <a:xfrm>
            <a:off x="5255508" y="2108785"/>
            <a:ext cx="1745991" cy="338554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da-DK" sz="1600" dirty="0"/>
              <a:t>Planned for v21.0</a:t>
            </a:r>
            <a:endParaRPr lang="en-GB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3C3181-9570-DF88-6625-A33EFA565E3D}"/>
              </a:ext>
            </a:extLst>
          </p:cNvPr>
          <p:cNvSpPr txBox="1"/>
          <p:nvPr/>
        </p:nvSpPr>
        <p:spPr>
          <a:xfrm>
            <a:off x="5899126" y="3495360"/>
            <a:ext cx="2735075" cy="338554"/>
          </a:xfrm>
          <a:prstGeom prst="rect">
            <a:avLst/>
          </a:prstGeom>
          <a:solidFill>
            <a:srgbClr val="928ABD"/>
          </a:solidFill>
        </p:spPr>
        <p:txBody>
          <a:bodyPr wrap="square" rtlCol="0">
            <a:spAutoFit/>
          </a:bodyPr>
          <a:lstStyle/>
          <a:p>
            <a:r>
              <a:rPr lang="da-DK" sz="1600" dirty="0"/>
              <a:t>Cryptographic Library</a:t>
            </a:r>
            <a:endParaRPr lang="en-GB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56F8F0-79E9-B58F-B955-A34A242EA33E}"/>
              </a:ext>
            </a:extLst>
          </p:cNvPr>
          <p:cNvSpPr txBox="1"/>
          <p:nvPr/>
        </p:nvSpPr>
        <p:spPr>
          <a:xfrm>
            <a:off x="5255508" y="3202182"/>
            <a:ext cx="801823" cy="338554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da-DK" sz="1600" dirty="0"/>
              <a:t>"Later"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6879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27352B-107D-63AD-EE64-8BE123610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Async / Parallel</a:t>
            </a: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7815C6-0654-995F-1D78-E329D05B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0750" y="1232297"/>
            <a:ext cx="4762500" cy="2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069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C247E-2EC2-C126-FA1A-EE39C780F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044681" cy="324204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GB" sz="2000" dirty="0"/>
              <a:t>Implement a primitive operator ∥ which can invoke functions asynchronously</a:t>
            </a:r>
          </a:p>
          <a:p>
            <a:pPr lvl="1">
              <a:spcAft>
                <a:spcPts val="600"/>
              </a:spcAft>
            </a:pPr>
            <a:r>
              <a:rPr lang="en-GB" sz="1600" dirty="0"/>
              <a:t>A future is immediately returned (as with isolates today)</a:t>
            </a:r>
          </a:p>
          <a:p>
            <a:pPr lvl="1">
              <a:spcAft>
                <a:spcPts val="600"/>
              </a:spcAft>
            </a:pPr>
            <a:r>
              <a:rPr lang="en-GB" sz="1600" dirty="0"/>
              <a:t>The interpreter will block automatically if the value is used and has not materialised.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Multiple architectures will be supported simultaneously</a:t>
            </a:r>
          </a:p>
          <a:p>
            <a:pPr lvl="1">
              <a:spcAft>
                <a:spcPts val="600"/>
              </a:spcAft>
            </a:pPr>
            <a:r>
              <a:rPr lang="en-GB" sz="1600" dirty="0"/>
              <a:t>Isolates (remote processes w/TCP sockets)</a:t>
            </a:r>
          </a:p>
          <a:p>
            <a:pPr lvl="1">
              <a:spcAft>
                <a:spcPts val="600"/>
              </a:spcAft>
            </a:pPr>
            <a:r>
              <a:rPr lang="en-GB" sz="1600" dirty="0"/>
              <a:t>"Green threads" (as the existing &amp; operator)</a:t>
            </a:r>
          </a:p>
          <a:p>
            <a:pPr lvl="1">
              <a:spcAft>
                <a:spcPts val="600"/>
              </a:spcAft>
            </a:pPr>
            <a:r>
              <a:rPr lang="en-GB" sz="1600" dirty="0"/>
              <a:t>Multiple interpreters running on separate O/S threads within the same process</a:t>
            </a:r>
          </a:p>
          <a:p>
            <a:pPr>
              <a:spcAft>
                <a:spcPts val="600"/>
              </a:spcAft>
            </a:pPr>
            <a:endParaRPr lang="en-GB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601020-FD18-60FB-7C9E-CF14EF15C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Parallel / Async Operator </a:t>
            </a:r>
            <a:r>
              <a:rPr lang="en-GB" sz="4400" dirty="0"/>
              <a:t>∥</a:t>
            </a:r>
            <a:endParaRPr lang="en-GB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17C72A0C-5A0D-E1BC-C524-990E49EFFA32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71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C600E-07AD-8701-C13C-189D38386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3A73E5B-8B7F-204A-F4CD-9EB78E4A12DD}"/>
              </a:ext>
            </a:extLst>
          </p:cNvPr>
          <p:cNvGraphicFramePr>
            <a:graphicFrameLocks noGrp="1"/>
          </p:cNvGraphicFramePr>
          <p:nvPr/>
        </p:nvGraphicFramePr>
        <p:xfrm>
          <a:off x="467972" y="489469"/>
          <a:ext cx="8484548" cy="41353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0852">
                  <a:extLst>
                    <a:ext uri="{9D8B030D-6E8A-4147-A177-3AD203B41FA5}">
                      <a16:colId xmlns:a16="http://schemas.microsoft.com/office/drawing/2014/main" val="2546000332"/>
                    </a:ext>
                  </a:extLst>
                </a:gridCol>
                <a:gridCol w="765914">
                  <a:extLst>
                    <a:ext uri="{9D8B030D-6E8A-4147-A177-3AD203B41FA5}">
                      <a16:colId xmlns:a16="http://schemas.microsoft.com/office/drawing/2014/main" val="1229655199"/>
                    </a:ext>
                  </a:extLst>
                </a:gridCol>
                <a:gridCol w="3833813">
                  <a:extLst>
                    <a:ext uri="{9D8B030D-6E8A-4147-A177-3AD203B41FA5}">
                      <a16:colId xmlns:a16="http://schemas.microsoft.com/office/drawing/2014/main" val="941192627"/>
                    </a:ext>
                  </a:extLst>
                </a:gridCol>
                <a:gridCol w="2775689">
                  <a:extLst>
                    <a:ext uri="{9D8B030D-6E8A-4147-A177-3AD203B41FA5}">
                      <a16:colId xmlns:a16="http://schemas.microsoft.com/office/drawing/2014/main" val="4605321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80179287"/>
                    </a:ext>
                  </a:extLst>
                </a:gridCol>
              </a:tblGrid>
              <a:tr h="31893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da-DK" sz="1600" b="1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Start</a:t>
                      </a:r>
                      <a:endParaRPr lang="da-DK" sz="1600" b="1" i="0" u="none" strike="noStrike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a-DK" sz="1600" b="1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Mins</a:t>
                      </a:r>
                      <a:endParaRPr lang="da-DK" sz="1600" b="1" i="0" u="none" strike="noStrike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da-DK" sz="1600" b="1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da-DK" sz="1600" b="1" i="0" u="none" strike="noStrike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da-DK" sz="1600" b="1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Presenter</a:t>
                      </a:r>
                      <a:endParaRPr lang="da-DK" sz="1600" b="1" i="0" u="none" strike="noStrike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DK" sz="1600" u="none" strike="noStrike">
                          <a:effectLst/>
                        </a:rPr>
                        <a:t> </a:t>
                      </a:r>
                      <a:endParaRPr lang="en-DK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307" marR="8307" marT="8307" marB="0" anchor="b"/>
                </a:tc>
                <a:extLst>
                  <a:ext uri="{0D108BD9-81ED-4DB2-BD59-A6C34878D82A}">
                    <a16:rowId xmlns:a16="http://schemas.microsoft.com/office/drawing/2014/main" val="1225165291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da-DK" sz="160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9:30 AM</a:t>
                      </a:r>
                      <a:endParaRPr lang="da-DK" sz="1600" b="0" i="0" u="none" strike="noStrike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DK" sz="1600" u="none" strike="noStrike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45</a:t>
                      </a:r>
                      <a:endParaRPr lang="en-DK" sz="1600" b="0" i="0" u="none" strike="noStrike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600" b="0" i="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The Dyalog Road Map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600" b="0" i="0" u="none" strike="noStrike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Morten Kromberg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DK" sz="1600" u="none" strike="noStrike">
                          <a:effectLst/>
                        </a:rPr>
                        <a:t> </a:t>
                      </a:r>
                      <a:endParaRPr lang="en-DK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307" marR="8307" marT="8307" marB="0" anchor="b"/>
                </a:tc>
                <a:extLst>
                  <a:ext uri="{0D108BD9-81ED-4DB2-BD59-A6C34878D82A}">
                    <a16:rowId xmlns:a16="http://schemas.microsoft.com/office/drawing/2014/main" val="2491324392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da-DK" sz="160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10:15 AM</a:t>
                      </a:r>
                      <a:endParaRPr lang="da-DK" sz="1600" b="0" i="0" u="none" strike="noStrike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DK" sz="160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45</a:t>
                      </a:r>
                      <a:endParaRPr lang="en-DK" sz="1600" b="0" i="0" u="none" strike="noStrike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600" b="0" i="0" u="none" strike="noStrike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Dyalog and AI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600" b="0" i="0" u="none" strike="noStrike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Stefan Kruger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DK" sz="1600" u="none" strike="noStrike">
                          <a:effectLst/>
                        </a:rPr>
                        <a:t> </a:t>
                      </a:r>
                      <a:endParaRPr lang="en-DK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307" marR="8307" marT="8307" marB="0" anchor="b"/>
                </a:tc>
                <a:extLst>
                  <a:ext uri="{0D108BD9-81ED-4DB2-BD59-A6C34878D82A}">
                    <a16:rowId xmlns:a16="http://schemas.microsoft.com/office/drawing/2014/main" val="21432918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da-DK" sz="1600" b="1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11:00 AM</a:t>
                      </a:r>
                      <a:endParaRPr lang="da-DK" sz="1600" b="1" i="0" u="none" strike="noStrike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DK" sz="1600" b="1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1600" b="1" i="0" u="none" strike="noStrike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600" b="1" i="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Break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DK" sz="1600" b="0" i="0" u="none" strike="noStrike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390852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da-DK" sz="160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11:15 AM</a:t>
                      </a:r>
                      <a:endParaRPr lang="da-DK" sz="1600" b="0" i="0" u="none" strike="noStrike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DK" sz="1600" u="none" strike="noStrike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en-DK" sz="1600" b="0" i="0" u="none" strike="noStrike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JAWS – Jarvis And Web Sockets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600" b="0" i="0" u="none" strike="noStrike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Brian Becker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DK" sz="1600" u="none" strike="noStrike">
                          <a:effectLst/>
                        </a:rPr>
                        <a:t> </a:t>
                      </a:r>
                      <a:endParaRPr lang="en-DK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307" marR="8307" marT="8307" marB="0" anchor="b"/>
                </a:tc>
                <a:extLst>
                  <a:ext uri="{0D108BD9-81ED-4DB2-BD59-A6C34878D82A}">
                    <a16:rowId xmlns:a16="http://schemas.microsoft.com/office/drawing/2014/main" val="2281304139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da-DK" sz="160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11:45 AM</a:t>
                      </a:r>
                      <a:endParaRPr lang="da-DK" sz="1600" b="0" i="0" u="none" strike="noStrike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DK" sz="1600" u="none" strike="noStrike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en-DK" sz="1600" b="0" i="0" u="none" strike="noStrike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600" b="0" i="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An Interface to Kafka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600" b="0" i="0" u="none" strike="noStrike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Martina Crippa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DK" sz="1600" u="none" strike="noStrike">
                          <a:effectLst/>
                        </a:rPr>
                        <a:t> </a:t>
                      </a:r>
                      <a:endParaRPr lang="en-DK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307" marR="8307" marT="8307" marB="0" anchor="b"/>
                </a:tc>
                <a:extLst>
                  <a:ext uri="{0D108BD9-81ED-4DB2-BD59-A6C34878D82A}">
                    <a16:rowId xmlns:a16="http://schemas.microsoft.com/office/drawing/2014/main" val="1785952830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da-DK" sz="160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12:15 PM</a:t>
                      </a:r>
                      <a:endParaRPr lang="da-DK" sz="1600" b="0" i="0" u="none" strike="noStrike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DK" sz="160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en-DK" sz="1600" b="0" i="0" u="none" strike="noStrike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600" b="0" i="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Static Analysis of APL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Aaron Hsu and Brandon Wilson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DK" sz="1600" u="none" strike="noStrike">
                          <a:effectLst/>
                        </a:rPr>
                        <a:t> </a:t>
                      </a:r>
                      <a:endParaRPr lang="en-DK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307" marR="8307" marT="8307" marB="0" anchor="b"/>
                </a:tc>
                <a:extLst>
                  <a:ext uri="{0D108BD9-81ED-4DB2-BD59-A6C34878D82A}">
                    <a16:rowId xmlns:a16="http://schemas.microsoft.com/office/drawing/2014/main" val="2373658746"/>
                  </a:ext>
                </a:extLst>
              </a:tr>
              <a:tr h="174437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da-DK" sz="1600" b="1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12:45 PM</a:t>
                      </a:r>
                      <a:endParaRPr lang="da-DK" sz="1600" b="1" i="0" u="none" strike="noStrike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DK" sz="1600" b="1" u="none" strike="noStrike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45</a:t>
                      </a:r>
                      <a:endParaRPr lang="en-DK" sz="1600" b="1" i="0" u="none" strike="noStrike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600" b="1" i="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Lunch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DK" sz="1600" b="0" i="0" u="none" strike="noStrike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485803"/>
                  </a:ext>
                </a:extLst>
              </a:tr>
              <a:tr h="175177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da-DK" sz="160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1:30 PM</a:t>
                      </a:r>
                      <a:endParaRPr lang="da-DK" sz="1600" b="0" i="0" u="none" strike="noStrike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DK" sz="1600" u="none" strike="noStrike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en-DK" sz="1600" b="0" i="0" u="none" strike="noStrike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Converting from </a:t>
                      </a:r>
                      <a:r>
                        <a:rPr lang="en-US" sz="1600" b="0" i="0" u="none" strike="noStrike" dirty="0" err="1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APL+Win</a:t>
                      </a:r>
                      <a:r>
                        <a:rPr lang="en-US" sz="1600" b="0" i="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 to Dyalog APL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600" b="0" i="0" u="none" strike="noStrike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Alex Holtzapple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DK" sz="1600" u="none" strike="noStrike">
                          <a:effectLst/>
                        </a:rPr>
                        <a:t> </a:t>
                      </a:r>
                      <a:endParaRPr lang="en-DK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307" marR="8307" marT="8307" marB="0" anchor="b"/>
                </a:tc>
                <a:extLst>
                  <a:ext uri="{0D108BD9-81ED-4DB2-BD59-A6C34878D82A}">
                    <a16:rowId xmlns:a16="http://schemas.microsoft.com/office/drawing/2014/main" val="2990516993"/>
                  </a:ext>
                </a:extLst>
              </a:tr>
              <a:tr h="225469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da-DK" sz="160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2:00 PM</a:t>
                      </a:r>
                      <a:endParaRPr lang="da-DK" sz="1600" b="0" i="0" u="none" strike="noStrike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DK" sz="1600" u="none" strike="noStrike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60</a:t>
                      </a:r>
                      <a:endParaRPr lang="en-DK" sz="1600" b="0" i="0" u="none" strike="noStrike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Dyalog APL: Our (Not So) Secret Ingredient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600" b="0" i="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Mark Wolfson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DK" sz="1600" u="none" strike="noStrike">
                          <a:effectLst/>
                        </a:rPr>
                        <a:t> </a:t>
                      </a:r>
                      <a:endParaRPr lang="en-DK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307" marR="8307" marT="8307" marB="0" anchor="b"/>
                </a:tc>
                <a:extLst>
                  <a:ext uri="{0D108BD9-81ED-4DB2-BD59-A6C34878D82A}">
                    <a16:rowId xmlns:a16="http://schemas.microsoft.com/office/drawing/2014/main" val="1854613831"/>
                  </a:ext>
                </a:extLst>
              </a:tr>
              <a:tr h="297874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da-DK" sz="1600" b="1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3:00 PM</a:t>
                      </a:r>
                      <a:endParaRPr lang="da-DK" sz="1600" b="1" i="0" u="none" strike="noStrike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DK" sz="1600" b="1" u="none" strike="noStrike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en-DK" sz="1600" b="1" i="0" u="none" strike="noStrike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600" b="1" i="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Break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DK" sz="1600" b="0" i="0" u="none" strike="noStrike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DK" sz="1600" u="none" strike="noStrike">
                          <a:effectLst/>
                        </a:rPr>
                        <a:t> </a:t>
                      </a:r>
                      <a:endParaRPr lang="en-DK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307" marR="8307" marT="8307" marB="0" anchor="b"/>
                </a:tc>
                <a:extLst>
                  <a:ext uri="{0D108BD9-81ED-4DB2-BD59-A6C34878D82A}">
                    <a16:rowId xmlns:a16="http://schemas.microsoft.com/office/drawing/2014/main" val="1271191100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da-DK" sz="160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3:30 PM</a:t>
                      </a:r>
                      <a:endParaRPr lang="da-DK" sz="1600" b="0" i="0" u="none" strike="noStrike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DK" sz="1600" u="none" strike="noStrike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en-DK" sz="1600" b="0" i="0" u="none" strike="noStrike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600" b="0" i="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The Data Science Journey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600" b="0" i="0" u="none" strike="noStrike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Josh David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DK" sz="1600" u="none" strike="noStrike">
                          <a:effectLst/>
                        </a:rPr>
                        <a:t> </a:t>
                      </a:r>
                      <a:endParaRPr lang="en-DK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307" marR="8307" marT="8307" marB="0" anchor="b"/>
                </a:tc>
                <a:extLst>
                  <a:ext uri="{0D108BD9-81ED-4DB2-BD59-A6C34878D82A}">
                    <a16:rowId xmlns:a16="http://schemas.microsoft.com/office/drawing/2014/main" val="827583169"/>
                  </a:ext>
                </a:extLst>
              </a:tr>
              <a:tr h="183864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da-DK" sz="160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4:00 PM</a:t>
                      </a:r>
                      <a:endParaRPr lang="da-DK" sz="1600" b="0" i="0" u="none" strike="noStrike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DK" sz="1600" u="none" strike="noStrike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en-DK" sz="1600" b="0" i="0" u="none" strike="noStrike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What Can </a:t>
                      </a:r>
                      <a:r>
                        <a:rPr lang="en-US" sz="1600" b="0" i="0" u="none" strike="noStrike" dirty="0" err="1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Vectorised</a:t>
                      </a:r>
                      <a:r>
                        <a:rPr lang="en-US" sz="1600" b="0" i="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 Trees Do For You?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600" b="0" i="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Asher Harvey-Smith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DK" sz="1600" u="none" strike="noStrike">
                          <a:effectLst/>
                        </a:rPr>
                        <a:t> </a:t>
                      </a:r>
                      <a:endParaRPr lang="en-DK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307" marR="8307" marT="8307" marB="0" anchor="b"/>
                </a:tc>
                <a:extLst>
                  <a:ext uri="{0D108BD9-81ED-4DB2-BD59-A6C34878D82A}">
                    <a16:rowId xmlns:a16="http://schemas.microsoft.com/office/drawing/2014/main" val="2020786097"/>
                  </a:ext>
                </a:extLst>
              </a:tr>
              <a:tr h="150312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da-DK" sz="160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4:30 PM</a:t>
                      </a:r>
                      <a:endParaRPr lang="da-DK" sz="1600" b="0" i="0" u="none" strike="noStrike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DK" sz="1600" u="none" strike="noStrike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en-DK" sz="1600" b="0" i="0" u="none" strike="noStrike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 dirty="0" err="1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ArrayLab</a:t>
                      </a:r>
                      <a:r>
                        <a:rPr lang="en-US" sz="1600" b="0" i="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: Building a 3D APL Game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600" b="0" i="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Holden Hoover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DK" sz="1600" u="none" strike="noStrike">
                          <a:effectLst/>
                        </a:rPr>
                        <a:t> </a:t>
                      </a:r>
                      <a:endParaRPr lang="en-DK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307" marR="8307" marT="8307" marB="0" anchor="b"/>
                </a:tc>
                <a:extLst>
                  <a:ext uri="{0D108BD9-81ED-4DB2-BD59-A6C34878D82A}">
                    <a16:rowId xmlns:a16="http://schemas.microsoft.com/office/drawing/2014/main" val="1154156025"/>
                  </a:ext>
                </a:extLst>
              </a:tr>
              <a:tr h="167792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da-DK" sz="160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5:00 PM</a:t>
                      </a:r>
                      <a:endParaRPr lang="da-DK" sz="1600" b="0" i="0" u="none" strike="noStrike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DK" sz="160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en-DK" sz="1600" b="0" i="0" u="none" strike="noStrike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307" marR="8307" marT="8307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600" b="0" i="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The APL Trust US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600" b="0" i="0" u="none" strike="noStrike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Diane Hymas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DK" sz="1600" u="none" strike="noStrike" dirty="0">
                          <a:effectLst/>
                        </a:rPr>
                        <a:t> </a:t>
                      </a:r>
                      <a:endParaRPr lang="en-DK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307" marR="8307" marT="8307" marB="0" anchor="b"/>
                </a:tc>
                <a:extLst>
                  <a:ext uri="{0D108BD9-81ED-4DB2-BD59-A6C34878D82A}">
                    <a16:rowId xmlns:a16="http://schemas.microsoft.com/office/drawing/2014/main" val="1891088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0982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AE263-AC8E-B83E-CD42-0F077292E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∥ operator will support parallelism using multiple interpreters</a:t>
            </a:r>
          </a:p>
          <a:p>
            <a:r>
              <a:rPr lang="en-GB" dirty="0"/>
              <a:t>Effective use of GPUs </a:t>
            </a:r>
            <a:br>
              <a:rPr lang="en-GB" dirty="0"/>
            </a:br>
            <a:r>
              <a:rPr lang="en-GB" dirty="0"/>
              <a:t>requires a compiler</a:t>
            </a:r>
          </a:p>
          <a:p>
            <a:r>
              <a:rPr lang="en-GB" dirty="0"/>
              <a:t>Enter co-</a:t>
            </a:r>
            <a:r>
              <a:rPr lang="en-GB" dirty="0" err="1"/>
              <a:t>dfns</a:t>
            </a:r>
            <a:endParaRPr lang="en-GB" dirty="0"/>
          </a:p>
          <a:p>
            <a:r>
              <a:rPr lang="en-GB" dirty="0"/>
              <a:t>Or is it cod-</a:t>
            </a:r>
            <a:r>
              <a:rPr lang="en-GB" dirty="0" err="1"/>
              <a:t>fns</a:t>
            </a:r>
            <a:r>
              <a:rPr lang="en-GB" dirty="0"/>
              <a:t> ?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BD050E-6757-BA24-2150-664C82CC3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Compilation</a:t>
            </a:r>
            <a:endParaRPr lang="en-GB" dirty="0"/>
          </a:p>
        </p:txBody>
      </p:sp>
      <p:pic>
        <p:nvPicPr>
          <p:cNvPr id="4098" name="Picture 2" descr="GitHub - Co-dfns/Co-dfns: High-performance, Reliable, and Parallel APL">
            <a:extLst>
              <a:ext uri="{FF2B5EF4-FFF2-40B4-BE49-F238E27FC236}">
                <a16:creationId xmlns:a16="http://schemas.microsoft.com/office/drawing/2014/main" id="{F11B0396-ECB1-56F8-4932-DD6A4792D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7778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port on Co-dfns // Aaron Hsu // Dyalog '22">
            <a:extLst>
              <a:ext uri="{FF2B5EF4-FFF2-40B4-BE49-F238E27FC236}">
                <a16:creationId xmlns:a16="http://schemas.microsoft.com/office/drawing/2014/main" id="{63C6D5F4-1726-7D4E-0091-BDE85FCAA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74" y="2220914"/>
            <a:ext cx="5194026" cy="292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88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63D43-59AE-EC30-FDCC-5DD155029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44337"/>
            <a:ext cx="6470305" cy="276993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sz="2000" dirty="0"/>
              <a:t>Static Analysis of application code is seen as a required "best practice" by many corporations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sz="2000" dirty="0" err="1"/>
              <a:t>We</a:t>
            </a:r>
            <a:r>
              <a:rPr lang="da-DK" sz="2000" dirty="0"/>
              <a:t> </a:t>
            </a:r>
            <a:r>
              <a:rPr lang="da-DK" sz="2000" dirty="0" err="1"/>
              <a:t>are</a:t>
            </a:r>
            <a:r>
              <a:rPr lang="da-DK" sz="2000" dirty="0"/>
              <a:t> </a:t>
            </a:r>
            <a:r>
              <a:rPr lang="da-DK" sz="2000" dirty="0" err="1"/>
              <a:t>building</a:t>
            </a:r>
            <a:r>
              <a:rPr lang="da-DK" sz="2000" dirty="0"/>
              <a:t> a prototype of a </a:t>
            </a:r>
            <a:r>
              <a:rPr lang="da-DK" sz="2000" dirty="0" err="1"/>
              <a:t>tool</a:t>
            </a:r>
            <a:r>
              <a:rPr lang="da-DK" sz="2000" dirty="0"/>
              <a:t> </a:t>
            </a:r>
            <a:r>
              <a:rPr lang="da-DK" sz="2000" dirty="0" err="1"/>
              <a:t>which</a:t>
            </a:r>
            <a:r>
              <a:rPr lang="da-DK" sz="2000" dirty="0"/>
              <a:t> </a:t>
            </a:r>
            <a:r>
              <a:rPr lang="da-DK" sz="2000" dirty="0" err="1"/>
              <a:t>will</a:t>
            </a:r>
            <a:endParaRPr lang="da-DK" sz="2000" dirty="0"/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da-DK" sz="1800" dirty="0" err="1"/>
              <a:t>Detect</a:t>
            </a:r>
            <a:r>
              <a:rPr lang="da-DK" sz="1800" dirty="0"/>
              <a:t> </a:t>
            </a:r>
            <a:r>
              <a:rPr lang="da-DK" sz="1800" dirty="0" err="1"/>
              <a:t>vulnerabilities</a:t>
            </a:r>
            <a:r>
              <a:rPr lang="da-DK" sz="1800" dirty="0"/>
              <a:t> and </a:t>
            </a:r>
            <a:r>
              <a:rPr lang="da-DK" sz="1800" dirty="0" err="1"/>
              <a:t>other</a:t>
            </a:r>
            <a:r>
              <a:rPr lang="da-DK" sz="1800" dirty="0"/>
              <a:t> bad practices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da-DK" sz="1800" dirty="0"/>
              <a:t>"</a:t>
            </a:r>
            <a:r>
              <a:rPr lang="da-DK" sz="1800" dirty="0" err="1"/>
              <a:t>Lint</a:t>
            </a:r>
            <a:r>
              <a:rPr lang="da-DK" sz="1800" dirty="0"/>
              <a:t>" APL Code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2000" dirty="0"/>
              <a:t>This tool will initially be licensed separately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GB" sz="1600" dirty="0"/>
              <a:t>A free "community edition" may follow later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2000" dirty="0"/>
              <a:t>Will be tested by first two clients at the end of this year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GB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B9A1B8-D4FD-4EA5-001E-5F96B287D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Static</a:t>
            </a:r>
            <a:r>
              <a:rPr lang="da-DK" dirty="0"/>
              <a:t> Analysis of APL Code</a:t>
            </a:r>
            <a:endParaRPr lang="en-GB" dirty="0"/>
          </a:p>
        </p:txBody>
      </p:sp>
      <p:pic>
        <p:nvPicPr>
          <p:cNvPr id="3074" name="Picture 2" descr="How to manage Google security on iPhone® - Guidebooks with Google">
            <a:extLst>
              <a:ext uri="{FF2B5EF4-FFF2-40B4-BE49-F238E27FC236}">
                <a16:creationId xmlns:a16="http://schemas.microsoft.com/office/drawing/2014/main" id="{57574612-18DD-4EDE-957A-5676D55E2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284" y="1024232"/>
            <a:ext cx="23336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6564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9D7D4-0CF9-7F37-95E6-8CCDE5781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BE370F-B17C-BC5C-F220-039F6531A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Large Language Models / AI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54F6C15-13C8-3993-7FCC-5A59DBA836F3}"/>
              </a:ext>
            </a:extLst>
          </p:cNvPr>
          <p:cNvSpPr txBox="1">
            <a:spLocks/>
          </p:cNvSpPr>
          <p:nvPr/>
        </p:nvSpPr>
        <p:spPr>
          <a:xfrm>
            <a:off x="6723925" y="1264925"/>
            <a:ext cx="2127975" cy="324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No presentation can be complete without mention of Artificial Intelligence</a:t>
            </a:r>
          </a:p>
        </p:txBody>
      </p:sp>
      <p:pic>
        <p:nvPicPr>
          <p:cNvPr id="6" name="Content Placeholder 8" descr="An elephant walking in a room with people walking&#10;&#10;AI-generated content may be incorrect.">
            <a:extLst>
              <a:ext uri="{FF2B5EF4-FFF2-40B4-BE49-F238E27FC236}">
                <a16:creationId xmlns:a16="http://schemas.microsoft.com/office/drawing/2014/main" id="{7866DFD6-6A6E-24F5-29AD-9EE9B239F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19" y="1265238"/>
            <a:ext cx="5781886" cy="32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423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6308E-A914-F1CE-3F5C-26456DE71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C96CF-5E54-0879-647E-A4354BEDE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241" y="1956398"/>
            <a:ext cx="5101914" cy="1640242"/>
          </a:xfrm>
        </p:spPr>
        <p:txBody>
          <a:bodyPr>
            <a:normAutofit/>
          </a:bodyPr>
          <a:lstStyle/>
          <a:p>
            <a:r>
              <a:rPr lang="en-GB" sz="1800" dirty="0"/>
              <a:t>Mark Wolfson will talk about how they can be used to add functionality to APL systems</a:t>
            </a:r>
          </a:p>
          <a:p>
            <a:r>
              <a:rPr lang="en-GB" sz="1800" dirty="0"/>
              <a:t>Stefan Kruger is up next to talk about his journey, investigating the potential of current LLMs to help us develop APL code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C2C0BC-5C83-D136-2604-93BA6E643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Large Language Models / AI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11A7748-DDC2-9473-B84C-9C37E31E2147}"/>
              </a:ext>
            </a:extLst>
          </p:cNvPr>
          <p:cNvSpPr txBox="1">
            <a:spLocks/>
          </p:cNvSpPr>
          <p:nvPr/>
        </p:nvSpPr>
        <p:spPr>
          <a:xfrm>
            <a:off x="3444241" y="1264925"/>
            <a:ext cx="5407660" cy="324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No presentation can be complete without mention of Artificial Intelligence</a:t>
            </a:r>
          </a:p>
        </p:txBody>
      </p:sp>
      <p:pic>
        <p:nvPicPr>
          <p:cNvPr id="6" name="Content Placeholder 8" descr="An elephant walking in a room with people walking&#10;&#10;AI-generated content may be incorrect.">
            <a:extLst>
              <a:ext uri="{FF2B5EF4-FFF2-40B4-BE49-F238E27FC236}">
                <a16:creationId xmlns:a16="http://schemas.microsoft.com/office/drawing/2014/main" id="{66D82CC1-4876-1380-A1F6-EA93C8A2DE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19" y="1265238"/>
            <a:ext cx="2682981" cy="150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41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EB88F-8034-CDB5-6DED-B43B0DAA3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APL used to be the best tool for DS</a:t>
            </a:r>
          </a:p>
          <a:p>
            <a:r>
              <a:rPr lang="en-GB" dirty="0"/>
              <a:t>Today, Python has more, better libraries</a:t>
            </a:r>
          </a:p>
          <a:p>
            <a:r>
              <a:rPr lang="en-GB" dirty="0"/>
              <a:t>We are building a team to understand</a:t>
            </a:r>
          </a:p>
          <a:p>
            <a:pPr lvl="1"/>
            <a:r>
              <a:rPr lang="en-GB" dirty="0"/>
              <a:t>Where the opportunities are for APL</a:t>
            </a:r>
          </a:p>
          <a:p>
            <a:pPr lvl="1"/>
            <a:r>
              <a:rPr lang="en-GB" dirty="0"/>
              <a:t>How to make ourselves more visible</a:t>
            </a:r>
          </a:p>
          <a:p>
            <a:pPr lvl="1"/>
            <a:r>
              <a:rPr lang="en-GB" dirty="0"/>
              <a:t>Where we need to improve to be competitive</a:t>
            </a:r>
          </a:p>
          <a:p>
            <a:pPr lvl="1"/>
            <a:r>
              <a:rPr lang="en-GB" dirty="0"/>
              <a:t>How to share tools &amp; data with Python</a:t>
            </a:r>
          </a:p>
          <a:p>
            <a:pPr lvl="1"/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6D8EEA-5876-F6F4-8671-762D6FDA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Science</a:t>
            </a:r>
          </a:p>
        </p:txBody>
      </p:sp>
      <p:pic>
        <p:nvPicPr>
          <p:cNvPr id="3078" name="Picture 6" descr="APL – Chelsea Troy">
            <a:extLst>
              <a:ext uri="{FF2B5EF4-FFF2-40B4-BE49-F238E27FC236}">
                <a16:creationId xmlns:a16="http://schemas.microsoft.com/office/drawing/2014/main" id="{19937739-71C5-A35B-1B6A-FCB5075C5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29" y="465997"/>
            <a:ext cx="2146131" cy="245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3C2321B-3E58-B927-DC59-F8E51DC8F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r="8171"/>
          <a:stretch>
            <a:fillRect/>
          </a:stretch>
        </p:blipFill>
        <p:spPr bwMode="auto">
          <a:xfrm>
            <a:off x="6644663" y="465996"/>
            <a:ext cx="2254227" cy="245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E294CF0-9A42-F307-5389-190698B4F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r="2892"/>
          <a:stretch>
            <a:fillRect/>
          </a:stretch>
        </p:blipFill>
        <p:spPr bwMode="auto">
          <a:xfrm>
            <a:off x="6645390" y="465996"/>
            <a:ext cx="2253500" cy="245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24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71ECA-031A-65D9-B5FF-E5A42D99A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7F58E-8601-4B12-4F70-C8C4C7A5B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a-DK" sz="2000" dirty="0"/>
              <a:t>We need to work on: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Faster Data Loading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Faster Matrix Multiplication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Easy access to LLMs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New Visualisation Tools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Arrow &amp; Parquet Data Formats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Python Integration</a:t>
            </a:r>
          </a:p>
          <a:p>
            <a:pPr lvl="1">
              <a:spcAft>
                <a:spcPts val="600"/>
              </a:spcAft>
            </a:pPr>
            <a:r>
              <a:rPr lang="da-DK" sz="1800" dirty="0"/>
              <a:t>Use Python packages from APL</a:t>
            </a:r>
          </a:p>
          <a:p>
            <a:pPr lvl="1">
              <a:spcAft>
                <a:spcPts val="600"/>
              </a:spcAft>
            </a:pPr>
            <a:r>
              <a:rPr lang="da-DK" sz="1800" dirty="0"/>
              <a:t>Use APL as a package from Python</a:t>
            </a:r>
          </a:p>
          <a:p>
            <a:pPr>
              <a:spcAft>
                <a:spcPts val="600"/>
              </a:spcAft>
            </a:pPr>
            <a:endParaRPr lang="en-GB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362C74-D964-7289-81E9-450C32BAB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Data Science Findings</a:t>
            </a:r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F93FFCA-006F-A0EA-C1C1-01DEB9DAD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r="93"/>
          <a:stretch/>
        </p:blipFill>
        <p:spPr bwMode="auto">
          <a:xfrm>
            <a:off x="6530281" y="1462874"/>
            <a:ext cx="2217751" cy="221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095A7D9-E9E4-25F9-A6E4-E78D6AB79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30281" y="1462874"/>
            <a:ext cx="2217751" cy="221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B4317172-AE19-B883-435E-91FE2946B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9101" y="1264925"/>
            <a:ext cx="354455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95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25C7D-746E-F97C-60D7-3AD1F7B50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2639E-8003-78AB-E0D9-108B86314F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72483-D72F-730C-31DE-CB04D444E1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6DEE13-57AE-4B35-C50E-BCC77442632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B5FC0B-DC93-2A75-53C3-D9796D8A7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15" y="0"/>
            <a:ext cx="8168640" cy="39982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C0FDF2-1EBF-51E4-085D-08B023839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15" y="3534343"/>
            <a:ext cx="8168640" cy="11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457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36FE3-BC98-D56C-449F-1D21A4F48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719" y="638616"/>
            <a:ext cx="3541982" cy="685535"/>
          </a:xfrm>
        </p:spPr>
        <p:txBody>
          <a:bodyPr/>
          <a:lstStyle/>
          <a:p>
            <a:r>
              <a:rPr lang="da-DK" dirty="0"/>
              <a:t>Winners</a:t>
            </a:r>
            <a:endParaRPr lang="en-GB" dirty="0"/>
          </a:p>
        </p:txBody>
      </p:sp>
      <p:sp>
        <p:nvSpPr>
          <p:cNvPr id="6" name="AutoShape 2" descr="News about Dyalog - Dyalog">
            <a:extLst>
              <a:ext uri="{FF2B5EF4-FFF2-40B4-BE49-F238E27FC236}">
                <a16:creationId xmlns:a16="http://schemas.microsoft.com/office/drawing/2014/main" id="{B0EE4F0C-9F04-1AAF-C142-8492C39527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News about Dyalog - Dyalog">
            <a:extLst>
              <a:ext uri="{FF2B5EF4-FFF2-40B4-BE49-F238E27FC236}">
                <a16:creationId xmlns:a16="http://schemas.microsoft.com/office/drawing/2014/main" id="{60B55CEF-8DEC-5B12-865F-D7DD715171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56760" y="2556510"/>
            <a:ext cx="335280" cy="33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0EFAC4A-9400-6A68-1B2F-7DFE8389F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6" r="12853" b="20860"/>
          <a:stretch>
            <a:fillRect/>
          </a:stretch>
        </p:blipFill>
        <p:spPr bwMode="auto">
          <a:xfrm>
            <a:off x="2203645" y="1499200"/>
            <a:ext cx="1681383" cy="235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ofile photo of Borna Ahmadzadeh">
            <a:extLst>
              <a:ext uri="{FF2B5EF4-FFF2-40B4-BE49-F238E27FC236}">
                <a16:creationId xmlns:a16="http://schemas.microsoft.com/office/drawing/2014/main" id="{0DF06673-77F6-101B-9B63-5226495E1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20860" r="36404" b="27838"/>
          <a:stretch>
            <a:fillRect/>
          </a:stretch>
        </p:blipFill>
        <p:spPr bwMode="auto">
          <a:xfrm>
            <a:off x="4724400" y="1544472"/>
            <a:ext cx="1748245" cy="235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7C444C-CE1D-3537-2828-1CD719B9528A}"/>
              </a:ext>
            </a:extLst>
          </p:cNvPr>
          <p:cNvSpPr txBox="1"/>
          <p:nvPr/>
        </p:nvSpPr>
        <p:spPr>
          <a:xfrm>
            <a:off x="4635072" y="3903825"/>
            <a:ext cx="3044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2025 Borna Ahmadzadeh</a:t>
            </a:r>
            <a:br>
              <a:rPr lang="da-DK" dirty="0"/>
            </a:br>
            <a:r>
              <a:rPr lang="da-DK" dirty="0"/>
              <a:t>APLearn – Machine Learning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C5B3F9-1069-106F-430E-7CE32E4F761B}"/>
              </a:ext>
            </a:extLst>
          </p:cNvPr>
          <p:cNvSpPr txBox="1"/>
          <p:nvPr/>
        </p:nvSpPr>
        <p:spPr>
          <a:xfrm>
            <a:off x="1721456" y="3858553"/>
            <a:ext cx="2241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a-DK" dirty="0"/>
              <a:t>2024 Holden Hoover</a:t>
            </a:r>
            <a:br>
              <a:rPr lang="da-DK" dirty="0"/>
            </a:br>
            <a:r>
              <a:rPr lang="da-DK" dirty="0"/>
              <a:t>Radar Ingest System</a:t>
            </a:r>
            <a:endParaRPr lang="en-GB" dirty="0"/>
          </a:p>
        </p:txBody>
      </p:sp>
      <p:pic>
        <p:nvPicPr>
          <p:cNvPr id="5122" name="Picture 2" descr="competition">
            <a:extLst>
              <a:ext uri="{FF2B5EF4-FFF2-40B4-BE49-F238E27FC236}">
                <a16:creationId xmlns:a16="http://schemas.microsoft.com/office/drawing/2014/main" id="{01A118B1-F193-556D-DC21-6991C12B5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2" y="182035"/>
            <a:ext cx="2411426" cy="114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45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F8AF4A-B3BE-345B-D54C-85FF43B98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553" y="762682"/>
            <a:ext cx="2294068" cy="3956294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7D38D5A-4B07-828C-EB86-7C3EA1E0F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000252"/>
            <a:ext cx="5376233" cy="1142995"/>
          </a:xfrm>
        </p:spPr>
        <p:txBody>
          <a:bodyPr/>
          <a:lstStyle/>
          <a:p>
            <a:r>
              <a:rPr lang="en-GB" dirty="0"/>
              <a:t>The Remote IDE (Ride)</a:t>
            </a:r>
            <a:br>
              <a:rPr lang="en-GB" dirty="0"/>
            </a:br>
            <a:r>
              <a:rPr lang="en-GB" dirty="0"/>
              <a:t> and the Ride protocol are open</a:t>
            </a:r>
          </a:p>
          <a:p>
            <a:r>
              <a:rPr lang="en-GB" dirty="0"/>
              <a:t>"</a:t>
            </a:r>
            <a:r>
              <a:rPr lang="en-GB" dirty="0" err="1"/>
              <a:t>dzaima</a:t>
            </a:r>
            <a:r>
              <a:rPr lang="en-GB" dirty="0"/>
              <a:t>" is a former </a:t>
            </a:r>
            <a:br>
              <a:rPr lang="en-GB" dirty="0"/>
            </a:br>
            <a:r>
              <a:rPr lang="en-GB" dirty="0"/>
              <a:t>Problem-Solving Contest winner and has his own APL interpreter</a:t>
            </a:r>
          </a:p>
          <a:p>
            <a:r>
              <a:rPr lang="en-GB" dirty="0"/>
              <a:t>Suddenly one day …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EE4C201-AA2B-0474-0789-994429E77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44681" cy="1142995"/>
          </a:xfrm>
        </p:spPr>
        <p:txBody>
          <a:bodyPr/>
          <a:lstStyle/>
          <a:p>
            <a:r>
              <a:rPr lang="en-GB" dirty="0"/>
              <a:t>Open-Source helps</a:t>
            </a:r>
            <a:br>
              <a:rPr lang="en-GB" dirty="0"/>
            </a:br>
            <a:r>
              <a:rPr lang="en-GB" dirty="0"/>
              <a:t>Drive Engagement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25E09B-172A-5F83-91C7-9AFC77D03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654" y="321654"/>
            <a:ext cx="3115110" cy="2086266"/>
          </a:xfrm>
          <a:prstGeom prst="rect">
            <a:avLst/>
          </a:prstGeom>
          <a:ln>
            <a:solidFill>
              <a:srgbClr val="373535"/>
            </a:solidFill>
          </a:ln>
        </p:spPr>
      </p:pic>
    </p:spTree>
    <p:extLst>
      <p:ext uri="{BB962C8B-B14F-4D97-AF65-F5344CB8AC3E}">
        <p14:creationId xmlns:p14="http://schemas.microsoft.com/office/powerpoint/2010/main" val="168847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42D7D-FB2E-752F-4543-8CDF8BAA5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5535406" cy="324204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GB" sz="2000" dirty="0"/>
              <a:t>Recruit in good time</a:t>
            </a:r>
          </a:p>
          <a:p>
            <a:pPr lvl="1">
              <a:spcAft>
                <a:spcPts val="600"/>
              </a:spcAft>
            </a:pPr>
            <a:r>
              <a:rPr lang="en-GB" sz="1800" dirty="0"/>
              <a:t>New recruits provide much-needed inspiration to go after new business</a:t>
            </a:r>
          </a:p>
          <a:p>
            <a:pPr lvl="1">
              <a:spcAft>
                <a:spcPts val="600"/>
              </a:spcAft>
            </a:pPr>
            <a:r>
              <a:rPr lang="en-GB" sz="1800" dirty="0"/>
              <a:t>But need to learn from the experienced crew</a:t>
            </a:r>
            <a:br>
              <a:rPr lang="en-GB" sz="1800" dirty="0"/>
            </a:br>
            <a:endParaRPr lang="en-GB" sz="1800" dirty="0"/>
          </a:p>
          <a:p>
            <a:pPr>
              <a:spcAft>
                <a:spcPts val="600"/>
              </a:spcAft>
            </a:pPr>
            <a:r>
              <a:rPr lang="en-GB" sz="2000" dirty="0"/>
              <a:t>Offer Consulting &amp; Training</a:t>
            </a:r>
          </a:p>
          <a:p>
            <a:pPr lvl="1">
              <a:spcAft>
                <a:spcPts val="600"/>
              </a:spcAft>
            </a:pPr>
            <a:r>
              <a:rPr lang="en-GB" sz="1800" dirty="0"/>
              <a:t>Stay in close contact with existing users</a:t>
            </a:r>
          </a:p>
          <a:p>
            <a:pPr lvl="1">
              <a:spcAft>
                <a:spcPts val="600"/>
              </a:spcAft>
            </a:pPr>
            <a:r>
              <a:rPr lang="en-GB" sz="1800" dirty="0"/>
              <a:t>Help new users build modern APL systems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64B7BA-16BF-4B7F-787C-57C1D08E6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Building the Team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D3F56D54-87E8-4687-7B1E-4CF8B123C464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CE3BC2-52B5-B664-4FEF-18109B772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316" y="1264925"/>
            <a:ext cx="3043767" cy="30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2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BC808E2-213A-1A24-33C1-B3D69B44D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118"/>
            <a:ext cx="9144000" cy="411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2319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698DA-7D0B-E2D9-9BC9-886F2A3EB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9207800-7563-7A57-7651-E1A34ECD5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447" y="1609533"/>
            <a:ext cx="1205506" cy="1491483"/>
          </a:xfrm>
          <a:prstGeom prst="rect">
            <a:avLst/>
          </a:prstGeom>
        </p:spPr>
      </p:pic>
      <p:sp>
        <p:nvSpPr>
          <p:cNvPr id="28" name="Title 27">
            <a:extLst>
              <a:ext uri="{FF2B5EF4-FFF2-40B4-BE49-F238E27FC236}">
                <a16:creationId xmlns:a16="http://schemas.microsoft.com/office/drawing/2014/main" id="{CDB7B9E7-E515-25F7-A6C4-72BB39BC6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Recent Hires</a:t>
            </a:r>
            <a:endParaRPr lang="LID4096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6B27D4-41D1-6114-1F56-6D6E0C6E82EB}"/>
              </a:ext>
            </a:extLst>
          </p:cNvPr>
          <p:cNvSpPr txBox="1"/>
          <p:nvPr/>
        </p:nvSpPr>
        <p:spPr>
          <a:xfrm>
            <a:off x="3782041" y="3229358"/>
            <a:ext cx="1478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Martina</a:t>
            </a:r>
            <a:br>
              <a:rPr lang="da-DK" sz="1400" dirty="0"/>
            </a:br>
            <a:r>
              <a:rPr lang="da-DK" sz="1400" dirty="0"/>
              <a:t>APL+C </a:t>
            </a:r>
            <a:br>
              <a:rPr lang="da-DK" sz="1400" dirty="0"/>
            </a:br>
            <a:r>
              <a:rPr lang="da-DK" sz="1400" dirty="0"/>
              <a:t>Denmark Aug 24</a:t>
            </a:r>
            <a:endParaRPr lang="en-GB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772CEB-00A8-F5A3-B675-140D1536F612}"/>
              </a:ext>
            </a:extLst>
          </p:cNvPr>
          <p:cNvSpPr txBox="1"/>
          <p:nvPr/>
        </p:nvSpPr>
        <p:spPr>
          <a:xfrm>
            <a:off x="7153388" y="3237657"/>
            <a:ext cx="1478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Neil</a:t>
            </a:r>
            <a:br>
              <a:rPr lang="da-DK" sz="1400" dirty="0"/>
            </a:br>
            <a:r>
              <a:rPr lang="da-DK" sz="1400" dirty="0"/>
              <a:t>JS+APL</a:t>
            </a:r>
            <a:br>
              <a:rPr lang="da-DK" sz="1400" dirty="0"/>
            </a:br>
            <a:r>
              <a:rPr lang="da-DK" sz="1400" dirty="0"/>
              <a:t>Germany Sep 24</a:t>
            </a:r>
            <a:endParaRPr lang="en-GB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77C3BC-CACF-613E-0D27-90BA36F6880E}"/>
              </a:ext>
            </a:extLst>
          </p:cNvPr>
          <p:cNvSpPr txBox="1"/>
          <p:nvPr/>
        </p:nvSpPr>
        <p:spPr>
          <a:xfrm>
            <a:off x="5524563" y="3252457"/>
            <a:ext cx="1478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Andrea</a:t>
            </a:r>
            <a:br>
              <a:rPr lang="da-DK" sz="1400" dirty="0"/>
            </a:br>
            <a:r>
              <a:rPr lang="da-DK" sz="1400" dirty="0"/>
              <a:t>CEO Assist. </a:t>
            </a:r>
            <a:br>
              <a:rPr lang="da-DK" sz="1400" dirty="0"/>
            </a:br>
            <a:r>
              <a:rPr lang="da-DK" sz="1400" dirty="0"/>
              <a:t>Denmark Oct 24</a:t>
            </a:r>
            <a:endParaRPr lang="en-GB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2072DB-1553-DC3F-19A1-2B7B408D7FFD}"/>
              </a:ext>
            </a:extLst>
          </p:cNvPr>
          <p:cNvSpPr txBox="1"/>
          <p:nvPr/>
        </p:nvSpPr>
        <p:spPr>
          <a:xfrm>
            <a:off x="323528" y="3199758"/>
            <a:ext cx="1478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Asher</a:t>
            </a:r>
            <a:br>
              <a:rPr lang="da-DK" sz="1400" dirty="0"/>
            </a:br>
            <a:r>
              <a:rPr lang="da-DK" sz="1400" dirty="0"/>
              <a:t> APL+C</a:t>
            </a:r>
            <a:br>
              <a:rPr lang="da-DK" sz="1400" dirty="0"/>
            </a:br>
            <a:r>
              <a:rPr lang="da-DK" sz="1400" dirty="0"/>
              <a:t>UK Oct 25</a:t>
            </a:r>
            <a:br>
              <a:rPr lang="da-DK" sz="1400" dirty="0"/>
            </a:br>
            <a:r>
              <a:rPr lang="da-DK" sz="1100" dirty="0"/>
              <a:t>(Intern in 23 &amp; 24)</a:t>
            </a:r>
            <a:endParaRPr lang="en-GB" sz="11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FBDD96D-3868-CBF2-12D5-0C833174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799" y="1639133"/>
            <a:ext cx="1175654" cy="146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B045AEF-39BB-7C4F-5E25-97D24EAFC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916" y="1639133"/>
            <a:ext cx="1190377" cy="148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29899-C5AB-1864-5579-F7EC59682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055" y="1639133"/>
            <a:ext cx="1175655" cy="146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205FE4-332F-F0B0-94B7-681600C84DCF}"/>
              </a:ext>
            </a:extLst>
          </p:cNvPr>
          <p:cNvSpPr txBox="1"/>
          <p:nvPr/>
        </p:nvSpPr>
        <p:spPr>
          <a:xfrm>
            <a:off x="2096368" y="3208057"/>
            <a:ext cx="1478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Brandon</a:t>
            </a:r>
            <a:br>
              <a:rPr lang="da-DK" sz="1400" dirty="0"/>
            </a:br>
            <a:r>
              <a:rPr lang="da-DK" sz="1400" dirty="0"/>
              <a:t>APL </a:t>
            </a:r>
            <a:br>
              <a:rPr lang="da-DK" sz="1400" dirty="0"/>
            </a:br>
            <a:r>
              <a:rPr lang="da-DK" sz="1400" dirty="0"/>
              <a:t>Japan Jan 25</a:t>
            </a:r>
            <a:endParaRPr lang="en-GB" sz="1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F01B319-FA96-3030-CBD1-06700D14F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-397" r="31583" b="15953"/>
          <a:stretch>
            <a:fillRect/>
          </a:stretch>
        </p:blipFill>
        <p:spPr bwMode="auto">
          <a:xfrm>
            <a:off x="2244658" y="1609533"/>
            <a:ext cx="1175654" cy="150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7099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BFECD-40AD-770E-AECC-4311660DFA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153202-4AD7-D607-FE4D-3BD4B37FC4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5D4055-2EA4-4A03-5DC1-D43D9772F54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8F0579-A387-9777-AFEC-B5C16C9DB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6118FFF-1BE4-09FE-DB36-2E3933AD8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2" b="3762"/>
          <a:stretch/>
        </p:blipFill>
        <p:spPr bwMode="auto">
          <a:xfrm>
            <a:off x="6331094" y="1198592"/>
            <a:ext cx="1161620" cy="153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11BF98-670D-ED30-B2EF-BC68E11FDE6F}"/>
              </a:ext>
            </a:extLst>
          </p:cNvPr>
          <p:cNvSpPr txBox="1"/>
          <p:nvPr/>
        </p:nvSpPr>
        <p:spPr>
          <a:xfrm>
            <a:off x="6331094" y="3102535"/>
            <a:ext cx="1792289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b="1" dirty="0"/>
              <a:t>raylibAPL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87C6DC-73EA-2E83-C487-66A98C8A5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767" y="1200151"/>
            <a:ext cx="1205506" cy="14914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C4F2F8-B65B-23BB-76A8-30BB6E969480}"/>
              </a:ext>
            </a:extLst>
          </p:cNvPr>
          <p:cNvSpPr txBox="1"/>
          <p:nvPr/>
        </p:nvSpPr>
        <p:spPr>
          <a:xfrm>
            <a:off x="275574" y="548877"/>
            <a:ext cx="942887" cy="369332"/>
          </a:xfrm>
          <a:prstGeom prst="rect">
            <a:avLst/>
          </a:prstGeom>
          <a:solidFill>
            <a:srgbClr val="928ABD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Interns!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D4B7A8-88FE-4265-191A-11E5F5B179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120"/>
          <a:stretch/>
        </p:blipFill>
        <p:spPr>
          <a:xfrm>
            <a:off x="2076409" y="1200151"/>
            <a:ext cx="1104648" cy="14914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3DB1B1-3280-3F69-7F6F-B04F8CC7FE45}"/>
              </a:ext>
            </a:extLst>
          </p:cNvPr>
          <p:cNvSpPr txBox="1"/>
          <p:nvPr/>
        </p:nvSpPr>
        <p:spPr>
          <a:xfrm>
            <a:off x="651187" y="2712130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Asher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DDEBE2-7314-80B5-F7E4-8371F7D0EFB8}"/>
              </a:ext>
            </a:extLst>
          </p:cNvPr>
          <p:cNvSpPr txBox="1"/>
          <p:nvPr/>
        </p:nvSpPr>
        <p:spPr>
          <a:xfrm>
            <a:off x="1952180" y="2712721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Kamila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695A80-8777-F6C1-78F1-B264C94FA380}"/>
              </a:ext>
            </a:extLst>
          </p:cNvPr>
          <p:cNvSpPr txBox="1"/>
          <p:nvPr/>
        </p:nvSpPr>
        <p:spPr>
          <a:xfrm>
            <a:off x="6252311" y="2709754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Brian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835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CCAAF-4671-1131-7C7C-59D278690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02F05C6A-39A5-1E96-29E6-F5BFE3C25C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23925" y="1264925"/>
            <a:ext cx="2127975" cy="3242039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18479B-F3F8-D688-9008-CB3699935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</p:spPr>
        <p:txBody>
          <a:bodyPr anchor="b">
            <a:normAutofit/>
          </a:bodyPr>
          <a:lstStyle/>
          <a:p>
            <a:r>
              <a:rPr lang="en-GB" dirty="0"/>
              <a:t>The Plan is Unchanged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65614FA-6A89-5616-1484-7FBE5E59F0C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3527" y="1264925"/>
          <a:ext cx="6092513" cy="3242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 descr="Dyalog APL - APL Wiki">
            <a:extLst>
              <a:ext uri="{FF2B5EF4-FFF2-40B4-BE49-F238E27FC236}">
                <a16:creationId xmlns:a16="http://schemas.microsoft.com/office/drawing/2014/main" id="{78060C55-4E3E-E210-9EB4-9FC1609A0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348" y="126492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9500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AE20F-0401-BBBF-7EEE-3F4C78BEE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81105"/>
            <a:ext cx="6183952" cy="324204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a-DK" dirty="0"/>
              <a:t>Mike Mingard provided invaluable help with the images.</a:t>
            </a:r>
          </a:p>
          <a:p>
            <a:pPr>
              <a:spcAft>
                <a:spcPts val="600"/>
              </a:spcAft>
            </a:pPr>
            <a:r>
              <a:rPr lang="da-DK" dirty="0"/>
              <a:t>A ton of Admin work behind the scenes by</a:t>
            </a:r>
            <a:br>
              <a:rPr lang="da-DK" dirty="0"/>
            </a:br>
            <a:r>
              <a:rPr lang="da-DK" dirty="0"/>
              <a:t>Karen Shaw and Jada Andrade 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00EE4C-20C2-CC83-CBB4-E2B46889B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 big THANK YOU to ...</a:t>
            </a:r>
            <a:endParaRPr lang="en-GB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963CDEA-896F-DF8C-6D15-B0FA013E9AFD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36698EF1-B9A5-82DE-CE76-4BF0E4D97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227" y="181193"/>
            <a:ext cx="1845312" cy="22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A5EAD5CF-536A-4A9F-3B81-67C4AD789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6" y="2802125"/>
            <a:ext cx="1522820" cy="189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0A61AE1C-4904-4586-64F7-956775F7E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458" y="2793409"/>
            <a:ext cx="1522820" cy="189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BE9BC2C-DEEF-348E-B068-29990EE5E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230" y="2802125"/>
            <a:ext cx="1522820" cy="189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804212-CD76-98CF-48BA-91314A94D758}"/>
              </a:ext>
            </a:extLst>
          </p:cNvPr>
          <p:cNvSpPr txBox="1"/>
          <p:nvPr/>
        </p:nvSpPr>
        <p:spPr>
          <a:xfrm>
            <a:off x="6917475" y="2793409"/>
            <a:ext cx="20906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Behind and on</a:t>
            </a:r>
          </a:p>
          <a:p>
            <a:r>
              <a:rPr lang="en-GB" sz="2400" dirty="0"/>
              <a:t>the scene:</a:t>
            </a:r>
          </a:p>
          <a:p>
            <a:r>
              <a:rPr lang="en-GB" sz="2400" dirty="0"/>
              <a:t>Brian Becker</a:t>
            </a:r>
          </a:p>
        </p:txBody>
      </p:sp>
    </p:spTree>
    <p:extLst>
      <p:ext uri="{BB962C8B-B14F-4D97-AF65-F5344CB8AC3E}">
        <p14:creationId xmlns:p14="http://schemas.microsoft.com/office/powerpoint/2010/main" val="302165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F22DE6-CEBB-A8F7-621E-F284CA1CD80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winding road in a forest&#10;&#10;AI-generated content may be incorrect.">
            <a:extLst>
              <a:ext uri="{FF2B5EF4-FFF2-40B4-BE49-F238E27FC236}">
                <a16:creationId xmlns:a16="http://schemas.microsoft.com/office/drawing/2014/main" id="{B6C7FAB3-0093-5EB0-192D-F049BF3B7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</p:spPr>
      </p:pic>
    </p:spTree>
    <p:extLst>
      <p:ext uri="{BB962C8B-B14F-4D97-AF65-F5344CB8AC3E}">
        <p14:creationId xmlns:p14="http://schemas.microsoft.com/office/powerpoint/2010/main" val="3300965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6DD5A9B7-7EA7-1E4A-A3A3-329FA888D17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23925" y="1264925"/>
            <a:ext cx="2127975" cy="3242039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E5378A-4DF8-2FDD-6FA4-58510773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</p:spPr>
        <p:txBody>
          <a:bodyPr anchor="b">
            <a:normAutofit/>
          </a:bodyPr>
          <a:lstStyle/>
          <a:p>
            <a:r>
              <a:rPr lang="en-GB" dirty="0"/>
              <a:t>The Plan is Unchanged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5762FAA-5E17-2336-926D-EEDA6E30BD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0080301"/>
              </p:ext>
            </p:extLst>
          </p:nvPr>
        </p:nvGraphicFramePr>
        <p:xfrm>
          <a:off x="323527" y="1264925"/>
          <a:ext cx="6092513" cy="3242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 descr="Dyalog APL - APL Wiki">
            <a:extLst>
              <a:ext uri="{FF2B5EF4-FFF2-40B4-BE49-F238E27FC236}">
                <a16:creationId xmlns:a16="http://schemas.microsoft.com/office/drawing/2014/main" id="{D25809EC-14C1-FF2E-8381-4F8F409A9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348" y="126492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149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C2631D-EF47-75AB-75CA-5E66166CE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Business as Usual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3A50869B-AADC-DFA5-B106-C31E9C38D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084" y="1141534"/>
            <a:ext cx="5185265" cy="345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F13E26E-6EDC-B926-EDC7-AEAE49870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055" y="1141534"/>
            <a:ext cx="1625620" cy="202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0E5F94-0CCE-0983-35FD-B6F9B4CF20E0}"/>
              </a:ext>
            </a:extLst>
          </p:cNvPr>
          <p:cNvSpPr txBox="1"/>
          <p:nvPr/>
        </p:nvSpPr>
        <p:spPr>
          <a:xfrm>
            <a:off x="7329055" y="3167306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Thanks, Mike!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959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DC166-77F3-0C33-5001-8D3BA97E1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5431098" cy="32420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700" b="1" dirty="0" err="1"/>
              <a:t>deltaWI</a:t>
            </a:r>
            <a:r>
              <a:rPr lang="en-GB" sz="1700" b="1" dirty="0"/>
              <a:t>:</a:t>
            </a:r>
            <a:r>
              <a:rPr lang="en-GB" sz="1700" dirty="0"/>
              <a:t> Migrate </a:t>
            </a:r>
            <a:r>
              <a:rPr lang="en-GB" sz="1700" dirty="0">
                <a:latin typeface="APL385 Unicode" panose="020B0709000202000203" pitchFamily="49" charset="0"/>
              </a:rPr>
              <a:t>⎕WI</a:t>
            </a:r>
            <a:r>
              <a:rPr lang="en-GB" sz="1700" dirty="0"/>
              <a:t> (</a:t>
            </a:r>
            <a:r>
              <a:rPr lang="en-GB" sz="1700" dirty="0" err="1"/>
              <a:t>APL+Win</a:t>
            </a:r>
            <a:r>
              <a:rPr lang="en-GB" sz="1700" dirty="0"/>
              <a:t> / </a:t>
            </a:r>
            <a:r>
              <a:rPr lang="en-GB" sz="1700" dirty="0" err="1"/>
              <a:t>MicroAPL</a:t>
            </a:r>
            <a:r>
              <a:rPr lang="en-GB" sz="1700" dirty="0"/>
              <a:t>) GUI to </a:t>
            </a:r>
            <a:r>
              <a:rPr lang="en-GB" sz="1700" dirty="0">
                <a:latin typeface="APL385 Unicode" panose="020B0709000202000203" pitchFamily="49" charset="0"/>
              </a:rPr>
              <a:t>⎕WC</a:t>
            </a:r>
            <a:r>
              <a:rPr lang="en-GB" sz="1700" dirty="0"/>
              <a:t> (Dyalog APL)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GB" sz="1700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0BDC9E86-ADAC-51F0-6CFE-6860CFEF0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8" b="10508"/>
          <a:stretch/>
        </p:blipFill>
        <p:spPr bwMode="auto">
          <a:xfrm>
            <a:off x="5956256" y="520054"/>
            <a:ext cx="2865879" cy="226360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668CFF5-FF61-FCF5-095E-8CF0332A2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</p:spPr>
        <p:txBody>
          <a:bodyPr anchor="b">
            <a:normAutofit/>
          </a:bodyPr>
          <a:lstStyle/>
          <a:p>
            <a:r>
              <a:rPr lang="en-GB" dirty="0"/>
              <a:t>Migration Tools</a:t>
            </a:r>
          </a:p>
        </p:txBody>
      </p:sp>
    </p:spTree>
    <p:extLst>
      <p:ext uri="{BB962C8B-B14F-4D97-AF65-F5344CB8AC3E}">
        <p14:creationId xmlns:p14="http://schemas.microsoft.com/office/powerpoint/2010/main" val="114520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Dyalog">
      <a:dk1>
        <a:srgbClr val="3B475E"/>
      </a:dk1>
      <a:lt1>
        <a:sysClr val="window" lastClr="FFFFFF"/>
      </a:lt1>
      <a:dk2>
        <a:srgbClr val="5A6D8F"/>
      </a:dk2>
      <a:lt2>
        <a:srgbClr val="F6F6D9"/>
      </a:lt2>
      <a:accent1>
        <a:srgbClr val="ED7F00"/>
      </a:accent1>
      <a:accent2>
        <a:srgbClr val="928ABD"/>
      </a:accent2>
      <a:accent3>
        <a:srgbClr val="2C5656"/>
      </a:accent3>
      <a:accent4>
        <a:srgbClr val="FFA336"/>
      </a:accent4>
      <a:accent5>
        <a:srgbClr val="BBB5D6"/>
      </a:accent5>
      <a:accent6>
        <a:srgbClr val="231F20"/>
      </a:accent6>
      <a:hlink>
        <a:srgbClr val="5A6D8F"/>
      </a:hlink>
      <a:folHlink>
        <a:srgbClr val="928ABD"/>
      </a:folHlink>
    </a:clrScheme>
    <a:fontScheme name="Sarabun">
      <a:majorFont>
        <a:latin typeface="Sarabun"/>
        <a:ea typeface=""/>
        <a:cs typeface=""/>
      </a:majorFont>
      <a:minorFont>
        <a:latin typeface="Sarabu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alog19_template_bold_calibri.potx" id="{F0C38D23-3AC9-47E9-8D0D-BEDB5EAFCAD2}" vid="{35320D08-F00A-4224-9D94-CDC48BBB4D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20591</TotalTime>
  <Words>2403</Words>
  <Application>Microsoft Office PowerPoint</Application>
  <PresentationFormat>On-screen Show (16:9)</PresentationFormat>
  <Paragraphs>349</Paragraphs>
  <Slides>53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APL385 Unicode</vt:lpstr>
      <vt:lpstr>Sarabun</vt:lpstr>
      <vt:lpstr>Wingdings 2</vt:lpstr>
      <vt:lpstr>Wingdings</vt:lpstr>
      <vt:lpstr>Courier New</vt:lpstr>
      <vt:lpstr>Aptos Narrow</vt:lpstr>
      <vt:lpstr>Arial</vt:lpstr>
      <vt:lpstr>Calibri</vt:lpstr>
      <vt:lpstr>Office Theme</vt:lpstr>
      <vt:lpstr>Dyalog Road Map</vt:lpstr>
      <vt:lpstr>Welcome to</vt:lpstr>
      <vt:lpstr>PowerPoint Presentation</vt:lpstr>
      <vt:lpstr>PowerPoint Presentation</vt:lpstr>
      <vt:lpstr>PowerPoint Presentation</vt:lpstr>
      <vt:lpstr>PowerPoint Presentation</vt:lpstr>
      <vt:lpstr>The Plan is Unchanged</vt:lpstr>
      <vt:lpstr>Business as Usual</vt:lpstr>
      <vt:lpstr>Migration Tools</vt:lpstr>
      <vt:lpstr>PowerPoint Presentation</vt:lpstr>
      <vt:lpstr>Migration Tools</vt:lpstr>
      <vt:lpstr>PowerPoint Presentation</vt:lpstr>
      <vt:lpstr>Additional Classes in EWC (ApexCharts)</vt:lpstr>
      <vt:lpstr>Migration Tools</vt:lpstr>
      <vt:lpstr>Rise of the ARM64</vt:lpstr>
      <vt:lpstr>.NET Generics</vt:lpstr>
      <vt:lpstr>⎕SHELL to replace complement ⎕CMD</vt:lpstr>
      <vt:lpstr>"Script Engine"</vt:lpstr>
      <vt:lpstr>Link Enhancements</vt:lpstr>
      <vt:lpstr>Miscellaneous</vt:lpstr>
      <vt:lpstr>PowerPoint Presentation</vt:lpstr>
      <vt:lpstr>PowerPoint Presentation</vt:lpstr>
      <vt:lpstr>Miscellaneous</vt:lpstr>
      <vt:lpstr>PowerPoint Presentation</vt:lpstr>
      <vt:lpstr>PowerPoint Presentation</vt:lpstr>
      <vt:lpstr>Less Usual Business</vt:lpstr>
      <vt:lpstr>Array Notation</vt:lpstr>
      <vt:lpstr>Namespace Notation ⎕VGET and ⎕VSET</vt:lpstr>
      <vt:lpstr>Insert screen shot of Adam here</vt:lpstr>
      <vt:lpstr>Inline Tracing</vt:lpstr>
      <vt:lpstr>Behind / Reverse Compose (the "missing combinator")</vt:lpstr>
      <vt:lpstr>The Longer Perspective</vt:lpstr>
      <vt:lpstr>PowerPoint Presentation</vt:lpstr>
      <vt:lpstr>APL Source Code as Text</vt:lpstr>
      <vt:lpstr>⎕IMPORT and :Insert</vt:lpstr>
      <vt:lpstr>APL Libraries</vt:lpstr>
      <vt:lpstr>Open-Source Interfaces</vt:lpstr>
      <vt:lpstr>Async / Parallel</vt:lpstr>
      <vt:lpstr>Parallel / Async Operator ∥</vt:lpstr>
      <vt:lpstr>Compilation</vt:lpstr>
      <vt:lpstr>Static Analysis of APL Code</vt:lpstr>
      <vt:lpstr>Large Language Models / AI</vt:lpstr>
      <vt:lpstr>Large Language Models / AI</vt:lpstr>
      <vt:lpstr>Data Science</vt:lpstr>
      <vt:lpstr>Data Science Findings</vt:lpstr>
      <vt:lpstr>PowerPoint Presentation</vt:lpstr>
      <vt:lpstr>Winners</vt:lpstr>
      <vt:lpstr>Open-Source helps Drive Engagement</vt:lpstr>
      <vt:lpstr>Building the Team</vt:lpstr>
      <vt:lpstr>Recent Hires</vt:lpstr>
      <vt:lpstr>PowerPoint Presentation</vt:lpstr>
      <vt:lpstr>The Plan is Unchanged</vt:lpstr>
      <vt:lpstr>A big THANK YOU to ...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Smith</dc:creator>
  <cp:lastModifiedBy>Morten Kromberg</cp:lastModifiedBy>
  <cp:revision>270</cp:revision>
  <dcterms:created xsi:type="dcterms:W3CDTF">2019-07-25T11:46:05Z</dcterms:created>
  <dcterms:modified xsi:type="dcterms:W3CDTF">2025-10-10T15:44:51Z</dcterms:modified>
</cp:coreProperties>
</file>