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257" r:id="rId3"/>
    <p:sldId id="261" r:id="rId4"/>
    <p:sldId id="258" r:id="rId5"/>
    <p:sldId id="260" r:id="rId6"/>
    <p:sldId id="267" r:id="rId7"/>
    <p:sldId id="269" r:id="rId8"/>
    <p:sldId id="271" r:id="rId9"/>
    <p:sldId id="263" r:id="rId10"/>
    <p:sldId id="265" r:id="rId11"/>
    <p:sldId id="266" r:id="rId12"/>
    <p:sldId id="270" r:id="rId13"/>
    <p:sldId id="272" r:id="rId14"/>
    <p:sldId id="273" r:id="rId15"/>
    <p:sldId id="274" r:id="rId16"/>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9" autoAdjust="0"/>
    <p:restoredTop sz="94660"/>
  </p:normalViewPr>
  <p:slideViewPr>
    <p:cSldViewPr snapToGrid="0">
      <p:cViewPr varScale="1">
        <p:scale>
          <a:sx n="105" d="100"/>
          <a:sy n="105" d="100"/>
        </p:scale>
        <p:origin x="1062" y="9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5" d="100"/>
          <a:sy n="95" d="100"/>
        </p:scale>
        <p:origin x="366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C7876C-1FBF-6A37-0691-CF5612ECA1C9}"/>
              </a:ext>
            </a:extLst>
          </p:cNvPr>
          <p:cNvSpPr>
            <a:spLocks noGrp="1"/>
          </p:cNvSpPr>
          <p:nvPr>
            <p:ph type="hdr" sz="quarter"/>
          </p:nvPr>
        </p:nvSpPr>
        <p:spPr>
          <a:xfrm>
            <a:off x="0" y="0"/>
            <a:ext cx="2971800" cy="466435"/>
          </a:xfrm>
          <a:prstGeom prst="rect">
            <a:avLst/>
          </a:prstGeom>
        </p:spPr>
        <p:txBody>
          <a:bodyPr vert="horz" lIns="92830" tIns="46415" rIns="92830" bIns="46415" rtlCol="0"/>
          <a:lstStyle>
            <a:lvl1pPr algn="l">
              <a:defRPr sz="1200"/>
            </a:lvl1pPr>
          </a:lstStyle>
          <a:p>
            <a:endParaRPr lang="en-US"/>
          </a:p>
        </p:txBody>
      </p:sp>
      <p:sp>
        <p:nvSpPr>
          <p:cNvPr id="3" name="Date Placeholder 2">
            <a:extLst>
              <a:ext uri="{FF2B5EF4-FFF2-40B4-BE49-F238E27FC236}">
                <a16:creationId xmlns:a16="http://schemas.microsoft.com/office/drawing/2014/main" id="{A829960A-C451-250E-A66A-7518E1BEE6E0}"/>
              </a:ext>
            </a:extLst>
          </p:cNvPr>
          <p:cNvSpPr>
            <a:spLocks noGrp="1"/>
          </p:cNvSpPr>
          <p:nvPr>
            <p:ph type="dt" sz="quarter" idx="1"/>
          </p:nvPr>
        </p:nvSpPr>
        <p:spPr>
          <a:xfrm>
            <a:off x="3884613" y="0"/>
            <a:ext cx="2971800" cy="466435"/>
          </a:xfrm>
          <a:prstGeom prst="rect">
            <a:avLst/>
          </a:prstGeom>
        </p:spPr>
        <p:txBody>
          <a:bodyPr vert="horz" lIns="92830" tIns="46415" rIns="92830" bIns="46415" rtlCol="0"/>
          <a:lstStyle>
            <a:lvl1pPr algn="r">
              <a:defRPr sz="1200"/>
            </a:lvl1pPr>
          </a:lstStyle>
          <a:p>
            <a:fld id="{74CEC9DA-3D39-4486-BC73-74791805BA3C}" type="datetimeFigureOut">
              <a:rPr lang="en-US" smtClean="0"/>
              <a:t>5/5/2026</a:t>
            </a:fld>
            <a:endParaRPr lang="en-US"/>
          </a:p>
        </p:txBody>
      </p:sp>
      <p:sp>
        <p:nvSpPr>
          <p:cNvPr id="4" name="Footer Placeholder 3">
            <a:extLst>
              <a:ext uri="{FF2B5EF4-FFF2-40B4-BE49-F238E27FC236}">
                <a16:creationId xmlns:a16="http://schemas.microsoft.com/office/drawing/2014/main" id="{CDB4BE06-1647-2052-D10C-B322680E022A}"/>
              </a:ext>
            </a:extLst>
          </p:cNvPr>
          <p:cNvSpPr>
            <a:spLocks noGrp="1"/>
          </p:cNvSpPr>
          <p:nvPr>
            <p:ph type="ftr" sz="quarter" idx="2"/>
          </p:nvPr>
        </p:nvSpPr>
        <p:spPr>
          <a:xfrm>
            <a:off x="0" y="8829968"/>
            <a:ext cx="2971800" cy="466434"/>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7E3F7E-2498-4D15-3ED9-20A6B8C68622}"/>
              </a:ext>
            </a:extLst>
          </p:cNvPr>
          <p:cNvSpPr>
            <a:spLocks noGrp="1"/>
          </p:cNvSpPr>
          <p:nvPr>
            <p:ph type="sldNum" sz="quarter" idx="3"/>
          </p:nvPr>
        </p:nvSpPr>
        <p:spPr>
          <a:xfrm>
            <a:off x="3884613" y="8829968"/>
            <a:ext cx="2971800" cy="466434"/>
          </a:xfrm>
          <a:prstGeom prst="rect">
            <a:avLst/>
          </a:prstGeom>
        </p:spPr>
        <p:txBody>
          <a:bodyPr vert="horz" lIns="92830" tIns="46415" rIns="92830" bIns="46415" rtlCol="0" anchor="b"/>
          <a:lstStyle>
            <a:lvl1pPr algn="r">
              <a:defRPr sz="1200"/>
            </a:lvl1pPr>
          </a:lstStyle>
          <a:p>
            <a:fld id="{188B8BF7-E6A2-41F8-9FCC-0B37D725EB40}" type="slidenum">
              <a:rPr lang="en-US" smtClean="0"/>
              <a:t>‹#›</a:t>
            </a:fld>
            <a:endParaRPr lang="en-US"/>
          </a:p>
        </p:txBody>
      </p:sp>
    </p:spTree>
    <p:extLst>
      <p:ext uri="{BB962C8B-B14F-4D97-AF65-F5344CB8AC3E}">
        <p14:creationId xmlns:p14="http://schemas.microsoft.com/office/powerpoint/2010/main" val="3719636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6435"/>
          </a:xfrm>
          <a:prstGeom prst="rect">
            <a:avLst/>
          </a:prstGeom>
        </p:spPr>
        <p:txBody>
          <a:bodyPr vert="horz" lIns="92830" tIns="46415" rIns="92830" bIns="46415" rtlCol="0"/>
          <a:lstStyle>
            <a:lvl1pPr algn="r">
              <a:defRPr sz="1200"/>
            </a:lvl1pPr>
          </a:lstStyle>
          <a:p>
            <a:fld id="{96933337-4A5D-4F3A-BCB4-55879D671C49}" type="datetimeFigureOut">
              <a:rPr lang="en-US" smtClean="0"/>
              <a:t>5/5/2026</a:t>
            </a:fld>
            <a:endParaRPr lang="en-US"/>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4"/>
          </a:xfrm>
          <a:prstGeom prst="rect">
            <a:avLst/>
          </a:prstGeom>
        </p:spPr>
        <p:txBody>
          <a:bodyPr vert="horz" lIns="92830" tIns="46415" rIns="92830" bIns="46415" rtlCol="0" anchor="b"/>
          <a:lstStyle>
            <a:lvl1pPr algn="r">
              <a:defRPr sz="1200"/>
            </a:lvl1pPr>
          </a:lstStyle>
          <a:p>
            <a:fld id="{A465BDB3-D271-40CB-8970-8C58C7D930FE}" type="slidenum">
              <a:rPr lang="en-US" smtClean="0"/>
              <a:t>‹#›</a:t>
            </a:fld>
            <a:endParaRPr lang="en-US"/>
          </a:p>
        </p:txBody>
      </p:sp>
    </p:spTree>
    <p:extLst>
      <p:ext uri="{BB962C8B-B14F-4D97-AF65-F5344CB8AC3E}">
        <p14:creationId xmlns:p14="http://schemas.microsoft.com/office/powerpoint/2010/main" val="2276981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Thank you for the kind introduction.</a:t>
            </a:r>
          </a:p>
          <a:p>
            <a:r>
              <a:rPr lang="en-US" dirty="0">
                <a:latin typeface="Arial" panose="020B0604020202020204" pitchFamily="34" charset="0"/>
                <a:cs typeface="Arial" panose="020B0604020202020204" pitchFamily="34" charset="0"/>
              </a:rPr>
              <a:t>I know it’s been a very long day and this is the last presentation.</a:t>
            </a:r>
          </a:p>
          <a:p>
            <a:r>
              <a:rPr lang="en-US" dirty="0">
                <a:latin typeface="Arial" panose="020B0604020202020204" pitchFamily="34" charset="0"/>
                <a:cs typeface="Arial" panose="020B0604020202020204" pitchFamily="34" charset="0"/>
              </a:rPr>
              <a:t>How is everyone doing?</a:t>
            </a:r>
          </a:p>
          <a:p>
            <a:r>
              <a:rPr lang="en-US" b="1" dirty="0">
                <a:latin typeface="Arial" panose="020B0604020202020204" pitchFamily="34" charset="0"/>
                <a:cs typeface="Arial" panose="020B0604020202020204" pitchFamily="34" charset="0"/>
              </a:rPr>
              <a:t>CLICK</a:t>
            </a:r>
          </a:p>
        </p:txBody>
      </p:sp>
      <p:sp>
        <p:nvSpPr>
          <p:cNvPr id="4" name="Slide Number Placeholder 3"/>
          <p:cNvSpPr>
            <a:spLocks noGrp="1"/>
          </p:cNvSpPr>
          <p:nvPr>
            <p:ph type="sldNum" sz="quarter" idx="5"/>
          </p:nvPr>
        </p:nvSpPr>
        <p:spPr/>
        <p:txBody>
          <a:bodyPr/>
          <a:lstStyle/>
          <a:p>
            <a:fld id="{A465BDB3-D271-40CB-8970-8C58C7D930FE}" type="slidenum">
              <a:rPr lang="en-US" smtClean="0"/>
              <a:t>1</a:t>
            </a:fld>
            <a:endParaRPr lang="en-US"/>
          </a:p>
        </p:txBody>
      </p:sp>
    </p:spTree>
    <p:extLst>
      <p:ext uri="{BB962C8B-B14F-4D97-AF65-F5344CB8AC3E}">
        <p14:creationId xmlns:p14="http://schemas.microsoft.com/office/powerpoint/2010/main" val="3310547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all for engaging in this vision today.</a:t>
            </a:r>
          </a:p>
          <a:p>
            <a:r>
              <a:rPr lang="en-US" dirty="0"/>
              <a:t>And now I would like to open the floor to any questions that you might have.</a:t>
            </a:r>
          </a:p>
          <a:p>
            <a:endParaRPr lang="en-US" dirty="0"/>
          </a:p>
          <a:p>
            <a:r>
              <a:rPr lang="en-US" dirty="0"/>
              <a:t>Again, I want to thank you all for listening. If you have any additional questions or comments please reach out to any of the directors.</a:t>
            </a:r>
          </a:p>
        </p:txBody>
      </p:sp>
      <p:sp>
        <p:nvSpPr>
          <p:cNvPr id="4" name="Slide Number Placeholder 3"/>
          <p:cNvSpPr>
            <a:spLocks noGrp="1"/>
          </p:cNvSpPr>
          <p:nvPr>
            <p:ph type="sldNum" sz="quarter" idx="5"/>
          </p:nvPr>
        </p:nvSpPr>
        <p:spPr/>
        <p:txBody>
          <a:bodyPr/>
          <a:lstStyle/>
          <a:p>
            <a:fld id="{A465BDB3-D271-40CB-8970-8C58C7D930FE}" type="slidenum">
              <a:rPr lang="en-US" smtClean="0"/>
              <a:t>11</a:t>
            </a:fld>
            <a:endParaRPr lang="en-US"/>
          </a:p>
        </p:txBody>
      </p:sp>
    </p:spTree>
    <p:extLst>
      <p:ext uri="{BB962C8B-B14F-4D97-AF65-F5344CB8AC3E}">
        <p14:creationId xmlns:p14="http://schemas.microsoft.com/office/powerpoint/2010/main" val="659391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86739"/>
            <a:ext cx="5486400" cy="4606518"/>
          </a:xfrm>
        </p:spPr>
        <p:txBody>
          <a:bodyPr/>
          <a:lstStyle/>
          <a:p>
            <a:r>
              <a:rPr lang="en-US" dirty="0">
                <a:latin typeface="Arial" panose="020B0604020202020204" pitchFamily="34" charset="0"/>
                <a:cs typeface="Arial" panose="020B0604020202020204" pitchFamily="34" charset="0"/>
              </a:rPr>
              <a:t>Many of you might be feeling like this. Completely wiped out and empty.</a:t>
            </a:r>
          </a:p>
          <a:p>
            <a:r>
              <a:rPr lang="en-US" dirty="0">
                <a:latin typeface="Arial" panose="020B0604020202020204" pitchFamily="34" charset="0"/>
                <a:cs typeface="Arial" panose="020B0604020202020204" pitchFamily="34" charset="0"/>
              </a:rPr>
              <a:t>I have some exciting news that I hope will bring energy to the room.</a:t>
            </a:r>
          </a:p>
          <a:p>
            <a:r>
              <a:rPr lang="en-US" b="1" dirty="0">
                <a:latin typeface="Arial" panose="020B0604020202020204" pitchFamily="34" charset="0"/>
                <a:cs typeface="Arial" panose="020B0604020202020204" pitchFamily="34" charset="0"/>
              </a:rPr>
              <a:t>CLICK</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set the stage, I would like you to take a moment to “Remember the day You discovered APL”. “..the day you discovered APL”. Pause 10 seconds. </a:t>
            </a:r>
            <a:r>
              <a:rPr lang="en-US" b="1" dirty="0">
                <a:latin typeface="Arial" panose="020B0604020202020204" pitchFamily="34" charset="0"/>
                <a:cs typeface="Arial" panose="020B0604020202020204" pitchFamily="34" charset="0"/>
              </a:rPr>
              <a:t>CLICK</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did you see? Powerful primitives and operators? N-dimensional arrays, Implicit looping and vectorization. Conciseness, easy to map mathematical expressions directly to a line of code. You each probably have a favorite thing that made you say Wow. </a:t>
            </a:r>
            <a:r>
              <a:rPr lang="en-US" b="1" dirty="0">
                <a:latin typeface="Arial" panose="020B0604020202020204" pitchFamily="34" charset="0"/>
                <a:cs typeface="Arial" panose="020B0604020202020204" pitchFamily="34" charset="0"/>
              </a:rPr>
              <a:t>CLICK</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 began to see </a:t>
            </a:r>
            <a:r>
              <a:rPr lang="en-US" b="1" dirty="0">
                <a:latin typeface="Arial" panose="020B0604020202020204" pitchFamily="34" charset="0"/>
                <a:cs typeface="Arial" panose="020B0604020202020204" pitchFamily="34" charset="0"/>
              </a:rPr>
              <a:t>Possibilities</a:t>
            </a:r>
            <a:r>
              <a:rPr lang="en-US" dirty="0">
                <a:latin typeface="Arial" panose="020B0604020202020204" pitchFamily="34" charset="0"/>
                <a:cs typeface="Arial" panose="020B0604020202020204" pitchFamily="34" charset="0"/>
              </a:rPr>
              <a:t>. Problems that previously seemed impossible now became </a:t>
            </a:r>
            <a:r>
              <a:rPr lang="en-US" b="1" dirty="0">
                <a:latin typeface="Arial" panose="020B0604020202020204" pitchFamily="34" charset="0"/>
                <a:cs typeface="Arial" panose="020B0604020202020204" pitchFamily="34" charset="0"/>
              </a:rPr>
              <a:t>Possible </a:t>
            </a:r>
            <a:r>
              <a:rPr lang="en-US" dirty="0">
                <a:latin typeface="Arial" panose="020B0604020202020204" pitchFamily="34" charset="0"/>
                <a:cs typeface="Arial" panose="020B0604020202020204" pitchFamily="34" charset="0"/>
              </a:rPr>
              <a:t>and faster to solve. The language constructs enabled your mind to fundamentally shift your approach to problems and algorithmic solutions. You thought differently.</a:t>
            </a:r>
            <a:r>
              <a:rPr lang="en-US" b="1" dirty="0">
                <a:latin typeface="Arial" panose="020B0604020202020204" pitchFamily="34" charset="0"/>
                <a:cs typeface="Arial" panose="020B0604020202020204" pitchFamily="34" charset="0"/>
              </a:rPr>
              <a:t> CLICK</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APL became a joy to use, and so I’m guessing you might have developed an endearing </a:t>
            </a:r>
            <a:r>
              <a:rPr lang="en-US" b="1" dirty="0">
                <a:latin typeface="Arial" panose="020B0604020202020204" pitchFamily="34" charset="0"/>
                <a:cs typeface="Arial" panose="020B0604020202020204" pitchFamily="34" charset="0"/>
              </a:rPr>
              <a:t>PASSION. CLICK</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And as a result of this journey, maybe your careers have been both intellectually and financially </a:t>
            </a:r>
            <a:r>
              <a:rPr lang="en-US" b="1" dirty="0">
                <a:latin typeface="Arial" panose="020B0604020202020204" pitchFamily="34" charset="0"/>
                <a:cs typeface="Arial" panose="020B0604020202020204" pitchFamily="34" charset="0"/>
              </a:rPr>
              <a:t>profit</a:t>
            </a:r>
            <a:r>
              <a:rPr lang="en-US" dirty="0">
                <a:latin typeface="Arial" panose="020B0604020202020204" pitchFamily="34" charset="0"/>
                <a:cs typeface="Arial" panose="020B0604020202020204" pitchFamily="34" charset="0"/>
              </a:rPr>
              <a:t>able.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Does this describe any of you?</a:t>
            </a:r>
          </a:p>
          <a:p>
            <a:endParaRPr lang="en-US" dirty="0"/>
          </a:p>
        </p:txBody>
      </p:sp>
      <p:sp>
        <p:nvSpPr>
          <p:cNvPr id="4" name="Slide Number Placeholder 3"/>
          <p:cNvSpPr>
            <a:spLocks noGrp="1"/>
          </p:cNvSpPr>
          <p:nvPr>
            <p:ph type="sldNum" sz="quarter" idx="5"/>
          </p:nvPr>
        </p:nvSpPr>
        <p:spPr/>
        <p:txBody>
          <a:bodyPr/>
          <a:lstStyle/>
          <a:p>
            <a:fld id="{A465BDB3-D271-40CB-8970-8C58C7D930FE}" type="slidenum">
              <a:rPr lang="en-US" smtClean="0"/>
              <a:t>2</a:t>
            </a:fld>
            <a:endParaRPr lang="en-US"/>
          </a:p>
        </p:txBody>
      </p:sp>
    </p:spTree>
    <p:extLst>
      <p:ext uri="{BB962C8B-B14F-4D97-AF65-F5344CB8AC3E}">
        <p14:creationId xmlns:p14="http://schemas.microsoft.com/office/powerpoint/2010/main" val="1994464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APL Trust US is -  a fully registered US non-profit Charity.</a:t>
            </a:r>
          </a:p>
          <a:p>
            <a:r>
              <a:rPr lang="en-US" dirty="0">
                <a:latin typeface="Arial" panose="020B0604020202020204" pitchFamily="34" charset="0"/>
                <a:cs typeface="Arial" panose="020B0604020202020204" pitchFamily="34" charset="0"/>
              </a:rPr>
              <a:t>Read mission statement.</a:t>
            </a:r>
          </a:p>
          <a:p>
            <a:r>
              <a:rPr lang="en-US" b="1" dirty="0">
                <a:latin typeface="Arial" panose="020B0604020202020204" pitchFamily="34" charset="0"/>
                <a:cs typeface="Arial" panose="020B0604020202020204" pitchFamily="34" charset="0"/>
              </a:rPr>
              <a:t>CLICK</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465BDB3-D271-40CB-8970-8C58C7D930FE}" type="slidenum">
              <a:rPr lang="en-US" smtClean="0"/>
              <a:t>3</a:t>
            </a:fld>
            <a:endParaRPr lang="en-US"/>
          </a:p>
        </p:txBody>
      </p:sp>
    </p:spTree>
    <p:extLst>
      <p:ext uri="{BB962C8B-B14F-4D97-AF65-F5344CB8AC3E}">
        <p14:creationId xmlns:p14="http://schemas.microsoft.com/office/powerpoint/2010/main" val="1658617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What If…</a:t>
            </a:r>
          </a:p>
          <a:p>
            <a:r>
              <a:rPr lang="en-US" b="1" dirty="0">
                <a:latin typeface="Arial" panose="020B0604020202020204" pitchFamily="34" charset="0"/>
                <a:cs typeface="Arial" panose="020B0604020202020204" pitchFamily="34" charset="0"/>
              </a:rPr>
              <a:t>CLICK</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more Men .</a:t>
            </a:r>
            <a:r>
              <a:rPr lang="en-US" b="1" dirty="0">
                <a:latin typeface="Arial" panose="020B0604020202020204" pitchFamily="34" charset="0"/>
                <a:cs typeface="Arial" panose="020B0604020202020204" pitchFamily="34" charset="0"/>
              </a:rPr>
              <a:t> CLICK</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and Women .</a:t>
            </a:r>
            <a:r>
              <a:rPr lang="en-US" b="1" dirty="0">
                <a:latin typeface="Arial" panose="020B0604020202020204" pitchFamily="34" charset="0"/>
                <a:cs typeface="Arial" panose="020B0604020202020204" pitchFamily="34" charset="0"/>
              </a:rPr>
              <a:t>CLICK</a:t>
            </a:r>
          </a:p>
          <a:p>
            <a:r>
              <a:rPr lang="en-US" dirty="0">
                <a:latin typeface="Arial" panose="020B0604020202020204" pitchFamily="34" charset="0"/>
                <a:cs typeface="Arial" panose="020B0604020202020204" pitchFamily="34" charset="0"/>
              </a:rPr>
              <a:t>Could encounter APL </a:t>
            </a:r>
            <a:r>
              <a:rPr lang="en-US" b="1" dirty="0">
                <a:latin typeface="Arial" panose="020B0604020202020204" pitchFamily="34" charset="0"/>
                <a:cs typeface="Arial" panose="020B0604020202020204" pitchFamily="34" charset="0"/>
              </a:rPr>
              <a:t> CLICK</a:t>
            </a:r>
          </a:p>
          <a:p>
            <a:r>
              <a:rPr lang="en-US" dirty="0">
                <a:latin typeface="Arial" panose="020B0604020202020204" pitchFamily="34" charset="0"/>
                <a:cs typeface="Arial" panose="020B0604020202020204" pitchFamily="34" charset="0"/>
              </a:rPr>
              <a:t>And the experiences that we had with APL could be replicated in their lives.</a:t>
            </a:r>
          </a:p>
          <a:p>
            <a:r>
              <a:rPr lang="en-US" b="1" dirty="0">
                <a:latin typeface="Arial" panose="020B0604020202020204" pitchFamily="34" charset="0"/>
                <a:cs typeface="Arial" panose="020B0604020202020204" pitchFamily="34" charset="0"/>
              </a:rPr>
              <a:t>CLICK</a:t>
            </a:r>
          </a:p>
          <a:p>
            <a:r>
              <a:rPr lang="en-US" dirty="0">
                <a:latin typeface="Arial" panose="020B0604020202020204" pitchFamily="34" charset="0"/>
                <a:cs typeface="Arial" panose="020B0604020202020204" pitchFamily="34" charset="0"/>
              </a:rPr>
              <a:t>And as they became proficient in APL </a:t>
            </a:r>
            <a:r>
              <a:rPr lang="en-US" b="1" dirty="0">
                <a:latin typeface="Arial" panose="020B0604020202020204" pitchFamily="34" charset="0"/>
                <a:cs typeface="Arial" panose="020B0604020202020204" pitchFamily="34" charset="0"/>
              </a:rPr>
              <a:t> CLICK</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They began to apply it in Each of the disciplines of their expertise.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transformations would be possible?</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465BDB3-D271-40CB-8970-8C58C7D930FE}" type="slidenum">
              <a:rPr lang="en-US" smtClean="0"/>
              <a:t>4</a:t>
            </a:fld>
            <a:endParaRPr lang="en-US"/>
          </a:p>
        </p:txBody>
      </p:sp>
    </p:spTree>
    <p:extLst>
      <p:ext uri="{BB962C8B-B14F-4D97-AF65-F5344CB8AC3E}">
        <p14:creationId xmlns:p14="http://schemas.microsoft.com/office/powerpoint/2010/main" val="4096899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2"/>
            <a:ext cx="5486400" cy="3933287"/>
          </a:xfrm>
        </p:spPr>
        <p:txBody>
          <a:bodyPr/>
          <a:lstStyle/>
          <a:p>
            <a:r>
              <a:rPr lang="en-US" dirty="0">
                <a:latin typeface="Arial" panose="020B0604020202020204" pitchFamily="34" charset="0"/>
                <a:cs typeface="Arial" panose="020B0604020202020204" pitchFamily="34" charset="0"/>
              </a:rPr>
              <a:t>But How could we do this? </a:t>
            </a:r>
            <a:r>
              <a:rPr lang="en-US" b="1" dirty="0">
                <a:latin typeface="Arial" panose="020B0604020202020204" pitchFamily="34" charset="0"/>
                <a:cs typeface="Arial" panose="020B0604020202020204" pitchFamily="34" charset="0"/>
              </a:rPr>
              <a:t> CLICK</a:t>
            </a: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if. some individuals who were successful using APL, donated funds and created a non-profit APL scientific charity. .</a:t>
            </a:r>
            <a:r>
              <a:rPr lang="en-US" b="1" dirty="0">
                <a:latin typeface="Arial" panose="020B0604020202020204" pitchFamily="34" charset="0"/>
                <a:cs typeface="Arial" panose="020B0604020202020204" pitchFamily="34" charset="0"/>
              </a:rPr>
              <a:t> CLICK</a:t>
            </a: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Then individuals or teams with great ideas could write grant applications and .</a:t>
            </a:r>
            <a:r>
              <a:rPr lang="en-US" b="1" dirty="0">
                <a:latin typeface="Arial" panose="020B0604020202020204" pitchFamily="34" charset="0"/>
                <a:cs typeface="Arial" panose="020B0604020202020204" pitchFamily="34" charset="0"/>
              </a:rPr>
              <a:t> CLICK</a:t>
            </a:r>
            <a:r>
              <a:rPr lang="en-US" dirty="0">
                <a:latin typeface="Arial" panose="020B0604020202020204" pitchFamily="34" charset="0"/>
                <a:cs typeface="Arial" panose="020B0604020202020204" pitchFamily="34" charset="0"/>
              </a:rPr>
              <a:t> Request funds from the charity.  The charity would evaluate requests and .</a:t>
            </a:r>
            <a:r>
              <a:rPr lang="en-US" b="1" dirty="0">
                <a:latin typeface="Arial" panose="020B0604020202020204" pitchFamily="34" charset="0"/>
                <a:cs typeface="Arial" panose="020B0604020202020204" pitchFamily="34" charset="0"/>
              </a:rPr>
              <a:t> CLICK</a:t>
            </a:r>
            <a:r>
              <a:rPr lang="en-US" dirty="0">
                <a:latin typeface="Arial" panose="020B0604020202020204" pitchFamily="34" charset="0"/>
                <a:cs typeface="Arial" panose="020B0604020202020204" pitchFamily="34" charset="0"/>
              </a:rPr>
              <a:t> grant funds to projects in align with its mission of promoting APL. Those individuals would then .</a:t>
            </a:r>
            <a:r>
              <a:rPr lang="en-US" b="1" dirty="0">
                <a:latin typeface="Arial" panose="020B0604020202020204" pitchFamily="34" charset="0"/>
                <a:cs typeface="Arial" panose="020B0604020202020204" pitchFamily="34" charset="0"/>
              </a:rPr>
              <a:t> CLICK</a:t>
            </a:r>
            <a:r>
              <a:rPr lang="en-US" dirty="0">
                <a:latin typeface="Arial" panose="020B0604020202020204" pitchFamily="34" charset="0"/>
                <a:cs typeface="Arial" panose="020B0604020202020204" pitchFamily="34" charset="0"/>
              </a:rPr>
              <a:t> Learn APL if they didn’t already know it, and would Apply APL as per the proposals in their grant application. The result would be .</a:t>
            </a:r>
            <a:r>
              <a:rPr lang="en-US" b="1" dirty="0">
                <a:latin typeface="Arial" panose="020B0604020202020204" pitchFamily="34" charset="0"/>
                <a:cs typeface="Arial" panose="020B0604020202020204" pitchFamily="34" charset="0"/>
              </a:rPr>
              <a:t> CLICK</a:t>
            </a:r>
            <a:r>
              <a:rPr lang="en-US" dirty="0">
                <a:latin typeface="Arial" panose="020B0604020202020204" pitchFamily="34" charset="0"/>
                <a:cs typeface="Arial" panose="020B0604020202020204" pitchFamily="34" charset="0"/>
              </a:rPr>
              <a:t> the creation of some amazing Projects – which would highlight the power and potential of APL.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Very exciting ideas. This was the vision of Gitte Christenson and Bob Smith.</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 first learned about this at </a:t>
            </a:r>
            <a:r>
              <a:rPr lang="en-US" dirty="0" err="1">
                <a:latin typeface="Arial" panose="020B0604020202020204" pitchFamily="34" charset="0"/>
                <a:cs typeface="Arial" panose="020B0604020202020204" pitchFamily="34" charset="0"/>
              </a:rPr>
              <a:t>Dyalog</a:t>
            </a:r>
            <a:r>
              <a:rPr lang="en-US" dirty="0">
                <a:latin typeface="Arial" panose="020B0604020202020204" pitchFamily="34" charset="0"/>
                <a:cs typeface="Arial" panose="020B0604020202020204" pitchFamily="34" charset="0"/>
              </a:rPr>
              <a:t> ‘22 in Portugal and Gitte talked more about it at </a:t>
            </a:r>
            <a:r>
              <a:rPr lang="en-US" dirty="0" err="1">
                <a:latin typeface="Arial" panose="020B0604020202020204" pitchFamily="34" charset="0"/>
                <a:cs typeface="Arial" panose="020B0604020202020204" pitchFamily="34" charset="0"/>
              </a:rPr>
              <a:t>Dyalog</a:t>
            </a:r>
            <a:r>
              <a:rPr lang="en-US" dirty="0">
                <a:latin typeface="Arial" panose="020B0604020202020204" pitchFamily="34" charset="0"/>
                <a:cs typeface="Arial" panose="020B0604020202020204" pitchFamily="34" charset="0"/>
              </a:rPr>
              <a:t> 23 in Denmark. When I attended </a:t>
            </a:r>
            <a:r>
              <a:rPr lang="en-US" dirty="0" err="1">
                <a:latin typeface="Arial" panose="020B0604020202020204" pitchFamily="34" charset="0"/>
                <a:cs typeface="Arial" panose="020B0604020202020204" pitchFamily="34" charset="0"/>
              </a:rPr>
              <a:t>Dyalog</a:t>
            </a:r>
            <a:r>
              <a:rPr lang="en-US" dirty="0">
                <a:latin typeface="Arial" panose="020B0604020202020204" pitchFamily="34" charset="0"/>
                <a:cs typeface="Arial" panose="020B0604020202020204" pitchFamily="34" charset="0"/>
              </a:rPr>
              <a:t> 24 in Scotland I was eager to know how these ideas were progressing.</a:t>
            </a:r>
          </a:p>
          <a:p>
            <a:r>
              <a:rPr lang="en-US" b="1" dirty="0">
                <a:latin typeface="Arial" panose="020B0604020202020204" pitchFamily="34" charset="0"/>
                <a:cs typeface="Arial" panose="020B0604020202020204" pitchFamily="34" charset="0"/>
              </a:rPr>
              <a:t>CLICK</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465BDB3-D271-40CB-8970-8C58C7D930FE}" type="slidenum">
              <a:rPr lang="en-US" smtClean="0"/>
              <a:t>5</a:t>
            </a:fld>
            <a:endParaRPr lang="en-US"/>
          </a:p>
        </p:txBody>
      </p:sp>
    </p:spTree>
    <p:extLst>
      <p:ext uri="{BB962C8B-B14F-4D97-AF65-F5344CB8AC3E}">
        <p14:creationId xmlns:p14="http://schemas.microsoft.com/office/powerpoint/2010/main" val="1816986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So who will create the first APL Charity? </a:t>
            </a:r>
            <a:r>
              <a:rPr lang="en-US" b="1" dirty="0">
                <a:latin typeface="Arial" panose="020B0604020202020204" pitchFamily="34" charset="0"/>
                <a:cs typeface="Arial" panose="020B0604020202020204" pitchFamily="34" charset="0"/>
              </a:rPr>
              <a:t>CLICK</a:t>
            </a: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 would like to introduce you to</a:t>
            </a:r>
          </a:p>
          <a:p>
            <a:r>
              <a:rPr lang="en-US" dirty="0">
                <a:latin typeface="Arial" panose="020B0604020202020204" pitchFamily="34" charset="0"/>
                <a:cs typeface="Arial" panose="020B0604020202020204" pitchFamily="34" charset="0"/>
              </a:rPr>
              <a:t>Bob Smith, Mark Wolfson, Brian Becker, Jay Whipple, and myself. </a:t>
            </a:r>
            <a:r>
              <a:rPr lang="en-US" b="1" dirty="0">
                <a:latin typeface="Arial" panose="020B0604020202020204" pitchFamily="34" charset="0"/>
                <a:cs typeface="Arial" panose="020B0604020202020204" pitchFamily="34" charset="0"/>
              </a:rPr>
              <a:t>CLICK</a:t>
            </a:r>
            <a:r>
              <a:rPr lang="en-US" dirty="0">
                <a:latin typeface="Arial" panose="020B0604020202020204" pitchFamily="34" charset="0"/>
                <a:cs typeface="Arial" panose="020B0604020202020204" pitchFamily="34" charset="0"/>
              </a:rPr>
              <a:t> who are the Founding Directors of the APL Trust US. Collectively, we probably represent 200 years of APL programming experience.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is a group of individuals who are passionate about APL and about the vision empowering the next generations of APLers.</a:t>
            </a:r>
          </a:p>
          <a:p>
            <a:r>
              <a:rPr lang="en-US" dirty="0">
                <a:latin typeface="Arial" panose="020B0604020202020204" pitchFamily="34" charset="0"/>
                <a:cs typeface="Arial" panose="020B0604020202020204" pitchFamily="34" charset="0"/>
              </a:rPr>
              <a:t>We have been working diligently since October 2024 to turn this vision into a reality.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My codename for our group which they will hear for the first time today, </a:t>
            </a:r>
            <a:r>
              <a:rPr lang="en-US" b="1" dirty="0">
                <a:latin typeface="Arial" panose="020B0604020202020204" pitchFamily="34" charset="0"/>
                <a:cs typeface="Arial" panose="020B0604020202020204" pitchFamily="34" charset="0"/>
              </a:rPr>
              <a:t>CLICK </a:t>
            </a:r>
            <a:r>
              <a:rPr lang="en-US" dirty="0">
                <a:latin typeface="Arial" panose="020B0604020202020204" pitchFamily="34" charset="0"/>
                <a:cs typeface="Arial" panose="020B0604020202020204" pitchFamily="34" charset="0"/>
              </a:rPr>
              <a:t>I have dubbed us the Knights of the Zoom Table.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Bob Smith definitely deserves to be knighted Sir Bob for his role in battling the paperwork dragons to get us fully incorporated. </a:t>
            </a:r>
            <a:r>
              <a:rPr lang="en-US" b="1" dirty="0">
                <a:latin typeface="Arial" panose="020B0604020202020204" pitchFamily="34" charset="0"/>
                <a:cs typeface="Arial" panose="020B0604020202020204" pitchFamily="34" charset="0"/>
              </a:rPr>
              <a:t>CLICK</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465BDB3-D271-40CB-8970-8C58C7D930FE}" type="slidenum">
              <a:rPr lang="en-US" smtClean="0"/>
              <a:t>6</a:t>
            </a:fld>
            <a:endParaRPr lang="en-US"/>
          </a:p>
        </p:txBody>
      </p:sp>
    </p:spTree>
    <p:extLst>
      <p:ext uri="{BB962C8B-B14F-4D97-AF65-F5344CB8AC3E}">
        <p14:creationId xmlns:p14="http://schemas.microsoft.com/office/powerpoint/2010/main" val="1865865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Our current status is:</a:t>
            </a:r>
          </a:p>
        </p:txBody>
      </p:sp>
      <p:sp>
        <p:nvSpPr>
          <p:cNvPr id="4" name="Slide Number Placeholder 3"/>
          <p:cNvSpPr>
            <a:spLocks noGrp="1"/>
          </p:cNvSpPr>
          <p:nvPr>
            <p:ph type="sldNum" sz="quarter" idx="5"/>
          </p:nvPr>
        </p:nvSpPr>
        <p:spPr/>
        <p:txBody>
          <a:bodyPr/>
          <a:lstStyle/>
          <a:p>
            <a:fld id="{A465BDB3-D271-40CB-8970-8C58C7D930FE}" type="slidenum">
              <a:rPr lang="en-US" smtClean="0"/>
              <a:t>7</a:t>
            </a:fld>
            <a:endParaRPr lang="en-US"/>
          </a:p>
        </p:txBody>
      </p:sp>
    </p:spTree>
    <p:extLst>
      <p:ext uri="{BB962C8B-B14F-4D97-AF65-F5344CB8AC3E}">
        <p14:creationId xmlns:p14="http://schemas.microsoft.com/office/powerpoint/2010/main" val="1633892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What type of Projects might the charity sponsor?</a:t>
            </a:r>
          </a:p>
          <a:p>
            <a:r>
              <a:rPr lang="en-US" b="1" dirty="0">
                <a:latin typeface="Arial" panose="020B0604020202020204" pitchFamily="34" charset="0"/>
                <a:cs typeface="Arial" panose="020B0604020202020204" pitchFamily="34" charset="0"/>
              </a:rPr>
              <a:t>CLICK</a:t>
            </a:r>
          </a:p>
          <a:p>
            <a:r>
              <a:rPr lang="en-US" dirty="0">
                <a:latin typeface="Arial" panose="020B0604020202020204" pitchFamily="34" charset="0"/>
                <a:cs typeface="Arial" panose="020B0604020202020204" pitchFamily="34" charset="0"/>
              </a:rPr>
              <a:t>This is Mark’s Moment to share some potential ideas with you.</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Thank you so much Mark.</a:t>
            </a:r>
          </a:p>
          <a:p>
            <a:r>
              <a:rPr lang="en-US" dirty="0">
                <a:latin typeface="Arial" panose="020B0604020202020204" pitchFamily="34" charset="0"/>
                <a:cs typeface="Arial" panose="020B0604020202020204" pitchFamily="34" charset="0"/>
              </a:rPr>
              <a:t>This is by no means the limit to ideas – these are just some examples to start you thinking.</a:t>
            </a:r>
          </a:p>
          <a:p>
            <a:r>
              <a:rPr lang="en-US" b="1" dirty="0">
                <a:latin typeface="Arial" panose="020B0604020202020204" pitchFamily="34" charset="0"/>
                <a:cs typeface="Arial" panose="020B0604020202020204" pitchFamily="34" charset="0"/>
              </a:rPr>
              <a:t>CLICK</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465BDB3-D271-40CB-8970-8C58C7D930FE}" type="slidenum">
              <a:rPr lang="en-US" smtClean="0"/>
              <a:t>9</a:t>
            </a:fld>
            <a:endParaRPr lang="en-US"/>
          </a:p>
        </p:txBody>
      </p:sp>
    </p:spTree>
    <p:extLst>
      <p:ext uri="{BB962C8B-B14F-4D97-AF65-F5344CB8AC3E}">
        <p14:creationId xmlns:p14="http://schemas.microsoft.com/office/powerpoint/2010/main" val="854197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role would you like to have in this vision? </a:t>
            </a:r>
            <a:r>
              <a:rPr lang="en-US" b="1" dirty="0">
                <a:latin typeface="Arial" panose="020B0604020202020204" pitchFamily="34" charset="0"/>
                <a:cs typeface="Arial" panose="020B0604020202020204" pitchFamily="34" charset="0"/>
              </a:rPr>
              <a:t>CLICK</a:t>
            </a: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Are you a person with ideas for Projects? </a:t>
            </a:r>
            <a:r>
              <a:rPr lang="en-US" b="1" dirty="0">
                <a:latin typeface="Arial" panose="020B0604020202020204" pitchFamily="34" charset="0"/>
                <a:cs typeface="Arial" panose="020B0604020202020204" pitchFamily="34" charset="0"/>
              </a:rPr>
              <a:t>CLICK</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Are you an educator who would be interesting in generating APL teaching material or in teaching APL? </a:t>
            </a:r>
            <a:r>
              <a:rPr lang="en-US" b="1" dirty="0">
                <a:latin typeface="Arial" panose="020B0604020202020204" pitchFamily="34" charset="0"/>
                <a:cs typeface="Arial" panose="020B0604020202020204" pitchFamily="34" charset="0"/>
              </a:rPr>
              <a:t>CLICK</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Would you be interested in mentoring individuals or teams in projects? </a:t>
            </a:r>
            <a:r>
              <a:rPr lang="en-US" b="1" dirty="0">
                <a:latin typeface="Arial" panose="020B0604020202020204" pitchFamily="34" charset="0"/>
                <a:cs typeface="Arial" panose="020B0604020202020204" pitchFamily="34" charset="0"/>
              </a:rPr>
              <a:t>CLICK</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Are you a person who would like to contribute financially to this vision? </a:t>
            </a:r>
            <a:r>
              <a:rPr lang="en-US" b="1" dirty="0">
                <a:latin typeface="Arial" panose="020B0604020202020204" pitchFamily="34" charset="0"/>
                <a:cs typeface="Arial" panose="020B0604020202020204" pitchFamily="34" charset="0"/>
              </a:rPr>
              <a:t>CLICK</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want to hear from all of you! </a:t>
            </a:r>
            <a:r>
              <a:rPr lang="en-US" b="1" dirty="0">
                <a:latin typeface="Arial" panose="020B0604020202020204" pitchFamily="34" charset="0"/>
                <a:cs typeface="Arial" panose="020B0604020202020204" pitchFamily="34" charset="0"/>
              </a:rPr>
              <a:t>CLICK</a:t>
            </a:r>
            <a:endParaRPr lang="en-US" dirty="0"/>
          </a:p>
        </p:txBody>
      </p:sp>
      <p:sp>
        <p:nvSpPr>
          <p:cNvPr id="4" name="Slide Number Placeholder 3"/>
          <p:cNvSpPr>
            <a:spLocks noGrp="1"/>
          </p:cNvSpPr>
          <p:nvPr>
            <p:ph type="sldNum" sz="quarter" idx="5"/>
          </p:nvPr>
        </p:nvSpPr>
        <p:spPr/>
        <p:txBody>
          <a:bodyPr/>
          <a:lstStyle/>
          <a:p>
            <a:fld id="{A465BDB3-D271-40CB-8970-8C58C7D930FE}" type="slidenum">
              <a:rPr lang="en-US" smtClean="0"/>
              <a:t>10</a:t>
            </a:fld>
            <a:endParaRPr lang="en-US"/>
          </a:p>
        </p:txBody>
      </p:sp>
    </p:spTree>
    <p:extLst>
      <p:ext uri="{BB962C8B-B14F-4D97-AF65-F5344CB8AC3E}">
        <p14:creationId xmlns:p14="http://schemas.microsoft.com/office/powerpoint/2010/main" val="147859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FFE24-D374-B8CF-4B1F-9F79E81E51F9}"/>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F02E2DE-524A-082A-B773-A11FC8E50CB9}"/>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06E562-B12E-B53B-EB41-63B95C8F4196}"/>
              </a:ext>
            </a:extLst>
          </p:cNvPr>
          <p:cNvSpPr>
            <a:spLocks noGrp="1"/>
          </p:cNvSpPr>
          <p:nvPr>
            <p:ph type="dt" sz="half" idx="10"/>
          </p:nvPr>
        </p:nvSpPr>
        <p:spPr/>
        <p:txBody>
          <a:bodyPr/>
          <a:lstStyle/>
          <a:p>
            <a:fld id="{7946A41F-72B9-4743-9D97-ACADA5859A5B}" type="datetime1">
              <a:rPr lang="en-US" smtClean="0"/>
              <a:t>5/5/2026</a:t>
            </a:fld>
            <a:endParaRPr lang="en-US"/>
          </a:p>
        </p:txBody>
      </p:sp>
      <p:sp>
        <p:nvSpPr>
          <p:cNvPr id="5" name="Footer Placeholder 4">
            <a:extLst>
              <a:ext uri="{FF2B5EF4-FFF2-40B4-BE49-F238E27FC236}">
                <a16:creationId xmlns:a16="http://schemas.microsoft.com/office/drawing/2014/main" id="{400D81C7-25B9-5E4C-FFD4-6913A63BF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3FB8E-8F35-B0D3-C84B-3F2AE77FF3D9}"/>
              </a:ext>
            </a:extLst>
          </p:cNvPr>
          <p:cNvSpPr>
            <a:spLocks noGrp="1"/>
          </p:cNvSpPr>
          <p:nvPr>
            <p:ph type="sldNum" sz="quarter" idx="12"/>
          </p:nvPr>
        </p:nvSpPr>
        <p:spPr/>
        <p:txBody>
          <a:bodyPr/>
          <a:lstStyle/>
          <a:p>
            <a:fld id="{E6D78F15-EB27-43BB-8385-67E88C2752BF}" type="slidenum">
              <a:rPr lang="en-US" smtClean="0"/>
              <a:t>‹#›</a:t>
            </a:fld>
            <a:endParaRPr lang="en-US"/>
          </a:p>
        </p:txBody>
      </p:sp>
    </p:spTree>
    <p:extLst>
      <p:ext uri="{BB962C8B-B14F-4D97-AF65-F5344CB8AC3E}">
        <p14:creationId xmlns:p14="http://schemas.microsoft.com/office/powerpoint/2010/main" val="3945408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34D80-C0D7-2505-FBD0-2D7124D973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693F89-3C7F-6ED1-8C0B-3552CC280F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943AEF-2070-6587-C748-9F9A9217B143}"/>
              </a:ext>
            </a:extLst>
          </p:cNvPr>
          <p:cNvSpPr>
            <a:spLocks noGrp="1"/>
          </p:cNvSpPr>
          <p:nvPr>
            <p:ph type="dt" sz="half" idx="10"/>
          </p:nvPr>
        </p:nvSpPr>
        <p:spPr/>
        <p:txBody>
          <a:bodyPr/>
          <a:lstStyle/>
          <a:p>
            <a:fld id="{1792D56A-1F95-4E22-A760-535E5EAE1887}" type="datetime1">
              <a:rPr lang="en-US" smtClean="0"/>
              <a:t>5/5/2026</a:t>
            </a:fld>
            <a:endParaRPr lang="en-US"/>
          </a:p>
        </p:txBody>
      </p:sp>
      <p:sp>
        <p:nvSpPr>
          <p:cNvPr id="5" name="Footer Placeholder 4">
            <a:extLst>
              <a:ext uri="{FF2B5EF4-FFF2-40B4-BE49-F238E27FC236}">
                <a16:creationId xmlns:a16="http://schemas.microsoft.com/office/drawing/2014/main" id="{938BC8F4-B493-18AA-8C16-27E5DA779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198EB-3345-7104-62A8-33C2CADF33BC}"/>
              </a:ext>
            </a:extLst>
          </p:cNvPr>
          <p:cNvSpPr>
            <a:spLocks noGrp="1"/>
          </p:cNvSpPr>
          <p:nvPr>
            <p:ph type="sldNum" sz="quarter" idx="12"/>
          </p:nvPr>
        </p:nvSpPr>
        <p:spPr/>
        <p:txBody>
          <a:bodyPr/>
          <a:lstStyle/>
          <a:p>
            <a:fld id="{E6D78F15-EB27-43BB-8385-67E88C2752BF}" type="slidenum">
              <a:rPr lang="en-US" smtClean="0"/>
              <a:t>‹#›</a:t>
            </a:fld>
            <a:endParaRPr lang="en-US"/>
          </a:p>
        </p:txBody>
      </p:sp>
    </p:spTree>
    <p:extLst>
      <p:ext uri="{BB962C8B-B14F-4D97-AF65-F5344CB8AC3E}">
        <p14:creationId xmlns:p14="http://schemas.microsoft.com/office/powerpoint/2010/main" val="2145533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4FDBE1-4A48-EF68-55EC-B2A3435CFE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2505D4-1717-EBF9-207B-84D4639902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591B9-D386-DD46-FCA9-9A8EA9745016}"/>
              </a:ext>
            </a:extLst>
          </p:cNvPr>
          <p:cNvSpPr>
            <a:spLocks noGrp="1"/>
          </p:cNvSpPr>
          <p:nvPr>
            <p:ph type="dt" sz="half" idx="10"/>
          </p:nvPr>
        </p:nvSpPr>
        <p:spPr/>
        <p:txBody>
          <a:bodyPr/>
          <a:lstStyle/>
          <a:p>
            <a:fld id="{716BE51E-1F7C-4D64-A3F2-AB1A24081CAA}" type="datetime1">
              <a:rPr lang="en-US" smtClean="0"/>
              <a:t>5/5/2026</a:t>
            </a:fld>
            <a:endParaRPr lang="en-US"/>
          </a:p>
        </p:txBody>
      </p:sp>
      <p:sp>
        <p:nvSpPr>
          <p:cNvPr id="5" name="Footer Placeholder 4">
            <a:extLst>
              <a:ext uri="{FF2B5EF4-FFF2-40B4-BE49-F238E27FC236}">
                <a16:creationId xmlns:a16="http://schemas.microsoft.com/office/drawing/2014/main" id="{E374B12B-8F43-7EBE-0B05-77A9074A9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C8855-61C6-EE55-5478-DC1F7B6CF8BC}"/>
              </a:ext>
            </a:extLst>
          </p:cNvPr>
          <p:cNvSpPr>
            <a:spLocks noGrp="1"/>
          </p:cNvSpPr>
          <p:nvPr>
            <p:ph type="sldNum" sz="quarter" idx="12"/>
          </p:nvPr>
        </p:nvSpPr>
        <p:spPr/>
        <p:txBody>
          <a:bodyPr/>
          <a:lstStyle/>
          <a:p>
            <a:fld id="{E6D78F15-EB27-43BB-8385-67E88C2752BF}" type="slidenum">
              <a:rPr lang="en-US" smtClean="0"/>
              <a:t>‹#›</a:t>
            </a:fld>
            <a:endParaRPr lang="en-US"/>
          </a:p>
        </p:txBody>
      </p:sp>
    </p:spTree>
    <p:extLst>
      <p:ext uri="{BB962C8B-B14F-4D97-AF65-F5344CB8AC3E}">
        <p14:creationId xmlns:p14="http://schemas.microsoft.com/office/powerpoint/2010/main" val="4186364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033CC-EE1D-5060-E67A-27431036339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9D40689-278E-C8AE-0EDB-0E98376BF60E}"/>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903665C-C761-3D37-DC91-1A7E5AA2CD57}"/>
              </a:ext>
            </a:extLst>
          </p:cNvPr>
          <p:cNvSpPr>
            <a:spLocks noGrp="1"/>
          </p:cNvSpPr>
          <p:nvPr>
            <p:ph type="dt" sz="half" idx="10"/>
          </p:nvPr>
        </p:nvSpPr>
        <p:spPr/>
        <p:txBody>
          <a:bodyPr/>
          <a:lstStyle/>
          <a:p>
            <a:fld id="{536D3739-6E7F-47D4-9204-411C68446CBD}" type="datetime1">
              <a:rPr lang="en-US" smtClean="0"/>
              <a:t>5/5/2026</a:t>
            </a:fld>
            <a:endParaRPr lang="en-US"/>
          </a:p>
        </p:txBody>
      </p:sp>
      <p:sp>
        <p:nvSpPr>
          <p:cNvPr id="5" name="Footer Placeholder 4">
            <a:extLst>
              <a:ext uri="{FF2B5EF4-FFF2-40B4-BE49-F238E27FC236}">
                <a16:creationId xmlns:a16="http://schemas.microsoft.com/office/drawing/2014/main" id="{334281B8-85C8-B22D-134B-102CAC00A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25CDD-25A5-42C3-E57F-C7BA9F78F431}"/>
              </a:ext>
            </a:extLst>
          </p:cNvPr>
          <p:cNvSpPr>
            <a:spLocks noGrp="1"/>
          </p:cNvSpPr>
          <p:nvPr>
            <p:ph type="sldNum" sz="quarter" idx="12"/>
          </p:nvPr>
        </p:nvSpPr>
        <p:spPr/>
        <p:txBody>
          <a:bodyPr/>
          <a:lstStyle/>
          <a:p>
            <a:fld id="{E6D78F15-EB27-43BB-8385-67E88C2752BF}" type="slidenum">
              <a:rPr lang="en-US" smtClean="0"/>
              <a:t>‹#›</a:t>
            </a:fld>
            <a:endParaRPr lang="en-US"/>
          </a:p>
        </p:txBody>
      </p:sp>
    </p:spTree>
    <p:extLst>
      <p:ext uri="{BB962C8B-B14F-4D97-AF65-F5344CB8AC3E}">
        <p14:creationId xmlns:p14="http://schemas.microsoft.com/office/powerpoint/2010/main" val="559676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FAD5-BD62-2A49-861E-A6D180A168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D6239A-4D90-7D6A-D0F1-F27E8D8076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9F2B4C-C4AD-4CA8-208D-A6D50D5C4C97}"/>
              </a:ext>
            </a:extLst>
          </p:cNvPr>
          <p:cNvSpPr>
            <a:spLocks noGrp="1"/>
          </p:cNvSpPr>
          <p:nvPr>
            <p:ph type="dt" sz="half" idx="10"/>
          </p:nvPr>
        </p:nvSpPr>
        <p:spPr/>
        <p:txBody>
          <a:bodyPr/>
          <a:lstStyle/>
          <a:p>
            <a:fld id="{7F3B6700-76A5-4276-8168-D85A712604BA}" type="datetime1">
              <a:rPr lang="en-US" smtClean="0"/>
              <a:t>5/5/2026</a:t>
            </a:fld>
            <a:endParaRPr lang="en-US"/>
          </a:p>
        </p:txBody>
      </p:sp>
      <p:sp>
        <p:nvSpPr>
          <p:cNvPr id="5" name="Footer Placeholder 4">
            <a:extLst>
              <a:ext uri="{FF2B5EF4-FFF2-40B4-BE49-F238E27FC236}">
                <a16:creationId xmlns:a16="http://schemas.microsoft.com/office/drawing/2014/main" id="{05A9FE60-7E2B-8477-F799-DDA9E9D87F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6B91C-8E42-E1F3-43CA-481287A2E643}"/>
              </a:ext>
            </a:extLst>
          </p:cNvPr>
          <p:cNvSpPr>
            <a:spLocks noGrp="1"/>
          </p:cNvSpPr>
          <p:nvPr>
            <p:ph type="sldNum" sz="quarter" idx="12"/>
          </p:nvPr>
        </p:nvSpPr>
        <p:spPr/>
        <p:txBody>
          <a:bodyPr/>
          <a:lstStyle/>
          <a:p>
            <a:fld id="{E6D78F15-EB27-43BB-8385-67E88C2752BF}" type="slidenum">
              <a:rPr lang="en-US" smtClean="0"/>
              <a:t>‹#›</a:t>
            </a:fld>
            <a:endParaRPr lang="en-US"/>
          </a:p>
        </p:txBody>
      </p:sp>
    </p:spTree>
    <p:extLst>
      <p:ext uri="{BB962C8B-B14F-4D97-AF65-F5344CB8AC3E}">
        <p14:creationId xmlns:p14="http://schemas.microsoft.com/office/powerpoint/2010/main" val="3793951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97B63-96F7-71DB-3CCB-15BDD71231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14BED6-136B-7507-0806-CCA6F799F9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0FE4C6-3831-F80D-53F9-C9DA77B60D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BF2FD4-7354-A1C6-5CDC-6F778949123F}"/>
              </a:ext>
            </a:extLst>
          </p:cNvPr>
          <p:cNvSpPr>
            <a:spLocks noGrp="1"/>
          </p:cNvSpPr>
          <p:nvPr>
            <p:ph type="dt" sz="half" idx="10"/>
          </p:nvPr>
        </p:nvSpPr>
        <p:spPr/>
        <p:txBody>
          <a:bodyPr/>
          <a:lstStyle/>
          <a:p>
            <a:fld id="{21FDADB0-8333-4C0E-AE43-DD78A4208332}" type="datetime1">
              <a:rPr lang="en-US" smtClean="0"/>
              <a:t>5/5/2026</a:t>
            </a:fld>
            <a:endParaRPr lang="en-US"/>
          </a:p>
        </p:txBody>
      </p:sp>
      <p:sp>
        <p:nvSpPr>
          <p:cNvPr id="6" name="Footer Placeholder 5">
            <a:extLst>
              <a:ext uri="{FF2B5EF4-FFF2-40B4-BE49-F238E27FC236}">
                <a16:creationId xmlns:a16="http://schemas.microsoft.com/office/drawing/2014/main" id="{D3373B68-7F25-84A2-5068-339FE28961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81EE54-CB02-95D1-D186-B2AE9CE16124}"/>
              </a:ext>
            </a:extLst>
          </p:cNvPr>
          <p:cNvSpPr>
            <a:spLocks noGrp="1"/>
          </p:cNvSpPr>
          <p:nvPr>
            <p:ph type="sldNum" sz="quarter" idx="12"/>
          </p:nvPr>
        </p:nvSpPr>
        <p:spPr/>
        <p:txBody>
          <a:bodyPr/>
          <a:lstStyle/>
          <a:p>
            <a:fld id="{E6D78F15-EB27-43BB-8385-67E88C2752BF}" type="slidenum">
              <a:rPr lang="en-US" smtClean="0"/>
              <a:t>‹#›</a:t>
            </a:fld>
            <a:endParaRPr lang="en-US"/>
          </a:p>
        </p:txBody>
      </p:sp>
    </p:spTree>
    <p:extLst>
      <p:ext uri="{BB962C8B-B14F-4D97-AF65-F5344CB8AC3E}">
        <p14:creationId xmlns:p14="http://schemas.microsoft.com/office/powerpoint/2010/main" val="158604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D1A8A-071F-F194-4560-997701FFF24E}"/>
              </a:ext>
            </a:extLst>
          </p:cNvPr>
          <p:cNvSpPr>
            <a:spLocks noGrp="1"/>
          </p:cNvSpPr>
          <p:nvPr>
            <p:ph type="title"/>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07AB216-0729-ED71-5550-DA2F17B775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A65552-4CF0-2CF7-0D31-39149A92307B}"/>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994A93-2580-7DBB-A66A-5A36BE7B24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7BC5E6-FF54-1011-5F86-3FEACFC30677}"/>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E6EE14-9DA5-EF51-C349-309ABFA01498}"/>
              </a:ext>
            </a:extLst>
          </p:cNvPr>
          <p:cNvSpPr>
            <a:spLocks noGrp="1"/>
          </p:cNvSpPr>
          <p:nvPr>
            <p:ph type="dt" sz="half" idx="10"/>
          </p:nvPr>
        </p:nvSpPr>
        <p:spPr/>
        <p:txBody>
          <a:bodyPr/>
          <a:lstStyle/>
          <a:p>
            <a:fld id="{67BEA84B-DEE7-455B-B93D-ABCD8BADA5A9}" type="datetime1">
              <a:rPr lang="en-US" smtClean="0"/>
              <a:t>5/5/2026</a:t>
            </a:fld>
            <a:endParaRPr lang="en-US"/>
          </a:p>
        </p:txBody>
      </p:sp>
      <p:sp>
        <p:nvSpPr>
          <p:cNvPr id="8" name="Footer Placeholder 7">
            <a:extLst>
              <a:ext uri="{FF2B5EF4-FFF2-40B4-BE49-F238E27FC236}">
                <a16:creationId xmlns:a16="http://schemas.microsoft.com/office/drawing/2014/main" id="{15E42832-6571-37F8-C2BD-A8CBB7FFFB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C92A03-3777-4C14-CF54-FF5E650184E4}"/>
              </a:ext>
            </a:extLst>
          </p:cNvPr>
          <p:cNvSpPr>
            <a:spLocks noGrp="1"/>
          </p:cNvSpPr>
          <p:nvPr>
            <p:ph type="sldNum" sz="quarter" idx="12"/>
          </p:nvPr>
        </p:nvSpPr>
        <p:spPr/>
        <p:txBody>
          <a:bodyPr/>
          <a:lstStyle/>
          <a:p>
            <a:fld id="{E6D78F15-EB27-43BB-8385-67E88C2752BF}" type="slidenum">
              <a:rPr lang="en-US" smtClean="0"/>
              <a:t>‹#›</a:t>
            </a:fld>
            <a:endParaRPr lang="en-US"/>
          </a:p>
        </p:txBody>
      </p:sp>
    </p:spTree>
    <p:extLst>
      <p:ext uri="{BB962C8B-B14F-4D97-AF65-F5344CB8AC3E}">
        <p14:creationId xmlns:p14="http://schemas.microsoft.com/office/powerpoint/2010/main" val="50128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9F3D5-D32A-A37B-5AD7-922FBE30D6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ECD7F6-7BD1-6A46-FF0F-DA1422480231}"/>
              </a:ext>
            </a:extLst>
          </p:cNvPr>
          <p:cNvSpPr>
            <a:spLocks noGrp="1"/>
          </p:cNvSpPr>
          <p:nvPr>
            <p:ph type="dt" sz="half" idx="10"/>
          </p:nvPr>
        </p:nvSpPr>
        <p:spPr/>
        <p:txBody>
          <a:bodyPr/>
          <a:lstStyle/>
          <a:p>
            <a:fld id="{DABBA908-2417-483A-90CD-431DCC34B9C6}" type="datetime1">
              <a:rPr lang="en-US" smtClean="0"/>
              <a:t>5/5/2026</a:t>
            </a:fld>
            <a:endParaRPr lang="en-US"/>
          </a:p>
        </p:txBody>
      </p:sp>
      <p:sp>
        <p:nvSpPr>
          <p:cNvPr id="4" name="Footer Placeholder 3">
            <a:extLst>
              <a:ext uri="{FF2B5EF4-FFF2-40B4-BE49-F238E27FC236}">
                <a16:creationId xmlns:a16="http://schemas.microsoft.com/office/drawing/2014/main" id="{CA2E7D7D-9521-64F1-A7CE-1AFA01F7CE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3A1A99-3561-156C-438B-063339F66507}"/>
              </a:ext>
            </a:extLst>
          </p:cNvPr>
          <p:cNvSpPr>
            <a:spLocks noGrp="1"/>
          </p:cNvSpPr>
          <p:nvPr>
            <p:ph type="sldNum" sz="quarter" idx="12"/>
          </p:nvPr>
        </p:nvSpPr>
        <p:spPr/>
        <p:txBody>
          <a:bodyPr/>
          <a:lstStyle/>
          <a:p>
            <a:fld id="{E6D78F15-EB27-43BB-8385-67E88C2752BF}" type="slidenum">
              <a:rPr lang="en-US" smtClean="0"/>
              <a:t>‹#›</a:t>
            </a:fld>
            <a:endParaRPr lang="en-US"/>
          </a:p>
        </p:txBody>
      </p:sp>
    </p:spTree>
    <p:extLst>
      <p:ext uri="{BB962C8B-B14F-4D97-AF65-F5344CB8AC3E}">
        <p14:creationId xmlns:p14="http://schemas.microsoft.com/office/powerpoint/2010/main" val="2424902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2D86A-EF72-81C7-FEBA-732CFA3BD5A5}"/>
              </a:ext>
            </a:extLst>
          </p:cNvPr>
          <p:cNvSpPr>
            <a:spLocks noGrp="1"/>
          </p:cNvSpPr>
          <p:nvPr>
            <p:ph type="dt" sz="half" idx="10"/>
          </p:nvPr>
        </p:nvSpPr>
        <p:spPr/>
        <p:txBody>
          <a:bodyPr/>
          <a:lstStyle/>
          <a:p>
            <a:fld id="{58D4DEB6-0DCE-483D-A660-B74627360BF3}" type="datetime1">
              <a:rPr lang="en-US" smtClean="0"/>
              <a:t>5/5/2026</a:t>
            </a:fld>
            <a:endParaRPr lang="en-US"/>
          </a:p>
        </p:txBody>
      </p:sp>
      <p:sp>
        <p:nvSpPr>
          <p:cNvPr id="3" name="Footer Placeholder 2">
            <a:extLst>
              <a:ext uri="{FF2B5EF4-FFF2-40B4-BE49-F238E27FC236}">
                <a16:creationId xmlns:a16="http://schemas.microsoft.com/office/drawing/2014/main" id="{03BEC75C-1835-D67E-16F4-1883A2AB1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9719DF-D50E-DFD0-B3B7-07008236FA09}"/>
              </a:ext>
            </a:extLst>
          </p:cNvPr>
          <p:cNvSpPr>
            <a:spLocks noGrp="1"/>
          </p:cNvSpPr>
          <p:nvPr>
            <p:ph type="sldNum" sz="quarter" idx="12"/>
          </p:nvPr>
        </p:nvSpPr>
        <p:spPr/>
        <p:txBody>
          <a:bodyPr/>
          <a:lstStyle/>
          <a:p>
            <a:fld id="{E6D78F15-EB27-43BB-8385-67E88C2752BF}" type="slidenum">
              <a:rPr lang="en-US" smtClean="0"/>
              <a:t>‹#›</a:t>
            </a:fld>
            <a:endParaRPr lang="en-US"/>
          </a:p>
        </p:txBody>
      </p:sp>
    </p:spTree>
    <p:extLst>
      <p:ext uri="{BB962C8B-B14F-4D97-AF65-F5344CB8AC3E}">
        <p14:creationId xmlns:p14="http://schemas.microsoft.com/office/powerpoint/2010/main" val="3233142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CC714-541A-18E4-231A-1D0CB10B45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6B6C79-781D-4C67-894C-8DB90B87F0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014D5E-4636-FEA9-0479-A4A479F6FF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EA3915-7340-635D-73DA-DAB240AE700A}"/>
              </a:ext>
            </a:extLst>
          </p:cNvPr>
          <p:cNvSpPr>
            <a:spLocks noGrp="1"/>
          </p:cNvSpPr>
          <p:nvPr>
            <p:ph type="dt" sz="half" idx="10"/>
          </p:nvPr>
        </p:nvSpPr>
        <p:spPr/>
        <p:txBody>
          <a:bodyPr/>
          <a:lstStyle/>
          <a:p>
            <a:fld id="{C17775A3-1A74-41B2-A23C-C9A6D162B158}" type="datetime1">
              <a:rPr lang="en-US" smtClean="0"/>
              <a:t>5/5/2026</a:t>
            </a:fld>
            <a:endParaRPr lang="en-US"/>
          </a:p>
        </p:txBody>
      </p:sp>
      <p:sp>
        <p:nvSpPr>
          <p:cNvPr id="6" name="Footer Placeholder 5">
            <a:extLst>
              <a:ext uri="{FF2B5EF4-FFF2-40B4-BE49-F238E27FC236}">
                <a16:creationId xmlns:a16="http://schemas.microsoft.com/office/drawing/2014/main" id="{5B8BA1E6-CB86-C92D-AFF2-E15EBF9F95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4CF1E9-BD8A-DB0D-64BF-42F0B7AF5985}"/>
              </a:ext>
            </a:extLst>
          </p:cNvPr>
          <p:cNvSpPr>
            <a:spLocks noGrp="1"/>
          </p:cNvSpPr>
          <p:nvPr>
            <p:ph type="sldNum" sz="quarter" idx="12"/>
          </p:nvPr>
        </p:nvSpPr>
        <p:spPr/>
        <p:txBody>
          <a:bodyPr/>
          <a:lstStyle/>
          <a:p>
            <a:fld id="{E6D78F15-EB27-43BB-8385-67E88C2752BF}" type="slidenum">
              <a:rPr lang="en-US" smtClean="0"/>
              <a:t>‹#›</a:t>
            </a:fld>
            <a:endParaRPr lang="en-US"/>
          </a:p>
        </p:txBody>
      </p:sp>
    </p:spTree>
    <p:extLst>
      <p:ext uri="{BB962C8B-B14F-4D97-AF65-F5344CB8AC3E}">
        <p14:creationId xmlns:p14="http://schemas.microsoft.com/office/powerpoint/2010/main" val="4070562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AA297-FC2F-338B-35A3-73538A54C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38ACCF-8D68-C0CA-FE9C-81CACD2E86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711226-B78C-9CF6-1053-FFEE8CAA81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953B47-2756-0912-B3E7-85E712CC5B86}"/>
              </a:ext>
            </a:extLst>
          </p:cNvPr>
          <p:cNvSpPr>
            <a:spLocks noGrp="1"/>
          </p:cNvSpPr>
          <p:nvPr>
            <p:ph type="dt" sz="half" idx="10"/>
          </p:nvPr>
        </p:nvSpPr>
        <p:spPr/>
        <p:txBody>
          <a:bodyPr/>
          <a:lstStyle/>
          <a:p>
            <a:fld id="{0EA71790-06A7-470F-9D91-F9DE38AC184B}" type="datetime1">
              <a:rPr lang="en-US" smtClean="0"/>
              <a:t>5/5/2026</a:t>
            </a:fld>
            <a:endParaRPr lang="en-US"/>
          </a:p>
        </p:txBody>
      </p:sp>
      <p:sp>
        <p:nvSpPr>
          <p:cNvPr id="6" name="Footer Placeholder 5">
            <a:extLst>
              <a:ext uri="{FF2B5EF4-FFF2-40B4-BE49-F238E27FC236}">
                <a16:creationId xmlns:a16="http://schemas.microsoft.com/office/drawing/2014/main" id="{7939BF96-0E91-A5F4-933E-378061B0B6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FE6A9D-20D7-D9B7-2C83-25E789042FBD}"/>
              </a:ext>
            </a:extLst>
          </p:cNvPr>
          <p:cNvSpPr>
            <a:spLocks noGrp="1"/>
          </p:cNvSpPr>
          <p:nvPr>
            <p:ph type="sldNum" sz="quarter" idx="12"/>
          </p:nvPr>
        </p:nvSpPr>
        <p:spPr/>
        <p:txBody>
          <a:bodyPr/>
          <a:lstStyle/>
          <a:p>
            <a:fld id="{E6D78F15-EB27-43BB-8385-67E88C2752BF}" type="slidenum">
              <a:rPr lang="en-US" smtClean="0"/>
              <a:t>‹#›</a:t>
            </a:fld>
            <a:endParaRPr lang="en-US"/>
          </a:p>
        </p:txBody>
      </p:sp>
    </p:spTree>
    <p:extLst>
      <p:ext uri="{BB962C8B-B14F-4D97-AF65-F5344CB8AC3E}">
        <p14:creationId xmlns:p14="http://schemas.microsoft.com/office/powerpoint/2010/main" val="3917889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B27F93-A23E-FEB6-AA78-1E56F44312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04B07E-8BEB-53AD-AF7B-1E70EB08CB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24A8C-BE08-4095-0687-BA9F70B1FC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03F2AE4-E555-438C-AA89-268DBCB352A1}" type="datetime1">
              <a:rPr lang="en-US" smtClean="0"/>
              <a:t>5/5/2026</a:t>
            </a:fld>
            <a:endParaRPr lang="en-US"/>
          </a:p>
        </p:txBody>
      </p:sp>
      <p:sp>
        <p:nvSpPr>
          <p:cNvPr id="5" name="Footer Placeholder 4">
            <a:extLst>
              <a:ext uri="{FF2B5EF4-FFF2-40B4-BE49-F238E27FC236}">
                <a16:creationId xmlns:a16="http://schemas.microsoft.com/office/drawing/2014/main" id="{DF410ED7-831D-C154-339F-F5B9162378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06FA8B5-66E5-5ABD-7C43-FE6988DBC7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6D78F15-EB27-43BB-8385-67E88C2752BF}" type="slidenum">
              <a:rPr lang="en-US" smtClean="0"/>
              <a:t>‹#›</a:t>
            </a:fld>
            <a:endParaRPr lang="en-US"/>
          </a:p>
        </p:txBody>
      </p:sp>
    </p:spTree>
    <p:extLst>
      <p:ext uri="{BB962C8B-B14F-4D97-AF65-F5344CB8AC3E}">
        <p14:creationId xmlns:p14="http://schemas.microsoft.com/office/powerpoint/2010/main" val="2864128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aplwiki.com/wiki/APL_Trust"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CBD72-0234-7E49-12D3-1C863730275E}"/>
              </a:ext>
            </a:extLst>
          </p:cNvPr>
          <p:cNvSpPr>
            <a:spLocks noGrp="1"/>
          </p:cNvSpPr>
          <p:nvPr>
            <p:ph type="ctrTitle"/>
          </p:nvPr>
        </p:nvSpPr>
        <p:spPr>
          <a:xfrm>
            <a:off x="7506030" y="2122997"/>
            <a:ext cx="1637970" cy="1386965"/>
          </a:xfrm>
        </p:spPr>
        <p:txBody>
          <a:bodyPr/>
          <a:lstStyle/>
          <a:p>
            <a:r>
              <a:rPr lang="en-US" dirty="0">
                <a:latin typeface="Arial" panose="020B0604020202020204" pitchFamily="34" charset="0"/>
                <a:cs typeface="Arial" panose="020B0604020202020204" pitchFamily="34" charset="0"/>
              </a:rPr>
              <a:t>US</a:t>
            </a:r>
          </a:p>
        </p:txBody>
      </p:sp>
      <p:sp>
        <p:nvSpPr>
          <p:cNvPr id="3" name="Subtitle 2">
            <a:extLst>
              <a:ext uri="{FF2B5EF4-FFF2-40B4-BE49-F238E27FC236}">
                <a16:creationId xmlns:a16="http://schemas.microsoft.com/office/drawing/2014/main" id="{789EF016-5B7F-8D85-A8DA-5ACA0D0B97CF}"/>
              </a:ext>
            </a:extLst>
          </p:cNvPr>
          <p:cNvSpPr>
            <a:spLocks noGrp="1"/>
          </p:cNvSpPr>
          <p:nvPr>
            <p:ph type="subTitle" idx="1"/>
          </p:nvPr>
        </p:nvSpPr>
        <p:spPr/>
        <p:txBody>
          <a:bodyPr>
            <a:normAutofit lnSpcReduction="10000"/>
          </a:bodyPr>
          <a:lstStyle/>
          <a:p>
            <a:r>
              <a:rPr lang="en-US">
                <a:latin typeface="Arial" panose="020B0604020202020204" pitchFamily="34" charset="0"/>
                <a:cs typeface="Arial" panose="020B0604020202020204" pitchFamily="34" charset="0"/>
              </a:rPr>
              <a:t>(Diane Hymas) </a:t>
            </a:r>
            <a:r>
              <a:rPr lang="en-US" dirty="0">
                <a:latin typeface="Arial" panose="020B0604020202020204" pitchFamily="34" charset="0"/>
                <a:cs typeface="Arial" panose="020B0604020202020204" pitchFamily="34" charset="0"/>
              </a:rPr>
              <a:t>&amp; Mark Wolfson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Monday </a:t>
            </a:r>
            <a:r>
              <a:rPr lang="en-US" dirty="0"/>
              <a:t>April 27</a:t>
            </a:r>
            <a:r>
              <a:rPr lang="en-US" dirty="0">
                <a:latin typeface="Arial" panose="020B0604020202020204" pitchFamily="34" charset="0"/>
                <a:cs typeface="Arial" panose="020B0604020202020204" pitchFamily="34" charset="0"/>
              </a:rPr>
              <a:t>, 2025</a:t>
            </a:r>
          </a:p>
          <a:p>
            <a:r>
              <a:rPr lang="en-US" dirty="0">
                <a:latin typeface="Arial" panose="020B0604020202020204" pitchFamily="34" charset="0"/>
                <a:cs typeface="Arial" panose="020B0604020202020204" pitchFamily="34" charset="0"/>
              </a:rPr>
              <a:t>Presentation at Spring DYNA 2026</a:t>
            </a:r>
          </a:p>
        </p:txBody>
      </p:sp>
      <p:pic>
        <p:nvPicPr>
          <p:cNvPr id="1026" name="Picture 2">
            <a:extLst>
              <a:ext uri="{FF2B5EF4-FFF2-40B4-BE49-F238E27FC236}">
                <a16:creationId xmlns:a16="http://schemas.microsoft.com/office/drawing/2014/main" id="{B17EA24E-3B1D-5409-B620-DED2EEE3D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7952" y="695160"/>
            <a:ext cx="3405869" cy="2560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888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3C3AD-5470-1E2D-773B-B8FAC30F4C50}"/>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What’s Your Role?</a:t>
            </a:r>
          </a:p>
        </p:txBody>
      </p:sp>
      <p:sp>
        <p:nvSpPr>
          <p:cNvPr id="3" name="Slide Number Placeholder 2">
            <a:extLst>
              <a:ext uri="{FF2B5EF4-FFF2-40B4-BE49-F238E27FC236}">
                <a16:creationId xmlns:a16="http://schemas.microsoft.com/office/drawing/2014/main" id="{016B6C33-84E2-D2E1-9948-6706A626E37A}"/>
              </a:ext>
            </a:extLst>
          </p:cNvPr>
          <p:cNvSpPr>
            <a:spLocks noGrp="1"/>
          </p:cNvSpPr>
          <p:nvPr>
            <p:ph type="sldNum" sz="quarter" idx="12"/>
          </p:nvPr>
        </p:nvSpPr>
        <p:spPr/>
        <p:txBody>
          <a:bodyPr/>
          <a:lstStyle/>
          <a:p>
            <a:fld id="{E6D78F15-EB27-43BB-8385-67E88C2752BF}" type="slidenum">
              <a:rPr lang="en-US" smtClean="0"/>
              <a:t>10</a:t>
            </a:fld>
            <a:endParaRPr lang="en-US"/>
          </a:p>
        </p:txBody>
      </p:sp>
      <p:sp>
        <p:nvSpPr>
          <p:cNvPr id="4" name="TextBox 3">
            <a:extLst>
              <a:ext uri="{FF2B5EF4-FFF2-40B4-BE49-F238E27FC236}">
                <a16:creationId xmlns:a16="http://schemas.microsoft.com/office/drawing/2014/main" id="{C2E13DFE-241E-75DC-A924-7EA9BE48BCA3}"/>
              </a:ext>
            </a:extLst>
          </p:cNvPr>
          <p:cNvSpPr txBox="1"/>
          <p:nvPr/>
        </p:nvSpPr>
        <p:spPr>
          <a:xfrm>
            <a:off x="981075" y="1828800"/>
            <a:ext cx="10144125" cy="3416320"/>
          </a:xfrm>
          <a:prstGeom prst="rect">
            <a:avLst/>
          </a:prstGeom>
          <a:noFill/>
        </p:spPr>
        <p:txBody>
          <a:bodyPr wrap="square" rtlCol="0">
            <a:spAutoFit/>
          </a:bodyPr>
          <a:lstStyle/>
          <a:p>
            <a:r>
              <a:rPr lang="en-US" sz="5400" dirty="0">
                <a:latin typeface="Arial" panose="020B0604020202020204" pitchFamily="34" charset="0"/>
                <a:cs typeface="Arial" panose="020B0604020202020204" pitchFamily="34" charset="0"/>
              </a:rPr>
              <a:t>Idea Generator</a:t>
            </a:r>
          </a:p>
          <a:p>
            <a:r>
              <a:rPr lang="en-US" sz="5400" dirty="0">
                <a:latin typeface="Arial" panose="020B0604020202020204" pitchFamily="34" charset="0"/>
                <a:cs typeface="Arial" panose="020B0604020202020204" pitchFamily="34" charset="0"/>
              </a:rPr>
              <a:t>Educator</a:t>
            </a:r>
          </a:p>
          <a:p>
            <a:r>
              <a:rPr lang="en-US" sz="5400" dirty="0">
                <a:latin typeface="Arial" panose="020B0604020202020204" pitchFamily="34" charset="0"/>
                <a:cs typeface="Arial" panose="020B0604020202020204" pitchFamily="34" charset="0"/>
              </a:rPr>
              <a:t>Mentor</a:t>
            </a:r>
          </a:p>
          <a:p>
            <a:r>
              <a:rPr lang="en-US" sz="5400" dirty="0">
                <a:latin typeface="Arial" panose="020B0604020202020204" pitchFamily="34" charset="0"/>
                <a:cs typeface="Arial" panose="020B0604020202020204" pitchFamily="34" charset="0"/>
              </a:rPr>
              <a:t>Donor</a:t>
            </a:r>
          </a:p>
        </p:txBody>
      </p:sp>
      <p:sp>
        <p:nvSpPr>
          <p:cNvPr id="5" name="Title 1">
            <a:extLst>
              <a:ext uri="{FF2B5EF4-FFF2-40B4-BE49-F238E27FC236}">
                <a16:creationId xmlns:a16="http://schemas.microsoft.com/office/drawing/2014/main" id="{8141E3B4-2C93-C006-E321-A68221832B5E}"/>
              </a:ext>
            </a:extLst>
          </p:cNvPr>
          <p:cNvSpPr txBox="1">
            <a:spLocks/>
          </p:cNvSpPr>
          <p:nvPr/>
        </p:nvSpPr>
        <p:spPr>
          <a:xfrm>
            <a:off x="524435" y="521334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Arial" panose="020B0604020202020204" pitchFamily="34" charset="0"/>
                <a:cs typeface="Arial" panose="020B0604020202020204" pitchFamily="34" charset="0"/>
              </a:rPr>
              <a:t>We want to hear from you!</a:t>
            </a:r>
          </a:p>
        </p:txBody>
      </p:sp>
    </p:spTree>
    <p:extLst>
      <p:ext uri="{BB962C8B-B14F-4D97-AF65-F5344CB8AC3E}">
        <p14:creationId xmlns:p14="http://schemas.microsoft.com/office/powerpoint/2010/main" val="334269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F7A9E-4AFB-7932-6BD4-7B61954BC957}"/>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Questions?</a:t>
            </a:r>
          </a:p>
        </p:txBody>
      </p:sp>
      <p:sp>
        <p:nvSpPr>
          <p:cNvPr id="3" name="Slide Number Placeholder 2">
            <a:extLst>
              <a:ext uri="{FF2B5EF4-FFF2-40B4-BE49-F238E27FC236}">
                <a16:creationId xmlns:a16="http://schemas.microsoft.com/office/drawing/2014/main" id="{D542FD44-800F-6126-4A03-4A4A8B93802A}"/>
              </a:ext>
            </a:extLst>
          </p:cNvPr>
          <p:cNvSpPr>
            <a:spLocks noGrp="1"/>
          </p:cNvSpPr>
          <p:nvPr>
            <p:ph type="sldNum" sz="quarter" idx="12"/>
          </p:nvPr>
        </p:nvSpPr>
        <p:spPr/>
        <p:txBody>
          <a:bodyPr/>
          <a:lstStyle/>
          <a:p>
            <a:fld id="{E6D78F15-EB27-43BB-8385-67E88C2752BF}" type="slidenum">
              <a:rPr lang="en-US" smtClean="0"/>
              <a:t>11</a:t>
            </a:fld>
            <a:endParaRPr lang="en-US"/>
          </a:p>
        </p:txBody>
      </p:sp>
      <p:sp>
        <p:nvSpPr>
          <p:cNvPr id="4" name="Title 1">
            <a:extLst>
              <a:ext uri="{FF2B5EF4-FFF2-40B4-BE49-F238E27FC236}">
                <a16:creationId xmlns:a16="http://schemas.microsoft.com/office/drawing/2014/main" id="{9D9060A8-7D44-82E9-E534-91DBA3C241EC}"/>
              </a:ext>
            </a:extLst>
          </p:cNvPr>
          <p:cNvSpPr txBox="1">
            <a:spLocks/>
          </p:cNvSpPr>
          <p:nvPr/>
        </p:nvSpPr>
        <p:spPr>
          <a:xfrm>
            <a:off x="966746" y="50307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28669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25CB4-EAF7-D78E-B884-ED8B6EB5E0F5}"/>
              </a:ext>
            </a:extLst>
          </p:cNvPr>
          <p:cNvSpPr>
            <a:spLocks noGrp="1"/>
          </p:cNvSpPr>
          <p:nvPr>
            <p:ph type="title"/>
          </p:nvPr>
        </p:nvSpPr>
        <p:spPr/>
        <p:txBody>
          <a:bodyPr/>
          <a:lstStyle/>
          <a:p>
            <a:pPr algn="ctr"/>
            <a:r>
              <a:rPr lang="en-US" dirty="0"/>
              <a:t>Information Sources</a:t>
            </a:r>
          </a:p>
        </p:txBody>
      </p:sp>
      <p:sp>
        <p:nvSpPr>
          <p:cNvPr id="3" name="Slide Number Placeholder 2">
            <a:extLst>
              <a:ext uri="{FF2B5EF4-FFF2-40B4-BE49-F238E27FC236}">
                <a16:creationId xmlns:a16="http://schemas.microsoft.com/office/drawing/2014/main" id="{AF4BF6CF-1B93-D94D-093C-EB3F0AE85CFA}"/>
              </a:ext>
            </a:extLst>
          </p:cNvPr>
          <p:cNvSpPr>
            <a:spLocks noGrp="1"/>
          </p:cNvSpPr>
          <p:nvPr>
            <p:ph type="sldNum" sz="quarter" idx="12"/>
          </p:nvPr>
        </p:nvSpPr>
        <p:spPr/>
        <p:txBody>
          <a:bodyPr/>
          <a:lstStyle/>
          <a:p>
            <a:fld id="{E6D78F15-EB27-43BB-8385-67E88C2752BF}" type="slidenum">
              <a:rPr lang="en-US" smtClean="0"/>
              <a:t>12</a:t>
            </a:fld>
            <a:endParaRPr lang="en-US"/>
          </a:p>
        </p:txBody>
      </p:sp>
      <p:sp>
        <p:nvSpPr>
          <p:cNvPr id="4" name="TextBox 3">
            <a:extLst>
              <a:ext uri="{FF2B5EF4-FFF2-40B4-BE49-F238E27FC236}">
                <a16:creationId xmlns:a16="http://schemas.microsoft.com/office/drawing/2014/main" id="{215CCD26-3ED4-EC05-8053-BC78B17A6A19}"/>
              </a:ext>
            </a:extLst>
          </p:cNvPr>
          <p:cNvSpPr txBox="1"/>
          <p:nvPr/>
        </p:nvSpPr>
        <p:spPr>
          <a:xfrm>
            <a:off x="981075" y="1828800"/>
            <a:ext cx="10144125" cy="1938992"/>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https://theapltrust.org/ - register here</a:t>
            </a:r>
          </a:p>
          <a:p>
            <a:r>
              <a:rPr lang="en-US" sz="4000" dirty="0">
                <a:latin typeface="Arial" panose="020B0604020202020204" pitchFamily="34" charset="0"/>
                <a:cs typeface="Arial" panose="020B0604020202020204" pitchFamily="34" charset="0"/>
                <a:hlinkClick r:id="rId2"/>
              </a:rPr>
              <a:t>https://aplwiki.com/wiki/APL_Trust</a:t>
            </a:r>
            <a:r>
              <a:rPr lang="en-US" sz="44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https://www.linkedin.com/company/theapltrust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8809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77D878-2027-C671-6D75-714E5F21B4BC}"/>
              </a:ext>
            </a:extLst>
          </p:cNvPr>
          <p:cNvSpPr>
            <a:spLocks noGrp="1"/>
          </p:cNvSpPr>
          <p:nvPr>
            <p:ph type="sldNum" sz="quarter" idx="12"/>
          </p:nvPr>
        </p:nvSpPr>
        <p:spPr/>
        <p:txBody>
          <a:bodyPr/>
          <a:lstStyle/>
          <a:p>
            <a:fld id="{E6D78F15-EB27-43BB-8385-67E88C2752BF}" type="slidenum">
              <a:rPr lang="en-US" smtClean="0"/>
              <a:t>13</a:t>
            </a:fld>
            <a:endParaRPr lang="en-US"/>
          </a:p>
        </p:txBody>
      </p:sp>
      <p:sp>
        <p:nvSpPr>
          <p:cNvPr id="5" name="TextBox 4">
            <a:extLst>
              <a:ext uri="{FF2B5EF4-FFF2-40B4-BE49-F238E27FC236}">
                <a16:creationId xmlns:a16="http://schemas.microsoft.com/office/drawing/2014/main" id="{ACF32E18-0282-05DB-B4B0-ED266FA27229}"/>
              </a:ext>
            </a:extLst>
          </p:cNvPr>
          <p:cNvSpPr txBox="1"/>
          <p:nvPr/>
        </p:nvSpPr>
        <p:spPr>
          <a:xfrm>
            <a:off x="3048000" y="197346"/>
            <a:ext cx="6096000" cy="6463308"/>
          </a:xfrm>
          <a:prstGeom prst="rect">
            <a:avLst/>
          </a:prstGeom>
          <a:noFill/>
        </p:spPr>
        <p:txBody>
          <a:bodyPr wrap="square">
            <a:spAutoFit/>
          </a:bodyPr>
          <a:lstStyle/>
          <a:p>
            <a:r>
              <a:rPr lang="en-US" dirty="0"/>
              <a:t>📄 LOI Instructions – APL Education, Innovation and Impact Grants</a:t>
            </a:r>
          </a:p>
          <a:p>
            <a:r>
              <a:rPr lang="en-US" dirty="0"/>
              <a:t>Letter of Intent (LOI) – Pre-Announcement Phase</a:t>
            </a:r>
          </a:p>
          <a:p>
            <a:r>
              <a:rPr lang="en-US" dirty="0"/>
              <a:t> The APL Trust US</a:t>
            </a:r>
          </a:p>
          <a:p>
            <a:r>
              <a:rPr lang="en-US" dirty="0"/>
              <a:t>The APL Trust US invites prospective applicants to submit a Letter of Intent (LOI) for consideration in the inaugural cycle of the APL Education, Innovation and Impact Grants. This pre-announcement process allows us to identify strong projects aligned with our mission while our IRS 501(c)(3) application is under review.</a:t>
            </a:r>
          </a:p>
          <a:p>
            <a:r>
              <a:rPr lang="en-US" dirty="0"/>
              <a:t>We encourage proposals from experienced APL practitioners as well as from applicants with strong domain expertise who demonstrate a clear plan to learn and apply APL within their project. In this inaugural cycle, priority will be given to projects that show both feasibility and strong alignment with our mission. While APL is especially powerful for mathematically intensive problems, potential applications extend across many domains — including artificial intelligence, medicine, finance, supply chain, aviation, engineering, and education.</a:t>
            </a:r>
          </a:p>
          <a:p>
            <a:r>
              <a:rPr lang="en-US" dirty="0"/>
              <a:t>The APL Trust committee will provide guidance and feedback throughout the project process. We will have intermediate reviews to collaborate on progress.</a:t>
            </a:r>
          </a:p>
        </p:txBody>
      </p:sp>
    </p:spTree>
    <p:extLst>
      <p:ext uri="{BB962C8B-B14F-4D97-AF65-F5344CB8AC3E}">
        <p14:creationId xmlns:p14="http://schemas.microsoft.com/office/powerpoint/2010/main" val="2060992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DD8191-DF73-A81D-E6B3-BB73ADFF427C}"/>
              </a:ext>
            </a:extLst>
          </p:cNvPr>
          <p:cNvSpPr>
            <a:spLocks noGrp="1"/>
          </p:cNvSpPr>
          <p:nvPr>
            <p:ph type="sldNum" sz="quarter" idx="12"/>
          </p:nvPr>
        </p:nvSpPr>
        <p:spPr/>
        <p:txBody>
          <a:bodyPr/>
          <a:lstStyle/>
          <a:p>
            <a:fld id="{E6D78F15-EB27-43BB-8385-67E88C2752BF}" type="slidenum">
              <a:rPr lang="en-US" smtClean="0"/>
              <a:t>14</a:t>
            </a:fld>
            <a:endParaRPr lang="en-US"/>
          </a:p>
        </p:txBody>
      </p:sp>
      <p:sp>
        <p:nvSpPr>
          <p:cNvPr id="7" name="TextBox 6">
            <a:extLst>
              <a:ext uri="{FF2B5EF4-FFF2-40B4-BE49-F238E27FC236}">
                <a16:creationId xmlns:a16="http://schemas.microsoft.com/office/drawing/2014/main" id="{E1C15E37-2A00-ADA3-A104-D1993CC9DAD5}"/>
              </a:ext>
            </a:extLst>
          </p:cNvPr>
          <p:cNvSpPr txBox="1"/>
          <p:nvPr/>
        </p:nvSpPr>
        <p:spPr>
          <a:xfrm>
            <a:off x="2922493" y="136525"/>
            <a:ext cx="6096000" cy="6955750"/>
          </a:xfrm>
          <a:prstGeom prst="rect">
            <a:avLst/>
          </a:prstGeom>
          <a:noFill/>
        </p:spPr>
        <p:txBody>
          <a:bodyPr wrap="square">
            <a:spAutoFit/>
          </a:bodyPr>
          <a:lstStyle/>
          <a:p>
            <a:pPr rtl="0">
              <a:spcBef>
                <a:spcPts val="1200"/>
              </a:spcBef>
              <a:spcAft>
                <a:spcPts val="1200"/>
              </a:spcAft>
              <a:buNone/>
            </a:pPr>
            <a:r>
              <a:rPr lang="en-US" sz="1100" b="0" i="0" u="none" strike="noStrike" dirty="0">
                <a:solidFill>
                  <a:srgbClr val="000000"/>
                </a:solidFill>
                <a:effectLst/>
                <a:latin typeface="Arial" panose="020B0604020202020204" pitchFamily="34" charset="0"/>
              </a:rPr>
              <a:t>Each LOI should be </a:t>
            </a:r>
            <a:r>
              <a:rPr lang="en-US" sz="1100" b="1" i="0" u="none" strike="noStrike" dirty="0">
                <a:solidFill>
                  <a:srgbClr val="000000"/>
                </a:solidFill>
                <a:effectLst/>
                <a:latin typeface="Arial" panose="020B0604020202020204" pitchFamily="34" charset="0"/>
              </a:rPr>
              <a:t>1 page (maximum 2)</a:t>
            </a:r>
            <a:r>
              <a:rPr lang="en-US" sz="1100" b="0" i="0" u="none" strike="noStrike" dirty="0">
                <a:solidFill>
                  <a:srgbClr val="000000"/>
                </a:solidFill>
                <a:effectLst/>
                <a:latin typeface="Arial" panose="020B0604020202020204" pitchFamily="34" charset="0"/>
              </a:rPr>
              <a:t> and must include the following information:</a:t>
            </a:r>
            <a:endParaRPr lang="en-US" b="0" dirty="0">
              <a:effectLst/>
            </a:endParaRPr>
          </a:p>
          <a:p>
            <a:pPr rtl="0" fontAlgn="base">
              <a:spcBef>
                <a:spcPts val="1200"/>
              </a:spcBef>
              <a:buFont typeface="+mj-lt"/>
              <a:buAutoNum type="arabicPeriod"/>
            </a:pPr>
            <a:r>
              <a:rPr lang="en-US" sz="1100" b="1" i="0" u="none" strike="noStrike" dirty="0">
                <a:solidFill>
                  <a:srgbClr val="000000"/>
                </a:solidFill>
                <a:effectLst/>
                <a:latin typeface="Arial" panose="020B0604020202020204" pitchFamily="34" charset="0"/>
              </a:rPr>
              <a:t> Project Title</a:t>
            </a:r>
            <a:br>
              <a:rPr lang="en-US" sz="1100" b="1" i="0" u="none" strike="noStrike" dirty="0">
                <a:solidFill>
                  <a:srgbClr val="000000"/>
                </a:solidFill>
                <a:effectLst/>
                <a:latin typeface="Arial" panose="020B0604020202020204" pitchFamily="34" charset="0"/>
              </a:rPr>
            </a:br>
            <a:r>
              <a:rPr lang="en-US" sz="1100" b="1" i="0" u="none" strike="noStrike" dirty="0">
                <a:solidFill>
                  <a:srgbClr val="000000"/>
                </a:solidFill>
                <a:effectLst/>
                <a:latin typeface="Arial" panose="020B0604020202020204" pitchFamily="34" charset="0"/>
              </a:rPr>
              <a:t>    </a:t>
            </a:r>
            <a:r>
              <a:rPr lang="en-US" sz="1100" b="0" i="0" u="none" strike="noStrike" dirty="0">
                <a:solidFill>
                  <a:srgbClr val="000000"/>
                </a:solidFill>
                <a:effectLst/>
                <a:latin typeface="Arial" panose="020B0604020202020204" pitchFamily="34" charset="0"/>
              </a:rPr>
              <a:t>Concise and descriptive.</a:t>
            </a:r>
            <a:br>
              <a:rPr lang="en-US" sz="1100" b="0" i="0" u="none" strike="noStrike" dirty="0">
                <a:solidFill>
                  <a:srgbClr val="000000"/>
                </a:solidFill>
                <a:effectLst/>
                <a:latin typeface="Arial" panose="020B0604020202020204" pitchFamily="34" charset="0"/>
              </a:rPr>
            </a:br>
            <a:endParaRPr lang="en-US" sz="1100" b="0" i="0" u="none" strike="noStrike" dirty="0">
              <a:solidFill>
                <a:srgbClr val="000000"/>
              </a:solidFill>
              <a:effectLst/>
              <a:latin typeface="Arial" panose="020B0604020202020204" pitchFamily="34" charset="0"/>
            </a:endParaRPr>
          </a:p>
          <a:p>
            <a:pPr rtl="0" fontAlgn="base">
              <a:buFont typeface="+mj-lt"/>
              <a:buAutoNum type="arabicPeriod"/>
            </a:pPr>
            <a:r>
              <a:rPr lang="en-US" sz="1100" b="1" i="0" u="none" strike="noStrike" dirty="0">
                <a:solidFill>
                  <a:srgbClr val="000000"/>
                </a:solidFill>
                <a:effectLst/>
                <a:latin typeface="Arial" panose="020B0604020202020204" pitchFamily="34" charset="0"/>
              </a:rPr>
              <a:t> Applicant Information</a:t>
            </a:r>
            <a:endParaRPr lang="en-US" sz="1100" b="0" i="0" u="none" strike="noStrike" dirty="0">
              <a:solidFill>
                <a:srgbClr val="000000"/>
              </a:solidFill>
              <a:effectLst/>
              <a:latin typeface="Arial" panose="020B0604020202020204" pitchFamily="34" charset="0"/>
            </a:endParaRPr>
          </a:p>
          <a:p>
            <a:pPr marL="742950" lvl="1" indent="-28575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Name of organization or individual</a:t>
            </a:r>
          </a:p>
          <a:p>
            <a:pPr marL="742950" lvl="1" indent="-28575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Contact person, email, and phone</a:t>
            </a:r>
          </a:p>
          <a:p>
            <a:pPr marL="742950" lvl="1" indent="-28575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Website (if applicable)</a:t>
            </a:r>
            <a:br>
              <a:rPr lang="en-US" sz="1100" b="0" i="0" u="none" strike="noStrike" dirty="0">
                <a:solidFill>
                  <a:srgbClr val="000000"/>
                </a:solidFill>
                <a:effectLst/>
                <a:latin typeface="Arial" panose="020B0604020202020204" pitchFamily="34" charset="0"/>
              </a:rPr>
            </a:br>
            <a:endParaRPr lang="en-US" sz="1100" b="0" i="0" u="none" strike="noStrike" dirty="0">
              <a:solidFill>
                <a:srgbClr val="000000"/>
              </a:solidFill>
              <a:effectLst/>
              <a:latin typeface="Arial" panose="020B0604020202020204" pitchFamily="34" charset="0"/>
            </a:endParaRPr>
          </a:p>
          <a:p>
            <a:pPr rtl="0" fontAlgn="base">
              <a:spcAft>
                <a:spcPts val="1200"/>
              </a:spcAft>
              <a:buFont typeface="+mj-lt"/>
              <a:buAutoNum type="arabicPeriod"/>
            </a:pPr>
            <a:r>
              <a:rPr lang="en-US" sz="1100" b="1" i="0" u="none" strike="noStrike" dirty="0">
                <a:solidFill>
                  <a:srgbClr val="000000"/>
                </a:solidFill>
                <a:effectLst/>
                <a:latin typeface="Arial" panose="020B0604020202020204" pitchFamily="34" charset="0"/>
              </a:rPr>
              <a:t>  Project Summary (max 200 words)</a:t>
            </a:r>
            <a:br>
              <a:rPr lang="en-US" sz="1100" b="1" i="0" u="none" strike="noStrike" dirty="0">
                <a:solidFill>
                  <a:srgbClr val="000000"/>
                </a:solidFill>
                <a:effectLst/>
                <a:latin typeface="Arial" panose="020B0604020202020204" pitchFamily="34" charset="0"/>
              </a:rPr>
            </a:br>
            <a:r>
              <a:rPr lang="en-US" sz="1100" b="1" i="0" u="none" strike="noStrike" dirty="0">
                <a:solidFill>
                  <a:srgbClr val="000000"/>
                </a:solidFill>
                <a:effectLst/>
                <a:latin typeface="Arial" panose="020B0604020202020204" pitchFamily="34" charset="0"/>
              </a:rPr>
              <a:t>      </a:t>
            </a:r>
            <a:r>
              <a:rPr lang="en-US" sz="1100" b="0" i="0" u="none" strike="noStrike" dirty="0">
                <a:solidFill>
                  <a:srgbClr val="000000"/>
                </a:solidFill>
                <a:effectLst/>
                <a:latin typeface="Arial" panose="020B0604020202020204" pitchFamily="34" charset="0"/>
              </a:rPr>
              <a:t>Briefly describe the project idea, goals, and its connection to APL.</a:t>
            </a:r>
          </a:p>
          <a:p>
            <a:pPr marL="228600" indent="-228600">
              <a:buFont typeface="+mj-lt"/>
              <a:buAutoNum type="arabicPeriod"/>
            </a:pPr>
            <a:r>
              <a:rPr lang="en-US" sz="1100" b="1" i="0" u="none" strike="noStrike" dirty="0">
                <a:solidFill>
                  <a:srgbClr val="000000"/>
                </a:solidFill>
                <a:effectLst/>
                <a:latin typeface="Arial" panose="020B0604020202020204" pitchFamily="34" charset="0"/>
              </a:rPr>
              <a:t>Alignment with Mission (3–4 sentences)</a:t>
            </a:r>
            <a:br>
              <a:rPr lang="en-US" sz="1100" b="1" i="0" u="none" strike="noStrike" dirty="0">
                <a:solidFill>
                  <a:srgbClr val="000000"/>
                </a:solidFill>
                <a:effectLst/>
                <a:latin typeface="Arial" panose="020B0604020202020204" pitchFamily="34" charset="0"/>
              </a:rPr>
            </a:br>
            <a:r>
              <a:rPr lang="en-US" sz="1100" b="0" i="0" u="none" strike="noStrike" dirty="0">
                <a:solidFill>
                  <a:srgbClr val="000000"/>
                </a:solidFill>
                <a:effectLst/>
                <a:latin typeface="Arial" panose="020B0604020202020204" pitchFamily="34" charset="0"/>
              </a:rPr>
              <a:t>Explain how your project promotes awareness or use of the APL programming language. </a:t>
            </a:r>
            <a:r>
              <a:rPr lang="en-US" sz="1100" b="0" i="1" u="none" strike="noStrike" dirty="0">
                <a:solidFill>
                  <a:srgbClr val="000000"/>
                </a:solidFill>
                <a:effectLst/>
                <a:latin typeface="Arial" panose="020B0604020202020204" pitchFamily="34" charset="0"/>
              </a:rPr>
              <a:t>Applicants may address mathematically intensive challenges in any domain, including AI, medicine, finance, supply chain, aviation, engineering, and education. Applicants with no prior APL experience should outline a clear plan for learning and applying APL within their project.</a:t>
            </a:r>
            <a:br>
              <a:rPr lang="en-US" sz="1100" b="0" i="1" u="none" strike="noStrike" dirty="0">
                <a:solidFill>
                  <a:srgbClr val="000000"/>
                </a:solidFill>
                <a:effectLst/>
                <a:latin typeface="Arial" panose="020B0604020202020204" pitchFamily="34" charset="0"/>
              </a:rPr>
            </a:br>
            <a:endParaRPr lang="en-US" sz="1100" b="0" i="1" u="none" strike="noStrike" dirty="0">
              <a:solidFill>
                <a:srgbClr val="000000"/>
              </a:solidFill>
              <a:effectLst/>
              <a:latin typeface="Arial" panose="020B0604020202020204" pitchFamily="34" charset="0"/>
            </a:endParaRPr>
          </a:p>
          <a:p>
            <a:pPr marL="228600" indent="-228600">
              <a:buFont typeface="+mj-lt"/>
              <a:buAutoNum type="arabicPeriod"/>
            </a:pPr>
            <a:r>
              <a:rPr lang="en-US" sz="1100" b="1" dirty="0">
                <a:solidFill>
                  <a:srgbClr val="000000"/>
                </a:solidFill>
                <a:latin typeface="Arial" panose="020B0604020202020204" pitchFamily="34" charset="0"/>
              </a:rPr>
              <a:t>Anticipated Impact</a:t>
            </a:r>
          </a:p>
          <a:p>
            <a:r>
              <a:rPr lang="en-US" sz="1100" b="1" u="none" strike="noStrike" dirty="0">
                <a:solidFill>
                  <a:srgbClr val="000000"/>
                </a:solidFill>
                <a:effectLst/>
                <a:latin typeface="Arial" panose="020B0604020202020204" pitchFamily="34" charset="0"/>
              </a:rPr>
              <a:t>      </a:t>
            </a:r>
            <a:r>
              <a:rPr lang="en-US" sz="1100" b="0" u="none" strike="noStrike" dirty="0">
                <a:solidFill>
                  <a:srgbClr val="000000"/>
                </a:solidFill>
                <a:effectLst/>
                <a:latin typeface="Arial" panose="020B0604020202020204" pitchFamily="34" charset="0"/>
              </a:rPr>
              <a:t>State the expected outcomes and who will benefit.</a:t>
            </a:r>
          </a:p>
          <a:p>
            <a:endParaRPr lang="en-US" sz="1100" b="1" i="0" u="none" strike="noStrike" dirty="0">
              <a:solidFill>
                <a:srgbClr val="000000"/>
              </a:solidFill>
              <a:effectLst/>
              <a:latin typeface="Arial" panose="020B0604020202020204" pitchFamily="34" charset="0"/>
            </a:endParaRPr>
          </a:p>
          <a:p>
            <a:pPr marL="228600" indent="-228600">
              <a:buFont typeface="+mj-lt"/>
              <a:buAutoNum type="arabicPeriod" startAt="6"/>
            </a:pPr>
            <a:r>
              <a:rPr lang="en-US" sz="1100" b="1" i="0" u="none" strike="noStrike" dirty="0">
                <a:solidFill>
                  <a:srgbClr val="000000"/>
                </a:solidFill>
                <a:effectLst/>
                <a:latin typeface="Arial" panose="020B0604020202020204" pitchFamily="34" charset="0"/>
              </a:rPr>
              <a:t>Metrics to Determine Success</a:t>
            </a:r>
            <a:br>
              <a:rPr lang="en-US" sz="1100" b="1" i="0" u="none" strike="noStrike" dirty="0">
                <a:solidFill>
                  <a:srgbClr val="000000"/>
                </a:solidFill>
                <a:effectLst/>
                <a:latin typeface="Arial" panose="020B0604020202020204" pitchFamily="34" charset="0"/>
              </a:rPr>
            </a:br>
            <a:r>
              <a:rPr lang="en-US" sz="1100" b="0" i="0" u="none" strike="noStrike" dirty="0">
                <a:solidFill>
                  <a:srgbClr val="000000"/>
                </a:solidFill>
                <a:effectLst/>
                <a:latin typeface="Arial" panose="020B0604020202020204" pitchFamily="34" charset="0"/>
              </a:rPr>
              <a:t>Describe how we determine if the project achieves its anticipated impact.</a:t>
            </a:r>
          </a:p>
          <a:p>
            <a:endParaRPr lang="en-US" sz="1100" b="1" i="0" u="none" strike="noStrike" dirty="0">
              <a:solidFill>
                <a:srgbClr val="000000"/>
              </a:solidFill>
              <a:effectLst/>
              <a:latin typeface="Arial" panose="020B0604020202020204" pitchFamily="34" charset="0"/>
            </a:endParaRPr>
          </a:p>
          <a:p>
            <a:pPr marL="228600" indent="-228600">
              <a:buFont typeface="+mj-lt"/>
              <a:buAutoNum type="arabicPeriod" startAt="7"/>
            </a:pPr>
            <a:r>
              <a:rPr lang="en-US" sz="1100" b="1" i="0" u="none" strike="noStrike" dirty="0">
                <a:solidFill>
                  <a:srgbClr val="000000"/>
                </a:solidFill>
                <a:effectLst/>
                <a:latin typeface="Arial" panose="020B0604020202020204" pitchFamily="34" charset="0"/>
              </a:rPr>
              <a:t>Estimated Budget &amp; Duration</a:t>
            </a:r>
            <a:br>
              <a:rPr lang="en-US" sz="1100" b="1" i="0" u="none" strike="noStrike" dirty="0">
                <a:solidFill>
                  <a:srgbClr val="000000"/>
                </a:solidFill>
                <a:effectLst/>
                <a:latin typeface="Arial" panose="020B0604020202020204" pitchFamily="34" charset="0"/>
              </a:rPr>
            </a:br>
            <a:r>
              <a:rPr lang="en-US" sz="1100" b="0" i="0" u="none" strike="noStrike" dirty="0">
                <a:solidFill>
                  <a:srgbClr val="000000"/>
                </a:solidFill>
                <a:effectLst/>
                <a:latin typeface="Arial" panose="020B0604020202020204" pitchFamily="34" charset="0"/>
              </a:rPr>
              <a:t>Approximate funding requested (up to $25,000) and expected timeline (in months).</a:t>
            </a:r>
          </a:p>
          <a:p>
            <a:endParaRPr lang="en-US" sz="1100" dirty="0">
              <a:solidFill>
                <a:srgbClr val="000000"/>
              </a:solidFill>
              <a:latin typeface="Arial" panose="020B0604020202020204" pitchFamily="34" charset="0"/>
            </a:endParaRPr>
          </a:p>
          <a:p>
            <a:pPr marL="228600" indent="-228600" rtl="0" fontAlgn="base">
              <a:spcBef>
                <a:spcPts val="1200"/>
              </a:spcBef>
              <a:buFont typeface="+mj-lt"/>
              <a:buAutoNum type="arabicPeriod" startAt="8"/>
            </a:pPr>
            <a:r>
              <a:rPr lang="en-US" sz="1100" b="1" i="0" u="none" strike="noStrike" dirty="0">
                <a:solidFill>
                  <a:srgbClr val="000000"/>
                </a:solidFill>
                <a:effectLst/>
                <a:latin typeface="Arial" panose="020B0604020202020204" pitchFamily="34" charset="0"/>
              </a:rPr>
              <a:t>Key Personnel</a:t>
            </a:r>
            <a:br>
              <a:rPr lang="en-US" sz="1100" b="1" i="0" u="none" strike="noStrike" dirty="0">
                <a:solidFill>
                  <a:srgbClr val="000000"/>
                </a:solidFill>
                <a:effectLst/>
                <a:latin typeface="Arial" panose="020B0604020202020204" pitchFamily="34" charset="0"/>
              </a:rPr>
            </a:br>
            <a:r>
              <a:rPr lang="en-US" sz="1100" b="0" i="0" u="none" strike="noStrike" dirty="0">
                <a:solidFill>
                  <a:srgbClr val="000000"/>
                </a:solidFill>
                <a:effectLst/>
                <a:latin typeface="Arial" panose="020B0604020202020204" pitchFamily="34" charset="0"/>
              </a:rPr>
              <a:t>Identify the lead applicant(s) and all team members. For each person, provide:</a:t>
            </a:r>
          </a:p>
          <a:p>
            <a:pPr marL="742950" lvl="1" indent="-28575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Name</a:t>
            </a:r>
          </a:p>
          <a:p>
            <a:pPr marL="742950" lvl="1" indent="-285750" rtl="0" fontAlgn="base">
              <a:buFont typeface="Arial" panose="020B0604020202020204" pitchFamily="34" charset="0"/>
              <a:buChar char="•"/>
            </a:pPr>
            <a:r>
              <a:rPr lang="en-US" sz="1100" b="0" i="0" u="none" strike="noStrike" dirty="0">
                <a:solidFill>
                  <a:srgbClr val="000000"/>
                </a:solidFill>
                <a:effectLst/>
                <a:latin typeface="Arial" panose="020B0604020202020204" pitchFamily="34" charset="0"/>
              </a:rPr>
              <a:t>Role in the project</a:t>
            </a:r>
          </a:p>
          <a:p>
            <a:pPr marL="742950" lvl="1" indent="-285750" rtl="0" fontAlgn="base">
              <a:spcAft>
                <a:spcPts val="120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Relevant expertise (1–2 sentences)</a:t>
            </a:r>
          </a:p>
          <a:p>
            <a:pPr>
              <a:buNone/>
            </a:pPr>
            <a:r>
              <a:rPr lang="en-US" sz="1100" b="0" i="0" u="none" strike="noStrike" dirty="0">
                <a:solidFill>
                  <a:srgbClr val="000000"/>
                </a:solidFill>
                <a:effectLst/>
                <a:latin typeface="Arial" panose="020B0604020202020204" pitchFamily="34" charset="0"/>
              </a:rPr>
              <a:t>Contact information (email and phone)</a:t>
            </a:r>
            <a:br>
              <a:rPr lang="en-US" sz="1100" b="0" i="0" u="none" strike="noStrike" dirty="0">
                <a:solidFill>
                  <a:srgbClr val="000000"/>
                </a:solidFill>
                <a:effectLst/>
                <a:latin typeface="Arial" panose="020B0604020202020204" pitchFamily="34" charset="0"/>
              </a:rPr>
            </a:br>
            <a:br>
              <a:rPr lang="en-US" sz="1100" b="0" i="0" u="none" strike="noStrike" dirty="0">
                <a:solidFill>
                  <a:srgbClr val="000000"/>
                </a:solidFill>
                <a:effectLst/>
                <a:latin typeface="Arial" panose="020B0604020202020204" pitchFamily="34" charset="0"/>
              </a:rPr>
            </a:br>
            <a:br>
              <a:rPr lang="en-US" sz="1100" b="0" i="0" u="none" strike="noStrike" dirty="0">
                <a:solidFill>
                  <a:srgbClr val="000000"/>
                </a:solidFill>
                <a:effectLst/>
                <a:latin typeface="Arial" panose="020B0604020202020204" pitchFamily="34" charset="0"/>
              </a:rPr>
            </a:br>
            <a:endParaRPr lang="en-US" sz="1100" i="1" dirty="0">
              <a:solidFill>
                <a:srgbClr val="000000"/>
              </a:solidFill>
              <a:latin typeface="Arial" panose="020B0604020202020204" pitchFamily="34" charset="0"/>
            </a:endParaRPr>
          </a:p>
        </p:txBody>
      </p:sp>
    </p:spTree>
    <p:extLst>
      <p:ext uri="{BB962C8B-B14F-4D97-AF65-F5344CB8AC3E}">
        <p14:creationId xmlns:p14="http://schemas.microsoft.com/office/powerpoint/2010/main" val="526177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46255B-DBDC-3C78-D9EA-4A6186AC5889}"/>
              </a:ext>
            </a:extLst>
          </p:cNvPr>
          <p:cNvSpPr>
            <a:spLocks noGrp="1"/>
          </p:cNvSpPr>
          <p:nvPr>
            <p:ph type="sldNum" sz="quarter" idx="12"/>
          </p:nvPr>
        </p:nvSpPr>
        <p:spPr/>
        <p:txBody>
          <a:bodyPr/>
          <a:lstStyle/>
          <a:p>
            <a:fld id="{E6D78F15-EB27-43BB-8385-67E88C2752BF}" type="slidenum">
              <a:rPr lang="en-US" smtClean="0"/>
              <a:t>15</a:t>
            </a:fld>
            <a:endParaRPr lang="en-US"/>
          </a:p>
        </p:txBody>
      </p:sp>
      <p:sp>
        <p:nvSpPr>
          <p:cNvPr id="5" name="TextBox 4">
            <a:extLst>
              <a:ext uri="{FF2B5EF4-FFF2-40B4-BE49-F238E27FC236}">
                <a16:creationId xmlns:a16="http://schemas.microsoft.com/office/drawing/2014/main" id="{26BE73F4-1386-4C3D-6892-BE1596599258}"/>
              </a:ext>
            </a:extLst>
          </p:cNvPr>
          <p:cNvSpPr txBox="1"/>
          <p:nvPr/>
        </p:nvSpPr>
        <p:spPr>
          <a:xfrm>
            <a:off x="3048000" y="496135"/>
            <a:ext cx="6096000" cy="5001369"/>
          </a:xfrm>
          <a:prstGeom prst="rect">
            <a:avLst/>
          </a:prstGeom>
          <a:noFill/>
        </p:spPr>
        <p:txBody>
          <a:bodyPr wrap="square">
            <a:spAutoFit/>
          </a:bodyPr>
          <a:lstStyle/>
          <a:p>
            <a:r>
              <a:rPr lang="en-US" dirty="0"/>
              <a:t>Submission Instructions</a:t>
            </a:r>
          </a:p>
          <a:p>
            <a:r>
              <a:rPr lang="en-US" dirty="0"/>
              <a:t>LOIs should be submitted via [Google Form link – to be provided].</a:t>
            </a:r>
          </a:p>
          <a:p>
            <a:endParaRPr lang="en-US" dirty="0"/>
          </a:p>
          <a:p>
            <a:r>
              <a:rPr lang="en-US" dirty="0"/>
              <a:t>Applicants will be notified within 45 days of LOI submission to indicate if they are invited to submit a full application.</a:t>
            </a:r>
          </a:p>
          <a:p>
            <a:endParaRPr lang="en-US" dirty="0"/>
          </a:p>
          <a:p>
            <a:pPr rtl="0">
              <a:spcBef>
                <a:spcPts val="1400"/>
              </a:spcBef>
              <a:spcAft>
                <a:spcPts val="400"/>
              </a:spcAft>
              <a:buNone/>
            </a:pPr>
            <a:r>
              <a:rPr lang="en-US" sz="2400" b="1" i="0" u="none" strike="noStrike" dirty="0">
                <a:solidFill>
                  <a:srgbClr val="000000"/>
                </a:solidFill>
                <a:effectLst/>
                <a:latin typeface="Arial" panose="020B0604020202020204" pitchFamily="34" charset="0"/>
              </a:rPr>
              <a:t>Mission Statement</a:t>
            </a:r>
            <a:endParaRPr lang="en-US" b="1" dirty="0">
              <a:effectLst/>
            </a:endParaRPr>
          </a:p>
          <a:p>
            <a:pPr rtl="0">
              <a:spcBef>
                <a:spcPts val="1200"/>
              </a:spcBef>
              <a:spcAft>
                <a:spcPts val="1200"/>
              </a:spcAft>
              <a:buNone/>
            </a:pPr>
            <a:r>
              <a:rPr lang="en-US" sz="1800" b="0" i="1" u="none" strike="noStrike" dirty="0">
                <a:solidFill>
                  <a:srgbClr val="000000"/>
                </a:solidFill>
                <a:effectLst/>
                <a:latin typeface="Arial" panose="020B0604020202020204" pitchFamily="34" charset="0"/>
              </a:rPr>
              <a:t>The APL Trust US is a non-profit dedicated to promoting the global awareness and use of the APL programming language. By funding an array of APL-based projects, particularly in the fields of science, engineering, and mathematics, we aim to showcase the genuine utility of APL as a tool of thought — improving the capabilities of people and computers alike through concise and expressive code.</a:t>
            </a:r>
            <a:endParaRPr lang="en-US" b="0" dirty="0">
              <a:effectLst/>
            </a:endParaRPr>
          </a:p>
        </p:txBody>
      </p:sp>
    </p:spTree>
    <p:extLst>
      <p:ext uri="{BB962C8B-B14F-4D97-AF65-F5344CB8AC3E}">
        <p14:creationId xmlns:p14="http://schemas.microsoft.com/office/powerpoint/2010/main" val="706817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6DCEA-1011-45E7-9979-B550526C3447}"/>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Remember the day </a:t>
            </a:r>
            <a:r>
              <a:rPr lang="en-US" b="1" u="sng" dirty="0">
                <a:latin typeface="Arial" panose="020B0604020202020204" pitchFamily="34" charset="0"/>
                <a:cs typeface="Arial" panose="020B0604020202020204" pitchFamily="34" charset="0"/>
              </a:rPr>
              <a:t>You</a:t>
            </a:r>
            <a:r>
              <a:rPr lang="en-US" dirty="0">
                <a:latin typeface="Arial" panose="020B0604020202020204" pitchFamily="34" charset="0"/>
                <a:cs typeface="Arial" panose="020B0604020202020204" pitchFamily="34" charset="0"/>
              </a:rPr>
              <a:t> discovered APL</a:t>
            </a:r>
          </a:p>
        </p:txBody>
      </p:sp>
      <p:sp>
        <p:nvSpPr>
          <p:cNvPr id="4" name="TextBox 3">
            <a:extLst>
              <a:ext uri="{FF2B5EF4-FFF2-40B4-BE49-F238E27FC236}">
                <a16:creationId xmlns:a16="http://schemas.microsoft.com/office/drawing/2014/main" id="{A77FDFDA-93BF-FA1B-55A2-79D23D813B3D}"/>
              </a:ext>
            </a:extLst>
          </p:cNvPr>
          <p:cNvSpPr txBox="1"/>
          <p:nvPr/>
        </p:nvSpPr>
        <p:spPr>
          <a:xfrm>
            <a:off x="992037" y="1522154"/>
            <a:ext cx="10207925" cy="4524315"/>
          </a:xfrm>
          <a:prstGeom prst="rect">
            <a:avLst/>
          </a:prstGeom>
          <a:noFill/>
        </p:spPr>
        <p:txBody>
          <a:bodyPr wrap="square" rtlCol="0">
            <a:spAutoFit/>
          </a:bodyPr>
          <a:lstStyle/>
          <a:p>
            <a:r>
              <a:rPr lang="en-US" sz="7200" dirty="0">
                <a:latin typeface="Arial" panose="020B0604020202020204" pitchFamily="34" charset="0"/>
                <a:cs typeface="Arial" panose="020B0604020202020204" pitchFamily="34" charset="0"/>
              </a:rPr>
              <a:t>Power</a:t>
            </a:r>
          </a:p>
          <a:p>
            <a:r>
              <a:rPr lang="en-US" sz="7200" dirty="0">
                <a:latin typeface="Arial" panose="020B0604020202020204" pitchFamily="34" charset="0"/>
                <a:cs typeface="Arial" panose="020B0604020202020204" pitchFamily="34" charset="0"/>
              </a:rPr>
              <a:t>Possibilities</a:t>
            </a:r>
          </a:p>
          <a:p>
            <a:r>
              <a:rPr lang="en-US" sz="7200" dirty="0">
                <a:latin typeface="Arial" panose="020B0604020202020204" pitchFamily="34" charset="0"/>
                <a:cs typeface="Arial" panose="020B0604020202020204" pitchFamily="34" charset="0"/>
              </a:rPr>
              <a:t>Passion</a:t>
            </a:r>
          </a:p>
          <a:p>
            <a:r>
              <a:rPr lang="en-US" sz="7200" dirty="0">
                <a:latin typeface="Arial" panose="020B0604020202020204" pitchFamily="34" charset="0"/>
                <a:cs typeface="Arial" panose="020B0604020202020204" pitchFamily="34" charset="0"/>
              </a:rPr>
              <a:t>Profits</a:t>
            </a:r>
            <a:endParaRPr lang="en-US" sz="44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08DD895C-894A-8748-152E-11B63776229B}"/>
              </a:ext>
            </a:extLst>
          </p:cNvPr>
          <p:cNvSpPr>
            <a:spLocks noGrp="1"/>
          </p:cNvSpPr>
          <p:nvPr>
            <p:ph type="sldNum" sz="quarter" idx="12"/>
          </p:nvPr>
        </p:nvSpPr>
        <p:spPr/>
        <p:txBody>
          <a:bodyPr/>
          <a:lstStyle/>
          <a:p>
            <a:fld id="{E6D78F15-EB27-43BB-8385-67E88C2752BF}" type="slidenum">
              <a:rPr lang="en-US" smtClean="0"/>
              <a:t>2</a:t>
            </a:fld>
            <a:endParaRPr lang="en-US"/>
          </a:p>
        </p:txBody>
      </p:sp>
    </p:spTree>
    <p:extLst>
      <p:ext uri="{BB962C8B-B14F-4D97-AF65-F5344CB8AC3E}">
        <p14:creationId xmlns:p14="http://schemas.microsoft.com/office/powerpoint/2010/main" val="397585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2C7E5-A8F7-A021-6041-3F50226F2D76}"/>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The APL Trust US</a:t>
            </a:r>
          </a:p>
        </p:txBody>
      </p:sp>
      <p:sp>
        <p:nvSpPr>
          <p:cNvPr id="3" name="Slide Number Placeholder 2">
            <a:extLst>
              <a:ext uri="{FF2B5EF4-FFF2-40B4-BE49-F238E27FC236}">
                <a16:creationId xmlns:a16="http://schemas.microsoft.com/office/drawing/2014/main" id="{E135C04A-2134-A8BF-DD9F-B7248EF8480A}"/>
              </a:ext>
            </a:extLst>
          </p:cNvPr>
          <p:cNvSpPr>
            <a:spLocks noGrp="1"/>
          </p:cNvSpPr>
          <p:nvPr>
            <p:ph type="sldNum" sz="quarter" idx="12"/>
          </p:nvPr>
        </p:nvSpPr>
        <p:spPr/>
        <p:txBody>
          <a:bodyPr/>
          <a:lstStyle/>
          <a:p>
            <a:fld id="{E6D78F15-EB27-43BB-8385-67E88C2752BF}" type="slidenum">
              <a:rPr lang="en-US" smtClean="0"/>
              <a:t>3</a:t>
            </a:fld>
            <a:endParaRPr lang="en-US"/>
          </a:p>
        </p:txBody>
      </p:sp>
      <p:sp>
        <p:nvSpPr>
          <p:cNvPr id="4" name="TextBox 3">
            <a:extLst>
              <a:ext uri="{FF2B5EF4-FFF2-40B4-BE49-F238E27FC236}">
                <a16:creationId xmlns:a16="http://schemas.microsoft.com/office/drawing/2014/main" id="{E54EB7DB-0692-1BE5-2E0B-83E36C8EC4D4}"/>
              </a:ext>
            </a:extLst>
          </p:cNvPr>
          <p:cNvSpPr txBox="1"/>
          <p:nvPr/>
        </p:nvSpPr>
        <p:spPr>
          <a:xfrm>
            <a:off x="1619415" y="1381222"/>
            <a:ext cx="8953169"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Non-Profit Charity - IRS </a:t>
            </a:r>
            <a:r>
              <a:rPr lang="en-US" sz="2400" i="0" dirty="0">
                <a:solidFill>
                  <a:srgbClr val="1B1B1B"/>
                </a:solidFill>
                <a:effectLst/>
                <a:latin typeface="Arial" panose="020B0604020202020204" pitchFamily="34" charset="0"/>
                <a:cs typeface="Arial" panose="020B0604020202020204" pitchFamily="34" charset="0"/>
              </a:rPr>
              <a:t>501(c)(3)</a:t>
            </a:r>
          </a:p>
        </p:txBody>
      </p:sp>
      <p:sp>
        <p:nvSpPr>
          <p:cNvPr id="5" name="TextBox 4">
            <a:extLst>
              <a:ext uri="{FF2B5EF4-FFF2-40B4-BE49-F238E27FC236}">
                <a16:creationId xmlns:a16="http://schemas.microsoft.com/office/drawing/2014/main" id="{4FF75EE5-024D-ED8B-081A-EE417F7A19F9}"/>
              </a:ext>
            </a:extLst>
          </p:cNvPr>
          <p:cNvSpPr txBox="1"/>
          <p:nvPr/>
        </p:nvSpPr>
        <p:spPr>
          <a:xfrm>
            <a:off x="915724" y="1842887"/>
            <a:ext cx="10360549" cy="466538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Mission:</a:t>
            </a:r>
          </a:p>
          <a:p>
            <a:endParaRPr lang="en-US" sz="3200" dirty="0">
              <a:latin typeface="Arial" panose="020B0604020202020204" pitchFamily="34" charset="0"/>
              <a:cs typeface="Arial" panose="020B0604020202020204" pitchFamily="34" charset="0"/>
            </a:endParaRPr>
          </a:p>
          <a:p>
            <a:pPr rtl="0">
              <a:spcAft>
                <a:spcPts val="1100"/>
              </a:spcAft>
              <a:buNone/>
            </a:pPr>
            <a:r>
              <a:rPr lang="en-US" sz="3200" b="0" i="0" u="none" strike="noStrike" dirty="0">
                <a:solidFill>
                  <a:srgbClr val="000000"/>
                </a:solidFill>
                <a:effectLst/>
                <a:latin typeface="Arial" panose="020B0604020202020204" pitchFamily="34" charset="0"/>
                <a:cs typeface="Arial" panose="020B0604020202020204" pitchFamily="34" charset="0"/>
              </a:rPr>
              <a:t>We are a non-profit dedicated to promoting the global awareness and use of the APL programming language.</a:t>
            </a:r>
            <a:endParaRPr lang="en-US" sz="3200" b="0" dirty="0">
              <a:effectLst/>
              <a:latin typeface="Arial" panose="020B0604020202020204" pitchFamily="34" charset="0"/>
              <a:cs typeface="Arial" panose="020B0604020202020204" pitchFamily="34" charset="0"/>
            </a:endParaRPr>
          </a:p>
          <a:p>
            <a:pPr rtl="0">
              <a:spcAft>
                <a:spcPts val="1100"/>
              </a:spcAft>
              <a:buNone/>
            </a:pPr>
            <a:r>
              <a:rPr lang="en-US" sz="3200" b="0" i="0" u="none" strike="noStrike" dirty="0">
                <a:solidFill>
                  <a:srgbClr val="000000"/>
                </a:solidFill>
                <a:effectLst/>
                <a:latin typeface="Arial" panose="020B0604020202020204" pitchFamily="34" charset="0"/>
                <a:cs typeface="Arial" panose="020B0604020202020204" pitchFamily="34" charset="0"/>
              </a:rPr>
              <a:t>By funding an array of APL based projects, particularly in the fields of science, engineering, and mathematics we aim to showcase the genuine utility of APL as a tool of thought to improve the capabilities of people and computers alike using concise code.</a:t>
            </a:r>
            <a:endParaRPr lang="en-US" sz="3200" b="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1211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BB1B8-FE77-FD0D-3953-AB941A7A98E0}"/>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What If…</a:t>
            </a:r>
          </a:p>
        </p:txBody>
      </p:sp>
      <p:sp>
        <p:nvSpPr>
          <p:cNvPr id="3" name="Slide Number Placeholder 2">
            <a:extLst>
              <a:ext uri="{FF2B5EF4-FFF2-40B4-BE49-F238E27FC236}">
                <a16:creationId xmlns:a16="http://schemas.microsoft.com/office/drawing/2014/main" id="{32F7720B-324D-F919-2773-E618C1812FC7}"/>
              </a:ext>
            </a:extLst>
          </p:cNvPr>
          <p:cNvSpPr>
            <a:spLocks noGrp="1"/>
          </p:cNvSpPr>
          <p:nvPr>
            <p:ph type="sldNum" sz="quarter" idx="12"/>
          </p:nvPr>
        </p:nvSpPr>
        <p:spPr/>
        <p:txBody>
          <a:bodyPr/>
          <a:lstStyle/>
          <a:p>
            <a:fld id="{E6D78F15-EB27-43BB-8385-67E88C2752BF}" type="slidenum">
              <a:rPr lang="en-US" smtClean="0"/>
              <a:t>4</a:t>
            </a:fld>
            <a:endParaRPr lang="en-US"/>
          </a:p>
        </p:txBody>
      </p:sp>
      <p:sp>
        <p:nvSpPr>
          <p:cNvPr id="21" name="And">
            <a:extLst>
              <a:ext uri="{FF2B5EF4-FFF2-40B4-BE49-F238E27FC236}">
                <a16:creationId xmlns:a16="http://schemas.microsoft.com/office/drawing/2014/main" id="{5D5062B2-DFD3-4F8C-48C4-09D16CDB9141}"/>
              </a:ext>
            </a:extLst>
          </p:cNvPr>
          <p:cNvSpPr txBox="1"/>
          <p:nvPr/>
        </p:nvSpPr>
        <p:spPr>
          <a:xfrm>
            <a:off x="7912978" y="2137354"/>
            <a:ext cx="736223" cy="1107996"/>
          </a:xfrm>
          <a:prstGeom prst="rect">
            <a:avLst/>
          </a:prstGeom>
          <a:noFill/>
        </p:spPr>
        <p:txBody>
          <a:bodyPr wrap="square" anchor="ctr">
            <a:spAutoFit/>
          </a:bodyPr>
          <a:lstStyle/>
          <a:p>
            <a:r>
              <a:rPr lang="en-US" sz="6600" dirty="0"/>
              <a:t>∧</a:t>
            </a:r>
          </a:p>
        </p:txBody>
      </p:sp>
      <p:sp>
        <p:nvSpPr>
          <p:cNvPr id="22" name="APL">
            <a:extLst>
              <a:ext uri="{FF2B5EF4-FFF2-40B4-BE49-F238E27FC236}">
                <a16:creationId xmlns:a16="http://schemas.microsoft.com/office/drawing/2014/main" id="{88B99D46-01A4-6362-BF5E-9A641B52F1C2}"/>
              </a:ext>
            </a:extLst>
          </p:cNvPr>
          <p:cNvSpPr txBox="1"/>
          <p:nvPr/>
        </p:nvSpPr>
        <p:spPr>
          <a:xfrm>
            <a:off x="4133151" y="2183521"/>
            <a:ext cx="1671548" cy="1015663"/>
          </a:xfrm>
          <a:prstGeom prst="rect">
            <a:avLst/>
          </a:prstGeom>
          <a:noFill/>
        </p:spPr>
        <p:txBody>
          <a:bodyPr wrap="square" rtlCol="0" anchor="ctr">
            <a:spAutoFit/>
          </a:bodyPr>
          <a:lstStyle/>
          <a:p>
            <a:r>
              <a:rPr lang="en-US" sz="6000" dirty="0">
                <a:latin typeface="APL385 Unicode" panose="020B0709000202000203" pitchFamily="49" charset="0"/>
              </a:rPr>
              <a:t>APL</a:t>
            </a:r>
          </a:p>
        </p:txBody>
      </p:sp>
      <p:sp>
        <p:nvSpPr>
          <p:cNvPr id="23" name="Bind / Compose">
            <a:extLst>
              <a:ext uri="{FF2B5EF4-FFF2-40B4-BE49-F238E27FC236}">
                <a16:creationId xmlns:a16="http://schemas.microsoft.com/office/drawing/2014/main" id="{701E65B2-A949-F4EC-E2A2-F062E8D7F567}"/>
              </a:ext>
            </a:extLst>
          </p:cNvPr>
          <p:cNvSpPr txBox="1"/>
          <p:nvPr/>
        </p:nvSpPr>
        <p:spPr>
          <a:xfrm>
            <a:off x="5937590" y="2183521"/>
            <a:ext cx="525877" cy="1015663"/>
          </a:xfrm>
          <a:prstGeom prst="rect">
            <a:avLst/>
          </a:prstGeom>
          <a:noFill/>
        </p:spPr>
        <p:txBody>
          <a:bodyPr wrap="square" anchor="ctr">
            <a:spAutoFit/>
          </a:bodyPr>
          <a:lstStyle/>
          <a:p>
            <a:r>
              <a:rPr lang="en-US" sz="6000" dirty="0"/>
              <a:t>∘</a:t>
            </a:r>
          </a:p>
        </p:txBody>
      </p:sp>
      <p:sp>
        <p:nvSpPr>
          <p:cNvPr id="24" name="Replicate">
            <a:extLst>
              <a:ext uri="{FF2B5EF4-FFF2-40B4-BE49-F238E27FC236}">
                <a16:creationId xmlns:a16="http://schemas.microsoft.com/office/drawing/2014/main" id="{07B059AF-2899-98EC-4D11-1F6F19E5D3E1}"/>
              </a:ext>
            </a:extLst>
          </p:cNvPr>
          <p:cNvSpPr txBox="1"/>
          <p:nvPr/>
        </p:nvSpPr>
        <p:spPr>
          <a:xfrm>
            <a:off x="3173686" y="1906522"/>
            <a:ext cx="569344" cy="1569660"/>
          </a:xfrm>
          <a:prstGeom prst="rect">
            <a:avLst/>
          </a:prstGeom>
          <a:noFill/>
        </p:spPr>
        <p:txBody>
          <a:bodyPr wrap="square" anchor="ctr">
            <a:spAutoFit/>
          </a:bodyPr>
          <a:lstStyle/>
          <a:p>
            <a:r>
              <a:rPr lang="en-US" sz="9600" dirty="0"/>
              <a:t>/</a:t>
            </a:r>
          </a:p>
        </p:txBody>
      </p:sp>
      <p:sp>
        <p:nvSpPr>
          <p:cNvPr id="25" name="N - Number">
            <a:extLst>
              <a:ext uri="{FF2B5EF4-FFF2-40B4-BE49-F238E27FC236}">
                <a16:creationId xmlns:a16="http://schemas.microsoft.com/office/drawing/2014/main" id="{C528005B-505F-938D-BC22-8D769904EF37}"/>
              </a:ext>
            </a:extLst>
          </p:cNvPr>
          <p:cNvSpPr txBox="1"/>
          <p:nvPr/>
        </p:nvSpPr>
        <p:spPr>
          <a:xfrm>
            <a:off x="2000403" y="2158009"/>
            <a:ext cx="698043" cy="1015663"/>
          </a:xfrm>
          <a:prstGeom prst="rect">
            <a:avLst/>
          </a:prstGeom>
          <a:noFill/>
        </p:spPr>
        <p:txBody>
          <a:bodyPr wrap="square" rtlCol="0" anchor="ctr">
            <a:spAutoFit/>
          </a:bodyPr>
          <a:lstStyle/>
          <a:p>
            <a:r>
              <a:rPr lang="en-US" sz="6000" dirty="0">
                <a:latin typeface="APL385 Unicode" panose="020B0709000202000203" pitchFamily="49" charset="0"/>
              </a:rPr>
              <a:t>N</a:t>
            </a:r>
          </a:p>
        </p:txBody>
      </p:sp>
      <p:sp>
        <p:nvSpPr>
          <p:cNvPr id="26" name="Curly Left">
            <a:extLst>
              <a:ext uri="{FF2B5EF4-FFF2-40B4-BE49-F238E27FC236}">
                <a16:creationId xmlns:a16="http://schemas.microsoft.com/office/drawing/2014/main" id="{59FDF5DB-D83F-69C6-C388-5B2A0B555190}"/>
              </a:ext>
            </a:extLst>
          </p:cNvPr>
          <p:cNvSpPr txBox="1"/>
          <p:nvPr/>
        </p:nvSpPr>
        <p:spPr>
          <a:xfrm>
            <a:off x="838200" y="1906522"/>
            <a:ext cx="1093870" cy="1569660"/>
          </a:xfrm>
          <a:prstGeom prst="rect">
            <a:avLst/>
          </a:prstGeom>
          <a:noFill/>
        </p:spPr>
        <p:txBody>
          <a:bodyPr wrap="square" anchor="ctr">
            <a:spAutoFit/>
          </a:bodyPr>
          <a:lstStyle/>
          <a:p>
            <a:r>
              <a:rPr lang="en-US" sz="9600" dirty="0">
                <a:latin typeface="APL385 Unicode" panose="020B0709000202000203" pitchFamily="49" charset="0"/>
              </a:rPr>
              <a:t>{</a:t>
            </a:r>
          </a:p>
        </p:txBody>
      </p:sp>
      <p:sp>
        <p:nvSpPr>
          <p:cNvPr id="27" name="Curly Right">
            <a:extLst>
              <a:ext uri="{FF2B5EF4-FFF2-40B4-BE49-F238E27FC236}">
                <a16:creationId xmlns:a16="http://schemas.microsoft.com/office/drawing/2014/main" id="{41C0E439-07CE-33BB-675D-C7CF3FB9FE21}"/>
              </a:ext>
            </a:extLst>
          </p:cNvPr>
          <p:cNvSpPr txBox="1"/>
          <p:nvPr/>
        </p:nvSpPr>
        <p:spPr>
          <a:xfrm>
            <a:off x="10067098" y="1770274"/>
            <a:ext cx="683144" cy="1569660"/>
          </a:xfrm>
          <a:prstGeom prst="rect">
            <a:avLst/>
          </a:prstGeom>
          <a:noFill/>
        </p:spPr>
        <p:txBody>
          <a:bodyPr wrap="square" anchor="ctr">
            <a:spAutoFit/>
          </a:bodyPr>
          <a:lstStyle/>
          <a:p>
            <a:r>
              <a:rPr lang="en-US" sz="9600" dirty="0"/>
              <a:t>}</a:t>
            </a:r>
          </a:p>
        </p:txBody>
      </p:sp>
      <p:sp>
        <p:nvSpPr>
          <p:cNvPr id="8" name="Each">
            <a:extLst>
              <a:ext uri="{FF2B5EF4-FFF2-40B4-BE49-F238E27FC236}">
                <a16:creationId xmlns:a16="http://schemas.microsoft.com/office/drawing/2014/main" id="{E7593D89-D67E-D1D0-ACC7-3AB0D42C68EE}"/>
              </a:ext>
            </a:extLst>
          </p:cNvPr>
          <p:cNvSpPr txBox="1"/>
          <p:nvPr/>
        </p:nvSpPr>
        <p:spPr>
          <a:xfrm>
            <a:off x="10908743" y="1974915"/>
            <a:ext cx="651124" cy="1015663"/>
          </a:xfrm>
          <a:prstGeom prst="rect">
            <a:avLst/>
          </a:prstGeom>
          <a:noFill/>
        </p:spPr>
        <p:txBody>
          <a:bodyPr wrap="square">
            <a:spAutoFit/>
          </a:bodyPr>
          <a:lstStyle/>
          <a:p>
            <a:r>
              <a:rPr lang="en-US" sz="6000" dirty="0"/>
              <a:t>¨</a:t>
            </a:r>
          </a:p>
        </p:txBody>
      </p:sp>
      <p:grpSp>
        <p:nvGrpSpPr>
          <p:cNvPr id="32" name="Woman">
            <a:extLst>
              <a:ext uri="{FF2B5EF4-FFF2-40B4-BE49-F238E27FC236}">
                <a16:creationId xmlns:a16="http://schemas.microsoft.com/office/drawing/2014/main" id="{92BD1E36-3183-ABC3-FC5F-55227A44C848}"/>
              </a:ext>
            </a:extLst>
          </p:cNvPr>
          <p:cNvGrpSpPr/>
          <p:nvPr/>
        </p:nvGrpSpPr>
        <p:grpSpPr>
          <a:xfrm>
            <a:off x="6930595" y="1694238"/>
            <a:ext cx="1079074" cy="2024549"/>
            <a:chOff x="8071063" y="3323608"/>
            <a:chExt cx="1079074" cy="2024549"/>
          </a:xfrm>
        </p:grpSpPr>
        <p:sp>
          <p:nvSpPr>
            <p:cNvPr id="33" name="TextBox 32">
              <a:extLst>
                <a:ext uri="{FF2B5EF4-FFF2-40B4-BE49-F238E27FC236}">
                  <a16:creationId xmlns:a16="http://schemas.microsoft.com/office/drawing/2014/main" id="{12FE57DC-2DD5-73C8-6CB1-9AC5297DFC35}"/>
                </a:ext>
              </a:extLst>
            </p:cNvPr>
            <p:cNvSpPr txBox="1"/>
            <p:nvPr/>
          </p:nvSpPr>
          <p:spPr>
            <a:xfrm>
              <a:off x="8071063" y="4424827"/>
              <a:ext cx="931653" cy="923330"/>
            </a:xfrm>
            <a:prstGeom prst="rect">
              <a:avLst/>
            </a:prstGeom>
            <a:noFill/>
          </p:spPr>
          <p:txBody>
            <a:bodyPr wrap="square" anchor="ctr">
              <a:spAutoFit/>
            </a:bodyPr>
            <a:lstStyle/>
            <a:p>
              <a:r>
                <a:rPr lang="en-US" sz="5400" dirty="0"/>
                <a:t>/\</a:t>
              </a:r>
            </a:p>
          </p:txBody>
        </p:sp>
        <p:sp>
          <p:nvSpPr>
            <p:cNvPr id="34" name="TextBox 33">
              <a:extLst>
                <a:ext uri="{FF2B5EF4-FFF2-40B4-BE49-F238E27FC236}">
                  <a16:creationId xmlns:a16="http://schemas.microsoft.com/office/drawing/2014/main" id="{DB3805FB-EB5B-C216-A7D7-F315065948C8}"/>
                </a:ext>
              </a:extLst>
            </p:cNvPr>
            <p:cNvSpPr txBox="1"/>
            <p:nvPr/>
          </p:nvSpPr>
          <p:spPr>
            <a:xfrm>
              <a:off x="8185053" y="3644502"/>
              <a:ext cx="488012" cy="1200329"/>
            </a:xfrm>
            <a:prstGeom prst="rect">
              <a:avLst/>
            </a:prstGeom>
            <a:noFill/>
          </p:spPr>
          <p:txBody>
            <a:bodyPr wrap="square" anchor="ctr">
              <a:spAutoFit/>
            </a:bodyPr>
            <a:lstStyle/>
            <a:p>
              <a:r>
                <a:rPr lang="en-US" sz="7200" dirty="0"/>
                <a:t>|</a:t>
              </a:r>
            </a:p>
          </p:txBody>
        </p:sp>
        <p:sp>
          <p:nvSpPr>
            <p:cNvPr id="35" name="TextBox 34">
              <a:extLst>
                <a:ext uri="{FF2B5EF4-FFF2-40B4-BE49-F238E27FC236}">
                  <a16:creationId xmlns:a16="http://schemas.microsoft.com/office/drawing/2014/main" id="{C1A571C2-D265-2671-DC87-DB8D9AB001CE}"/>
                </a:ext>
              </a:extLst>
            </p:cNvPr>
            <p:cNvSpPr txBox="1"/>
            <p:nvPr/>
          </p:nvSpPr>
          <p:spPr>
            <a:xfrm>
              <a:off x="8109024" y="3973825"/>
              <a:ext cx="569344" cy="769441"/>
            </a:xfrm>
            <a:prstGeom prst="rect">
              <a:avLst/>
            </a:prstGeom>
            <a:noFill/>
          </p:spPr>
          <p:txBody>
            <a:bodyPr wrap="square" anchor="ctr">
              <a:spAutoFit/>
            </a:bodyPr>
            <a:lstStyle/>
            <a:p>
              <a:r>
                <a:rPr lang="en-US" sz="4400" dirty="0"/>
                <a:t>/</a:t>
              </a:r>
            </a:p>
          </p:txBody>
        </p:sp>
        <p:sp>
          <p:nvSpPr>
            <p:cNvPr id="36" name="TextBox 35">
              <a:extLst>
                <a:ext uri="{FF2B5EF4-FFF2-40B4-BE49-F238E27FC236}">
                  <a16:creationId xmlns:a16="http://schemas.microsoft.com/office/drawing/2014/main" id="{4E02F69C-0C11-5336-D10C-259827FD9609}"/>
                </a:ext>
              </a:extLst>
            </p:cNvPr>
            <p:cNvSpPr txBox="1"/>
            <p:nvPr/>
          </p:nvSpPr>
          <p:spPr>
            <a:xfrm>
              <a:off x="8325047" y="3983620"/>
              <a:ext cx="825090" cy="769441"/>
            </a:xfrm>
            <a:prstGeom prst="rect">
              <a:avLst/>
            </a:prstGeom>
            <a:noFill/>
          </p:spPr>
          <p:txBody>
            <a:bodyPr wrap="square" anchor="ctr">
              <a:spAutoFit/>
            </a:bodyPr>
            <a:lstStyle/>
            <a:p>
              <a:r>
                <a:rPr lang="en-US" sz="4400" dirty="0"/>
                <a:t>\</a:t>
              </a:r>
            </a:p>
          </p:txBody>
        </p:sp>
        <p:sp>
          <p:nvSpPr>
            <p:cNvPr id="37" name="TextBox 36">
              <a:extLst>
                <a:ext uri="{FF2B5EF4-FFF2-40B4-BE49-F238E27FC236}">
                  <a16:creationId xmlns:a16="http://schemas.microsoft.com/office/drawing/2014/main" id="{F71476C2-27F3-47C9-8905-E802A83E0C97}"/>
                </a:ext>
              </a:extLst>
            </p:cNvPr>
            <p:cNvSpPr txBox="1"/>
            <p:nvPr/>
          </p:nvSpPr>
          <p:spPr>
            <a:xfrm>
              <a:off x="8074518" y="3323608"/>
              <a:ext cx="727495" cy="830997"/>
            </a:xfrm>
            <a:prstGeom prst="rect">
              <a:avLst/>
            </a:prstGeom>
            <a:noFill/>
          </p:spPr>
          <p:txBody>
            <a:bodyPr wrap="square" anchor="ctr">
              <a:spAutoFit/>
            </a:bodyPr>
            <a:lstStyle/>
            <a:p>
              <a:r>
                <a:rPr lang="en-US" sz="4800" dirty="0"/>
                <a:t>○</a:t>
              </a:r>
            </a:p>
          </p:txBody>
        </p:sp>
        <p:sp>
          <p:nvSpPr>
            <p:cNvPr id="38" name="Isosceles Triangle 37">
              <a:extLst>
                <a:ext uri="{FF2B5EF4-FFF2-40B4-BE49-F238E27FC236}">
                  <a16:creationId xmlns:a16="http://schemas.microsoft.com/office/drawing/2014/main" id="{82F2AC91-B6CA-869C-70B6-B1B3074FDA45}"/>
                </a:ext>
              </a:extLst>
            </p:cNvPr>
            <p:cNvSpPr/>
            <p:nvPr/>
          </p:nvSpPr>
          <p:spPr>
            <a:xfrm>
              <a:off x="8204646" y="4442758"/>
              <a:ext cx="393319" cy="47044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Man">
            <a:extLst>
              <a:ext uri="{FF2B5EF4-FFF2-40B4-BE49-F238E27FC236}">
                <a16:creationId xmlns:a16="http://schemas.microsoft.com/office/drawing/2014/main" id="{DB6DD4D1-8460-4D2F-5D98-B5662068B7DF}"/>
              </a:ext>
            </a:extLst>
          </p:cNvPr>
          <p:cNvGrpSpPr/>
          <p:nvPr/>
        </p:nvGrpSpPr>
        <p:grpSpPr>
          <a:xfrm>
            <a:off x="9043702" y="1756813"/>
            <a:ext cx="1076828" cy="2015680"/>
            <a:chOff x="9840057" y="3242321"/>
            <a:chExt cx="1076828" cy="2015680"/>
          </a:xfrm>
        </p:grpSpPr>
        <p:sp>
          <p:nvSpPr>
            <p:cNvPr id="40" name="TextBox 39">
              <a:extLst>
                <a:ext uri="{FF2B5EF4-FFF2-40B4-BE49-F238E27FC236}">
                  <a16:creationId xmlns:a16="http://schemas.microsoft.com/office/drawing/2014/main" id="{8A081F5E-7A1F-C1E7-D952-FB87ADE7FFF4}"/>
                </a:ext>
              </a:extLst>
            </p:cNvPr>
            <p:cNvSpPr txBox="1"/>
            <p:nvPr/>
          </p:nvSpPr>
          <p:spPr>
            <a:xfrm>
              <a:off x="9840057" y="4334671"/>
              <a:ext cx="929714" cy="923330"/>
            </a:xfrm>
            <a:prstGeom prst="rect">
              <a:avLst/>
            </a:prstGeom>
            <a:noFill/>
          </p:spPr>
          <p:txBody>
            <a:bodyPr wrap="square">
              <a:spAutoFit/>
            </a:bodyPr>
            <a:lstStyle/>
            <a:p>
              <a:r>
                <a:rPr lang="en-US" sz="5400" dirty="0"/>
                <a:t>/\</a:t>
              </a:r>
            </a:p>
          </p:txBody>
        </p:sp>
        <p:sp>
          <p:nvSpPr>
            <p:cNvPr id="41" name="TextBox 40">
              <a:extLst>
                <a:ext uri="{FF2B5EF4-FFF2-40B4-BE49-F238E27FC236}">
                  <a16:creationId xmlns:a16="http://schemas.microsoft.com/office/drawing/2014/main" id="{78BFAE1C-D659-8FF1-8640-8349424D2D43}"/>
                </a:ext>
              </a:extLst>
            </p:cNvPr>
            <p:cNvSpPr txBox="1"/>
            <p:nvPr/>
          </p:nvSpPr>
          <p:spPr>
            <a:xfrm>
              <a:off x="9953810" y="3554346"/>
              <a:ext cx="486996" cy="1200329"/>
            </a:xfrm>
            <a:prstGeom prst="rect">
              <a:avLst/>
            </a:prstGeom>
            <a:noFill/>
          </p:spPr>
          <p:txBody>
            <a:bodyPr wrap="square">
              <a:spAutoFit/>
            </a:bodyPr>
            <a:lstStyle/>
            <a:p>
              <a:r>
                <a:rPr lang="en-US" sz="7200" dirty="0"/>
                <a:t>|</a:t>
              </a:r>
            </a:p>
          </p:txBody>
        </p:sp>
        <p:sp>
          <p:nvSpPr>
            <p:cNvPr id="42" name="TextBox 41">
              <a:extLst>
                <a:ext uri="{FF2B5EF4-FFF2-40B4-BE49-F238E27FC236}">
                  <a16:creationId xmlns:a16="http://schemas.microsoft.com/office/drawing/2014/main" id="{2AEBC710-D709-37A8-AF9A-6EEF014122EC}"/>
                </a:ext>
              </a:extLst>
            </p:cNvPr>
            <p:cNvSpPr txBox="1"/>
            <p:nvPr/>
          </p:nvSpPr>
          <p:spPr>
            <a:xfrm>
              <a:off x="9877939" y="3883669"/>
              <a:ext cx="568159" cy="769441"/>
            </a:xfrm>
            <a:prstGeom prst="rect">
              <a:avLst/>
            </a:prstGeom>
            <a:noFill/>
          </p:spPr>
          <p:txBody>
            <a:bodyPr wrap="square">
              <a:spAutoFit/>
            </a:bodyPr>
            <a:lstStyle/>
            <a:p>
              <a:r>
                <a:rPr lang="en-US" sz="4400" dirty="0"/>
                <a:t>/</a:t>
              </a:r>
            </a:p>
          </p:txBody>
        </p:sp>
        <p:sp>
          <p:nvSpPr>
            <p:cNvPr id="43" name="TextBox 42">
              <a:extLst>
                <a:ext uri="{FF2B5EF4-FFF2-40B4-BE49-F238E27FC236}">
                  <a16:creationId xmlns:a16="http://schemas.microsoft.com/office/drawing/2014/main" id="{2805BDD6-12FB-971A-ADB0-C07C4B50CE69}"/>
                </a:ext>
              </a:extLst>
            </p:cNvPr>
            <p:cNvSpPr txBox="1"/>
            <p:nvPr/>
          </p:nvSpPr>
          <p:spPr>
            <a:xfrm>
              <a:off x="10093512" y="3893464"/>
              <a:ext cx="823373" cy="769441"/>
            </a:xfrm>
            <a:prstGeom prst="rect">
              <a:avLst/>
            </a:prstGeom>
            <a:noFill/>
          </p:spPr>
          <p:txBody>
            <a:bodyPr wrap="square">
              <a:spAutoFit/>
            </a:bodyPr>
            <a:lstStyle/>
            <a:p>
              <a:r>
                <a:rPr lang="en-US" sz="4400" dirty="0"/>
                <a:t>\</a:t>
              </a:r>
            </a:p>
          </p:txBody>
        </p:sp>
        <p:sp>
          <p:nvSpPr>
            <p:cNvPr id="44" name="TextBox 43">
              <a:extLst>
                <a:ext uri="{FF2B5EF4-FFF2-40B4-BE49-F238E27FC236}">
                  <a16:creationId xmlns:a16="http://schemas.microsoft.com/office/drawing/2014/main" id="{A232F844-8632-D293-7BBC-5EBC30933709}"/>
                </a:ext>
              </a:extLst>
            </p:cNvPr>
            <p:cNvSpPr txBox="1"/>
            <p:nvPr/>
          </p:nvSpPr>
          <p:spPr>
            <a:xfrm>
              <a:off x="9849582" y="3242321"/>
              <a:ext cx="725981" cy="914097"/>
            </a:xfrm>
            <a:prstGeom prst="rect">
              <a:avLst/>
            </a:prstGeom>
            <a:noFill/>
          </p:spPr>
          <p:txBody>
            <a:bodyPr wrap="square">
              <a:spAutoFit/>
            </a:bodyPr>
            <a:lstStyle/>
            <a:p>
              <a:r>
                <a:rPr lang="en-US" sz="4800" dirty="0"/>
                <a:t>○</a:t>
              </a:r>
            </a:p>
          </p:txBody>
        </p:sp>
      </p:grpSp>
      <p:sp>
        <p:nvSpPr>
          <p:cNvPr id="45" name="Diciplines 1">
            <a:extLst>
              <a:ext uri="{FF2B5EF4-FFF2-40B4-BE49-F238E27FC236}">
                <a16:creationId xmlns:a16="http://schemas.microsoft.com/office/drawing/2014/main" id="{5B392941-E174-964D-BAA6-C6E4D903C238}"/>
              </a:ext>
            </a:extLst>
          </p:cNvPr>
          <p:cNvSpPr txBox="1"/>
          <p:nvPr/>
        </p:nvSpPr>
        <p:spPr>
          <a:xfrm>
            <a:off x="1255060" y="3724057"/>
            <a:ext cx="3639670" cy="2800767"/>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Science</a:t>
            </a:r>
          </a:p>
          <a:p>
            <a:r>
              <a:rPr lang="en-US" sz="4400" dirty="0">
                <a:latin typeface="Arial" panose="020B0604020202020204" pitchFamily="34" charset="0"/>
                <a:cs typeface="Arial" panose="020B0604020202020204" pitchFamily="34" charset="0"/>
              </a:rPr>
              <a:t>Technology </a:t>
            </a:r>
          </a:p>
          <a:p>
            <a:r>
              <a:rPr lang="en-US" sz="4400" dirty="0">
                <a:latin typeface="Arial" panose="020B0604020202020204" pitchFamily="34" charset="0"/>
                <a:cs typeface="Arial" panose="020B0604020202020204" pitchFamily="34" charset="0"/>
              </a:rPr>
              <a:t>Engineering</a:t>
            </a:r>
          </a:p>
          <a:p>
            <a:r>
              <a:rPr lang="en-US" sz="4400" dirty="0">
                <a:latin typeface="Arial" panose="020B0604020202020204" pitchFamily="34" charset="0"/>
                <a:cs typeface="Arial" panose="020B0604020202020204" pitchFamily="34" charset="0"/>
              </a:rPr>
              <a:t>Mathematics </a:t>
            </a:r>
            <a:endParaRPr lang="en-US" sz="4000" dirty="0">
              <a:latin typeface="Arial" panose="020B0604020202020204" pitchFamily="34" charset="0"/>
              <a:cs typeface="Arial" panose="020B0604020202020204" pitchFamily="34" charset="0"/>
            </a:endParaRPr>
          </a:p>
        </p:txBody>
      </p:sp>
      <p:sp>
        <p:nvSpPr>
          <p:cNvPr id="46" name="Diciplines 2">
            <a:extLst>
              <a:ext uri="{FF2B5EF4-FFF2-40B4-BE49-F238E27FC236}">
                <a16:creationId xmlns:a16="http://schemas.microsoft.com/office/drawing/2014/main" id="{26289D84-1CEE-FD6A-D87A-C0B8262EA22E}"/>
              </a:ext>
            </a:extLst>
          </p:cNvPr>
          <p:cNvSpPr txBox="1"/>
          <p:nvPr/>
        </p:nvSpPr>
        <p:spPr>
          <a:xfrm>
            <a:off x="5576586" y="3724057"/>
            <a:ext cx="4396830" cy="2800767"/>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Bioinformatics</a:t>
            </a:r>
          </a:p>
          <a:p>
            <a:r>
              <a:rPr lang="en-US" sz="4400" dirty="0">
                <a:latin typeface="Arial" panose="020B0604020202020204" pitchFamily="34" charset="0"/>
                <a:cs typeface="Arial" panose="020B0604020202020204" pitchFamily="34" charset="0"/>
              </a:rPr>
              <a:t>Medicine </a:t>
            </a:r>
          </a:p>
          <a:p>
            <a:r>
              <a:rPr lang="en-US" sz="4400" dirty="0">
                <a:latin typeface="Arial" panose="020B0604020202020204" pitchFamily="34" charset="0"/>
                <a:cs typeface="Arial" panose="020B0604020202020204" pitchFamily="34" charset="0"/>
              </a:rPr>
              <a:t>Finance</a:t>
            </a:r>
          </a:p>
          <a:p>
            <a:r>
              <a:rPr lang="en-US" sz="4400" dirty="0">
                <a:latin typeface="Arial" panose="020B0604020202020204" pitchFamily="34" charset="0"/>
                <a:cs typeface="Arial" panose="020B0604020202020204" pitchFamily="34" charset="0"/>
              </a:rPr>
              <a:t>AI …..</a:t>
            </a:r>
            <a:endParaRPr lang="en-US" sz="4000" dirty="0">
              <a:latin typeface="Arial" panose="020B0604020202020204" pitchFamily="34" charset="0"/>
              <a:cs typeface="Arial" panose="020B0604020202020204" pitchFamily="34" charset="0"/>
            </a:endParaRPr>
          </a:p>
        </p:txBody>
      </p:sp>
      <p:sp>
        <p:nvSpPr>
          <p:cNvPr id="47" name="Bind / Compose 2">
            <a:extLst>
              <a:ext uri="{FF2B5EF4-FFF2-40B4-BE49-F238E27FC236}">
                <a16:creationId xmlns:a16="http://schemas.microsoft.com/office/drawing/2014/main" id="{E9E8D737-5A6F-D7AC-9DE3-EA4C2B76305E}"/>
              </a:ext>
            </a:extLst>
          </p:cNvPr>
          <p:cNvSpPr txBox="1"/>
          <p:nvPr/>
        </p:nvSpPr>
        <p:spPr>
          <a:xfrm>
            <a:off x="3219799" y="2098233"/>
            <a:ext cx="525877" cy="1015663"/>
          </a:xfrm>
          <a:prstGeom prst="rect">
            <a:avLst/>
          </a:prstGeom>
          <a:noFill/>
        </p:spPr>
        <p:txBody>
          <a:bodyPr wrap="square" anchor="ctr">
            <a:spAutoFit/>
          </a:bodyPr>
          <a:lstStyle/>
          <a:p>
            <a:r>
              <a:rPr lang="en-US" sz="6000" dirty="0"/>
              <a:t>∘</a:t>
            </a:r>
          </a:p>
        </p:txBody>
      </p:sp>
      <p:sp>
        <p:nvSpPr>
          <p:cNvPr id="48" name="Omega">
            <a:extLst>
              <a:ext uri="{FF2B5EF4-FFF2-40B4-BE49-F238E27FC236}">
                <a16:creationId xmlns:a16="http://schemas.microsoft.com/office/drawing/2014/main" id="{05BB5226-79AF-8C65-163C-75DC7105B252}"/>
              </a:ext>
            </a:extLst>
          </p:cNvPr>
          <p:cNvSpPr>
            <a:spLocks noChangeArrowheads="1"/>
          </p:cNvSpPr>
          <p:nvPr/>
        </p:nvSpPr>
        <p:spPr bwMode="auto">
          <a:xfrm>
            <a:off x="1996729" y="2032949"/>
            <a:ext cx="73622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0" i="0" u="none" strike="noStrike" cap="none" normalizeH="0" baseline="0" dirty="0">
                <a:ln>
                  <a:noFill/>
                </a:ln>
                <a:solidFill>
                  <a:schemeClr val="tx1"/>
                </a:solidFill>
                <a:effectLst/>
                <a:latin typeface="APL385 Unicode" panose="020B0709000202000203" pitchFamily="49" charset="0"/>
              </a:rPr>
              <a:t>⍵</a:t>
            </a:r>
            <a:r>
              <a:rPr kumimoji="0" lang="en-US" altLang="en-US" sz="4800" b="0" i="0" u="none" strike="noStrike" cap="none" normalizeH="0" baseline="0" dirty="0">
                <a:ln>
                  <a:noFill/>
                </a:ln>
                <a:solidFill>
                  <a:schemeClr val="tx1"/>
                </a:solidFill>
                <a:effectLst/>
                <a:latin typeface="Arial Unicode MS"/>
              </a:rPr>
              <a:t> </a:t>
            </a:r>
            <a:endParaRPr kumimoji="0" lang="en-US" altLang="en-US" sz="8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375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4"/>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4" grpId="1"/>
      <p:bldP spid="25" grpId="0"/>
      <p:bldP spid="25" grpId="1"/>
      <p:bldP spid="26" grpId="0"/>
      <p:bldP spid="27" grpId="0"/>
      <p:bldP spid="8" grpId="0"/>
      <p:bldP spid="45" grpId="0"/>
      <p:bldP spid="46" grpId="0"/>
      <p:bldP spid="47" grpId="0"/>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474D8-5FCC-514B-7E0B-2EAB244C17DF}"/>
              </a:ext>
            </a:extLst>
          </p:cNvPr>
          <p:cNvSpPr>
            <a:spLocks noGrp="1"/>
          </p:cNvSpPr>
          <p:nvPr>
            <p:ph type="title"/>
          </p:nvPr>
        </p:nvSpPr>
        <p:spPr>
          <a:xfrm>
            <a:off x="838200" y="-58457"/>
            <a:ext cx="10515600" cy="1325563"/>
          </a:xfrm>
        </p:spPr>
        <p:txBody>
          <a:bodyPr/>
          <a:lstStyle/>
          <a:p>
            <a:pPr algn="ctr"/>
            <a:r>
              <a:rPr lang="en-US" dirty="0">
                <a:latin typeface="Arial" panose="020B0604020202020204" pitchFamily="34" charset="0"/>
                <a:cs typeface="Arial" panose="020B0604020202020204" pitchFamily="34" charset="0"/>
              </a:rPr>
              <a:t>How?</a:t>
            </a:r>
          </a:p>
        </p:txBody>
      </p:sp>
      <p:sp>
        <p:nvSpPr>
          <p:cNvPr id="3" name="Slide Number Placeholder 2">
            <a:extLst>
              <a:ext uri="{FF2B5EF4-FFF2-40B4-BE49-F238E27FC236}">
                <a16:creationId xmlns:a16="http://schemas.microsoft.com/office/drawing/2014/main" id="{3557F9F9-CE8A-3D1E-FFB2-61AE77E61CD5}"/>
              </a:ext>
            </a:extLst>
          </p:cNvPr>
          <p:cNvSpPr>
            <a:spLocks noGrp="1"/>
          </p:cNvSpPr>
          <p:nvPr>
            <p:ph type="sldNum" sz="quarter" idx="12"/>
          </p:nvPr>
        </p:nvSpPr>
        <p:spPr>
          <a:xfrm>
            <a:off x="8610600" y="6331607"/>
            <a:ext cx="2743200" cy="365125"/>
          </a:xfrm>
        </p:spPr>
        <p:txBody>
          <a:bodyPr/>
          <a:lstStyle/>
          <a:p>
            <a:fld id="{E6D78F15-EB27-43BB-8385-67E88C2752BF}" type="slidenum">
              <a:rPr lang="en-US" smtClean="0"/>
              <a:t>5</a:t>
            </a:fld>
            <a:endParaRPr lang="en-US"/>
          </a:p>
        </p:txBody>
      </p:sp>
      <p:pic>
        <p:nvPicPr>
          <p:cNvPr id="3074" name="Money" descr="Money Images – Browse 17,702,717 Stock Photos, Vectors, and ...">
            <a:extLst>
              <a:ext uri="{FF2B5EF4-FFF2-40B4-BE49-F238E27FC236}">
                <a16:creationId xmlns:a16="http://schemas.microsoft.com/office/drawing/2014/main" id="{95FF50E3-2AD3-77E1-354A-D85FE4715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63" y="1497703"/>
            <a:ext cx="3735332" cy="21344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Ideas" descr="Free Photo diverse people with new ideas and bright light bulbs">
            <a:extLst>
              <a:ext uri="{FF2B5EF4-FFF2-40B4-BE49-F238E27FC236}">
                <a16:creationId xmlns:a16="http://schemas.microsoft.com/office/drawing/2014/main" id="{9862865A-C413-A63C-00EA-DB62C94E0D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638" y="1176253"/>
            <a:ext cx="3305392" cy="2777374"/>
          </a:xfrm>
          <a:prstGeom prst="rect">
            <a:avLst/>
          </a:prstGeom>
          <a:noFill/>
          <a:extLst>
            <a:ext uri="{909E8E84-426E-40DD-AFC4-6F175D3DCCD1}">
              <a14:hiddenFill xmlns:a14="http://schemas.microsoft.com/office/drawing/2010/main">
                <a:solidFill>
                  <a:srgbClr val="FFFFFF"/>
                </a:solidFill>
              </a14:hiddenFill>
            </a:ext>
          </a:extLst>
        </p:spPr>
      </p:pic>
      <p:pic>
        <p:nvPicPr>
          <p:cNvPr id="3078" name="APL" descr="APL logo - APL Wiki">
            <a:extLst>
              <a:ext uri="{FF2B5EF4-FFF2-40B4-BE49-F238E27FC236}">
                <a16:creationId xmlns:a16="http://schemas.microsoft.com/office/drawing/2014/main" id="{DAE19DE5-BAEB-80CA-830D-4F193C341E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1159" y="1497703"/>
            <a:ext cx="2334611" cy="2334611"/>
          </a:xfrm>
          <a:prstGeom prst="rect">
            <a:avLst/>
          </a:prstGeom>
          <a:noFill/>
          <a:extLst>
            <a:ext uri="{909E8E84-426E-40DD-AFC4-6F175D3DCCD1}">
              <a14:hiddenFill xmlns:a14="http://schemas.microsoft.com/office/drawing/2010/main">
                <a:solidFill>
                  <a:srgbClr val="FFFFFF"/>
                </a:solidFill>
              </a14:hiddenFill>
            </a:ext>
          </a:extLst>
        </p:spPr>
      </p:pic>
      <p:sp>
        <p:nvSpPr>
          <p:cNvPr id="4" name="Request">
            <a:extLst>
              <a:ext uri="{FF2B5EF4-FFF2-40B4-BE49-F238E27FC236}">
                <a16:creationId xmlns:a16="http://schemas.microsoft.com/office/drawing/2014/main" id="{B5442479-1E51-5855-FF57-850895A00E8E}"/>
              </a:ext>
            </a:extLst>
          </p:cNvPr>
          <p:cNvSpPr txBox="1"/>
          <p:nvPr/>
        </p:nvSpPr>
        <p:spPr>
          <a:xfrm>
            <a:off x="3543828" y="1569668"/>
            <a:ext cx="1121134" cy="369332"/>
          </a:xfrm>
          <a:prstGeom prst="rect">
            <a:avLst/>
          </a:prstGeom>
          <a:noFill/>
        </p:spPr>
        <p:txBody>
          <a:bodyPr wrap="square" rtlCol="0">
            <a:spAutoFit/>
          </a:bodyPr>
          <a:lstStyle/>
          <a:p>
            <a:r>
              <a:rPr lang="en-US" dirty="0"/>
              <a:t>Request</a:t>
            </a:r>
          </a:p>
        </p:txBody>
      </p:sp>
      <p:sp>
        <p:nvSpPr>
          <p:cNvPr id="5" name="Receive">
            <a:extLst>
              <a:ext uri="{FF2B5EF4-FFF2-40B4-BE49-F238E27FC236}">
                <a16:creationId xmlns:a16="http://schemas.microsoft.com/office/drawing/2014/main" id="{4FCB02A8-0176-73FF-39A9-3FDF67F861E3}"/>
              </a:ext>
            </a:extLst>
          </p:cNvPr>
          <p:cNvSpPr txBox="1"/>
          <p:nvPr/>
        </p:nvSpPr>
        <p:spPr>
          <a:xfrm>
            <a:off x="3475668" y="3012639"/>
            <a:ext cx="1057524" cy="369332"/>
          </a:xfrm>
          <a:prstGeom prst="rect">
            <a:avLst/>
          </a:prstGeom>
          <a:noFill/>
        </p:spPr>
        <p:txBody>
          <a:bodyPr wrap="square" rtlCol="0">
            <a:spAutoFit/>
          </a:bodyPr>
          <a:lstStyle/>
          <a:p>
            <a:r>
              <a:rPr lang="en-US" dirty="0"/>
              <a:t>Receive</a:t>
            </a:r>
          </a:p>
        </p:txBody>
      </p:sp>
      <p:sp>
        <p:nvSpPr>
          <p:cNvPr id="6" name="Recieve Arrow">
            <a:extLst>
              <a:ext uri="{FF2B5EF4-FFF2-40B4-BE49-F238E27FC236}">
                <a16:creationId xmlns:a16="http://schemas.microsoft.com/office/drawing/2014/main" id="{0B2456DC-A976-3AA7-13C5-05BBA84BB2E4}"/>
              </a:ext>
            </a:extLst>
          </p:cNvPr>
          <p:cNvSpPr/>
          <p:nvPr/>
        </p:nvSpPr>
        <p:spPr>
          <a:xfrm>
            <a:off x="3363143" y="3275650"/>
            <a:ext cx="1278685" cy="408596"/>
          </a:xfrm>
          <a:prstGeom prst="righ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quest Arrow">
            <a:extLst>
              <a:ext uri="{FF2B5EF4-FFF2-40B4-BE49-F238E27FC236}">
                <a16:creationId xmlns:a16="http://schemas.microsoft.com/office/drawing/2014/main" id="{E9A78E82-6D83-A45D-5629-5DE3068AB1B7}"/>
              </a:ext>
            </a:extLst>
          </p:cNvPr>
          <p:cNvSpPr/>
          <p:nvPr/>
        </p:nvSpPr>
        <p:spPr>
          <a:xfrm rot="10800000">
            <a:off x="3336779" y="1846575"/>
            <a:ext cx="1278685" cy="408596"/>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arn Arrow">
            <a:extLst>
              <a:ext uri="{FF2B5EF4-FFF2-40B4-BE49-F238E27FC236}">
                <a16:creationId xmlns:a16="http://schemas.microsoft.com/office/drawing/2014/main" id="{F02068FD-7120-00EB-EE19-105DE271DA20}"/>
              </a:ext>
            </a:extLst>
          </p:cNvPr>
          <p:cNvSpPr/>
          <p:nvPr/>
        </p:nvSpPr>
        <p:spPr>
          <a:xfrm rot="10800000">
            <a:off x="8078821" y="2441317"/>
            <a:ext cx="926177" cy="408596"/>
          </a:xfrm>
          <a:prstGeom prs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arn">
            <a:extLst>
              <a:ext uri="{FF2B5EF4-FFF2-40B4-BE49-F238E27FC236}">
                <a16:creationId xmlns:a16="http://schemas.microsoft.com/office/drawing/2014/main" id="{D006B1EE-67AC-5608-CC38-BAE765DE226C}"/>
              </a:ext>
            </a:extLst>
          </p:cNvPr>
          <p:cNvSpPr txBox="1"/>
          <p:nvPr/>
        </p:nvSpPr>
        <p:spPr>
          <a:xfrm>
            <a:off x="8281430" y="2119271"/>
            <a:ext cx="789938" cy="369332"/>
          </a:xfrm>
          <a:prstGeom prst="rect">
            <a:avLst/>
          </a:prstGeom>
          <a:noFill/>
        </p:spPr>
        <p:txBody>
          <a:bodyPr wrap="square" rtlCol="0">
            <a:spAutoFit/>
          </a:bodyPr>
          <a:lstStyle/>
          <a:p>
            <a:r>
              <a:rPr lang="en-US" dirty="0"/>
              <a:t>Learn</a:t>
            </a:r>
          </a:p>
        </p:txBody>
      </p:sp>
      <p:pic>
        <p:nvPicPr>
          <p:cNvPr id="1026" name="Projects" descr="Doing the right projects and doing them right - IPMA ...">
            <a:extLst>
              <a:ext uri="{FF2B5EF4-FFF2-40B4-BE49-F238E27FC236}">
                <a16:creationId xmlns:a16="http://schemas.microsoft.com/office/drawing/2014/main" id="{172027F8-7C64-6745-903E-FABBF3EB7E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3352" y="4684487"/>
            <a:ext cx="3665965" cy="1561551"/>
          </a:xfrm>
          <a:prstGeom prst="rect">
            <a:avLst/>
          </a:prstGeom>
          <a:noFill/>
          <a:extLst>
            <a:ext uri="{909E8E84-426E-40DD-AFC4-6F175D3DCCD1}">
              <a14:hiddenFill xmlns:a14="http://schemas.microsoft.com/office/drawing/2010/main">
                <a:solidFill>
                  <a:srgbClr val="FFFFFF"/>
                </a:solidFill>
              </a14:hiddenFill>
            </a:ext>
          </a:extLst>
        </p:spPr>
      </p:pic>
      <p:sp>
        <p:nvSpPr>
          <p:cNvPr id="10" name="Porjects Arrow">
            <a:extLst>
              <a:ext uri="{FF2B5EF4-FFF2-40B4-BE49-F238E27FC236}">
                <a16:creationId xmlns:a16="http://schemas.microsoft.com/office/drawing/2014/main" id="{D86E28F8-FBD0-5F2A-D6A9-F4A764CF0EE0}"/>
              </a:ext>
            </a:extLst>
          </p:cNvPr>
          <p:cNvSpPr/>
          <p:nvPr/>
        </p:nvSpPr>
        <p:spPr>
          <a:xfrm rot="5400000">
            <a:off x="6034717" y="4114759"/>
            <a:ext cx="663234" cy="408596"/>
          </a:xfrm>
          <a:prstGeom prst="rightArrow">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eate">
            <a:extLst>
              <a:ext uri="{FF2B5EF4-FFF2-40B4-BE49-F238E27FC236}">
                <a16:creationId xmlns:a16="http://schemas.microsoft.com/office/drawing/2014/main" id="{58F15C1B-C5FC-7A93-E37D-55EBCF5AB9F0}"/>
              </a:ext>
            </a:extLst>
          </p:cNvPr>
          <p:cNvSpPr txBox="1"/>
          <p:nvPr/>
        </p:nvSpPr>
        <p:spPr>
          <a:xfrm>
            <a:off x="5282609" y="4012593"/>
            <a:ext cx="1083725" cy="369332"/>
          </a:xfrm>
          <a:prstGeom prst="rect">
            <a:avLst/>
          </a:prstGeom>
          <a:noFill/>
        </p:spPr>
        <p:txBody>
          <a:bodyPr wrap="square" rtlCol="0">
            <a:spAutoFit/>
          </a:bodyPr>
          <a:lstStyle/>
          <a:p>
            <a:r>
              <a:rPr lang="en-US" dirty="0"/>
              <a:t>Create</a:t>
            </a:r>
          </a:p>
        </p:txBody>
      </p:sp>
      <p:sp>
        <p:nvSpPr>
          <p:cNvPr id="12" name="Amazing">
            <a:extLst>
              <a:ext uri="{FF2B5EF4-FFF2-40B4-BE49-F238E27FC236}">
                <a16:creationId xmlns:a16="http://schemas.microsoft.com/office/drawing/2014/main" id="{6F953A5D-6FED-0548-DC48-52A15105E137}"/>
              </a:ext>
            </a:extLst>
          </p:cNvPr>
          <p:cNvSpPr txBox="1"/>
          <p:nvPr/>
        </p:nvSpPr>
        <p:spPr>
          <a:xfrm>
            <a:off x="6578270" y="4012593"/>
            <a:ext cx="1126231" cy="369332"/>
          </a:xfrm>
          <a:prstGeom prst="rect">
            <a:avLst/>
          </a:prstGeom>
          <a:noFill/>
        </p:spPr>
        <p:txBody>
          <a:bodyPr wrap="square" rtlCol="0">
            <a:spAutoFit/>
          </a:bodyPr>
          <a:lstStyle/>
          <a:p>
            <a:r>
              <a:rPr lang="en-US" dirty="0"/>
              <a:t>Amazing</a:t>
            </a:r>
          </a:p>
        </p:txBody>
      </p:sp>
      <p:sp>
        <p:nvSpPr>
          <p:cNvPr id="14" name="Donate Arrow">
            <a:extLst>
              <a:ext uri="{FF2B5EF4-FFF2-40B4-BE49-F238E27FC236}">
                <a16:creationId xmlns:a16="http://schemas.microsoft.com/office/drawing/2014/main" id="{24CEBCDB-C013-13D2-7E81-E2A01612EFA7}"/>
              </a:ext>
            </a:extLst>
          </p:cNvPr>
          <p:cNvSpPr/>
          <p:nvPr/>
        </p:nvSpPr>
        <p:spPr>
          <a:xfrm rot="5400000">
            <a:off x="1704796" y="1027434"/>
            <a:ext cx="1054537" cy="399268"/>
          </a:xfrm>
          <a:prstGeom prst="righ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pply">
            <a:extLst>
              <a:ext uri="{FF2B5EF4-FFF2-40B4-BE49-F238E27FC236}">
                <a16:creationId xmlns:a16="http://schemas.microsoft.com/office/drawing/2014/main" id="{A8CDB02D-602F-904F-2291-EE0CDD2F7E2D}"/>
              </a:ext>
            </a:extLst>
          </p:cNvPr>
          <p:cNvSpPr txBox="1"/>
          <p:nvPr/>
        </p:nvSpPr>
        <p:spPr>
          <a:xfrm>
            <a:off x="8278141" y="2849913"/>
            <a:ext cx="789938" cy="369332"/>
          </a:xfrm>
          <a:prstGeom prst="rect">
            <a:avLst/>
          </a:prstGeom>
          <a:noFill/>
        </p:spPr>
        <p:txBody>
          <a:bodyPr wrap="square" rtlCol="0">
            <a:spAutoFit/>
          </a:bodyPr>
          <a:lstStyle/>
          <a:p>
            <a:r>
              <a:rPr lang="en-US" dirty="0"/>
              <a:t>Apply</a:t>
            </a:r>
          </a:p>
        </p:txBody>
      </p:sp>
      <p:sp>
        <p:nvSpPr>
          <p:cNvPr id="16" name="Donate">
            <a:extLst>
              <a:ext uri="{FF2B5EF4-FFF2-40B4-BE49-F238E27FC236}">
                <a16:creationId xmlns:a16="http://schemas.microsoft.com/office/drawing/2014/main" id="{50C7C85D-9503-A18D-2621-1FDDA961887B}"/>
              </a:ext>
            </a:extLst>
          </p:cNvPr>
          <p:cNvSpPr txBox="1"/>
          <p:nvPr/>
        </p:nvSpPr>
        <p:spPr>
          <a:xfrm>
            <a:off x="981405" y="991587"/>
            <a:ext cx="907821" cy="369332"/>
          </a:xfrm>
          <a:prstGeom prst="rect">
            <a:avLst/>
          </a:prstGeom>
          <a:noFill/>
        </p:spPr>
        <p:txBody>
          <a:bodyPr wrap="square" rtlCol="0">
            <a:spAutoFit/>
          </a:bodyPr>
          <a:lstStyle/>
          <a:p>
            <a:r>
              <a:rPr lang="en-US" dirty="0"/>
              <a:t>Donate</a:t>
            </a:r>
          </a:p>
        </p:txBody>
      </p:sp>
      <p:sp>
        <p:nvSpPr>
          <p:cNvPr id="13" name="Non-Profit Charity">
            <a:extLst>
              <a:ext uri="{FF2B5EF4-FFF2-40B4-BE49-F238E27FC236}">
                <a16:creationId xmlns:a16="http://schemas.microsoft.com/office/drawing/2014/main" id="{2B85A13C-BEE6-FB6B-BACB-B8A3074DB7DB}"/>
              </a:ext>
            </a:extLst>
          </p:cNvPr>
          <p:cNvSpPr txBox="1"/>
          <p:nvPr/>
        </p:nvSpPr>
        <p:spPr>
          <a:xfrm>
            <a:off x="540689" y="3429000"/>
            <a:ext cx="2822454" cy="1200329"/>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Non-Profit Charity</a:t>
            </a:r>
          </a:p>
          <a:p>
            <a:pPr algn="ctr"/>
            <a:r>
              <a:rPr lang="en-US" b="1" dirty="0">
                <a:latin typeface="Arial" panose="020B0604020202020204" pitchFamily="34" charset="0"/>
                <a:cs typeface="Arial" panose="020B0604020202020204" pitchFamily="34" charset="0"/>
              </a:rPr>
              <a:t>Dedicated to promoting APL for the benefit of Education and Science</a:t>
            </a:r>
          </a:p>
        </p:txBody>
      </p:sp>
      <p:sp>
        <p:nvSpPr>
          <p:cNvPr id="17" name="Promote APL Arrow">
            <a:extLst>
              <a:ext uri="{FF2B5EF4-FFF2-40B4-BE49-F238E27FC236}">
                <a16:creationId xmlns:a16="http://schemas.microsoft.com/office/drawing/2014/main" id="{22359D8A-1C4E-A8A5-CC79-16DE021425B9}"/>
              </a:ext>
            </a:extLst>
          </p:cNvPr>
          <p:cNvSpPr/>
          <p:nvPr/>
        </p:nvSpPr>
        <p:spPr>
          <a:xfrm rot="19185789">
            <a:off x="8045102" y="4512454"/>
            <a:ext cx="2443386" cy="408596"/>
          </a:xfrm>
          <a:prstGeom prst="rightArrow">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romote APL Text">
            <a:extLst>
              <a:ext uri="{FF2B5EF4-FFF2-40B4-BE49-F238E27FC236}">
                <a16:creationId xmlns:a16="http://schemas.microsoft.com/office/drawing/2014/main" id="{B6006C8D-BCC4-2C95-27D1-BAA73B8DF041}"/>
              </a:ext>
            </a:extLst>
          </p:cNvPr>
          <p:cNvSpPr txBox="1"/>
          <p:nvPr/>
        </p:nvSpPr>
        <p:spPr>
          <a:xfrm>
            <a:off x="9347477" y="4713966"/>
            <a:ext cx="1967802"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Showcases APL as a Powerful Tool of Thought</a:t>
            </a:r>
          </a:p>
        </p:txBody>
      </p:sp>
    </p:spTree>
    <p:extLst>
      <p:ext uri="{BB962C8B-B14F-4D97-AF65-F5344CB8AC3E}">
        <p14:creationId xmlns:p14="http://schemas.microsoft.com/office/powerpoint/2010/main" val="348294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7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p:bldP spid="10" grpId="0" animBg="1"/>
      <p:bldP spid="11" grpId="0"/>
      <p:bldP spid="12" grpId="0"/>
      <p:bldP spid="14" grpId="0" animBg="1"/>
      <p:bldP spid="15" grpId="0"/>
      <p:bldP spid="16" grpId="0"/>
      <p:bldP spid="13" grpId="0"/>
      <p:bldP spid="17"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B43C0-D20D-E7B0-2D56-1C365FB68DA2}"/>
              </a:ext>
            </a:extLst>
          </p:cNvPr>
          <p:cNvSpPr>
            <a:spLocks noGrp="1"/>
          </p:cNvSpPr>
          <p:nvPr>
            <p:ph type="title"/>
          </p:nvPr>
        </p:nvSpPr>
        <p:spPr>
          <a:xfrm>
            <a:off x="906438" y="-256228"/>
            <a:ext cx="10515600" cy="1325563"/>
          </a:xfrm>
        </p:spPr>
        <p:txBody>
          <a:bodyPr/>
          <a:lstStyle/>
          <a:p>
            <a:pPr algn="ctr"/>
            <a:r>
              <a:rPr lang="en-US" dirty="0">
                <a:latin typeface="Arial" panose="020B0604020202020204" pitchFamily="34" charset="0"/>
                <a:cs typeface="Arial" panose="020B0604020202020204" pitchFamily="34" charset="0"/>
              </a:rPr>
              <a:t>Who?</a:t>
            </a:r>
          </a:p>
        </p:txBody>
      </p:sp>
      <p:sp>
        <p:nvSpPr>
          <p:cNvPr id="3" name="Slide Number Placeholder 2">
            <a:extLst>
              <a:ext uri="{FF2B5EF4-FFF2-40B4-BE49-F238E27FC236}">
                <a16:creationId xmlns:a16="http://schemas.microsoft.com/office/drawing/2014/main" id="{C372C04F-E779-5E74-FC3D-37C4FB8742F6}"/>
              </a:ext>
            </a:extLst>
          </p:cNvPr>
          <p:cNvSpPr>
            <a:spLocks noGrp="1"/>
          </p:cNvSpPr>
          <p:nvPr>
            <p:ph type="sldNum" sz="quarter" idx="12"/>
          </p:nvPr>
        </p:nvSpPr>
        <p:spPr/>
        <p:txBody>
          <a:bodyPr/>
          <a:lstStyle/>
          <a:p>
            <a:fld id="{E6D78F15-EB27-43BB-8385-67E88C2752BF}" type="slidenum">
              <a:rPr lang="en-US" smtClean="0"/>
              <a:t>6</a:t>
            </a:fld>
            <a:endParaRPr lang="en-US"/>
          </a:p>
        </p:txBody>
      </p:sp>
      <p:pic>
        <p:nvPicPr>
          <p:cNvPr id="2052" name="Zoom" descr="Zoom Workplace - Download and install on Windows | Microsoft ...">
            <a:extLst>
              <a:ext uri="{FF2B5EF4-FFF2-40B4-BE49-F238E27FC236}">
                <a16:creationId xmlns:a16="http://schemas.microsoft.com/office/drawing/2014/main" id="{1FCB988C-C50B-2D9D-446B-A6F4AB43A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1317" y="2961383"/>
            <a:ext cx="1904999" cy="149571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Diane">
            <a:extLst>
              <a:ext uri="{FF2B5EF4-FFF2-40B4-BE49-F238E27FC236}">
                <a16:creationId xmlns:a16="http://schemas.microsoft.com/office/drawing/2014/main" id="{D7629E5C-154E-F636-51F2-C53B1646D408}"/>
              </a:ext>
            </a:extLst>
          </p:cNvPr>
          <p:cNvGrpSpPr/>
          <p:nvPr/>
        </p:nvGrpSpPr>
        <p:grpSpPr>
          <a:xfrm>
            <a:off x="4846141" y="685081"/>
            <a:ext cx="2499718" cy="2215261"/>
            <a:chOff x="4846141" y="685081"/>
            <a:chExt cx="2499718" cy="2215261"/>
          </a:xfrm>
        </p:grpSpPr>
        <p:pic>
          <p:nvPicPr>
            <p:cNvPr id="5" name="Picture 4" descr="A person wearing a pink sweater and glasses&#10;&#10;AI-generated content may be incorrect.">
              <a:extLst>
                <a:ext uri="{FF2B5EF4-FFF2-40B4-BE49-F238E27FC236}">
                  <a16:creationId xmlns:a16="http://schemas.microsoft.com/office/drawing/2014/main" id="{9A6D9FC1-2E78-F095-E699-E12DFEE24D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6141" y="685081"/>
              <a:ext cx="2499718" cy="1928354"/>
            </a:xfrm>
            <a:prstGeom prst="rect">
              <a:avLst/>
            </a:prstGeom>
          </p:spPr>
        </p:pic>
        <p:sp>
          <p:nvSpPr>
            <p:cNvPr id="16" name="TextBox 15">
              <a:extLst>
                <a:ext uri="{FF2B5EF4-FFF2-40B4-BE49-F238E27FC236}">
                  <a16:creationId xmlns:a16="http://schemas.microsoft.com/office/drawing/2014/main" id="{67000E3E-DB3F-4A26-198B-DF638E0BF8BF}"/>
                </a:ext>
              </a:extLst>
            </p:cNvPr>
            <p:cNvSpPr txBox="1"/>
            <p:nvPr/>
          </p:nvSpPr>
          <p:spPr>
            <a:xfrm>
              <a:off x="5303500" y="2531010"/>
              <a:ext cx="156063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Diane Hymas</a:t>
              </a:r>
            </a:p>
          </p:txBody>
        </p:sp>
      </p:grpSp>
      <p:grpSp>
        <p:nvGrpSpPr>
          <p:cNvPr id="6" name="Jay">
            <a:extLst>
              <a:ext uri="{FF2B5EF4-FFF2-40B4-BE49-F238E27FC236}">
                <a16:creationId xmlns:a16="http://schemas.microsoft.com/office/drawing/2014/main" id="{FC771643-036F-5941-014E-4C3B7A964255}"/>
              </a:ext>
            </a:extLst>
          </p:cNvPr>
          <p:cNvGrpSpPr/>
          <p:nvPr/>
        </p:nvGrpSpPr>
        <p:grpSpPr>
          <a:xfrm>
            <a:off x="2149257" y="2195184"/>
            <a:ext cx="2558118" cy="2190779"/>
            <a:chOff x="2149257" y="2195184"/>
            <a:chExt cx="2558118" cy="2190779"/>
          </a:xfrm>
        </p:grpSpPr>
        <p:pic>
          <p:nvPicPr>
            <p:cNvPr id="7" name="Picture 6" descr="A person smiling for the camera&#10;&#10;AI-generated content may be incorrect.">
              <a:extLst>
                <a:ext uri="{FF2B5EF4-FFF2-40B4-BE49-F238E27FC236}">
                  <a16:creationId xmlns:a16="http://schemas.microsoft.com/office/drawing/2014/main" id="{EC3D0757-72D8-6344-EBB2-D86723294E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9257" y="2195184"/>
              <a:ext cx="2558118" cy="1900318"/>
            </a:xfrm>
            <a:prstGeom prst="rect">
              <a:avLst/>
            </a:prstGeom>
          </p:spPr>
        </p:pic>
        <p:sp>
          <p:nvSpPr>
            <p:cNvPr id="17" name="TextBox 16">
              <a:extLst>
                <a:ext uri="{FF2B5EF4-FFF2-40B4-BE49-F238E27FC236}">
                  <a16:creationId xmlns:a16="http://schemas.microsoft.com/office/drawing/2014/main" id="{4DE994D6-A91B-6EE1-A37C-BDB0EF3D5B95}"/>
                </a:ext>
              </a:extLst>
            </p:cNvPr>
            <p:cNvSpPr txBox="1"/>
            <p:nvPr/>
          </p:nvSpPr>
          <p:spPr>
            <a:xfrm>
              <a:off x="2689731" y="4016631"/>
              <a:ext cx="146603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Jay Whipple</a:t>
              </a:r>
            </a:p>
          </p:txBody>
        </p:sp>
      </p:grpSp>
      <p:grpSp>
        <p:nvGrpSpPr>
          <p:cNvPr id="8" name="Bob">
            <a:extLst>
              <a:ext uri="{FF2B5EF4-FFF2-40B4-BE49-F238E27FC236}">
                <a16:creationId xmlns:a16="http://schemas.microsoft.com/office/drawing/2014/main" id="{3027F6D1-100C-9E89-D02E-F9D7E9B43095}"/>
              </a:ext>
            </a:extLst>
          </p:cNvPr>
          <p:cNvGrpSpPr/>
          <p:nvPr/>
        </p:nvGrpSpPr>
        <p:grpSpPr>
          <a:xfrm>
            <a:off x="7460259" y="2154005"/>
            <a:ext cx="2558118" cy="2215583"/>
            <a:chOff x="7460259" y="2154005"/>
            <a:chExt cx="2558118" cy="2215583"/>
          </a:xfrm>
        </p:grpSpPr>
        <p:pic>
          <p:nvPicPr>
            <p:cNvPr id="10" name="Picture 9" descr="A person with glasses smiling&#10;&#10;AI-generated content may be incorrect.">
              <a:extLst>
                <a:ext uri="{FF2B5EF4-FFF2-40B4-BE49-F238E27FC236}">
                  <a16:creationId xmlns:a16="http://schemas.microsoft.com/office/drawing/2014/main" id="{DBACC874-D7CC-3FF0-B011-9D8F349C96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0259" y="2154005"/>
              <a:ext cx="2558118" cy="1930010"/>
            </a:xfrm>
            <a:prstGeom prst="rect">
              <a:avLst/>
            </a:prstGeom>
          </p:spPr>
        </p:pic>
        <p:sp>
          <p:nvSpPr>
            <p:cNvPr id="18" name="TextBox 17">
              <a:extLst>
                <a:ext uri="{FF2B5EF4-FFF2-40B4-BE49-F238E27FC236}">
                  <a16:creationId xmlns:a16="http://schemas.microsoft.com/office/drawing/2014/main" id="{BADF36E3-95DE-BA97-083E-4B6FE0AD682F}"/>
                </a:ext>
              </a:extLst>
            </p:cNvPr>
            <p:cNvSpPr txBox="1"/>
            <p:nvPr/>
          </p:nvSpPr>
          <p:spPr>
            <a:xfrm>
              <a:off x="8087440" y="4000256"/>
              <a:ext cx="130305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Bob Smith</a:t>
              </a:r>
            </a:p>
          </p:txBody>
        </p:sp>
      </p:grpSp>
      <p:grpSp>
        <p:nvGrpSpPr>
          <p:cNvPr id="11" name="Brian">
            <a:extLst>
              <a:ext uri="{FF2B5EF4-FFF2-40B4-BE49-F238E27FC236}">
                <a16:creationId xmlns:a16="http://schemas.microsoft.com/office/drawing/2014/main" id="{AB240993-B40A-0142-871A-0F89AA622787}"/>
              </a:ext>
            </a:extLst>
          </p:cNvPr>
          <p:cNvGrpSpPr/>
          <p:nvPr/>
        </p:nvGrpSpPr>
        <p:grpSpPr>
          <a:xfrm>
            <a:off x="3220108" y="4300911"/>
            <a:ext cx="2557414" cy="2188784"/>
            <a:chOff x="3230772" y="4320739"/>
            <a:chExt cx="2557414" cy="2188784"/>
          </a:xfrm>
        </p:grpSpPr>
        <p:pic>
          <p:nvPicPr>
            <p:cNvPr id="12" name="Picture 11" descr="A person in a green shirt&#10;&#10;AI-generated content may be incorrect.">
              <a:extLst>
                <a:ext uri="{FF2B5EF4-FFF2-40B4-BE49-F238E27FC236}">
                  <a16:creationId xmlns:a16="http://schemas.microsoft.com/office/drawing/2014/main" id="{5EAFBD62-EF10-5BF1-7918-229C451353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0772" y="4320739"/>
              <a:ext cx="2557414" cy="1903640"/>
            </a:xfrm>
            <a:prstGeom prst="rect">
              <a:avLst/>
            </a:prstGeom>
          </p:spPr>
        </p:pic>
        <p:sp>
          <p:nvSpPr>
            <p:cNvPr id="19" name="TextBox 18">
              <a:extLst>
                <a:ext uri="{FF2B5EF4-FFF2-40B4-BE49-F238E27FC236}">
                  <a16:creationId xmlns:a16="http://schemas.microsoft.com/office/drawing/2014/main" id="{31391587-91B1-726D-ADA3-E27A60C7116D}"/>
                </a:ext>
              </a:extLst>
            </p:cNvPr>
            <p:cNvSpPr txBox="1"/>
            <p:nvPr/>
          </p:nvSpPr>
          <p:spPr>
            <a:xfrm>
              <a:off x="3763029" y="6140191"/>
              <a:ext cx="14929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Brian Becker</a:t>
              </a:r>
            </a:p>
          </p:txBody>
        </p:sp>
      </p:grpSp>
      <p:grpSp>
        <p:nvGrpSpPr>
          <p:cNvPr id="13" name="Mark">
            <a:extLst>
              <a:ext uri="{FF2B5EF4-FFF2-40B4-BE49-F238E27FC236}">
                <a16:creationId xmlns:a16="http://schemas.microsoft.com/office/drawing/2014/main" id="{5474BDF0-E408-D986-3DE9-090A7024501D}"/>
              </a:ext>
            </a:extLst>
          </p:cNvPr>
          <p:cNvGrpSpPr/>
          <p:nvPr/>
        </p:nvGrpSpPr>
        <p:grpSpPr>
          <a:xfrm>
            <a:off x="6419023" y="4217373"/>
            <a:ext cx="2558118" cy="2285326"/>
            <a:chOff x="6419023" y="4217373"/>
            <a:chExt cx="2558118" cy="2285326"/>
          </a:xfrm>
        </p:grpSpPr>
        <p:pic>
          <p:nvPicPr>
            <p:cNvPr id="9" name="Picture 8" descr="A person in a suit&#10;&#10;AI-generated content may be incorrect.">
              <a:extLst>
                <a:ext uri="{FF2B5EF4-FFF2-40B4-BE49-F238E27FC236}">
                  <a16:creationId xmlns:a16="http://schemas.microsoft.com/office/drawing/2014/main" id="{1FC8DC3A-6D64-72B0-7814-F96B1ED0A1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19023" y="4217373"/>
              <a:ext cx="2558118" cy="2000334"/>
            </a:xfrm>
            <a:prstGeom prst="rect">
              <a:avLst/>
            </a:prstGeom>
          </p:spPr>
        </p:pic>
        <p:sp>
          <p:nvSpPr>
            <p:cNvPr id="20" name="TextBox 19">
              <a:extLst>
                <a:ext uri="{FF2B5EF4-FFF2-40B4-BE49-F238E27FC236}">
                  <a16:creationId xmlns:a16="http://schemas.microsoft.com/office/drawing/2014/main" id="{642C4B66-BF67-A7E7-1BA7-8065CC7E2F3E}"/>
                </a:ext>
              </a:extLst>
            </p:cNvPr>
            <p:cNvSpPr txBox="1"/>
            <p:nvPr/>
          </p:nvSpPr>
          <p:spPr>
            <a:xfrm>
              <a:off x="6902623" y="6133367"/>
              <a:ext cx="159091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Mark Wolfson</a:t>
              </a:r>
            </a:p>
          </p:txBody>
        </p:sp>
      </p:grpSp>
      <p:sp>
        <p:nvSpPr>
          <p:cNvPr id="21" name="Board of Directors">
            <a:extLst>
              <a:ext uri="{FF2B5EF4-FFF2-40B4-BE49-F238E27FC236}">
                <a16:creationId xmlns:a16="http://schemas.microsoft.com/office/drawing/2014/main" id="{2F408D6A-CAAE-D597-53DD-9177A2C1C692}"/>
              </a:ext>
            </a:extLst>
          </p:cNvPr>
          <p:cNvSpPr txBox="1"/>
          <p:nvPr/>
        </p:nvSpPr>
        <p:spPr>
          <a:xfrm>
            <a:off x="383861" y="100306"/>
            <a:ext cx="3771900"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Board of Directors</a:t>
            </a:r>
          </a:p>
        </p:txBody>
      </p:sp>
      <p:sp>
        <p:nvSpPr>
          <p:cNvPr id="22" name="Knights of Zoom Table">
            <a:extLst>
              <a:ext uri="{FF2B5EF4-FFF2-40B4-BE49-F238E27FC236}">
                <a16:creationId xmlns:a16="http://schemas.microsoft.com/office/drawing/2014/main" id="{6C49DFFA-58D7-A26E-6CB9-A56427A433DF}"/>
              </a:ext>
            </a:extLst>
          </p:cNvPr>
          <p:cNvSpPr txBox="1"/>
          <p:nvPr/>
        </p:nvSpPr>
        <p:spPr>
          <a:xfrm>
            <a:off x="7698082" y="128616"/>
            <a:ext cx="4364567"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Knights of the Zoom Table</a:t>
            </a:r>
          </a:p>
        </p:txBody>
      </p:sp>
      <p:pic>
        <p:nvPicPr>
          <p:cNvPr id="14" name="APL Trust Logo">
            <a:extLst>
              <a:ext uri="{FF2B5EF4-FFF2-40B4-BE49-F238E27FC236}">
                <a16:creationId xmlns:a16="http://schemas.microsoft.com/office/drawing/2014/main" id="{41893131-CCF0-B017-E2C6-F43732117A5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2619" y="700676"/>
            <a:ext cx="1476638" cy="1110254"/>
          </a:xfrm>
          <a:prstGeom prst="rect">
            <a:avLst/>
          </a:prstGeom>
          <a:noFill/>
          <a:extLst>
            <a:ext uri="{909E8E84-426E-40DD-AFC4-6F175D3DCCD1}">
              <a14:hiddenFill xmlns:a14="http://schemas.microsoft.com/office/drawing/2010/main">
                <a:solidFill>
                  <a:srgbClr val="FFFFFF"/>
                </a:solidFill>
              </a14:hiddenFill>
            </a:ext>
          </a:extLst>
        </p:spPr>
      </p:pic>
      <p:sp>
        <p:nvSpPr>
          <p:cNvPr id="15" name="US">
            <a:extLst>
              <a:ext uri="{FF2B5EF4-FFF2-40B4-BE49-F238E27FC236}">
                <a16:creationId xmlns:a16="http://schemas.microsoft.com/office/drawing/2014/main" id="{118A6B46-A287-FDA8-A32E-7C85B11951E4}"/>
              </a:ext>
            </a:extLst>
          </p:cNvPr>
          <p:cNvSpPr txBox="1">
            <a:spLocks/>
          </p:cNvSpPr>
          <p:nvPr/>
        </p:nvSpPr>
        <p:spPr>
          <a:xfrm>
            <a:off x="2177215" y="985593"/>
            <a:ext cx="1332603" cy="13627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US</a:t>
            </a:r>
          </a:p>
        </p:txBody>
      </p:sp>
    </p:spTree>
    <p:extLst>
      <p:ext uri="{BB962C8B-B14F-4D97-AF65-F5344CB8AC3E}">
        <p14:creationId xmlns:p14="http://schemas.microsoft.com/office/powerpoint/2010/main" val="35132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31DF2-14A1-5530-32CE-5B844CD9799D}"/>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Current Status?</a:t>
            </a:r>
          </a:p>
        </p:txBody>
      </p:sp>
      <p:sp>
        <p:nvSpPr>
          <p:cNvPr id="3" name="Slide Number Placeholder 2">
            <a:extLst>
              <a:ext uri="{FF2B5EF4-FFF2-40B4-BE49-F238E27FC236}">
                <a16:creationId xmlns:a16="http://schemas.microsoft.com/office/drawing/2014/main" id="{F2E8DF0F-F968-6EC1-6EEE-7A321022828A}"/>
              </a:ext>
            </a:extLst>
          </p:cNvPr>
          <p:cNvSpPr>
            <a:spLocks noGrp="1"/>
          </p:cNvSpPr>
          <p:nvPr>
            <p:ph type="sldNum" sz="quarter" idx="12"/>
          </p:nvPr>
        </p:nvSpPr>
        <p:spPr/>
        <p:txBody>
          <a:bodyPr/>
          <a:lstStyle/>
          <a:p>
            <a:fld id="{E6D78F15-EB27-43BB-8385-67E88C2752BF}" type="slidenum">
              <a:rPr lang="en-US" smtClean="0"/>
              <a:t>7</a:t>
            </a:fld>
            <a:endParaRPr lang="en-US"/>
          </a:p>
        </p:txBody>
      </p:sp>
      <p:sp>
        <p:nvSpPr>
          <p:cNvPr id="5" name="TextBox 4">
            <a:extLst>
              <a:ext uri="{FF2B5EF4-FFF2-40B4-BE49-F238E27FC236}">
                <a16:creationId xmlns:a16="http://schemas.microsoft.com/office/drawing/2014/main" id="{FEF39F76-18EB-A4E4-A930-4955C9C7A34E}"/>
              </a:ext>
            </a:extLst>
          </p:cNvPr>
          <p:cNvSpPr txBox="1"/>
          <p:nvPr/>
        </p:nvSpPr>
        <p:spPr>
          <a:xfrm>
            <a:off x="1374858" y="1578332"/>
            <a:ext cx="9893777"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The APL Trust US is an Incorporated Charitable Entity</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We received IRS approval of Tax-Exempt Status</a:t>
            </a:r>
          </a:p>
          <a:p>
            <a:pPr marL="742950" lvl="1"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On September 24, 2025. Donations Tax Deductible!</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We have Donation Pledges and Funds Received</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We are launching a Letter of Intent Grant Application Process</a:t>
            </a:r>
          </a:p>
        </p:txBody>
      </p:sp>
    </p:spTree>
    <p:extLst>
      <p:ext uri="{BB962C8B-B14F-4D97-AF65-F5344CB8AC3E}">
        <p14:creationId xmlns:p14="http://schemas.microsoft.com/office/powerpoint/2010/main" val="217249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643C69-FFAF-AB92-6E64-7B220CDEE096}"/>
              </a:ext>
            </a:extLst>
          </p:cNvPr>
          <p:cNvSpPr>
            <a:spLocks noGrp="1"/>
          </p:cNvSpPr>
          <p:nvPr>
            <p:ph type="sldNum" sz="quarter" idx="12"/>
          </p:nvPr>
        </p:nvSpPr>
        <p:spPr/>
        <p:txBody>
          <a:bodyPr/>
          <a:lstStyle/>
          <a:p>
            <a:fld id="{E6D78F15-EB27-43BB-8385-67E88C2752BF}" type="slidenum">
              <a:rPr lang="en-US" smtClean="0"/>
              <a:t>8</a:t>
            </a:fld>
            <a:endParaRPr lang="en-US"/>
          </a:p>
        </p:txBody>
      </p:sp>
      <p:sp>
        <p:nvSpPr>
          <p:cNvPr id="7" name="TextBox 6">
            <a:extLst>
              <a:ext uri="{FF2B5EF4-FFF2-40B4-BE49-F238E27FC236}">
                <a16:creationId xmlns:a16="http://schemas.microsoft.com/office/drawing/2014/main" id="{35BEAEF3-31E8-C843-47D9-F5AFBBB7F54F}"/>
              </a:ext>
            </a:extLst>
          </p:cNvPr>
          <p:cNvSpPr txBox="1"/>
          <p:nvPr/>
        </p:nvSpPr>
        <p:spPr>
          <a:xfrm>
            <a:off x="3048000" y="505123"/>
            <a:ext cx="6096000" cy="5847755"/>
          </a:xfrm>
          <a:prstGeom prst="rect">
            <a:avLst/>
          </a:prstGeom>
          <a:noFill/>
        </p:spPr>
        <p:txBody>
          <a:bodyPr wrap="square">
            <a:spAutoFit/>
          </a:bodyPr>
          <a:lstStyle/>
          <a:p>
            <a:pPr rtl="0">
              <a:spcBef>
                <a:spcPts val="2400"/>
              </a:spcBef>
              <a:spcAft>
                <a:spcPts val="600"/>
              </a:spcAft>
              <a:buNone/>
            </a:pPr>
            <a:r>
              <a:rPr lang="en-US" sz="2300" b="1" i="0" u="none" strike="noStrike" dirty="0">
                <a:solidFill>
                  <a:srgbClr val="000000"/>
                </a:solidFill>
                <a:effectLst/>
                <a:latin typeface="Arial" panose="020B0604020202020204" pitchFamily="34" charset="0"/>
              </a:rPr>
              <a:t>📢 Announcement: APL Education, Innovation and Impact Grants</a:t>
            </a:r>
            <a:endParaRPr lang="en-US" b="1" dirty="0">
              <a:effectLst/>
            </a:endParaRPr>
          </a:p>
          <a:p>
            <a:pPr rtl="0">
              <a:spcBef>
                <a:spcPts val="1200"/>
              </a:spcBef>
              <a:spcAft>
                <a:spcPts val="1200"/>
              </a:spcAft>
              <a:buNone/>
            </a:pPr>
            <a:r>
              <a:rPr lang="en-US" sz="1100" b="0" i="0" u="none" strike="noStrike" dirty="0">
                <a:solidFill>
                  <a:srgbClr val="000000"/>
                </a:solidFill>
                <a:effectLst/>
                <a:latin typeface="Arial" panose="020B0604020202020204" pitchFamily="34" charset="0"/>
              </a:rPr>
              <a:t>The APL Trust US is excited to announce the upcoming launch of the </a:t>
            </a:r>
            <a:r>
              <a:rPr lang="en-US" sz="1100" b="0" i="1" u="none" strike="noStrike" dirty="0">
                <a:solidFill>
                  <a:srgbClr val="000000"/>
                </a:solidFill>
                <a:effectLst/>
                <a:latin typeface="Arial" panose="020B0604020202020204" pitchFamily="34" charset="0"/>
              </a:rPr>
              <a:t>APL Education, Innovation and Impact Grants</a:t>
            </a:r>
            <a:r>
              <a:rPr lang="en-US" sz="1100" b="0" i="0" u="none" strike="noStrike" dirty="0">
                <a:solidFill>
                  <a:srgbClr val="000000"/>
                </a:solidFill>
                <a:effectLst/>
                <a:latin typeface="Arial" panose="020B0604020202020204" pitchFamily="34" charset="0"/>
              </a:rPr>
              <a:t>. We plan to award </a:t>
            </a:r>
            <a:r>
              <a:rPr lang="en-US" sz="1100" b="1" i="0" u="none" strike="noStrike" dirty="0">
                <a:solidFill>
                  <a:srgbClr val="000000"/>
                </a:solidFill>
                <a:effectLst/>
                <a:latin typeface="Arial" panose="020B0604020202020204" pitchFamily="34" charset="0"/>
              </a:rPr>
              <a:t>grants of up to $25,000 each</a:t>
            </a:r>
            <a:r>
              <a:rPr lang="en-US" sz="1100" b="0" i="0" u="none" strike="noStrike" dirty="0">
                <a:solidFill>
                  <a:srgbClr val="000000"/>
                </a:solidFill>
                <a:effectLst/>
                <a:latin typeface="Arial" panose="020B0604020202020204" pitchFamily="34" charset="0"/>
              </a:rPr>
              <a:t> to projects that advance the use and understanding of the APL programming language.</a:t>
            </a:r>
            <a:endParaRPr lang="en-US" b="0" dirty="0">
              <a:effectLst/>
            </a:endParaRPr>
          </a:p>
          <a:p>
            <a:pPr rtl="0">
              <a:spcBef>
                <a:spcPts val="1200"/>
              </a:spcBef>
              <a:spcAft>
                <a:spcPts val="1200"/>
              </a:spcAft>
              <a:buNone/>
            </a:pPr>
            <a:r>
              <a:rPr lang="en-US" sz="1100" b="0" i="0" u="none" strike="noStrike" dirty="0">
                <a:solidFill>
                  <a:srgbClr val="000000"/>
                </a:solidFill>
                <a:effectLst/>
                <a:latin typeface="Arial" panose="020B0604020202020204" pitchFamily="34" charset="0"/>
              </a:rPr>
              <a:t>We encourage proposals from experienced APL practitioners as well as from applicants with strong domain expertise who demonstrate a clear plan to learn and apply APL within their project. In this inaugural cycle, priority will be given to projects that show both feasibility and strong alignment with our mission. While APL is especially powerful for mathematically intensive problems, potential applications extend across many domains — including </a:t>
            </a:r>
            <a:r>
              <a:rPr lang="en-US" sz="1100" b="1" i="0" u="none" strike="noStrike" dirty="0">
                <a:solidFill>
                  <a:srgbClr val="000000"/>
                </a:solidFill>
                <a:effectLst/>
                <a:latin typeface="Arial" panose="020B0604020202020204" pitchFamily="34" charset="0"/>
              </a:rPr>
              <a:t>artificial intelligence, bioinformatics, medicine, finance, supply chain, aviation, engineering, and education</a:t>
            </a:r>
            <a:r>
              <a:rPr lang="en-US" sz="1100" b="0" i="0" u="none" strike="noStrike" dirty="0">
                <a:solidFill>
                  <a:srgbClr val="000000"/>
                </a:solidFill>
                <a:effectLst/>
                <a:latin typeface="Arial" panose="020B0604020202020204" pitchFamily="34" charset="0"/>
              </a:rPr>
              <a:t>.</a:t>
            </a:r>
            <a:endParaRPr lang="en-US" b="0" dirty="0">
              <a:effectLst/>
            </a:endParaRPr>
          </a:p>
          <a:p>
            <a:pPr rtl="0">
              <a:spcBef>
                <a:spcPts val="1200"/>
              </a:spcBef>
              <a:spcAft>
                <a:spcPts val="1200"/>
              </a:spcAft>
              <a:buNone/>
            </a:pPr>
            <a:r>
              <a:rPr lang="en-US" sz="1100" b="0" i="0" u="none" strike="noStrike" dirty="0">
                <a:solidFill>
                  <a:srgbClr val="000000"/>
                </a:solidFill>
                <a:effectLst/>
                <a:latin typeface="Arial" panose="020B0604020202020204" pitchFamily="34" charset="0"/>
              </a:rPr>
              <a:t>We invite interested applicants to submit a </a:t>
            </a:r>
            <a:r>
              <a:rPr lang="en-US" sz="1100" b="1" i="0" u="none" strike="noStrike" dirty="0">
                <a:solidFill>
                  <a:srgbClr val="000000"/>
                </a:solidFill>
                <a:effectLst/>
                <a:latin typeface="Arial" panose="020B0604020202020204" pitchFamily="34" charset="0"/>
              </a:rPr>
              <a:t>Letter of Intent (LOI)</a:t>
            </a:r>
            <a:r>
              <a:rPr lang="en-US" sz="1100" b="0" i="0" u="none" strike="noStrike" dirty="0">
                <a:solidFill>
                  <a:srgbClr val="000000"/>
                </a:solidFill>
                <a:effectLst/>
                <a:latin typeface="Arial" panose="020B0604020202020204" pitchFamily="34" charset="0"/>
              </a:rPr>
              <a:t> through our online form. The LOI should be a brief (1–2 page) summary outlining the project idea, its relevance to APL, anticipated impact, budget estimate, and key personnel.</a:t>
            </a:r>
            <a:endParaRPr lang="en-US" b="0" dirty="0">
              <a:effectLst/>
            </a:endParaRPr>
          </a:p>
          <a:p>
            <a:pPr rtl="0">
              <a:spcBef>
                <a:spcPts val="1200"/>
              </a:spcBef>
              <a:spcAft>
                <a:spcPts val="1200"/>
              </a:spcAft>
              <a:buNone/>
            </a:pPr>
            <a:r>
              <a:rPr lang="en-US" sz="1100" b="0" i="0" u="none" strike="noStrike" dirty="0">
                <a:solidFill>
                  <a:srgbClr val="000000"/>
                </a:solidFill>
                <a:effectLst/>
                <a:latin typeface="Arial" panose="020B0604020202020204" pitchFamily="34" charset="0"/>
              </a:rPr>
              <a:t>👉 </a:t>
            </a:r>
            <a:r>
              <a:rPr lang="en-US" sz="1100" b="1" i="0" u="none" strike="noStrike" dirty="0">
                <a:solidFill>
                  <a:srgbClr val="000000"/>
                </a:solidFill>
                <a:effectLst/>
                <a:latin typeface="Arial" panose="020B0604020202020204" pitchFamily="34" charset="0"/>
              </a:rPr>
              <a:t>Submit your LOI here:</a:t>
            </a:r>
            <a:r>
              <a:rPr lang="en-US" sz="1100" b="0" i="0" u="none" strike="noStrike" dirty="0">
                <a:solidFill>
                  <a:srgbClr val="000000"/>
                </a:solidFill>
                <a:effectLst/>
                <a:latin typeface="Arial" panose="020B0604020202020204" pitchFamily="34" charset="0"/>
              </a:rPr>
              <a:t> [Google Form link – coming soon]</a:t>
            </a:r>
            <a:br>
              <a:rPr lang="en-US" sz="1100" b="0" i="0" u="none" strike="noStrike" dirty="0">
                <a:solidFill>
                  <a:srgbClr val="000000"/>
                </a:solidFill>
                <a:effectLst/>
                <a:latin typeface="Arial" panose="020B0604020202020204" pitchFamily="34" charset="0"/>
              </a:rPr>
            </a:br>
            <a:r>
              <a:rPr lang="en-US" sz="1100" b="0" i="0" u="none" strike="noStrike" dirty="0">
                <a:solidFill>
                  <a:srgbClr val="000000"/>
                </a:solidFill>
                <a:effectLst/>
                <a:latin typeface="Arial" panose="020B0604020202020204" pitchFamily="34" charset="0"/>
              </a:rPr>
              <a:t>📅 </a:t>
            </a:r>
            <a:r>
              <a:rPr lang="en-US" sz="1100" b="1" i="0" u="none" strike="noStrike" dirty="0">
                <a:solidFill>
                  <a:srgbClr val="000000"/>
                </a:solidFill>
                <a:effectLst/>
                <a:latin typeface="Arial" panose="020B0604020202020204" pitchFamily="34" charset="0"/>
              </a:rPr>
              <a:t>Deadline for first round of applications:</a:t>
            </a:r>
            <a:r>
              <a:rPr lang="en-US" sz="1100" b="0" i="0" u="none" strike="noStrike" dirty="0">
                <a:solidFill>
                  <a:srgbClr val="000000"/>
                </a:solidFill>
                <a:effectLst/>
                <a:latin typeface="Arial" panose="020B0604020202020204" pitchFamily="34" charset="0"/>
              </a:rPr>
              <a:t> December 31, 2025</a:t>
            </a:r>
            <a:endParaRPr lang="en-US" b="0" dirty="0">
              <a:effectLst/>
            </a:endParaRPr>
          </a:p>
          <a:p>
            <a:pPr rtl="0">
              <a:spcBef>
                <a:spcPts val="1200"/>
              </a:spcBef>
              <a:spcAft>
                <a:spcPts val="1200"/>
              </a:spcAft>
              <a:buNone/>
            </a:pPr>
            <a:r>
              <a:rPr lang="en-US" sz="1100" b="0" i="0" u="none" strike="noStrike" dirty="0">
                <a:solidFill>
                  <a:srgbClr val="000000"/>
                </a:solidFill>
                <a:effectLst/>
                <a:latin typeface="Arial" panose="020B0604020202020204" pitchFamily="34" charset="0"/>
              </a:rPr>
              <a:t>Applicants will be notified within 45 days of LOI submission to indicate if they are invited to submit a full proposal.</a:t>
            </a:r>
            <a:endParaRPr lang="en-US" b="0" dirty="0">
              <a:effectLst/>
            </a:endParaRPr>
          </a:p>
          <a:p>
            <a:pPr>
              <a:buNone/>
            </a:pPr>
            <a:br>
              <a:rPr lang="en-US" dirty="0"/>
            </a:br>
            <a:endParaRPr lang="en-US" dirty="0"/>
          </a:p>
        </p:txBody>
      </p:sp>
    </p:spTree>
    <p:extLst>
      <p:ext uri="{BB962C8B-B14F-4D97-AF65-F5344CB8AC3E}">
        <p14:creationId xmlns:p14="http://schemas.microsoft.com/office/powerpoint/2010/main" val="3543946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85B8A-CF06-7EE8-3B00-DE906006FE51}"/>
              </a:ext>
            </a:extLst>
          </p:cNvPr>
          <p:cNvSpPr>
            <a:spLocks noGrp="1"/>
          </p:cNvSpPr>
          <p:nvPr>
            <p:ph type="title"/>
          </p:nvPr>
        </p:nvSpPr>
        <p:spPr/>
        <p:txBody>
          <a:bodyPr/>
          <a:lstStyle/>
          <a:p>
            <a:pPr algn="ctr"/>
            <a:r>
              <a:rPr lang="en-US" dirty="0"/>
              <a:t>Project Ideas?</a:t>
            </a:r>
          </a:p>
        </p:txBody>
      </p:sp>
      <p:sp>
        <p:nvSpPr>
          <p:cNvPr id="3" name="Slide Number Placeholder 2">
            <a:extLst>
              <a:ext uri="{FF2B5EF4-FFF2-40B4-BE49-F238E27FC236}">
                <a16:creationId xmlns:a16="http://schemas.microsoft.com/office/drawing/2014/main" id="{28DE206C-22C5-091B-ECEA-1571F6590049}"/>
              </a:ext>
            </a:extLst>
          </p:cNvPr>
          <p:cNvSpPr>
            <a:spLocks noGrp="1"/>
          </p:cNvSpPr>
          <p:nvPr>
            <p:ph type="sldNum" sz="quarter" idx="12"/>
          </p:nvPr>
        </p:nvSpPr>
        <p:spPr/>
        <p:txBody>
          <a:bodyPr/>
          <a:lstStyle/>
          <a:p>
            <a:fld id="{E6D78F15-EB27-43BB-8385-67E88C2752BF}" type="slidenum">
              <a:rPr lang="en-US" smtClean="0"/>
              <a:t>9</a:t>
            </a:fld>
            <a:endParaRPr lang="en-US"/>
          </a:p>
        </p:txBody>
      </p:sp>
    </p:spTree>
    <p:extLst>
      <p:ext uri="{BB962C8B-B14F-4D97-AF65-F5344CB8AC3E}">
        <p14:creationId xmlns:p14="http://schemas.microsoft.com/office/powerpoint/2010/main" val="1684650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2402</TotalTime>
  <Words>1919</Words>
  <Application>Microsoft Office PowerPoint</Application>
  <PresentationFormat>Widescreen</PresentationFormat>
  <Paragraphs>222</Paragraphs>
  <Slides>15</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APL385 Unicode</vt:lpstr>
      <vt:lpstr>Aptos</vt:lpstr>
      <vt:lpstr>Aptos Display</vt:lpstr>
      <vt:lpstr>Arial</vt:lpstr>
      <vt:lpstr>Arial Unicode MS</vt:lpstr>
      <vt:lpstr>Office Theme</vt:lpstr>
      <vt:lpstr>US</vt:lpstr>
      <vt:lpstr>Remember the day You discovered APL</vt:lpstr>
      <vt:lpstr>The APL Trust US</vt:lpstr>
      <vt:lpstr>What If…</vt:lpstr>
      <vt:lpstr>How?</vt:lpstr>
      <vt:lpstr>Who?</vt:lpstr>
      <vt:lpstr>Current Status?</vt:lpstr>
      <vt:lpstr>PowerPoint Presentation</vt:lpstr>
      <vt:lpstr>Project Ideas?</vt:lpstr>
      <vt:lpstr>What’s Your Role?</vt:lpstr>
      <vt:lpstr>Questions?</vt:lpstr>
      <vt:lpstr>Information Sources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Diane Hymas</dc:creator>
  <cp:lastModifiedBy>Mark Wolfson</cp:lastModifiedBy>
  <cp:revision>114</cp:revision>
  <cp:lastPrinted>2025-04-06T14:56:09Z</cp:lastPrinted>
  <dcterms:created xsi:type="dcterms:W3CDTF">2025-03-19T18:18:45Z</dcterms:created>
  <dcterms:modified xsi:type="dcterms:W3CDTF">2026-05-05T13:15:41Z</dcterms:modified>
</cp:coreProperties>
</file>