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media1.mov" ContentType="video/unknown"/>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b="def" i="def"/>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Shape 178"/>
          <p:cNvSpPr/>
          <p:nvPr>
            <p:ph type="sldImg"/>
          </p:nvPr>
        </p:nvSpPr>
        <p:spPr>
          <a:prstGeom prst="rect">
            <a:avLst/>
          </a:prstGeom>
        </p:spPr>
        <p:txBody>
          <a:bodyPr/>
          <a:lstStyle/>
          <a:p>
            <a:pPr/>
          </a:p>
        </p:txBody>
      </p:sp>
      <p:sp>
        <p:nvSpPr>
          <p:cNvPr id="179" name="Shape 179"/>
          <p:cNvSpPr/>
          <p:nvPr>
            <p:ph type="body" sz="quarter" idx="1"/>
          </p:nvPr>
        </p:nvSpPr>
        <p:spPr>
          <a:prstGeom prst="rect">
            <a:avLst/>
          </a:prstGeom>
        </p:spPr>
        <p:txBody>
          <a:bodyPr/>
          <a:lstStyle/>
          <a:p>
            <a:pPr marL="279400" indent="-279400">
              <a:lnSpc>
                <a:spcPct val="117999"/>
              </a:lnSpc>
              <a:buClr>
                <a:srgbClr val="000000"/>
              </a:buClr>
              <a:buSzPts val="2200"/>
              <a:buFont typeface="Helvetica Neue"/>
              <a:buChar char="-"/>
              <a:defRPr sz="2200">
                <a:latin typeface="Helvetica Neue"/>
                <a:ea typeface="Helvetica Neue"/>
                <a:cs typeface="Helvetica Neue"/>
                <a:sym typeface="Helvetica Neue"/>
              </a:defRPr>
            </a:pPr>
            <a:r>
              <a:t>Stumbled upon APL and found notation fascinating </a:t>
            </a:r>
          </a:p>
          <a:p>
            <a:pPr marL="279400" indent="-279400">
              <a:lnSpc>
                <a:spcPct val="117999"/>
              </a:lnSpc>
              <a:buClr>
                <a:srgbClr val="000000"/>
              </a:buClr>
              <a:buSzPts val="2200"/>
              <a:buFont typeface="Helvetica Neue"/>
              <a:buChar char="-"/>
              <a:defRPr sz="2200">
                <a:latin typeface="Helvetica Neue"/>
                <a:ea typeface="Helvetica Neue"/>
                <a:cs typeface="Helvetica Neue"/>
                <a:sym typeface="Helvetica Neue"/>
              </a:defRPr>
            </a:pPr>
            <a:r>
              <a:t>Aplers make interesting claims and want to verify for self </a:t>
            </a:r>
          </a:p>
          <a:p>
            <a:pPr marL="279400" indent="-279400">
              <a:lnSpc>
                <a:spcPct val="117999"/>
              </a:lnSpc>
              <a:buClr>
                <a:srgbClr val="000000"/>
              </a:buClr>
              <a:buSzPts val="2200"/>
              <a:buFont typeface="Helvetica Neue"/>
              <a:buChar char="-"/>
              <a:defRPr sz="2200">
                <a:latin typeface="Helvetica Neue"/>
                <a:ea typeface="Helvetica Neue"/>
                <a:cs typeface="Helvetica Neue"/>
                <a:sym typeface="Helvetica Neue"/>
              </a:defRPr>
            </a:pPr>
            <a:r>
              <a:t>Most examples online centered around AoC/code snippets/short problems</a:t>
            </a:r>
          </a:p>
          <a:p>
            <a:pPr lvl="1" marL="889000" indent="-279400">
              <a:lnSpc>
                <a:spcPct val="117999"/>
              </a:lnSpc>
              <a:buClr>
                <a:srgbClr val="000000"/>
              </a:buClr>
              <a:buSzPts val="2200"/>
              <a:buFont typeface="Helvetica Neue"/>
              <a:buChar char="-"/>
              <a:defRPr sz="2200">
                <a:latin typeface="Helvetica Neue"/>
                <a:ea typeface="Helvetica Neue"/>
                <a:cs typeface="Helvetica Neue"/>
                <a:sym typeface="Helvetica Neue"/>
              </a:defRPr>
            </a:pPr>
            <a:r>
              <a:t>Or yaml/codfns</a:t>
            </a:r>
          </a:p>
          <a:p>
            <a:pPr>
              <a:lnSpc>
                <a:spcPct val="117999"/>
              </a:lnSpc>
              <a:defRPr sz="2200">
                <a:latin typeface="Helvetica Neue"/>
                <a:ea typeface="Helvetica Neue"/>
                <a:cs typeface="Helvetica Neue"/>
                <a:sym typeface="Helvetica Neue"/>
              </a:defRPr>
            </a:pPr>
            <a:r>
              <a:t>- Get an experience doing APL for bigger problems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Shape 253"/>
          <p:cNvSpPr/>
          <p:nvPr>
            <p:ph type="sldImg"/>
          </p:nvPr>
        </p:nvSpPr>
        <p:spPr>
          <a:prstGeom prst="rect">
            <a:avLst/>
          </a:prstGeom>
        </p:spPr>
        <p:txBody>
          <a:bodyPr/>
          <a:lstStyle/>
          <a:p>
            <a:pPr/>
          </a:p>
        </p:txBody>
      </p:sp>
      <p:sp>
        <p:nvSpPr>
          <p:cNvPr id="254" name="Shape 254"/>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SDL3</a:t>
            </a:r>
          </a:p>
          <a:p>
            <a:pPr marL="220578" indent="-220578">
              <a:lnSpc>
                <a:spcPct val="117999"/>
              </a:lnSpc>
              <a:buSzPct val="100000"/>
              <a:buChar char="-"/>
              <a:defRPr sz="2200">
                <a:latin typeface="Helvetica Neue"/>
                <a:ea typeface="Helvetica Neue"/>
                <a:cs typeface="Helvetica Neue"/>
                <a:sym typeface="Helvetica Neue"/>
              </a:defRPr>
            </a:pPr>
            <a:r>
              <a:t>Provides windowing and event handling with a c library</a:t>
            </a:r>
          </a:p>
          <a:p>
            <a:pPr marL="220578" indent="-220578">
              <a:lnSpc>
                <a:spcPct val="117999"/>
              </a:lnSpc>
              <a:buSzPct val="100000"/>
              <a:buChar char="-"/>
              <a:defRPr sz="2200">
                <a:latin typeface="Helvetica Neue"/>
                <a:ea typeface="Helvetica Neue"/>
                <a:cs typeface="Helvetica Neue"/>
                <a:sym typeface="Helvetica Neue"/>
              </a:defRPr>
            </a:pPr>
            <a:r>
              <a:t>Low level wrapper over modern directx/vulkan/metal</a:t>
            </a:r>
          </a:p>
          <a:p>
            <a:pPr lvl="1" marL="601578" indent="-220578">
              <a:lnSpc>
                <a:spcPct val="117999"/>
              </a:lnSpc>
              <a:buSzPct val="100000"/>
              <a:buChar char="-"/>
              <a:defRPr sz="2200">
                <a:latin typeface="Helvetica Neue"/>
                <a:ea typeface="Helvetica Neue"/>
                <a:cs typeface="Helvetica Neue"/>
                <a:sym typeface="Helvetica Neue"/>
              </a:defRPr>
            </a:pPr>
            <a:r>
              <a:t>Why I chose it over raylib</a:t>
            </a:r>
          </a:p>
          <a:p>
            <a:pPr marL="228600" indent="-228600">
              <a:lnSpc>
                <a:spcPct val="117999"/>
              </a:lnSpc>
              <a:defRPr sz="2200">
                <a:latin typeface="Helvetica Neue"/>
                <a:ea typeface="Helvetica Neue"/>
                <a:cs typeface="Helvetica Neue"/>
                <a:sym typeface="Helvetica Neue"/>
              </a:defRPr>
            </a:pPr>
            <a:r>
              <a:t>- Image handling, font handling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marL="220578" indent="-220578">
              <a:lnSpc>
                <a:spcPct val="117999"/>
              </a:lnSpc>
              <a:buSzPct val="100000"/>
              <a:buChar char="-"/>
              <a:defRPr sz="2200">
                <a:latin typeface="Helvetica Neue"/>
                <a:ea typeface="Helvetica Neue"/>
                <a:cs typeface="Helvetica Neue"/>
                <a:sym typeface="Helvetica Neue"/>
              </a:defRPr>
            </a:pPr>
            <a:r>
              <a:t>We store chunks as 3d arrays where 0 indicates air, other numbers indicate solid blocks</a:t>
            </a:r>
          </a:p>
          <a:p>
            <a:pPr marL="220578" indent="-220578">
              <a:lnSpc>
                <a:spcPct val="117999"/>
              </a:lnSpc>
              <a:buSzPct val="100000"/>
              <a:buChar char="-"/>
              <a:defRPr sz="2200">
                <a:latin typeface="Helvetica Neue"/>
                <a:ea typeface="Helvetica Neue"/>
                <a:cs typeface="Helvetica Neue"/>
                <a:sym typeface="Helvetica Neue"/>
              </a:defRPr>
            </a:pPr>
            <a:r>
              <a:t>Need to convert it to a geometrical representation to pass to the GPU to be rendered</a:t>
            </a:r>
          </a:p>
          <a:p>
            <a:pPr marL="220578" indent="-220578">
              <a:lnSpc>
                <a:spcPct val="117999"/>
              </a:lnSpc>
              <a:buSzPct val="100000"/>
              <a:buChar char="-"/>
              <a:defRPr sz="2200">
                <a:latin typeface="Helvetica Neue"/>
                <a:ea typeface="Helvetica Neue"/>
                <a:cs typeface="Helvetica Neue"/>
                <a:sym typeface="Helvetica Neue"/>
              </a:defRPr>
            </a:pPr>
            <a:r>
              <a:t>Example snippet that shows how positions of a geometries are generated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Shape 267"/>
          <p:cNvSpPr/>
          <p:nvPr>
            <p:ph type="sldImg"/>
          </p:nvPr>
        </p:nvSpPr>
        <p:spPr>
          <a:prstGeom prst="rect">
            <a:avLst/>
          </a:prstGeom>
        </p:spPr>
        <p:txBody>
          <a:bodyPr/>
          <a:lstStyle/>
          <a:p>
            <a:pPr/>
          </a:p>
        </p:txBody>
      </p:sp>
      <p:sp>
        <p:nvSpPr>
          <p:cNvPr id="268" name="Shape 268"/>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Broad idea:</a:t>
            </a:r>
          </a:p>
          <a:p>
            <a:pPr marL="228600">
              <a:lnSpc>
                <a:spcPct val="117999"/>
              </a:lnSpc>
              <a:defRPr sz="2200">
                <a:latin typeface="Helvetica Neue"/>
                <a:ea typeface="Helvetica Neue"/>
                <a:cs typeface="Helvetica Neue"/>
                <a:sym typeface="Helvetica Neue"/>
              </a:defRPr>
            </a:pPr>
          </a:p>
          <a:p>
            <a:pPr marL="228600">
              <a:lnSpc>
                <a:spcPct val="117999"/>
              </a:lnSpc>
              <a:defRPr sz="2200">
                <a:latin typeface="Helvetica Neue"/>
                <a:ea typeface="Helvetica Neue"/>
                <a:cs typeface="Helvetica Neue"/>
                <a:sym typeface="Helvetica Neue"/>
              </a:defRPr>
            </a:pPr>
            <a:r>
              <a:t>Have one data structure representing all the possible faces of a chunk</a:t>
            </a:r>
          </a:p>
          <a:p>
            <a:pPr marL="228600">
              <a:lnSpc>
                <a:spcPct val="117999"/>
              </a:lnSpc>
              <a:defRPr sz="2200">
                <a:latin typeface="Helvetica Neue"/>
                <a:ea typeface="Helvetica Neue"/>
                <a:cs typeface="Helvetica Neue"/>
                <a:sym typeface="Helvetica Neue"/>
              </a:defRPr>
            </a:pPr>
          </a:p>
          <a:p>
            <a:pPr marL="228600">
              <a:lnSpc>
                <a:spcPct val="117999"/>
              </a:lnSpc>
              <a:defRPr sz="2200">
                <a:latin typeface="Helvetica Neue"/>
                <a:ea typeface="Helvetica Neue"/>
                <a:cs typeface="Helvetica Neue"/>
                <a:sym typeface="Helvetica Neue"/>
              </a:defRPr>
            </a:pPr>
            <a:r>
              <a:t>Chunks that need to be converted to geometrical representation select relevant faces</a:t>
            </a:r>
          </a:p>
          <a:p>
            <a:pPr marL="228600">
              <a:lnSpc>
                <a:spcPct val="117999"/>
              </a:lnSpc>
              <a:defRPr sz="2200">
                <a:latin typeface="Helvetica Neue"/>
                <a:ea typeface="Helvetica Neue"/>
                <a:cs typeface="Helvetica Neue"/>
                <a:sym typeface="Helvetica Neue"/>
              </a:defRPr>
            </a:pPr>
          </a:p>
          <a:p>
            <a:pPr marL="228600">
              <a:lnSpc>
                <a:spcPct val="117999"/>
              </a:lnSpc>
              <a:defRPr sz="2200">
                <a:latin typeface="Helvetica Neue"/>
                <a:ea typeface="Helvetica Neue"/>
                <a:cs typeface="Helvetica Neue"/>
                <a:sym typeface="Helvetica Neue"/>
              </a:defRPr>
            </a:pPr>
            <a:r>
              <a:t>Example with a 3-3-3 instead of 3-128-3</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hape 279"/>
          <p:cNvSpPr/>
          <p:nvPr>
            <p:ph type="sldImg"/>
          </p:nvPr>
        </p:nvSpPr>
        <p:spPr>
          <a:prstGeom prst="rect">
            <a:avLst/>
          </a:prstGeom>
        </p:spPr>
        <p:txBody>
          <a:bodyPr/>
          <a:lstStyle/>
          <a:p>
            <a:pPr/>
          </a:p>
        </p:txBody>
      </p:sp>
      <p:sp>
        <p:nvSpPr>
          <p:cNvPr id="280" name="Shape 280"/>
          <p:cNvSpPr/>
          <p:nvPr>
            <p:ph type="body" sz="quarter" idx="1"/>
          </p:nvPr>
        </p:nvSpPr>
        <p:spPr>
          <a:prstGeom prst="rect">
            <a:avLst/>
          </a:prstGeom>
        </p:spPr>
        <p:txBody>
          <a:bodyPr/>
          <a:lstStyle>
            <a:lvl1pPr marL="228600">
              <a:lnSpc>
                <a:spcPct val="117999"/>
              </a:lnSpc>
              <a:defRPr sz="2200">
                <a:latin typeface="Helvetica Neue"/>
                <a:ea typeface="Helvetica Neue"/>
                <a:cs typeface="Helvetica Neue"/>
                <a:sym typeface="Helvetica Neue"/>
              </a:defRPr>
            </a:lvl1pPr>
          </a:lstStyle>
          <a:p>
            <a:pPr/>
            <a:r>
              <a:t>I like to think of it as “base chunk shape”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Shape 286"/>
          <p:cNvSpPr/>
          <p:nvPr>
            <p:ph type="sldImg"/>
          </p:nvPr>
        </p:nvSpPr>
        <p:spPr>
          <a:prstGeom prst="rect">
            <a:avLst/>
          </a:prstGeom>
        </p:spPr>
        <p:txBody>
          <a:bodyPr/>
          <a:lstStyle/>
          <a:p>
            <a:pPr/>
          </a:p>
        </p:txBody>
      </p:sp>
      <p:sp>
        <p:nvSpPr>
          <p:cNvPr id="287" name="Shape 287"/>
          <p:cNvSpPr/>
          <p:nvPr>
            <p:ph type="body" sz="quarter" idx="1"/>
          </p:nvPr>
        </p:nvSpPr>
        <p:spPr>
          <a:prstGeom prst="rect">
            <a:avLst/>
          </a:prstGeom>
        </p:spPr>
        <p:txBody>
          <a:bodyPr/>
          <a:lstStyle>
            <a:lvl1pPr marL="228600">
              <a:lnSpc>
                <a:spcPct val="117999"/>
              </a:lnSpc>
              <a:defRPr sz="2200">
                <a:latin typeface="Helvetica Neue"/>
                <a:ea typeface="Helvetica Neue"/>
                <a:cs typeface="Helvetica Neue"/>
                <a:sym typeface="Helvetica Neue"/>
              </a:defRPr>
            </a:lvl1pPr>
          </a:lstStyle>
          <a:p>
            <a:pPr/>
            <a:r>
              <a:t>Want each row to be a position instead of column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a:p>
        </p:txBody>
      </p:sp>
      <p:sp>
        <p:nvSpPr>
          <p:cNvPr id="294" name="Shape 294"/>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To render a cube takes 24 vertices. GPU renders triangles</a:t>
            </a:r>
          </a:p>
          <a:p>
            <a:pPr marL="228600">
              <a:lnSpc>
                <a:spcPct val="117999"/>
              </a:lnSpc>
              <a:defRPr sz="2200">
                <a:latin typeface="Helvetica Neue"/>
                <a:ea typeface="Helvetica Neue"/>
                <a:cs typeface="Helvetica Neue"/>
                <a:sym typeface="Helvetica Neue"/>
              </a:defRPr>
            </a:pPr>
            <a:r>
              <a:t>4 vertices for each face</a:t>
            </a:r>
          </a:p>
          <a:p>
            <a:pPr marL="228600">
              <a:lnSpc>
                <a:spcPct val="117999"/>
              </a:lnSpc>
              <a:defRPr sz="2200">
                <a:latin typeface="Helvetica Neue"/>
                <a:ea typeface="Helvetica Neue"/>
                <a:cs typeface="Helvetica Neue"/>
                <a:sym typeface="Helvetica Neue"/>
              </a:defRPr>
            </a:pPr>
            <a:r>
              <a:t>Can think of each face as having 2 right angled triangles sharing 4 edges</a:t>
            </a:r>
          </a:p>
          <a:p>
            <a:pPr marL="228600">
              <a:lnSpc>
                <a:spcPct val="117999"/>
              </a:lnSpc>
              <a:defRPr sz="2200">
                <a:latin typeface="Helvetica Neue"/>
                <a:ea typeface="Helvetica Neue"/>
                <a:cs typeface="Helvetica Neue"/>
                <a:sym typeface="Helvetica Neue"/>
              </a:defRPr>
            </a:pPr>
          </a:p>
          <a:p>
            <a:pPr marL="228600">
              <a:lnSpc>
                <a:spcPct val="117999"/>
              </a:lnSpc>
              <a:defRPr sz="2200">
                <a:latin typeface="Helvetica Neue"/>
                <a:ea typeface="Helvetica Neue"/>
                <a:cs typeface="Helvetica Neue"/>
                <a:sym typeface="Helvetica Neue"/>
              </a:defRPr>
            </a:pPr>
            <a:r>
              <a:t>We use the rank operator twice to add cube positions as a 2d array row-by-row onto each row of the possible positions</a:t>
            </a:r>
          </a:p>
          <a:p>
            <a:pPr marL="228600">
              <a:lnSpc>
                <a:spcPct val="117999"/>
              </a:lnSpc>
              <a:defRPr sz="2200">
                <a:latin typeface="Helvetica Neue"/>
                <a:ea typeface="Helvetica Neue"/>
                <a:cs typeface="Helvetica Neue"/>
                <a:sym typeface="Helvetica Neue"/>
              </a:defRPr>
            </a:pPr>
          </a:p>
          <a:p>
            <a:pPr marL="228600">
              <a:lnSpc>
                <a:spcPct val="117999"/>
              </a:lnSpc>
              <a:defRPr sz="2200">
                <a:latin typeface="Helvetica Neue"/>
                <a:ea typeface="Helvetica Neue"/>
                <a:cs typeface="Helvetica Neue"/>
                <a:sym typeface="Helvetica Neue"/>
              </a:defRPr>
            </a:pPr>
            <a:r>
              <a:t>We get a shape of 27 24 3, so each possible block is now its position plus vertices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lvl1pPr marL="228600">
              <a:lnSpc>
                <a:spcPct val="117999"/>
              </a:lnSpc>
              <a:defRPr sz="2200">
                <a:latin typeface="Helvetica Neue"/>
                <a:ea typeface="Helvetica Neue"/>
                <a:cs typeface="Helvetica Neue"/>
                <a:sym typeface="Helvetica Neue"/>
              </a:defRPr>
            </a:lvl1pPr>
          </a:lstStyle>
          <a:p>
            <a:pPr/>
            <a:r>
              <a:t>Good visual example to understand how rank works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a:p>
        </p:txBody>
      </p:sp>
      <p:sp>
        <p:nvSpPr>
          <p:cNvPr id="308" name="Shape 308"/>
          <p:cNvSpPr/>
          <p:nvPr>
            <p:ph type="body" sz="quarter" idx="1"/>
          </p:nvPr>
        </p:nvSpPr>
        <p:spPr>
          <a:prstGeom prst="rect">
            <a:avLst/>
          </a:prstGeom>
        </p:spPr>
        <p:txBody>
          <a:bodyPr/>
          <a:lstStyle>
            <a:lvl1pPr marL="228600">
              <a:lnSpc>
                <a:spcPct val="117999"/>
              </a:lnSpc>
              <a:defRPr sz="2200">
                <a:latin typeface="Helvetica Neue"/>
                <a:ea typeface="Helvetica Neue"/>
                <a:cs typeface="Helvetica Neue"/>
                <a:sym typeface="Helvetica Neue"/>
              </a:defRPr>
            </a:lvl1pPr>
          </a:lstStyle>
          <a:p>
            <a:pPr/>
            <a:r>
              <a:t>Collapse it into 2d form since I want all possible vertices of a chunk in that form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Shape 314"/>
          <p:cNvSpPr/>
          <p:nvPr>
            <p:ph type="sldImg"/>
          </p:nvPr>
        </p:nvSpPr>
        <p:spPr>
          <a:prstGeom prst="rect">
            <a:avLst/>
          </a:prstGeom>
        </p:spPr>
        <p:txBody>
          <a:bodyPr/>
          <a:lstStyle/>
          <a:p>
            <a:pPr/>
          </a:p>
        </p:txBody>
      </p:sp>
      <p:sp>
        <p:nvSpPr>
          <p:cNvPr id="315" name="Shape 315"/>
          <p:cNvSpPr/>
          <p:nvPr>
            <p:ph type="body" sz="quarter" idx="1"/>
          </p:nvPr>
        </p:nvSpPr>
        <p:spPr>
          <a:prstGeom prst="rect">
            <a:avLst/>
          </a:prstGeom>
        </p:spPr>
        <p:txBody>
          <a:bodyPr/>
          <a:lstStyle>
            <a:lvl1pPr marL="228600">
              <a:lnSpc>
                <a:spcPct val="117999"/>
              </a:lnSpc>
              <a:defRPr sz="2200">
                <a:latin typeface="Helvetica Neue"/>
                <a:ea typeface="Helvetica Neue"/>
                <a:cs typeface="Helvetica Neue"/>
                <a:sym typeface="Helvetica Neue"/>
              </a:defRPr>
            </a:lvl1pPr>
          </a:lstStyle>
          <a:p>
            <a:pPr/>
            <a:r>
              <a:t>Example of a chunk with block types of 4 and 8 next to each other in form of 3-3-3 array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Shape 323"/>
          <p:cNvSpPr/>
          <p:nvPr>
            <p:ph type="sldImg"/>
          </p:nvPr>
        </p:nvSpPr>
        <p:spPr>
          <a:prstGeom prst="rect">
            <a:avLst/>
          </a:prstGeom>
        </p:spPr>
        <p:txBody>
          <a:bodyPr/>
          <a:lstStyle/>
          <a:p>
            <a:pPr/>
          </a:p>
        </p:txBody>
      </p:sp>
      <p:sp>
        <p:nvSpPr>
          <p:cNvPr id="324" name="Shape 324"/>
          <p:cNvSpPr/>
          <p:nvPr>
            <p:ph type="body" sz="quarter" idx="1"/>
          </p:nvPr>
        </p:nvSpPr>
        <p:spPr>
          <a:prstGeom prst="rect">
            <a:avLst/>
          </a:prstGeom>
        </p:spPr>
        <p:txBody>
          <a:bodyPr/>
          <a:lstStyle>
            <a:lvl1pPr marL="228600">
              <a:lnSpc>
                <a:spcPct val="117999"/>
              </a:lnSpc>
              <a:defRPr sz="2200">
                <a:latin typeface="Helvetica Neue"/>
                <a:ea typeface="Helvetica Neue"/>
                <a:cs typeface="Helvetica Neue"/>
                <a:sym typeface="Helvetica Neue"/>
              </a:defRPr>
            </a:lvl1pPr>
          </a:lstStyle>
          <a:p>
            <a:pPr/>
            <a:r>
              <a:t>Same as all possible amount of vertices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Shape 183"/>
          <p:cNvSpPr/>
          <p:nvPr>
            <p:ph type="sldImg"/>
          </p:nvPr>
        </p:nvSpPr>
        <p:spPr>
          <a:prstGeom prst="rect">
            <a:avLst/>
          </a:prstGeom>
        </p:spPr>
        <p:txBody>
          <a:bodyPr/>
          <a:lstStyle/>
          <a:p>
            <a:pPr/>
          </a:p>
        </p:txBody>
      </p:sp>
      <p:sp>
        <p:nvSpPr>
          <p:cNvPr id="184" name="Shape 184"/>
          <p:cNvSpPr/>
          <p:nvPr>
            <p:ph type="body" sz="quarter" idx="1"/>
          </p:nvPr>
        </p:nvSpPr>
        <p:spPr>
          <a:prstGeom prst="rect">
            <a:avLst/>
          </a:prstGeom>
        </p:spPr>
        <p:txBody>
          <a:bodyPr/>
          <a:lstStyle/>
          <a:p>
            <a:pPr marL="279400" indent="-279400">
              <a:lnSpc>
                <a:spcPct val="117999"/>
              </a:lnSpc>
              <a:buClr>
                <a:srgbClr val="000000"/>
              </a:buClr>
              <a:buSzPts val="2200"/>
              <a:buFont typeface="Helvetica Neue"/>
              <a:buChar char="-"/>
              <a:defRPr sz="2200">
                <a:latin typeface="Helvetica Neue"/>
                <a:ea typeface="Helvetica Neue"/>
                <a:cs typeface="Helvetica Neue"/>
                <a:sym typeface="Helvetica Neue"/>
              </a:defRPr>
            </a:pPr>
            <a:r>
              <a:t>Stumbled upon APL and found notation fascinating </a:t>
            </a:r>
          </a:p>
          <a:p>
            <a:pPr marL="279400" indent="-279400">
              <a:lnSpc>
                <a:spcPct val="117999"/>
              </a:lnSpc>
              <a:buClr>
                <a:srgbClr val="000000"/>
              </a:buClr>
              <a:buSzPts val="2200"/>
              <a:buFont typeface="Helvetica Neue"/>
              <a:buChar char="-"/>
              <a:defRPr sz="2200">
                <a:latin typeface="Helvetica Neue"/>
                <a:ea typeface="Helvetica Neue"/>
                <a:cs typeface="Helvetica Neue"/>
                <a:sym typeface="Helvetica Neue"/>
              </a:defRPr>
            </a:pPr>
            <a:r>
              <a:t>Aplers make interesting claims and want to verify for self </a:t>
            </a:r>
          </a:p>
          <a:p>
            <a:pPr marL="279400" indent="-279400">
              <a:lnSpc>
                <a:spcPct val="117999"/>
              </a:lnSpc>
              <a:buClr>
                <a:srgbClr val="000000"/>
              </a:buClr>
              <a:buSzPts val="2200"/>
              <a:buFont typeface="Helvetica Neue"/>
              <a:buChar char="-"/>
              <a:defRPr sz="2200">
                <a:latin typeface="Helvetica Neue"/>
                <a:ea typeface="Helvetica Neue"/>
                <a:cs typeface="Helvetica Neue"/>
                <a:sym typeface="Helvetica Neue"/>
              </a:defRPr>
            </a:pPr>
            <a:r>
              <a:t>Most examples online centered around AoC/code snippets/short problems</a:t>
            </a:r>
          </a:p>
          <a:p>
            <a:pPr lvl="1" marL="889000" indent="-279400">
              <a:lnSpc>
                <a:spcPct val="117999"/>
              </a:lnSpc>
              <a:buClr>
                <a:srgbClr val="000000"/>
              </a:buClr>
              <a:buSzPts val="2200"/>
              <a:buFont typeface="Helvetica Neue"/>
              <a:buChar char="-"/>
              <a:defRPr sz="2200">
                <a:latin typeface="Helvetica Neue"/>
                <a:ea typeface="Helvetica Neue"/>
                <a:cs typeface="Helvetica Neue"/>
                <a:sym typeface="Helvetica Neue"/>
              </a:defRPr>
            </a:pPr>
            <a:r>
              <a:t>Or yaml/codfns</a:t>
            </a:r>
          </a:p>
          <a:p>
            <a:pPr>
              <a:lnSpc>
                <a:spcPct val="117999"/>
              </a:lnSpc>
              <a:defRPr sz="2200">
                <a:latin typeface="Helvetica Neue"/>
                <a:ea typeface="Helvetica Neue"/>
                <a:cs typeface="Helvetica Neue"/>
                <a:sym typeface="Helvetica Neue"/>
              </a:defRPr>
            </a:pPr>
            <a:r>
              <a:t>- Get an experience doing APL for bigger problems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Shape 337"/>
          <p:cNvSpPr/>
          <p:nvPr>
            <p:ph type="sldImg"/>
          </p:nvPr>
        </p:nvSpPr>
        <p:spPr>
          <a:prstGeom prst="rect">
            <a:avLst/>
          </a:prstGeom>
        </p:spPr>
        <p:txBody>
          <a:bodyPr/>
          <a:lstStyle/>
          <a:p>
            <a:pPr/>
          </a:p>
        </p:txBody>
      </p:sp>
      <p:sp>
        <p:nvSpPr>
          <p:cNvPr id="338" name="Shape 338"/>
          <p:cNvSpPr/>
          <p:nvPr>
            <p:ph type="body" sz="quarter" idx="1"/>
          </p:nvPr>
        </p:nvSpPr>
        <p:spPr>
          <a:prstGeom prst="rect">
            <a:avLst/>
          </a:prstGeom>
        </p:spPr>
        <p:txBody>
          <a:bodyPr/>
          <a:lstStyle>
            <a:lvl1pPr marL="228600">
              <a:lnSpc>
                <a:spcPct val="117999"/>
              </a:lnSpc>
              <a:defRPr sz="2200">
                <a:latin typeface="Helvetica Neue"/>
                <a:ea typeface="Helvetica Neue"/>
                <a:cs typeface="Helvetica Neue"/>
                <a:sym typeface="Helvetica Neue"/>
              </a:defRPr>
            </a:lvl1pPr>
          </a:lstStyle>
          <a:p>
            <a:pPr/>
            <a:r>
              <a:t>Gives us all the positions needed to render 2 cubes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Shape 357"/>
          <p:cNvSpPr/>
          <p:nvPr>
            <p:ph type="sldImg"/>
          </p:nvPr>
        </p:nvSpPr>
        <p:spPr>
          <a:prstGeom prst="rect">
            <a:avLst/>
          </a:prstGeom>
        </p:spPr>
        <p:txBody>
          <a:bodyPr/>
          <a:lstStyle/>
          <a:p>
            <a:pPr/>
          </a:p>
        </p:txBody>
      </p:sp>
      <p:sp>
        <p:nvSpPr>
          <p:cNvPr id="358" name="Shape 358"/>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Vertex attributes are interleaved </a:t>
            </a:r>
          </a:p>
          <a:p>
            <a:pPr marL="228600">
              <a:lnSpc>
                <a:spcPct val="117999"/>
              </a:lnSpc>
              <a:defRPr sz="2200">
                <a:latin typeface="Helvetica Neue"/>
                <a:ea typeface="Helvetica Neue"/>
                <a:cs typeface="Helvetica Neue"/>
                <a:sym typeface="Helvetica Neue"/>
              </a:defRPr>
            </a:pPr>
          </a:p>
          <a:p>
            <a:pPr marL="228600">
              <a:lnSpc>
                <a:spcPct val="117999"/>
              </a:lnSpc>
              <a:defRPr sz="2200">
                <a:latin typeface="Helvetica Neue"/>
                <a:ea typeface="Helvetica Neue"/>
                <a:cs typeface="Helvetica Neue"/>
                <a:sym typeface="Helvetica Neue"/>
              </a:defRPr>
            </a:pPr>
            <a:r>
              <a:t>Simple catenate colors</a:t>
            </a:r>
          </a:p>
          <a:p>
            <a:pPr marL="228600">
              <a:lnSpc>
                <a:spcPct val="117999"/>
              </a:lnSpc>
              <a:defRPr sz="2200">
                <a:latin typeface="Helvetica Neue"/>
                <a:ea typeface="Helvetica Neue"/>
                <a:cs typeface="Helvetica Neue"/>
                <a:sym typeface="Helvetica Neue"/>
              </a:defRPr>
            </a:pPr>
          </a:p>
          <a:p>
            <a:pPr marL="228600">
              <a:lnSpc>
                <a:spcPct val="117999"/>
              </a:lnSpc>
              <a:defRPr sz="2200">
                <a:latin typeface="Helvetica Neue"/>
                <a:ea typeface="Helvetica Neue"/>
                <a:cs typeface="Helvetica Neue"/>
                <a:sym typeface="Helvetica Neue"/>
              </a:defRPr>
            </a:pPr>
            <a:r>
              <a:t>Can ravel to get flattened data to pass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Shape 371"/>
          <p:cNvSpPr/>
          <p:nvPr>
            <p:ph type="sldImg"/>
          </p:nvPr>
        </p:nvSpPr>
        <p:spPr>
          <a:prstGeom prst="rect">
            <a:avLst/>
          </a:prstGeom>
        </p:spPr>
        <p:txBody>
          <a:bodyPr/>
          <a:lstStyle/>
          <a:p>
            <a:pPr/>
          </a:p>
        </p:txBody>
      </p:sp>
      <p:sp>
        <p:nvSpPr>
          <p:cNvPr id="372" name="Shape 372"/>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Mario—one of first things tested</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Experience amazed me. Made me realize power of APL. </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Equivalent done in other languages would take significantly more long lines of code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Shape 378"/>
          <p:cNvSpPr/>
          <p:nvPr>
            <p:ph type="sldImg"/>
          </p:nvPr>
        </p:nvSpPr>
        <p:spPr>
          <a:prstGeom prst="rect">
            <a:avLst/>
          </a:prstGeom>
        </p:spPr>
        <p:txBody>
          <a:bodyPr/>
          <a:lstStyle/>
          <a:p>
            <a:pPr/>
          </a:p>
        </p:txBody>
      </p:sp>
      <p:sp>
        <p:nvSpPr>
          <p:cNvPr id="379" name="Shape 379"/>
          <p:cNvSpPr/>
          <p:nvPr>
            <p:ph type="body" sz="quarter" idx="1"/>
          </p:nvPr>
        </p:nvSpPr>
        <p:spPr>
          <a:prstGeom prst="rect">
            <a:avLst/>
          </a:prstGeom>
        </p:spPr>
        <p:txBody>
          <a:bodyPr/>
          <a:lstStyle/>
          <a:p>
            <a:pPr indent="228600">
              <a:defRPr sz="1800"/>
            </a:pPr>
            <a:r>
              <a:t>4 8 and would include faces that touch each other that would be sent to gpu and drawn - inefficient </a:t>
            </a:r>
          </a:p>
          <a:p>
            <a:pPr indent="228600">
              <a:defRPr sz="1800"/>
            </a:pPr>
          </a:p>
          <a:p>
            <a:pPr indent="228600">
              <a:defRPr sz="1800"/>
            </a:pPr>
            <a:r>
              <a:t>Solve this by rotating each chunk in 6 directions and comparing rotated chunks with original to see which faces are visible, ignoring edges</a:t>
            </a:r>
          </a:p>
          <a:p>
            <a:pPr indent="228600">
              <a:defRPr sz="1800"/>
            </a:pPr>
          </a:p>
          <a:p>
            <a:pPr indent="228600">
              <a:defRPr sz="1800"/>
            </a:pPr>
            <a:r>
              <a:t>Done here. Won’t go into details but line 3 is where the logic is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Shape 383"/>
          <p:cNvSpPr/>
          <p:nvPr>
            <p:ph type="sldImg"/>
          </p:nvPr>
        </p:nvSpPr>
        <p:spPr>
          <a:prstGeom prst="rect">
            <a:avLst/>
          </a:prstGeom>
        </p:spPr>
        <p:txBody>
          <a:bodyPr/>
          <a:lstStyle/>
          <a:p>
            <a:pPr/>
          </a:p>
        </p:txBody>
      </p:sp>
      <p:sp>
        <p:nvSpPr>
          <p:cNvPr id="384" name="Shape 384"/>
          <p:cNvSpPr/>
          <p:nvPr>
            <p:ph type="body" sz="quarter" idx="1"/>
          </p:nvPr>
        </p:nvSpPr>
        <p:spPr>
          <a:prstGeom prst="rect">
            <a:avLst/>
          </a:prstGeom>
        </p:spPr>
        <p:txBody>
          <a:bodyPr/>
          <a:lstStyle>
            <a:lvl1pPr marL="228600">
              <a:lnSpc>
                <a:spcPct val="117999"/>
              </a:lnSpc>
              <a:defRPr sz="2200">
                <a:latin typeface="Helvetica Neue"/>
                <a:ea typeface="Helvetica Neue"/>
                <a:cs typeface="Helvetica Neue"/>
                <a:sym typeface="Helvetica Neue"/>
              </a:defRPr>
            </a:lvl1pPr>
          </a:lstStyle>
          <a:p>
            <a:pPr/>
            <a:r>
              <a:t>Broad idea: rotate data across cardinal and vertical directions in space and perform computation on that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Shape 415"/>
          <p:cNvSpPr/>
          <p:nvPr>
            <p:ph type="sldImg"/>
          </p:nvPr>
        </p:nvSpPr>
        <p:spPr>
          <a:prstGeom prst="rect">
            <a:avLst/>
          </a:prstGeom>
        </p:spPr>
        <p:txBody>
          <a:bodyPr/>
          <a:lstStyle/>
          <a:p>
            <a:pPr/>
          </a:p>
        </p:txBody>
      </p:sp>
      <p:sp>
        <p:nvSpPr>
          <p:cNvPr id="416" name="Shape 416"/>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Emphasis on concise code and primitives handling data transformation shifts focus away from abstraction and allows more directly working with the problem instead of figuring out how all its components link together</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Concept -&gt; reality requires breaking down problem while APL allows for direct translation</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- 4d array and inverted table</a:t>
            </a:r>
          </a:p>
          <a:p>
            <a:pPr marL="279400" indent="-279400">
              <a:lnSpc>
                <a:spcPct val="117999"/>
              </a:lnSpc>
              <a:buClr>
                <a:srgbClr val="000000"/>
              </a:buClr>
              <a:buSzPts val="2200"/>
              <a:buFont typeface="Helvetica Neue"/>
              <a:buChar char="-"/>
              <a:defRPr sz="2200">
                <a:latin typeface="Helvetica Neue"/>
                <a:ea typeface="Helvetica Neue"/>
                <a:cs typeface="Helvetica Neue"/>
                <a:sym typeface="Helvetica Neue"/>
              </a:defRPr>
            </a:pPr>
            <a:r>
              <a:t>Helper function converts x z to list of vectors or in encoded format</a:t>
            </a:r>
          </a:p>
          <a:p>
            <a:pPr marL="279400" indent="-279400">
              <a:lnSpc>
                <a:spcPct val="117999"/>
              </a:lnSpc>
              <a:buClr>
                <a:srgbClr val="000000"/>
              </a:buClr>
              <a:buSzPts val="2200"/>
              <a:buFont typeface="Helvetica Neue"/>
              <a:buChar char="-"/>
              <a:defRPr sz="2200">
                <a:latin typeface="Helvetica Neue"/>
                <a:ea typeface="Helvetica Neue"/>
                <a:cs typeface="Helvetica Neue"/>
                <a:sym typeface="Helvetica Neue"/>
              </a:defRPr>
            </a:pPr>
            <a:r>
              <a:t>If I wanted to act on them (i.e., placing blocks or removing chunks I just select according to correct index</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4" name="Shape 424"/>
          <p:cNvSpPr/>
          <p:nvPr>
            <p:ph type="sldImg"/>
          </p:nvPr>
        </p:nvSpPr>
        <p:spPr>
          <a:prstGeom prst="rect">
            <a:avLst/>
          </a:prstGeom>
        </p:spPr>
        <p:txBody>
          <a:bodyPr/>
          <a:lstStyle/>
          <a:p>
            <a:pPr/>
          </a:p>
        </p:txBody>
      </p:sp>
      <p:sp>
        <p:nvSpPr>
          <p:cNvPr id="425" name="Shape 425"/>
          <p:cNvSpPr/>
          <p:nvPr>
            <p:ph type="body" sz="quarter" idx="1"/>
          </p:nvPr>
        </p:nvSpPr>
        <p:spPr>
          <a:prstGeom prst="rect">
            <a:avLst/>
          </a:prstGeom>
        </p:spPr>
        <p:txBody>
          <a:bodyPr/>
          <a:lstStyle/>
          <a:p>
            <a:pPr marL="279400" indent="-279400">
              <a:lnSpc>
                <a:spcPct val="117999"/>
              </a:lnSpc>
              <a:buClr>
                <a:srgbClr val="000000"/>
              </a:buClr>
              <a:buSzPts val="2200"/>
              <a:buFont typeface="Helvetica Neue"/>
              <a:buChar char="-"/>
              <a:defRPr sz="2200">
                <a:latin typeface="Helvetica Neue"/>
                <a:ea typeface="Helvetica Neue"/>
                <a:cs typeface="Helvetica Neue"/>
                <a:sym typeface="Helvetica Neue"/>
              </a:defRPr>
            </a:pPr>
            <a:r>
              <a:t>old chunks not found in range are removed from memory </a:t>
            </a:r>
          </a:p>
          <a:p>
            <a:pPr marL="279400" indent="-279400">
              <a:lnSpc>
                <a:spcPct val="117999"/>
              </a:lnSpc>
              <a:buClr>
                <a:srgbClr val="000000"/>
              </a:buClr>
              <a:buSzPts val="2200"/>
              <a:buFont typeface="Helvetica Neue"/>
              <a:buChar char="-"/>
              <a:defRPr sz="2200">
                <a:latin typeface="Helvetica Neue"/>
                <a:ea typeface="Helvetica Neue"/>
                <a:cs typeface="Helvetica Neue"/>
                <a:sym typeface="Helvetica Neue"/>
              </a:defRPr>
            </a:pPr>
            <a:r>
              <a:t>Inverted table and chunks modified </a:t>
            </a:r>
          </a:p>
          <a:p>
            <a:pPr marL="279400" indent="-279400">
              <a:lnSpc>
                <a:spcPct val="117999"/>
              </a:lnSpc>
              <a:buClr>
                <a:srgbClr val="000000"/>
              </a:buClr>
              <a:buSzPts val="2200"/>
              <a:buFont typeface="Helvetica Neue"/>
              <a:buChar char="-"/>
              <a:defRPr sz="2200">
                <a:latin typeface="Helvetica Neue"/>
                <a:ea typeface="Helvetica Neue"/>
                <a:cs typeface="Helvetica Neue"/>
                <a:sym typeface="Helvetica Neue"/>
              </a:defRPr>
            </a:pPr>
            <a:r>
              <a:t>Vertex buffers used are queued to be re-used once gpu is finished</a:t>
            </a:r>
          </a:p>
          <a:p>
            <a:pPr marL="279400" indent="-279400">
              <a:lnSpc>
                <a:spcPct val="117999"/>
              </a:lnSpc>
              <a:buClr>
                <a:srgbClr val="000000"/>
              </a:buClr>
              <a:buSzPts val="2200"/>
              <a:buFont typeface="Helvetica Neue"/>
              <a:buChar char="-"/>
              <a:defRPr sz="2200">
                <a:latin typeface="Helvetica Neue"/>
                <a:ea typeface="Helvetica Neue"/>
                <a:cs typeface="Helvetica Neue"/>
                <a:sym typeface="Helvetica Neue"/>
              </a:defRPr>
            </a:pPr>
            <a:r>
              <a:t>Can easily be modified to account for saving to disk</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Shape 431"/>
          <p:cNvSpPr/>
          <p:nvPr>
            <p:ph type="sldImg"/>
          </p:nvPr>
        </p:nvSpPr>
        <p:spPr>
          <a:prstGeom prst="rect">
            <a:avLst/>
          </a:prstGeom>
        </p:spPr>
        <p:txBody>
          <a:bodyPr/>
          <a:lstStyle/>
          <a:p>
            <a:pPr/>
          </a:p>
        </p:txBody>
      </p:sp>
      <p:sp>
        <p:nvSpPr>
          <p:cNvPr id="432" name="Shape 432"/>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pPr/>
            <a:r>
              <a:t>- did this while working on the presentation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Shape 441"/>
          <p:cNvSpPr/>
          <p:nvPr>
            <p:ph type="sldImg"/>
          </p:nvPr>
        </p:nvSpPr>
        <p:spPr>
          <a:prstGeom prst="rect">
            <a:avLst/>
          </a:prstGeom>
        </p:spPr>
        <p:txBody>
          <a:bodyPr/>
          <a:lstStyle/>
          <a:p>
            <a:pPr/>
          </a:p>
        </p:txBody>
      </p:sp>
      <p:sp>
        <p:nvSpPr>
          <p:cNvPr id="442" name="Shape 442"/>
          <p:cNvSpPr/>
          <p:nvPr>
            <p:ph type="body" sz="quarter" idx="1"/>
          </p:nvPr>
        </p:nvSpPr>
        <p:spPr>
          <a:prstGeom prst="rect">
            <a:avLst/>
          </a:prstGeom>
        </p:spPr>
        <p:txBody>
          <a:bodyPr/>
          <a:lstStyle/>
          <a:p>
            <a:pPr indent="228600">
              <a:defRPr sz="2000"/>
            </a:pPr>
            <a:r>
              <a:t>Frustum culling, seeing if chunks are viewable by the camera so that they can be rendered</a:t>
            </a:r>
          </a:p>
          <a:p>
            <a:pPr indent="228600">
              <a:defRPr sz="2000"/>
            </a:pPr>
          </a:p>
          <a:p>
            <a:pPr indent="228600">
              <a:defRPr sz="2000"/>
            </a:pPr>
            <a:r>
              <a:t>Example with lower field of vision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Shape 449"/>
          <p:cNvSpPr/>
          <p:nvPr>
            <p:ph type="sldImg"/>
          </p:nvPr>
        </p:nvSpPr>
        <p:spPr>
          <a:prstGeom prst="rect">
            <a:avLst/>
          </a:prstGeom>
        </p:spPr>
        <p:txBody>
          <a:bodyPr/>
          <a:lstStyle/>
          <a:p>
            <a:pPr/>
          </a:p>
        </p:txBody>
      </p:sp>
      <p:sp>
        <p:nvSpPr>
          <p:cNvPr id="450" name="Shape 450"/>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3 different iterations working on this — don’t worry about code, just to show what it looks like</a:t>
            </a:r>
          </a:p>
          <a:p>
            <a:pPr marL="228600">
              <a:lnSpc>
                <a:spcPct val="117999"/>
              </a:lnSpc>
              <a:defRPr sz="2200">
                <a:latin typeface="Helvetica Neue"/>
                <a:ea typeface="Helvetica Neue"/>
                <a:cs typeface="Helvetica Neue"/>
                <a:sym typeface="Helvetica Neue"/>
              </a:defRPr>
            </a:pPr>
          </a:p>
          <a:p>
            <a:pPr marL="228600">
              <a:lnSpc>
                <a:spcPct val="117999"/>
              </a:lnSpc>
              <a:defRPr sz="2200">
                <a:latin typeface="Helvetica Neue"/>
                <a:ea typeface="Helvetica Neue"/>
                <a:cs typeface="Helvetica Neue"/>
                <a:sym typeface="Helvetica Neue"/>
              </a:defRPr>
            </a:pPr>
            <a:r>
              <a:t>Previous ones had cases I didn’t consider I had to improvise on</a:t>
            </a:r>
          </a:p>
          <a:p>
            <a:pPr marL="228600">
              <a:lnSpc>
                <a:spcPct val="117999"/>
              </a:lnSpc>
              <a:defRPr sz="2200">
                <a:latin typeface="Helvetica Neue"/>
                <a:ea typeface="Helvetica Neue"/>
                <a:cs typeface="Helvetica Neue"/>
                <a:sym typeface="Helvetica Neue"/>
              </a:defRPr>
            </a:pPr>
          </a:p>
          <a:p>
            <a:pPr marL="228600">
              <a:lnSpc>
                <a:spcPct val="117999"/>
              </a:lnSpc>
              <a:defRPr sz="2200">
                <a:latin typeface="Helvetica Neue"/>
                <a:ea typeface="Helvetica Neue"/>
                <a:cs typeface="Helvetica Neue"/>
                <a:sym typeface="Helvetica Neue"/>
              </a:defRPr>
            </a:pPr>
            <a:r>
              <a:t>Was able to modify them relatively quickly to work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lvl1pPr marL="279400" indent="-279400">
              <a:lnSpc>
                <a:spcPct val="117999"/>
              </a:lnSpc>
              <a:buClr>
                <a:srgbClr val="000000"/>
              </a:buClr>
              <a:buSzPts val="2200"/>
              <a:buFont typeface="Helvetica Neue"/>
              <a:buChar char="-"/>
              <a:defRPr sz="2200">
                <a:latin typeface="Helvetica Neue"/>
                <a:ea typeface="Helvetica Neue"/>
                <a:cs typeface="Helvetica Neue"/>
                <a:sym typeface="Helvetica Neue"/>
              </a:defRPr>
            </a:lvl1pPr>
          </a:lstStyle>
          <a:p>
            <a:pPr/>
            <a:r>
              <a:t>- APLers make a lot of interesting claims about how using APL is substantially different from traditional programming</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 name="Shape 458"/>
          <p:cNvSpPr/>
          <p:nvPr>
            <p:ph type="sldImg"/>
          </p:nvPr>
        </p:nvSpPr>
        <p:spPr>
          <a:prstGeom prst="rect">
            <a:avLst/>
          </a:prstGeom>
        </p:spPr>
        <p:txBody>
          <a:bodyPr/>
          <a:lstStyle/>
          <a:p>
            <a:pPr/>
          </a:p>
        </p:txBody>
      </p:sp>
      <p:sp>
        <p:nvSpPr>
          <p:cNvPr id="459" name="Shape 459"/>
          <p:cNvSpPr/>
          <p:nvPr>
            <p:ph type="body" sz="quarter" idx="1"/>
          </p:nvPr>
        </p:nvSpPr>
        <p:spPr>
          <a:prstGeom prst="rect">
            <a:avLst/>
          </a:prstGeom>
        </p:spPr>
        <p:txBody>
          <a:bodyPr/>
          <a:lstStyle>
            <a:lvl1pPr marL="228600">
              <a:lnSpc>
                <a:spcPct val="117999"/>
              </a:lnSpc>
              <a:defRPr sz="2200">
                <a:latin typeface="Helvetica Neue"/>
                <a:ea typeface="Helvetica Neue"/>
                <a:cs typeface="Helvetica Neue"/>
                <a:sym typeface="Helvetica Neue"/>
              </a:defRPr>
            </a:lvl1pPr>
          </a:lstStyle>
          <a:p>
            <a:pPr/>
            <a:r>
              <a:t>I work in research full time so impressive I can knock them out before going to bed. Usually think of answer while working out or at lunch</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Shape 464"/>
          <p:cNvSpPr/>
          <p:nvPr>
            <p:ph type="sldImg"/>
          </p:nvPr>
        </p:nvSpPr>
        <p:spPr>
          <a:prstGeom prst="rect">
            <a:avLst/>
          </a:prstGeom>
        </p:spPr>
        <p:txBody>
          <a:bodyPr/>
          <a:lstStyle/>
          <a:p>
            <a:pPr/>
          </a:p>
        </p:txBody>
      </p:sp>
      <p:sp>
        <p:nvSpPr>
          <p:cNvPr id="465" name="Shape 465"/>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Previous points and experience with APL make playing with your data fun and engaging</a:t>
            </a:r>
          </a:p>
          <a:p>
            <a:pPr marL="228600">
              <a:lnSpc>
                <a:spcPct val="117999"/>
              </a:lnSpc>
              <a:defRPr sz="2200">
                <a:latin typeface="Helvetica Neue"/>
                <a:ea typeface="Helvetica Neue"/>
                <a:cs typeface="Helvetica Neue"/>
                <a:sym typeface="Helvetica Neue"/>
              </a:defRPr>
            </a:pPr>
          </a:p>
          <a:p>
            <a:pPr marL="228600">
              <a:lnSpc>
                <a:spcPct val="117999"/>
              </a:lnSpc>
              <a:defRPr sz="2200">
                <a:latin typeface="Helvetica Neue"/>
                <a:ea typeface="Helvetica Neue"/>
                <a:cs typeface="Helvetica Neue"/>
                <a:sym typeface="Helvetica Neue"/>
              </a:defRPr>
            </a:pPr>
            <a:r>
              <a:t>Very easy to experiment around and figure out what’s right and zero-cost behind trying</a:t>
            </a:r>
          </a:p>
          <a:p>
            <a:pPr marL="228600">
              <a:lnSpc>
                <a:spcPct val="117999"/>
              </a:lnSpc>
              <a:defRPr sz="2200">
                <a:latin typeface="Helvetica Neue"/>
                <a:ea typeface="Helvetica Neue"/>
                <a:cs typeface="Helvetica Neue"/>
                <a:sym typeface="Helvetica Neue"/>
              </a:defRPr>
            </a:pPr>
          </a:p>
          <a:p>
            <a:pPr marL="228600">
              <a:lnSpc>
                <a:spcPct val="117999"/>
              </a:lnSpc>
              <a:defRPr sz="2200">
                <a:latin typeface="Helvetica Neue"/>
                <a:ea typeface="Helvetica Neue"/>
                <a:cs typeface="Helvetica Neue"/>
                <a:sym typeface="Helvetica Neue"/>
              </a:defRPr>
            </a:pPr>
            <a:r>
              <a:t>Like playdoh</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Shape 481"/>
          <p:cNvSpPr/>
          <p:nvPr>
            <p:ph type="sldImg"/>
          </p:nvPr>
        </p:nvSpPr>
        <p:spPr>
          <a:prstGeom prst="rect">
            <a:avLst/>
          </a:prstGeom>
        </p:spPr>
        <p:txBody>
          <a:bodyPr/>
          <a:lstStyle/>
          <a:p>
            <a:pPr/>
          </a:p>
        </p:txBody>
      </p:sp>
      <p:sp>
        <p:nvSpPr>
          <p:cNvPr id="482" name="Shape 482"/>
          <p:cNvSpPr/>
          <p:nvPr>
            <p:ph type="body" sz="quarter" idx="1"/>
          </p:nvPr>
        </p:nvSpPr>
        <p:spPr>
          <a:prstGeom prst="rect">
            <a:avLst/>
          </a:prstGeom>
        </p:spPr>
        <p:txBody>
          <a:bodyPr/>
          <a:lstStyle/>
          <a:p>
            <a:pPr indent="228600">
              <a:defRPr sz="2000"/>
            </a:pPr>
            <a:r>
              <a:t>Started learning August 2025 </a:t>
            </a:r>
          </a:p>
          <a:p>
            <a:pPr indent="228600">
              <a:defRPr sz="2000"/>
            </a:pPr>
            <a:r>
              <a:t>Began November 2025</a:t>
            </a:r>
          </a:p>
          <a:p>
            <a:pPr indent="228600">
              <a:defRPr sz="2000"/>
            </a:pPr>
            <a:r>
              <a:t>Took months until I was confident I could express what I wanted in APL. </a:t>
            </a:r>
          </a:p>
          <a:p>
            <a:pPr indent="228600">
              <a:defRPr sz="2000"/>
            </a:pPr>
            <a:r>
              <a:t>Big paradigm shift from ALGOL-influenced languages to APL even with surface understandings of Numpy and pytorch</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Shape 488"/>
          <p:cNvSpPr/>
          <p:nvPr>
            <p:ph type="sldImg"/>
          </p:nvPr>
        </p:nvSpPr>
        <p:spPr>
          <a:prstGeom prst="rect">
            <a:avLst/>
          </a:prstGeom>
        </p:spPr>
        <p:txBody>
          <a:bodyPr/>
          <a:lstStyle/>
          <a:p>
            <a:pPr/>
          </a:p>
        </p:txBody>
      </p:sp>
      <p:sp>
        <p:nvSpPr>
          <p:cNvPr id="489" name="Shape 489"/>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Problem domain knowledge vs no problem domain knowledge greatly exacerbates in APL</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Gestalt of code (way code appears in its whole) that subordinates detail requires a good understanding of the domain the code is working on to succeed</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Not much room for busywork or glueing together oblique components, so you have to have a proper understanding </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Issue when implementing things based off of books/papers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Shape 494"/>
          <p:cNvSpPr/>
          <p:nvPr>
            <p:ph type="sldImg"/>
          </p:nvPr>
        </p:nvSpPr>
        <p:spPr>
          <a:prstGeom prst="rect">
            <a:avLst/>
          </a:prstGeom>
        </p:spPr>
        <p:txBody>
          <a:bodyPr/>
          <a:lstStyle/>
          <a:p>
            <a:pPr/>
          </a:p>
        </p:txBody>
      </p:sp>
      <p:sp>
        <p:nvSpPr>
          <p:cNvPr id="495" name="Shape 495"/>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t>Wanted to do light map Minecraft style</a:t>
            </a:r>
          </a:p>
          <a:p>
            <a:pPr>
              <a:lnSpc>
                <a:spcPct val="117999"/>
              </a:lnSpc>
              <a:defRPr sz="2200">
                <a:latin typeface="Helvetica Neue"/>
                <a:ea typeface="Helvetica Neue"/>
                <a:cs typeface="Helvetica Neue"/>
                <a:sym typeface="Helvetica Neue"/>
              </a:defRPr>
            </a:pPr>
            <a:r>
              <a:t>Seems to require breadth first search from points</a:t>
            </a:r>
          </a:p>
          <a:p>
            <a:pPr>
              <a:lnSpc>
                <a:spcPct val="117999"/>
              </a:lnSpc>
              <a:defRPr sz="2200">
                <a:latin typeface="Helvetica Neue"/>
                <a:ea typeface="Helvetica Neue"/>
                <a:cs typeface="Helvetica Neue"/>
                <a:sym typeface="Helvetica Neue"/>
              </a:defRPr>
            </a:pPr>
            <a:r>
              <a:t>Not amenable to apl without power-stencil</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Water also has this problem</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Show example with water</a:t>
            </a:r>
          </a:p>
          <a:p>
            <a:pPr>
              <a:lnSpc>
                <a:spcPct val="117999"/>
              </a:lnSpc>
              <a:defRPr sz="2200">
                <a:latin typeface="Helvetica Neue"/>
                <a:ea typeface="Helvetica Neue"/>
                <a:cs typeface="Helvetica Neue"/>
                <a:sym typeface="Helvetica Neue"/>
              </a:defRPr>
            </a:pPr>
          </a:p>
          <a:p>
            <a:pPr>
              <a:lnSpc>
                <a:spcPct val="117999"/>
              </a:lnSpc>
              <a:defRPr sz="2200">
                <a:latin typeface="Helvetica Neue"/>
                <a:ea typeface="Helvetica Neue"/>
                <a:cs typeface="Helvetica Neue"/>
                <a:sym typeface="Helvetica Neue"/>
              </a:defRPr>
            </a:pPr>
            <a:r>
              <a:t>Can do compute shaders or write in c but ruins point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Shape 499"/>
          <p:cNvSpPr/>
          <p:nvPr>
            <p:ph type="sldImg"/>
          </p:nvPr>
        </p:nvSpPr>
        <p:spPr>
          <a:prstGeom prst="rect">
            <a:avLst/>
          </a:prstGeom>
        </p:spPr>
        <p:txBody>
          <a:bodyPr/>
          <a:lstStyle/>
          <a:p>
            <a:pPr/>
          </a:p>
        </p:txBody>
      </p:sp>
      <p:sp>
        <p:nvSpPr>
          <p:cNvPr id="500" name="Shape 500"/>
          <p:cNvSpPr/>
          <p:nvPr>
            <p:ph type="body" sz="quarter" idx="1"/>
          </p:nvPr>
        </p:nvSpPr>
        <p:spPr>
          <a:prstGeom prst="rect">
            <a:avLst/>
          </a:prstGeom>
        </p:spPr>
        <p:txBody>
          <a:bodyPr/>
          <a:lstStyle/>
          <a:p>
            <a:pPr marL="220578" indent="-220578">
              <a:lnSpc>
                <a:spcPct val="117999"/>
              </a:lnSpc>
              <a:buSzPct val="100000"/>
              <a:buChar char="-"/>
              <a:defRPr sz="2200">
                <a:latin typeface="Helvetica Neue"/>
                <a:ea typeface="Helvetica Neue"/>
                <a:cs typeface="Helvetica Neue"/>
                <a:sym typeface="Helvetica Neue"/>
              </a:defRPr>
            </a:pPr>
            <a:r>
              <a:t>Quadtrees/problems I mentioned</a:t>
            </a:r>
          </a:p>
          <a:p>
            <a:pPr marL="228600" indent="-228600">
              <a:lnSpc>
                <a:spcPct val="117999"/>
              </a:lnSpc>
              <a:defRPr sz="2200">
                <a:latin typeface="Helvetica Neue"/>
                <a:ea typeface="Helvetica Neue"/>
                <a:cs typeface="Helvetica Neue"/>
                <a:sym typeface="Helvetica Neue"/>
              </a:defRPr>
            </a:pPr>
            <a:r>
              <a:t>- Only getting one part of the picture with a solo project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Shape 193"/>
          <p:cNvSpPr/>
          <p:nvPr>
            <p:ph type="sldImg"/>
          </p:nvPr>
        </p:nvSpPr>
        <p:spPr>
          <a:prstGeom prst="rect">
            <a:avLst/>
          </a:prstGeom>
        </p:spPr>
        <p:txBody>
          <a:bodyPr/>
          <a:lstStyle/>
          <a:p>
            <a:pPr/>
          </a:p>
        </p:txBody>
      </p:sp>
      <p:sp>
        <p:nvSpPr>
          <p:cNvPr id="194" name="Shape 194"/>
          <p:cNvSpPr/>
          <p:nvPr>
            <p:ph type="body" sz="quarter" idx="1"/>
          </p:nvPr>
        </p:nvSpPr>
        <p:spPr>
          <a:prstGeom prst="rect">
            <a:avLst/>
          </a:prstGeom>
        </p:spPr>
        <p:txBody>
          <a:bodyPr/>
          <a:lstStyle/>
          <a:p>
            <a:pPr marL="177800" indent="-177800">
              <a:buClr>
                <a:srgbClr val="000000"/>
              </a:buClr>
              <a:buSzPts val="2000"/>
              <a:buFont typeface="Helvetica Neue"/>
              <a:buChar char="-"/>
              <a:defRPr sz="2000"/>
            </a:pPr>
            <a:r>
              <a:t>- Most examples online “problem solving code” </a:t>
            </a:r>
          </a:p>
          <a:p>
            <a:pPr marL="177800" indent="-177800">
              <a:buClr>
                <a:srgbClr val="000000"/>
              </a:buClr>
              <a:buSzPts val="2000"/>
              <a:buFont typeface="Helvetica Neue"/>
              <a:buChar char="-"/>
              <a:defRPr sz="2000"/>
            </a:pPr>
            <a:r>
              <a:t>- Better examples have high barrier of entry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Shape 199"/>
          <p:cNvSpPr/>
          <p:nvPr>
            <p:ph type="sldImg"/>
          </p:nvPr>
        </p:nvSpPr>
        <p:spPr>
          <a:prstGeom prst="rect">
            <a:avLst/>
          </a:prstGeom>
        </p:spPr>
        <p:txBody>
          <a:bodyPr/>
          <a:lstStyle/>
          <a:p>
            <a:pPr/>
          </a:p>
        </p:txBody>
      </p:sp>
      <p:sp>
        <p:nvSpPr>
          <p:cNvPr id="200" name="Shape 200"/>
          <p:cNvSpPr/>
          <p:nvPr>
            <p:ph type="body" sz="quarter" idx="1"/>
          </p:nvPr>
        </p:nvSpPr>
        <p:spPr>
          <a:prstGeom prst="rect">
            <a:avLst/>
          </a:prstGeom>
        </p:spPr>
        <p:txBody>
          <a:bodyPr/>
          <a:lstStyle>
            <a:lvl1pPr marL="177800" indent="-177800">
              <a:buClr>
                <a:srgbClr val="000000"/>
              </a:buClr>
              <a:buSzPts val="2000"/>
              <a:buFont typeface="Helvetica Neue"/>
              <a:buChar char="-"/>
              <a:defRPr sz="2000"/>
            </a:lvl1pPr>
          </a:lstStyle>
          <a:p>
            <a:pPr/>
            <a:r>
              <a:t>- Goal: experiment with APL in domain im familiar with (graphics programming)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lvl1pPr marL="228600">
              <a:lnSpc>
                <a:spcPct val="117999"/>
              </a:lnSpc>
              <a:defRPr sz="2200">
                <a:latin typeface="Helvetica Neue"/>
                <a:ea typeface="Helvetica Neue"/>
                <a:cs typeface="Helvetica Neue"/>
                <a:sym typeface="Helvetica Neue"/>
              </a:defRPr>
            </a:lvl1pPr>
          </a:lstStyle>
          <a:p>
            <a:pPr/>
            <a:r>
              <a:t>I got into programning to make video games or mod them — people who got into programming due to this usually…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Shape 222"/>
          <p:cNvSpPr/>
          <p:nvPr>
            <p:ph type="sldImg"/>
          </p:nvPr>
        </p:nvSpPr>
        <p:spPr>
          <a:prstGeom prst="rect">
            <a:avLst/>
          </a:prstGeom>
        </p:spPr>
        <p:txBody>
          <a:bodyPr/>
          <a:lstStyle/>
          <a:p>
            <a:pPr/>
          </a:p>
        </p:txBody>
      </p:sp>
      <p:sp>
        <p:nvSpPr>
          <p:cNvPr id="223" name="Shape 223"/>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pPr/>
            <a:r>
              <a:t>In a foreign environment…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Shape 235"/>
          <p:cNvSpPr/>
          <p:nvPr>
            <p:ph type="sldImg"/>
          </p:nvPr>
        </p:nvSpPr>
        <p:spPr>
          <a:prstGeom prst="rect">
            <a:avLst/>
          </a:prstGeom>
        </p:spPr>
        <p:txBody>
          <a:bodyPr/>
          <a:lstStyle/>
          <a:p>
            <a:pPr/>
          </a:p>
        </p:txBody>
      </p:sp>
      <p:sp>
        <p:nvSpPr>
          <p:cNvPr id="236" name="Shape 236"/>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pPr/>
            <a:r>
              <a:t>Works well with APL notation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marL="228600">
              <a:lnSpc>
                <a:spcPct val="117999"/>
              </a:lnSpc>
              <a:defRPr sz="2200">
                <a:latin typeface="Helvetica Neue"/>
                <a:ea typeface="Helvetica Neue"/>
                <a:cs typeface="Helvetica Neue"/>
                <a:sym typeface="Helvetica Neue"/>
              </a:defRPr>
            </a:pPr>
            <a:r>
              <a:t>World of 3d blocks that goes for near-infinite distances with worlds that are generated</a:t>
            </a:r>
          </a:p>
          <a:p>
            <a:pPr marL="228600">
              <a:lnSpc>
                <a:spcPct val="117999"/>
              </a:lnSpc>
              <a:defRPr sz="2200">
                <a:latin typeface="Helvetica Neue"/>
                <a:ea typeface="Helvetica Neue"/>
                <a:cs typeface="Helvetica Neue"/>
                <a:sym typeface="Helvetica Neue"/>
              </a:defRPr>
            </a:pPr>
          </a:p>
          <a:p>
            <a:pPr marL="228600">
              <a:lnSpc>
                <a:spcPct val="117999"/>
              </a:lnSpc>
              <a:defRPr sz="2200">
                <a:latin typeface="Helvetica Neue"/>
                <a:ea typeface="Helvetica Neue"/>
                <a:cs typeface="Helvetica Neue"/>
                <a:sym typeface="Helvetica Neue"/>
              </a:defRPr>
            </a:pPr>
            <a:r>
              <a:t>Player can move around and place and destroy different blocks</a:t>
            </a:r>
          </a:p>
          <a:p>
            <a:pPr marL="228600">
              <a:lnSpc>
                <a:spcPct val="117999"/>
              </a:lnSpc>
              <a:defRPr sz="2200">
                <a:latin typeface="Helvetica Neue"/>
                <a:ea typeface="Helvetica Neue"/>
                <a:cs typeface="Helvetica Neue"/>
                <a:sym typeface="Helvetica Neue"/>
              </a:defRPr>
            </a:pPr>
          </a:p>
          <a:p>
            <a:pPr marL="228600">
              <a:lnSpc>
                <a:spcPct val="117999"/>
              </a:lnSpc>
              <a:defRPr sz="2200">
                <a:latin typeface="Helvetica Neue"/>
                <a:ea typeface="Helvetica Neue"/>
                <a:cs typeface="Helvetica Neue"/>
                <a:sym typeface="Helvetica Neue"/>
              </a:defRPr>
            </a:pPr>
            <a:r>
              <a:t>Architecturally, blocks are grouped into chunks, (16, 384, 16)</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1" name="Body Level One…"/>
          <p:cNvSpPr txBox="1"/>
          <p:nvPr>
            <p:ph type="body" sz="quarter" idx="1"/>
          </p:nvPr>
        </p:nvSpPr>
        <p:spPr>
          <a:xfrm>
            <a:off x="1201340" y="11859862"/>
            <a:ext cx="21971004" cy="636980"/>
          </a:xfrm>
          <a:prstGeom prst="rect">
            <a:avLst/>
          </a:prstGeom>
        </p:spPr>
        <p:txBody>
          <a:bodyPr lIns="45699" tIns="45699" rIns="45699" bIns="45699"/>
          <a:lstStyle>
            <a:lvl1pPr marL="228600" indent="0">
              <a:lnSpc>
                <a:spcPct val="100000"/>
              </a:lnSpc>
              <a:spcBef>
                <a:spcPts val="0"/>
              </a:spcBef>
              <a:buClrTx/>
              <a:buSzTx/>
              <a:buFontTx/>
              <a:buNone/>
              <a:defRPr b="1" sz="3600"/>
            </a:lvl1pPr>
            <a:lvl2pPr marL="822102" indent="-276891">
              <a:lnSpc>
                <a:spcPct val="100000"/>
              </a:lnSpc>
              <a:spcBef>
                <a:spcPts val="0"/>
              </a:spcBef>
              <a:buClrTx/>
              <a:buSzPts val="3600"/>
              <a:buFontTx/>
              <a:defRPr b="1" sz="3600"/>
            </a:lvl2pPr>
            <a:lvl3pPr marL="1279302" indent="-276891">
              <a:lnSpc>
                <a:spcPct val="100000"/>
              </a:lnSpc>
              <a:spcBef>
                <a:spcPts val="0"/>
              </a:spcBef>
              <a:buClrTx/>
              <a:buSzPts val="3600"/>
              <a:buFontTx/>
              <a:defRPr b="1" sz="3600"/>
            </a:lvl3pPr>
            <a:lvl4pPr marL="1736502" indent="-276891">
              <a:lnSpc>
                <a:spcPct val="100000"/>
              </a:lnSpc>
              <a:spcBef>
                <a:spcPts val="0"/>
              </a:spcBef>
              <a:buClrTx/>
              <a:buSzPts val="3600"/>
              <a:buFontTx/>
              <a:defRPr b="1" sz="3600"/>
            </a:lvl4pPr>
            <a:lvl5pPr marL="2193702" indent="-276891">
              <a:lnSpc>
                <a:spcPct val="100000"/>
              </a:lnSpc>
              <a:spcBef>
                <a:spcPts val="0"/>
              </a:spcBef>
              <a:buClrTx/>
              <a:buSzPts val="3600"/>
              <a:buFontTx/>
              <a:defRPr b="1" sz="3600"/>
            </a:lvl5pPr>
          </a:lstStyle>
          <a:p>
            <a:pPr/>
            <a:r>
              <a:t>Body Level One</a:t>
            </a:r>
          </a:p>
          <a:p>
            <a:pPr lvl="1"/>
            <a:r>
              <a:t>Body Level Two</a:t>
            </a:r>
          </a:p>
          <a:p>
            <a:pPr lvl="2"/>
            <a:r>
              <a:t>Body Level Three</a:t>
            </a:r>
          </a:p>
          <a:p>
            <a:pPr lvl="3"/>
            <a:r>
              <a:t>Body Level Four</a:t>
            </a:r>
          </a:p>
          <a:p>
            <a:pPr lvl="4"/>
            <a:r>
              <a:t>Body Level Five</a:t>
            </a:r>
          </a:p>
        </p:txBody>
      </p:sp>
      <p:sp>
        <p:nvSpPr>
          <p:cNvPr id="12" name="Title Text"/>
          <p:cNvSpPr txBox="1"/>
          <p:nvPr>
            <p:ph type="title"/>
          </p:nvPr>
        </p:nvSpPr>
        <p:spPr>
          <a:xfrm>
            <a:off x="1206496" y="2574991"/>
            <a:ext cx="21971005" cy="4648202"/>
          </a:xfrm>
          <a:prstGeom prst="rect">
            <a:avLst/>
          </a:prstGeom>
        </p:spPr>
        <p:txBody>
          <a:bodyPr anchor="b"/>
          <a:lstStyle>
            <a:lvl1pPr>
              <a:defRPr sz="11600"/>
            </a:lvl1pPr>
          </a:lstStyle>
          <a:p>
            <a:pPr/>
            <a:r>
              <a:t>Title Text</a:t>
            </a:r>
          </a:p>
        </p:txBody>
      </p:sp>
      <p:sp>
        <p:nvSpPr>
          <p:cNvPr id="13" name="Google Shape;12;p2"/>
          <p:cNvSpPr txBox="1"/>
          <p:nvPr>
            <p:ph type="body" sz="quarter" idx="21"/>
          </p:nvPr>
        </p:nvSpPr>
        <p:spPr>
          <a:xfrm>
            <a:off x="1201342" y="7223190"/>
            <a:ext cx="21971002" cy="1905002"/>
          </a:xfrm>
          <a:prstGeom prst="rect">
            <a:avLst/>
          </a:prstGeom>
        </p:spPr>
        <p:txBody>
          <a:bodyPr/>
          <a:lstStyle/>
          <a:p>
            <a:pPr marL="228600" indent="0">
              <a:lnSpc>
                <a:spcPct val="100000"/>
              </a:lnSpc>
              <a:spcBef>
                <a:spcPts val="0"/>
              </a:spcBef>
              <a:buClrTx/>
              <a:buSzTx/>
              <a:buFontTx/>
              <a:buNone/>
              <a:defRPr b="1" sz="5500"/>
            </a:pP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Title Text"/>
          <p:cNvSpPr txBox="1"/>
          <p:nvPr>
            <p:ph type="title"/>
          </p:nvPr>
        </p:nvSpPr>
        <p:spPr>
          <a:xfrm>
            <a:off x="1206500" y="1079500"/>
            <a:ext cx="21971000" cy="1434950"/>
          </a:xfrm>
          <a:prstGeom prst="rect">
            <a:avLst/>
          </a:prstGeom>
        </p:spPr>
        <p:txBody>
          <a:bodyPr/>
          <a:lstStyle/>
          <a:p>
            <a:pPr/>
            <a:r>
              <a:t>Title Text</a:t>
            </a:r>
          </a:p>
        </p:txBody>
      </p:sp>
      <p:sp>
        <p:nvSpPr>
          <p:cNvPr id="100" name="Body Level One…"/>
          <p:cNvSpPr txBox="1"/>
          <p:nvPr>
            <p:ph type="body" sz="quarter" idx="1"/>
          </p:nvPr>
        </p:nvSpPr>
        <p:spPr>
          <a:xfrm>
            <a:off x="1206500" y="2372961"/>
            <a:ext cx="21971000" cy="934781"/>
          </a:xfrm>
          <a:prstGeom prst="rect">
            <a:avLst/>
          </a:prstGeom>
        </p:spPr>
        <p:txBody>
          <a:bodyPr lIns="45699" tIns="45699" rIns="45699" bIns="45699"/>
          <a:lstStyle>
            <a:lvl1pPr marL="228600" indent="0">
              <a:lnSpc>
                <a:spcPct val="100000"/>
              </a:lnSpc>
              <a:spcBef>
                <a:spcPts val="0"/>
              </a:spcBef>
              <a:buClrTx/>
              <a:buSzTx/>
              <a:buFontTx/>
              <a:buNone/>
              <a:defRPr b="1" sz="5500"/>
            </a:lvl1pPr>
            <a:lvl2pPr marL="968240" indent="-423029">
              <a:lnSpc>
                <a:spcPct val="100000"/>
              </a:lnSpc>
              <a:spcBef>
                <a:spcPts val="0"/>
              </a:spcBef>
              <a:buClrTx/>
              <a:buSzPts val="5500"/>
              <a:buFontTx/>
              <a:defRPr b="1" sz="5500"/>
            </a:lvl2pPr>
            <a:lvl3pPr marL="1425440" indent="-423029">
              <a:lnSpc>
                <a:spcPct val="100000"/>
              </a:lnSpc>
              <a:spcBef>
                <a:spcPts val="0"/>
              </a:spcBef>
              <a:buClrTx/>
              <a:buSzPts val="5500"/>
              <a:buFontTx/>
              <a:defRPr b="1" sz="5500"/>
            </a:lvl3pPr>
            <a:lvl4pPr marL="1882640" indent="-423029">
              <a:lnSpc>
                <a:spcPct val="100000"/>
              </a:lnSpc>
              <a:spcBef>
                <a:spcPts val="0"/>
              </a:spcBef>
              <a:buClrTx/>
              <a:buSzPts val="5500"/>
              <a:buFontTx/>
              <a:defRPr b="1" sz="5500"/>
            </a:lvl4pPr>
            <a:lvl5pPr marL="2339840" indent="-423029">
              <a:lnSpc>
                <a:spcPct val="100000"/>
              </a:lnSpc>
              <a:spcBef>
                <a:spcPts val="0"/>
              </a:spcBef>
              <a:buClrTx/>
              <a:buSzPts val="5500"/>
              <a:buFontTx/>
              <a:defRPr b="1" sz="5500"/>
            </a:lvl5pPr>
          </a:lstStyle>
          <a:p>
            <a:pPr/>
            <a:r>
              <a:t>Body Level One</a:t>
            </a:r>
          </a:p>
          <a:p>
            <a:pPr lvl="1"/>
            <a:r>
              <a:t>Body Level Two</a:t>
            </a:r>
          </a:p>
          <a:p>
            <a:pPr lvl="2"/>
            <a:r>
              <a:t>Body Level Three</a:t>
            </a:r>
          </a:p>
          <a:p>
            <a:pPr lvl="3"/>
            <a:r>
              <a:t>Body Level Four</a:t>
            </a:r>
          </a:p>
          <a:p>
            <a:pPr lvl="4"/>
            <a:r>
              <a:t>Body Level Five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Title Text"/>
          <p:cNvSpPr txBox="1"/>
          <p:nvPr>
            <p:ph type="title"/>
          </p:nvPr>
        </p:nvSpPr>
        <p:spPr>
          <a:xfrm>
            <a:off x="1206500" y="1079500"/>
            <a:ext cx="21971000" cy="1435100"/>
          </a:xfrm>
          <a:prstGeom prst="rect">
            <a:avLst/>
          </a:prstGeom>
        </p:spPr>
        <p:txBody>
          <a:bodyPr/>
          <a:lstStyle/>
          <a:p>
            <a:pPr/>
            <a:r>
              <a:t>Title Text</a:t>
            </a:r>
          </a:p>
        </p:txBody>
      </p:sp>
      <p:sp>
        <p:nvSpPr>
          <p:cNvPr id="109" name="Body Level One…"/>
          <p:cNvSpPr txBox="1"/>
          <p:nvPr>
            <p:ph type="body" sz="quarter" idx="1"/>
          </p:nvPr>
        </p:nvSpPr>
        <p:spPr>
          <a:xfrm>
            <a:off x="1206500" y="2372961"/>
            <a:ext cx="21971000" cy="934781"/>
          </a:xfrm>
          <a:prstGeom prst="rect">
            <a:avLst/>
          </a:prstGeom>
        </p:spPr>
        <p:txBody>
          <a:bodyPr lIns="45699" tIns="45699" rIns="45699" bIns="45699"/>
          <a:lstStyle>
            <a:lvl1pPr marL="228600" indent="0">
              <a:lnSpc>
                <a:spcPct val="100000"/>
              </a:lnSpc>
              <a:spcBef>
                <a:spcPts val="0"/>
              </a:spcBef>
              <a:buClrTx/>
              <a:buSzTx/>
              <a:buFontTx/>
              <a:buNone/>
              <a:defRPr b="1" sz="5500"/>
            </a:lvl1pPr>
            <a:lvl2pPr marL="968240" indent="-423029">
              <a:lnSpc>
                <a:spcPct val="100000"/>
              </a:lnSpc>
              <a:spcBef>
                <a:spcPts val="0"/>
              </a:spcBef>
              <a:buClrTx/>
              <a:buSzPts val="5500"/>
              <a:buFontTx/>
              <a:defRPr b="1" sz="5500"/>
            </a:lvl2pPr>
            <a:lvl3pPr marL="1425440" indent="-423029">
              <a:lnSpc>
                <a:spcPct val="100000"/>
              </a:lnSpc>
              <a:spcBef>
                <a:spcPts val="0"/>
              </a:spcBef>
              <a:buClrTx/>
              <a:buSzPts val="5500"/>
              <a:buFontTx/>
              <a:defRPr b="1" sz="5500"/>
            </a:lvl3pPr>
            <a:lvl4pPr marL="1882640" indent="-423029">
              <a:lnSpc>
                <a:spcPct val="100000"/>
              </a:lnSpc>
              <a:spcBef>
                <a:spcPts val="0"/>
              </a:spcBef>
              <a:buClrTx/>
              <a:buSzPts val="5500"/>
              <a:buFontTx/>
              <a:defRPr b="1" sz="5500"/>
            </a:lvl4pPr>
            <a:lvl5pPr marL="2339840" indent="-423029">
              <a:lnSpc>
                <a:spcPct val="100000"/>
              </a:lnSpc>
              <a:spcBef>
                <a:spcPts val="0"/>
              </a:spcBef>
              <a:buClrTx/>
              <a:buSzPts val="5500"/>
              <a:buFontTx/>
              <a:defRPr b="1" sz="5500"/>
            </a:lvl5pPr>
          </a:lstStyle>
          <a:p>
            <a:pPr/>
            <a:r>
              <a:t>Body Level One</a:t>
            </a:r>
          </a:p>
          <a:p>
            <a:pPr lvl="1"/>
            <a:r>
              <a:t>Body Level Two</a:t>
            </a:r>
          </a:p>
          <a:p>
            <a:pPr lvl="2"/>
            <a:r>
              <a:t>Body Level Three</a:t>
            </a:r>
          </a:p>
          <a:p>
            <a:pPr lvl="3"/>
            <a:r>
              <a:t>Body Level Four</a:t>
            </a:r>
          </a:p>
          <a:p>
            <a:pPr lvl="4"/>
            <a:r>
              <a:t>Body Level Five</a:t>
            </a:r>
          </a:p>
        </p:txBody>
      </p:sp>
      <p:sp>
        <p:nvSpPr>
          <p:cNvPr id="110" name="Google Shape;59;p12"/>
          <p:cNvSpPr txBox="1"/>
          <p:nvPr>
            <p:ph type="body" idx="21"/>
          </p:nvPr>
        </p:nvSpPr>
        <p:spPr>
          <a:prstGeom prst="rect">
            <a:avLst/>
          </a:prstGeom>
        </p:spPr>
        <p:txBody>
          <a:bodyPr/>
          <a:lstStyle/>
          <a:p>
            <a:pPr marL="228600" indent="0">
              <a:lnSpc>
                <a:spcPct val="100000"/>
              </a:lnSpc>
              <a:spcBef>
                <a:spcPts val="1800"/>
              </a:spcBef>
              <a:buClrTx/>
              <a:buSzTx/>
              <a:buFontTx/>
              <a:buNone/>
              <a:defRPr sz="5500"/>
            </a:pP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p:nvPr>
        </p:nvSpPr>
        <p:spPr>
          <a:xfrm>
            <a:off x="1206500" y="4920843"/>
            <a:ext cx="21971000" cy="3874314"/>
          </a:xfrm>
          <a:prstGeom prst="rect">
            <a:avLst/>
          </a:prstGeom>
        </p:spPr>
        <p:txBody>
          <a:bodyPr anchor="ctr"/>
          <a:lstStyle>
            <a:lvl1pPr marL="228600" indent="0" algn="ctr">
              <a:lnSpc>
                <a:spcPct val="80000"/>
              </a:lnSpc>
              <a:spcBef>
                <a:spcPts val="0"/>
              </a:spcBef>
              <a:buClrTx/>
              <a:buSzTx/>
              <a:buFontTx/>
              <a:buNone/>
              <a:defRPr sz="11600"/>
            </a:lvl1pPr>
            <a:lvl2pPr marL="228600" indent="457200" algn="ctr">
              <a:lnSpc>
                <a:spcPct val="80000"/>
              </a:lnSpc>
              <a:spcBef>
                <a:spcPts val="0"/>
              </a:spcBef>
              <a:buClrTx/>
              <a:buSzTx/>
              <a:buFontTx/>
              <a:buNone/>
              <a:defRPr sz="11600"/>
            </a:lvl2pPr>
            <a:lvl3pPr marL="228600" indent="914400" algn="ctr">
              <a:lnSpc>
                <a:spcPct val="80000"/>
              </a:lnSpc>
              <a:spcBef>
                <a:spcPts val="0"/>
              </a:spcBef>
              <a:buClrTx/>
              <a:buSzTx/>
              <a:buFontTx/>
              <a:buNone/>
              <a:defRPr sz="11600"/>
            </a:lvl3pPr>
            <a:lvl4pPr marL="228600" indent="1371600" algn="ctr">
              <a:lnSpc>
                <a:spcPct val="80000"/>
              </a:lnSpc>
              <a:spcBef>
                <a:spcPts val="0"/>
              </a:spcBef>
              <a:buClrTx/>
              <a:buSzTx/>
              <a:buFontTx/>
              <a:buNone/>
              <a:defRPr sz="11600"/>
            </a:lvl4pPr>
            <a:lvl5pPr marL="228600" indent="1828800" algn="ctr">
              <a:lnSpc>
                <a:spcPct val="80000"/>
              </a:lnSpc>
              <a:spcBef>
                <a:spcPts val="0"/>
              </a:spcBef>
              <a:buClrTx/>
              <a:buSzTx/>
              <a:buFontTx/>
              <a:buNone/>
              <a:defRPr sz="11600"/>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p:nvPr>
        </p:nvSpPr>
        <p:spPr>
          <a:xfrm>
            <a:off x="1206500" y="1075926"/>
            <a:ext cx="21971000" cy="7241586"/>
          </a:xfrm>
          <a:prstGeom prst="rect">
            <a:avLst/>
          </a:prstGeom>
        </p:spPr>
        <p:txBody>
          <a:bodyPr anchor="b"/>
          <a:lstStyle>
            <a:lvl1pPr marL="228600" indent="0" algn="ctr">
              <a:lnSpc>
                <a:spcPct val="80000"/>
              </a:lnSpc>
              <a:spcBef>
                <a:spcPts val="0"/>
              </a:spcBef>
              <a:buClrTx/>
              <a:buSzTx/>
              <a:buFontTx/>
              <a:buNone/>
              <a:defRPr b="1" sz="25000"/>
            </a:lvl1pPr>
            <a:lvl2pPr marL="228600" indent="457200" algn="ctr">
              <a:lnSpc>
                <a:spcPct val="80000"/>
              </a:lnSpc>
              <a:spcBef>
                <a:spcPts val="0"/>
              </a:spcBef>
              <a:buClrTx/>
              <a:buSzTx/>
              <a:buFontTx/>
              <a:buNone/>
              <a:defRPr b="1" sz="25000"/>
            </a:lvl2pPr>
            <a:lvl3pPr marL="228600" indent="914400" algn="ctr">
              <a:lnSpc>
                <a:spcPct val="80000"/>
              </a:lnSpc>
              <a:spcBef>
                <a:spcPts val="0"/>
              </a:spcBef>
              <a:buClrTx/>
              <a:buSzTx/>
              <a:buFontTx/>
              <a:buNone/>
              <a:defRPr b="1" sz="25000"/>
            </a:lvl3pPr>
            <a:lvl4pPr marL="228600" indent="1371600" algn="ctr">
              <a:lnSpc>
                <a:spcPct val="80000"/>
              </a:lnSpc>
              <a:spcBef>
                <a:spcPts val="0"/>
              </a:spcBef>
              <a:buClrTx/>
              <a:buSzTx/>
              <a:buFontTx/>
              <a:buNone/>
              <a:defRPr b="1" sz="25000"/>
            </a:lvl4pPr>
            <a:lvl5pPr marL="228600" indent="1828800" algn="ctr">
              <a:lnSpc>
                <a:spcPct val="80000"/>
              </a:lnSpc>
              <a:spcBef>
                <a:spcPts val="0"/>
              </a:spcBef>
              <a:buClrTx/>
              <a:buSzTx/>
              <a:buFontTx/>
              <a:buNone/>
              <a:defRPr b="1" sz="25000"/>
            </a:lvl5pPr>
          </a:lstStyle>
          <a:p>
            <a:pPr/>
            <a:r>
              <a:t>Body Level One</a:t>
            </a:r>
          </a:p>
          <a:p>
            <a:pPr lvl="1"/>
            <a:r>
              <a:t>Body Level Two</a:t>
            </a:r>
          </a:p>
          <a:p>
            <a:pPr lvl="2"/>
            <a:r>
              <a:t>Body Level Three</a:t>
            </a:r>
          </a:p>
          <a:p>
            <a:pPr lvl="3"/>
            <a:r>
              <a:t>Body Level Four</a:t>
            </a:r>
          </a:p>
          <a:p>
            <a:pPr lvl="4"/>
            <a:r>
              <a:t>Body Level Five</a:t>
            </a:r>
          </a:p>
        </p:txBody>
      </p:sp>
      <p:sp>
        <p:nvSpPr>
          <p:cNvPr id="127" name="Google Shape;66;p14"/>
          <p:cNvSpPr txBox="1"/>
          <p:nvPr>
            <p:ph type="body" sz="quarter" idx="21"/>
          </p:nvPr>
        </p:nvSpPr>
        <p:spPr>
          <a:xfrm>
            <a:off x="1206500" y="8262180"/>
            <a:ext cx="21971000" cy="934780"/>
          </a:xfrm>
          <a:prstGeom prst="rect">
            <a:avLst/>
          </a:prstGeom>
        </p:spPr>
        <p:txBody>
          <a:bodyPr lIns="45699" tIns="45699" rIns="45699" bIns="45699"/>
          <a:lstStyle/>
          <a:p>
            <a:pPr marL="228600" indent="0" algn="ctr">
              <a:lnSpc>
                <a:spcPct val="100000"/>
              </a:lnSpc>
              <a:spcBef>
                <a:spcPts val="0"/>
              </a:spcBef>
              <a:buClrTx/>
              <a:buSzTx/>
              <a:buFontTx/>
              <a:buNone/>
              <a:defRPr b="1" sz="5500"/>
            </a:pP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Body Level One…"/>
          <p:cNvSpPr txBox="1"/>
          <p:nvPr>
            <p:ph type="body" sz="quarter" idx="1"/>
          </p:nvPr>
        </p:nvSpPr>
        <p:spPr>
          <a:xfrm>
            <a:off x="2430024" y="10675453"/>
            <a:ext cx="20200054" cy="636980"/>
          </a:xfrm>
          <a:prstGeom prst="rect">
            <a:avLst/>
          </a:prstGeom>
        </p:spPr>
        <p:txBody>
          <a:bodyPr lIns="45699" tIns="45699" rIns="45699" bIns="45699"/>
          <a:lstStyle>
            <a:lvl1pPr marL="228600" indent="0">
              <a:lnSpc>
                <a:spcPct val="100000"/>
              </a:lnSpc>
              <a:spcBef>
                <a:spcPts val="0"/>
              </a:spcBef>
              <a:buClrTx/>
              <a:buSzTx/>
              <a:buFontTx/>
              <a:buNone/>
              <a:defRPr b="1" sz="3600"/>
            </a:lvl1pPr>
            <a:lvl2pPr marL="822102" indent="-276891">
              <a:lnSpc>
                <a:spcPct val="100000"/>
              </a:lnSpc>
              <a:spcBef>
                <a:spcPts val="0"/>
              </a:spcBef>
              <a:buClrTx/>
              <a:buSzPts val="3600"/>
              <a:buFontTx/>
              <a:defRPr b="1" sz="3600"/>
            </a:lvl2pPr>
            <a:lvl3pPr marL="1279302" indent="-276891">
              <a:lnSpc>
                <a:spcPct val="100000"/>
              </a:lnSpc>
              <a:spcBef>
                <a:spcPts val="0"/>
              </a:spcBef>
              <a:buClrTx/>
              <a:buSzPts val="3600"/>
              <a:buFontTx/>
              <a:defRPr b="1" sz="3600"/>
            </a:lvl3pPr>
            <a:lvl4pPr marL="1736502" indent="-276891">
              <a:lnSpc>
                <a:spcPct val="100000"/>
              </a:lnSpc>
              <a:spcBef>
                <a:spcPts val="0"/>
              </a:spcBef>
              <a:buClrTx/>
              <a:buSzPts val="3600"/>
              <a:buFontTx/>
              <a:defRPr b="1" sz="3600"/>
            </a:lvl4pPr>
            <a:lvl5pPr marL="2193702" indent="-276891">
              <a:lnSpc>
                <a:spcPct val="100000"/>
              </a:lnSpc>
              <a:spcBef>
                <a:spcPts val="0"/>
              </a:spcBef>
              <a:buClrTx/>
              <a:buSzPts val="3600"/>
              <a:buFontTx/>
              <a:defRPr b="1" sz="3600"/>
            </a:lvl5pPr>
          </a:lstStyle>
          <a:p>
            <a:pPr/>
            <a:r>
              <a:t>Body Level One</a:t>
            </a:r>
          </a:p>
          <a:p>
            <a:pPr lvl="1"/>
            <a:r>
              <a:t>Body Level Two</a:t>
            </a:r>
          </a:p>
          <a:p>
            <a:pPr lvl="2"/>
            <a:r>
              <a:t>Body Level Three</a:t>
            </a:r>
          </a:p>
          <a:p>
            <a:pPr lvl="3"/>
            <a:r>
              <a:t>Body Level Four</a:t>
            </a:r>
          </a:p>
          <a:p>
            <a:pPr lvl="4"/>
            <a:r>
              <a:t>Body Level Five</a:t>
            </a:r>
          </a:p>
        </p:txBody>
      </p:sp>
      <p:sp>
        <p:nvSpPr>
          <p:cNvPr id="136" name="Google Shape;70;p15"/>
          <p:cNvSpPr txBox="1"/>
          <p:nvPr>
            <p:ph type="body" sz="half" idx="21"/>
          </p:nvPr>
        </p:nvSpPr>
        <p:spPr>
          <a:xfrm>
            <a:off x="1753923" y="4939860"/>
            <a:ext cx="20876154" cy="3836281"/>
          </a:xfrm>
          <a:prstGeom prst="rect">
            <a:avLst/>
          </a:prstGeom>
        </p:spPr>
        <p:txBody>
          <a:bodyPr/>
          <a:lstStyle/>
          <a:p>
            <a:pPr marL="228600" indent="0">
              <a:spcBef>
                <a:spcPts val="0"/>
              </a:spcBef>
              <a:buClrTx/>
              <a:buSzTx/>
              <a:buFontTx/>
              <a:buNone/>
              <a:defRPr sz="8500"/>
            </a:pP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Google Shape;73;p16"/>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Google Shape;74;p16"/>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Google Shape;75;p16"/>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Google Shape;78;p17"/>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spTree>
      <p:nvGrpSpPr>
        <p:cNvPr id="1" name=""/>
        <p:cNvGrpSpPr/>
        <p:nvPr/>
      </p:nvGrpSpPr>
      <p:grpSpPr>
        <a:xfrm>
          <a:off x="0" y="0"/>
          <a:ext cx="0" cy="0"/>
          <a:chOff x="0" y="0"/>
          <a:chExt cx="0" cy="0"/>
        </a:xfrm>
      </p:grpSpPr>
      <p:sp>
        <p:nvSpPr>
          <p:cNvPr id="21" name="Title Text"/>
          <p:cNvSpPr txBox="1"/>
          <p:nvPr>
            <p:ph type="title"/>
          </p:nvPr>
        </p:nvSpPr>
        <p:spPr>
          <a:xfrm>
            <a:off x="1206500" y="1079500"/>
            <a:ext cx="21971000" cy="1433164"/>
          </a:xfrm>
          <a:prstGeom prst="rect">
            <a:avLst/>
          </a:prstGeom>
        </p:spPr>
        <p:txBody>
          <a:bodyPr/>
          <a:lstStyle/>
          <a:p>
            <a:pPr/>
            <a:r>
              <a:t>Title Text</a:t>
            </a:r>
          </a:p>
        </p:txBody>
      </p:sp>
      <p:sp>
        <p:nvSpPr>
          <p:cNvPr id="22" name="Body Level One…"/>
          <p:cNvSpPr txBox="1"/>
          <p:nvPr>
            <p:ph type="body" sz="quarter" idx="1"/>
          </p:nvPr>
        </p:nvSpPr>
        <p:spPr>
          <a:xfrm>
            <a:off x="1206500" y="2372961"/>
            <a:ext cx="21971000" cy="934781"/>
          </a:xfrm>
          <a:prstGeom prst="rect">
            <a:avLst/>
          </a:prstGeom>
        </p:spPr>
        <p:txBody>
          <a:bodyPr lIns="45699" tIns="45699" rIns="45699" bIns="45699"/>
          <a:lstStyle>
            <a:lvl1pPr marL="228600" indent="0">
              <a:lnSpc>
                <a:spcPct val="100000"/>
              </a:lnSpc>
              <a:spcBef>
                <a:spcPts val="0"/>
              </a:spcBef>
              <a:buClrTx/>
              <a:buSzTx/>
              <a:buFontTx/>
              <a:buNone/>
              <a:defRPr b="1" sz="5500"/>
            </a:lvl1pPr>
            <a:lvl2pPr marL="968240" indent="-423029">
              <a:lnSpc>
                <a:spcPct val="100000"/>
              </a:lnSpc>
              <a:spcBef>
                <a:spcPts val="0"/>
              </a:spcBef>
              <a:buClrTx/>
              <a:buSzPts val="5500"/>
              <a:buFontTx/>
              <a:defRPr b="1" sz="5500"/>
            </a:lvl2pPr>
            <a:lvl3pPr marL="1425440" indent="-423029">
              <a:lnSpc>
                <a:spcPct val="100000"/>
              </a:lnSpc>
              <a:spcBef>
                <a:spcPts val="0"/>
              </a:spcBef>
              <a:buClrTx/>
              <a:buSzPts val="5500"/>
              <a:buFontTx/>
              <a:defRPr b="1" sz="5500"/>
            </a:lvl3pPr>
            <a:lvl4pPr marL="1882640" indent="-423029">
              <a:lnSpc>
                <a:spcPct val="100000"/>
              </a:lnSpc>
              <a:spcBef>
                <a:spcPts val="0"/>
              </a:spcBef>
              <a:buClrTx/>
              <a:buSzPts val="5500"/>
              <a:buFontTx/>
              <a:defRPr b="1" sz="5500"/>
            </a:lvl4pPr>
            <a:lvl5pPr marL="2339840" indent="-423029">
              <a:lnSpc>
                <a:spcPct val="100000"/>
              </a:lnSpc>
              <a:spcBef>
                <a:spcPts val="0"/>
              </a:spcBef>
              <a:buClrTx/>
              <a:buSzPts val="5500"/>
              <a:buFontTx/>
              <a:defRPr b="1" sz="5500"/>
            </a:lvl5pPr>
          </a:lstStyle>
          <a:p>
            <a:pPr/>
            <a:r>
              <a:t>Body Level One</a:t>
            </a:r>
          </a:p>
          <a:p>
            <a:pPr lvl="1"/>
            <a:r>
              <a:t>Body Level Two</a:t>
            </a:r>
          </a:p>
          <a:p>
            <a:pPr lvl="2"/>
            <a:r>
              <a:t>Body Level Three</a:t>
            </a:r>
          </a:p>
          <a:p>
            <a:pPr lvl="3"/>
            <a:r>
              <a:t>Body Level Four</a:t>
            </a:r>
          </a:p>
          <a:p>
            <a:pPr lvl="4"/>
            <a:r>
              <a:t>Body Level Five</a:t>
            </a:r>
          </a:p>
        </p:txBody>
      </p:sp>
      <p:sp>
        <p:nvSpPr>
          <p:cNvPr id="23" name="Google Shape;17;p3"/>
          <p:cNvSpPr txBox="1"/>
          <p:nvPr>
            <p:ph type="body" idx="21"/>
          </p:nvPr>
        </p:nvSpPr>
        <p:spPr>
          <a:prstGeom prst="rect">
            <a:avLst/>
          </a:prstGeom>
        </p:spPr>
        <p:txBody>
          <a:bodyPr/>
          <a:lstStyle/>
          <a:p>
            <a:pPr/>
          </a:p>
        </p:txBody>
      </p:sp>
      <p:sp>
        <p:nvSpPr>
          <p:cNvPr id="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31" name="Google Shape;20;p4"/>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32" name="Title Text"/>
          <p:cNvSpPr txBox="1"/>
          <p:nvPr>
            <p:ph type="title"/>
          </p:nvPr>
        </p:nvSpPr>
        <p:spPr>
          <a:xfrm>
            <a:off x="1206500" y="7124700"/>
            <a:ext cx="21971000" cy="4648200"/>
          </a:xfrm>
          <a:prstGeom prst="rect">
            <a:avLst/>
          </a:prstGeom>
        </p:spPr>
        <p:txBody>
          <a:bodyPr anchor="b"/>
          <a:lstStyle>
            <a:lvl1pPr>
              <a:defRPr sz="11600"/>
            </a:lvl1pPr>
          </a:lstStyle>
          <a:p>
            <a:pPr/>
            <a:r>
              <a:t>Title Text</a:t>
            </a:r>
          </a:p>
        </p:txBody>
      </p:sp>
      <p:sp>
        <p:nvSpPr>
          <p:cNvPr id="33" name="Body Level One…"/>
          <p:cNvSpPr txBox="1"/>
          <p:nvPr>
            <p:ph type="body" sz="quarter" idx="1"/>
          </p:nvPr>
        </p:nvSpPr>
        <p:spPr>
          <a:xfrm>
            <a:off x="1207690" y="1106137"/>
            <a:ext cx="21968621" cy="636980"/>
          </a:xfrm>
          <a:prstGeom prst="rect">
            <a:avLst/>
          </a:prstGeom>
        </p:spPr>
        <p:txBody>
          <a:bodyPr lIns="45699" tIns="45699" rIns="45699" bIns="45699"/>
          <a:lstStyle>
            <a:lvl1pPr marL="228600" indent="0">
              <a:lnSpc>
                <a:spcPct val="100000"/>
              </a:lnSpc>
              <a:spcBef>
                <a:spcPts val="0"/>
              </a:spcBef>
              <a:buClrTx/>
              <a:buSzTx/>
              <a:buFontTx/>
              <a:buNone/>
              <a:defRPr b="1" sz="3600"/>
            </a:lvl1pPr>
            <a:lvl2pPr marL="822102" indent="-276891">
              <a:lnSpc>
                <a:spcPct val="100000"/>
              </a:lnSpc>
              <a:spcBef>
                <a:spcPts val="0"/>
              </a:spcBef>
              <a:buClrTx/>
              <a:buSzPts val="3600"/>
              <a:buFontTx/>
              <a:defRPr b="1" sz="3600"/>
            </a:lvl2pPr>
            <a:lvl3pPr marL="1279302" indent="-276891">
              <a:lnSpc>
                <a:spcPct val="100000"/>
              </a:lnSpc>
              <a:spcBef>
                <a:spcPts val="0"/>
              </a:spcBef>
              <a:buClrTx/>
              <a:buSzPts val="3600"/>
              <a:buFontTx/>
              <a:defRPr b="1" sz="3600"/>
            </a:lvl3pPr>
            <a:lvl4pPr marL="1736502" indent="-276891">
              <a:lnSpc>
                <a:spcPct val="100000"/>
              </a:lnSpc>
              <a:spcBef>
                <a:spcPts val="0"/>
              </a:spcBef>
              <a:buClrTx/>
              <a:buSzPts val="3600"/>
              <a:buFontTx/>
              <a:defRPr b="1" sz="3600"/>
            </a:lvl4pPr>
            <a:lvl5pPr marL="2193702" indent="-276891">
              <a:lnSpc>
                <a:spcPct val="100000"/>
              </a:lnSpc>
              <a:spcBef>
                <a:spcPts val="0"/>
              </a:spcBef>
              <a:buClrTx/>
              <a:buSzPts val="3600"/>
              <a:buFontTx/>
              <a:defRPr b="1" sz="3600"/>
            </a:lvl5pPr>
          </a:lstStyle>
          <a:p>
            <a:pPr/>
            <a:r>
              <a:t>Body Level One</a:t>
            </a:r>
          </a:p>
          <a:p>
            <a:pPr lvl="1"/>
            <a:r>
              <a:t>Body Level Two</a:t>
            </a:r>
          </a:p>
          <a:p>
            <a:pPr lvl="2"/>
            <a:r>
              <a:t>Body Level Three</a:t>
            </a:r>
          </a:p>
          <a:p>
            <a:pPr lvl="3"/>
            <a:r>
              <a:t>Body Level Four</a:t>
            </a:r>
          </a:p>
          <a:p>
            <a:pPr lvl="4"/>
            <a:r>
              <a:t>Body Level Five</a:t>
            </a:r>
          </a:p>
        </p:txBody>
      </p:sp>
      <p:sp>
        <p:nvSpPr>
          <p:cNvPr id="34" name="Google Shape;23;p4"/>
          <p:cNvSpPr txBox="1"/>
          <p:nvPr>
            <p:ph type="body" sz="quarter" idx="22"/>
          </p:nvPr>
        </p:nvSpPr>
        <p:spPr>
          <a:xfrm>
            <a:off x="1206500" y="11609909"/>
            <a:ext cx="21971000" cy="1116953"/>
          </a:xfrm>
          <a:prstGeom prst="rect">
            <a:avLst/>
          </a:prstGeom>
        </p:spPr>
        <p:txBody>
          <a:bodyPr/>
          <a:lstStyle/>
          <a:p>
            <a:pPr marL="228600" indent="0">
              <a:lnSpc>
                <a:spcPct val="100000"/>
              </a:lnSpc>
              <a:spcBef>
                <a:spcPts val="0"/>
              </a:spcBef>
              <a:buClrTx/>
              <a:buSzTx/>
              <a:buFontTx/>
              <a:buNone/>
              <a:defRPr b="1" sz="5500"/>
            </a:pP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42" name="Google Shape;26;p5"/>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43" name="Title Text"/>
          <p:cNvSpPr txBox="1"/>
          <p:nvPr>
            <p:ph type="title"/>
          </p:nvPr>
        </p:nvSpPr>
        <p:spPr>
          <a:xfrm>
            <a:off x="1206500" y="1270000"/>
            <a:ext cx="9779000" cy="5882274"/>
          </a:xfrm>
          <a:prstGeom prst="rect">
            <a:avLst/>
          </a:prstGeom>
        </p:spPr>
        <p:txBody>
          <a:bodyPr anchor="b"/>
          <a:lstStyle/>
          <a:p>
            <a:pPr/>
            <a:r>
              <a:t>Title Text</a:t>
            </a:r>
          </a:p>
        </p:txBody>
      </p:sp>
      <p:sp>
        <p:nvSpPr>
          <p:cNvPr id="44" name="Body Level One…"/>
          <p:cNvSpPr txBox="1"/>
          <p:nvPr>
            <p:ph type="body" sz="quarter" idx="1"/>
          </p:nvPr>
        </p:nvSpPr>
        <p:spPr>
          <a:xfrm>
            <a:off x="1206500" y="7060576"/>
            <a:ext cx="9779000" cy="5385424"/>
          </a:xfrm>
          <a:prstGeom prst="rect">
            <a:avLst/>
          </a:prstGeom>
        </p:spPr>
        <p:txBody>
          <a:bodyPr/>
          <a:lstStyle>
            <a:lvl1pPr marL="228600" indent="0">
              <a:lnSpc>
                <a:spcPct val="100000"/>
              </a:lnSpc>
              <a:spcBef>
                <a:spcPts val="0"/>
              </a:spcBef>
              <a:buClrTx/>
              <a:buSzTx/>
              <a:buFontTx/>
              <a:buNone/>
              <a:defRPr b="1" sz="5500"/>
            </a:lvl1pPr>
            <a:lvl2pPr marL="228600" indent="457200">
              <a:lnSpc>
                <a:spcPct val="100000"/>
              </a:lnSpc>
              <a:spcBef>
                <a:spcPts val="0"/>
              </a:spcBef>
              <a:buClrTx/>
              <a:buSzTx/>
              <a:buFontTx/>
              <a:buNone/>
              <a:defRPr b="1" sz="5500"/>
            </a:lvl2pPr>
            <a:lvl3pPr marL="228600" indent="914400">
              <a:lnSpc>
                <a:spcPct val="100000"/>
              </a:lnSpc>
              <a:spcBef>
                <a:spcPts val="0"/>
              </a:spcBef>
              <a:buClrTx/>
              <a:buSzTx/>
              <a:buFontTx/>
              <a:buNone/>
              <a:defRPr b="1" sz="5500"/>
            </a:lvl3pPr>
            <a:lvl4pPr marL="228600" indent="1371600">
              <a:lnSpc>
                <a:spcPct val="100000"/>
              </a:lnSpc>
              <a:spcBef>
                <a:spcPts val="0"/>
              </a:spcBef>
              <a:buClrTx/>
              <a:buSzTx/>
              <a:buFontTx/>
              <a:buNone/>
              <a:defRPr b="1" sz="5500"/>
            </a:lvl4pPr>
            <a:lvl5pPr marL="228600" indent="1828800">
              <a:lnSpc>
                <a:spcPct val="100000"/>
              </a:lnSpc>
              <a:spcBef>
                <a:spcPts val="0"/>
              </a:spcBef>
              <a:buClrTx/>
              <a:buSzTx/>
              <a:buFontTx/>
              <a:buNone/>
              <a:defRPr b="1" sz="5500"/>
            </a:lvl5pPr>
          </a:lstStyle>
          <a:p>
            <a:pPr/>
            <a:r>
              <a:t>Body Level One</a:t>
            </a:r>
          </a:p>
          <a:p>
            <a:pPr lvl="1"/>
            <a:r>
              <a:t>Body Level Two</a:t>
            </a:r>
          </a:p>
          <a:p>
            <a:pPr lvl="2"/>
            <a:r>
              <a:t>Body Level Three</a:t>
            </a:r>
          </a:p>
          <a:p>
            <a:pPr lvl="3"/>
            <a:r>
              <a:t>Body Level Four</a:t>
            </a:r>
          </a:p>
          <a:p>
            <a:pPr lvl="4"/>
            <a:r>
              <a:t>Body Level Five</a:t>
            </a:r>
          </a:p>
        </p:txBody>
      </p:sp>
      <p:sp>
        <p:nvSpPr>
          <p:cNvPr id="4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Body Level One…"/>
          <p:cNvSpPr txBox="1"/>
          <p:nvPr>
            <p:ph type="body" sz="quarter" idx="1"/>
          </p:nvPr>
        </p:nvSpPr>
        <p:spPr>
          <a:xfrm>
            <a:off x="1206500" y="2372961"/>
            <a:ext cx="9779000" cy="934781"/>
          </a:xfrm>
          <a:prstGeom prst="rect">
            <a:avLst/>
          </a:prstGeom>
        </p:spPr>
        <p:txBody>
          <a:bodyPr lIns="45699" tIns="45699" rIns="45699" bIns="45699"/>
          <a:lstStyle>
            <a:lvl1pPr marL="228600" indent="0">
              <a:lnSpc>
                <a:spcPct val="100000"/>
              </a:lnSpc>
              <a:spcBef>
                <a:spcPts val="0"/>
              </a:spcBef>
              <a:buClrTx/>
              <a:buSzTx/>
              <a:buFontTx/>
              <a:buNone/>
              <a:defRPr b="1" sz="5500"/>
            </a:lvl1pPr>
            <a:lvl2pPr marL="968240" indent="-423029">
              <a:lnSpc>
                <a:spcPct val="100000"/>
              </a:lnSpc>
              <a:spcBef>
                <a:spcPts val="0"/>
              </a:spcBef>
              <a:buClrTx/>
              <a:buSzPts val="5500"/>
              <a:buFontTx/>
              <a:defRPr b="1" sz="5500"/>
            </a:lvl2pPr>
            <a:lvl3pPr marL="1425440" indent="-423029">
              <a:lnSpc>
                <a:spcPct val="100000"/>
              </a:lnSpc>
              <a:spcBef>
                <a:spcPts val="0"/>
              </a:spcBef>
              <a:buClrTx/>
              <a:buSzPts val="5500"/>
              <a:buFontTx/>
              <a:defRPr b="1" sz="5500"/>
            </a:lvl3pPr>
            <a:lvl4pPr marL="1882640" indent="-423029">
              <a:lnSpc>
                <a:spcPct val="100000"/>
              </a:lnSpc>
              <a:spcBef>
                <a:spcPts val="0"/>
              </a:spcBef>
              <a:buClrTx/>
              <a:buSzPts val="5500"/>
              <a:buFontTx/>
              <a:defRPr b="1" sz="5500"/>
            </a:lvl4pPr>
            <a:lvl5pPr marL="2339840" indent="-423029">
              <a:lnSpc>
                <a:spcPct val="100000"/>
              </a:lnSpc>
              <a:spcBef>
                <a:spcPts val="0"/>
              </a:spcBef>
              <a:buClrTx/>
              <a:buSzPts val="5500"/>
              <a:buFontTx/>
              <a:defRPr b="1" sz="5500"/>
            </a:lvl5pPr>
          </a:lstStyle>
          <a:p>
            <a:pPr/>
            <a:r>
              <a:t>Body Level One</a:t>
            </a:r>
          </a:p>
          <a:p>
            <a:pPr lvl="1"/>
            <a:r>
              <a:t>Body Level Two</a:t>
            </a:r>
          </a:p>
          <a:p>
            <a:pPr lvl="2"/>
            <a:r>
              <a:t>Body Level Three</a:t>
            </a:r>
          </a:p>
          <a:p>
            <a:pPr lvl="3"/>
            <a:r>
              <a:t>Body Level Four</a:t>
            </a:r>
          </a:p>
          <a:p>
            <a:pPr lvl="4"/>
            <a:r>
              <a:t>Body Level Five</a:t>
            </a:r>
          </a:p>
        </p:txBody>
      </p:sp>
      <p:sp>
        <p:nvSpPr>
          <p:cNvPr id="61" name="Google Shape;35;p7"/>
          <p:cNvSpPr txBox="1"/>
          <p:nvPr>
            <p:ph type="body" sz="half" idx="21"/>
          </p:nvPr>
        </p:nvSpPr>
        <p:spPr>
          <a:xfrm>
            <a:off x="1206500" y="4248503"/>
            <a:ext cx="9779000" cy="8256631"/>
          </a:xfrm>
          <a:prstGeom prst="rect">
            <a:avLst/>
          </a:prstGeom>
        </p:spPr>
        <p:txBody>
          <a:bodyPr/>
          <a:lstStyle/>
          <a:p>
            <a:pPr/>
          </a:p>
        </p:txBody>
      </p:sp>
      <p:sp>
        <p:nvSpPr>
          <p:cNvPr id="62" name="Google Shape;36;p7"/>
          <p:cNvSpPr/>
          <p:nvPr>
            <p:ph type="pic" idx="22"/>
          </p:nvPr>
        </p:nvSpPr>
        <p:spPr>
          <a:xfrm>
            <a:off x="12192000" y="-407266"/>
            <a:ext cx="10916874" cy="14555833"/>
          </a:xfrm>
          <a:prstGeom prst="rect">
            <a:avLst/>
          </a:prstGeom>
        </p:spPr>
        <p:txBody>
          <a:bodyPr lIns="91439" tIns="45719" rIns="91439" bIns="45719">
            <a:noAutofit/>
          </a:bodyPr>
          <a:lstStyle/>
          <a:p>
            <a:pPr/>
          </a:p>
        </p:txBody>
      </p:sp>
      <p:sp>
        <p:nvSpPr>
          <p:cNvPr id="63" name="Title Text"/>
          <p:cNvSpPr txBox="1"/>
          <p:nvPr>
            <p:ph type="title"/>
          </p:nvPr>
        </p:nvSpPr>
        <p:spPr>
          <a:xfrm>
            <a:off x="1206500" y="1079500"/>
            <a:ext cx="9779000" cy="1435100"/>
          </a:xfrm>
          <a:prstGeom prst="rect">
            <a:avLst/>
          </a:prstGeom>
        </p:spPr>
        <p:txBody>
          <a:bodyPr/>
          <a:lstStyle/>
          <a:p>
            <a:pPr/>
            <a:r>
              <a:t>Title Text</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Body Level One…"/>
          <p:cNvSpPr txBox="1"/>
          <p:nvPr>
            <p:ph type="body" sz="quarter" idx="1"/>
          </p:nvPr>
        </p:nvSpPr>
        <p:spPr>
          <a:xfrm>
            <a:off x="1206500" y="2372961"/>
            <a:ext cx="9779000" cy="934781"/>
          </a:xfrm>
          <a:prstGeom prst="rect">
            <a:avLst/>
          </a:prstGeom>
        </p:spPr>
        <p:txBody>
          <a:bodyPr lIns="45699" tIns="45699" rIns="45699" bIns="45699"/>
          <a:lstStyle>
            <a:lvl1pPr marL="228600" indent="0">
              <a:lnSpc>
                <a:spcPct val="100000"/>
              </a:lnSpc>
              <a:spcBef>
                <a:spcPts val="0"/>
              </a:spcBef>
              <a:buClrTx/>
              <a:buSzTx/>
              <a:buFontTx/>
              <a:buNone/>
              <a:defRPr b="1" sz="5500"/>
            </a:lvl1pPr>
            <a:lvl2pPr marL="968240" indent="-423029">
              <a:lnSpc>
                <a:spcPct val="100000"/>
              </a:lnSpc>
              <a:spcBef>
                <a:spcPts val="0"/>
              </a:spcBef>
              <a:buClrTx/>
              <a:buSzPts val="5500"/>
              <a:buFontTx/>
              <a:defRPr b="1" sz="5500"/>
            </a:lvl2pPr>
            <a:lvl3pPr marL="1425440" indent="-423029">
              <a:lnSpc>
                <a:spcPct val="100000"/>
              </a:lnSpc>
              <a:spcBef>
                <a:spcPts val="0"/>
              </a:spcBef>
              <a:buClrTx/>
              <a:buSzPts val="5500"/>
              <a:buFontTx/>
              <a:defRPr b="1" sz="5500"/>
            </a:lvl3pPr>
            <a:lvl4pPr marL="1882640" indent="-423029">
              <a:lnSpc>
                <a:spcPct val="100000"/>
              </a:lnSpc>
              <a:spcBef>
                <a:spcPts val="0"/>
              </a:spcBef>
              <a:buClrTx/>
              <a:buSzPts val="5500"/>
              <a:buFontTx/>
              <a:defRPr b="1" sz="5500"/>
            </a:lvl4pPr>
            <a:lvl5pPr marL="2339840" indent="-423029">
              <a:lnSpc>
                <a:spcPct val="100000"/>
              </a:lnSpc>
              <a:spcBef>
                <a:spcPts val="0"/>
              </a:spcBef>
              <a:buClrTx/>
              <a:buSzPts val="5500"/>
              <a:buFontTx/>
              <a:defRPr b="1" sz="5500"/>
            </a:lvl5pPr>
          </a:lstStyle>
          <a:p>
            <a:pPr/>
            <a:r>
              <a:t>Body Level One</a:t>
            </a:r>
          </a:p>
          <a:p>
            <a:pPr lvl="1"/>
            <a:r>
              <a:t>Body Level Two</a:t>
            </a:r>
          </a:p>
          <a:p>
            <a:pPr lvl="2"/>
            <a:r>
              <a:t>Body Level Three</a:t>
            </a:r>
          </a:p>
          <a:p>
            <a:pPr lvl="3"/>
            <a:r>
              <a:t>Body Level Four</a:t>
            </a:r>
          </a:p>
          <a:p>
            <a:pPr lvl="4"/>
            <a:r>
              <a:t>Body Level Five</a:t>
            </a:r>
          </a:p>
        </p:txBody>
      </p:sp>
      <p:sp>
        <p:nvSpPr>
          <p:cNvPr id="72" name="Google Shape;41;p8"/>
          <p:cNvSpPr txBox="1"/>
          <p:nvPr>
            <p:ph type="body" sz="half" idx="21"/>
          </p:nvPr>
        </p:nvSpPr>
        <p:spPr>
          <a:xfrm>
            <a:off x="1206500" y="4248503"/>
            <a:ext cx="9779000" cy="8256631"/>
          </a:xfrm>
          <a:prstGeom prst="rect">
            <a:avLst/>
          </a:prstGeom>
        </p:spPr>
        <p:txBody>
          <a:bodyPr/>
          <a:lstStyle/>
          <a:p>
            <a:pPr/>
          </a:p>
        </p:txBody>
      </p:sp>
      <p:sp>
        <p:nvSpPr>
          <p:cNvPr id="73" name="Title Text"/>
          <p:cNvSpPr txBox="1"/>
          <p:nvPr>
            <p:ph type="title"/>
          </p:nvPr>
        </p:nvSpPr>
        <p:spPr>
          <a:xfrm>
            <a:off x="1206500" y="1079500"/>
            <a:ext cx="9779000" cy="1435100"/>
          </a:xfrm>
          <a:prstGeom prst="rect">
            <a:avLst/>
          </a:prstGeom>
        </p:spPr>
        <p:txBody>
          <a:bodyPr/>
          <a:lstStyle/>
          <a:p>
            <a:pPr/>
            <a:r>
              <a:t>Title Text</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Body Level One…"/>
          <p:cNvSpPr txBox="1"/>
          <p:nvPr>
            <p:ph type="body" sz="quarter" idx="1"/>
          </p:nvPr>
        </p:nvSpPr>
        <p:spPr>
          <a:xfrm>
            <a:off x="1206500" y="2372961"/>
            <a:ext cx="9779000" cy="934781"/>
          </a:xfrm>
          <a:prstGeom prst="rect">
            <a:avLst/>
          </a:prstGeom>
        </p:spPr>
        <p:txBody>
          <a:bodyPr lIns="45699" tIns="45699" rIns="45699" bIns="45699"/>
          <a:lstStyle>
            <a:lvl1pPr marL="228600" indent="0">
              <a:lnSpc>
                <a:spcPct val="100000"/>
              </a:lnSpc>
              <a:spcBef>
                <a:spcPts val="0"/>
              </a:spcBef>
              <a:buClrTx/>
              <a:buSzTx/>
              <a:buFontTx/>
              <a:buNone/>
              <a:defRPr b="1" sz="5500"/>
            </a:lvl1pPr>
            <a:lvl2pPr marL="968240" indent="-423029">
              <a:lnSpc>
                <a:spcPct val="100000"/>
              </a:lnSpc>
              <a:spcBef>
                <a:spcPts val="0"/>
              </a:spcBef>
              <a:buClrTx/>
              <a:buSzPts val="5500"/>
              <a:buFontTx/>
              <a:defRPr b="1" sz="5500"/>
            </a:lvl2pPr>
            <a:lvl3pPr marL="1425440" indent="-423029">
              <a:lnSpc>
                <a:spcPct val="100000"/>
              </a:lnSpc>
              <a:spcBef>
                <a:spcPts val="0"/>
              </a:spcBef>
              <a:buClrTx/>
              <a:buSzPts val="5500"/>
              <a:buFontTx/>
              <a:defRPr b="1" sz="5500"/>
            </a:lvl3pPr>
            <a:lvl4pPr marL="1882640" indent="-423029">
              <a:lnSpc>
                <a:spcPct val="100000"/>
              </a:lnSpc>
              <a:spcBef>
                <a:spcPts val="0"/>
              </a:spcBef>
              <a:buClrTx/>
              <a:buSzPts val="5500"/>
              <a:buFontTx/>
              <a:defRPr b="1" sz="5500"/>
            </a:lvl4pPr>
            <a:lvl5pPr marL="2339840" indent="-423029">
              <a:lnSpc>
                <a:spcPct val="100000"/>
              </a:lnSpc>
              <a:spcBef>
                <a:spcPts val="0"/>
              </a:spcBef>
              <a:buClrTx/>
              <a:buSzPts val="5500"/>
              <a:buFontTx/>
              <a:defRPr b="1" sz="5500"/>
            </a:lvl5pPr>
          </a:lstStyle>
          <a:p>
            <a:pPr/>
            <a:r>
              <a:t>Body Level One</a:t>
            </a:r>
          </a:p>
          <a:p>
            <a:pPr lvl="1"/>
            <a:r>
              <a:t>Body Level Two</a:t>
            </a:r>
          </a:p>
          <a:p>
            <a:pPr lvl="2"/>
            <a:r>
              <a:t>Body Level Three</a:t>
            </a:r>
          </a:p>
          <a:p>
            <a:pPr lvl="3"/>
            <a:r>
              <a:t>Body Level Four</a:t>
            </a:r>
          </a:p>
          <a:p>
            <a:pPr lvl="4"/>
            <a:r>
              <a:t>Body Level Five</a:t>
            </a:r>
          </a:p>
        </p:txBody>
      </p:sp>
      <p:sp>
        <p:nvSpPr>
          <p:cNvPr id="82" name="Google Shape;46;p9"/>
          <p:cNvSpPr txBox="1"/>
          <p:nvPr>
            <p:ph type="body" sz="half" idx="21"/>
          </p:nvPr>
        </p:nvSpPr>
        <p:spPr>
          <a:xfrm>
            <a:off x="1206500" y="4248503"/>
            <a:ext cx="9779000" cy="8256631"/>
          </a:xfrm>
          <a:prstGeom prst="rect">
            <a:avLst/>
          </a:prstGeom>
        </p:spPr>
        <p:txBody>
          <a:bodyPr/>
          <a:lstStyle/>
          <a:p>
            <a:pPr/>
          </a:p>
        </p:txBody>
      </p:sp>
      <p:sp>
        <p:nvSpPr>
          <p:cNvPr id="83" name="Title Text"/>
          <p:cNvSpPr txBox="1"/>
          <p:nvPr>
            <p:ph type="title"/>
          </p:nvPr>
        </p:nvSpPr>
        <p:spPr>
          <a:xfrm>
            <a:off x="1206500" y="1079500"/>
            <a:ext cx="9779000" cy="1435100"/>
          </a:xfrm>
          <a:prstGeom prst="rect">
            <a:avLst/>
          </a:prstGeom>
        </p:spPr>
        <p:txBody>
          <a:bodyPr/>
          <a:lstStyle/>
          <a:p>
            <a:pPr/>
            <a:r>
              <a:t>Title Text</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Title Text"/>
          <p:cNvSpPr txBox="1"/>
          <p:nvPr>
            <p:ph type="title"/>
          </p:nvPr>
        </p:nvSpPr>
        <p:spPr>
          <a:xfrm>
            <a:off x="1206496" y="4533900"/>
            <a:ext cx="21971005" cy="4648200"/>
          </a:xfrm>
          <a:prstGeom prst="rect">
            <a:avLst/>
          </a:prstGeom>
        </p:spPr>
        <p:txBody>
          <a:bodyPr anchor="ctr"/>
          <a:lstStyle>
            <a:lvl1pPr>
              <a:defRPr b="0" sz="11600"/>
            </a:lvl1pPr>
          </a:lstStyle>
          <a:p>
            <a:pPr/>
            <a:r>
              <a:t>Title Text</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219200" y="549275"/>
            <a:ext cx="21945600" cy="36992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a:defRPr sz="1800">
                <a:latin typeface="Helvetica Neue"/>
                <a:ea typeface="Helvetica Neue"/>
                <a:cs typeface="Helvetica Neue"/>
                <a:sym typeface="Helvetica Neue"/>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914400" rtl="0" latinLnBrk="0">
        <a:lnSpc>
          <a:spcPct val="80000"/>
        </a:lnSpc>
        <a:spcBef>
          <a:spcPts val="0"/>
        </a:spcBef>
        <a:spcAft>
          <a:spcPts val="0"/>
        </a:spcAft>
        <a:buClrTx/>
        <a:buSzTx/>
        <a:buFontTx/>
        <a:buNone/>
        <a:tabLst/>
        <a:defRPr b="1" baseline="0" cap="none" i="0" spc="0" strike="noStrike" sz="8500" u="none">
          <a:solidFill>
            <a:srgbClr val="000000"/>
          </a:solidFill>
          <a:uFillTx/>
          <a:latin typeface="Helvetica Neue"/>
          <a:ea typeface="Helvetica Neue"/>
          <a:cs typeface="Helvetica Neue"/>
          <a:sym typeface="Helvetica Neue"/>
        </a:defRPr>
      </a:lvl1pPr>
      <a:lvl2pPr marL="0" marR="0" indent="0" algn="l" defTabSz="914400" rtl="0" latinLnBrk="0">
        <a:lnSpc>
          <a:spcPct val="80000"/>
        </a:lnSpc>
        <a:spcBef>
          <a:spcPts val="0"/>
        </a:spcBef>
        <a:spcAft>
          <a:spcPts val="0"/>
        </a:spcAft>
        <a:buClrTx/>
        <a:buSzTx/>
        <a:buFontTx/>
        <a:buNone/>
        <a:tabLst/>
        <a:defRPr b="1" baseline="0" cap="none" i="0" spc="0" strike="noStrike" sz="8500" u="none">
          <a:solidFill>
            <a:srgbClr val="000000"/>
          </a:solidFill>
          <a:uFillTx/>
          <a:latin typeface="Helvetica Neue"/>
          <a:ea typeface="Helvetica Neue"/>
          <a:cs typeface="Helvetica Neue"/>
          <a:sym typeface="Helvetica Neue"/>
        </a:defRPr>
      </a:lvl2pPr>
      <a:lvl3pPr marL="0" marR="0" indent="0" algn="l" defTabSz="914400" rtl="0" latinLnBrk="0">
        <a:lnSpc>
          <a:spcPct val="80000"/>
        </a:lnSpc>
        <a:spcBef>
          <a:spcPts val="0"/>
        </a:spcBef>
        <a:spcAft>
          <a:spcPts val="0"/>
        </a:spcAft>
        <a:buClrTx/>
        <a:buSzTx/>
        <a:buFontTx/>
        <a:buNone/>
        <a:tabLst/>
        <a:defRPr b="1" baseline="0" cap="none" i="0" spc="0" strike="noStrike" sz="8500" u="none">
          <a:solidFill>
            <a:srgbClr val="000000"/>
          </a:solidFill>
          <a:uFillTx/>
          <a:latin typeface="Helvetica Neue"/>
          <a:ea typeface="Helvetica Neue"/>
          <a:cs typeface="Helvetica Neue"/>
          <a:sym typeface="Helvetica Neue"/>
        </a:defRPr>
      </a:lvl3pPr>
      <a:lvl4pPr marL="0" marR="0" indent="0" algn="l" defTabSz="914400" rtl="0" latinLnBrk="0">
        <a:lnSpc>
          <a:spcPct val="80000"/>
        </a:lnSpc>
        <a:spcBef>
          <a:spcPts val="0"/>
        </a:spcBef>
        <a:spcAft>
          <a:spcPts val="0"/>
        </a:spcAft>
        <a:buClrTx/>
        <a:buSzTx/>
        <a:buFontTx/>
        <a:buNone/>
        <a:tabLst/>
        <a:defRPr b="1" baseline="0" cap="none" i="0" spc="0" strike="noStrike" sz="8500" u="none">
          <a:solidFill>
            <a:srgbClr val="000000"/>
          </a:solidFill>
          <a:uFillTx/>
          <a:latin typeface="Helvetica Neue"/>
          <a:ea typeface="Helvetica Neue"/>
          <a:cs typeface="Helvetica Neue"/>
          <a:sym typeface="Helvetica Neue"/>
        </a:defRPr>
      </a:lvl4pPr>
      <a:lvl5pPr marL="0" marR="0" indent="0" algn="l" defTabSz="914400" rtl="0" latinLnBrk="0">
        <a:lnSpc>
          <a:spcPct val="80000"/>
        </a:lnSpc>
        <a:spcBef>
          <a:spcPts val="0"/>
        </a:spcBef>
        <a:spcAft>
          <a:spcPts val="0"/>
        </a:spcAft>
        <a:buClrTx/>
        <a:buSzTx/>
        <a:buFontTx/>
        <a:buNone/>
        <a:tabLst/>
        <a:defRPr b="1" baseline="0" cap="none" i="0" spc="0" strike="noStrike" sz="8500" u="none">
          <a:solidFill>
            <a:srgbClr val="000000"/>
          </a:solidFill>
          <a:uFillTx/>
          <a:latin typeface="Helvetica Neue"/>
          <a:ea typeface="Helvetica Neue"/>
          <a:cs typeface="Helvetica Neue"/>
          <a:sym typeface="Helvetica Neue"/>
        </a:defRPr>
      </a:lvl5pPr>
      <a:lvl6pPr marL="0" marR="0" indent="0" algn="l" defTabSz="914400" rtl="0" latinLnBrk="0">
        <a:lnSpc>
          <a:spcPct val="80000"/>
        </a:lnSpc>
        <a:spcBef>
          <a:spcPts val="0"/>
        </a:spcBef>
        <a:spcAft>
          <a:spcPts val="0"/>
        </a:spcAft>
        <a:buClrTx/>
        <a:buSzTx/>
        <a:buFontTx/>
        <a:buNone/>
        <a:tabLst/>
        <a:defRPr b="1" baseline="0" cap="none" i="0" spc="0" strike="noStrike" sz="8500" u="none">
          <a:solidFill>
            <a:srgbClr val="000000"/>
          </a:solidFill>
          <a:uFillTx/>
          <a:latin typeface="Helvetica Neue"/>
          <a:ea typeface="Helvetica Neue"/>
          <a:cs typeface="Helvetica Neue"/>
          <a:sym typeface="Helvetica Neue"/>
        </a:defRPr>
      </a:lvl6pPr>
      <a:lvl7pPr marL="0" marR="0" indent="0" algn="l" defTabSz="914400" rtl="0" latinLnBrk="0">
        <a:lnSpc>
          <a:spcPct val="80000"/>
        </a:lnSpc>
        <a:spcBef>
          <a:spcPts val="0"/>
        </a:spcBef>
        <a:spcAft>
          <a:spcPts val="0"/>
        </a:spcAft>
        <a:buClrTx/>
        <a:buSzTx/>
        <a:buFontTx/>
        <a:buNone/>
        <a:tabLst/>
        <a:defRPr b="1" baseline="0" cap="none" i="0" spc="0" strike="noStrike" sz="8500" u="none">
          <a:solidFill>
            <a:srgbClr val="000000"/>
          </a:solidFill>
          <a:uFillTx/>
          <a:latin typeface="Helvetica Neue"/>
          <a:ea typeface="Helvetica Neue"/>
          <a:cs typeface="Helvetica Neue"/>
          <a:sym typeface="Helvetica Neue"/>
        </a:defRPr>
      </a:lvl7pPr>
      <a:lvl8pPr marL="0" marR="0" indent="0" algn="l" defTabSz="914400" rtl="0" latinLnBrk="0">
        <a:lnSpc>
          <a:spcPct val="80000"/>
        </a:lnSpc>
        <a:spcBef>
          <a:spcPts val="0"/>
        </a:spcBef>
        <a:spcAft>
          <a:spcPts val="0"/>
        </a:spcAft>
        <a:buClrTx/>
        <a:buSzTx/>
        <a:buFontTx/>
        <a:buNone/>
        <a:tabLst/>
        <a:defRPr b="1" baseline="0" cap="none" i="0" spc="0" strike="noStrike" sz="8500" u="none">
          <a:solidFill>
            <a:srgbClr val="000000"/>
          </a:solidFill>
          <a:uFillTx/>
          <a:latin typeface="Helvetica Neue"/>
          <a:ea typeface="Helvetica Neue"/>
          <a:cs typeface="Helvetica Neue"/>
          <a:sym typeface="Helvetica Neue"/>
        </a:defRPr>
      </a:lvl8pPr>
      <a:lvl9pPr marL="0" marR="0" indent="0" algn="l" defTabSz="914400" rtl="0" latinLnBrk="0">
        <a:lnSpc>
          <a:spcPct val="80000"/>
        </a:lnSpc>
        <a:spcBef>
          <a:spcPts val="0"/>
        </a:spcBef>
        <a:spcAft>
          <a:spcPts val="0"/>
        </a:spcAft>
        <a:buClrTx/>
        <a:buSzTx/>
        <a:buFontTx/>
        <a:buNone/>
        <a:tabLst/>
        <a:defRPr b="1" baseline="0" cap="none" i="0" spc="0" strike="noStrike" sz="8500" u="none">
          <a:solidFill>
            <a:srgbClr val="000000"/>
          </a:solidFill>
          <a:uFillTx/>
          <a:latin typeface="Helvetica Neue"/>
          <a:ea typeface="Helvetica Neue"/>
          <a:cs typeface="Helvetica Neue"/>
          <a:sym typeface="Helvetica Neue"/>
        </a:defRPr>
      </a:lvl9pPr>
    </p:titleStyle>
    <p:bodyStyle>
      <a:lvl1pPr marL="457200" marR="0" indent="-369188" algn="l" defTabSz="914400" rtl="0" latinLnBrk="0">
        <a:lnSpc>
          <a:spcPct val="90000"/>
        </a:lnSpc>
        <a:spcBef>
          <a:spcPts val="4500"/>
        </a:spcBef>
        <a:spcAft>
          <a:spcPts val="0"/>
        </a:spcAft>
        <a:buClr>
          <a:srgbClr val="000000"/>
        </a:buClr>
        <a:buSzPts val="4800"/>
        <a:buFont typeface="Helvetica Neue"/>
        <a:buChar char="•"/>
        <a:tabLst/>
        <a:defRPr b="0" baseline="0" cap="none" i="0" spc="0" strike="noStrike" sz="4800" u="none">
          <a:solidFill>
            <a:srgbClr val="000000"/>
          </a:solidFill>
          <a:uFillTx/>
          <a:latin typeface="Helvetica Neue"/>
          <a:ea typeface="Helvetica Neue"/>
          <a:cs typeface="Helvetica Neue"/>
          <a:sym typeface="Helvetica Neue"/>
        </a:defRPr>
      </a:lvl1pPr>
      <a:lvl2pPr marL="914400" marR="0" indent="-369188" algn="l" defTabSz="914400" rtl="0" latinLnBrk="0">
        <a:lnSpc>
          <a:spcPct val="90000"/>
        </a:lnSpc>
        <a:spcBef>
          <a:spcPts val="4500"/>
        </a:spcBef>
        <a:spcAft>
          <a:spcPts val="0"/>
        </a:spcAft>
        <a:buClr>
          <a:srgbClr val="000000"/>
        </a:buClr>
        <a:buSzPts val="4800"/>
        <a:buFont typeface="Helvetica Neue"/>
        <a:buChar char="•"/>
        <a:tabLst/>
        <a:defRPr b="0" baseline="0" cap="none" i="0" spc="0" strike="noStrike" sz="4800" u="none">
          <a:solidFill>
            <a:srgbClr val="000000"/>
          </a:solidFill>
          <a:uFillTx/>
          <a:latin typeface="Helvetica Neue"/>
          <a:ea typeface="Helvetica Neue"/>
          <a:cs typeface="Helvetica Neue"/>
          <a:sym typeface="Helvetica Neue"/>
        </a:defRPr>
      </a:lvl2pPr>
      <a:lvl3pPr marL="1371600" marR="0" indent="-369188" algn="l" defTabSz="914400" rtl="0" latinLnBrk="0">
        <a:lnSpc>
          <a:spcPct val="90000"/>
        </a:lnSpc>
        <a:spcBef>
          <a:spcPts val="4500"/>
        </a:spcBef>
        <a:spcAft>
          <a:spcPts val="0"/>
        </a:spcAft>
        <a:buClr>
          <a:srgbClr val="000000"/>
        </a:buClr>
        <a:buSzPts val="4800"/>
        <a:buFont typeface="Helvetica Neue"/>
        <a:buChar char="•"/>
        <a:tabLst/>
        <a:defRPr b="0" baseline="0" cap="none" i="0" spc="0" strike="noStrike" sz="4800" u="none">
          <a:solidFill>
            <a:srgbClr val="000000"/>
          </a:solidFill>
          <a:uFillTx/>
          <a:latin typeface="Helvetica Neue"/>
          <a:ea typeface="Helvetica Neue"/>
          <a:cs typeface="Helvetica Neue"/>
          <a:sym typeface="Helvetica Neue"/>
        </a:defRPr>
      </a:lvl3pPr>
      <a:lvl4pPr marL="1828800" marR="0" indent="-369188" algn="l" defTabSz="914400" rtl="0" latinLnBrk="0">
        <a:lnSpc>
          <a:spcPct val="90000"/>
        </a:lnSpc>
        <a:spcBef>
          <a:spcPts val="4500"/>
        </a:spcBef>
        <a:spcAft>
          <a:spcPts val="0"/>
        </a:spcAft>
        <a:buClr>
          <a:srgbClr val="000000"/>
        </a:buClr>
        <a:buSzPts val="4800"/>
        <a:buFont typeface="Helvetica Neue"/>
        <a:buChar char="•"/>
        <a:tabLst/>
        <a:defRPr b="0" baseline="0" cap="none" i="0" spc="0" strike="noStrike" sz="4800" u="none">
          <a:solidFill>
            <a:srgbClr val="000000"/>
          </a:solidFill>
          <a:uFillTx/>
          <a:latin typeface="Helvetica Neue"/>
          <a:ea typeface="Helvetica Neue"/>
          <a:cs typeface="Helvetica Neue"/>
          <a:sym typeface="Helvetica Neue"/>
        </a:defRPr>
      </a:lvl4pPr>
      <a:lvl5pPr marL="2286000" marR="0" indent="-369189" algn="l" defTabSz="914400" rtl="0" latinLnBrk="0">
        <a:lnSpc>
          <a:spcPct val="90000"/>
        </a:lnSpc>
        <a:spcBef>
          <a:spcPts val="4500"/>
        </a:spcBef>
        <a:spcAft>
          <a:spcPts val="0"/>
        </a:spcAft>
        <a:buClr>
          <a:srgbClr val="000000"/>
        </a:buClr>
        <a:buSzPts val="4800"/>
        <a:buFont typeface="Helvetica Neue"/>
        <a:buChar char="•"/>
        <a:tabLst/>
        <a:defRPr b="0" baseline="0" cap="none" i="0" spc="0" strike="noStrike" sz="4800" u="none">
          <a:solidFill>
            <a:srgbClr val="000000"/>
          </a:solidFill>
          <a:uFillTx/>
          <a:latin typeface="Helvetica Neue"/>
          <a:ea typeface="Helvetica Neue"/>
          <a:cs typeface="Helvetica Neue"/>
          <a:sym typeface="Helvetica Neue"/>
        </a:defRPr>
      </a:lvl5pPr>
      <a:lvl6pPr marL="2743200" marR="0" indent="-369189" algn="l" defTabSz="914400" rtl="0" latinLnBrk="0">
        <a:lnSpc>
          <a:spcPct val="90000"/>
        </a:lnSpc>
        <a:spcBef>
          <a:spcPts val="4500"/>
        </a:spcBef>
        <a:spcAft>
          <a:spcPts val="0"/>
        </a:spcAft>
        <a:buClr>
          <a:srgbClr val="000000"/>
        </a:buClr>
        <a:buSzPts val="4800"/>
        <a:buFont typeface="Helvetica Neue"/>
        <a:buChar char="•"/>
        <a:tabLst/>
        <a:defRPr b="0" baseline="0" cap="none" i="0" spc="0" strike="noStrike" sz="4800" u="none">
          <a:solidFill>
            <a:srgbClr val="000000"/>
          </a:solidFill>
          <a:uFillTx/>
          <a:latin typeface="Helvetica Neue"/>
          <a:ea typeface="Helvetica Neue"/>
          <a:cs typeface="Helvetica Neue"/>
          <a:sym typeface="Helvetica Neue"/>
        </a:defRPr>
      </a:lvl6pPr>
      <a:lvl7pPr marL="3200400" marR="0" indent="-369189" algn="l" defTabSz="914400" rtl="0" latinLnBrk="0">
        <a:lnSpc>
          <a:spcPct val="90000"/>
        </a:lnSpc>
        <a:spcBef>
          <a:spcPts val="4500"/>
        </a:spcBef>
        <a:spcAft>
          <a:spcPts val="0"/>
        </a:spcAft>
        <a:buClr>
          <a:srgbClr val="000000"/>
        </a:buClr>
        <a:buSzPts val="4800"/>
        <a:buFont typeface="Helvetica Neue"/>
        <a:buChar char="•"/>
        <a:tabLst/>
        <a:defRPr b="0" baseline="0" cap="none" i="0" spc="0" strike="noStrike" sz="4800" u="none">
          <a:solidFill>
            <a:srgbClr val="000000"/>
          </a:solidFill>
          <a:uFillTx/>
          <a:latin typeface="Helvetica Neue"/>
          <a:ea typeface="Helvetica Neue"/>
          <a:cs typeface="Helvetica Neue"/>
          <a:sym typeface="Helvetica Neue"/>
        </a:defRPr>
      </a:lvl7pPr>
      <a:lvl8pPr marL="3657600" marR="0" indent="-369189" algn="l" defTabSz="914400" rtl="0" latinLnBrk="0">
        <a:lnSpc>
          <a:spcPct val="90000"/>
        </a:lnSpc>
        <a:spcBef>
          <a:spcPts val="4500"/>
        </a:spcBef>
        <a:spcAft>
          <a:spcPts val="0"/>
        </a:spcAft>
        <a:buClr>
          <a:srgbClr val="000000"/>
        </a:buClr>
        <a:buSzPts val="4800"/>
        <a:buFont typeface="Helvetica Neue"/>
        <a:buChar char="•"/>
        <a:tabLst/>
        <a:defRPr b="0" baseline="0" cap="none" i="0" spc="0" strike="noStrike" sz="4800" u="none">
          <a:solidFill>
            <a:srgbClr val="000000"/>
          </a:solidFill>
          <a:uFillTx/>
          <a:latin typeface="Helvetica Neue"/>
          <a:ea typeface="Helvetica Neue"/>
          <a:cs typeface="Helvetica Neue"/>
          <a:sym typeface="Helvetica Neue"/>
        </a:defRPr>
      </a:lvl8pPr>
      <a:lvl9pPr marL="4114800" marR="0" indent="-369189" algn="l" defTabSz="914400" rtl="0" latinLnBrk="0">
        <a:lnSpc>
          <a:spcPct val="90000"/>
        </a:lnSpc>
        <a:spcBef>
          <a:spcPts val="4500"/>
        </a:spcBef>
        <a:spcAft>
          <a:spcPts val="0"/>
        </a:spcAft>
        <a:buClr>
          <a:srgbClr val="000000"/>
        </a:buClr>
        <a:buSzPts val="4800"/>
        <a:buFont typeface="Helvetica Neue"/>
        <a:buChar char="•"/>
        <a:tabLst/>
        <a:defRPr b="0" baseline="0" cap="none" i="0" spc="0" strike="noStrike" sz="4800" u="none">
          <a:solidFill>
            <a:srgbClr val="000000"/>
          </a:solidFill>
          <a:uFillTx/>
          <a:latin typeface="Helvetica Neue"/>
          <a:ea typeface="Helvetica Neue"/>
          <a:cs typeface="Helvetica Neue"/>
          <a:sym typeface="Helvetica Neue"/>
        </a:defRPr>
      </a:lvl9pPr>
    </p:bodyStyle>
    <p:otherStyle>
      <a:lvl1pPr marL="0" marR="0" indent="0" algn="ctr" defTabSz="9144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9144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9144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9144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9144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9144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9144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9144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9144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croarkin.kyle@gmail.com" TargetMode="External"/><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9.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video" Target="../media/media1.mov"/><Relationship Id="rId4" Type="http://schemas.microsoft.com/office/2007/relationships/media" Target="../media/media1.mov"/><Relationship Id="rId5" Type="http://schemas.openxmlformats.org/officeDocument/2006/relationships/image" Target="../media/image18.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9.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4.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homewithinnowhere.com/blog/voxel_game/" TargetMode="External"/><Relationship Id="rId3" Type="http://schemas.openxmlformats.org/officeDocument/2006/relationships/hyperlink" Target="https://github.com/namgyaaal/avoxelgame" TargetMode="External"/><Relationship Id="rId4"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Google Shape;86;p19"/>
          <p:cNvSpPr txBox="1"/>
          <p:nvPr>
            <p:ph type="body" sz="quarter" idx="1"/>
          </p:nvPr>
        </p:nvSpPr>
        <p:spPr>
          <a:xfrm>
            <a:off x="1201341" y="11859862"/>
            <a:ext cx="21971002" cy="636980"/>
          </a:xfrm>
          <a:prstGeom prst="rect">
            <a:avLst/>
          </a:prstGeom>
        </p:spPr>
        <p:txBody>
          <a:bodyPr/>
          <a:lstStyle/>
          <a:p>
            <a:pPr marL="0"/>
            <a:r>
              <a:t>Kyle Croarkin  — </a:t>
            </a:r>
            <a:r>
              <a:rPr u="sng">
                <a:solidFill>
                  <a:srgbClr val="0000FF"/>
                </a:solidFill>
                <a:uFill>
                  <a:solidFill>
                    <a:srgbClr val="0000FF"/>
                  </a:solidFill>
                </a:uFill>
                <a:hlinkClick r:id="rId2" invalidUrl="" action="" tgtFrame="" tooltip="" history="1" highlightClick="0" endSnd="0"/>
              </a:rPr>
              <a:t>croarkin.kyle@gmail.com</a:t>
            </a:r>
          </a:p>
        </p:txBody>
      </p:sp>
      <p:sp>
        <p:nvSpPr>
          <p:cNvPr id="172" name="Google Shape;87;p19"/>
          <p:cNvSpPr txBox="1"/>
          <p:nvPr>
            <p:ph type="title"/>
          </p:nvPr>
        </p:nvSpPr>
        <p:spPr>
          <a:xfrm>
            <a:off x="1206496" y="5318190"/>
            <a:ext cx="14554925" cy="1905002"/>
          </a:xfrm>
          <a:prstGeom prst="rect">
            <a:avLst/>
          </a:prstGeom>
        </p:spPr>
        <p:txBody>
          <a:bodyPr/>
          <a:lstStyle/>
          <a:p>
            <a:pPr/>
            <a:r>
              <a:t>AVG - A Voxel Game</a:t>
            </a:r>
          </a:p>
        </p:txBody>
      </p:sp>
      <p:sp>
        <p:nvSpPr>
          <p:cNvPr id="173" name="Google Shape;88;p19"/>
          <p:cNvSpPr txBox="1"/>
          <p:nvPr/>
        </p:nvSpPr>
        <p:spPr>
          <a:xfrm>
            <a:off x="1201341" y="7223190"/>
            <a:ext cx="14037362" cy="19050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defRPr b="1" sz="5500">
                <a:latin typeface="Helvetica Neue"/>
                <a:ea typeface="Helvetica Neue"/>
                <a:cs typeface="Helvetica Neue"/>
                <a:sym typeface="Helvetica Neue"/>
              </a:defRPr>
            </a:lvl1pPr>
          </a:lstStyle>
          <a:p>
            <a:pPr/>
            <a:r>
              <a:t>Exploring Dyalog APL and Game Programming</a:t>
            </a:r>
          </a:p>
        </p:txBody>
      </p:sp>
      <p:pic>
        <p:nvPicPr>
          <p:cNvPr id="174" name="Google Shape;89;p19" descr="Google Shape;89;p19"/>
          <p:cNvPicPr>
            <a:picLocks noChangeAspect="1"/>
          </p:cNvPicPr>
          <p:nvPr/>
        </p:nvPicPr>
        <p:blipFill>
          <a:blip r:embed="rId3">
            <a:extLst/>
          </a:blip>
          <a:stretch>
            <a:fillRect/>
          </a:stretch>
        </p:blipFill>
        <p:spPr>
          <a:xfrm>
            <a:off x="15950252" y="3783379"/>
            <a:ext cx="6149240" cy="614924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Google Shape;152;p28"/>
          <p:cNvSpPr txBox="1"/>
          <p:nvPr>
            <p:ph type="title"/>
          </p:nvPr>
        </p:nvSpPr>
        <p:spPr>
          <a:prstGeom prst="rect">
            <a:avLst/>
          </a:prstGeom>
        </p:spPr>
        <p:txBody>
          <a:bodyPr/>
          <a:lstStyle/>
          <a:p>
            <a:pPr/>
            <a:r>
              <a:t>What to do?</a:t>
            </a:r>
          </a:p>
        </p:txBody>
      </p:sp>
      <p:sp>
        <p:nvSpPr>
          <p:cNvPr id="226" name="Google Shape;153;p28"/>
          <p:cNvSpPr txBox="1"/>
          <p:nvPr/>
        </p:nvSpPr>
        <p:spPr>
          <a:xfrm>
            <a:off x="1539643" y="3130733"/>
            <a:ext cx="17886580" cy="8084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People who got into programming cause of video games usually..</a:t>
            </a:r>
          </a:p>
        </p:txBody>
      </p:sp>
      <p:sp>
        <p:nvSpPr>
          <p:cNvPr id="227" name="Google Shape;154;p28"/>
          <p:cNvSpPr txBox="1"/>
          <p:nvPr/>
        </p:nvSpPr>
        <p:spPr>
          <a:xfrm>
            <a:off x="1539643" y="4313027"/>
            <a:ext cx="7265328" cy="8084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90000"/>
              </a:lnSpc>
              <a:defRPr sz="4800">
                <a:latin typeface="Helvetica Neue"/>
                <a:ea typeface="Helvetica Neue"/>
                <a:cs typeface="Helvetica Neue"/>
                <a:sym typeface="Helvetica Neue"/>
              </a:defRPr>
            </a:lvl1pPr>
          </a:lstStyle>
          <a:p>
            <a:pPr/>
            <a:r>
              <a:t>Make Doom run on it</a:t>
            </a:r>
          </a:p>
        </p:txBody>
      </p:sp>
      <p:sp>
        <p:nvSpPr>
          <p:cNvPr id="228" name="Google Shape;155;p28"/>
          <p:cNvSpPr txBox="1"/>
          <p:nvPr/>
        </p:nvSpPr>
        <p:spPr>
          <a:xfrm>
            <a:off x="14464875" y="4313027"/>
            <a:ext cx="7265329" cy="8084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90000"/>
              </a:lnSpc>
              <a:defRPr sz="4800">
                <a:latin typeface="Helvetica Neue"/>
                <a:ea typeface="Helvetica Neue"/>
                <a:cs typeface="Helvetica Neue"/>
                <a:sym typeface="Helvetica Neue"/>
              </a:defRPr>
            </a:lvl1pPr>
          </a:lstStyle>
          <a:p>
            <a:pPr/>
            <a:r>
              <a:t>Write a Voxel game on it</a:t>
            </a:r>
          </a:p>
        </p:txBody>
      </p:sp>
      <p:pic>
        <p:nvPicPr>
          <p:cNvPr id="229" name="Google Shape;156;p28" descr="Google Shape;156;p28"/>
          <p:cNvPicPr>
            <a:picLocks noChangeAspect="1"/>
          </p:cNvPicPr>
          <p:nvPr/>
        </p:nvPicPr>
        <p:blipFill>
          <a:blip r:embed="rId3">
            <a:extLst/>
          </a:blip>
          <a:stretch>
            <a:fillRect/>
          </a:stretch>
        </p:blipFill>
        <p:spPr>
          <a:xfrm>
            <a:off x="1907517" y="5495318"/>
            <a:ext cx="6529582" cy="6529583"/>
          </a:xfrm>
          <a:prstGeom prst="rect">
            <a:avLst/>
          </a:prstGeom>
          <a:ln w="12700">
            <a:miter lim="400000"/>
          </a:ln>
        </p:spPr>
      </p:pic>
      <p:pic>
        <p:nvPicPr>
          <p:cNvPr id="230" name="Google Shape;157;p28" descr="Google Shape;157;p28"/>
          <p:cNvPicPr>
            <a:picLocks noChangeAspect="1"/>
          </p:cNvPicPr>
          <p:nvPr/>
        </p:nvPicPr>
        <p:blipFill>
          <a:blip r:embed="rId4">
            <a:extLst/>
          </a:blip>
          <a:stretch>
            <a:fillRect/>
          </a:stretch>
        </p:blipFill>
        <p:spPr>
          <a:xfrm>
            <a:off x="4408727" y="10060640"/>
            <a:ext cx="5943216" cy="3338107"/>
          </a:xfrm>
          <a:prstGeom prst="rect">
            <a:avLst/>
          </a:prstGeom>
          <a:ln w="12700">
            <a:miter lim="400000"/>
          </a:ln>
        </p:spPr>
      </p:pic>
      <p:pic>
        <p:nvPicPr>
          <p:cNvPr id="231" name="Google Shape;158;p28" descr="Google Shape;158;p28"/>
          <p:cNvPicPr>
            <a:picLocks noChangeAspect="1"/>
          </p:cNvPicPr>
          <p:nvPr/>
        </p:nvPicPr>
        <p:blipFill>
          <a:blip r:embed="rId5">
            <a:extLst/>
          </a:blip>
          <a:stretch>
            <a:fillRect/>
          </a:stretch>
        </p:blipFill>
        <p:spPr>
          <a:xfrm>
            <a:off x="11724120" y="5633703"/>
            <a:ext cx="9257263" cy="2448594"/>
          </a:xfrm>
          <a:prstGeom prst="rect">
            <a:avLst/>
          </a:prstGeom>
          <a:ln w="12700">
            <a:miter lim="400000"/>
          </a:ln>
        </p:spPr>
      </p:pic>
      <p:pic>
        <p:nvPicPr>
          <p:cNvPr id="232" name="Google Shape;159;p28" descr="Google Shape;159;p28"/>
          <p:cNvPicPr>
            <a:picLocks noChangeAspect="1"/>
          </p:cNvPicPr>
          <p:nvPr/>
        </p:nvPicPr>
        <p:blipFill>
          <a:blip r:embed="rId6">
            <a:extLst/>
          </a:blip>
          <a:stretch>
            <a:fillRect/>
          </a:stretch>
        </p:blipFill>
        <p:spPr>
          <a:xfrm>
            <a:off x="13748500" y="6921823"/>
            <a:ext cx="8698078" cy="2535908"/>
          </a:xfrm>
          <a:prstGeom prst="rect">
            <a:avLst/>
          </a:prstGeom>
          <a:ln w="12700">
            <a:miter lim="400000"/>
          </a:ln>
        </p:spPr>
      </p:pic>
      <p:pic>
        <p:nvPicPr>
          <p:cNvPr id="233" name="Google Shape;160;p28" descr="Google Shape;160;p28"/>
          <p:cNvPicPr>
            <a:picLocks noChangeAspect="1"/>
          </p:cNvPicPr>
          <p:nvPr/>
        </p:nvPicPr>
        <p:blipFill>
          <a:blip r:embed="rId7">
            <a:extLst/>
          </a:blip>
          <a:stretch>
            <a:fillRect/>
          </a:stretch>
        </p:blipFill>
        <p:spPr>
          <a:xfrm>
            <a:off x="11625767" y="8892327"/>
            <a:ext cx="10343586" cy="2920883"/>
          </a:xfrm>
          <a:prstGeom prst="rect">
            <a:avLst/>
          </a:prstGeom>
          <a:ln w="12700">
            <a:miter lim="400000"/>
          </a:ln>
        </p:spPr>
      </p:pic>
      <p:sp>
        <p:nvSpPr>
          <p:cNvPr id="234" name="Google Shape;161;p28"/>
          <p:cNvSpPr/>
          <p:nvPr/>
        </p:nvSpPr>
        <p:spPr>
          <a:xfrm>
            <a:off x="10999923" y="4082243"/>
            <a:ext cx="12398552" cy="8320693"/>
          </a:xfrm>
          <a:prstGeom prst="rect">
            <a:avLst/>
          </a:prstGeom>
          <a:ln w="114300">
            <a:solidFill>
              <a:srgbClr val="EB220C"/>
            </a:solidFill>
            <a:miter lim="400000"/>
          </a:ln>
        </p:spPr>
        <p:txBody>
          <a:bodyPr lIns="0" tIns="0" rIns="0" bIns="0" anchor="ctr"/>
          <a:lstStyle/>
          <a:p>
            <a:pPr algn="ctr">
              <a:defRPr sz="3200">
                <a:solidFill>
                  <a:srgbClr val="FFFFFF"/>
                </a:solidFill>
                <a:latin typeface="Helvetica Neue"/>
                <a:ea typeface="Helvetica Neue"/>
                <a:cs typeface="Helvetica Neue"/>
                <a:sym typeface="Helvetica Neue"/>
              </a:defRPr>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Google Shape;166;p29"/>
          <p:cNvSpPr txBox="1"/>
          <p:nvPr>
            <p:ph type="title"/>
          </p:nvPr>
        </p:nvSpPr>
        <p:spPr>
          <a:prstGeom prst="rect">
            <a:avLst/>
          </a:prstGeom>
        </p:spPr>
        <p:txBody>
          <a:bodyPr/>
          <a:lstStyle/>
          <a:p>
            <a:pPr/>
            <a:r>
              <a:t>A Voxel Game?</a:t>
            </a:r>
          </a:p>
        </p:txBody>
      </p:sp>
      <p:sp>
        <p:nvSpPr>
          <p:cNvPr id="239" name="Google Shape;167;p29"/>
          <p:cNvSpPr txBox="1"/>
          <p:nvPr>
            <p:ph type="body" sz="half" idx="1"/>
          </p:nvPr>
        </p:nvSpPr>
        <p:spPr>
          <a:xfrm>
            <a:off x="734985" y="2990957"/>
            <a:ext cx="10754745" cy="9491107"/>
          </a:xfrm>
          <a:prstGeom prst="rect">
            <a:avLst/>
          </a:prstGeom>
        </p:spPr>
        <p:txBody>
          <a:bodyPr lIns="50800" tIns="50800" rIns="50800" bIns="50800"/>
          <a:lstStyle/>
          <a:p>
            <a:pPr marL="609600" indent="-609600">
              <a:lnSpc>
                <a:spcPct val="90000"/>
              </a:lnSpc>
              <a:buClr>
                <a:srgbClr val="000000"/>
              </a:buClr>
              <a:buSzPts val="4800"/>
              <a:buFont typeface="Helvetica Neue"/>
              <a:buChar char="•"/>
              <a:defRPr b="0" sz="4800"/>
            </a:pPr>
            <a:r>
              <a:t>Famous Example: Minecraft</a:t>
            </a:r>
          </a:p>
          <a:p>
            <a:pPr marL="609600" indent="-609600">
              <a:lnSpc>
                <a:spcPct val="90000"/>
              </a:lnSpc>
              <a:buClr>
                <a:srgbClr val="000000"/>
              </a:buClr>
              <a:buSzPts val="4800"/>
              <a:buFont typeface="Helvetica Neue"/>
              <a:buChar char="•"/>
              <a:defRPr b="0" sz="4800"/>
            </a:pPr>
            <a:r>
              <a:t>World of 3d blocks that can be placed or destroyed</a:t>
            </a:r>
          </a:p>
          <a:p>
            <a:pPr marL="609600" indent="-375284">
              <a:lnSpc>
                <a:spcPct val="90000"/>
              </a:lnSpc>
              <a:buClr>
                <a:srgbClr val="000000"/>
              </a:buClr>
              <a:buSzPts val="4800"/>
              <a:buFont typeface="Helvetica Neue"/>
              <a:buChar char="•"/>
              <a:defRPr b="0" sz="4800"/>
            </a:pPr>
            <a:r>
              <a:t>Blocks subdivided into chunks</a:t>
            </a:r>
          </a:p>
          <a:p>
            <a:pPr marL="609600" indent="-375284">
              <a:lnSpc>
                <a:spcPct val="90000"/>
              </a:lnSpc>
              <a:buClr>
                <a:srgbClr val="000000"/>
              </a:buClr>
              <a:buSzPts val="4800"/>
              <a:buFont typeface="Helvetica Neue"/>
              <a:buChar char="•"/>
              <a:defRPr b="0" sz="4800"/>
            </a:pPr>
          </a:p>
          <a:p>
            <a:pPr marL="609600" indent="-375284">
              <a:lnSpc>
                <a:spcPct val="90000"/>
              </a:lnSpc>
              <a:buClr>
                <a:srgbClr val="000000"/>
              </a:buClr>
              <a:buSzPts val="4800"/>
              <a:buFont typeface="Helvetica Neue"/>
              <a:buChar char="•"/>
              <a:defRPr b="0" sz="4800"/>
            </a:pPr>
            <a:r>
              <a:t>Need to see if language is expressive enough to handle game programming</a:t>
            </a:r>
          </a:p>
          <a:p>
            <a:pPr lvl="1" marL="920495" indent="-375284">
              <a:lnSpc>
                <a:spcPct val="90000"/>
              </a:lnSpc>
              <a:buClr>
                <a:srgbClr val="000000"/>
              </a:buClr>
              <a:buSzPts val="4800"/>
              <a:buFont typeface="Helvetica Neue"/>
              <a:defRPr b="0" sz="4800"/>
            </a:pPr>
            <a:r>
              <a:t>And if I can handle writing APL…</a:t>
            </a:r>
          </a:p>
        </p:txBody>
      </p:sp>
      <p:pic>
        <p:nvPicPr>
          <p:cNvPr id="240" name="Google Shape;168;p29" descr="Google Shape;168;p29"/>
          <p:cNvPicPr>
            <a:picLocks noChangeAspect="1"/>
          </p:cNvPicPr>
          <p:nvPr/>
        </p:nvPicPr>
        <p:blipFill>
          <a:blip r:embed="rId3">
            <a:extLst/>
          </a:blip>
          <a:stretch>
            <a:fillRect/>
          </a:stretch>
        </p:blipFill>
        <p:spPr>
          <a:xfrm>
            <a:off x="13235925" y="806158"/>
            <a:ext cx="10126927" cy="7595123"/>
          </a:xfrm>
          <a:prstGeom prst="rect">
            <a:avLst/>
          </a:prstGeom>
          <a:ln w="12700">
            <a:miter lim="400000"/>
          </a:ln>
        </p:spPr>
      </p:pic>
      <p:pic>
        <p:nvPicPr>
          <p:cNvPr id="241" name="Google Shape;169;p29" descr="Google Shape;169;p29"/>
          <p:cNvPicPr>
            <a:picLocks noChangeAspect="1"/>
          </p:cNvPicPr>
          <p:nvPr/>
        </p:nvPicPr>
        <p:blipFill>
          <a:blip r:embed="rId4">
            <a:extLst/>
          </a:blip>
          <a:stretch>
            <a:fillRect/>
          </a:stretch>
        </p:blipFill>
        <p:spPr>
          <a:xfrm>
            <a:off x="14415574" y="7369357"/>
            <a:ext cx="8947305" cy="5028932"/>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Google Shape;180;p31"/>
          <p:cNvSpPr txBox="1"/>
          <p:nvPr>
            <p:ph type="title"/>
          </p:nvPr>
        </p:nvSpPr>
        <p:spPr>
          <a:xfrm>
            <a:off x="1206500" y="495721"/>
            <a:ext cx="21971000" cy="1433164"/>
          </a:xfrm>
          <a:prstGeom prst="rect">
            <a:avLst/>
          </a:prstGeom>
        </p:spPr>
        <p:txBody>
          <a:bodyPr/>
          <a:lstStyle/>
          <a:p>
            <a:pPr/>
            <a:r>
              <a:t>Showcase</a:t>
            </a:r>
          </a:p>
        </p:txBody>
      </p:sp>
      <p:sp>
        <p:nvSpPr>
          <p:cNvPr id="246" name="Google Shape;181;p31"/>
          <p:cNvSpPr txBox="1"/>
          <p:nvPr/>
        </p:nvSpPr>
        <p:spPr>
          <a:xfrm>
            <a:off x="1494736" y="2681672"/>
            <a:ext cx="4007718" cy="8084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Well..?</a:t>
            </a:r>
          </a:p>
        </p:txBody>
      </p:sp>
      <p:pic>
        <p:nvPicPr>
          <p:cNvPr id="247" name="Google Shape;182;p31" descr="Google Shape;182;p31"/>
          <p:cNvPicPr>
            <a:picLocks noChangeAspect="1"/>
          </p:cNvPicPr>
          <p:nvPr/>
        </p:nvPicPr>
        <p:blipFill>
          <a:blip r:embed="rId2">
            <a:extLst/>
          </a:blip>
          <a:stretch>
            <a:fillRect/>
          </a:stretch>
        </p:blipFill>
        <p:spPr>
          <a:xfrm>
            <a:off x="4057650" y="3817208"/>
            <a:ext cx="16268700" cy="9118602"/>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Google Shape;187;p32"/>
          <p:cNvSpPr txBox="1"/>
          <p:nvPr>
            <p:ph type="title"/>
          </p:nvPr>
        </p:nvSpPr>
        <p:spPr>
          <a:xfrm>
            <a:off x="1206500" y="495721"/>
            <a:ext cx="21971000" cy="1433164"/>
          </a:xfrm>
          <a:prstGeom prst="rect">
            <a:avLst/>
          </a:prstGeom>
        </p:spPr>
        <p:txBody>
          <a:bodyPr/>
          <a:lstStyle/>
          <a:p>
            <a:pPr/>
            <a:r>
              <a:t>Broad Project Structure</a:t>
            </a:r>
          </a:p>
        </p:txBody>
      </p:sp>
      <p:pic>
        <p:nvPicPr>
          <p:cNvPr id="250" name="Google Shape;188;p32" descr="Google Shape;188;p32"/>
          <p:cNvPicPr>
            <a:picLocks noChangeAspect="1"/>
          </p:cNvPicPr>
          <p:nvPr/>
        </p:nvPicPr>
        <p:blipFill>
          <a:blip r:embed="rId3">
            <a:extLst/>
          </a:blip>
          <a:stretch>
            <a:fillRect/>
          </a:stretch>
        </p:blipFill>
        <p:spPr>
          <a:xfrm>
            <a:off x="1393104" y="2331015"/>
            <a:ext cx="7581209" cy="3949054"/>
          </a:xfrm>
          <a:prstGeom prst="rect">
            <a:avLst/>
          </a:prstGeom>
          <a:ln w="12700">
            <a:miter lim="400000"/>
          </a:ln>
        </p:spPr>
      </p:pic>
      <p:sp>
        <p:nvSpPr>
          <p:cNvPr id="251" name="Google Shape;189;p32"/>
          <p:cNvSpPr txBox="1"/>
          <p:nvPr/>
        </p:nvSpPr>
        <p:spPr>
          <a:xfrm>
            <a:off x="910957" y="6617141"/>
            <a:ext cx="10411801" cy="57890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09600" indent="-609600">
              <a:lnSpc>
                <a:spcPct val="90000"/>
              </a:lnSpc>
              <a:buClr>
                <a:srgbClr val="000000"/>
              </a:buClr>
              <a:buSzPts val="4800"/>
              <a:buFont typeface="Helvetica Neue"/>
              <a:buChar char="•"/>
              <a:defRPr sz="4800">
                <a:latin typeface="Helvetica Neue"/>
                <a:ea typeface="Helvetica Neue"/>
                <a:cs typeface="Helvetica Neue"/>
                <a:sym typeface="Helvetica Neue"/>
              </a:defRPr>
            </a:pPr>
            <a:r>
              <a:t>Cross-platform library for windowing and event handling</a:t>
            </a:r>
          </a:p>
          <a:p>
            <a:pPr marL="609600" indent="-609600">
              <a:lnSpc>
                <a:spcPct val="90000"/>
              </a:lnSpc>
              <a:spcBef>
                <a:spcPts val="4500"/>
              </a:spcBef>
              <a:buClr>
                <a:srgbClr val="000000"/>
              </a:buClr>
              <a:buSzPts val="4800"/>
              <a:buFont typeface="Helvetica Neue"/>
              <a:buChar char="•"/>
              <a:defRPr sz="4800">
                <a:latin typeface="Helvetica Neue"/>
                <a:ea typeface="Helvetica Neue"/>
                <a:cs typeface="Helvetica Neue"/>
                <a:sym typeface="Helvetica Neue"/>
              </a:defRPr>
            </a:pPr>
            <a:r>
              <a:t>New low level wrapper over modern graphics apis</a:t>
            </a:r>
          </a:p>
          <a:p>
            <a:pPr marL="609600" indent="-539495">
              <a:lnSpc>
                <a:spcPct val="90000"/>
              </a:lnSpc>
              <a:spcBef>
                <a:spcPts val="4500"/>
              </a:spcBef>
              <a:buClr>
                <a:srgbClr val="000000"/>
              </a:buClr>
              <a:buSzPts val="4800"/>
              <a:buFont typeface="Helvetica Neue"/>
              <a:buChar char="•"/>
              <a:defRPr sz="4800">
                <a:latin typeface="Helvetica Neue"/>
                <a:ea typeface="Helvetica Neue"/>
                <a:cs typeface="Helvetica Neue"/>
                <a:sym typeface="Helvetica Neue"/>
              </a:defRPr>
            </a:pPr>
            <a:r>
              <a:t>Other goodies</a:t>
            </a:r>
          </a:p>
        </p:txBody>
      </p:sp>
      <p:pic>
        <p:nvPicPr>
          <p:cNvPr id="252" name="pasted-movie.png" descr="pasted-movie.png"/>
          <p:cNvPicPr>
            <a:picLocks noChangeAspect="1"/>
          </p:cNvPicPr>
          <p:nvPr/>
        </p:nvPicPr>
        <p:blipFill>
          <a:blip r:embed="rId4">
            <a:extLst/>
          </a:blip>
          <a:stretch>
            <a:fillRect/>
          </a:stretch>
        </p:blipFill>
        <p:spPr>
          <a:xfrm>
            <a:off x="11830482" y="4626068"/>
            <a:ext cx="10568854" cy="4463864"/>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Google Shape;210;p34"/>
          <p:cNvSpPr txBox="1"/>
          <p:nvPr>
            <p:ph type="title"/>
          </p:nvPr>
        </p:nvSpPr>
        <p:spPr>
          <a:prstGeom prst="rect">
            <a:avLst/>
          </a:prstGeom>
        </p:spPr>
        <p:txBody>
          <a:bodyPr/>
          <a:lstStyle/>
          <a:p>
            <a:pPr/>
            <a:r>
              <a:t>Snippet Example</a:t>
            </a:r>
          </a:p>
        </p:txBody>
      </p:sp>
      <p:sp>
        <p:nvSpPr>
          <p:cNvPr id="257" name="Google Shape;211;p34"/>
          <p:cNvSpPr txBox="1"/>
          <p:nvPr/>
        </p:nvSpPr>
        <p:spPr>
          <a:xfrm>
            <a:off x="1292659" y="3484366"/>
            <a:ext cx="8828631" cy="39927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4800">
                <a:latin typeface="Helvetica Neue"/>
                <a:ea typeface="Helvetica Neue"/>
                <a:cs typeface="Helvetica Neue"/>
                <a:sym typeface="Helvetica Neue"/>
              </a:defRPr>
            </a:pPr>
            <a:r>
              <a:t>Converting chunk data to vertex data </a:t>
            </a:r>
          </a:p>
          <a:p>
            <a:pPr>
              <a:lnSpc>
                <a:spcPct val="90000"/>
              </a:lnSpc>
              <a:spcBef>
                <a:spcPts val="4500"/>
              </a:spcBef>
              <a:defRPr sz="4800">
                <a:latin typeface="Helvetica Neue"/>
                <a:ea typeface="Helvetica Neue"/>
                <a:cs typeface="Helvetica Neue"/>
                <a:sym typeface="Helvetica Neue"/>
              </a:defRPr>
            </a:pPr>
            <a:r>
              <a:t>Need to convert a 3d array of block types to geometry to be rendered.</a:t>
            </a:r>
          </a:p>
        </p:txBody>
      </p:sp>
      <p:pic>
        <p:nvPicPr>
          <p:cNvPr id="258" name="Google Shape;212;p34" descr="Google Shape;212;p34"/>
          <p:cNvPicPr>
            <a:picLocks noChangeAspect="1"/>
          </p:cNvPicPr>
          <p:nvPr/>
        </p:nvPicPr>
        <p:blipFill>
          <a:blip r:embed="rId3">
            <a:extLst/>
          </a:blip>
          <a:stretch>
            <a:fillRect/>
          </a:stretch>
        </p:blipFill>
        <p:spPr>
          <a:xfrm>
            <a:off x="1466086" y="8448868"/>
            <a:ext cx="10059802" cy="4336630"/>
          </a:xfrm>
          <a:prstGeom prst="rect">
            <a:avLst/>
          </a:prstGeom>
          <a:ln w="12700">
            <a:miter lim="400000"/>
          </a:ln>
        </p:spPr>
      </p:pic>
      <p:sp>
        <p:nvSpPr>
          <p:cNvPr id="259" name="Google Shape;213;p34"/>
          <p:cNvSpPr txBox="1"/>
          <p:nvPr/>
        </p:nvSpPr>
        <p:spPr>
          <a:xfrm>
            <a:off x="11814124" y="2489200"/>
            <a:ext cx="12519153" cy="87376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400">
                <a:solidFill>
                  <a:srgbClr val="D699B6"/>
                </a:solidFill>
                <a:latin typeface="APL385 Unicode"/>
                <a:ea typeface="APL385 Unicode"/>
                <a:cs typeface="APL385 Unicode"/>
                <a:sym typeface="APL385 Unicode"/>
              </a:defRPr>
            </a:pPr>
            <a:r>
              <a:rPr>
                <a:solidFill>
                  <a:srgbClr val="D3C6AA"/>
                </a:solidFill>
              </a:rPr>
              <a:t>l </a:t>
            </a:r>
            <a:r>
              <a:rPr>
                <a:solidFill>
                  <a:srgbClr val="E67E80"/>
                </a:solidFill>
              </a:rPr>
              <a:t>←</a:t>
            </a:r>
            <a:r>
              <a:t> 16 128 16</a:t>
            </a:r>
            <a:endParaRPr>
              <a:solidFill>
                <a:srgbClr val="000000"/>
              </a:solidFill>
            </a:endParaRPr>
          </a:p>
          <a:p>
            <a:pPr defTabSz="457200">
              <a:defRPr sz="2400">
                <a:solidFill>
                  <a:srgbClr val="E69875"/>
                </a:solidFill>
                <a:latin typeface="APL385 Unicode"/>
                <a:ea typeface="APL385 Unicode"/>
                <a:cs typeface="APL385 Unicode"/>
                <a:sym typeface="APL385 Unicode"/>
              </a:defRPr>
            </a:pPr>
            <a:r>
              <a:rPr>
                <a:solidFill>
                  <a:srgbClr val="D3C6AA"/>
                </a:solidFill>
              </a:rPr>
              <a:t>box </a:t>
            </a:r>
            <a:r>
              <a:rPr>
                <a:solidFill>
                  <a:srgbClr val="E67E80"/>
                </a:solidFill>
              </a:rPr>
              <a:t>←</a:t>
            </a:r>
            <a:r>
              <a:t> ⊃∘.∨/</a:t>
            </a:r>
            <a:r>
              <a:rPr>
                <a:solidFill>
                  <a:srgbClr val="D699B6"/>
                </a:solidFill>
              </a:rPr>
              <a:t>1</a:t>
            </a:r>
            <a:r>
              <a:t>@</a:t>
            </a:r>
            <a:r>
              <a:rPr>
                <a:solidFill>
                  <a:srgbClr val="D699B6"/>
                </a:solidFill>
              </a:rPr>
              <a:t>0</a:t>
            </a:r>
            <a:r>
              <a:t>¨</a:t>
            </a:r>
            <a:r>
              <a:rPr>
                <a:solidFill>
                  <a:srgbClr val="D3C6AA"/>
                </a:solidFill>
              </a:rPr>
              <a:t>l</a:t>
            </a:r>
            <a:r>
              <a:t>-⍛↑¨</a:t>
            </a:r>
            <a:r>
              <a:rPr>
                <a:solidFill>
                  <a:srgbClr val="D699B6"/>
                </a:solidFill>
              </a:rPr>
              <a:t>1</a:t>
            </a:r>
            <a:endParaRPr>
              <a:solidFill>
                <a:srgbClr val="000000"/>
              </a:solidFill>
            </a:endParaRPr>
          </a:p>
          <a:p>
            <a:pPr defTabSz="457200">
              <a:defRPr sz="2400">
                <a:solidFill>
                  <a:srgbClr val="D3C6AA"/>
                </a:solidFill>
                <a:latin typeface="APL385 Unicode"/>
                <a:ea typeface="APL385 Unicode"/>
                <a:cs typeface="APL385 Unicode"/>
                <a:sym typeface="APL385 Unicode"/>
              </a:defRPr>
            </a:pPr>
            <a:r>
              <a:t>faces </a:t>
            </a:r>
            <a:r>
              <a:rPr>
                <a:solidFill>
                  <a:srgbClr val="E67E80"/>
                </a:solidFill>
              </a:rPr>
              <a:t>←</a:t>
            </a:r>
            <a:r>
              <a:t> [</a:t>
            </a:r>
            <a:endParaRPr>
              <a:solidFill>
                <a:srgbClr val="000000"/>
              </a:solidFill>
            </a:endParaRPr>
          </a:p>
          <a:p>
            <a:pPr defTabSz="457200">
              <a:defRPr sz="2400">
                <a:solidFill>
                  <a:srgbClr val="859289"/>
                </a:solidFill>
                <a:latin typeface="APL385 Unicode"/>
                <a:ea typeface="APL385 Unicode"/>
                <a:cs typeface="APL385 Unicode"/>
                <a:sym typeface="APL385 Unicode"/>
              </a:defRPr>
            </a:pPr>
            <a:r>
              <a:rPr>
                <a:solidFill>
                  <a:srgbClr val="D699B6"/>
                </a:solidFill>
              </a:rPr>
              <a:t>0 1 0</a:t>
            </a:r>
            <a:r>
              <a:rPr>
                <a:solidFill>
                  <a:srgbClr val="E69875"/>
                </a:solidFill>
              </a:rPr>
              <a:t> ⋄</a:t>
            </a:r>
            <a:r>
              <a:rPr>
                <a:solidFill>
                  <a:srgbClr val="D699B6"/>
                </a:solidFill>
              </a:rPr>
              <a:t> 0 1 1</a:t>
            </a:r>
            <a:r>
              <a:rPr>
                <a:solidFill>
                  <a:srgbClr val="E69875"/>
                </a:solidFill>
              </a:rPr>
              <a:t> ⋄</a:t>
            </a:r>
            <a:r>
              <a:rPr>
                <a:solidFill>
                  <a:srgbClr val="D699B6"/>
                </a:solidFill>
              </a:rPr>
              <a:t> 0 0 1</a:t>
            </a:r>
            <a:r>
              <a:rPr>
                <a:solidFill>
                  <a:srgbClr val="E69875"/>
                </a:solidFill>
              </a:rPr>
              <a:t> ⋄</a:t>
            </a:r>
            <a:r>
              <a:rPr>
                <a:solidFill>
                  <a:srgbClr val="D699B6"/>
                </a:solidFill>
              </a:rPr>
              <a:t> 0 0 0</a:t>
            </a:r>
            <a:r>
              <a:t> ⍝ Left</a:t>
            </a:r>
            <a:endParaRPr>
              <a:solidFill>
                <a:srgbClr val="000000"/>
              </a:solidFill>
            </a:endParaRPr>
          </a:p>
          <a:p>
            <a:pPr defTabSz="457200">
              <a:defRPr sz="2400">
                <a:solidFill>
                  <a:srgbClr val="859289"/>
                </a:solidFill>
                <a:latin typeface="APL385 Unicode"/>
                <a:ea typeface="APL385 Unicode"/>
                <a:cs typeface="APL385 Unicode"/>
                <a:sym typeface="APL385 Unicode"/>
              </a:defRPr>
            </a:pPr>
            <a:r>
              <a:rPr>
                <a:solidFill>
                  <a:srgbClr val="D699B6"/>
                </a:solidFill>
              </a:rPr>
              <a:t>1 1 1</a:t>
            </a:r>
            <a:r>
              <a:rPr>
                <a:solidFill>
                  <a:srgbClr val="E69875"/>
                </a:solidFill>
              </a:rPr>
              <a:t> ⋄</a:t>
            </a:r>
            <a:r>
              <a:rPr>
                <a:solidFill>
                  <a:srgbClr val="D699B6"/>
                </a:solidFill>
              </a:rPr>
              <a:t> 1 1 0</a:t>
            </a:r>
            <a:r>
              <a:rPr>
                <a:solidFill>
                  <a:srgbClr val="E69875"/>
                </a:solidFill>
              </a:rPr>
              <a:t> ⋄</a:t>
            </a:r>
            <a:r>
              <a:rPr>
                <a:solidFill>
                  <a:srgbClr val="D699B6"/>
                </a:solidFill>
              </a:rPr>
              <a:t> 1 0 0</a:t>
            </a:r>
            <a:r>
              <a:rPr>
                <a:solidFill>
                  <a:srgbClr val="E69875"/>
                </a:solidFill>
              </a:rPr>
              <a:t> ⋄</a:t>
            </a:r>
            <a:r>
              <a:rPr>
                <a:solidFill>
                  <a:srgbClr val="D699B6"/>
                </a:solidFill>
              </a:rPr>
              <a:t> 1 0 1</a:t>
            </a:r>
            <a:r>
              <a:t> ⍝ Right</a:t>
            </a:r>
            <a:endParaRPr>
              <a:solidFill>
                <a:srgbClr val="000000"/>
              </a:solidFill>
            </a:endParaRPr>
          </a:p>
          <a:p>
            <a:pPr defTabSz="457200">
              <a:defRPr sz="2400">
                <a:solidFill>
                  <a:srgbClr val="859289"/>
                </a:solidFill>
                <a:latin typeface="APL385 Unicode"/>
                <a:ea typeface="APL385 Unicode"/>
                <a:cs typeface="APL385 Unicode"/>
                <a:sym typeface="APL385 Unicode"/>
              </a:defRPr>
            </a:pPr>
            <a:r>
              <a:rPr>
                <a:solidFill>
                  <a:srgbClr val="D699B6"/>
                </a:solidFill>
              </a:rPr>
              <a:t>1 0 0</a:t>
            </a:r>
            <a:r>
              <a:rPr>
                <a:solidFill>
                  <a:srgbClr val="E69875"/>
                </a:solidFill>
              </a:rPr>
              <a:t> ⋄</a:t>
            </a:r>
            <a:r>
              <a:rPr>
                <a:solidFill>
                  <a:srgbClr val="D699B6"/>
                </a:solidFill>
              </a:rPr>
              <a:t> 0 0 0</a:t>
            </a:r>
            <a:r>
              <a:rPr>
                <a:solidFill>
                  <a:srgbClr val="E69875"/>
                </a:solidFill>
              </a:rPr>
              <a:t> ⋄</a:t>
            </a:r>
            <a:r>
              <a:rPr>
                <a:solidFill>
                  <a:srgbClr val="D699B6"/>
                </a:solidFill>
              </a:rPr>
              <a:t> 0 0 1</a:t>
            </a:r>
            <a:r>
              <a:rPr>
                <a:solidFill>
                  <a:srgbClr val="E69875"/>
                </a:solidFill>
              </a:rPr>
              <a:t> ⋄</a:t>
            </a:r>
            <a:r>
              <a:rPr>
                <a:solidFill>
                  <a:srgbClr val="D699B6"/>
                </a:solidFill>
              </a:rPr>
              <a:t> 1 0 1</a:t>
            </a:r>
            <a:r>
              <a:t> ⍝ Bottom</a:t>
            </a:r>
            <a:endParaRPr>
              <a:solidFill>
                <a:srgbClr val="000000"/>
              </a:solidFill>
            </a:endParaRPr>
          </a:p>
          <a:p>
            <a:pPr defTabSz="457200">
              <a:defRPr sz="2400">
                <a:solidFill>
                  <a:srgbClr val="D699B6"/>
                </a:solidFill>
                <a:latin typeface="APL385 Unicode"/>
                <a:ea typeface="APL385 Unicode"/>
                <a:cs typeface="APL385 Unicode"/>
                <a:sym typeface="APL385 Unicode"/>
              </a:defRPr>
            </a:pPr>
            <a:r>
              <a:t>0 1 0</a:t>
            </a:r>
            <a:r>
              <a:rPr>
                <a:solidFill>
                  <a:srgbClr val="E69875"/>
                </a:solidFill>
              </a:rPr>
              <a:t> ⋄</a:t>
            </a:r>
            <a:r>
              <a:t> 1 1 0</a:t>
            </a:r>
            <a:r>
              <a:rPr>
                <a:solidFill>
                  <a:srgbClr val="E69875"/>
                </a:solidFill>
              </a:rPr>
              <a:t> ⋄</a:t>
            </a:r>
            <a:r>
              <a:t> 1 1 1</a:t>
            </a:r>
            <a:r>
              <a:rPr>
                <a:solidFill>
                  <a:srgbClr val="E69875"/>
                </a:solidFill>
              </a:rPr>
              <a:t> ⋄</a:t>
            </a:r>
            <a:r>
              <a:t> 0 1 1</a:t>
            </a:r>
            <a:r>
              <a:rPr>
                <a:solidFill>
                  <a:srgbClr val="859289"/>
                </a:solidFill>
              </a:rPr>
              <a:t> ⍝ Top</a:t>
            </a:r>
            <a:endParaRPr>
              <a:solidFill>
                <a:srgbClr val="000000"/>
              </a:solidFill>
            </a:endParaRPr>
          </a:p>
          <a:p>
            <a:pPr defTabSz="457200">
              <a:defRPr sz="2400">
                <a:solidFill>
                  <a:srgbClr val="859289"/>
                </a:solidFill>
                <a:latin typeface="APL385 Unicode"/>
                <a:ea typeface="APL385 Unicode"/>
                <a:cs typeface="APL385 Unicode"/>
                <a:sym typeface="APL385 Unicode"/>
              </a:defRPr>
            </a:pPr>
            <a:r>
              <a:rPr>
                <a:solidFill>
                  <a:srgbClr val="D699B6"/>
                </a:solidFill>
              </a:rPr>
              <a:t>1 1 0</a:t>
            </a:r>
            <a:r>
              <a:rPr>
                <a:solidFill>
                  <a:srgbClr val="E69875"/>
                </a:solidFill>
              </a:rPr>
              <a:t> ⋄</a:t>
            </a:r>
            <a:r>
              <a:rPr>
                <a:solidFill>
                  <a:srgbClr val="D699B6"/>
                </a:solidFill>
              </a:rPr>
              <a:t> 0 1 0</a:t>
            </a:r>
            <a:r>
              <a:rPr>
                <a:solidFill>
                  <a:srgbClr val="E69875"/>
                </a:solidFill>
              </a:rPr>
              <a:t> ⋄</a:t>
            </a:r>
            <a:r>
              <a:rPr>
                <a:solidFill>
                  <a:srgbClr val="D699B6"/>
                </a:solidFill>
              </a:rPr>
              <a:t> 0 0 0</a:t>
            </a:r>
            <a:r>
              <a:rPr>
                <a:solidFill>
                  <a:srgbClr val="E69875"/>
                </a:solidFill>
              </a:rPr>
              <a:t> ⋄</a:t>
            </a:r>
            <a:r>
              <a:rPr>
                <a:solidFill>
                  <a:srgbClr val="D699B6"/>
                </a:solidFill>
              </a:rPr>
              <a:t> 1 0 0</a:t>
            </a:r>
            <a:r>
              <a:t> ⍝ Back</a:t>
            </a:r>
            <a:endParaRPr>
              <a:solidFill>
                <a:srgbClr val="000000"/>
              </a:solidFill>
            </a:endParaRPr>
          </a:p>
          <a:p>
            <a:pPr defTabSz="457200">
              <a:defRPr sz="2400">
                <a:solidFill>
                  <a:srgbClr val="859289"/>
                </a:solidFill>
                <a:latin typeface="APL385 Unicode"/>
                <a:ea typeface="APL385 Unicode"/>
                <a:cs typeface="APL385 Unicode"/>
                <a:sym typeface="APL385 Unicode"/>
              </a:defRPr>
            </a:pPr>
            <a:r>
              <a:rPr>
                <a:solidFill>
                  <a:srgbClr val="D699B6"/>
                </a:solidFill>
              </a:rPr>
              <a:t>0 1 1</a:t>
            </a:r>
            <a:r>
              <a:rPr>
                <a:solidFill>
                  <a:srgbClr val="E69875"/>
                </a:solidFill>
              </a:rPr>
              <a:t> ⋄</a:t>
            </a:r>
            <a:r>
              <a:rPr>
                <a:solidFill>
                  <a:srgbClr val="D699B6"/>
                </a:solidFill>
              </a:rPr>
              <a:t> 1 1 1</a:t>
            </a:r>
            <a:r>
              <a:rPr>
                <a:solidFill>
                  <a:srgbClr val="E69875"/>
                </a:solidFill>
              </a:rPr>
              <a:t> ⋄</a:t>
            </a:r>
            <a:r>
              <a:rPr>
                <a:solidFill>
                  <a:srgbClr val="D699B6"/>
                </a:solidFill>
              </a:rPr>
              <a:t> 1 0 1</a:t>
            </a:r>
            <a:r>
              <a:rPr>
                <a:solidFill>
                  <a:srgbClr val="E69875"/>
                </a:solidFill>
              </a:rPr>
              <a:t> ⋄</a:t>
            </a:r>
            <a:r>
              <a:rPr>
                <a:solidFill>
                  <a:srgbClr val="D699B6"/>
                </a:solidFill>
              </a:rPr>
              <a:t> 0 0 1</a:t>
            </a:r>
            <a:r>
              <a:t> ⍝ Front</a:t>
            </a:r>
            <a:endParaRPr>
              <a:solidFill>
                <a:srgbClr val="000000"/>
              </a:solidFill>
            </a:endParaRPr>
          </a:p>
          <a:p>
            <a:pPr defTabSz="457200">
              <a:defRPr sz="2400">
                <a:solidFill>
                  <a:srgbClr val="D3C6AA"/>
                </a:solidFill>
                <a:latin typeface="APL385 Unicode"/>
                <a:ea typeface="APL385 Unicode"/>
                <a:cs typeface="APL385 Unicode"/>
                <a:sym typeface="APL385 Unicode"/>
              </a:defRPr>
            </a:pPr>
            <a:r>
              <a:t>]</a:t>
            </a:r>
            <a:endParaRPr>
              <a:solidFill>
                <a:srgbClr val="000000"/>
              </a:solidFill>
            </a:endParaRPr>
          </a:p>
          <a:p>
            <a:pPr defTabSz="457200">
              <a:defRPr sz="2400">
                <a:solidFill>
                  <a:srgbClr val="D3C6AA"/>
                </a:solidFill>
                <a:latin typeface="APL385 Unicode"/>
                <a:ea typeface="APL385 Unicode"/>
                <a:cs typeface="APL385 Unicode"/>
                <a:sym typeface="APL385 Unicode"/>
              </a:defRPr>
            </a:pPr>
          </a:p>
          <a:p>
            <a:pPr defTabSz="457200">
              <a:defRPr sz="2400">
                <a:solidFill>
                  <a:srgbClr val="D3C6AA"/>
                </a:solidFill>
                <a:latin typeface="APL385 Unicode"/>
                <a:ea typeface="APL385 Unicode"/>
                <a:cs typeface="APL385 Unicode"/>
                <a:sym typeface="APL385 Unicode"/>
              </a:defRPr>
            </a:pPr>
            <a:r>
              <a:t>vertices</a:t>
            </a:r>
            <a:r>
              <a:rPr>
                <a:solidFill>
                  <a:srgbClr val="E69875"/>
                </a:solidFill>
              </a:rPr>
              <a:t>←,</a:t>
            </a:r>
            <a:r>
              <a:t>[</a:t>
            </a:r>
            <a:r>
              <a:rPr>
                <a:solidFill>
                  <a:srgbClr val="E69875"/>
                </a:solidFill>
              </a:rPr>
              <a:t>⍳</a:t>
            </a:r>
            <a:r>
              <a:rPr>
                <a:solidFill>
                  <a:srgbClr val="D699B6"/>
                </a:solidFill>
              </a:rPr>
              <a:t>2</a:t>
            </a:r>
            <a:r>
              <a:t>]faces</a:t>
            </a:r>
            <a:r>
              <a:rPr>
                <a:solidFill>
                  <a:srgbClr val="E69875"/>
                </a:solidFill>
              </a:rPr>
              <a:t>+⍤</a:t>
            </a:r>
            <a:r>
              <a:rPr>
                <a:solidFill>
                  <a:srgbClr val="D699B6"/>
                </a:solidFill>
              </a:rPr>
              <a:t>1</a:t>
            </a:r>
            <a:r>
              <a:rPr>
                <a:solidFill>
                  <a:srgbClr val="E69875"/>
                </a:solidFill>
              </a:rPr>
              <a:t>⍤</a:t>
            </a:r>
            <a:r>
              <a:rPr>
                <a:solidFill>
                  <a:srgbClr val="D699B6"/>
                </a:solidFill>
              </a:rPr>
              <a:t>2 1</a:t>
            </a:r>
            <a:r>
              <a:rPr>
                <a:solidFill>
                  <a:srgbClr val="E69875"/>
                </a:solidFill>
              </a:rPr>
              <a:t>⊢⍉</a:t>
            </a:r>
            <a:r>
              <a:t>l</a:t>
            </a:r>
            <a:r>
              <a:rPr>
                <a:solidFill>
                  <a:srgbClr val="E69875"/>
                </a:solidFill>
              </a:rPr>
              <a:t>⊤⍳×/</a:t>
            </a:r>
            <a:r>
              <a:t>l</a:t>
            </a:r>
            <a:endParaRPr>
              <a:solidFill>
                <a:srgbClr val="000000"/>
              </a:solidFill>
            </a:endParaRPr>
          </a:p>
          <a:p>
            <a:pPr defTabSz="457200">
              <a:defRPr sz="2400">
                <a:solidFill>
                  <a:srgbClr val="D699B6"/>
                </a:solidFill>
                <a:latin typeface="APL385 Unicode"/>
                <a:ea typeface="APL385 Unicode"/>
                <a:cs typeface="APL385 Unicode"/>
                <a:sym typeface="APL385 Unicode"/>
              </a:defRPr>
            </a:pPr>
            <a:r>
              <a:rPr>
                <a:solidFill>
                  <a:srgbClr val="D3C6AA"/>
                </a:solidFill>
              </a:rPr>
              <a:t>indices</a:t>
            </a:r>
            <a:r>
              <a:rPr>
                <a:solidFill>
                  <a:srgbClr val="E69875"/>
                </a:solidFill>
              </a:rPr>
              <a:t>←,</a:t>
            </a:r>
            <a:r>
              <a:t>0 1 2 0 2 3</a:t>
            </a:r>
            <a:r>
              <a:rPr>
                <a:solidFill>
                  <a:srgbClr val="E69875"/>
                </a:solidFill>
              </a:rPr>
              <a:t>∘.+⍨</a:t>
            </a:r>
            <a:r>
              <a:t>4</a:t>
            </a:r>
            <a:r>
              <a:rPr>
                <a:solidFill>
                  <a:srgbClr val="E69875"/>
                </a:solidFill>
              </a:rPr>
              <a:t>×⍳</a:t>
            </a:r>
            <a:r>
              <a:t>4</a:t>
            </a:r>
            <a:r>
              <a:rPr>
                <a:solidFill>
                  <a:srgbClr val="E69875"/>
                </a:solidFill>
              </a:rPr>
              <a:t>÷⍨≢</a:t>
            </a:r>
            <a:r>
              <a:rPr>
                <a:solidFill>
                  <a:srgbClr val="D3C6AA"/>
                </a:solidFill>
              </a:rPr>
              <a:t>vertices</a:t>
            </a:r>
            <a:endParaRPr>
              <a:solidFill>
                <a:srgbClr val="000000"/>
              </a:solidFill>
            </a:endParaRPr>
          </a:p>
          <a:p>
            <a:pPr defTabSz="457200">
              <a:defRPr sz="2400">
                <a:solidFill>
                  <a:srgbClr val="A7C080"/>
                </a:solidFill>
                <a:latin typeface="APL385 Unicode"/>
                <a:ea typeface="APL385 Unicode"/>
                <a:cs typeface="APL385 Unicode"/>
                <a:sym typeface="APL385 Unicode"/>
              </a:defRPr>
            </a:pPr>
            <a:r>
              <a:rPr>
                <a:solidFill>
                  <a:srgbClr val="E69875"/>
                </a:solidFill>
              </a:rPr>
              <a:t>∇</a:t>
            </a:r>
            <a:r>
              <a:t> info</a:t>
            </a:r>
            <a:r>
              <a:rPr>
                <a:solidFill>
                  <a:srgbClr val="E69875"/>
                </a:solidFill>
              </a:rPr>
              <a:t>←</a:t>
            </a:r>
            <a:r>
              <a:t>Copy_chunk</a:t>
            </a:r>
            <a:r>
              <a:rPr>
                <a:solidFill>
                  <a:srgbClr val="D3C6AA"/>
                </a:solidFill>
              </a:rPr>
              <a:t>(</a:t>
            </a:r>
            <a:r>
              <a:t>chunk ptr offset</a:t>
            </a:r>
            <a:r>
              <a:rPr>
                <a:solidFill>
                  <a:srgbClr val="D3C6AA"/>
                </a:solidFill>
              </a:rPr>
              <a:t>);</a:t>
            </a:r>
            <a:r>
              <a:t>flat</a:t>
            </a:r>
            <a:r>
              <a:rPr>
                <a:solidFill>
                  <a:srgbClr val="D3C6AA"/>
                </a:solidFill>
              </a:rPr>
              <a:t>;</a:t>
            </a:r>
            <a:r>
              <a:t>solid</a:t>
            </a:r>
            <a:r>
              <a:rPr>
                <a:solidFill>
                  <a:srgbClr val="D3C6AA"/>
                </a:solidFill>
              </a:rPr>
              <a:t>;</a:t>
            </a:r>
            <a:r>
              <a:t>edges</a:t>
            </a:r>
            <a:r>
              <a:rPr>
                <a:solidFill>
                  <a:srgbClr val="D3C6AA"/>
                </a:solidFill>
              </a:rPr>
              <a:t>;</a:t>
            </a:r>
            <a:r>
              <a:t>exposed</a:t>
            </a:r>
            <a:r>
              <a:rPr>
                <a:solidFill>
                  <a:srgbClr val="D3C6AA"/>
                </a:solidFill>
              </a:rPr>
              <a:t>;</a:t>
            </a:r>
            <a:r>
              <a:t>m</a:t>
            </a:r>
            <a:r>
              <a:rPr>
                <a:solidFill>
                  <a:srgbClr val="D3C6AA"/>
                </a:solidFill>
              </a:rPr>
              <a:t>;</a:t>
            </a:r>
            <a:r>
              <a:t>vert</a:t>
            </a:r>
            <a:endParaRPr>
              <a:solidFill>
                <a:srgbClr val="000000"/>
              </a:solidFill>
            </a:endParaRPr>
          </a:p>
          <a:p>
            <a:pPr defTabSz="457200">
              <a:defRPr sz="2400">
                <a:solidFill>
                  <a:srgbClr val="D3C6AA"/>
                </a:solidFill>
                <a:latin typeface="APL385 Unicode"/>
                <a:ea typeface="APL385 Unicode"/>
                <a:cs typeface="APL385 Unicode"/>
                <a:sym typeface="APL385 Unicode"/>
              </a:defRPr>
            </a:pPr>
            <a:r>
              <a:t>    flat</a:t>
            </a:r>
            <a:r>
              <a:rPr>
                <a:solidFill>
                  <a:srgbClr val="E69875"/>
                </a:solidFill>
              </a:rPr>
              <a:t>←∊</a:t>
            </a:r>
            <a:r>
              <a:t>chunk</a:t>
            </a:r>
            <a:endParaRPr>
              <a:solidFill>
                <a:srgbClr val="000000"/>
              </a:solidFill>
            </a:endParaRPr>
          </a:p>
          <a:p>
            <a:pPr defTabSz="457200">
              <a:defRPr sz="2400">
                <a:solidFill>
                  <a:srgbClr val="D3C6AA"/>
                </a:solidFill>
                <a:latin typeface="APL385 Unicode"/>
                <a:ea typeface="APL385 Unicode"/>
                <a:cs typeface="APL385 Unicode"/>
                <a:sym typeface="APL385 Unicode"/>
              </a:defRPr>
            </a:pPr>
            <a:r>
              <a:t>    solid</a:t>
            </a:r>
            <a:r>
              <a:rPr>
                <a:solidFill>
                  <a:srgbClr val="E69875"/>
                </a:solidFill>
              </a:rPr>
              <a:t>←</a:t>
            </a:r>
            <a:r>
              <a:t>chunk</a:t>
            </a:r>
            <a:r>
              <a:rPr>
                <a:solidFill>
                  <a:srgbClr val="E69875"/>
                </a:solidFill>
              </a:rPr>
              <a:t>≠</a:t>
            </a:r>
            <a:r>
              <a:rPr>
                <a:solidFill>
                  <a:srgbClr val="D699B6"/>
                </a:solidFill>
              </a:rPr>
              <a:t>0</a:t>
            </a:r>
            <a:endParaRPr>
              <a:solidFill>
                <a:srgbClr val="000000"/>
              </a:solidFill>
            </a:endParaRPr>
          </a:p>
          <a:p>
            <a:pPr defTabSz="457200">
              <a:defRPr sz="2400">
                <a:solidFill>
                  <a:srgbClr val="D3C6AA"/>
                </a:solidFill>
                <a:latin typeface="APL385 Unicode"/>
                <a:ea typeface="APL385 Unicode"/>
                <a:cs typeface="APL385 Unicode"/>
                <a:sym typeface="APL385 Unicode"/>
              </a:defRPr>
            </a:pPr>
            <a:r>
              <a:t>    edges</a:t>
            </a:r>
            <a:r>
              <a:rPr>
                <a:solidFill>
                  <a:srgbClr val="E69875"/>
                </a:solidFill>
              </a:rPr>
              <a:t>←</a:t>
            </a:r>
            <a:r>
              <a:t>solid</a:t>
            </a:r>
            <a:r>
              <a:rPr>
                <a:solidFill>
                  <a:srgbClr val="E69875"/>
                </a:solidFill>
              </a:rPr>
              <a:t>∧</a:t>
            </a:r>
            <a:r>
              <a:t>box</a:t>
            </a:r>
            <a:endParaRPr>
              <a:solidFill>
                <a:srgbClr val="000000"/>
              </a:solidFill>
            </a:endParaRPr>
          </a:p>
          <a:p>
            <a:pPr defTabSz="457200">
              <a:defRPr sz="2400">
                <a:solidFill>
                  <a:srgbClr val="D3C6AA"/>
                </a:solidFill>
                <a:latin typeface="APL385 Unicode"/>
                <a:ea typeface="APL385 Unicode"/>
                <a:cs typeface="APL385 Unicode"/>
                <a:sym typeface="APL385 Unicode"/>
              </a:defRPr>
            </a:pPr>
            <a:r>
              <a:t>    exposed</a:t>
            </a:r>
            <a:r>
              <a:rPr>
                <a:solidFill>
                  <a:srgbClr val="E69875"/>
                </a:solidFill>
              </a:rPr>
              <a:t>←↑</a:t>
            </a:r>
            <a:r>
              <a:t>[</a:t>
            </a:r>
            <a:r>
              <a:rPr>
                <a:solidFill>
                  <a:srgbClr val="D699B6"/>
                </a:solidFill>
              </a:rPr>
              <a:t>0</a:t>
            </a:r>
            <a:r>
              <a:t>]{edges</a:t>
            </a:r>
            <a:r>
              <a:rPr>
                <a:solidFill>
                  <a:srgbClr val="E69875"/>
                </a:solidFill>
              </a:rPr>
              <a:t>∨</a:t>
            </a:r>
            <a:r>
              <a:t>solid</a:t>
            </a:r>
            <a:r>
              <a:rPr>
                <a:solidFill>
                  <a:srgbClr val="E69875"/>
                </a:solidFill>
              </a:rPr>
              <a:t>&gt;</a:t>
            </a:r>
            <a:r>
              <a:rPr>
                <a:solidFill>
                  <a:srgbClr val="D699B6"/>
                </a:solidFill>
              </a:rPr>
              <a:t>⍵</a:t>
            </a:r>
            <a:r>
              <a:t>}</a:t>
            </a:r>
            <a:r>
              <a:rPr>
                <a:solidFill>
                  <a:srgbClr val="E69875"/>
                </a:solidFill>
              </a:rPr>
              <a:t>¨</a:t>
            </a:r>
            <a:r>
              <a:rPr>
                <a:solidFill>
                  <a:srgbClr val="D699B6"/>
                </a:solidFill>
              </a:rPr>
              <a:t>0 1 2</a:t>
            </a:r>
            <a:r>
              <a:rPr>
                <a:solidFill>
                  <a:srgbClr val="E69875"/>
                </a:solidFill>
              </a:rPr>
              <a:t>∘.</a:t>
            </a:r>
            <a:r>
              <a:t>{</a:t>
            </a:r>
            <a:r>
              <a:rPr>
                <a:solidFill>
                  <a:srgbClr val="D699B6"/>
                </a:solidFill>
              </a:rPr>
              <a:t>⍵</a:t>
            </a:r>
            <a:r>
              <a:rPr>
                <a:solidFill>
                  <a:srgbClr val="E69875"/>
                </a:solidFill>
              </a:rPr>
              <a:t>⌽</a:t>
            </a:r>
            <a:r>
              <a:rPr>
                <a:solidFill>
                  <a:srgbClr val="A7C080"/>
                </a:solidFill>
              </a:rPr>
              <a:t>[</a:t>
            </a:r>
            <a:r>
              <a:rPr>
                <a:solidFill>
                  <a:srgbClr val="D699B6"/>
                </a:solidFill>
              </a:rPr>
              <a:t>⍺</a:t>
            </a:r>
            <a:r>
              <a:rPr>
                <a:solidFill>
                  <a:srgbClr val="A7C080"/>
                </a:solidFill>
              </a:rPr>
              <a:t>]</a:t>
            </a:r>
            <a:r>
              <a:t>solid}</a:t>
            </a:r>
            <a:r>
              <a:rPr>
                <a:solidFill>
                  <a:srgbClr val="D699B6"/>
                </a:solidFill>
              </a:rPr>
              <a:t>¯1 1</a:t>
            </a:r>
            <a:endParaRPr>
              <a:solidFill>
                <a:srgbClr val="000000"/>
              </a:solidFill>
            </a:endParaRPr>
          </a:p>
          <a:p>
            <a:pPr defTabSz="457200">
              <a:defRPr sz="2400">
                <a:solidFill>
                  <a:srgbClr val="D3C6AA"/>
                </a:solidFill>
                <a:latin typeface="APL385 Unicode"/>
                <a:ea typeface="APL385 Unicode"/>
                <a:cs typeface="APL385 Unicode"/>
                <a:sym typeface="APL385 Unicode"/>
              </a:defRPr>
            </a:pPr>
            <a:r>
              <a:t>    vert</a:t>
            </a:r>
            <a:r>
              <a:rPr>
                <a:solidFill>
                  <a:srgbClr val="E69875"/>
                </a:solidFill>
              </a:rPr>
              <a:t>←</a:t>
            </a:r>
            <a:r>
              <a:t>vertices</a:t>
            </a:r>
            <a:r>
              <a:rPr>
                <a:solidFill>
                  <a:srgbClr val="E69875"/>
                </a:solidFill>
              </a:rPr>
              <a:t>⌿⍨</a:t>
            </a:r>
            <a:r>
              <a:rPr>
                <a:solidFill>
                  <a:srgbClr val="D699B6"/>
                </a:solidFill>
              </a:rPr>
              <a:t>4</a:t>
            </a:r>
            <a:r>
              <a:rPr>
                <a:solidFill>
                  <a:srgbClr val="E69875"/>
                </a:solidFill>
              </a:rPr>
              <a:t>/</a:t>
            </a:r>
            <a:r>
              <a:t>m</a:t>
            </a:r>
            <a:r>
              <a:rPr>
                <a:solidFill>
                  <a:srgbClr val="E69875"/>
                </a:solidFill>
              </a:rPr>
              <a:t>←∊</a:t>
            </a:r>
            <a:r>
              <a:t>exposed</a:t>
            </a:r>
            <a:endParaRPr>
              <a:solidFill>
                <a:srgbClr val="000000"/>
              </a:solidFill>
            </a:endParaRPr>
          </a:p>
          <a:p>
            <a:pPr defTabSz="457200">
              <a:defRPr sz="2400">
                <a:solidFill>
                  <a:srgbClr val="E69875"/>
                </a:solidFill>
                <a:latin typeface="APL385 Unicode"/>
                <a:ea typeface="APL385 Unicode"/>
                <a:cs typeface="APL385 Unicode"/>
                <a:sym typeface="APL385 Unicode"/>
              </a:defRPr>
            </a:pPr>
            <a:r>
              <a:t>...</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Google Shape;218;p35"/>
          <p:cNvSpPr txBox="1"/>
          <p:nvPr>
            <p:ph type="title"/>
          </p:nvPr>
        </p:nvSpPr>
        <p:spPr>
          <a:prstGeom prst="rect">
            <a:avLst/>
          </a:prstGeom>
        </p:spPr>
        <p:txBody>
          <a:bodyPr/>
          <a:lstStyle/>
          <a:p>
            <a:pPr/>
            <a:r>
              <a:t>Intuition</a:t>
            </a:r>
          </a:p>
        </p:txBody>
      </p:sp>
      <p:sp>
        <p:nvSpPr>
          <p:cNvPr id="264" name="Google Shape;219;p35"/>
          <p:cNvSpPr txBox="1"/>
          <p:nvPr>
            <p:ph type="body" sz="half" idx="1"/>
          </p:nvPr>
        </p:nvSpPr>
        <p:spPr>
          <a:xfrm>
            <a:off x="1206500" y="4248503"/>
            <a:ext cx="9029367" cy="8256014"/>
          </a:xfrm>
          <a:prstGeom prst="rect">
            <a:avLst/>
          </a:prstGeom>
        </p:spPr>
        <p:txBody>
          <a:bodyPr lIns="50800" tIns="50800" rIns="50800" bIns="50800"/>
          <a:lstStyle/>
          <a:p>
            <a:pPr marL="0">
              <a:lnSpc>
                <a:spcPct val="90000"/>
              </a:lnSpc>
              <a:defRPr b="0" sz="4800"/>
            </a:pPr>
            <a:r>
              <a:t>Have one data structure representing the possible amount of faces of the chunk that can be rendered and have chunks select the faces they need when converting them</a:t>
            </a:r>
          </a:p>
          <a:p>
            <a:pPr marL="0">
              <a:lnSpc>
                <a:spcPct val="90000"/>
              </a:lnSpc>
              <a:spcBef>
                <a:spcPts val="4500"/>
              </a:spcBef>
              <a:defRPr b="0" sz="4800"/>
            </a:pPr>
            <a:r>
              <a:t>Let’s go through it with a 3-by-3-by-3 chunk.</a:t>
            </a:r>
          </a:p>
        </p:txBody>
      </p:sp>
      <p:sp>
        <p:nvSpPr>
          <p:cNvPr id="265" name="Google Shape;220;p35"/>
          <p:cNvSpPr txBox="1"/>
          <p:nvPr/>
        </p:nvSpPr>
        <p:spPr>
          <a:xfrm>
            <a:off x="14042693" y="5588000"/>
            <a:ext cx="5981702" cy="2540000"/>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7000">
                <a:solidFill>
                  <a:srgbClr val="E69875"/>
                </a:solidFill>
                <a:latin typeface="APL385 Unicode"/>
                <a:ea typeface="APL385 Unicode"/>
                <a:cs typeface="APL385 Unicode"/>
                <a:sym typeface="APL385 Unicode"/>
              </a:defRPr>
            </a:pPr>
            <a:r>
              <a:t>    ×/</a:t>
            </a:r>
            <a:r>
              <a:rPr>
                <a:solidFill>
                  <a:srgbClr val="D699B6"/>
                </a:solidFill>
              </a:rPr>
              <a:t>3 3 3</a:t>
            </a:r>
            <a:endParaRPr>
              <a:solidFill>
                <a:srgbClr val="000000"/>
              </a:solidFill>
            </a:endParaRPr>
          </a:p>
          <a:p>
            <a:pPr defTabSz="457200">
              <a:defRPr sz="7000">
                <a:solidFill>
                  <a:srgbClr val="D699B6"/>
                </a:solidFill>
                <a:latin typeface="APL385 Unicode"/>
                <a:ea typeface="APL385 Unicode"/>
                <a:cs typeface="APL385 Unicode"/>
                <a:sym typeface="APL385 Unicode"/>
              </a:defRPr>
            </a:pPr>
            <a:r>
              <a:t>27</a:t>
            </a:r>
          </a:p>
        </p:txBody>
      </p:sp>
      <p:sp>
        <p:nvSpPr>
          <p:cNvPr id="266" name="Google Shape;221;p35"/>
          <p:cNvSpPr txBox="1"/>
          <p:nvPr/>
        </p:nvSpPr>
        <p:spPr>
          <a:xfrm>
            <a:off x="14365698" y="8943992"/>
            <a:ext cx="5335694" cy="2114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Possible number of blocks in a chunk</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Google Shape;226;p36"/>
          <p:cNvSpPr txBox="1"/>
          <p:nvPr>
            <p:ph type="title"/>
          </p:nvPr>
        </p:nvSpPr>
        <p:spPr>
          <a:prstGeom prst="rect">
            <a:avLst/>
          </a:prstGeom>
        </p:spPr>
        <p:txBody>
          <a:bodyPr/>
          <a:lstStyle/>
          <a:p>
            <a:pPr/>
            <a:r>
              <a:t>Intuition</a:t>
            </a:r>
          </a:p>
        </p:txBody>
      </p:sp>
      <p:sp>
        <p:nvSpPr>
          <p:cNvPr id="271" name="Google Shape;227;p36"/>
          <p:cNvSpPr txBox="1"/>
          <p:nvPr>
            <p:ph type="body" sz="half" idx="1"/>
          </p:nvPr>
        </p:nvSpPr>
        <p:spPr>
          <a:xfrm>
            <a:off x="1206500" y="4248503"/>
            <a:ext cx="9029367" cy="8256014"/>
          </a:xfrm>
          <a:prstGeom prst="rect">
            <a:avLst/>
          </a:prstGeom>
        </p:spPr>
        <p:txBody>
          <a:bodyPr lIns="50800" tIns="50800" rIns="50800" bIns="50800"/>
          <a:lstStyle/>
          <a:p>
            <a:pPr marL="0">
              <a:lnSpc>
                <a:spcPct val="90000"/>
              </a:lnSpc>
              <a:defRPr b="0" sz="4800"/>
            </a:pPr>
            <a:r>
              <a:t>Have one data structure representing the possible amount of faces of the chunk that can be rendered and have chunks select the faces they need when converting them</a:t>
            </a:r>
          </a:p>
          <a:p>
            <a:pPr marL="0">
              <a:lnSpc>
                <a:spcPct val="90000"/>
              </a:lnSpc>
              <a:spcBef>
                <a:spcPts val="4500"/>
              </a:spcBef>
              <a:defRPr b="0" sz="4800"/>
            </a:pPr>
            <a:r>
              <a:t>Let’s go through it with a 3-by-3-by-3 chunk.</a:t>
            </a:r>
          </a:p>
        </p:txBody>
      </p:sp>
      <p:sp>
        <p:nvSpPr>
          <p:cNvPr id="272" name="Google Shape;228;p36"/>
          <p:cNvSpPr txBox="1"/>
          <p:nvPr/>
        </p:nvSpPr>
        <p:spPr>
          <a:xfrm>
            <a:off x="12175794" y="5600700"/>
            <a:ext cx="9715502" cy="2540000"/>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7000">
                <a:solidFill>
                  <a:srgbClr val="E69875"/>
                </a:solidFill>
                <a:latin typeface="APL385 Unicode"/>
                <a:ea typeface="APL385 Unicode"/>
                <a:cs typeface="APL385 Unicode"/>
                <a:sym typeface="APL385 Unicode"/>
              </a:defRPr>
            </a:pPr>
            <a:r>
              <a:t>    ⍳×/</a:t>
            </a:r>
            <a:r>
              <a:rPr>
                <a:solidFill>
                  <a:srgbClr val="D699B6"/>
                </a:solidFill>
              </a:rPr>
              <a:t>3 3 3</a:t>
            </a:r>
            <a:endParaRPr>
              <a:solidFill>
                <a:srgbClr val="000000"/>
              </a:solidFill>
            </a:endParaRPr>
          </a:p>
          <a:p>
            <a:pPr defTabSz="457200">
              <a:defRPr sz="7000">
                <a:solidFill>
                  <a:srgbClr val="D699B6"/>
                </a:solidFill>
                <a:latin typeface="APL385 Unicode"/>
                <a:ea typeface="APL385 Unicode"/>
                <a:cs typeface="APL385 Unicode"/>
                <a:sym typeface="APL385 Unicode"/>
              </a:defRPr>
            </a:pPr>
            <a:r>
              <a:t>0 1 2</a:t>
            </a:r>
            <a:r>
              <a:rPr>
                <a:solidFill>
                  <a:srgbClr val="E69875"/>
                </a:solidFill>
              </a:rPr>
              <a:t> ...</a:t>
            </a:r>
            <a:r>
              <a:t> 24 25 26</a:t>
            </a:r>
          </a:p>
        </p:txBody>
      </p:sp>
      <p:sp>
        <p:nvSpPr>
          <p:cNvPr id="273" name="Google Shape;229;p36"/>
          <p:cNvSpPr txBox="1"/>
          <p:nvPr/>
        </p:nvSpPr>
        <p:spPr>
          <a:xfrm>
            <a:off x="14365698" y="9270600"/>
            <a:ext cx="5335694" cy="14616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Indices of blocks in a chunk</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Google Shape;234;p37"/>
          <p:cNvSpPr txBox="1"/>
          <p:nvPr>
            <p:ph type="title"/>
          </p:nvPr>
        </p:nvSpPr>
        <p:spPr>
          <a:prstGeom prst="rect">
            <a:avLst/>
          </a:prstGeom>
        </p:spPr>
        <p:txBody>
          <a:bodyPr/>
          <a:lstStyle/>
          <a:p>
            <a:pPr/>
            <a:r>
              <a:t>Intuition</a:t>
            </a:r>
          </a:p>
        </p:txBody>
      </p:sp>
      <p:sp>
        <p:nvSpPr>
          <p:cNvPr id="276" name="Google Shape;235;p37"/>
          <p:cNvSpPr txBox="1"/>
          <p:nvPr/>
        </p:nvSpPr>
        <p:spPr>
          <a:xfrm>
            <a:off x="12399395" y="4876799"/>
            <a:ext cx="9358115" cy="39624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500">
                <a:solidFill>
                  <a:srgbClr val="D699B6"/>
                </a:solidFill>
                <a:latin typeface="APL385 Unicode"/>
                <a:ea typeface="APL385 Unicode"/>
                <a:cs typeface="APL385 Unicode"/>
                <a:sym typeface="APL385 Unicode"/>
              </a:defRPr>
            </a:pPr>
            <a:r>
              <a:t>      3 3 3</a:t>
            </a:r>
            <a:r>
              <a:rPr>
                <a:solidFill>
                  <a:srgbClr val="E69875"/>
                </a:solidFill>
              </a:rPr>
              <a:t>⊤⍳×/</a:t>
            </a:r>
            <a:r>
              <a:t>3 3 3</a:t>
            </a:r>
          </a:p>
          <a:p>
            <a:pPr>
              <a:defRPr sz="5500">
                <a:solidFill>
                  <a:srgbClr val="D699B6"/>
                </a:solidFill>
                <a:latin typeface="APL385 Unicode"/>
                <a:ea typeface="APL385 Unicode"/>
                <a:cs typeface="APL385 Unicode"/>
                <a:sym typeface="APL385 Unicode"/>
              </a:defRPr>
            </a:pPr>
            <a:r>
              <a:t>0 0 0</a:t>
            </a:r>
            <a:r>
              <a:rPr>
                <a:solidFill>
                  <a:srgbClr val="E69875"/>
                </a:solidFill>
              </a:rPr>
              <a:t> . . .</a:t>
            </a:r>
            <a:r>
              <a:t> 2 2 2</a:t>
            </a:r>
          </a:p>
          <a:p>
            <a:pPr>
              <a:defRPr sz="5500">
                <a:solidFill>
                  <a:srgbClr val="D699B6"/>
                </a:solidFill>
                <a:latin typeface="APL385 Unicode"/>
                <a:ea typeface="APL385 Unicode"/>
                <a:cs typeface="APL385 Unicode"/>
                <a:sym typeface="APL385 Unicode"/>
              </a:defRPr>
            </a:pPr>
            <a:r>
              <a:t>0 0 0</a:t>
            </a:r>
            <a:r>
              <a:rPr>
                <a:solidFill>
                  <a:srgbClr val="E69875"/>
                </a:solidFill>
              </a:rPr>
              <a:t> . . .</a:t>
            </a:r>
            <a:r>
              <a:t> 2 2 2</a:t>
            </a:r>
          </a:p>
          <a:p>
            <a:pPr>
              <a:defRPr sz="5500">
                <a:solidFill>
                  <a:srgbClr val="D699B6"/>
                </a:solidFill>
                <a:latin typeface="APL385 Unicode"/>
                <a:ea typeface="APL385 Unicode"/>
                <a:cs typeface="APL385 Unicode"/>
                <a:sym typeface="APL385 Unicode"/>
              </a:defRPr>
            </a:pPr>
            <a:r>
              <a:t>0 1 2</a:t>
            </a:r>
            <a:r>
              <a:rPr>
                <a:solidFill>
                  <a:srgbClr val="E69875"/>
                </a:solidFill>
              </a:rPr>
              <a:t> . . .</a:t>
            </a:r>
            <a:r>
              <a:t> 0 1 2</a:t>
            </a:r>
          </a:p>
        </p:txBody>
      </p:sp>
      <p:sp>
        <p:nvSpPr>
          <p:cNvPr id="277" name="Google Shape;236;p37"/>
          <p:cNvSpPr txBox="1"/>
          <p:nvPr/>
        </p:nvSpPr>
        <p:spPr>
          <a:xfrm>
            <a:off x="13126825" y="9739468"/>
            <a:ext cx="7903254" cy="14616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Convert indices into “chunk size” numbering system</a:t>
            </a:r>
          </a:p>
        </p:txBody>
      </p:sp>
      <p:pic>
        <p:nvPicPr>
          <p:cNvPr id="278" name="Google Shape;237;p37" descr="Google Shape;237;p37"/>
          <p:cNvPicPr>
            <a:picLocks noChangeAspect="1"/>
          </p:cNvPicPr>
          <p:nvPr/>
        </p:nvPicPr>
        <p:blipFill>
          <a:blip r:embed="rId3">
            <a:extLst/>
          </a:blip>
          <a:stretch>
            <a:fillRect/>
          </a:stretch>
        </p:blipFill>
        <p:spPr>
          <a:xfrm>
            <a:off x="1707739" y="3035300"/>
            <a:ext cx="9358116" cy="8619943"/>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Google Shape;242;p38"/>
          <p:cNvSpPr txBox="1"/>
          <p:nvPr>
            <p:ph type="title"/>
          </p:nvPr>
        </p:nvSpPr>
        <p:spPr>
          <a:prstGeom prst="rect">
            <a:avLst/>
          </a:prstGeom>
        </p:spPr>
        <p:txBody>
          <a:bodyPr/>
          <a:lstStyle/>
          <a:p>
            <a:pPr/>
            <a:r>
              <a:t>Intuition</a:t>
            </a:r>
          </a:p>
        </p:txBody>
      </p:sp>
      <p:sp>
        <p:nvSpPr>
          <p:cNvPr id="283" name="Google Shape;243;p38"/>
          <p:cNvSpPr txBox="1"/>
          <p:nvPr/>
        </p:nvSpPr>
        <p:spPr>
          <a:xfrm>
            <a:off x="13602382" y="1627872"/>
            <a:ext cx="9033473" cy="89916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000">
                <a:solidFill>
                  <a:srgbClr val="E69875"/>
                </a:solidFill>
                <a:latin typeface="APL385 Unicode"/>
                <a:ea typeface="APL385 Unicode"/>
                <a:cs typeface="APL385 Unicode"/>
                <a:sym typeface="APL385 Unicode"/>
              </a:defRPr>
            </a:pPr>
            <a:r>
              <a:t>      ⍉</a:t>
            </a:r>
            <a:r>
              <a:rPr>
                <a:solidFill>
                  <a:srgbClr val="D699B6"/>
                </a:solidFill>
              </a:rPr>
              <a:t>3 3 3</a:t>
            </a:r>
            <a:r>
              <a:t>⊤⍳×/</a:t>
            </a:r>
            <a:r>
              <a:rPr>
                <a:solidFill>
                  <a:srgbClr val="D699B6"/>
                </a:solidFill>
              </a:rPr>
              <a:t>3 3 3</a:t>
            </a:r>
          </a:p>
          <a:p>
            <a:pPr>
              <a:defRPr sz="5000">
                <a:solidFill>
                  <a:srgbClr val="D699B6"/>
                </a:solidFill>
                <a:latin typeface="APL385 Unicode"/>
                <a:ea typeface="APL385 Unicode"/>
                <a:cs typeface="APL385 Unicode"/>
                <a:sym typeface="APL385 Unicode"/>
              </a:defRPr>
            </a:pPr>
            <a:r>
              <a:t>0 0 0</a:t>
            </a:r>
          </a:p>
          <a:p>
            <a:pPr>
              <a:defRPr sz="5000">
                <a:solidFill>
                  <a:srgbClr val="D699B6"/>
                </a:solidFill>
                <a:latin typeface="APL385 Unicode"/>
                <a:ea typeface="APL385 Unicode"/>
                <a:cs typeface="APL385 Unicode"/>
                <a:sym typeface="APL385 Unicode"/>
              </a:defRPr>
            </a:pPr>
            <a:r>
              <a:t>0 0 1</a:t>
            </a:r>
          </a:p>
          <a:p>
            <a:pPr>
              <a:defRPr sz="5000">
                <a:solidFill>
                  <a:srgbClr val="D699B6"/>
                </a:solidFill>
                <a:latin typeface="APL385 Unicode"/>
                <a:ea typeface="APL385 Unicode"/>
                <a:cs typeface="APL385 Unicode"/>
                <a:sym typeface="APL385 Unicode"/>
              </a:defRPr>
            </a:pPr>
            <a:r>
              <a:t>0 0 2</a:t>
            </a:r>
          </a:p>
          <a:p>
            <a:pPr>
              <a:defRPr sz="5000">
                <a:latin typeface="APL385 Unicode"/>
                <a:ea typeface="APL385 Unicode"/>
                <a:cs typeface="APL385 Unicode"/>
                <a:sym typeface="APL385 Unicode"/>
              </a:defRPr>
            </a:pPr>
          </a:p>
          <a:p>
            <a:pPr>
              <a:defRPr sz="5000">
                <a:solidFill>
                  <a:srgbClr val="E69875"/>
                </a:solidFill>
                <a:latin typeface="APL385 Unicode"/>
                <a:ea typeface="APL385 Unicode"/>
                <a:cs typeface="APL385 Unicode"/>
                <a:sym typeface="APL385 Unicode"/>
              </a:defRPr>
            </a:pPr>
            <a:r>
              <a:t>. . .</a:t>
            </a:r>
          </a:p>
          <a:p>
            <a:pPr>
              <a:defRPr sz="5000">
                <a:latin typeface="APL385 Unicode"/>
                <a:ea typeface="APL385 Unicode"/>
                <a:cs typeface="APL385 Unicode"/>
                <a:sym typeface="APL385 Unicode"/>
              </a:defRPr>
            </a:pPr>
          </a:p>
          <a:p>
            <a:pPr>
              <a:defRPr sz="5000">
                <a:solidFill>
                  <a:srgbClr val="D699B6"/>
                </a:solidFill>
                <a:latin typeface="APL385 Unicode"/>
                <a:ea typeface="APL385 Unicode"/>
                <a:cs typeface="APL385 Unicode"/>
                <a:sym typeface="APL385 Unicode"/>
              </a:defRPr>
            </a:pPr>
            <a:r>
              <a:t>2 2 0</a:t>
            </a:r>
          </a:p>
          <a:p>
            <a:pPr>
              <a:defRPr sz="5000">
                <a:solidFill>
                  <a:srgbClr val="D699B6"/>
                </a:solidFill>
                <a:latin typeface="APL385 Unicode"/>
                <a:ea typeface="APL385 Unicode"/>
                <a:cs typeface="APL385 Unicode"/>
                <a:sym typeface="APL385 Unicode"/>
              </a:defRPr>
            </a:pPr>
            <a:r>
              <a:t>2 2 1</a:t>
            </a:r>
          </a:p>
          <a:p>
            <a:pPr>
              <a:defRPr sz="5000">
                <a:solidFill>
                  <a:srgbClr val="D699B6"/>
                </a:solidFill>
                <a:latin typeface="APL385 Unicode"/>
                <a:ea typeface="APL385 Unicode"/>
                <a:cs typeface="APL385 Unicode"/>
                <a:sym typeface="APL385 Unicode"/>
              </a:defRPr>
            </a:pPr>
            <a:r>
              <a:t>2 2 2</a:t>
            </a:r>
          </a:p>
        </p:txBody>
      </p:sp>
      <p:sp>
        <p:nvSpPr>
          <p:cNvPr id="284" name="Google Shape;244;p38"/>
          <p:cNvSpPr txBox="1"/>
          <p:nvPr/>
        </p:nvSpPr>
        <p:spPr>
          <a:xfrm>
            <a:off x="14761147" y="10922372"/>
            <a:ext cx="6715942" cy="14616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Transpose so each row is a position</a:t>
            </a:r>
          </a:p>
        </p:txBody>
      </p:sp>
      <p:pic>
        <p:nvPicPr>
          <p:cNvPr id="285" name="Google Shape;245;p38" descr="Google Shape;245;p38"/>
          <p:cNvPicPr>
            <a:picLocks noChangeAspect="1"/>
          </p:cNvPicPr>
          <p:nvPr/>
        </p:nvPicPr>
        <p:blipFill>
          <a:blip r:embed="rId3">
            <a:extLst/>
          </a:blip>
          <a:stretch>
            <a:fillRect/>
          </a:stretch>
        </p:blipFill>
        <p:spPr>
          <a:xfrm>
            <a:off x="1707739" y="3035300"/>
            <a:ext cx="9358116" cy="8619943"/>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Google Shape;258;p40"/>
          <p:cNvSpPr txBox="1"/>
          <p:nvPr>
            <p:ph type="title"/>
          </p:nvPr>
        </p:nvSpPr>
        <p:spPr>
          <a:prstGeom prst="rect">
            <a:avLst/>
          </a:prstGeom>
        </p:spPr>
        <p:txBody>
          <a:bodyPr/>
          <a:lstStyle/>
          <a:p>
            <a:pPr/>
            <a:r>
              <a:t>Intuition</a:t>
            </a:r>
          </a:p>
        </p:txBody>
      </p:sp>
      <p:sp>
        <p:nvSpPr>
          <p:cNvPr id="290" name="Google Shape;259;p40"/>
          <p:cNvSpPr txBox="1"/>
          <p:nvPr/>
        </p:nvSpPr>
        <p:spPr>
          <a:xfrm>
            <a:off x="10366295" y="1211392"/>
            <a:ext cx="13525503" cy="90170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solidFill>
                  <a:srgbClr val="D3C6AA"/>
                </a:solidFill>
                <a:latin typeface="APL385 Unicode"/>
                <a:ea typeface="APL385 Unicode"/>
                <a:cs typeface="APL385 Unicode"/>
                <a:sym typeface="APL385 Unicode"/>
              </a:defRPr>
            </a:pPr>
            <a:r>
              <a:t>    faces</a:t>
            </a:r>
            <a:r>
              <a:rPr>
                <a:solidFill>
                  <a:srgbClr val="E69875"/>
                </a:solidFill>
              </a:rPr>
              <a:t>←</a:t>
            </a:r>
            <a:r>
              <a:t>[</a:t>
            </a:r>
            <a:endParaRPr>
              <a:solidFill>
                <a:srgbClr val="000000"/>
              </a:solidFill>
            </a:endParaRPr>
          </a:p>
          <a:p>
            <a:pPr defTabSz="457200">
              <a:defRPr sz="4000">
                <a:solidFill>
                  <a:srgbClr val="D699B6"/>
                </a:solidFill>
                <a:latin typeface="APL385 Unicode"/>
                <a:ea typeface="APL385 Unicode"/>
                <a:cs typeface="APL385 Unicode"/>
                <a:sym typeface="APL385 Unicode"/>
              </a:defRPr>
            </a:pPr>
            <a:r>
              <a:t>    0 1 0</a:t>
            </a:r>
            <a:r>
              <a:rPr>
                <a:solidFill>
                  <a:srgbClr val="E69875"/>
                </a:solidFill>
              </a:rPr>
              <a:t> ⋄</a:t>
            </a:r>
            <a:r>
              <a:t> 0 1 1</a:t>
            </a:r>
            <a:r>
              <a:rPr>
                <a:solidFill>
                  <a:srgbClr val="E69875"/>
                </a:solidFill>
              </a:rPr>
              <a:t> ⋄</a:t>
            </a:r>
            <a:r>
              <a:t> 0 0 1</a:t>
            </a:r>
            <a:r>
              <a:rPr>
                <a:solidFill>
                  <a:srgbClr val="E69875"/>
                </a:solidFill>
              </a:rPr>
              <a:t> ⋄</a:t>
            </a:r>
            <a:r>
              <a:t> 0 0 0</a:t>
            </a:r>
            <a:r>
              <a:rPr>
                <a:solidFill>
                  <a:srgbClr val="859289"/>
                </a:solidFill>
              </a:rPr>
              <a:t> ⍝ Left</a:t>
            </a:r>
            <a:endParaRPr>
              <a:solidFill>
                <a:srgbClr val="000000"/>
              </a:solidFill>
            </a:endParaRPr>
          </a:p>
          <a:p>
            <a:pPr defTabSz="457200">
              <a:defRPr sz="4000">
                <a:solidFill>
                  <a:srgbClr val="D699B6"/>
                </a:solidFill>
                <a:latin typeface="APL385 Unicode"/>
                <a:ea typeface="APL385 Unicode"/>
                <a:cs typeface="APL385 Unicode"/>
                <a:sym typeface="APL385 Unicode"/>
              </a:defRPr>
            </a:pPr>
            <a:r>
              <a:t>    1 1 1</a:t>
            </a:r>
            <a:r>
              <a:rPr>
                <a:solidFill>
                  <a:srgbClr val="E69875"/>
                </a:solidFill>
              </a:rPr>
              <a:t> ⋄</a:t>
            </a:r>
            <a:r>
              <a:t> 1 1 0</a:t>
            </a:r>
            <a:r>
              <a:rPr>
                <a:solidFill>
                  <a:srgbClr val="E69875"/>
                </a:solidFill>
              </a:rPr>
              <a:t> ⋄</a:t>
            </a:r>
            <a:r>
              <a:t> 1 0 0</a:t>
            </a:r>
            <a:r>
              <a:rPr>
                <a:solidFill>
                  <a:srgbClr val="E69875"/>
                </a:solidFill>
              </a:rPr>
              <a:t> ⋄</a:t>
            </a:r>
            <a:r>
              <a:t> 1 0 1</a:t>
            </a:r>
            <a:r>
              <a:rPr>
                <a:solidFill>
                  <a:srgbClr val="859289"/>
                </a:solidFill>
              </a:rPr>
              <a:t> ⍝ Right</a:t>
            </a:r>
            <a:endParaRPr>
              <a:solidFill>
                <a:srgbClr val="000000"/>
              </a:solidFill>
            </a:endParaRPr>
          </a:p>
          <a:p>
            <a:pPr defTabSz="457200">
              <a:defRPr sz="4000">
                <a:solidFill>
                  <a:srgbClr val="D699B6"/>
                </a:solidFill>
                <a:latin typeface="APL385 Unicode"/>
                <a:ea typeface="APL385 Unicode"/>
                <a:cs typeface="APL385 Unicode"/>
                <a:sym typeface="APL385 Unicode"/>
              </a:defRPr>
            </a:pPr>
            <a:r>
              <a:t>    1 0 0</a:t>
            </a:r>
            <a:r>
              <a:rPr>
                <a:solidFill>
                  <a:srgbClr val="E69875"/>
                </a:solidFill>
              </a:rPr>
              <a:t> ⋄</a:t>
            </a:r>
            <a:r>
              <a:t> 0 0 0</a:t>
            </a:r>
            <a:r>
              <a:rPr>
                <a:solidFill>
                  <a:srgbClr val="E69875"/>
                </a:solidFill>
              </a:rPr>
              <a:t> ⋄</a:t>
            </a:r>
            <a:r>
              <a:t> 0 0 1</a:t>
            </a:r>
            <a:r>
              <a:rPr>
                <a:solidFill>
                  <a:srgbClr val="E69875"/>
                </a:solidFill>
              </a:rPr>
              <a:t> ⋄</a:t>
            </a:r>
            <a:r>
              <a:t> 1 0 1</a:t>
            </a:r>
            <a:r>
              <a:rPr>
                <a:solidFill>
                  <a:srgbClr val="859289"/>
                </a:solidFill>
              </a:rPr>
              <a:t> ⍝ Bottom</a:t>
            </a:r>
            <a:endParaRPr>
              <a:solidFill>
                <a:srgbClr val="000000"/>
              </a:solidFill>
            </a:endParaRPr>
          </a:p>
          <a:p>
            <a:pPr defTabSz="457200">
              <a:defRPr sz="4000">
                <a:solidFill>
                  <a:srgbClr val="D699B6"/>
                </a:solidFill>
                <a:latin typeface="APL385 Unicode"/>
                <a:ea typeface="APL385 Unicode"/>
                <a:cs typeface="APL385 Unicode"/>
                <a:sym typeface="APL385 Unicode"/>
              </a:defRPr>
            </a:pPr>
            <a:r>
              <a:t>    0 1 0</a:t>
            </a:r>
            <a:r>
              <a:rPr>
                <a:solidFill>
                  <a:srgbClr val="E69875"/>
                </a:solidFill>
              </a:rPr>
              <a:t> ⋄</a:t>
            </a:r>
            <a:r>
              <a:t> 1 1 0</a:t>
            </a:r>
            <a:r>
              <a:rPr>
                <a:solidFill>
                  <a:srgbClr val="E69875"/>
                </a:solidFill>
              </a:rPr>
              <a:t> ⋄</a:t>
            </a:r>
            <a:r>
              <a:t> 1 1 1</a:t>
            </a:r>
            <a:r>
              <a:rPr>
                <a:solidFill>
                  <a:srgbClr val="E69875"/>
                </a:solidFill>
              </a:rPr>
              <a:t> ⋄</a:t>
            </a:r>
            <a:r>
              <a:t> 0 1 1</a:t>
            </a:r>
            <a:r>
              <a:rPr>
                <a:solidFill>
                  <a:srgbClr val="859289"/>
                </a:solidFill>
              </a:rPr>
              <a:t> ⍝ Top</a:t>
            </a:r>
            <a:endParaRPr>
              <a:solidFill>
                <a:srgbClr val="000000"/>
              </a:solidFill>
            </a:endParaRPr>
          </a:p>
          <a:p>
            <a:pPr defTabSz="457200">
              <a:defRPr sz="4000">
                <a:solidFill>
                  <a:srgbClr val="D699B6"/>
                </a:solidFill>
                <a:latin typeface="APL385 Unicode"/>
                <a:ea typeface="APL385 Unicode"/>
                <a:cs typeface="APL385 Unicode"/>
                <a:sym typeface="APL385 Unicode"/>
              </a:defRPr>
            </a:pPr>
            <a:r>
              <a:t>    1 1 0</a:t>
            </a:r>
            <a:r>
              <a:rPr>
                <a:solidFill>
                  <a:srgbClr val="E69875"/>
                </a:solidFill>
              </a:rPr>
              <a:t> ⋄</a:t>
            </a:r>
            <a:r>
              <a:t> 0 1 0</a:t>
            </a:r>
            <a:r>
              <a:rPr>
                <a:solidFill>
                  <a:srgbClr val="E69875"/>
                </a:solidFill>
              </a:rPr>
              <a:t> ⋄</a:t>
            </a:r>
            <a:r>
              <a:t> 0 0 0</a:t>
            </a:r>
            <a:r>
              <a:rPr>
                <a:solidFill>
                  <a:srgbClr val="E69875"/>
                </a:solidFill>
              </a:rPr>
              <a:t> ⋄</a:t>
            </a:r>
            <a:r>
              <a:t> 1 0 0</a:t>
            </a:r>
            <a:r>
              <a:rPr>
                <a:solidFill>
                  <a:srgbClr val="859289"/>
                </a:solidFill>
              </a:rPr>
              <a:t> ⍝ Back</a:t>
            </a:r>
            <a:endParaRPr>
              <a:solidFill>
                <a:srgbClr val="000000"/>
              </a:solidFill>
            </a:endParaRPr>
          </a:p>
          <a:p>
            <a:pPr defTabSz="457200">
              <a:defRPr sz="4000">
                <a:solidFill>
                  <a:srgbClr val="D699B6"/>
                </a:solidFill>
                <a:latin typeface="APL385 Unicode"/>
                <a:ea typeface="APL385 Unicode"/>
                <a:cs typeface="APL385 Unicode"/>
                <a:sym typeface="APL385 Unicode"/>
              </a:defRPr>
            </a:pPr>
            <a:r>
              <a:t>    0 1 1</a:t>
            </a:r>
            <a:r>
              <a:rPr>
                <a:solidFill>
                  <a:srgbClr val="E69875"/>
                </a:solidFill>
              </a:rPr>
              <a:t> ⋄</a:t>
            </a:r>
            <a:r>
              <a:t> 1 1 1</a:t>
            </a:r>
            <a:r>
              <a:rPr>
                <a:solidFill>
                  <a:srgbClr val="E69875"/>
                </a:solidFill>
              </a:rPr>
              <a:t> ⋄</a:t>
            </a:r>
            <a:r>
              <a:t> 1 0 1</a:t>
            </a:r>
            <a:r>
              <a:rPr>
                <a:solidFill>
                  <a:srgbClr val="E69875"/>
                </a:solidFill>
              </a:rPr>
              <a:t> ⋄</a:t>
            </a:r>
            <a:r>
              <a:t> 0 0 1</a:t>
            </a:r>
            <a:r>
              <a:rPr>
                <a:solidFill>
                  <a:srgbClr val="859289"/>
                </a:solidFill>
              </a:rPr>
              <a:t> ⍝ Front</a:t>
            </a:r>
            <a:endParaRPr>
              <a:solidFill>
                <a:srgbClr val="000000"/>
              </a:solidFill>
            </a:endParaRPr>
          </a:p>
          <a:p>
            <a:pPr defTabSz="457200">
              <a:defRPr sz="4000">
                <a:solidFill>
                  <a:srgbClr val="D3C6AA"/>
                </a:solidFill>
                <a:latin typeface="APL385 Unicode"/>
                <a:ea typeface="APL385 Unicode"/>
                <a:cs typeface="APL385 Unicode"/>
                <a:sym typeface="APL385 Unicode"/>
              </a:defRPr>
            </a:pPr>
            <a:r>
              <a:t>    ]</a:t>
            </a:r>
            <a:endParaRPr>
              <a:solidFill>
                <a:srgbClr val="000000"/>
              </a:solidFill>
            </a:endParaRPr>
          </a:p>
          <a:p>
            <a:pPr defTabSz="457200">
              <a:defRPr sz="4000">
                <a:solidFill>
                  <a:srgbClr val="D3C6AA"/>
                </a:solidFill>
                <a:latin typeface="APL385 Unicode"/>
                <a:ea typeface="APL385 Unicode"/>
                <a:cs typeface="APL385 Unicode"/>
                <a:sym typeface="APL385 Unicode"/>
              </a:defRPr>
            </a:pPr>
          </a:p>
          <a:p>
            <a:pPr defTabSz="457200">
              <a:defRPr sz="4000">
                <a:solidFill>
                  <a:srgbClr val="D3C6AA"/>
                </a:solidFill>
                <a:latin typeface="APL385 Unicode"/>
                <a:ea typeface="APL385 Unicode"/>
                <a:cs typeface="APL385 Unicode"/>
                <a:sym typeface="APL385 Unicode"/>
              </a:defRPr>
            </a:pPr>
            <a:r>
              <a:t>    l</a:t>
            </a:r>
            <a:r>
              <a:rPr>
                <a:solidFill>
                  <a:srgbClr val="E69875"/>
                </a:solidFill>
              </a:rPr>
              <a:t>←</a:t>
            </a:r>
            <a:r>
              <a:rPr>
                <a:solidFill>
                  <a:srgbClr val="D699B6"/>
                </a:solidFill>
              </a:rPr>
              <a:t>3 3 3</a:t>
            </a:r>
            <a:endParaRPr>
              <a:solidFill>
                <a:srgbClr val="000000"/>
              </a:solidFill>
            </a:endParaRPr>
          </a:p>
          <a:p>
            <a:pPr defTabSz="457200">
              <a:defRPr sz="4000">
                <a:solidFill>
                  <a:srgbClr val="D3C6AA"/>
                </a:solidFill>
                <a:latin typeface="APL385 Unicode"/>
                <a:ea typeface="APL385 Unicode"/>
                <a:cs typeface="APL385 Unicode"/>
                <a:sym typeface="APL385 Unicode"/>
              </a:defRPr>
            </a:pPr>
            <a:r>
              <a:t>    A</a:t>
            </a:r>
            <a:r>
              <a:rPr>
                <a:solidFill>
                  <a:srgbClr val="E69875"/>
                </a:solidFill>
              </a:rPr>
              <a:t>←</a:t>
            </a:r>
            <a:r>
              <a:t>faces</a:t>
            </a:r>
            <a:r>
              <a:rPr>
                <a:solidFill>
                  <a:srgbClr val="E69875"/>
                </a:solidFill>
              </a:rPr>
              <a:t>+⍤</a:t>
            </a:r>
            <a:r>
              <a:rPr>
                <a:solidFill>
                  <a:srgbClr val="D699B6"/>
                </a:solidFill>
              </a:rPr>
              <a:t>1</a:t>
            </a:r>
            <a:r>
              <a:rPr>
                <a:solidFill>
                  <a:srgbClr val="E69875"/>
                </a:solidFill>
              </a:rPr>
              <a:t>⍤</a:t>
            </a:r>
            <a:r>
              <a:rPr>
                <a:solidFill>
                  <a:srgbClr val="D699B6"/>
                </a:solidFill>
              </a:rPr>
              <a:t>2 1</a:t>
            </a:r>
            <a:r>
              <a:rPr>
                <a:solidFill>
                  <a:srgbClr val="E69875"/>
                </a:solidFill>
              </a:rPr>
              <a:t>⊢⍉</a:t>
            </a:r>
            <a:r>
              <a:t>l</a:t>
            </a:r>
            <a:r>
              <a:rPr>
                <a:solidFill>
                  <a:srgbClr val="E69875"/>
                </a:solidFill>
              </a:rPr>
              <a:t>⊤⍳×/</a:t>
            </a:r>
            <a:r>
              <a:t>l</a:t>
            </a:r>
            <a:endParaRPr>
              <a:solidFill>
                <a:srgbClr val="000000"/>
              </a:solidFill>
            </a:endParaRPr>
          </a:p>
          <a:p>
            <a:pPr defTabSz="457200">
              <a:defRPr sz="4000">
                <a:solidFill>
                  <a:srgbClr val="859289"/>
                </a:solidFill>
                <a:latin typeface="APL385 Unicode"/>
                <a:ea typeface="APL385 Unicode"/>
                <a:cs typeface="APL385 Unicode"/>
                <a:sym typeface="APL385 Unicode"/>
              </a:defRPr>
            </a:pPr>
            <a:r>
              <a:rPr>
                <a:solidFill>
                  <a:srgbClr val="E69875"/>
                </a:solidFill>
              </a:rPr>
              <a:t>    ⍴</a:t>
            </a:r>
            <a:r>
              <a:rPr>
                <a:solidFill>
                  <a:srgbClr val="D3C6AA"/>
                </a:solidFill>
              </a:rPr>
              <a:t>A </a:t>
            </a:r>
            <a:r>
              <a:t>⍝ Test getting shape</a:t>
            </a:r>
            <a:endParaRPr>
              <a:solidFill>
                <a:srgbClr val="000000"/>
              </a:solidFill>
            </a:endParaRPr>
          </a:p>
          <a:p>
            <a:pPr defTabSz="457200">
              <a:defRPr sz="4000">
                <a:solidFill>
                  <a:srgbClr val="D699B6"/>
                </a:solidFill>
                <a:latin typeface="APL385 Unicode"/>
                <a:ea typeface="APL385 Unicode"/>
                <a:cs typeface="APL385 Unicode"/>
                <a:sym typeface="APL385 Unicode"/>
              </a:defRPr>
            </a:pPr>
            <a:r>
              <a:t>27 24 3</a:t>
            </a:r>
          </a:p>
        </p:txBody>
      </p:sp>
      <p:sp>
        <p:nvSpPr>
          <p:cNvPr id="291" name="Google Shape;260;p40"/>
          <p:cNvSpPr txBox="1"/>
          <p:nvPr/>
        </p:nvSpPr>
        <p:spPr>
          <a:xfrm>
            <a:off x="12614363" y="11313827"/>
            <a:ext cx="9029369" cy="14616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Add vertices of a cube to each position</a:t>
            </a:r>
          </a:p>
        </p:txBody>
      </p:sp>
      <p:pic>
        <p:nvPicPr>
          <p:cNvPr id="292" name="Google Shape;261;p40" descr="Google Shape;261;p40"/>
          <p:cNvPicPr>
            <a:picLocks noChangeAspect="1"/>
          </p:cNvPicPr>
          <p:nvPr/>
        </p:nvPicPr>
        <p:blipFill>
          <a:blip r:embed="rId3">
            <a:extLst/>
          </a:blip>
          <a:stretch>
            <a:fillRect/>
          </a:stretch>
        </p:blipFill>
        <p:spPr>
          <a:xfrm>
            <a:off x="2382021" y="3575050"/>
            <a:ext cx="6642101" cy="65659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Google Shape;94;p20"/>
          <p:cNvSpPr txBox="1"/>
          <p:nvPr>
            <p:ph type="title"/>
          </p:nvPr>
        </p:nvSpPr>
        <p:spPr>
          <a:xfrm>
            <a:off x="1206499" y="1079500"/>
            <a:ext cx="21971102" cy="1433101"/>
          </a:xfrm>
          <a:prstGeom prst="rect">
            <a:avLst/>
          </a:prstGeom>
        </p:spPr>
        <p:txBody>
          <a:bodyPr/>
          <a:lstStyle/>
          <a:p>
            <a:pPr/>
            <a:r>
              <a:t>Quick Warning</a:t>
            </a:r>
          </a:p>
        </p:txBody>
      </p:sp>
      <p:sp>
        <p:nvSpPr>
          <p:cNvPr id="177" name="Google Shape;95;p20"/>
          <p:cNvSpPr txBox="1"/>
          <p:nvPr>
            <p:ph type="body" idx="1"/>
          </p:nvPr>
        </p:nvSpPr>
        <p:spPr>
          <a:xfrm>
            <a:off x="1206499" y="4248503"/>
            <a:ext cx="21971102" cy="8256001"/>
          </a:xfrm>
          <a:prstGeom prst="rect">
            <a:avLst/>
          </a:prstGeom>
        </p:spPr>
        <p:txBody>
          <a:bodyPr lIns="50800" tIns="50800" rIns="50800" bIns="50800"/>
          <a:lstStyle/>
          <a:p>
            <a:pPr marL="609600" indent="-609600">
              <a:lnSpc>
                <a:spcPct val="90000"/>
              </a:lnSpc>
              <a:buClr>
                <a:srgbClr val="000000"/>
              </a:buClr>
              <a:buSzPts val="4800"/>
              <a:buFont typeface="Helvetica Neue"/>
              <a:buChar char="•"/>
              <a:defRPr b="0" sz="4800"/>
            </a:pPr>
            <a:r>
              <a:t>Fair amount of APL</a:t>
            </a:r>
          </a:p>
          <a:p>
            <a:pPr marL="609600" indent="-609600">
              <a:lnSpc>
                <a:spcPct val="90000"/>
              </a:lnSpc>
              <a:buClr>
                <a:srgbClr val="000000"/>
              </a:buClr>
              <a:buSzPts val="4800"/>
              <a:buFont typeface="Helvetica Neue"/>
              <a:buChar char="•"/>
              <a:defRPr b="0" sz="4800"/>
            </a:pPr>
            <a:r>
              <a:t>Fair amount of game/graphics concepts</a:t>
            </a:r>
          </a:p>
          <a:p>
            <a:pPr marL="609600" indent="-609600">
              <a:lnSpc>
                <a:spcPct val="90000"/>
              </a:lnSpc>
              <a:buClr>
                <a:srgbClr val="000000"/>
              </a:buClr>
              <a:buSzPts val="4800"/>
              <a:buFont typeface="Helvetica Neue"/>
              <a:buChar char="•"/>
              <a:defRPr b="0" sz="4800"/>
            </a:pPr>
            <a:r>
              <a:t>Don’t worry about understanding both — enjoy the ride.</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Google Shape;258;p40"/>
          <p:cNvSpPr txBox="1"/>
          <p:nvPr>
            <p:ph type="title"/>
          </p:nvPr>
        </p:nvSpPr>
        <p:spPr>
          <a:prstGeom prst="rect">
            <a:avLst/>
          </a:prstGeom>
        </p:spPr>
        <p:txBody>
          <a:bodyPr/>
          <a:lstStyle/>
          <a:p>
            <a:pPr/>
            <a:r>
              <a:t>Intuition</a:t>
            </a:r>
          </a:p>
        </p:txBody>
      </p:sp>
      <p:sp>
        <p:nvSpPr>
          <p:cNvPr id="297" name="Google Shape;259;p40"/>
          <p:cNvSpPr txBox="1"/>
          <p:nvPr/>
        </p:nvSpPr>
        <p:spPr>
          <a:xfrm>
            <a:off x="10366295" y="1211392"/>
            <a:ext cx="13525503" cy="90170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solidFill>
                  <a:srgbClr val="D3C6AA"/>
                </a:solidFill>
                <a:latin typeface="APL385 Unicode"/>
                <a:ea typeface="APL385 Unicode"/>
                <a:cs typeface="APL385 Unicode"/>
                <a:sym typeface="APL385 Unicode"/>
              </a:defRPr>
            </a:pPr>
            <a:r>
              <a:t>    faces</a:t>
            </a:r>
            <a:r>
              <a:rPr>
                <a:solidFill>
                  <a:srgbClr val="E69875"/>
                </a:solidFill>
              </a:rPr>
              <a:t>←</a:t>
            </a:r>
            <a:r>
              <a:t>[</a:t>
            </a:r>
            <a:endParaRPr>
              <a:solidFill>
                <a:srgbClr val="000000"/>
              </a:solidFill>
            </a:endParaRPr>
          </a:p>
          <a:p>
            <a:pPr defTabSz="457200">
              <a:defRPr sz="4000">
                <a:solidFill>
                  <a:srgbClr val="D699B6"/>
                </a:solidFill>
                <a:latin typeface="APL385 Unicode"/>
                <a:ea typeface="APL385 Unicode"/>
                <a:cs typeface="APL385 Unicode"/>
                <a:sym typeface="APL385 Unicode"/>
              </a:defRPr>
            </a:pPr>
            <a:r>
              <a:t>    0 1 0</a:t>
            </a:r>
            <a:r>
              <a:rPr>
                <a:solidFill>
                  <a:srgbClr val="E69875"/>
                </a:solidFill>
              </a:rPr>
              <a:t> ⋄</a:t>
            </a:r>
            <a:r>
              <a:t> 0 1 1</a:t>
            </a:r>
            <a:r>
              <a:rPr>
                <a:solidFill>
                  <a:srgbClr val="E69875"/>
                </a:solidFill>
              </a:rPr>
              <a:t> ⋄</a:t>
            </a:r>
            <a:r>
              <a:t> 0 0 1</a:t>
            </a:r>
            <a:r>
              <a:rPr>
                <a:solidFill>
                  <a:srgbClr val="E69875"/>
                </a:solidFill>
              </a:rPr>
              <a:t> ⋄</a:t>
            </a:r>
            <a:r>
              <a:t> 0 0 0</a:t>
            </a:r>
            <a:r>
              <a:rPr>
                <a:solidFill>
                  <a:srgbClr val="859289"/>
                </a:solidFill>
              </a:rPr>
              <a:t> ⍝ Left</a:t>
            </a:r>
            <a:endParaRPr>
              <a:solidFill>
                <a:srgbClr val="000000"/>
              </a:solidFill>
            </a:endParaRPr>
          </a:p>
          <a:p>
            <a:pPr defTabSz="457200">
              <a:defRPr sz="4000">
                <a:solidFill>
                  <a:srgbClr val="D699B6"/>
                </a:solidFill>
                <a:latin typeface="APL385 Unicode"/>
                <a:ea typeface="APL385 Unicode"/>
                <a:cs typeface="APL385 Unicode"/>
                <a:sym typeface="APL385 Unicode"/>
              </a:defRPr>
            </a:pPr>
            <a:r>
              <a:t>    1 1 1</a:t>
            </a:r>
            <a:r>
              <a:rPr>
                <a:solidFill>
                  <a:srgbClr val="E69875"/>
                </a:solidFill>
              </a:rPr>
              <a:t> ⋄</a:t>
            </a:r>
            <a:r>
              <a:t> 1 1 0</a:t>
            </a:r>
            <a:r>
              <a:rPr>
                <a:solidFill>
                  <a:srgbClr val="E69875"/>
                </a:solidFill>
              </a:rPr>
              <a:t> ⋄</a:t>
            </a:r>
            <a:r>
              <a:t> 1 0 0</a:t>
            </a:r>
            <a:r>
              <a:rPr>
                <a:solidFill>
                  <a:srgbClr val="E69875"/>
                </a:solidFill>
              </a:rPr>
              <a:t> ⋄</a:t>
            </a:r>
            <a:r>
              <a:t> 1 0 1</a:t>
            </a:r>
            <a:r>
              <a:rPr>
                <a:solidFill>
                  <a:srgbClr val="859289"/>
                </a:solidFill>
              </a:rPr>
              <a:t> ⍝ Right</a:t>
            </a:r>
            <a:endParaRPr>
              <a:solidFill>
                <a:srgbClr val="000000"/>
              </a:solidFill>
            </a:endParaRPr>
          </a:p>
          <a:p>
            <a:pPr defTabSz="457200">
              <a:defRPr sz="4000">
                <a:solidFill>
                  <a:srgbClr val="D699B6"/>
                </a:solidFill>
                <a:latin typeface="APL385 Unicode"/>
                <a:ea typeface="APL385 Unicode"/>
                <a:cs typeface="APL385 Unicode"/>
                <a:sym typeface="APL385 Unicode"/>
              </a:defRPr>
            </a:pPr>
            <a:r>
              <a:t>    1 0 0</a:t>
            </a:r>
            <a:r>
              <a:rPr>
                <a:solidFill>
                  <a:srgbClr val="E69875"/>
                </a:solidFill>
              </a:rPr>
              <a:t> ⋄</a:t>
            </a:r>
            <a:r>
              <a:t> 0 0 0</a:t>
            </a:r>
            <a:r>
              <a:rPr>
                <a:solidFill>
                  <a:srgbClr val="E69875"/>
                </a:solidFill>
              </a:rPr>
              <a:t> ⋄</a:t>
            </a:r>
            <a:r>
              <a:t> 0 0 1</a:t>
            </a:r>
            <a:r>
              <a:rPr>
                <a:solidFill>
                  <a:srgbClr val="E69875"/>
                </a:solidFill>
              </a:rPr>
              <a:t> ⋄</a:t>
            </a:r>
            <a:r>
              <a:t> 1 0 1</a:t>
            </a:r>
            <a:r>
              <a:rPr>
                <a:solidFill>
                  <a:srgbClr val="859289"/>
                </a:solidFill>
              </a:rPr>
              <a:t> ⍝ Bottom</a:t>
            </a:r>
            <a:endParaRPr>
              <a:solidFill>
                <a:srgbClr val="000000"/>
              </a:solidFill>
            </a:endParaRPr>
          </a:p>
          <a:p>
            <a:pPr defTabSz="457200">
              <a:defRPr sz="4000">
                <a:solidFill>
                  <a:srgbClr val="D699B6"/>
                </a:solidFill>
                <a:latin typeface="APL385 Unicode"/>
                <a:ea typeface="APL385 Unicode"/>
                <a:cs typeface="APL385 Unicode"/>
                <a:sym typeface="APL385 Unicode"/>
              </a:defRPr>
            </a:pPr>
            <a:r>
              <a:t>    0 1 0</a:t>
            </a:r>
            <a:r>
              <a:rPr>
                <a:solidFill>
                  <a:srgbClr val="E69875"/>
                </a:solidFill>
              </a:rPr>
              <a:t> ⋄</a:t>
            </a:r>
            <a:r>
              <a:t> 1 1 0</a:t>
            </a:r>
            <a:r>
              <a:rPr>
                <a:solidFill>
                  <a:srgbClr val="E69875"/>
                </a:solidFill>
              </a:rPr>
              <a:t> ⋄</a:t>
            </a:r>
            <a:r>
              <a:t> 1 1 1</a:t>
            </a:r>
            <a:r>
              <a:rPr>
                <a:solidFill>
                  <a:srgbClr val="E69875"/>
                </a:solidFill>
              </a:rPr>
              <a:t> ⋄</a:t>
            </a:r>
            <a:r>
              <a:t> 0 1 1</a:t>
            </a:r>
            <a:r>
              <a:rPr>
                <a:solidFill>
                  <a:srgbClr val="859289"/>
                </a:solidFill>
              </a:rPr>
              <a:t> ⍝ Top</a:t>
            </a:r>
            <a:endParaRPr>
              <a:solidFill>
                <a:srgbClr val="000000"/>
              </a:solidFill>
            </a:endParaRPr>
          </a:p>
          <a:p>
            <a:pPr defTabSz="457200">
              <a:defRPr sz="4000">
                <a:solidFill>
                  <a:srgbClr val="D699B6"/>
                </a:solidFill>
                <a:latin typeface="APL385 Unicode"/>
                <a:ea typeface="APL385 Unicode"/>
                <a:cs typeface="APL385 Unicode"/>
                <a:sym typeface="APL385 Unicode"/>
              </a:defRPr>
            </a:pPr>
            <a:r>
              <a:t>    1 1 0</a:t>
            </a:r>
            <a:r>
              <a:rPr>
                <a:solidFill>
                  <a:srgbClr val="E69875"/>
                </a:solidFill>
              </a:rPr>
              <a:t> ⋄</a:t>
            </a:r>
            <a:r>
              <a:t> 0 1 0</a:t>
            </a:r>
            <a:r>
              <a:rPr>
                <a:solidFill>
                  <a:srgbClr val="E69875"/>
                </a:solidFill>
              </a:rPr>
              <a:t> ⋄</a:t>
            </a:r>
            <a:r>
              <a:t> 0 0 0</a:t>
            </a:r>
            <a:r>
              <a:rPr>
                <a:solidFill>
                  <a:srgbClr val="E69875"/>
                </a:solidFill>
              </a:rPr>
              <a:t> ⋄</a:t>
            </a:r>
            <a:r>
              <a:t> 1 0 0</a:t>
            </a:r>
            <a:r>
              <a:rPr>
                <a:solidFill>
                  <a:srgbClr val="859289"/>
                </a:solidFill>
              </a:rPr>
              <a:t> ⍝ Back</a:t>
            </a:r>
            <a:endParaRPr>
              <a:solidFill>
                <a:srgbClr val="000000"/>
              </a:solidFill>
            </a:endParaRPr>
          </a:p>
          <a:p>
            <a:pPr defTabSz="457200">
              <a:defRPr sz="4000">
                <a:solidFill>
                  <a:srgbClr val="D699B6"/>
                </a:solidFill>
                <a:latin typeface="APL385 Unicode"/>
                <a:ea typeface="APL385 Unicode"/>
                <a:cs typeface="APL385 Unicode"/>
                <a:sym typeface="APL385 Unicode"/>
              </a:defRPr>
            </a:pPr>
            <a:r>
              <a:t>    0 1 1</a:t>
            </a:r>
            <a:r>
              <a:rPr>
                <a:solidFill>
                  <a:srgbClr val="E69875"/>
                </a:solidFill>
              </a:rPr>
              <a:t> ⋄</a:t>
            </a:r>
            <a:r>
              <a:t> 1 1 1</a:t>
            </a:r>
            <a:r>
              <a:rPr>
                <a:solidFill>
                  <a:srgbClr val="E69875"/>
                </a:solidFill>
              </a:rPr>
              <a:t> ⋄</a:t>
            </a:r>
            <a:r>
              <a:t> 1 0 1</a:t>
            </a:r>
            <a:r>
              <a:rPr>
                <a:solidFill>
                  <a:srgbClr val="E69875"/>
                </a:solidFill>
              </a:rPr>
              <a:t> ⋄</a:t>
            </a:r>
            <a:r>
              <a:t> 0 0 1</a:t>
            </a:r>
            <a:r>
              <a:rPr>
                <a:solidFill>
                  <a:srgbClr val="859289"/>
                </a:solidFill>
              </a:rPr>
              <a:t> ⍝ Front</a:t>
            </a:r>
            <a:endParaRPr>
              <a:solidFill>
                <a:srgbClr val="000000"/>
              </a:solidFill>
            </a:endParaRPr>
          </a:p>
          <a:p>
            <a:pPr defTabSz="457200">
              <a:defRPr sz="4000">
                <a:solidFill>
                  <a:srgbClr val="D3C6AA"/>
                </a:solidFill>
                <a:latin typeface="APL385 Unicode"/>
                <a:ea typeface="APL385 Unicode"/>
                <a:cs typeface="APL385 Unicode"/>
                <a:sym typeface="APL385 Unicode"/>
              </a:defRPr>
            </a:pPr>
            <a:r>
              <a:t>    ]</a:t>
            </a:r>
            <a:endParaRPr>
              <a:solidFill>
                <a:srgbClr val="000000"/>
              </a:solidFill>
            </a:endParaRPr>
          </a:p>
          <a:p>
            <a:pPr defTabSz="457200">
              <a:defRPr sz="4000">
                <a:solidFill>
                  <a:srgbClr val="D3C6AA"/>
                </a:solidFill>
                <a:latin typeface="APL385 Unicode"/>
                <a:ea typeface="APL385 Unicode"/>
                <a:cs typeface="APL385 Unicode"/>
                <a:sym typeface="APL385 Unicode"/>
              </a:defRPr>
            </a:pPr>
          </a:p>
          <a:p>
            <a:pPr defTabSz="457200">
              <a:defRPr sz="4000">
                <a:solidFill>
                  <a:srgbClr val="D3C6AA"/>
                </a:solidFill>
                <a:latin typeface="APL385 Unicode"/>
                <a:ea typeface="APL385 Unicode"/>
                <a:cs typeface="APL385 Unicode"/>
                <a:sym typeface="APL385 Unicode"/>
              </a:defRPr>
            </a:pPr>
            <a:r>
              <a:t>    l</a:t>
            </a:r>
            <a:r>
              <a:rPr>
                <a:solidFill>
                  <a:srgbClr val="E69875"/>
                </a:solidFill>
              </a:rPr>
              <a:t>←</a:t>
            </a:r>
            <a:r>
              <a:rPr>
                <a:solidFill>
                  <a:srgbClr val="D699B6"/>
                </a:solidFill>
              </a:rPr>
              <a:t>3 3 3</a:t>
            </a:r>
            <a:endParaRPr>
              <a:solidFill>
                <a:srgbClr val="000000"/>
              </a:solidFill>
            </a:endParaRPr>
          </a:p>
          <a:p>
            <a:pPr defTabSz="457200">
              <a:defRPr sz="4000">
                <a:solidFill>
                  <a:srgbClr val="D3C6AA"/>
                </a:solidFill>
                <a:latin typeface="APL385 Unicode"/>
                <a:ea typeface="APL385 Unicode"/>
                <a:cs typeface="APL385 Unicode"/>
                <a:sym typeface="APL385 Unicode"/>
              </a:defRPr>
            </a:pPr>
            <a:r>
              <a:t>    A</a:t>
            </a:r>
            <a:r>
              <a:rPr>
                <a:solidFill>
                  <a:srgbClr val="E69875"/>
                </a:solidFill>
              </a:rPr>
              <a:t>←</a:t>
            </a:r>
            <a:r>
              <a:t>faces</a:t>
            </a:r>
            <a:r>
              <a:rPr>
                <a:solidFill>
                  <a:srgbClr val="E69875"/>
                </a:solidFill>
              </a:rPr>
              <a:t>+⍤</a:t>
            </a:r>
            <a:r>
              <a:rPr>
                <a:solidFill>
                  <a:srgbClr val="D699B6"/>
                </a:solidFill>
              </a:rPr>
              <a:t>1</a:t>
            </a:r>
            <a:r>
              <a:rPr>
                <a:solidFill>
                  <a:srgbClr val="E69875"/>
                </a:solidFill>
              </a:rPr>
              <a:t>⍤</a:t>
            </a:r>
            <a:r>
              <a:rPr>
                <a:solidFill>
                  <a:srgbClr val="D699B6"/>
                </a:solidFill>
              </a:rPr>
              <a:t>2 1</a:t>
            </a:r>
            <a:r>
              <a:rPr>
                <a:solidFill>
                  <a:srgbClr val="E69875"/>
                </a:solidFill>
              </a:rPr>
              <a:t>⊢⍉</a:t>
            </a:r>
            <a:r>
              <a:t>l</a:t>
            </a:r>
            <a:r>
              <a:rPr>
                <a:solidFill>
                  <a:srgbClr val="E69875"/>
                </a:solidFill>
              </a:rPr>
              <a:t>⊤⍳×/</a:t>
            </a:r>
            <a:r>
              <a:t>l</a:t>
            </a:r>
            <a:endParaRPr>
              <a:solidFill>
                <a:srgbClr val="000000"/>
              </a:solidFill>
            </a:endParaRPr>
          </a:p>
          <a:p>
            <a:pPr defTabSz="457200">
              <a:defRPr sz="4000">
                <a:solidFill>
                  <a:srgbClr val="859289"/>
                </a:solidFill>
                <a:latin typeface="APL385 Unicode"/>
                <a:ea typeface="APL385 Unicode"/>
                <a:cs typeface="APL385 Unicode"/>
                <a:sym typeface="APL385 Unicode"/>
              </a:defRPr>
            </a:pPr>
            <a:r>
              <a:rPr>
                <a:solidFill>
                  <a:srgbClr val="E69875"/>
                </a:solidFill>
              </a:rPr>
              <a:t>    ⍴</a:t>
            </a:r>
            <a:r>
              <a:rPr>
                <a:solidFill>
                  <a:srgbClr val="D3C6AA"/>
                </a:solidFill>
              </a:rPr>
              <a:t>A </a:t>
            </a:r>
            <a:r>
              <a:t>⍝ Test getting shape</a:t>
            </a:r>
            <a:endParaRPr>
              <a:solidFill>
                <a:srgbClr val="000000"/>
              </a:solidFill>
            </a:endParaRPr>
          </a:p>
          <a:p>
            <a:pPr defTabSz="457200">
              <a:defRPr sz="4000">
                <a:solidFill>
                  <a:srgbClr val="D699B6"/>
                </a:solidFill>
                <a:latin typeface="APL385 Unicode"/>
                <a:ea typeface="APL385 Unicode"/>
                <a:cs typeface="APL385 Unicode"/>
                <a:sym typeface="APL385 Unicode"/>
              </a:defRPr>
            </a:pPr>
            <a:r>
              <a:t>27 24 3</a:t>
            </a:r>
          </a:p>
        </p:txBody>
      </p:sp>
      <p:sp>
        <p:nvSpPr>
          <p:cNvPr id="298" name="Google Shape;260;p40"/>
          <p:cNvSpPr txBox="1"/>
          <p:nvPr/>
        </p:nvSpPr>
        <p:spPr>
          <a:xfrm>
            <a:off x="12614363" y="11313827"/>
            <a:ext cx="9029369" cy="14616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Add vertices of a cube to each position</a:t>
            </a:r>
          </a:p>
        </p:txBody>
      </p:sp>
      <p:sp>
        <p:nvSpPr>
          <p:cNvPr id="299" name="Google Shape;259;p40"/>
          <p:cNvSpPr txBox="1"/>
          <p:nvPr/>
        </p:nvSpPr>
        <p:spPr>
          <a:xfrm>
            <a:off x="2365295" y="2499162"/>
            <a:ext cx="6600196" cy="110363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000">
                <a:solidFill>
                  <a:srgbClr val="E69875"/>
                </a:solidFill>
                <a:latin typeface="APL385 Unicode"/>
                <a:ea typeface="APL385 Unicode"/>
                <a:cs typeface="APL385 Unicode"/>
                <a:sym typeface="APL385 Unicode"/>
              </a:defRPr>
            </a:pPr>
            <a:r>
              <a:t>      ⊢</a:t>
            </a:r>
            <a:r>
              <a:rPr>
                <a:solidFill>
                  <a:srgbClr val="D3C6AA"/>
                </a:solidFill>
              </a:rPr>
              <a:t>A</a:t>
            </a:r>
            <a:r>
              <a:t>←</a:t>
            </a:r>
            <a:r>
              <a:rPr>
                <a:solidFill>
                  <a:srgbClr val="D699B6"/>
                </a:solidFill>
              </a:rPr>
              <a:t>3 2</a:t>
            </a:r>
            <a:r>
              <a:t>⍴</a:t>
            </a:r>
            <a:r>
              <a:rPr>
                <a:solidFill>
                  <a:srgbClr val="D3C6AA"/>
                </a:solidFill>
              </a:rPr>
              <a:t>⎕A</a:t>
            </a:r>
            <a:endParaRPr>
              <a:solidFill>
                <a:srgbClr val="000000"/>
              </a:solidFill>
            </a:endParaRPr>
          </a:p>
          <a:p>
            <a:pPr defTabSz="457200">
              <a:defRPr sz="3000">
                <a:solidFill>
                  <a:srgbClr val="D3C6AA"/>
                </a:solidFill>
                <a:latin typeface="APL385 Unicode"/>
                <a:ea typeface="APL385 Unicode"/>
                <a:cs typeface="APL385 Unicode"/>
                <a:sym typeface="APL385 Unicode"/>
              </a:defRPr>
            </a:pPr>
            <a:r>
              <a:t>AB</a:t>
            </a:r>
            <a:endParaRPr>
              <a:solidFill>
                <a:srgbClr val="000000"/>
              </a:solidFill>
            </a:endParaRPr>
          </a:p>
          <a:p>
            <a:pPr defTabSz="457200">
              <a:defRPr sz="3000">
                <a:solidFill>
                  <a:srgbClr val="D3C6AA"/>
                </a:solidFill>
                <a:latin typeface="APL385 Unicode"/>
                <a:ea typeface="APL385 Unicode"/>
                <a:cs typeface="APL385 Unicode"/>
                <a:sym typeface="APL385 Unicode"/>
              </a:defRPr>
            </a:pPr>
            <a:r>
              <a:t>CD</a:t>
            </a:r>
            <a:endParaRPr>
              <a:solidFill>
                <a:srgbClr val="000000"/>
              </a:solidFill>
            </a:endParaRPr>
          </a:p>
          <a:p>
            <a:pPr defTabSz="457200">
              <a:defRPr sz="3000">
                <a:solidFill>
                  <a:srgbClr val="D3C6AA"/>
                </a:solidFill>
                <a:latin typeface="APL385 Unicode"/>
                <a:ea typeface="APL385 Unicode"/>
                <a:cs typeface="APL385 Unicode"/>
                <a:sym typeface="APL385 Unicode"/>
              </a:defRPr>
            </a:pPr>
            <a:r>
              <a:t>EF</a:t>
            </a:r>
            <a:endParaRPr>
              <a:solidFill>
                <a:srgbClr val="000000"/>
              </a:solidFill>
            </a:endParaRPr>
          </a:p>
          <a:p>
            <a:pPr defTabSz="457200">
              <a:defRPr sz="3000">
                <a:solidFill>
                  <a:srgbClr val="E69875"/>
                </a:solidFill>
                <a:latin typeface="APL385 Unicode"/>
                <a:ea typeface="APL385 Unicode"/>
                <a:cs typeface="APL385 Unicode"/>
                <a:sym typeface="APL385 Unicode"/>
              </a:defRPr>
            </a:pPr>
            <a:r>
              <a:t>      ⊢</a:t>
            </a:r>
            <a:r>
              <a:rPr>
                <a:solidFill>
                  <a:srgbClr val="D3C6AA"/>
                </a:solidFill>
              </a:rPr>
              <a:t>B</a:t>
            </a:r>
            <a:r>
              <a:t>←</a:t>
            </a:r>
            <a:r>
              <a:rPr>
                <a:solidFill>
                  <a:srgbClr val="D699B6"/>
                </a:solidFill>
              </a:rPr>
              <a:t>2 2</a:t>
            </a:r>
            <a:r>
              <a:t>⍴</a:t>
            </a:r>
            <a:r>
              <a:rPr>
                <a:solidFill>
                  <a:srgbClr val="D3C6AA"/>
                </a:solidFill>
              </a:rPr>
              <a:t>⎕D</a:t>
            </a:r>
            <a:endParaRPr>
              <a:solidFill>
                <a:srgbClr val="000000"/>
              </a:solidFill>
            </a:endParaRPr>
          </a:p>
          <a:p>
            <a:pPr defTabSz="457200">
              <a:defRPr sz="3000">
                <a:solidFill>
                  <a:srgbClr val="D699B6"/>
                </a:solidFill>
                <a:latin typeface="APL385 Unicode"/>
                <a:ea typeface="APL385 Unicode"/>
                <a:cs typeface="APL385 Unicode"/>
                <a:sym typeface="APL385 Unicode"/>
              </a:defRPr>
            </a:pPr>
            <a:r>
              <a:t>01</a:t>
            </a:r>
            <a:endParaRPr>
              <a:solidFill>
                <a:srgbClr val="000000"/>
              </a:solidFill>
            </a:endParaRPr>
          </a:p>
          <a:p>
            <a:pPr defTabSz="457200">
              <a:defRPr sz="3000">
                <a:solidFill>
                  <a:srgbClr val="D699B6"/>
                </a:solidFill>
                <a:latin typeface="APL385 Unicode"/>
                <a:ea typeface="APL385 Unicode"/>
                <a:cs typeface="APL385 Unicode"/>
                <a:sym typeface="APL385 Unicode"/>
              </a:defRPr>
            </a:pPr>
            <a:r>
              <a:t>23</a:t>
            </a:r>
            <a:endParaRPr>
              <a:solidFill>
                <a:srgbClr val="000000"/>
              </a:solidFill>
            </a:endParaRPr>
          </a:p>
          <a:p>
            <a:pPr defTabSz="457200">
              <a:defRPr sz="3000">
                <a:solidFill>
                  <a:srgbClr val="D3C6AA"/>
                </a:solidFill>
                <a:latin typeface="APL385 Unicode"/>
                <a:ea typeface="APL385 Unicode"/>
                <a:cs typeface="APL385 Unicode"/>
                <a:sym typeface="APL385 Unicode"/>
              </a:defRPr>
            </a:pPr>
            <a:r>
              <a:t>      B {⎕</a:t>
            </a:r>
            <a:r>
              <a:rPr>
                <a:solidFill>
                  <a:srgbClr val="E69875"/>
                </a:solidFill>
              </a:rPr>
              <a:t>←</a:t>
            </a:r>
            <a:r>
              <a:rPr>
                <a:solidFill>
                  <a:srgbClr val="D699B6"/>
                </a:solidFill>
              </a:rPr>
              <a:t>⍺ ⍵</a:t>
            </a:r>
            <a:r>
              <a:t>}</a:t>
            </a:r>
            <a:r>
              <a:rPr>
                <a:solidFill>
                  <a:srgbClr val="E69875"/>
                </a:solidFill>
              </a:rPr>
              <a:t>⍤</a:t>
            </a:r>
            <a:r>
              <a:rPr>
                <a:solidFill>
                  <a:srgbClr val="D699B6"/>
                </a:solidFill>
              </a:rPr>
              <a:t>2 1</a:t>
            </a:r>
            <a:r>
              <a:rPr>
                <a:solidFill>
                  <a:srgbClr val="E69875"/>
                </a:solidFill>
              </a:rPr>
              <a:t> ⊢</a:t>
            </a:r>
            <a:r>
              <a:t> A</a:t>
            </a:r>
            <a:endParaRPr>
              <a:solidFill>
                <a:srgbClr val="000000"/>
              </a:solidFill>
            </a:endParaRPr>
          </a:p>
          <a:p>
            <a:pPr defTabSz="457200">
              <a:defRPr sz="3000">
                <a:solidFill>
                  <a:srgbClr val="D3C6AA"/>
                </a:solidFill>
                <a:latin typeface="APL385 Unicode"/>
                <a:ea typeface="APL385 Unicode"/>
                <a:cs typeface="APL385 Unicode"/>
                <a:sym typeface="APL385 Unicode"/>
              </a:defRPr>
            </a:pPr>
            <a:r>
              <a:rPr>
                <a:solidFill>
                  <a:srgbClr val="D699B6"/>
                </a:solidFill>
              </a:rPr>
              <a:t> 01</a:t>
            </a:r>
            <a:r>
              <a:t>  AB</a:t>
            </a:r>
            <a:endParaRPr>
              <a:solidFill>
                <a:srgbClr val="000000"/>
              </a:solidFill>
            </a:endParaRPr>
          </a:p>
          <a:p>
            <a:pPr defTabSz="457200">
              <a:defRPr sz="3000">
                <a:solidFill>
                  <a:srgbClr val="D699B6"/>
                </a:solidFill>
                <a:latin typeface="APL385 Unicode"/>
                <a:ea typeface="APL385 Unicode"/>
                <a:cs typeface="APL385 Unicode"/>
                <a:sym typeface="APL385 Unicode"/>
              </a:defRPr>
            </a:pPr>
            <a:r>
              <a:t> 23</a:t>
            </a:r>
            <a:endParaRPr>
              <a:solidFill>
                <a:srgbClr val="000000"/>
              </a:solidFill>
            </a:endParaRPr>
          </a:p>
          <a:p>
            <a:pPr defTabSz="457200">
              <a:defRPr sz="3000">
                <a:solidFill>
                  <a:srgbClr val="D3C6AA"/>
                </a:solidFill>
                <a:latin typeface="APL385 Unicode"/>
                <a:ea typeface="APL385 Unicode"/>
                <a:cs typeface="APL385 Unicode"/>
                <a:sym typeface="APL385 Unicode"/>
              </a:defRPr>
            </a:pPr>
            <a:r>
              <a:rPr>
                <a:solidFill>
                  <a:srgbClr val="D699B6"/>
                </a:solidFill>
              </a:rPr>
              <a:t> 01</a:t>
            </a:r>
            <a:r>
              <a:t>  CD</a:t>
            </a:r>
            <a:endParaRPr>
              <a:solidFill>
                <a:srgbClr val="000000"/>
              </a:solidFill>
            </a:endParaRPr>
          </a:p>
          <a:p>
            <a:pPr defTabSz="457200">
              <a:defRPr sz="3000">
                <a:solidFill>
                  <a:srgbClr val="D699B6"/>
                </a:solidFill>
                <a:latin typeface="APL385 Unicode"/>
                <a:ea typeface="APL385 Unicode"/>
                <a:cs typeface="APL385 Unicode"/>
                <a:sym typeface="APL385 Unicode"/>
              </a:defRPr>
            </a:pPr>
            <a:r>
              <a:t> 23</a:t>
            </a:r>
            <a:endParaRPr>
              <a:solidFill>
                <a:srgbClr val="000000"/>
              </a:solidFill>
            </a:endParaRPr>
          </a:p>
          <a:p>
            <a:pPr defTabSz="457200">
              <a:defRPr sz="3000">
                <a:solidFill>
                  <a:srgbClr val="D3C6AA"/>
                </a:solidFill>
                <a:latin typeface="APL385 Unicode"/>
                <a:ea typeface="APL385 Unicode"/>
                <a:cs typeface="APL385 Unicode"/>
                <a:sym typeface="APL385 Unicode"/>
              </a:defRPr>
            </a:pPr>
            <a:r>
              <a:rPr>
                <a:solidFill>
                  <a:srgbClr val="D699B6"/>
                </a:solidFill>
              </a:rPr>
              <a:t> 01</a:t>
            </a:r>
            <a:r>
              <a:t>  EF</a:t>
            </a:r>
            <a:endParaRPr>
              <a:solidFill>
                <a:srgbClr val="000000"/>
              </a:solidFill>
            </a:endParaRPr>
          </a:p>
          <a:p>
            <a:pPr defTabSz="457200">
              <a:defRPr sz="3000">
                <a:solidFill>
                  <a:srgbClr val="D699B6"/>
                </a:solidFill>
                <a:latin typeface="APL385 Unicode"/>
                <a:ea typeface="APL385 Unicode"/>
                <a:cs typeface="APL385 Unicode"/>
                <a:sym typeface="APL385 Unicode"/>
              </a:defRPr>
            </a:pPr>
            <a:r>
              <a:t> 23</a:t>
            </a:r>
            <a:endParaRPr>
              <a:solidFill>
                <a:srgbClr val="000000"/>
              </a:solidFill>
            </a:endParaRPr>
          </a:p>
          <a:p>
            <a:pPr defTabSz="457200">
              <a:defRPr sz="3000">
                <a:solidFill>
                  <a:srgbClr val="D3C6AA"/>
                </a:solidFill>
                <a:latin typeface="APL385 Unicode"/>
                <a:ea typeface="APL385 Unicode"/>
                <a:cs typeface="APL385 Unicode"/>
                <a:sym typeface="APL385 Unicode"/>
              </a:defRPr>
            </a:pPr>
            <a:r>
              <a:t>       B {⎕</a:t>
            </a:r>
            <a:r>
              <a:rPr>
                <a:solidFill>
                  <a:srgbClr val="E69875"/>
                </a:solidFill>
              </a:rPr>
              <a:t>←</a:t>
            </a:r>
            <a:r>
              <a:rPr>
                <a:solidFill>
                  <a:srgbClr val="D699B6"/>
                </a:solidFill>
              </a:rPr>
              <a:t>⍺ ⍵</a:t>
            </a:r>
            <a:r>
              <a:t>}</a:t>
            </a:r>
            <a:r>
              <a:rPr>
                <a:solidFill>
                  <a:srgbClr val="E69875"/>
                </a:solidFill>
              </a:rPr>
              <a:t>⍤</a:t>
            </a:r>
            <a:r>
              <a:rPr>
                <a:solidFill>
                  <a:srgbClr val="D699B6"/>
                </a:solidFill>
              </a:rPr>
              <a:t>1</a:t>
            </a:r>
            <a:r>
              <a:rPr>
                <a:solidFill>
                  <a:srgbClr val="E69875"/>
                </a:solidFill>
              </a:rPr>
              <a:t>⍤</a:t>
            </a:r>
            <a:r>
              <a:rPr>
                <a:solidFill>
                  <a:srgbClr val="D699B6"/>
                </a:solidFill>
              </a:rPr>
              <a:t>2 1</a:t>
            </a:r>
            <a:r>
              <a:rPr>
                <a:solidFill>
                  <a:srgbClr val="E69875"/>
                </a:solidFill>
              </a:rPr>
              <a:t> ⊢</a:t>
            </a:r>
            <a:r>
              <a:t> A</a:t>
            </a:r>
            <a:endParaRPr>
              <a:solidFill>
                <a:srgbClr val="000000"/>
              </a:solidFill>
            </a:endParaRPr>
          </a:p>
          <a:p>
            <a:pPr defTabSz="457200">
              <a:defRPr sz="3000">
                <a:solidFill>
                  <a:srgbClr val="D3C6AA"/>
                </a:solidFill>
                <a:latin typeface="APL385 Unicode"/>
                <a:ea typeface="APL385 Unicode"/>
                <a:cs typeface="APL385 Unicode"/>
                <a:sym typeface="APL385 Unicode"/>
              </a:defRPr>
            </a:pPr>
            <a:r>
              <a:rPr>
                <a:solidFill>
                  <a:srgbClr val="D699B6"/>
                </a:solidFill>
              </a:rPr>
              <a:t> 01</a:t>
            </a:r>
            <a:r>
              <a:t>  AB</a:t>
            </a:r>
            <a:endParaRPr>
              <a:solidFill>
                <a:srgbClr val="000000"/>
              </a:solidFill>
            </a:endParaRPr>
          </a:p>
          <a:p>
            <a:pPr defTabSz="457200">
              <a:defRPr sz="3000">
                <a:solidFill>
                  <a:srgbClr val="D3C6AA"/>
                </a:solidFill>
                <a:latin typeface="APL385 Unicode"/>
                <a:ea typeface="APL385 Unicode"/>
                <a:cs typeface="APL385 Unicode"/>
                <a:sym typeface="APL385 Unicode"/>
              </a:defRPr>
            </a:pPr>
            <a:r>
              <a:rPr>
                <a:solidFill>
                  <a:srgbClr val="D699B6"/>
                </a:solidFill>
              </a:rPr>
              <a:t> 23</a:t>
            </a:r>
            <a:r>
              <a:t>  AB</a:t>
            </a:r>
            <a:endParaRPr>
              <a:solidFill>
                <a:srgbClr val="000000"/>
              </a:solidFill>
            </a:endParaRPr>
          </a:p>
          <a:p>
            <a:pPr defTabSz="457200">
              <a:defRPr sz="3000">
                <a:solidFill>
                  <a:srgbClr val="D3C6AA"/>
                </a:solidFill>
                <a:latin typeface="APL385 Unicode"/>
                <a:ea typeface="APL385 Unicode"/>
                <a:cs typeface="APL385 Unicode"/>
                <a:sym typeface="APL385 Unicode"/>
              </a:defRPr>
            </a:pPr>
            <a:r>
              <a:rPr>
                <a:solidFill>
                  <a:srgbClr val="D699B6"/>
                </a:solidFill>
              </a:rPr>
              <a:t> 01</a:t>
            </a:r>
            <a:r>
              <a:t>  CD</a:t>
            </a:r>
            <a:endParaRPr>
              <a:solidFill>
                <a:srgbClr val="000000"/>
              </a:solidFill>
            </a:endParaRPr>
          </a:p>
          <a:p>
            <a:pPr defTabSz="457200">
              <a:defRPr sz="3000">
                <a:solidFill>
                  <a:srgbClr val="D3C6AA"/>
                </a:solidFill>
                <a:latin typeface="APL385 Unicode"/>
                <a:ea typeface="APL385 Unicode"/>
                <a:cs typeface="APL385 Unicode"/>
                <a:sym typeface="APL385 Unicode"/>
              </a:defRPr>
            </a:pPr>
            <a:r>
              <a:rPr>
                <a:solidFill>
                  <a:srgbClr val="D699B6"/>
                </a:solidFill>
              </a:rPr>
              <a:t> 23</a:t>
            </a:r>
            <a:r>
              <a:t>  CD</a:t>
            </a:r>
            <a:endParaRPr>
              <a:solidFill>
                <a:srgbClr val="000000"/>
              </a:solidFill>
            </a:endParaRPr>
          </a:p>
          <a:p>
            <a:pPr defTabSz="457200">
              <a:defRPr sz="3000">
                <a:solidFill>
                  <a:srgbClr val="D3C6AA"/>
                </a:solidFill>
                <a:latin typeface="APL385 Unicode"/>
                <a:ea typeface="APL385 Unicode"/>
                <a:cs typeface="APL385 Unicode"/>
                <a:sym typeface="APL385 Unicode"/>
              </a:defRPr>
            </a:pPr>
            <a:r>
              <a:rPr>
                <a:solidFill>
                  <a:srgbClr val="D699B6"/>
                </a:solidFill>
              </a:rPr>
              <a:t> 01</a:t>
            </a:r>
            <a:r>
              <a:t>  EF</a:t>
            </a:r>
            <a:endParaRPr>
              <a:solidFill>
                <a:srgbClr val="000000"/>
              </a:solidFill>
            </a:endParaRPr>
          </a:p>
          <a:p>
            <a:pPr defTabSz="457200">
              <a:defRPr sz="3000">
                <a:solidFill>
                  <a:srgbClr val="D3C6AA"/>
                </a:solidFill>
                <a:latin typeface="APL385 Unicode"/>
                <a:ea typeface="APL385 Unicode"/>
                <a:cs typeface="APL385 Unicode"/>
                <a:sym typeface="APL385 Unicode"/>
              </a:defRPr>
            </a:pPr>
            <a:r>
              <a:rPr>
                <a:solidFill>
                  <a:srgbClr val="D699B6"/>
                </a:solidFill>
              </a:rPr>
              <a:t> 23</a:t>
            </a:r>
            <a:r>
              <a:t>  EF</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Google Shape;258;p40"/>
          <p:cNvSpPr txBox="1"/>
          <p:nvPr>
            <p:ph type="title"/>
          </p:nvPr>
        </p:nvSpPr>
        <p:spPr>
          <a:prstGeom prst="rect">
            <a:avLst/>
          </a:prstGeom>
        </p:spPr>
        <p:txBody>
          <a:bodyPr/>
          <a:lstStyle/>
          <a:p>
            <a:pPr/>
            <a:r>
              <a:t>Intuition</a:t>
            </a:r>
          </a:p>
        </p:txBody>
      </p:sp>
      <p:sp>
        <p:nvSpPr>
          <p:cNvPr id="304" name="Google Shape;259;p40"/>
          <p:cNvSpPr txBox="1"/>
          <p:nvPr/>
        </p:nvSpPr>
        <p:spPr>
          <a:xfrm>
            <a:off x="10366295" y="1135192"/>
            <a:ext cx="13525503" cy="91694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D3C6AA"/>
                </a:solidFill>
                <a:latin typeface="APL385 Unicode"/>
                <a:ea typeface="APL385 Unicode"/>
                <a:cs typeface="APL385 Unicode"/>
                <a:sym typeface="APL385 Unicode"/>
              </a:defRPr>
            </a:pPr>
            <a:r>
              <a:t>    faces</a:t>
            </a:r>
            <a:r>
              <a:rPr>
                <a:solidFill>
                  <a:srgbClr val="E69875"/>
                </a:solidFill>
              </a:rPr>
              <a:t>←</a:t>
            </a:r>
            <a:r>
              <a:t>[</a:t>
            </a:r>
            <a:endParaRPr sz="4800"/>
          </a:p>
          <a:p>
            <a:pPr>
              <a:defRPr sz="4000">
                <a:solidFill>
                  <a:srgbClr val="D699B6"/>
                </a:solidFill>
                <a:latin typeface="APL385 Unicode"/>
                <a:ea typeface="APL385 Unicode"/>
                <a:cs typeface="APL385 Unicode"/>
                <a:sym typeface="APL385 Unicode"/>
              </a:defRPr>
            </a:pPr>
            <a:r>
              <a:t>    0 1 0</a:t>
            </a:r>
            <a:r>
              <a:rPr>
                <a:solidFill>
                  <a:srgbClr val="E69875"/>
                </a:solidFill>
              </a:rPr>
              <a:t> ⋄</a:t>
            </a:r>
            <a:r>
              <a:t> 0 1 1</a:t>
            </a:r>
            <a:r>
              <a:rPr>
                <a:solidFill>
                  <a:srgbClr val="E69875"/>
                </a:solidFill>
              </a:rPr>
              <a:t> ⋄</a:t>
            </a:r>
            <a:r>
              <a:t> 0 0 1</a:t>
            </a:r>
            <a:r>
              <a:rPr>
                <a:solidFill>
                  <a:srgbClr val="E69875"/>
                </a:solidFill>
              </a:rPr>
              <a:t> ⋄</a:t>
            </a:r>
            <a:r>
              <a:t> 0 0 0</a:t>
            </a:r>
            <a:r>
              <a:rPr>
                <a:solidFill>
                  <a:srgbClr val="859289"/>
                </a:solidFill>
              </a:rPr>
              <a:t> ⍝ Left</a:t>
            </a:r>
            <a:endParaRPr sz="4800"/>
          </a:p>
          <a:p>
            <a:pPr>
              <a:defRPr sz="4000">
                <a:solidFill>
                  <a:srgbClr val="D699B6"/>
                </a:solidFill>
                <a:latin typeface="APL385 Unicode"/>
                <a:ea typeface="APL385 Unicode"/>
                <a:cs typeface="APL385 Unicode"/>
                <a:sym typeface="APL385 Unicode"/>
              </a:defRPr>
            </a:pPr>
            <a:r>
              <a:t>    1 1 1</a:t>
            </a:r>
            <a:r>
              <a:rPr>
                <a:solidFill>
                  <a:srgbClr val="E69875"/>
                </a:solidFill>
              </a:rPr>
              <a:t> ⋄</a:t>
            </a:r>
            <a:r>
              <a:t> 1 1 0</a:t>
            </a:r>
            <a:r>
              <a:rPr>
                <a:solidFill>
                  <a:srgbClr val="E69875"/>
                </a:solidFill>
              </a:rPr>
              <a:t> ⋄</a:t>
            </a:r>
            <a:r>
              <a:t> 1 0 0</a:t>
            </a:r>
            <a:r>
              <a:rPr>
                <a:solidFill>
                  <a:srgbClr val="E69875"/>
                </a:solidFill>
              </a:rPr>
              <a:t> ⋄</a:t>
            </a:r>
            <a:r>
              <a:t> 1 0 1</a:t>
            </a:r>
            <a:r>
              <a:rPr>
                <a:solidFill>
                  <a:srgbClr val="859289"/>
                </a:solidFill>
              </a:rPr>
              <a:t> ⍝ Right</a:t>
            </a:r>
            <a:endParaRPr sz="4800"/>
          </a:p>
          <a:p>
            <a:pPr>
              <a:defRPr sz="4000">
                <a:solidFill>
                  <a:srgbClr val="D699B6"/>
                </a:solidFill>
                <a:latin typeface="APL385 Unicode"/>
                <a:ea typeface="APL385 Unicode"/>
                <a:cs typeface="APL385 Unicode"/>
                <a:sym typeface="APL385 Unicode"/>
              </a:defRPr>
            </a:pPr>
            <a:r>
              <a:t>    1 0 0</a:t>
            </a:r>
            <a:r>
              <a:rPr>
                <a:solidFill>
                  <a:srgbClr val="E69875"/>
                </a:solidFill>
              </a:rPr>
              <a:t> ⋄</a:t>
            </a:r>
            <a:r>
              <a:t> 0 0 0</a:t>
            </a:r>
            <a:r>
              <a:rPr>
                <a:solidFill>
                  <a:srgbClr val="E69875"/>
                </a:solidFill>
              </a:rPr>
              <a:t> ⋄</a:t>
            </a:r>
            <a:r>
              <a:t> 0 0 1</a:t>
            </a:r>
            <a:r>
              <a:rPr>
                <a:solidFill>
                  <a:srgbClr val="E69875"/>
                </a:solidFill>
              </a:rPr>
              <a:t> ⋄</a:t>
            </a:r>
            <a:r>
              <a:t> 1 0 1</a:t>
            </a:r>
            <a:r>
              <a:rPr>
                <a:solidFill>
                  <a:srgbClr val="859289"/>
                </a:solidFill>
              </a:rPr>
              <a:t> ⍝ Bottom</a:t>
            </a:r>
            <a:endParaRPr sz="4800"/>
          </a:p>
          <a:p>
            <a:pPr>
              <a:defRPr sz="4000">
                <a:solidFill>
                  <a:srgbClr val="D699B6"/>
                </a:solidFill>
                <a:latin typeface="APL385 Unicode"/>
                <a:ea typeface="APL385 Unicode"/>
                <a:cs typeface="APL385 Unicode"/>
                <a:sym typeface="APL385 Unicode"/>
              </a:defRPr>
            </a:pPr>
            <a:r>
              <a:t>    0 1 0</a:t>
            </a:r>
            <a:r>
              <a:rPr>
                <a:solidFill>
                  <a:srgbClr val="E69875"/>
                </a:solidFill>
              </a:rPr>
              <a:t> ⋄</a:t>
            </a:r>
            <a:r>
              <a:t> 1 1 0</a:t>
            </a:r>
            <a:r>
              <a:rPr>
                <a:solidFill>
                  <a:srgbClr val="E69875"/>
                </a:solidFill>
              </a:rPr>
              <a:t> ⋄</a:t>
            </a:r>
            <a:r>
              <a:t> 1 1 1</a:t>
            </a:r>
            <a:r>
              <a:rPr>
                <a:solidFill>
                  <a:srgbClr val="E69875"/>
                </a:solidFill>
              </a:rPr>
              <a:t> ⋄</a:t>
            </a:r>
            <a:r>
              <a:t> 0 1 1</a:t>
            </a:r>
            <a:r>
              <a:rPr>
                <a:solidFill>
                  <a:srgbClr val="859289"/>
                </a:solidFill>
              </a:rPr>
              <a:t> ⍝ Top</a:t>
            </a:r>
            <a:endParaRPr sz="4800"/>
          </a:p>
          <a:p>
            <a:pPr>
              <a:defRPr sz="4000">
                <a:solidFill>
                  <a:srgbClr val="D699B6"/>
                </a:solidFill>
                <a:latin typeface="APL385 Unicode"/>
                <a:ea typeface="APL385 Unicode"/>
                <a:cs typeface="APL385 Unicode"/>
                <a:sym typeface="APL385 Unicode"/>
              </a:defRPr>
            </a:pPr>
            <a:r>
              <a:t>    1 1 0</a:t>
            </a:r>
            <a:r>
              <a:rPr>
                <a:solidFill>
                  <a:srgbClr val="E69875"/>
                </a:solidFill>
              </a:rPr>
              <a:t> ⋄</a:t>
            </a:r>
            <a:r>
              <a:t> 0 1 0</a:t>
            </a:r>
            <a:r>
              <a:rPr>
                <a:solidFill>
                  <a:srgbClr val="E69875"/>
                </a:solidFill>
              </a:rPr>
              <a:t> ⋄</a:t>
            </a:r>
            <a:r>
              <a:t> 0 0 0</a:t>
            </a:r>
            <a:r>
              <a:rPr>
                <a:solidFill>
                  <a:srgbClr val="E69875"/>
                </a:solidFill>
              </a:rPr>
              <a:t> ⋄</a:t>
            </a:r>
            <a:r>
              <a:t> 1 0 0</a:t>
            </a:r>
            <a:r>
              <a:rPr>
                <a:solidFill>
                  <a:srgbClr val="859289"/>
                </a:solidFill>
              </a:rPr>
              <a:t> ⍝ Back</a:t>
            </a:r>
            <a:endParaRPr sz="4800"/>
          </a:p>
          <a:p>
            <a:pPr>
              <a:defRPr sz="4000">
                <a:solidFill>
                  <a:srgbClr val="D699B6"/>
                </a:solidFill>
                <a:latin typeface="APL385 Unicode"/>
                <a:ea typeface="APL385 Unicode"/>
                <a:cs typeface="APL385 Unicode"/>
                <a:sym typeface="APL385 Unicode"/>
              </a:defRPr>
            </a:pPr>
            <a:r>
              <a:t>    0 1 1</a:t>
            </a:r>
            <a:r>
              <a:rPr>
                <a:solidFill>
                  <a:srgbClr val="E69875"/>
                </a:solidFill>
              </a:rPr>
              <a:t> ⋄</a:t>
            </a:r>
            <a:r>
              <a:t> 1 1 1</a:t>
            </a:r>
            <a:r>
              <a:rPr>
                <a:solidFill>
                  <a:srgbClr val="E69875"/>
                </a:solidFill>
              </a:rPr>
              <a:t> ⋄</a:t>
            </a:r>
            <a:r>
              <a:t> 1 0 1</a:t>
            </a:r>
            <a:r>
              <a:rPr>
                <a:solidFill>
                  <a:srgbClr val="E69875"/>
                </a:solidFill>
              </a:rPr>
              <a:t> ⋄</a:t>
            </a:r>
            <a:r>
              <a:t> 0 0 1</a:t>
            </a:r>
            <a:r>
              <a:rPr>
                <a:solidFill>
                  <a:srgbClr val="859289"/>
                </a:solidFill>
              </a:rPr>
              <a:t> ⍝ Front</a:t>
            </a:r>
            <a:endParaRPr sz="4800"/>
          </a:p>
          <a:p>
            <a:pPr>
              <a:defRPr sz="4000">
                <a:solidFill>
                  <a:srgbClr val="D3C6AA"/>
                </a:solidFill>
                <a:latin typeface="APL385 Unicode"/>
                <a:ea typeface="APL385 Unicode"/>
                <a:cs typeface="APL385 Unicode"/>
                <a:sym typeface="APL385 Unicode"/>
              </a:defRPr>
            </a:pPr>
            <a:r>
              <a:t>    ]</a:t>
            </a:r>
            <a:endParaRPr sz="4800"/>
          </a:p>
          <a:p>
            <a:pPr>
              <a:defRPr>
                <a:latin typeface="APL385 Unicode"/>
                <a:ea typeface="APL385 Unicode"/>
                <a:cs typeface="APL385 Unicode"/>
                <a:sym typeface="APL385 Unicode"/>
              </a:defRPr>
            </a:pPr>
            <a:endParaRPr sz="4800"/>
          </a:p>
          <a:p>
            <a:pPr>
              <a:defRPr sz="4000">
                <a:solidFill>
                  <a:srgbClr val="D3C6AA"/>
                </a:solidFill>
                <a:latin typeface="APL385 Unicode"/>
                <a:ea typeface="APL385 Unicode"/>
                <a:cs typeface="APL385 Unicode"/>
                <a:sym typeface="APL385 Unicode"/>
              </a:defRPr>
            </a:pPr>
            <a:r>
              <a:t>    l</a:t>
            </a:r>
            <a:r>
              <a:rPr>
                <a:solidFill>
                  <a:srgbClr val="E69875"/>
                </a:solidFill>
              </a:rPr>
              <a:t>←</a:t>
            </a:r>
            <a:r>
              <a:rPr>
                <a:solidFill>
                  <a:srgbClr val="D699B6"/>
                </a:solidFill>
              </a:rPr>
              <a:t>3 3 3</a:t>
            </a:r>
            <a:endParaRPr sz="4800"/>
          </a:p>
          <a:p>
            <a:pPr>
              <a:defRPr sz="4000">
                <a:solidFill>
                  <a:srgbClr val="D3C6AA"/>
                </a:solidFill>
                <a:latin typeface="APL385 Unicode"/>
                <a:ea typeface="APL385 Unicode"/>
                <a:cs typeface="APL385 Unicode"/>
                <a:sym typeface="APL385 Unicode"/>
              </a:defRPr>
            </a:pPr>
            <a:r>
              <a:t>    A</a:t>
            </a:r>
            <a:r>
              <a:rPr>
                <a:solidFill>
                  <a:srgbClr val="E69875"/>
                </a:solidFill>
              </a:rPr>
              <a:t>←,</a:t>
            </a:r>
            <a:r>
              <a:t>[</a:t>
            </a:r>
            <a:r>
              <a:rPr>
                <a:solidFill>
                  <a:srgbClr val="E69875"/>
                </a:solidFill>
              </a:rPr>
              <a:t>⍳</a:t>
            </a:r>
            <a:r>
              <a:rPr>
                <a:solidFill>
                  <a:srgbClr val="D699B6"/>
                </a:solidFill>
              </a:rPr>
              <a:t>2</a:t>
            </a:r>
            <a:r>
              <a:t>]faces</a:t>
            </a:r>
            <a:r>
              <a:rPr>
                <a:solidFill>
                  <a:srgbClr val="E69875"/>
                </a:solidFill>
              </a:rPr>
              <a:t>+⍤</a:t>
            </a:r>
            <a:r>
              <a:rPr>
                <a:solidFill>
                  <a:srgbClr val="D699B6"/>
                </a:solidFill>
              </a:rPr>
              <a:t>1</a:t>
            </a:r>
            <a:r>
              <a:rPr>
                <a:solidFill>
                  <a:srgbClr val="E69875"/>
                </a:solidFill>
              </a:rPr>
              <a:t>⍤</a:t>
            </a:r>
            <a:r>
              <a:rPr>
                <a:solidFill>
                  <a:srgbClr val="D699B6"/>
                </a:solidFill>
              </a:rPr>
              <a:t>2 1</a:t>
            </a:r>
            <a:r>
              <a:rPr>
                <a:solidFill>
                  <a:srgbClr val="E69875"/>
                </a:solidFill>
              </a:rPr>
              <a:t>⊢⍉</a:t>
            </a:r>
            <a:r>
              <a:t>l</a:t>
            </a:r>
            <a:r>
              <a:rPr>
                <a:solidFill>
                  <a:srgbClr val="E69875"/>
                </a:solidFill>
              </a:rPr>
              <a:t>⊤⍳×/</a:t>
            </a:r>
            <a:r>
              <a:t>l</a:t>
            </a:r>
            <a:endParaRPr>
              <a:solidFill>
                <a:srgbClr val="000000"/>
              </a:solidFill>
            </a:endParaRPr>
          </a:p>
          <a:p>
            <a:pPr>
              <a:defRPr sz="4000">
                <a:solidFill>
                  <a:srgbClr val="E69875"/>
                </a:solidFill>
                <a:latin typeface="APL385 Unicode"/>
                <a:ea typeface="APL385 Unicode"/>
                <a:cs typeface="APL385 Unicode"/>
                <a:sym typeface="APL385 Unicode"/>
              </a:defRPr>
            </a:pPr>
            <a:r>
              <a:t>    ⍴</a:t>
            </a:r>
            <a:r>
              <a:rPr>
                <a:solidFill>
                  <a:srgbClr val="D3C6AA"/>
                </a:solidFill>
              </a:rPr>
              <a:t>A </a:t>
            </a:r>
            <a:r>
              <a:rPr>
                <a:solidFill>
                  <a:srgbClr val="859289"/>
                </a:solidFill>
              </a:rPr>
              <a:t>⍝ Test getting shape</a:t>
            </a:r>
            <a:endParaRPr sz="4800"/>
          </a:p>
          <a:p>
            <a:pPr>
              <a:defRPr sz="4000">
                <a:solidFill>
                  <a:srgbClr val="D699B6"/>
                </a:solidFill>
                <a:latin typeface="APL385 Unicode"/>
                <a:ea typeface="APL385 Unicode"/>
                <a:cs typeface="APL385 Unicode"/>
                <a:sym typeface="APL385 Unicode"/>
              </a:defRPr>
            </a:pPr>
            <a:r>
              <a:t>648 3</a:t>
            </a:r>
          </a:p>
        </p:txBody>
      </p:sp>
      <p:sp>
        <p:nvSpPr>
          <p:cNvPr id="305" name="Google Shape;260;p40"/>
          <p:cNvSpPr txBox="1"/>
          <p:nvPr/>
        </p:nvSpPr>
        <p:spPr>
          <a:xfrm>
            <a:off x="12614363" y="11640435"/>
            <a:ext cx="9029369" cy="8084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Collapse it in 2d form</a:t>
            </a:r>
          </a:p>
        </p:txBody>
      </p:sp>
      <p:pic>
        <p:nvPicPr>
          <p:cNvPr id="306" name="Google Shape;261;p40" descr="Google Shape;261;p40"/>
          <p:cNvPicPr>
            <a:picLocks noChangeAspect="1"/>
          </p:cNvPicPr>
          <p:nvPr/>
        </p:nvPicPr>
        <p:blipFill>
          <a:blip r:embed="rId3">
            <a:extLst/>
          </a:blip>
          <a:stretch>
            <a:fillRect/>
          </a:stretch>
        </p:blipFill>
        <p:spPr>
          <a:xfrm>
            <a:off x="2382021" y="3575050"/>
            <a:ext cx="6642101" cy="65659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Google Shape;266;p41"/>
          <p:cNvSpPr txBox="1"/>
          <p:nvPr>
            <p:ph type="title"/>
          </p:nvPr>
        </p:nvSpPr>
        <p:spPr>
          <a:prstGeom prst="rect">
            <a:avLst/>
          </a:prstGeom>
        </p:spPr>
        <p:txBody>
          <a:bodyPr/>
          <a:lstStyle/>
          <a:p>
            <a:pPr/>
            <a:r>
              <a:t>What to do with that?</a:t>
            </a:r>
          </a:p>
        </p:txBody>
      </p:sp>
      <p:sp>
        <p:nvSpPr>
          <p:cNvPr id="311" name="Google Shape;267;p41"/>
          <p:cNvSpPr txBox="1"/>
          <p:nvPr>
            <p:ph type="body" sz="quarter" idx="1"/>
          </p:nvPr>
        </p:nvSpPr>
        <p:spPr>
          <a:xfrm>
            <a:off x="2171980" y="3687178"/>
            <a:ext cx="7456604" cy="8256013"/>
          </a:xfrm>
          <a:prstGeom prst="rect">
            <a:avLst/>
          </a:prstGeom>
        </p:spPr>
        <p:txBody>
          <a:bodyPr lIns="50800" tIns="50800" rIns="50800" bIns="50800"/>
          <a:lstStyle>
            <a:lvl1pPr marL="0">
              <a:lnSpc>
                <a:spcPct val="90000"/>
              </a:lnSpc>
              <a:defRPr b="0" sz="4800"/>
            </a:lvl1pPr>
          </a:lstStyle>
          <a:p>
            <a:pPr/>
            <a:r>
              <a:t>We can select relevant faces from A relatively easily by doing the following.</a:t>
            </a:r>
          </a:p>
        </p:txBody>
      </p:sp>
      <p:sp>
        <p:nvSpPr>
          <p:cNvPr id="312" name="Google Shape;268;p41"/>
          <p:cNvSpPr txBox="1"/>
          <p:nvPr/>
        </p:nvSpPr>
        <p:spPr>
          <a:xfrm>
            <a:off x="11001171" y="2516715"/>
            <a:ext cx="11696703" cy="100076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D699B6"/>
                </a:solidFill>
                <a:latin typeface="APL385 Unicode"/>
                <a:ea typeface="APL385 Unicode"/>
                <a:cs typeface="APL385 Unicode"/>
                <a:sym typeface="APL385 Unicode"/>
              </a:defRPr>
            </a:pPr>
            <a:r>
              <a:t>    27</a:t>
            </a:r>
            <a:r>
              <a:rPr>
                <a:solidFill>
                  <a:srgbClr val="E69875"/>
                </a:solidFill>
              </a:rPr>
              <a:t> ↑</a:t>
            </a:r>
            <a:r>
              <a:t>4 8</a:t>
            </a:r>
            <a:r>
              <a:rPr>
                <a:solidFill>
                  <a:srgbClr val="859289"/>
                </a:solidFill>
              </a:rPr>
              <a:t> ⍝ Take 27 from 2, 0 rest</a:t>
            </a:r>
            <a:endParaRPr sz="4800"/>
          </a:p>
          <a:p>
            <a:pPr>
              <a:defRPr sz="4000">
                <a:solidFill>
                  <a:srgbClr val="D699B6"/>
                </a:solidFill>
                <a:latin typeface="APL385 Unicode"/>
                <a:ea typeface="APL385 Unicode"/>
                <a:cs typeface="APL385 Unicode"/>
                <a:sym typeface="APL385 Unicode"/>
              </a:defRPr>
            </a:pPr>
            <a:r>
              <a:t>4 8 0 0 0 0 0 0 0 0 0 0 …</a:t>
            </a:r>
          </a:p>
          <a:p>
            <a:pPr>
              <a:defRPr sz="4000">
                <a:solidFill>
                  <a:srgbClr val="D699B6"/>
                </a:solidFill>
                <a:latin typeface="APL385 Unicode"/>
                <a:ea typeface="APL385 Unicode"/>
                <a:cs typeface="APL385 Unicode"/>
                <a:sym typeface="APL385 Unicode"/>
              </a:defRPr>
            </a:pPr>
            <a:r>
              <a:t>    3 3 3</a:t>
            </a:r>
            <a:r>
              <a:rPr>
                <a:solidFill>
                  <a:srgbClr val="E69875"/>
                </a:solidFill>
              </a:rPr>
              <a:t>⍴</a:t>
            </a:r>
            <a:r>
              <a:t>27</a:t>
            </a:r>
            <a:r>
              <a:rPr>
                <a:solidFill>
                  <a:srgbClr val="E69875"/>
                </a:solidFill>
              </a:rPr>
              <a:t> ↑</a:t>
            </a:r>
            <a:r>
              <a:t>4 8 ⍝ Form of a 3d array</a:t>
            </a:r>
            <a:endParaRPr sz="4800"/>
          </a:p>
          <a:p>
            <a:pPr>
              <a:defRPr sz="4000">
                <a:solidFill>
                  <a:srgbClr val="D699B6"/>
                </a:solidFill>
                <a:latin typeface="APL385 Unicode"/>
                <a:ea typeface="APL385 Unicode"/>
                <a:cs typeface="APL385 Unicode"/>
                <a:sym typeface="APL385 Unicode"/>
              </a:defRPr>
            </a:pPr>
            <a:r>
              <a:t>4 8 0</a:t>
            </a:r>
            <a:endParaRPr sz="4800"/>
          </a:p>
          <a:p>
            <a:pPr>
              <a:defRPr sz="4000">
                <a:solidFill>
                  <a:srgbClr val="D699B6"/>
                </a:solidFill>
                <a:latin typeface="APL385 Unicode"/>
                <a:ea typeface="APL385 Unicode"/>
                <a:cs typeface="APL385 Unicode"/>
                <a:sym typeface="APL385 Unicode"/>
              </a:defRPr>
            </a:pPr>
            <a:r>
              <a:t>0 0 0</a:t>
            </a:r>
            <a:endParaRPr sz="4800"/>
          </a:p>
          <a:p>
            <a:pPr>
              <a:defRPr sz="4000">
                <a:solidFill>
                  <a:srgbClr val="D699B6"/>
                </a:solidFill>
                <a:latin typeface="APL385 Unicode"/>
                <a:ea typeface="APL385 Unicode"/>
                <a:cs typeface="APL385 Unicode"/>
                <a:sym typeface="APL385 Unicode"/>
              </a:defRPr>
            </a:pPr>
            <a:r>
              <a:t>0 0 0</a:t>
            </a:r>
            <a:endParaRPr sz="4800"/>
          </a:p>
          <a:p>
            <a:pPr>
              <a:defRPr>
                <a:latin typeface="APL385 Unicode"/>
                <a:ea typeface="APL385 Unicode"/>
                <a:cs typeface="APL385 Unicode"/>
                <a:sym typeface="APL385 Unicode"/>
              </a:defRPr>
            </a:pPr>
            <a:endParaRPr sz="4800"/>
          </a:p>
          <a:p>
            <a:pPr>
              <a:defRPr sz="4000">
                <a:solidFill>
                  <a:srgbClr val="D699B6"/>
                </a:solidFill>
                <a:latin typeface="APL385 Unicode"/>
                <a:ea typeface="APL385 Unicode"/>
                <a:cs typeface="APL385 Unicode"/>
                <a:sym typeface="APL385 Unicode"/>
              </a:defRPr>
            </a:pPr>
            <a:r>
              <a:t>0 0 0</a:t>
            </a:r>
            <a:endParaRPr sz="4800"/>
          </a:p>
          <a:p>
            <a:pPr>
              <a:defRPr sz="4000">
                <a:solidFill>
                  <a:srgbClr val="D699B6"/>
                </a:solidFill>
                <a:latin typeface="APL385 Unicode"/>
                <a:ea typeface="APL385 Unicode"/>
                <a:cs typeface="APL385 Unicode"/>
                <a:sym typeface="APL385 Unicode"/>
              </a:defRPr>
            </a:pPr>
            <a:r>
              <a:t>0 0 0</a:t>
            </a:r>
            <a:endParaRPr sz="4800"/>
          </a:p>
          <a:p>
            <a:pPr>
              <a:defRPr sz="4000">
                <a:solidFill>
                  <a:srgbClr val="D699B6"/>
                </a:solidFill>
                <a:latin typeface="APL385 Unicode"/>
                <a:ea typeface="APL385 Unicode"/>
                <a:cs typeface="APL385 Unicode"/>
                <a:sym typeface="APL385 Unicode"/>
              </a:defRPr>
            </a:pPr>
            <a:r>
              <a:t>0 0 0</a:t>
            </a:r>
            <a:endParaRPr sz="4800"/>
          </a:p>
          <a:p>
            <a:pPr>
              <a:defRPr>
                <a:latin typeface="APL385 Unicode"/>
                <a:ea typeface="APL385 Unicode"/>
                <a:cs typeface="APL385 Unicode"/>
                <a:sym typeface="APL385 Unicode"/>
              </a:defRPr>
            </a:pPr>
            <a:endParaRPr sz="4800"/>
          </a:p>
          <a:p>
            <a:pPr>
              <a:defRPr sz="4000">
                <a:solidFill>
                  <a:srgbClr val="D699B6"/>
                </a:solidFill>
                <a:latin typeface="APL385 Unicode"/>
                <a:ea typeface="APL385 Unicode"/>
                <a:cs typeface="APL385 Unicode"/>
                <a:sym typeface="APL385 Unicode"/>
              </a:defRPr>
            </a:pPr>
            <a:r>
              <a:t>0 0 0</a:t>
            </a:r>
            <a:endParaRPr sz="4800"/>
          </a:p>
          <a:p>
            <a:pPr>
              <a:defRPr sz="4000">
                <a:solidFill>
                  <a:srgbClr val="D699B6"/>
                </a:solidFill>
                <a:latin typeface="APL385 Unicode"/>
                <a:ea typeface="APL385 Unicode"/>
                <a:cs typeface="APL385 Unicode"/>
                <a:sym typeface="APL385 Unicode"/>
              </a:defRPr>
            </a:pPr>
            <a:r>
              <a:t>0 0 0</a:t>
            </a:r>
            <a:endParaRPr sz="4800"/>
          </a:p>
          <a:p>
            <a:pPr>
              <a:defRPr sz="4000">
                <a:solidFill>
                  <a:srgbClr val="D699B6"/>
                </a:solidFill>
                <a:latin typeface="APL385 Unicode"/>
                <a:ea typeface="APL385 Unicode"/>
                <a:cs typeface="APL385 Unicode"/>
                <a:sym typeface="APL385 Unicode"/>
              </a:defRPr>
            </a:pPr>
            <a:r>
              <a:t>0 0 0</a:t>
            </a:r>
          </a:p>
        </p:txBody>
      </p:sp>
      <p:sp>
        <p:nvSpPr>
          <p:cNvPr id="313" name="Google Shape;269;p41"/>
          <p:cNvSpPr txBox="1"/>
          <p:nvPr/>
        </p:nvSpPr>
        <p:spPr>
          <a:xfrm>
            <a:off x="12933475" y="12502966"/>
            <a:ext cx="9029369" cy="8084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Example mock data</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Google Shape;274;p42"/>
          <p:cNvSpPr txBox="1"/>
          <p:nvPr>
            <p:ph type="title"/>
          </p:nvPr>
        </p:nvSpPr>
        <p:spPr>
          <a:prstGeom prst="rect">
            <a:avLst/>
          </a:prstGeom>
        </p:spPr>
        <p:txBody>
          <a:bodyPr/>
          <a:lstStyle/>
          <a:p>
            <a:pPr/>
            <a:r>
              <a:t>What to do with that?</a:t>
            </a:r>
          </a:p>
        </p:txBody>
      </p:sp>
      <p:sp>
        <p:nvSpPr>
          <p:cNvPr id="318" name="Google Shape;275;p42"/>
          <p:cNvSpPr txBox="1"/>
          <p:nvPr/>
        </p:nvSpPr>
        <p:spPr>
          <a:xfrm>
            <a:off x="1066703" y="2924126"/>
            <a:ext cx="12321108" cy="14616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What’s the size if we flatten and duplicate each element by 24?</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Google Shape;280;p43"/>
          <p:cNvSpPr txBox="1"/>
          <p:nvPr>
            <p:ph type="title"/>
          </p:nvPr>
        </p:nvSpPr>
        <p:spPr>
          <a:prstGeom prst="rect">
            <a:avLst/>
          </a:prstGeom>
        </p:spPr>
        <p:txBody>
          <a:bodyPr/>
          <a:lstStyle/>
          <a:p>
            <a:pPr/>
            <a:r>
              <a:t>What to do with that?</a:t>
            </a:r>
          </a:p>
        </p:txBody>
      </p:sp>
      <p:sp>
        <p:nvSpPr>
          <p:cNvPr id="321" name="Google Shape;281;p43"/>
          <p:cNvSpPr txBox="1"/>
          <p:nvPr/>
        </p:nvSpPr>
        <p:spPr>
          <a:xfrm>
            <a:off x="1066703" y="2924126"/>
            <a:ext cx="12321108" cy="14616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What’s the size if we flatten and duplicate each element by 24?</a:t>
            </a:r>
          </a:p>
        </p:txBody>
      </p:sp>
      <p:sp>
        <p:nvSpPr>
          <p:cNvPr id="322" name="Google Shape;282;p43"/>
          <p:cNvSpPr txBox="1"/>
          <p:nvPr/>
        </p:nvSpPr>
        <p:spPr>
          <a:xfrm>
            <a:off x="2505903" y="4797238"/>
            <a:ext cx="4686302" cy="14732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E69875"/>
                </a:solidFill>
                <a:latin typeface="APL385 Unicode"/>
                <a:ea typeface="APL385 Unicode"/>
                <a:cs typeface="APL385 Unicode"/>
                <a:sym typeface="APL385 Unicode"/>
              </a:defRPr>
            </a:pPr>
            <a:r>
              <a:t>    ⍴</a:t>
            </a:r>
            <a:r>
              <a:rPr>
                <a:solidFill>
                  <a:srgbClr val="D699B6"/>
                </a:solidFill>
              </a:rPr>
              <a:t>24</a:t>
            </a:r>
            <a:r>
              <a:t>/</a:t>
            </a:r>
            <a:r>
              <a:rPr>
                <a:solidFill>
                  <a:srgbClr val="D699B6"/>
                </a:solidFill>
              </a:rPr>
              <a:t>27</a:t>
            </a:r>
            <a:r>
              <a:t> ↑</a:t>
            </a:r>
            <a:r>
              <a:rPr>
                <a:solidFill>
                  <a:srgbClr val="D699B6"/>
                </a:solidFill>
              </a:rPr>
              <a:t>4 8</a:t>
            </a:r>
            <a:endParaRPr sz="4800"/>
          </a:p>
          <a:p>
            <a:pPr>
              <a:defRPr sz="4000">
                <a:solidFill>
                  <a:srgbClr val="D699B6"/>
                </a:solidFill>
                <a:latin typeface="APL385 Unicode"/>
                <a:ea typeface="APL385 Unicode"/>
                <a:cs typeface="APL385 Unicode"/>
                <a:sym typeface="APL385 Unicode"/>
              </a:defRPr>
            </a:pPr>
            <a:r>
              <a:t>648</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Google Shape;287;p44"/>
          <p:cNvSpPr txBox="1"/>
          <p:nvPr>
            <p:ph type="title"/>
          </p:nvPr>
        </p:nvSpPr>
        <p:spPr>
          <a:prstGeom prst="rect">
            <a:avLst/>
          </a:prstGeom>
        </p:spPr>
        <p:txBody>
          <a:bodyPr/>
          <a:lstStyle/>
          <a:p>
            <a:pPr/>
            <a:r>
              <a:t>What to do with that?</a:t>
            </a:r>
          </a:p>
        </p:txBody>
      </p:sp>
      <p:sp>
        <p:nvSpPr>
          <p:cNvPr id="327" name="Google Shape;288;p44"/>
          <p:cNvSpPr txBox="1"/>
          <p:nvPr/>
        </p:nvSpPr>
        <p:spPr>
          <a:xfrm>
            <a:off x="1066703" y="2924126"/>
            <a:ext cx="12321108" cy="14616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What’s the size if we flatten and duplicate each element by 24?</a:t>
            </a:r>
          </a:p>
        </p:txBody>
      </p:sp>
      <p:sp>
        <p:nvSpPr>
          <p:cNvPr id="328" name="Google Shape;289;p44"/>
          <p:cNvSpPr txBox="1"/>
          <p:nvPr/>
        </p:nvSpPr>
        <p:spPr>
          <a:xfrm>
            <a:off x="797268" y="7319077"/>
            <a:ext cx="5550550" cy="2114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Can’t we just select along rows where they’re not 0?</a:t>
            </a:r>
          </a:p>
        </p:txBody>
      </p:sp>
      <p:sp>
        <p:nvSpPr>
          <p:cNvPr id="329" name="Google Shape;290;p44"/>
          <p:cNvSpPr txBox="1"/>
          <p:nvPr/>
        </p:nvSpPr>
        <p:spPr>
          <a:xfrm>
            <a:off x="2505903" y="4797238"/>
            <a:ext cx="4686302" cy="14732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E69875"/>
                </a:solidFill>
                <a:latin typeface="APL385 Unicode"/>
                <a:ea typeface="APL385 Unicode"/>
                <a:cs typeface="APL385 Unicode"/>
                <a:sym typeface="APL385 Unicode"/>
              </a:defRPr>
            </a:pPr>
            <a:r>
              <a:t>    ⍴</a:t>
            </a:r>
            <a:r>
              <a:rPr>
                <a:solidFill>
                  <a:srgbClr val="D699B6"/>
                </a:solidFill>
              </a:rPr>
              <a:t>24</a:t>
            </a:r>
            <a:r>
              <a:t>/</a:t>
            </a:r>
            <a:r>
              <a:rPr>
                <a:solidFill>
                  <a:srgbClr val="D699B6"/>
                </a:solidFill>
              </a:rPr>
              <a:t>27</a:t>
            </a:r>
            <a:r>
              <a:t> ↑</a:t>
            </a:r>
            <a:r>
              <a:rPr>
                <a:solidFill>
                  <a:srgbClr val="D699B6"/>
                </a:solidFill>
              </a:rPr>
              <a:t>4 8</a:t>
            </a:r>
            <a:endParaRPr sz="4800"/>
          </a:p>
          <a:p>
            <a:pPr>
              <a:defRPr sz="4000">
                <a:solidFill>
                  <a:srgbClr val="D699B6"/>
                </a:solidFill>
                <a:latin typeface="APL385 Unicode"/>
                <a:ea typeface="APL385 Unicode"/>
                <a:cs typeface="APL385 Unicode"/>
                <a:sym typeface="APL385 Unicode"/>
              </a:defRPr>
            </a:pPr>
            <a:r>
              <a:t>648</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Google Shape;295;p45"/>
          <p:cNvSpPr txBox="1"/>
          <p:nvPr>
            <p:ph type="title"/>
          </p:nvPr>
        </p:nvSpPr>
        <p:spPr>
          <a:prstGeom prst="rect">
            <a:avLst/>
          </a:prstGeom>
        </p:spPr>
        <p:txBody>
          <a:bodyPr/>
          <a:lstStyle/>
          <a:p>
            <a:pPr/>
            <a:r>
              <a:t>What to do with that?</a:t>
            </a:r>
          </a:p>
        </p:txBody>
      </p:sp>
      <p:sp>
        <p:nvSpPr>
          <p:cNvPr id="332" name="Google Shape;296;p45"/>
          <p:cNvSpPr txBox="1"/>
          <p:nvPr/>
        </p:nvSpPr>
        <p:spPr>
          <a:xfrm>
            <a:off x="2505903" y="4797238"/>
            <a:ext cx="4686302" cy="14732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E69875"/>
                </a:solidFill>
                <a:latin typeface="APL385 Unicode"/>
                <a:ea typeface="APL385 Unicode"/>
                <a:cs typeface="APL385 Unicode"/>
                <a:sym typeface="APL385 Unicode"/>
              </a:defRPr>
            </a:pPr>
            <a:r>
              <a:t>    ⍴</a:t>
            </a:r>
            <a:r>
              <a:rPr>
                <a:solidFill>
                  <a:srgbClr val="D699B6"/>
                </a:solidFill>
              </a:rPr>
              <a:t>24</a:t>
            </a:r>
            <a:r>
              <a:t>/</a:t>
            </a:r>
            <a:r>
              <a:rPr>
                <a:solidFill>
                  <a:srgbClr val="D699B6"/>
                </a:solidFill>
              </a:rPr>
              <a:t>27</a:t>
            </a:r>
            <a:r>
              <a:t> ↑</a:t>
            </a:r>
            <a:r>
              <a:rPr>
                <a:solidFill>
                  <a:srgbClr val="D699B6"/>
                </a:solidFill>
              </a:rPr>
              <a:t>4 8</a:t>
            </a:r>
            <a:endParaRPr sz="4800"/>
          </a:p>
          <a:p>
            <a:pPr>
              <a:defRPr sz="4000">
                <a:solidFill>
                  <a:srgbClr val="D699B6"/>
                </a:solidFill>
                <a:latin typeface="APL385 Unicode"/>
                <a:ea typeface="APL385 Unicode"/>
                <a:cs typeface="APL385 Unicode"/>
                <a:sym typeface="APL385 Unicode"/>
              </a:defRPr>
            </a:pPr>
            <a:r>
              <a:t>648</a:t>
            </a:r>
          </a:p>
        </p:txBody>
      </p:sp>
      <p:sp>
        <p:nvSpPr>
          <p:cNvPr id="333" name="Google Shape;297;p45"/>
          <p:cNvSpPr txBox="1"/>
          <p:nvPr/>
        </p:nvSpPr>
        <p:spPr>
          <a:xfrm>
            <a:off x="1066703" y="2924126"/>
            <a:ext cx="12321108" cy="14616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What’s the size if we flatten and duplicate each element by 24?</a:t>
            </a:r>
          </a:p>
        </p:txBody>
      </p:sp>
      <p:sp>
        <p:nvSpPr>
          <p:cNvPr id="334" name="Google Shape;298;p45"/>
          <p:cNvSpPr txBox="1"/>
          <p:nvPr/>
        </p:nvSpPr>
        <p:spPr>
          <a:xfrm>
            <a:off x="797268" y="7319077"/>
            <a:ext cx="5550550" cy="2114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Can’t we just select along rows where they’re not 0?</a:t>
            </a:r>
          </a:p>
        </p:txBody>
      </p:sp>
      <p:sp>
        <p:nvSpPr>
          <p:cNvPr id="335" name="Google Shape;299;p45"/>
          <p:cNvSpPr txBox="1"/>
          <p:nvPr/>
        </p:nvSpPr>
        <p:spPr>
          <a:xfrm>
            <a:off x="6722533" y="6422550"/>
            <a:ext cx="6210302" cy="69596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D3C6AA"/>
                </a:solidFill>
                <a:latin typeface="APL385 Unicode"/>
                <a:ea typeface="APL385 Unicode"/>
                <a:cs typeface="APL385 Unicode"/>
                <a:sym typeface="APL385 Unicode"/>
              </a:defRPr>
            </a:pPr>
            <a:r>
              <a:t>    (</a:t>
            </a:r>
            <a:r>
              <a:rPr>
                <a:solidFill>
                  <a:srgbClr val="D699B6"/>
                </a:solidFill>
              </a:rPr>
              <a:t>24</a:t>
            </a:r>
            <a:r>
              <a:rPr>
                <a:solidFill>
                  <a:srgbClr val="E69875"/>
                </a:solidFill>
              </a:rPr>
              <a:t>/</a:t>
            </a:r>
            <a:r>
              <a:rPr>
                <a:solidFill>
                  <a:srgbClr val="D699B6"/>
                </a:solidFill>
              </a:rPr>
              <a:t>0</a:t>
            </a:r>
            <a:r>
              <a:rPr>
                <a:solidFill>
                  <a:srgbClr val="E69875"/>
                </a:solidFill>
              </a:rPr>
              <a:t>≠</a:t>
            </a:r>
            <a:r>
              <a:rPr>
                <a:solidFill>
                  <a:srgbClr val="D699B6"/>
                </a:solidFill>
              </a:rPr>
              <a:t>27</a:t>
            </a:r>
            <a:r>
              <a:rPr>
                <a:solidFill>
                  <a:srgbClr val="E69875"/>
                </a:solidFill>
              </a:rPr>
              <a:t> ↑</a:t>
            </a:r>
            <a:r>
              <a:rPr>
                <a:solidFill>
                  <a:srgbClr val="D699B6"/>
                </a:solidFill>
              </a:rPr>
              <a:t>4 8</a:t>
            </a:r>
            <a:r>
              <a:t>)</a:t>
            </a:r>
            <a:r>
              <a:rPr>
                <a:solidFill>
                  <a:srgbClr val="E69875"/>
                </a:solidFill>
              </a:rPr>
              <a:t>⌿</a:t>
            </a:r>
            <a:r>
              <a:t>A</a:t>
            </a:r>
            <a:endParaRPr sz="4800"/>
          </a:p>
          <a:p>
            <a:pPr>
              <a:defRPr sz="4000">
                <a:solidFill>
                  <a:srgbClr val="D699B6"/>
                </a:solidFill>
                <a:latin typeface="APL385 Unicode"/>
                <a:ea typeface="APL385 Unicode"/>
                <a:cs typeface="APL385 Unicode"/>
                <a:sym typeface="APL385 Unicode"/>
              </a:defRPr>
            </a:pPr>
            <a:r>
              <a:t>0 1 0</a:t>
            </a:r>
            <a:endParaRPr sz="4800"/>
          </a:p>
          <a:p>
            <a:pPr>
              <a:defRPr sz="4000">
                <a:solidFill>
                  <a:srgbClr val="D699B6"/>
                </a:solidFill>
                <a:latin typeface="APL385 Unicode"/>
                <a:ea typeface="APL385 Unicode"/>
                <a:cs typeface="APL385 Unicode"/>
                <a:sym typeface="APL385 Unicode"/>
              </a:defRPr>
            </a:pPr>
            <a:r>
              <a:t>0 1 1</a:t>
            </a:r>
            <a:endParaRPr sz="4800"/>
          </a:p>
          <a:p>
            <a:pPr>
              <a:defRPr sz="4000">
                <a:solidFill>
                  <a:srgbClr val="D699B6"/>
                </a:solidFill>
                <a:latin typeface="APL385 Unicode"/>
                <a:ea typeface="APL385 Unicode"/>
                <a:cs typeface="APL385 Unicode"/>
                <a:sym typeface="APL385 Unicode"/>
              </a:defRPr>
            </a:pPr>
            <a:r>
              <a:t>0 0 1</a:t>
            </a:r>
            <a:endParaRPr sz="4800"/>
          </a:p>
          <a:p>
            <a:pPr>
              <a:defRPr sz="4000">
                <a:solidFill>
                  <a:srgbClr val="D699B6"/>
                </a:solidFill>
                <a:latin typeface="APL385 Unicode"/>
                <a:ea typeface="APL385 Unicode"/>
                <a:cs typeface="APL385 Unicode"/>
                <a:sym typeface="APL385 Unicode"/>
              </a:defRPr>
            </a:pPr>
            <a:r>
              <a:t>0 0 0</a:t>
            </a:r>
            <a:endParaRPr sz="4800"/>
          </a:p>
          <a:p>
            <a:pPr>
              <a:defRPr sz="4000">
                <a:solidFill>
                  <a:srgbClr val="E69875"/>
                </a:solidFill>
                <a:latin typeface="APL385 Unicode"/>
                <a:ea typeface="APL385 Unicode"/>
                <a:cs typeface="APL385 Unicode"/>
                <a:sym typeface="APL385 Unicode"/>
              </a:defRPr>
            </a:pPr>
            <a:r>
              <a:t>...</a:t>
            </a:r>
            <a:endParaRPr sz="4800"/>
          </a:p>
          <a:p>
            <a:pPr>
              <a:defRPr sz="4000">
                <a:solidFill>
                  <a:srgbClr val="D699B6"/>
                </a:solidFill>
                <a:latin typeface="APL385 Unicode"/>
                <a:ea typeface="APL385 Unicode"/>
                <a:cs typeface="APL385 Unicode"/>
                <a:sym typeface="APL385 Unicode"/>
              </a:defRPr>
            </a:pPr>
            <a:r>
              <a:t>0 1 2</a:t>
            </a:r>
            <a:endParaRPr sz="4800"/>
          </a:p>
          <a:p>
            <a:pPr>
              <a:defRPr sz="4000">
                <a:solidFill>
                  <a:srgbClr val="D699B6"/>
                </a:solidFill>
                <a:latin typeface="APL385 Unicode"/>
                <a:ea typeface="APL385 Unicode"/>
                <a:cs typeface="APL385 Unicode"/>
                <a:sym typeface="APL385 Unicode"/>
              </a:defRPr>
            </a:pPr>
            <a:r>
              <a:t>1 1 2</a:t>
            </a:r>
            <a:endParaRPr sz="4800"/>
          </a:p>
          <a:p>
            <a:pPr>
              <a:defRPr sz="4000">
                <a:solidFill>
                  <a:srgbClr val="D699B6"/>
                </a:solidFill>
                <a:latin typeface="APL385 Unicode"/>
                <a:ea typeface="APL385 Unicode"/>
                <a:cs typeface="APL385 Unicode"/>
                <a:sym typeface="APL385 Unicode"/>
              </a:defRPr>
            </a:pPr>
            <a:r>
              <a:t>1 0 2</a:t>
            </a:r>
            <a:endParaRPr sz="4800"/>
          </a:p>
          <a:p>
            <a:pPr>
              <a:defRPr sz="4000">
                <a:solidFill>
                  <a:srgbClr val="D699B6"/>
                </a:solidFill>
                <a:latin typeface="APL385 Unicode"/>
                <a:ea typeface="APL385 Unicode"/>
                <a:cs typeface="APL385 Unicode"/>
                <a:sym typeface="APL385 Unicode"/>
              </a:defRPr>
            </a:pPr>
            <a:r>
              <a:t>0 0 2</a:t>
            </a:r>
          </a:p>
        </p:txBody>
      </p:sp>
      <p:sp>
        <p:nvSpPr>
          <p:cNvPr id="336" name="Google Shape;300;p45"/>
          <p:cNvSpPr txBox="1"/>
          <p:nvPr/>
        </p:nvSpPr>
        <p:spPr>
          <a:xfrm>
            <a:off x="1843038" y="10086331"/>
            <a:ext cx="3459010" cy="8205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b="1" sz="4800">
                <a:latin typeface="Helvetica Neue"/>
                <a:ea typeface="Helvetica Neue"/>
                <a:cs typeface="Helvetica Neue"/>
                <a:sym typeface="Helvetica Neue"/>
              </a:defRPr>
            </a:lvl1pPr>
          </a:lstStyle>
          <a:p>
            <a:pPr/>
            <a:r>
              <a:t>Yeah.</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Google Shape;305;p46"/>
          <p:cNvSpPr txBox="1"/>
          <p:nvPr>
            <p:ph type="title"/>
          </p:nvPr>
        </p:nvSpPr>
        <p:spPr>
          <a:prstGeom prst="rect">
            <a:avLst/>
          </a:prstGeom>
        </p:spPr>
        <p:txBody>
          <a:bodyPr/>
          <a:lstStyle/>
          <a:p>
            <a:pPr/>
            <a:r>
              <a:t>What to do with that?</a:t>
            </a:r>
          </a:p>
        </p:txBody>
      </p:sp>
      <p:sp>
        <p:nvSpPr>
          <p:cNvPr id="341" name="Google Shape;306;p46"/>
          <p:cNvSpPr txBox="1"/>
          <p:nvPr/>
        </p:nvSpPr>
        <p:spPr>
          <a:xfrm>
            <a:off x="1066703" y="2924126"/>
            <a:ext cx="12321108" cy="14616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What’s the size if we flatten and duplicate each element by 24?</a:t>
            </a:r>
          </a:p>
        </p:txBody>
      </p:sp>
      <p:sp>
        <p:nvSpPr>
          <p:cNvPr id="342" name="Google Shape;307;p46"/>
          <p:cNvSpPr txBox="1"/>
          <p:nvPr/>
        </p:nvSpPr>
        <p:spPr>
          <a:xfrm>
            <a:off x="797268" y="7319077"/>
            <a:ext cx="5550550" cy="2114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Can’t we just select along rows where they’re not 0?</a:t>
            </a:r>
          </a:p>
        </p:txBody>
      </p:sp>
      <p:sp>
        <p:nvSpPr>
          <p:cNvPr id="343" name="Google Shape;308;p46"/>
          <p:cNvSpPr txBox="1"/>
          <p:nvPr/>
        </p:nvSpPr>
        <p:spPr>
          <a:xfrm>
            <a:off x="1843038" y="10086331"/>
            <a:ext cx="3459010" cy="8205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b="1" sz="4800">
                <a:latin typeface="Helvetica Neue"/>
                <a:ea typeface="Helvetica Neue"/>
                <a:cs typeface="Helvetica Neue"/>
                <a:sym typeface="Helvetica Neue"/>
              </a:defRPr>
            </a:lvl1pPr>
          </a:lstStyle>
          <a:p>
            <a:pPr/>
            <a:r>
              <a:t>Yeah.</a:t>
            </a:r>
          </a:p>
        </p:txBody>
      </p:sp>
      <p:sp>
        <p:nvSpPr>
          <p:cNvPr id="344" name="Google Shape;309;p46"/>
          <p:cNvSpPr txBox="1"/>
          <p:nvPr/>
        </p:nvSpPr>
        <p:spPr>
          <a:xfrm>
            <a:off x="13228533" y="2924126"/>
            <a:ext cx="8732305" cy="14616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What if I wanted to add color or something?</a:t>
            </a:r>
          </a:p>
        </p:txBody>
      </p:sp>
      <p:sp>
        <p:nvSpPr>
          <p:cNvPr id="345" name="Google Shape;310;p46"/>
          <p:cNvSpPr txBox="1"/>
          <p:nvPr/>
        </p:nvSpPr>
        <p:spPr>
          <a:xfrm>
            <a:off x="6722533" y="6422550"/>
            <a:ext cx="6210302" cy="69596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D3C6AA"/>
                </a:solidFill>
                <a:latin typeface="APL385 Unicode"/>
                <a:ea typeface="APL385 Unicode"/>
                <a:cs typeface="APL385 Unicode"/>
                <a:sym typeface="APL385 Unicode"/>
              </a:defRPr>
            </a:pPr>
            <a:r>
              <a:t>    (</a:t>
            </a:r>
            <a:r>
              <a:rPr>
                <a:solidFill>
                  <a:srgbClr val="D699B6"/>
                </a:solidFill>
              </a:rPr>
              <a:t>24</a:t>
            </a:r>
            <a:r>
              <a:rPr>
                <a:solidFill>
                  <a:srgbClr val="E69875"/>
                </a:solidFill>
              </a:rPr>
              <a:t>/</a:t>
            </a:r>
            <a:r>
              <a:rPr>
                <a:solidFill>
                  <a:srgbClr val="D699B6"/>
                </a:solidFill>
              </a:rPr>
              <a:t>0</a:t>
            </a:r>
            <a:r>
              <a:rPr>
                <a:solidFill>
                  <a:srgbClr val="E69875"/>
                </a:solidFill>
              </a:rPr>
              <a:t>≠</a:t>
            </a:r>
            <a:r>
              <a:rPr>
                <a:solidFill>
                  <a:srgbClr val="D699B6"/>
                </a:solidFill>
              </a:rPr>
              <a:t>27</a:t>
            </a:r>
            <a:r>
              <a:rPr>
                <a:solidFill>
                  <a:srgbClr val="E69875"/>
                </a:solidFill>
              </a:rPr>
              <a:t> ↑</a:t>
            </a:r>
            <a:r>
              <a:rPr>
                <a:solidFill>
                  <a:srgbClr val="D699B6"/>
                </a:solidFill>
              </a:rPr>
              <a:t>4 8</a:t>
            </a:r>
            <a:r>
              <a:t>)</a:t>
            </a:r>
            <a:r>
              <a:rPr>
                <a:solidFill>
                  <a:srgbClr val="E69875"/>
                </a:solidFill>
              </a:rPr>
              <a:t>⌿</a:t>
            </a:r>
            <a:r>
              <a:t>A</a:t>
            </a:r>
            <a:endParaRPr sz="4800"/>
          </a:p>
          <a:p>
            <a:pPr>
              <a:defRPr sz="4000">
                <a:solidFill>
                  <a:srgbClr val="D699B6"/>
                </a:solidFill>
                <a:latin typeface="APL385 Unicode"/>
                <a:ea typeface="APL385 Unicode"/>
                <a:cs typeface="APL385 Unicode"/>
                <a:sym typeface="APL385 Unicode"/>
              </a:defRPr>
            </a:pPr>
            <a:r>
              <a:t>0 1 0</a:t>
            </a:r>
            <a:endParaRPr sz="4800"/>
          </a:p>
          <a:p>
            <a:pPr>
              <a:defRPr sz="4000">
                <a:solidFill>
                  <a:srgbClr val="D699B6"/>
                </a:solidFill>
                <a:latin typeface="APL385 Unicode"/>
                <a:ea typeface="APL385 Unicode"/>
                <a:cs typeface="APL385 Unicode"/>
                <a:sym typeface="APL385 Unicode"/>
              </a:defRPr>
            </a:pPr>
            <a:r>
              <a:t>0 1 1</a:t>
            </a:r>
            <a:endParaRPr sz="4800"/>
          </a:p>
          <a:p>
            <a:pPr>
              <a:defRPr sz="4000">
                <a:solidFill>
                  <a:srgbClr val="D699B6"/>
                </a:solidFill>
                <a:latin typeface="APL385 Unicode"/>
                <a:ea typeface="APL385 Unicode"/>
                <a:cs typeface="APL385 Unicode"/>
                <a:sym typeface="APL385 Unicode"/>
              </a:defRPr>
            </a:pPr>
            <a:r>
              <a:t>0 0 1</a:t>
            </a:r>
            <a:endParaRPr sz="4800"/>
          </a:p>
          <a:p>
            <a:pPr>
              <a:defRPr sz="4000">
                <a:solidFill>
                  <a:srgbClr val="D699B6"/>
                </a:solidFill>
                <a:latin typeface="APL385 Unicode"/>
                <a:ea typeface="APL385 Unicode"/>
                <a:cs typeface="APL385 Unicode"/>
                <a:sym typeface="APL385 Unicode"/>
              </a:defRPr>
            </a:pPr>
            <a:r>
              <a:t>0 0 0</a:t>
            </a:r>
            <a:endParaRPr sz="4800"/>
          </a:p>
          <a:p>
            <a:pPr>
              <a:defRPr sz="4000">
                <a:solidFill>
                  <a:srgbClr val="E69875"/>
                </a:solidFill>
                <a:latin typeface="APL385 Unicode"/>
                <a:ea typeface="APL385 Unicode"/>
                <a:cs typeface="APL385 Unicode"/>
                <a:sym typeface="APL385 Unicode"/>
              </a:defRPr>
            </a:pPr>
            <a:r>
              <a:t>...</a:t>
            </a:r>
            <a:endParaRPr sz="4800"/>
          </a:p>
          <a:p>
            <a:pPr>
              <a:defRPr sz="4000">
                <a:solidFill>
                  <a:srgbClr val="D699B6"/>
                </a:solidFill>
                <a:latin typeface="APL385 Unicode"/>
                <a:ea typeface="APL385 Unicode"/>
                <a:cs typeface="APL385 Unicode"/>
                <a:sym typeface="APL385 Unicode"/>
              </a:defRPr>
            </a:pPr>
            <a:r>
              <a:t>0 1 2</a:t>
            </a:r>
            <a:endParaRPr sz="4800"/>
          </a:p>
          <a:p>
            <a:pPr>
              <a:defRPr sz="4000">
                <a:solidFill>
                  <a:srgbClr val="D699B6"/>
                </a:solidFill>
                <a:latin typeface="APL385 Unicode"/>
                <a:ea typeface="APL385 Unicode"/>
                <a:cs typeface="APL385 Unicode"/>
                <a:sym typeface="APL385 Unicode"/>
              </a:defRPr>
            </a:pPr>
            <a:r>
              <a:t>1 1 2</a:t>
            </a:r>
            <a:endParaRPr sz="4800"/>
          </a:p>
          <a:p>
            <a:pPr>
              <a:defRPr sz="4000">
                <a:solidFill>
                  <a:srgbClr val="D699B6"/>
                </a:solidFill>
                <a:latin typeface="APL385 Unicode"/>
                <a:ea typeface="APL385 Unicode"/>
                <a:cs typeface="APL385 Unicode"/>
                <a:sym typeface="APL385 Unicode"/>
              </a:defRPr>
            </a:pPr>
            <a:r>
              <a:t>1 0 2</a:t>
            </a:r>
            <a:endParaRPr sz="4800"/>
          </a:p>
          <a:p>
            <a:pPr>
              <a:defRPr sz="4000">
                <a:solidFill>
                  <a:srgbClr val="D699B6"/>
                </a:solidFill>
                <a:latin typeface="APL385 Unicode"/>
                <a:ea typeface="APL385 Unicode"/>
                <a:cs typeface="APL385 Unicode"/>
                <a:sym typeface="APL385 Unicode"/>
              </a:defRPr>
            </a:pPr>
            <a:r>
              <a:t>0 0 2</a:t>
            </a:r>
          </a:p>
        </p:txBody>
      </p:sp>
      <p:sp>
        <p:nvSpPr>
          <p:cNvPr id="346" name="Google Shape;311;p46"/>
          <p:cNvSpPr txBox="1"/>
          <p:nvPr/>
        </p:nvSpPr>
        <p:spPr>
          <a:xfrm>
            <a:off x="2505903" y="4797238"/>
            <a:ext cx="4686302" cy="14732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E69875"/>
                </a:solidFill>
                <a:latin typeface="APL385 Unicode"/>
                <a:ea typeface="APL385 Unicode"/>
                <a:cs typeface="APL385 Unicode"/>
                <a:sym typeface="APL385 Unicode"/>
              </a:defRPr>
            </a:pPr>
            <a:r>
              <a:t>    ⍴</a:t>
            </a:r>
            <a:r>
              <a:rPr>
                <a:solidFill>
                  <a:srgbClr val="D699B6"/>
                </a:solidFill>
              </a:rPr>
              <a:t>24</a:t>
            </a:r>
            <a:r>
              <a:t>/</a:t>
            </a:r>
            <a:r>
              <a:rPr>
                <a:solidFill>
                  <a:srgbClr val="D699B6"/>
                </a:solidFill>
              </a:rPr>
              <a:t>27</a:t>
            </a:r>
            <a:r>
              <a:t> ↑</a:t>
            </a:r>
            <a:r>
              <a:rPr>
                <a:solidFill>
                  <a:srgbClr val="D699B6"/>
                </a:solidFill>
              </a:rPr>
              <a:t>4 8</a:t>
            </a:r>
            <a:endParaRPr sz="4800"/>
          </a:p>
          <a:p>
            <a:pPr>
              <a:defRPr sz="4000">
                <a:solidFill>
                  <a:srgbClr val="D699B6"/>
                </a:solidFill>
                <a:latin typeface="APL385 Unicode"/>
                <a:ea typeface="APL385 Unicode"/>
                <a:cs typeface="APL385 Unicode"/>
                <a:sym typeface="APL385 Unicode"/>
              </a:defRPr>
            </a:pPr>
            <a:r>
              <a:t>648</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Google Shape;316;p47"/>
          <p:cNvSpPr txBox="1"/>
          <p:nvPr>
            <p:ph type="title"/>
          </p:nvPr>
        </p:nvSpPr>
        <p:spPr>
          <a:prstGeom prst="rect">
            <a:avLst/>
          </a:prstGeom>
        </p:spPr>
        <p:txBody>
          <a:bodyPr/>
          <a:lstStyle/>
          <a:p>
            <a:pPr/>
            <a:r>
              <a:t>What to do with that?</a:t>
            </a:r>
          </a:p>
        </p:txBody>
      </p:sp>
      <p:sp>
        <p:nvSpPr>
          <p:cNvPr id="349" name="Google Shape;317;p47"/>
          <p:cNvSpPr txBox="1"/>
          <p:nvPr/>
        </p:nvSpPr>
        <p:spPr>
          <a:xfrm>
            <a:off x="1066703" y="2924126"/>
            <a:ext cx="12321108" cy="14616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What’s the size if we flatten and duplicate each element by 24?</a:t>
            </a:r>
          </a:p>
        </p:txBody>
      </p:sp>
      <p:sp>
        <p:nvSpPr>
          <p:cNvPr id="350" name="Google Shape;318;p47"/>
          <p:cNvSpPr txBox="1"/>
          <p:nvPr/>
        </p:nvSpPr>
        <p:spPr>
          <a:xfrm>
            <a:off x="797268" y="7319077"/>
            <a:ext cx="5550550" cy="2114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Can’t we just select along rows where they’re not 0?</a:t>
            </a:r>
          </a:p>
        </p:txBody>
      </p:sp>
      <p:sp>
        <p:nvSpPr>
          <p:cNvPr id="351" name="Google Shape;319;p47"/>
          <p:cNvSpPr txBox="1"/>
          <p:nvPr/>
        </p:nvSpPr>
        <p:spPr>
          <a:xfrm>
            <a:off x="1843038" y="10086331"/>
            <a:ext cx="3459010" cy="8205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b="1" sz="4800">
                <a:latin typeface="Helvetica Neue"/>
                <a:ea typeface="Helvetica Neue"/>
                <a:cs typeface="Helvetica Neue"/>
                <a:sym typeface="Helvetica Neue"/>
              </a:defRPr>
            </a:lvl1pPr>
          </a:lstStyle>
          <a:p>
            <a:pPr/>
            <a:r>
              <a:t>Yeah.</a:t>
            </a:r>
          </a:p>
        </p:txBody>
      </p:sp>
      <p:sp>
        <p:nvSpPr>
          <p:cNvPr id="352" name="Google Shape;320;p47"/>
          <p:cNvSpPr txBox="1"/>
          <p:nvPr/>
        </p:nvSpPr>
        <p:spPr>
          <a:xfrm>
            <a:off x="13228533" y="2924126"/>
            <a:ext cx="8732305" cy="14616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What if I wanted to add color or something?</a:t>
            </a:r>
          </a:p>
        </p:txBody>
      </p:sp>
      <p:sp>
        <p:nvSpPr>
          <p:cNvPr id="353" name="Google Shape;321;p47"/>
          <p:cNvSpPr txBox="1"/>
          <p:nvPr/>
        </p:nvSpPr>
        <p:spPr>
          <a:xfrm>
            <a:off x="13228533" y="4883209"/>
            <a:ext cx="8732305" cy="8205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b="1" sz="4800">
                <a:latin typeface="Helvetica Neue"/>
                <a:ea typeface="Helvetica Neue"/>
                <a:cs typeface="Helvetica Neue"/>
                <a:sym typeface="Helvetica Neue"/>
              </a:defRPr>
            </a:lvl1pPr>
          </a:lstStyle>
          <a:p>
            <a:pPr/>
            <a:r>
              <a:t>No problem!</a:t>
            </a:r>
          </a:p>
        </p:txBody>
      </p:sp>
      <p:sp>
        <p:nvSpPr>
          <p:cNvPr id="354" name="Google Shape;322;p47"/>
          <p:cNvSpPr txBox="1"/>
          <p:nvPr/>
        </p:nvSpPr>
        <p:spPr>
          <a:xfrm>
            <a:off x="15109516" y="5823222"/>
            <a:ext cx="7429502" cy="76454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a:solidFill>
                  <a:srgbClr val="D3C6AA"/>
                </a:solidFill>
                <a:latin typeface="APL385 Unicode"/>
                <a:ea typeface="APL385 Unicode"/>
                <a:cs typeface="APL385 Unicode"/>
                <a:sym typeface="APL385 Unicode"/>
              </a:defRPr>
            </a:pPr>
            <a:r>
              <a:t>    B</a:t>
            </a:r>
            <a:r>
              <a:rPr>
                <a:solidFill>
                  <a:srgbClr val="E69875"/>
                </a:solidFill>
              </a:rPr>
              <a:t>←</a:t>
            </a:r>
            <a:r>
              <a:t>(</a:t>
            </a:r>
            <a:r>
              <a:rPr>
                <a:solidFill>
                  <a:srgbClr val="D699B6"/>
                </a:solidFill>
              </a:rPr>
              <a:t>24</a:t>
            </a:r>
            <a:r>
              <a:rPr>
                <a:solidFill>
                  <a:srgbClr val="E69875"/>
                </a:solidFill>
              </a:rPr>
              <a:t>/</a:t>
            </a:r>
            <a:r>
              <a:rPr>
                <a:solidFill>
                  <a:srgbClr val="D699B6"/>
                </a:solidFill>
              </a:rPr>
              <a:t>0</a:t>
            </a:r>
            <a:r>
              <a:rPr>
                <a:solidFill>
                  <a:srgbClr val="E69875"/>
                </a:solidFill>
              </a:rPr>
              <a:t>≠</a:t>
            </a:r>
            <a:r>
              <a:rPr>
                <a:solidFill>
                  <a:srgbClr val="D699B6"/>
                </a:solidFill>
              </a:rPr>
              <a:t>27</a:t>
            </a:r>
            <a:r>
              <a:rPr>
                <a:solidFill>
                  <a:srgbClr val="E69875"/>
                </a:solidFill>
              </a:rPr>
              <a:t> ↑</a:t>
            </a:r>
            <a:r>
              <a:rPr>
                <a:solidFill>
                  <a:srgbClr val="D699B6"/>
                </a:solidFill>
              </a:rPr>
              <a:t>4 8</a:t>
            </a:r>
            <a:r>
              <a:t>)</a:t>
            </a:r>
            <a:r>
              <a:rPr>
                <a:solidFill>
                  <a:srgbClr val="E69875"/>
                </a:solidFill>
              </a:rPr>
              <a:t>⌿</a:t>
            </a:r>
            <a:r>
              <a:t>A</a:t>
            </a:r>
            <a:endParaRPr>
              <a:solidFill>
                <a:srgbClr val="000000"/>
              </a:solidFill>
            </a:endParaRPr>
          </a:p>
          <a:p>
            <a:pPr defTabSz="457200">
              <a:defRPr sz="4000">
                <a:solidFill>
                  <a:srgbClr val="D699B6"/>
                </a:solidFill>
                <a:latin typeface="APL385 Unicode"/>
                <a:ea typeface="APL385 Unicode"/>
                <a:cs typeface="APL385 Unicode"/>
                <a:sym typeface="APL385 Unicode"/>
              </a:defRPr>
            </a:pPr>
            <a:r>
              <a:rPr>
                <a:solidFill>
                  <a:srgbClr val="D3C6AA"/>
                </a:solidFill>
              </a:rPr>
              <a:t>    B(</a:t>
            </a:r>
            <a:r>
              <a:rPr>
                <a:solidFill>
                  <a:srgbClr val="E69875"/>
                </a:solidFill>
              </a:rPr>
              <a:t>,⍤</a:t>
            </a:r>
            <a:r>
              <a:t>1</a:t>
            </a:r>
            <a:r>
              <a:rPr>
                <a:solidFill>
                  <a:srgbClr val="D3C6AA"/>
                </a:solidFill>
              </a:rPr>
              <a:t>)</a:t>
            </a:r>
            <a:r>
              <a:t>255 0 0</a:t>
            </a:r>
            <a:endParaRPr sz="4800"/>
          </a:p>
          <a:p>
            <a:pPr>
              <a:defRPr sz="4000">
                <a:solidFill>
                  <a:srgbClr val="D699B6"/>
                </a:solidFill>
                <a:latin typeface="APL385 Unicode"/>
                <a:ea typeface="APL385 Unicode"/>
                <a:cs typeface="APL385 Unicode"/>
                <a:sym typeface="APL385 Unicode"/>
              </a:defRPr>
            </a:pPr>
            <a:r>
              <a:t>0 1 0 255 0 0</a:t>
            </a:r>
            <a:endParaRPr sz="4800"/>
          </a:p>
          <a:p>
            <a:pPr>
              <a:defRPr sz="4000">
                <a:solidFill>
                  <a:srgbClr val="D699B6"/>
                </a:solidFill>
                <a:latin typeface="APL385 Unicode"/>
                <a:ea typeface="APL385 Unicode"/>
                <a:cs typeface="APL385 Unicode"/>
                <a:sym typeface="APL385 Unicode"/>
              </a:defRPr>
            </a:pPr>
            <a:r>
              <a:t>0 1 1 255 0 0</a:t>
            </a:r>
            <a:endParaRPr sz="4800"/>
          </a:p>
          <a:p>
            <a:pPr>
              <a:defRPr sz="4000">
                <a:solidFill>
                  <a:srgbClr val="D699B6"/>
                </a:solidFill>
                <a:latin typeface="APL385 Unicode"/>
                <a:ea typeface="APL385 Unicode"/>
                <a:cs typeface="APL385 Unicode"/>
                <a:sym typeface="APL385 Unicode"/>
              </a:defRPr>
            </a:pPr>
            <a:r>
              <a:t>0 0 1 255 0 0</a:t>
            </a:r>
            <a:endParaRPr sz="4800"/>
          </a:p>
          <a:p>
            <a:pPr>
              <a:defRPr sz="4000">
                <a:solidFill>
                  <a:srgbClr val="D699B6"/>
                </a:solidFill>
                <a:latin typeface="APL385 Unicode"/>
                <a:ea typeface="APL385 Unicode"/>
                <a:cs typeface="APL385 Unicode"/>
                <a:sym typeface="APL385 Unicode"/>
              </a:defRPr>
            </a:pPr>
            <a:r>
              <a:t>0 0 0 255 0 0</a:t>
            </a:r>
            <a:endParaRPr sz="4800"/>
          </a:p>
          <a:p>
            <a:pPr>
              <a:defRPr sz="4000">
                <a:solidFill>
                  <a:srgbClr val="E69875"/>
                </a:solidFill>
                <a:latin typeface="APL385 Unicode"/>
                <a:ea typeface="APL385 Unicode"/>
                <a:cs typeface="APL385 Unicode"/>
                <a:sym typeface="APL385 Unicode"/>
              </a:defRPr>
            </a:pPr>
            <a:r>
              <a:t>...</a:t>
            </a:r>
            <a:endParaRPr sz="4800"/>
          </a:p>
          <a:p>
            <a:pPr>
              <a:defRPr sz="4000">
                <a:solidFill>
                  <a:srgbClr val="D699B6"/>
                </a:solidFill>
                <a:latin typeface="APL385 Unicode"/>
                <a:ea typeface="APL385 Unicode"/>
                <a:cs typeface="APL385 Unicode"/>
                <a:sym typeface="APL385 Unicode"/>
              </a:defRPr>
            </a:pPr>
            <a:r>
              <a:t>0 1 2 255 0 0</a:t>
            </a:r>
            <a:endParaRPr sz="4800"/>
          </a:p>
          <a:p>
            <a:pPr>
              <a:defRPr sz="4000">
                <a:solidFill>
                  <a:srgbClr val="D699B6"/>
                </a:solidFill>
                <a:latin typeface="APL385 Unicode"/>
                <a:ea typeface="APL385 Unicode"/>
                <a:cs typeface="APL385 Unicode"/>
                <a:sym typeface="APL385 Unicode"/>
              </a:defRPr>
            </a:pPr>
            <a:r>
              <a:t>1 1 2 255 0 0</a:t>
            </a:r>
            <a:endParaRPr sz="4800"/>
          </a:p>
          <a:p>
            <a:pPr>
              <a:defRPr sz="4000">
                <a:solidFill>
                  <a:srgbClr val="D699B6"/>
                </a:solidFill>
                <a:latin typeface="APL385 Unicode"/>
                <a:ea typeface="APL385 Unicode"/>
                <a:cs typeface="APL385 Unicode"/>
                <a:sym typeface="APL385 Unicode"/>
              </a:defRPr>
            </a:pPr>
            <a:r>
              <a:t>1 0 2 255 0 0</a:t>
            </a:r>
            <a:endParaRPr sz="4800"/>
          </a:p>
          <a:p>
            <a:pPr>
              <a:defRPr sz="4000">
                <a:solidFill>
                  <a:srgbClr val="D699B6"/>
                </a:solidFill>
                <a:latin typeface="APL385 Unicode"/>
                <a:ea typeface="APL385 Unicode"/>
                <a:cs typeface="APL385 Unicode"/>
                <a:sym typeface="APL385 Unicode"/>
              </a:defRPr>
            </a:pPr>
            <a:r>
              <a:t>0 0 2 255 0 0</a:t>
            </a:r>
          </a:p>
        </p:txBody>
      </p:sp>
      <p:sp>
        <p:nvSpPr>
          <p:cNvPr id="355" name="Google Shape;323;p47"/>
          <p:cNvSpPr txBox="1"/>
          <p:nvPr/>
        </p:nvSpPr>
        <p:spPr>
          <a:xfrm>
            <a:off x="6722533" y="6422550"/>
            <a:ext cx="6210302" cy="69596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D3C6AA"/>
                </a:solidFill>
                <a:latin typeface="APL385 Unicode"/>
                <a:ea typeface="APL385 Unicode"/>
                <a:cs typeface="APL385 Unicode"/>
                <a:sym typeface="APL385 Unicode"/>
              </a:defRPr>
            </a:pPr>
            <a:r>
              <a:t>    (</a:t>
            </a:r>
            <a:r>
              <a:rPr>
                <a:solidFill>
                  <a:srgbClr val="D699B6"/>
                </a:solidFill>
              </a:rPr>
              <a:t>24</a:t>
            </a:r>
            <a:r>
              <a:rPr>
                <a:solidFill>
                  <a:srgbClr val="E69875"/>
                </a:solidFill>
              </a:rPr>
              <a:t>/</a:t>
            </a:r>
            <a:r>
              <a:rPr>
                <a:solidFill>
                  <a:srgbClr val="D699B6"/>
                </a:solidFill>
              </a:rPr>
              <a:t>0</a:t>
            </a:r>
            <a:r>
              <a:rPr>
                <a:solidFill>
                  <a:srgbClr val="E69875"/>
                </a:solidFill>
              </a:rPr>
              <a:t>≠</a:t>
            </a:r>
            <a:r>
              <a:rPr>
                <a:solidFill>
                  <a:srgbClr val="D699B6"/>
                </a:solidFill>
              </a:rPr>
              <a:t>27</a:t>
            </a:r>
            <a:r>
              <a:rPr>
                <a:solidFill>
                  <a:srgbClr val="E69875"/>
                </a:solidFill>
              </a:rPr>
              <a:t> ↑</a:t>
            </a:r>
            <a:r>
              <a:rPr>
                <a:solidFill>
                  <a:srgbClr val="D699B6"/>
                </a:solidFill>
              </a:rPr>
              <a:t>4 8</a:t>
            </a:r>
            <a:r>
              <a:t>)</a:t>
            </a:r>
            <a:r>
              <a:rPr>
                <a:solidFill>
                  <a:srgbClr val="E69875"/>
                </a:solidFill>
              </a:rPr>
              <a:t>⌿</a:t>
            </a:r>
            <a:r>
              <a:t>A</a:t>
            </a:r>
            <a:endParaRPr sz="4800"/>
          </a:p>
          <a:p>
            <a:pPr>
              <a:defRPr sz="4000">
                <a:solidFill>
                  <a:srgbClr val="D699B6"/>
                </a:solidFill>
                <a:latin typeface="APL385 Unicode"/>
                <a:ea typeface="APL385 Unicode"/>
                <a:cs typeface="APL385 Unicode"/>
                <a:sym typeface="APL385 Unicode"/>
              </a:defRPr>
            </a:pPr>
            <a:r>
              <a:t>0 1 0</a:t>
            </a:r>
            <a:endParaRPr sz="4800"/>
          </a:p>
          <a:p>
            <a:pPr>
              <a:defRPr sz="4000">
                <a:solidFill>
                  <a:srgbClr val="D699B6"/>
                </a:solidFill>
                <a:latin typeface="APL385 Unicode"/>
                <a:ea typeface="APL385 Unicode"/>
                <a:cs typeface="APL385 Unicode"/>
                <a:sym typeface="APL385 Unicode"/>
              </a:defRPr>
            </a:pPr>
            <a:r>
              <a:t>0 1 1</a:t>
            </a:r>
            <a:endParaRPr sz="4800"/>
          </a:p>
          <a:p>
            <a:pPr>
              <a:defRPr sz="4000">
                <a:solidFill>
                  <a:srgbClr val="D699B6"/>
                </a:solidFill>
                <a:latin typeface="APL385 Unicode"/>
                <a:ea typeface="APL385 Unicode"/>
                <a:cs typeface="APL385 Unicode"/>
                <a:sym typeface="APL385 Unicode"/>
              </a:defRPr>
            </a:pPr>
            <a:r>
              <a:t>0 0 1</a:t>
            </a:r>
            <a:endParaRPr sz="4800"/>
          </a:p>
          <a:p>
            <a:pPr>
              <a:defRPr sz="4000">
                <a:solidFill>
                  <a:srgbClr val="D699B6"/>
                </a:solidFill>
                <a:latin typeface="APL385 Unicode"/>
                <a:ea typeface="APL385 Unicode"/>
                <a:cs typeface="APL385 Unicode"/>
                <a:sym typeface="APL385 Unicode"/>
              </a:defRPr>
            </a:pPr>
            <a:r>
              <a:t>0 0 0</a:t>
            </a:r>
            <a:endParaRPr sz="4800"/>
          </a:p>
          <a:p>
            <a:pPr>
              <a:defRPr sz="4000">
                <a:solidFill>
                  <a:srgbClr val="E69875"/>
                </a:solidFill>
                <a:latin typeface="APL385 Unicode"/>
                <a:ea typeface="APL385 Unicode"/>
                <a:cs typeface="APL385 Unicode"/>
                <a:sym typeface="APL385 Unicode"/>
              </a:defRPr>
            </a:pPr>
            <a:r>
              <a:t>...</a:t>
            </a:r>
            <a:endParaRPr sz="4800"/>
          </a:p>
          <a:p>
            <a:pPr>
              <a:defRPr sz="4000">
                <a:solidFill>
                  <a:srgbClr val="D699B6"/>
                </a:solidFill>
                <a:latin typeface="APL385 Unicode"/>
                <a:ea typeface="APL385 Unicode"/>
                <a:cs typeface="APL385 Unicode"/>
                <a:sym typeface="APL385 Unicode"/>
              </a:defRPr>
            </a:pPr>
            <a:r>
              <a:t>0 1 2</a:t>
            </a:r>
            <a:endParaRPr sz="4800"/>
          </a:p>
          <a:p>
            <a:pPr>
              <a:defRPr sz="4000">
                <a:solidFill>
                  <a:srgbClr val="D699B6"/>
                </a:solidFill>
                <a:latin typeface="APL385 Unicode"/>
                <a:ea typeface="APL385 Unicode"/>
                <a:cs typeface="APL385 Unicode"/>
                <a:sym typeface="APL385 Unicode"/>
              </a:defRPr>
            </a:pPr>
            <a:r>
              <a:t>1 1 2</a:t>
            </a:r>
            <a:endParaRPr sz="4800"/>
          </a:p>
          <a:p>
            <a:pPr>
              <a:defRPr sz="4000">
                <a:solidFill>
                  <a:srgbClr val="D699B6"/>
                </a:solidFill>
                <a:latin typeface="APL385 Unicode"/>
                <a:ea typeface="APL385 Unicode"/>
                <a:cs typeface="APL385 Unicode"/>
                <a:sym typeface="APL385 Unicode"/>
              </a:defRPr>
            </a:pPr>
            <a:r>
              <a:t>1 0 2</a:t>
            </a:r>
            <a:endParaRPr sz="4800"/>
          </a:p>
          <a:p>
            <a:pPr>
              <a:defRPr sz="4000">
                <a:solidFill>
                  <a:srgbClr val="D699B6"/>
                </a:solidFill>
                <a:latin typeface="APL385 Unicode"/>
                <a:ea typeface="APL385 Unicode"/>
                <a:cs typeface="APL385 Unicode"/>
                <a:sym typeface="APL385 Unicode"/>
              </a:defRPr>
            </a:pPr>
            <a:r>
              <a:t>0 0 2</a:t>
            </a:r>
          </a:p>
        </p:txBody>
      </p:sp>
      <p:sp>
        <p:nvSpPr>
          <p:cNvPr id="356" name="Google Shape;324;p47"/>
          <p:cNvSpPr txBox="1"/>
          <p:nvPr/>
        </p:nvSpPr>
        <p:spPr>
          <a:xfrm>
            <a:off x="2505903" y="4797238"/>
            <a:ext cx="4686302" cy="14732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E69875"/>
                </a:solidFill>
                <a:latin typeface="APL385 Unicode"/>
                <a:ea typeface="APL385 Unicode"/>
                <a:cs typeface="APL385 Unicode"/>
                <a:sym typeface="APL385 Unicode"/>
              </a:defRPr>
            </a:pPr>
            <a:r>
              <a:t>    ⍴</a:t>
            </a:r>
            <a:r>
              <a:rPr>
                <a:solidFill>
                  <a:srgbClr val="D699B6"/>
                </a:solidFill>
              </a:rPr>
              <a:t>24</a:t>
            </a:r>
            <a:r>
              <a:t>/</a:t>
            </a:r>
            <a:r>
              <a:rPr>
                <a:solidFill>
                  <a:srgbClr val="D699B6"/>
                </a:solidFill>
              </a:rPr>
              <a:t>27</a:t>
            </a:r>
            <a:r>
              <a:t> ↑</a:t>
            </a:r>
            <a:r>
              <a:rPr>
                <a:solidFill>
                  <a:srgbClr val="D699B6"/>
                </a:solidFill>
              </a:rPr>
              <a:t>4 8</a:t>
            </a:r>
            <a:endParaRPr sz="4800"/>
          </a:p>
          <a:p>
            <a:pPr>
              <a:defRPr sz="4000">
                <a:solidFill>
                  <a:srgbClr val="D699B6"/>
                </a:solidFill>
                <a:latin typeface="APL385 Unicode"/>
                <a:ea typeface="APL385 Unicode"/>
                <a:cs typeface="APL385 Unicode"/>
                <a:sym typeface="APL385 Unicode"/>
              </a:defRPr>
            </a:pPr>
            <a:r>
              <a:t>648</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Google Shape;329;p48"/>
          <p:cNvSpPr txBox="1"/>
          <p:nvPr>
            <p:ph type="title"/>
          </p:nvPr>
        </p:nvSpPr>
        <p:spPr>
          <a:prstGeom prst="rect">
            <a:avLst/>
          </a:prstGeom>
        </p:spPr>
        <p:txBody>
          <a:bodyPr/>
          <a:lstStyle/>
          <a:p>
            <a:pPr/>
            <a:r>
              <a:t>What to do with that?</a:t>
            </a:r>
          </a:p>
        </p:txBody>
      </p:sp>
      <p:sp>
        <p:nvSpPr>
          <p:cNvPr id="361" name="Google Shape;330;p48"/>
          <p:cNvSpPr txBox="1"/>
          <p:nvPr/>
        </p:nvSpPr>
        <p:spPr>
          <a:xfrm>
            <a:off x="1066703" y="2924126"/>
            <a:ext cx="12321108" cy="14616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What’s the size if we flatten and duplicate each element by 24?</a:t>
            </a:r>
          </a:p>
        </p:txBody>
      </p:sp>
      <p:sp>
        <p:nvSpPr>
          <p:cNvPr id="362" name="Google Shape;331;p48"/>
          <p:cNvSpPr txBox="1"/>
          <p:nvPr/>
        </p:nvSpPr>
        <p:spPr>
          <a:xfrm>
            <a:off x="797268" y="7319077"/>
            <a:ext cx="5550550" cy="2114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Can’t we just select along rows where they’re not 0?</a:t>
            </a:r>
          </a:p>
        </p:txBody>
      </p:sp>
      <p:sp>
        <p:nvSpPr>
          <p:cNvPr id="363" name="Google Shape;332;p48"/>
          <p:cNvSpPr txBox="1"/>
          <p:nvPr/>
        </p:nvSpPr>
        <p:spPr>
          <a:xfrm>
            <a:off x="1843038" y="10086331"/>
            <a:ext cx="3459010" cy="8205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b="1" sz="4800">
                <a:latin typeface="Helvetica Neue"/>
                <a:ea typeface="Helvetica Neue"/>
                <a:cs typeface="Helvetica Neue"/>
                <a:sym typeface="Helvetica Neue"/>
              </a:defRPr>
            </a:lvl1pPr>
          </a:lstStyle>
          <a:p>
            <a:pPr/>
            <a:r>
              <a:t>Yeah.</a:t>
            </a:r>
          </a:p>
        </p:txBody>
      </p:sp>
      <p:sp>
        <p:nvSpPr>
          <p:cNvPr id="364" name="Google Shape;333;p48"/>
          <p:cNvSpPr txBox="1"/>
          <p:nvPr/>
        </p:nvSpPr>
        <p:spPr>
          <a:xfrm>
            <a:off x="13228533" y="2924126"/>
            <a:ext cx="8732305" cy="14616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What if I wanted to add color or something?</a:t>
            </a:r>
          </a:p>
        </p:txBody>
      </p:sp>
      <p:sp>
        <p:nvSpPr>
          <p:cNvPr id="365" name="Google Shape;334;p48"/>
          <p:cNvSpPr txBox="1"/>
          <p:nvPr/>
        </p:nvSpPr>
        <p:spPr>
          <a:xfrm>
            <a:off x="13228533" y="4883209"/>
            <a:ext cx="8732305" cy="8205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b="1" sz="4800">
                <a:latin typeface="Helvetica Neue"/>
                <a:ea typeface="Helvetica Neue"/>
                <a:cs typeface="Helvetica Neue"/>
                <a:sym typeface="Helvetica Neue"/>
              </a:defRPr>
            </a:lvl1pPr>
          </a:lstStyle>
          <a:p>
            <a:pPr/>
            <a:r>
              <a:t>No problem!</a:t>
            </a:r>
          </a:p>
        </p:txBody>
      </p:sp>
      <p:sp>
        <p:nvSpPr>
          <p:cNvPr id="366" name="Google Shape;335;p48"/>
          <p:cNvSpPr txBox="1"/>
          <p:nvPr/>
        </p:nvSpPr>
        <p:spPr>
          <a:xfrm>
            <a:off x="15109516" y="6406455"/>
            <a:ext cx="7429502" cy="6478936"/>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D3C6AA"/>
                </a:solidFill>
              </a:defRPr>
            </a:pPr>
            <a:r>
              <a:t>    B</a:t>
            </a:r>
            <a:r>
              <a:rPr>
                <a:solidFill>
                  <a:srgbClr val="E69875"/>
                </a:solidFill>
              </a:rPr>
              <a:t>←</a:t>
            </a:r>
            <a:r>
              <a:t>(</a:t>
            </a:r>
            <a:r>
              <a:rPr>
                <a:solidFill>
                  <a:srgbClr val="D699B6"/>
                </a:solidFill>
              </a:rPr>
              <a:t>24</a:t>
            </a:r>
            <a:r>
              <a:rPr>
                <a:solidFill>
                  <a:srgbClr val="E69875"/>
                </a:solidFill>
              </a:rPr>
              <a:t>/</a:t>
            </a:r>
            <a:r>
              <a:rPr>
                <a:solidFill>
                  <a:srgbClr val="D699B6"/>
                </a:solidFill>
              </a:rPr>
              <a:t>0</a:t>
            </a:r>
            <a:r>
              <a:rPr>
                <a:solidFill>
                  <a:srgbClr val="E69875"/>
                </a:solidFill>
              </a:rPr>
              <a:t>≠</a:t>
            </a:r>
            <a:r>
              <a:rPr>
                <a:solidFill>
                  <a:srgbClr val="D699B6"/>
                </a:solidFill>
              </a:rPr>
              <a:t>27</a:t>
            </a:r>
            <a:r>
              <a:rPr>
                <a:solidFill>
                  <a:srgbClr val="E69875"/>
                </a:solidFill>
              </a:rPr>
              <a:t> ↑</a:t>
            </a:r>
            <a:r>
              <a:rPr>
                <a:solidFill>
                  <a:srgbClr val="D699B6"/>
                </a:solidFill>
              </a:rPr>
              <a:t>4 8</a:t>
            </a:r>
            <a:r>
              <a:t>)</a:t>
            </a:r>
            <a:r>
              <a:rPr>
                <a:solidFill>
                  <a:srgbClr val="E69875"/>
                </a:solidFill>
              </a:rPr>
              <a:t>⌿</a:t>
            </a:r>
            <a:r>
              <a:t>A</a:t>
            </a:r>
            <a:endParaRPr sz="4800">
              <a:latin typeface="Helvetica Neue"/>
              <a:ea typeface="Helvetica Neue"/>
              <a:cs typeface="Helvetica Neue"/>
              <a:sym typeface="Helvetica Neue"/>
            </a:endParaRPr>
          </a:p>
          <a:p>
            <a:pPr>
              <a:defRPr sz="4000">
                <a:solidFill>
                  <a:srgbClr val="D3C6AA"/>
                </a:solidFill>
              </a:defRPr>
            </a:pPr>
            <a:r>
              <a:t>    B</a:t>
            </a:r>
            <a:r>
              <a:rPr>
                <a:solidFill>
                  <a:srgbClr val="E69875"/>
                </a:solidFill>
              </a:rPr>
              <a:t>,</a:t>
            </a:r>
            <a:r>
              <a:t> [</a:t>
            </a:r>
            <a:r>
              <a:rPr>
                <a:solidFill>
                  <a:srgbClr val="D699B6"/>
                </a:solidFill>
              </a:rPr>
              <a:t>255 0 0</a:t>
            </a:r>
            <a:r>
              <a:rPr>
                <a:solidFill>
                  <a:srgbClr val="E69875"/>
                </a:solidFill>
              </a:rPr>
              <a:t>⋄</a:t>
            </a:r>
            <a:r>
              <a:t>]</a:t>
            </a:r>
            <a:r>
              <a:rPr>
                <a:solidFill>
                  <a:srgbClr val="E69875"/>
                </a:solidFill>
              </a:rPr>
              <a:t>⍴⍨</a:t>
            </a:r>
            <a:r>
              <a:rPr>
                <a:solidFill>
                  <a:srgbClr val="D699B6"/>
                </a:solidFill>
              </a:rPr>
              <a:t>3</a:t>
            </a:r>
            <a:r>
              <a:rPr>
                <a:solidFill>
                  <a:srgbClr val="E69875"/>
                </a:solidFill>
              </a:rPr>
              <a:t>,⍨≢</a:t>
            </a:r>
            <a:r>
              <a:t>B</a:t>
            </a:r>
            <a:endParaRPr sz="4800">
              <a:latin typeface="Helvetica Neue"/>
              <a:ea typeface="Helvetica Neue"/>
              <a:cs typeface="Helvetica Neue"/>
              <a:sym typeface="Helvetica Neue"/>
            </a:endParaRPr>
          </a:p>
          <a:p>
            <a:pPr>
              <a:defRPr sz="4000">
                <a:solidFill>
                  <a:srgbClr val="D699B6"/>
                </a:solidFill>
              </a:defRPr>
            </a:pPr>
            <a:r>
              <a:t>0 1 0 255 0 0</a:t>
            </a:r>
            <a:endParaRPr sz="4800">
              <a:latin typeface="Helvetica Neue"/>
              <a:ea typeface="Helvetica Neue"/>
              <a:cs typeface="Helvetica Neue"/>
              <a:sym typeface="Helvetica Neue"/>
            </a:endParaRPr>
          </a:p>
          <a:p>
            <a:pPr>
              <a:defRPr sz="4000">
                <a:solidFill>
                  <a:srgbClr val="D699B6"/>
                </a:solidFill>
              </a:defRPr>
            </a:pPr>
            <a:r>
              <a:t>0 1 1 255 0 0</a:t>
            </a:r>
            <a:endParaRPr sz="4800">
              <a:latin typeface="Helvetica Neue"/>
              <a:ea typeface="Helvetica Neue"/>
              <a:cs typeface="Helvetica Neue"/>
              <a:sym typeface="Helvetica Neue"/>
            </a:endParaRPr>
          </a:p>
          <a:p>
            <a:pPr>
              <a:defRPr sz="4000">
                <a:solidFill>
                  <a:srgbClr val="D699B6"/>
                </a:solidFill>
              </a:defRPr>
            </a:pPr>
            <a:r>
              <a:t>0 0 1 255 0 0</a:t>
            </a:r>
            <a:endParaRPr sz="4800">
              <a:latin typeface="Helvetica Neue"/>
              <a:ea typeface="Helvetica Neue"/>
              <a:cs typeface="Helvetica Neue"/>
              <a:sym typeface="Helvetica Neue"/>
            </a:endParaRPr>
          </a:p>
          <a:p>
            <a:pPr>
              <a:defRPr sz="4000">
                <a:solidFill>
                  <a:srgbClr val="D699B6"/>
                </a:solidFill>
              </a:defRPr>
            </a:pPr>
            <a:r>
              <a:t>0 0 0 255 0 0</a:t>
            </a:r>
            <a:endParaRPr sz="4800">
              <a:latin typeface="Helvetica Neue"/>
              <a:ea typeface="Helvetica Neue"/>
              <a:cs typeface="Helvetica Neue"/>
              <a:sym typeface="Helvetica Neue"/>
            </a:endParaRPr>
          </a:p>
          <a:p>
            <a:pPr>
              <a:defRPr sz="4000">
                <a:solidFill>
                  <a:srgbClr val="E69875"/>
                </a:solidFill>
              </a:defRPr>
            </a:pPr>
            <a:r>
              <a:t>...</a:t>
            </a:r>
            <a:endParaRPr sz="4800">
              <a:latin typeface="Helvetica Neue"/>
              <a:ea typeface="Helvetica Neue"/>
              <a:cs typeface="Helvetica Neue"/>
              <a:sym typeface="Helvetica Neue"/>
            </a:endParaRPr>
          </a:p>
          <a:p>
            <a:pPr>
              <a:defRPr sz="4000">
                <a:solidFill>
                  <a:srgbClr val="D699B6"/>
                </a:solidFill>
              </a:defRPr>
            </a:pPr>
            <a:r>
              <a:t>0 1 2 255 0 0</a:t>
            </a:r>
            <a:endParaRPr sz="4800">
              <a:latin typeface="Helvetica Neue"/>
              <a:ea typeface="Helvetica Neue"/>
              <a:cs typeface="Helvetica Neue"/>
              <a:sym typeface="Helvetica Neue"/>
            </a:endParaRPr>
          </a:p>
          <a:p>
            <a:pPr>
              <a:defRPr sz="4000">
                <a:solidFill>
                  <a:srgbClr val="D699B6"/>
                </a:solidFill>
              </a:defRPr>
            </a:pPr>
            <a:r>
              <a:t>1 1 2 255 0 0</a:t>
            </a:r>
            <a:endParaRPr sz="4800">
              <a:latin typeface="Helvetica Neue"/>
              <a:ea typeface="Helvetica Neue"/>
              <a:cs typeface="Helvetica Neue"/>
              <a:sym typeface="Helvetica Neue"/>
            </a:endParaRPr>
          </a:p>
          <a:p>
            <a:pPr>
              <a:defRPr sz="4000">
                <a:solidFill>
                  <a:srgbClr val="D699B6"/>
                </a:solidFill>
              </a:defRPr>
            </a:pPr>
            <a:r>
              <a:t>1 0 2 255 0 0</a:t>
            </a:r>
            <a:endParaRPr sz="4800">
              <a:latin typeface="Helvetica Neue"/>
              <a:ea typeface="Helvetica Neue"/>
              <a:cs typeface="Helvetica Neue"/>
              <a:sym typeface="Helvetica Neue"/>
            </a:endParaRPr>
          </a:p>
          <a:p>
            <a:pPr>
              <a:defRPr sz="4000">
                <a:solidFill>
                  <a:srgbClr val="D699B6"/>
                </a:solidFill>
              </a:defRPr>
            </a:pPr>
            <a:r>
              <a:t>0 0 2 255 0 0</a:t>
            </a:r>
          </a:p>
        </p:txBody>
      </p:sp>
      <p:sp>
        <p:nvSpPr>
          <p:cNvPr id="367" name="Google Shape;336;p48"/>
          <p:cNvSpPr txBox="1"/>
          <p:nvPr/>
        </p:nvSpPr>
        <p:spPr>
          <a:xfrm>
            <a:off x="6722533" y="6979788"/>
            <a:ext cx="6210302" cy="5845127"/>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D3C6AA"/>
                </a:solidFill>
              </a:defRPr>
            </a:pPr>
            <a:r>
              <a:t>    (</a:t>
            </a:r>
            <a:r>
              <a:rPr>
                <a:solidFill>
                  <a:srgbClr val="D699B6"/>
                </a:solidFill>
              </a:rPr>
              <a:t>24</a:t>
            </a:r>
            <a:r>
              <a:rPr>
                <a:solidFill>
                  <a:srgbClr val="E69875"/>
                </a:solidFill>
              </a:rPr>
              <a:t>/</a:t>
            </a:r>
            <a:r>
              <a:rPr>
                <a:solidFill>
                  <a:srgbClr val="D699B6"/>
                </a:solidFill>
              </a:rPr>
              <a:t>0</a:t>
            </a:r>
            <a:r>
              <a:rPr>
                <a:solidFill>
                  <a:srgbClr val="E69875"/>
                </a:solidFill>
              </a:rPr>
              <a:t>≠</a:t>
            </a:r>
            <a:r>
              <a:rPr>
                <a:solidFill>
                  <a:srgbClr val="D699B6"/>
                </a:solidFill>
              </a:rPr>
              <a:t>27</a:t>
            </a:r>
            <a:r>
              <a:rPr>
                <a:solidFill>
                  <a:srgbClr val="E69875"/>
                </a:solidFill>
              </a:rPr>
              <a:t> ↑</a:t>
            </a:r>
            <a:r>
              <a:rPr>
                <a:solidFill>
                  <a:srgbClr val="D699B6"/>
                </a:solidFill>
              </a:rPr>
              <a:t>4 8</a:t>
            </a:r>
            <a:r>
              <a:t>)</a:t>
            </a:r>
            <a:r>
              <a:rPr>
                <a:solidFill>
                  <a:srgbClr val="E69875"/>
                </a:solidFill>
              </a:rPr>
              <a:t>⌿</a:t>
            </a:r>
            <a:r>
              <a:t>A</a:t>
            </a:r>
            <a:endParaRPr sz="4800">
              <a:latin typeface="Helvetica Neue"/>
              <a:ea typeface="Helvetica Neue"/>
              <a:cs typeface="Helvetica Neue"/>
              <a:sym typeface="Helvetica Neue"/>
            </a:endParaRPr>
          </a:p>
          <a:p>
            <a:pPr>
              <a:defRPr sz="4000">
                <a:solidFill>
                  <a:srgbClr val="D699B6"/>
                </a:solidFill>
              </a:defRPr>
            </a:pPr>
            <a:r>
              <a:t>0 1 0</a:t>
            </a:r>
            <a:endParaRPr sz="4800">
              <a:latin typeface="Helvetica Neue"/>
              <a:ea typeface="Helvetica Neue"/>
              <a:cs typeface="Helvetica Neue"/>
              <a:sym typeface="Helvetica Neue"/>
            </a:endParaRPr>
          </a:p>
          <a:p>
            <a:pPr>
              <a:defRPr sz="4000">
                <a:solidFill>
                  <a:srgbClr val="D699B6"/>
                </a:solidFill>
              </a:defRPr>
            </a:pPr>
            <a:r>
              <a:t>0 1 1</a:t>
            </a:r>
            <a:endParaRPr sz="4800">
              <a:latin typeface="Helvetica Neue"/>
              <a:ea typeface="Helvetica Neue"/>
              <a:cs typeface="Helvetica Neue"/>
              <a:sym typeface="Helvetica Neue"/>
            </a:endParaRPr>
          </a:p>
          <a:p>
            <a:pPr>
              <a:defRPr sz="4000">
                <a:solidFill>
                  <a:srgbClr val="D699B6"/>
                </a:solidFill>
              </a:defRPr>
            </a:pPr>
            <a:r>
              <a:t>0 0 1</a:t>
            </a:r>
            <a:endParaRPr sz="4800">
              <a:latin typeface="Helvetica Neue"/>
              <a:ea typeface="Helvetica Neue"/>
              <a:cs typeface="Helvetica Neue"/>
              <a:sym typeface="Helvetica Neue"/>
            </a:endParaRPr>
          </a:p>
          <a:p>
            <a:pPr>
              <a:defRPr sz="4000">
                <a:solidFill>
                  <a:srgbClr val="D699B6"/>
                </a:solidFill>
              </a:defRPr>
            </a:pPr>
            <a:r>
              <a:t>0 0 0</a:t>
            </a:r>
            <a:endParaRPr sz="4800">
              <a:latin typeface="Helvetica Neue"/>
              <a:ea typeface="Helvetica Neue"/>
              <a:cs typeface="Helvetica Neue"/>
              <a:sym typeface="Helvetica Neue"/>
            </a:endParaRPr>
          </a:p>
          <a:p>
            <a:pPr>
              <a:defRPr sz="4000">
                <a:solidFill>
                  <a:srgbClr val="E69875"/>
                </a:solidFill>
              </a:defRPr>
            </a:pPr>
            <a:r>
              <a:t>...</a:t>
            </a:r>
            <a:endParaRPr sz="4800">
              <a:latin typeface="Helvetica Neue"/>
              <a:ea typeface="Helvetica Neue"/>
              <a:cs typeface="Helvetica Neue"/>
              <a:sym typeface="Helvetica Neue"/>
            </a:endParaRPr>
          </a:p>
          <a:p>
            <a:pPr>
              <a:defRPr sz="4000">
                <a:solidFill>
                  <a:srgbClr val="D699B6"/>
                </a:solidFill>
              </a:defRPr>
            </a:pPr>
            <a:r>
              <a:t>0 1 2</a:t>
            </a:r>
            <a:endParaRPr sz="4800">
              <a:latin typeface="Helvetica Neue"/>
              <a:ea typeface="Helvetica Neue"/>
              <a:cs typeface="Helvetica Neue"/>
              <a:sym typeface="Helvetica Neue"/>
            </a:endParaRPr>
          </a:p>
          <a:p>
            <a:pPr>
              <a:defRPr sz="4000">
                <a:solidFill>
                  <a:srgbClr val="D699B6"/>
                </a:solidFill>
              </a:defRPr>
            </a:pPr>
            <a:r>
              <a:t>1 1 2</a:t>
            </a:r>
            <a:endParaRPr sz="4800">
              <a:latin typeface="Helvetica Neue"/>
              <a:ea typeface="Helvetica Neue"/>
              <a:cs typeface="Helvetica Neue"/>
              <a:sym typeface="Helvetica Neue"/>
            </a:endParaRPr>
          </a:p>
          <a:p>
            <a:pPr>
              <a:defRPr sz="4000">
                <a:solidFill>
                  <a:srgbClr val="D699B6"/>
                </a:solidFill>
              </a:defRPr>
            </a:pPr>
            <a:r>
              <a:t>1 0 2</a:t>
            </a:r>
            <a:endParaRPr sz="4800">
              <a:latin typeface="Helvetica Neue"/>
              <a:ea typeface="Helvetica Neue"/>
              <a:cs typeface="Helvetica Neue"/>
              <a:sym typeface="Helvetica Neue"/>
            </a:endParaRPr>
          </a:p>
          <a:p>
            <a:pPr>
              <a:defRPr sz="4000">
                <a:solidFill>
                  <a:srgbClr val="D699B6"/>
                </a:solidFill>
              </a:defRPr>
            </a:pPr>
            <a:r>
              <a:t>0 0 2</a:t>
            </a:r>
          </a:p>
        </p:txBody>
      </p:sp>
      <p:sp>
        <p:nvSpPr>
          <p:cNvPr id="368" name="Google Shape;337;p48"/>
          <p:cNvSpPr txBox="1"/>
          <p:nvPr/>
        </p:nvSpPr>
        <p:spPr>
          <a:xfrm>
            <a:off x="2505903" y="4905189"/>
            <a:ext cx="4686302" cy="12573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E69875"/>
                </a:solidFill>
              </a:defRPr>
            </a:pPr>
            <a:r>
              <a:t>    ⍴</a:t>
            </a:r>
            <a:r>
              <a:rPr>
                <a:solidFill>
                  <a:srgbClr val="D699B6"/>
                </a:solidFill>
              </a:rPr>
              <a:t>24</a:t>
            </a:r>
            <a:r>
              <a:t>/</a:t>
            </a:r>
            <a:r>
              <a:rPr>
                <a:solidFill>
                  <a:srgbClr val="D699B6"/>
                </a:solidFill>
              </a:rPr>
              <a:t>27</a:t>
            </a:r>
            <a:r>
              <a:t> ↑</a:t>
            </a:r>
            <a:r>
              <a:rPr>
                <a:solidFill>
                  <a:srgbClr val="D699B6"/>
                </a:solidFill>
              </a:rPr>
              <a:t>4 8</a:t>
            </a:r>
            <a:endParaRPr sz="4800">
              <a:latin typeface="Helvetica Neue"/>
              <a:ea typeface="Helvetica Neue"/>
              <a:cs typeface="Helvetica Neue"/>
              <a:sym typeface="Helvetica Neue"/>
            </a:endParaRPr>
          </a:p>
          <a:p>
            <a:pPr>
              <a:defRPr sz="4000">
                <a:solidFill>
                  <a:srgbClr val="D699B6"/>
                </a:solidFill>
              </a:defRPr>
            </a:pPr>
            <a:r>
              <a:t>648</a:t>
            </a:r>
          </a:p>
        </p:txBody>
      </p:sp>
      <p:pic>
        <p:nvPicPr>
          <p:cNvPr id="369" name="Google Shape;338;p48" descr="Google Shape;338;p48"/>
          <p:cNvPicPr>
            <a:picLocks noChangeAspect="1"/>
          </p:cNvPicPr>
          <p:nvPr/>
        </p:nvPicPr>
        <p:blipFill>
          <a:blip r:embed="rId3">
            <a:extLst/>
          </a:blip>
          <a:stretch>
            <a:fillRect/>
          </a:stretch>
        </p:blipFill>
        <p:spPr>
          <a:xfrm>
            <a:off x="983485" y="2000838"/>
            <a:ext cx="11118387" cy="10205092"/>
          </a:xfrm>
          <a:prstGeom prst="rect">
            <a:avLst/>
          </a:prstGeom>
          <a:ln w="12700">
            <a:miter lim="400000"/>
          </a:ln>
        </p:spPr>
      </p:pic>
      <p:sp>
        <p:nvSpPr>
          <p:cNvPr id="370" name="Google Shape;339;p48"/>
          <p:cNvSpPr txBox="1"/>
          <p:nvPr/>
        </p:nvSpPr>
        <p:spPr>
          <a:xfrm>
            <a:off x="13685031" y="107950"/>
            <a:ext cx="8892729" cy="135001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solidFill>
                  <a:srgbClr val="D3C6AA"/>
                </a:solidFill>
                <a:latin typeface="APL385 Unicode"/>
                <a:ea typeface="APL385 Unicode"/>
                <a:cs typeface="APL385 Unicode"/>
                <a:sym typeface="APL385 Unicode"/>
              </a:defRPr>
            </a:pPr>
            <a:r>
              <a:t>blocks </a:t>
            </a:r>
            <a:r>
              <a:rPr>
                <a:solidFill>
                  <a:srgbClr val="E67E80"/>
                </a:solidFill>
              </a:rPr>
              <a:t>←</a:t>
            </a:r>
            <a:r>
              <a:t> world</a:t>
            </a:r>
            <a:r>
              <a:rPr>
                <a:solidFill>
                  <a:srgbClr val="E69875"/>
                </a:solidFill>
              </a:rPr>
              <a:t>.</a:t>
            </a:r>
            <a:r>
              <a:t>l</a:t>
            </a:r>
            <a:r>
              <a:rPr>
                <a:solidFill>
                  <a:srgbClr val="E69875"/>
                </a:solidFill>
              </a:rPr>
              <a:t>⍴</a:t>
            </a:r>
            <a:r>
              <a:rPr>
                <a:solidFill>
                  <a:srgbClr val="D699B6"/>
                </a:solidFill>
              </a:rPr>
              <a:t>0</a:t>
            </a:r>
            <a:endParaRPr sz="4800"/>
          </a:p>
          <a:p>
            <a:pPr>
              <a:defRPr sz="3200">
                <a:solidFill>
                  <a:srgbClr val="D3C6AA"/>
                </a:solidFill>
                <a:latin typeface="APL385 Unicode"/>
                <a:ea typeface="APL385 Unicode"/>
                <a:cs typeface="APL385 Unicode"/>
                <a:sym typeface="APL385 Unicode"/>
              </a:defRPr>
            </a:pPr>
            <a:r>
              <a:t>mario_stencil </a:t>
            </a:r>
            <a:r>
              <a:rPr>
                <a:solidFill>
                  <a:srgbClr val="E67E80"/>
                </a:solidFill>
              </a:rPr>
              <a:t>←</a:t>
            </a:r>
            <a:r>
              <a:t> [</a:t>
            </a:r>
            <a:endParaRPr sz="4800"/>
          </a:p>
          <a:p>
            <a:pPr>
              <a:defRPr sz="3200">
                <a:solidFill>
                  <a:srgbClr val="D699B6"/>
                </a:solidFill>
                <a:latin typeface="APL385 Unicode"/>
                <a:ea typeface="APL385 Unicode"/>
                <a:cs typeface="APL385 Unicode"/>
                <a:sym typeface="APL385 Unicode"/>
              </a:defRPr>
            </a:pPr>
            <a:r>
              <a:t>    0 0 0 </a:t>
            </a:r>
            <a:r>
              <a:rPr>
                <a:solidFill>
                  <a:srgbClr val="FF2600"/>
                </a:solidFill>
              </a:rPr>
              <a:t>1 1 1 1 1</a:t>
            </a:r>
            <a:r>
              <a:t> 0 0 0 0</a:t>
            </a:r>
            <a:endParaRPr sz="4800"/>
          </a:p>
          <a:p>
            <a:pPr>
              <a:defRPr sz="3200">
                <a:solidFill>
                  <a:srgbClr val="D699B6"/>
                </a:solidFill>
                <a:latin typeface="APL385 Unicode"/>
                <a:ea typeface="APL385 Unicode"/>
                <a:cs typeface="APL385 Unicode"/>
                <a:sym typeface="APL385 Unicode"/>
              </a:defRPr>
            </a:pPr>
            <a:r>
              <a:t>    0 0 </a:t>
            </a:r>
            <a:r>
              <a:rPr>
                <a:solidFill>
                  <a:srgbClr val="FF2600"/>
                </a:solidFill>
              </a:rPr>
              <a:t>1 1 1 1 1 1 1 1 1</a:t>
            </a:r>
            <a:r>
              <a:t> 0</a:t>
            </a:r>
            <a:endParaRPr sz="4800"/>
          </a:p>
          <a:p>
            <a:pPr>
              <a:defRPr sz="3200">
                <a:solidFill>
                  <a:srgbClr val="D699B6"/>
                </a:solidFill>
                <a:latin typeface="APL385 Unicode"/>
                <a:ea typeface="APL385 Unicode"/>
                <a:cs typeface="APL385 Unicode"/>
                <a:sym typeface="APL385 Unicode"/>
              </a:defRPr>
            </a:pPr>
            <a:r>
              <a:t>    0 0 </a:t>
            </a:r>
            <a:r>
              <a:rPr>
                <a:solidFill>
                  <a:srgbClr val="AA7942"/>
                </a:solidFill>
              </a:rPr>
              <a:t>2 2 2 </a:t>
            </a:r>
            <a:r>
              <a:rPr>
                <a:solidFill>
                  <a:srgbClr val="FF9300"/>
                </a:solidFill>
              </a:rPr>
              <a:t>3 3</a:t>
            </a:r>
            <a:r>
              <a:t> </a:t>
            </a:r>
            <a:r>
              <a:rPr>
                <a:solidFill>
                  <a:srgbClr val="AA7942"/>
                </a:solidFill>
              </a:rPr>
              <a:t>2</a:t>
            </a:r>
            <a:r>
              <a:t> </a:t>
            </a:r>
            <a:r>
              <a:rPr>
                <a:solidFill>
                  <a:srgbClr val="FF9300"/>
                </a:solidFill>
              </a:rPr>
              <a:t>3</a:t>
            </a:r>
            <a:r>
              <a:t> 0 0 0</a:t>
            </a:r>
            <a:endParaRPr sz="4800"/>
          </a:p>
          <a:p>
            <a:pPr>
              <a:defRPr sz="3200">
                <a:solidFill>
                  <a:srgbClr val="D699B6"/>
                </a:solidFill>
                <a:latin typeface="APL385 Unicode"/>
                <a:ea typeface="APL385 Unicode"/>
                <a:cs typeface="APL385 Unicode"/>
                <a:sym typeface="APL385 Unicode"/>
              </a:defRPr>
            </a:pPr>
            <a:r>
              <a:t>    0 </a:t>
            </a:r>
            <a:r>
              <a:rPr>
                <a:solidFill>
                  <a:srgbClr val="AA7942"/>
                </a:solidFill>
              </a:rPr>
              <a:t>2</a:t>
            </a:r>
            <a:r>
              <a:rPr>
                <a:solidFill>
                  <a:srgbClr val="FF9300"/>
                </a:solidFill>
              </a:rPr>
              <a:t> 3</a:t>
            </a:r>
            <a:r>
              <a:t> </a:t>
            </a:r>
            <a:r>
              <a:rPr>
                <a:solidFill>
                  <a:srgbClr val="AA7942"/>
                </a:solidFill>
              </a:rPr>
              <a:t>2</a:t>
            </a:r>
            <a:r>
              <a:t> </a:t>
            </a:r>
            <a:r>
              <a:rPr>
                <a:solidFill>
                  <a:srgbClr val="FF9300"/>
                </a:solidFill>
              </a:rPr>
              <a:t>3 3 3 </a:t>
            </a:r>
            <a:r>
              <a:rPr>
                <a:solidFill>
                  <a:srgbClr val="AA7942"/>
                </a:solidFill>
              </a:rPr>
              <a:t>2</a:t>
            </a:r>
            <a:r>
              <a:t> </a:t>
            </a:r>
            <a:r>
              <a:rPr>
                <a:solidFill>
                  <a:srgbClr val="FF9300"/>
                </a:solidFill>
              </a:rPr>
              <a:t>3</a:t>
            </a:r>
            <a:r>
              <a:t> 0 0 0</a:t>
            </a:r>
            <a:endParaRPr sz="4800"/>
          </a:p>
          <a:p>
            <a:pPr>
              <a:defRPr sz="3200">
                <a:solidFill>
                  <a:srgbClr val="D699B6"/>
                </a:solidFill>
                <a:latin typeface="APL385 Unicode"/>
                <a:ea typeface="APL385 Unicode"/>
                <a:cs typeface="APL385 Unicode"/>
                <a:sym typeface="APL385 Unicode"/>
              </a:defRPr>
            </a:pPr>
            <a:r>
              <a:t>    0 </a:t>
            </a:r>
            <a:r>
              <a:rPr>
                <a:solidFill>
                  <a:srgbClr val="AA7942"/>
                </a:solidFill>
              </a:rPr>
              <a:t>2</a:t>
            </a:r>
            <a:r>
              <a:t> </a:t>
            </a:r>
            <a:r>
              <a:rPr>
                <a:solidFill>
                  <a:srgbClr val="FF9300"/>
                </a:solidFill>
              </a:rPr>
              <a:t>3</a:t>
            </a:r>
            <a:r>
              <a:t> </a:t>
            </a:r>
            <a:r>
              <a:rPr>
                <a:solidFill>
                  <a:srgbClr val="AA7942"/>
                </a:solidFill>
              </a:rPr>
              <a:t>2 2</a:t>
            </a:r>
            <a:r>
              <a:t> </a:t>
            </a:r>
            <a:r>
              <a:rPr>
                <a:solidFill>
                  <a:srgbClr val="FF9300"/>
                </a:solidFill>
              </a:rPr>
              <a:t>3 3 3</a:t>
            </a:r>
            <a:r>
              <a:t> </a:t>
            </a:r>
            <a:r>
              <a:rPr>
                <a:solidFill>
                  <a:srgbClr val="AA7942"/>
                </a:solidFill>
              </a:rPr>
              <a:t>2</a:t>
            </a:r>
            <a:r>
              <a:t> </a:t>
            </a:r>
            <a:r>
              <a:rPr>
                <a:solidFill>
                  <a:srgbClr val="FF9300"/>
                </a:solidFill>
              </a:rPr>
              <a:t>3 3 3</a:t>
            </a:r>
            <a:endParaRPr sz="4800">
              <a:solidFill>
                <a:srgbClr val="FF9300"/>
              </a:solidFill>
            </a:endParaRPr>
          </a:p>
          <a:p>
            <a:pPr>
              <a:defRPr sz="3200">
                <a:solidFill>
                  <a:srgbClr val="D699B6"/>
                </a:solidFill>
                <a:latin typeface="APL385 Unicode"/>
                <a:ea typeface="APL385 Unicode"/>
                <a:cs typeface="APL385 Unicode"/>
                <a:sym typeface="APL385 Unicode"/>
              </a:defRPr>
            </a:pPr>
            <a:r>
              <a:t>    0 </a:t>
            </a:r>
            <a:r>
              <a:rPr>
                <a:solidFill>
                  <a:srgbClr val="AA7942"/>
                </a:solidFill>
              </a:rPr>
              <a:t>2 2</a:t>
            </a:r>
            <a:r>
              <a:t> </a:t>
            </a:r>
            <a:r>
              <a:rPr>
                <a:solidFill>
                  <a:srgbClr val="FF9300"/>
                </a:solidFill>
              </a:rPr>
              <a:t>3 3 3 3</a:t>
            </a:r>
            <a:r>
              <a:t> </a:t>
            </a:r>
            <a:r>
              <a:rPr>
                <a:solidFill>
                  <a:srgbClr val="AA7942"/>
                </a:solidFill>
              </a:rPr>
              <a:t>2 2 2 2</a:t>
            </a:r>
            <a:r>
              <a:t> 0</a:t>
            </a:r>
            <a:endParaRPr sz="4800"/>
          </a:p>
          <a:p>
            <a:pPr>
              <a:defRPr sz="3200">
                <a:solidFill>
                  <a:srgbClr val="D699B6"/>
                </a:solidFill>
                <a:latin typeface="APL385 Unicode"/>
                <a:ea typeface="APL385 Unicode"/>
                <a:cs typeface="APL385 Unicode"/>
                <a:sym typeface="APL385 Unicode"/>
              </a:defRPr>
            </a:pPr>
            <a:r>
              <a:t>    0 0 0 </a:t>
            </a:r>
            <a:r>
              <a:rPr>
                <a:solidFill>
                  <a:srgbClr val="FF9300"/>
                </a:solidFill>
              </a:rPr>
              <a:t>3 3 3 3 3 3 3 </a:t>
            </a:r>
            <a:r>
              <a:t>0 0</a:t>
            </a:r>
            <a:endParaRPr sz="4800"/>
          </a:p>
          <a:p>
            <a:pPr>
              <a:defRPr sz="3200">
                <a:solidFill>
                  <a:srgbClr val="859289"/>
                </a:solidFill>
                <a:latin typeface="APL385 Unicode"/>
                <a:ea typeface="APL385 Unicode"/>
                <a:cs typeface="APL385 Unicode"/>
                <a:sym typeface="APL385 Unicode"/>
              </a:defRPr>
            </a:pPr>
            <a:r>
              <a:t>        ⍝ Head Stops here</a:t>
            </a:r>
            <a:endParaRPr sz="4800"/>
          </a:p>
          <a:p>
            <a:pPr>
              <a:defRPr sz="3200">
                <a:solidFill>
                  <a:srgbClr val="D699B6"/>
                </a:solidFill>
                <a:latin typeface="APL385 Unicode"/>
                <a:ea typeface="APL385 Unicode"/>
                <a:cs typeface="APL385 Unicode"/>
                <a:sym typeface="APL385 Unicode"/>
              </a:defRPr>
            </a:pPr>
            <a:r>
              <a:t>    0 0 </a:t>
            </a:r>
            <a:r>
              <a:rPr>
                <a:solidFill>
                  <a:srgbClr val="AA7942"/>
                </a:solidFill>
              </a:rPr>
              <a:t>2 2</a:t>
            </a:r>
            <a:r>
              <a:t> </a:t>
            </a:r>
            <a:r>
              <a:rPr>
                <a:solidFill>
                  <a:srgbClr val="FF2600"/>
                </a:solidFill>
              </a:rPr>
              <a:t>1</a:t>
            </a:r>
            <a:r>
              <a:t> </a:t>
            </a:r>
            <a:r>
              <a:rPr>
                <a:solidFill>
                  <a:srgbClr val="AA7942"/>
                </a:solidFill>
              </a:rPr>
              <a:t>2 2 2</a:t>
            </a:r>
            <a:r>
              <a:t> 0 0 0 0</a:t>
            </a:r>
            <a:endParaRPr sz="4800"/>
          </a:p>
          <a:p>
            <a:pPr>
              <a:defRPr sz="3200">
                <a:solidFill>
                  <a:srgbClr val="D699B6"/>
                </a:solidFill>
                <a:latin typeface="APL385 Unicode"/>
                <a:ea typeface="APL385 Unicode"/>
                <a:cs typeface="APL385 Unicode"/>
                <a:sym typeface="APL385 Unicode"/>
              </a:defRPr>
            </a:pPr>
            <a:r>
              <a:t>    0</a:t>
            </a:r>
            <a:r>
              <a:rPr>
                <a:solidFill>
                  <a:srgbClr val="AA7942"/>
                </a:solidFill>
              </a:rPr>
              <a:t> 2 2 2</a:t>
            </a:r>
            <a:r>
              <a:t> </a:t>
            </a:r>
            <a:r>
              <a:rPr>
                <a:solidFill>
                  <a:srgbClr val="FF2600"/>
                </a:solidFill>
              </a:rPr>
              <a:t>1</a:t>
            </a:r>
            <a:r>
              <a:t> </a:t>
            </a:r>
            <a:r>
              <a:rPr>
                <a:solidFill>
                  <a:srgbClr val="AA7942"/>
                </a:solidFill>
              </a:rPr>
              <a:t>2 2 </a:t>
            </a:r>
            <a:r>
              <a:rPr>
                <a:solidFill>
                  <a:srgbClr val="FF2600"/>
                </a:solidFill>
              </a:rPr>
              <a:t>1</a:t>
            </a:r>
            <a:r>
              <a:t> </a:t>
            </a:r>
            <a:r>
              <a:rPr>
                <a:solidFill>
                  <a:srgbClr val="AA7942"/>
                </a:solidFill>
              </a:rPr>
              <a:t>2 2 2 </a:t>
            </a:r>
            <a:r>
              <a:t>0</a:t>
            </a:r>
            <a:endParaRPr sz="4800"/>
          </a:p>
          <a:p>
            <a:pPr>
              <a:defRPr sz="3200">
                <a:solidFill>
                  <a:srgbClr val="D699B6"/>
                </a:solidFill>
                <a:latin typeface="APL385 Unicode"/>
                <a:ea typeface="APL385 Unicode"/>
                <a:cs typeface="APL385 Unicode"/>
                <a:sym typeface="APL385 Unicode"/>
              </a:defRPr>
            </a:pPr>
            <a:r>
              <a:t>    </a:t>
            </a:r>
            <a:r>
              <a:rPr>
                <a:solidFill>
                  <a:srgbClr val="AA7942"/>
                </a:solidFill>
              </a:rPr>
              <a:t>2 2 2 2</a:t>
            </a:r>
            <a:r>
              <a:t> </a:t>
            </a:r>
            <a:r>
              <a:rPr>
                <a:solidFill>
                  <a:srgbClr val="FF2600"/>
                </a:solidFill>
              </a:rPr>
              <a:t>1 1 1 1</a:t>
            </a:r>
            <a:r>
              <a:t> </a:t>
            </a:r>
            <a:r>
              <a:rPr>
                <a:solidFill>
                  <a:srgbClr val="AA7942"/>
                </a:solidFill>
              </a:rPr>
              <a:t>2 2 2 2</a:t>
            </a:r>
            <a:endParaRPr sz="4800">
              <a:solidFill>
                <a:srgbClr val="AA7942"/>
              </a:solidFill>
            </a:endParaRPr>
          </a:p>
          <a:p>
            <a:pPr>
              <a:defRPr sz="3200">
                <a:solidFill>
                  <a:srgbClr val="D699B6"/>
                </a:solidFill>
                <a:latin typeface="APL385 Unicode"/>
                <a:ea typeface="APL385 Unicode"/>
                <a:cs typeface="APL385 Unicode"/>
                <a:sym typeface="APL385 Unicode"/>
              </a:defRPr>
            </a:pPr>
            <a:r>
              <a:t>  </a:t>
            </a:r>
            <a:r>
              <a:rPr>
                <a:solidFill>
                  <a:srgbClr val="FF9300"/>
                </a:solidFill>
              </a:rPr>
              <a:t>  3 3</a:t>
            </a:r>
            <a:r>
              <a:rPr>
                <a:solidFill>
                  <a:srgbClr val="AA7942"/>
                </a:solidFill>
              </a:rPr>
              <a:t> 2</a:t>
            </a:r>
            <a:r>
              <a:t> </a:t>
            </a:r>
            <a:r>
              <a:rPr>
                <a:solidFill>
                  <a:srgbClr val="FF2600"/>
                </a:solidFill>
              </a:rPr>
              <a:t>1</a:t>
            </a:r>
            <a:r>
              <a:t> </a:t>
            </a:r>
            <a:r>
              <a:rPr>
                <a:solidFill>
                  <a:srgbClr val="FF9300"/>
                </a:solidFill>
              </a:rPr>
              <a:t>3</a:t>
            </a:r>
            <a:r>
              <a:t> </a:t>
            </a:r>
            <a:r>
              <a:rPr>
                <a:solidFill>
                  <a:srgbClr val="FF2600"/>
                </a:solidFill>
              </a:rPr>
              <a:t>1 1</a:t>
            </a:r>
            <a:r>
              <a:t> </a:t>
            </a:r>
            <a:r>
              <a:rPr>
                <a:solidFill>
                  <a:srgbClr val="FF9300"/>
                </a:solidFill>
              </a:rPr>
              <a:t>3</a:t>
            </a:r>
            <a:r>
              <a:t> </a:t>
            </a:r>
            <a:r>
              <a:rPr>
                <a:solidFill>
                  <a:srgbClr val="FF2600"/>
                </a:solidFill>
              </a:rPr>
              <a:t>1</a:t>
            </a:r>
            <a:r>
              <a:t> </a:t>
            </a:r>
            <a:r>
              <a:rPr>
                <a:solidFill>
                  <a:srgbClr val="AA7942"/>
                </a:solidFill>
              </a:rPr>
              <a:t>2</a:t>
            </a:r>
            <a:r>
              <a:t> </a:t>
            </a:r>
            <a:r>
              <a:rPr>
                <a:solidFill>
                  <a:srgbClr val="FF9300"/>
                </a:solidFill>
              </a:rPr>
              <a:t>3 3</a:t>
            </a:r>
            <a:endParaRPr sz="4800"/>
          </a:p>
          <a:p>
            <a:pPr>
              <a:defRPr sz="3200">
                <a:solidFill>
                  <a:srgbClr val="D699B6"/>
                </a:solidFill>
                <a:latin typeface="APL385 Unicode"/>
                <a:ea typeface="APL385 Unicode"/>
                <a:cs typeface="APL385 Unicode"/>
                <a:sym typeface="APL385 Unicode"/>
              </a:defRPr>
            </a:pPr>
            <a:r>
              <a:t>    </a:t>
            </a:r>
            <a:r>
              <a:rPr>
                <a:solidFill>
                  <a:srgbClr val="FF9300"/>
                </a:solidFill>
              </a:rPr>
              <a:t>3 3 3</a:t>
            </a:r>
            <a:r>
              <a:t> </a:t>
            </a:r>
            <a:r>
              <a:rPr>
                <a:solidFill>
                  <a:srgbClr val="FF2600"/>
                </a:solidFill>
              </a:rPr>
              <a:t>1 1 1 1 1 1</a:t>
            </a:r>
            <a:r>
              <a:t> </a:t>
            </a:r>
            <a:r>
              <a:rPr>
                <a:solidFill>
                  <a:srgbClr val="FF9300"/>
                </a:solidFill>
              </a:rPr>
              <a:t>3 3 3</a:t>
            </a:r>
            <a:endParaRPr sz="4800">
              <a:solidFill>
                <a:srgbClr val="FF9300"/>
              </a:solidFill>
            </a:endParaRPr>
          </a:p>
          <a:p>
            <a:pPr>
              <a:defRPr sz="3200">
                <a:solidFill>
                  <a:srgbClr val="D699B6"/>
                </a:solidFill>
                <a:latin typeface="APL385 Unicode"/>
                <a:ea typeface="APL385 Unicode"/>
                <a:cs typeface="APL385 Unicode"/>
                <a:sym typeface="APL385 Unicode"/>
              </a:defRPr>
            </a:pPr>
            <a:r>
              <a:t>    </a:t>
            </a:r>
            <a:r>
              <a:rPr>
                <a:solidFill>
                  <a:srgbClr val="FF9300"/>
                </a:solidFill>
              </a:rPr>
              <a:t>3 3</a:t>
            </a:r>
            <a:r>
              <a:t> </a:t>
            </a:r>
            <a:r>
              <a:rPr>
                <a:solidFill>
                  <a:srgbClr val="FF2600"/>
                </a:solidFill>
              </a:rPr>
              <a:t>1 1 1 1 1 1 1 1</a:t>
            </a:r>
            <a:r>
              <a:t> </a:t>
            </a:r>
            <a:r>
              <a:rPr>
                <a:solidFill>
                  <a:srgbClr val="FF9300"/>
                </a:solidFill>
              </a:rPr>
              <a:t>3 3</a:t>
            </a:r>
            <a:endParaRPr sz="4800">
              <a:solidFill>
                <a:srgbClr val="FF9300"/>
              </a:solidFill>
            </a:endParaRPr>
          </a:p>
          <a:p>
            <a:pPr>
              <a:defRPr sz="3200">
                <a:solidFill>
                  <a:srgbClr val="D699B6"/>
                </a:solidFill>
                <a:latin typeface="APL385 Unicode"/>
                <a:ea typeface="APL385 Unicode"/>
                <a:cs typeface="APL385 Unicode"/>
                <a:sym typeface="APL385 Unicode"/>
              </a:defRPr>
            </a:pPr>
            <a:r>
              <a:t>    0 0 </a:t>
            </a:r>
            <a:r>
              <a:rPr>
                <a:solidFill>
                  <a:srgbClr val="FF2600"/>
                </a:solidFill>
              </a:rPr>
              <a:t>1 1 1</a:t>
            </a:r>
            <a:r>
              <a:t> 0 0 </a:t>
            </a:r>
            <a:r>
              <a:rPr>
                <a:solidFill>
                  <a:srgbClr val="FF2600"/>
                </a:solidFill>
              </a:rPr>
              <a:t>1 1 1</a:t>
            </a:r>
            <a:r>
              <a:t> 0 0</a:t>
            </a:r>
            <a:endParaRPr sz="4800"/>
          </a:p>
          <a:p>
            <a:pPr>
              <a:defRPr sz="3200">
                <a:solidFill>
                  <a:srgbClr val="D699B6"/>
                </a:solidFill>
                <a:latin typeface="APL385 Unicode"/>
                <a:ea typeface="APL385 Unicode"/>
                <a:cs typeface="APL385 Unicode"/>
                <a:sym typeface="APL385 Unicode"/>
              </a:defRPr>
            </a:pPr>
            <a:r>
              <a:t>    0 </a:t>
            </a:r>
            <a:r>
              <a:rPr>
                <a:solidFill>
                  <a:srgbClr val="AA7942"/>
                </a:solidFill>
              </a:rPr>
              <a:t>2 2 2</a:t>
            </a:r>
            <a:r>
              <a:t> 0 0 0 0 </a:t>
            </a:r>
            <a:r>
              <a:rPr>
                <a:solidFill>
                  <a:srgbClr val="AA7942"/>
                </a:solidFill>
              </a:rPr>
              <a:t>2 2 2</a:t>
            </a:r>
            <a:r>
              <a:t> 0</a:t>
            </a:r>
            <a:endParaRPr sz="4800"/>
          </a:p>
          <a:p>
            <a:pPr>
              <a:defRPr sz="3200">
                <a:solidFill>
                  <a:srgbClr val="D699B6"/>
                </a:solidFill>
                <a:latin typeface="APL385 Unicode"/>
                <a:ea typeface="APL385 Unicode"/>
                <a:cs typeface="APL385 Unicode"/>
                <a:sym typeface="APL385 Unicode"/>
              </a:defRPr>
            </a:pPr>
            <a:r>
              <a:t>   </a:t>
            </a:r>
            <a:r>
              <a:rPr>
                <a:solidFill>
                  <a:srgbClr val="AA7942"/>
                </a:solidFill>
              </a:rPr>
              <a:t> 2 2 2 2</a:t>
            </a:r>
            <a:r>
              <a:t> 0 0 0 0 </a:t>
            </a:r>
            <a:r>
              <a:rPr>
                <a:solidFill>
                  <a:srgbClr val="AA7942"/>
                </a:solidFill>
              </a:rPr>
              <a:t>2 2 2 2</a:t>
            </a:r>
            <a:endParaRPr sz="4800">
              <a:solidFill>
                <a:srgbClr val="AA7942"/>
              </a:solidFill>
            </a:endParaRPr>
          </a:p>
          <a:p>
            <a:pPr>
              <a:defRPr sz="3200">
                <a:solidFill>
                  <a:srgbClr val="D699B6"/>
                </a:solidFill>
                <a:latin typeface="APL385 Unicode"/>
                <a:ea typeface="APL385 Unicode"/>
                <a:cs typeface="APL385 Unicode"/>
                <a:sym typeface="APL385 Unicode"/>
              </a:defRPr>
            </a:pPr>
            <a:r>
              <a:t>    0 0 0 0 0 0 0 0 0 0 0 0</a:t>
            </a:r>
            <a:endParaRPr sz="4800"/>
          </a:p>
          <a:p>
            <a:pPr>
              <a:defRPr sz="3200">
                <a:solidFill>
                  <a:srgbClr val="D3C6AA"/>
                </a:solidFill>
                <a:latin typeface="APL385 Unicode"/>
                <a:ea typeface="APL385 Unicode"/>
                <a:cs typeface="APL385 Unicode"/>
                <a:sym typeface="APL385 Unicode"/>
              </a:defRPr>
            </a:pPr>
            <a:r>
              <a:t>]</a:t>
            </a:r>
            <a:endParaRPr sz="4800"/>
          </a:p>
          <a:p>
            <a:pPr>
              <a:defRPr>
                <a:latin typeface="APL385 Unicode"/>
                <a:ea typeface="APL385 Unicode"/>
                <a:cs typeface="APL385 Unicode"/>
                <a:sym typeface="APL385 Unicode"/>
              </a:defRPr>
            </a:pPr>
            <a:endParaRPr sz="4800"/>
          </a:p>
          <a:p>
            <a:pPr>
              <a:defRPr sz="3200">
                <a:solidFill>
                  <a:srgbClr val="D3C6AA"/>
                </a:solidFill>
                <a:latin typeface="APL385 Unicode"/>
                <a:ea typeface="APL385 Unicode"/>
                <a:cs typeface="APL385 Unicode"/>
                <a:sym typeface="APL385 Unicode"/>
              </a:defRPr>
            </a:pPr>
            <a:r>
              <a:t>blocks[</a:t>
            </a:r>
            <a:r>
              <a:rPr>
                <a:solidFill>
                  <a:srgbClr val="D699B6"/>
                </a:solidFill>
              </a:rPr>
              <a:t>8</a:t>
            </a:r>
            <a:r>
              <a:rPr>
                <a:solidFill>
                  <a:srgbClr val="E69875"/>
                </a:solidFill>
              </a:rPr>
              <a:t>;;</a:t>
            </a:r>
            <a:r>
              <a:t>] </a:t>
            </a:r>
            <a:r>
              <a:rPr>
                <a:solidFill>
                  <a:srgbClr val="E67E80"/>
                </a:solidFill>
              </a:rPr>
              <a:t>←</a:t>
            </a:r>
            <a:r>
              <a:rPr>
                <a:solidFill>
                  <a:srgbClr val="D699B6"/>
                </a:solidFill>
              </a:rPr>
              <a:t> 17 16</a:t>
            </a:r>
            <a:r>
              <a:rPr>
                <a:solidFill>
                  <a:srgbClr val="E69875"/>
                </a:solidFill>
              </a:rPr>
              <a:t>↑⊖</a:t>
            </a:r>
            <a:r>
              <a:t>mario_stencil</a:t>
            </a:r>
            <a:endParaRPr sz="4800"/>
          </a:p>
          <a:p>
            <a:pPr>
              <a:defRPr sz="3200">
                <a:solidFill>
                  <a:srgbClr val="D3C6AA"/>
                </a:solidFill>
                <a:latin typeface="APL385 Unicode"/>
                <a:ea typeface="APL385 Unicode"/>
                <a:cs typeface="APL385 Unicode"/>
                <a:sym typeface="APL385 Unicode"/>
              </a:defRPr>
            </a:pPr>
            <a:r>
              <a:t>blocks[</a:t>
            </a:r>
            <a:r>
              <a:rPr>
                <a:solidFill>
                  <a:srgbClr val="E69875"/>
                </a:solidFill>
              </a:rPr>
              <a:t>;</a:t>
            </a:r>
            <a:r>
              <a:rPr>
                <a:solidFill>
                  <a:srgbClr val="D699B6"/>
                </a:solidFill>
              </a:rPr>
              <a:t>1</a:t>
            </a:r>
            <a:r>
              <a:rPr>
                <a:solidFill>
                  <a:srgbClr val="E69875"/>
                </a:solidFill>
              </a:rPr>
              <a:t>;</a:t>
            </a:r>
            <a:r>
              <a:t>] </a:t>
            </a:r>
            <a:r>
              <a:rPr>
                <a:solidFill>
                  <a:srgbClr val="E67E80"/>
                </a:solidFill>
              </a:rPr>
              <a:t>←</a:t>
            </a:r>
            <a:r>
              <a:rPr>
                <a:solidFill>
                  <a:srgbClr val="D699B6"/>
                </a:solidFill>
              </a:rPr>
              <a:t> 1</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Google Shape;118;p24"/>
          <p:cNvSpPr txBox="1"/>
          <p:nvPr>
            <p:ph type="title"/>
          </p:nvPr>
        </p:nvSpPr>
        <p:spPr>
          <a:xfrm>
            <a:off x="1206499" y="1079500"/>
            <a:ext cx="21971102" cy="1433101"/>
          </a:xfrm>
          <a:prstGeom prst="rect">
            <a:avLst/>
          </a:prstGeom>
        </p:spPr>
        <p:txBody>
          <a:bodyPr/>
          <a:lstStyle/>
          <a:p>
            <a:pPr/>
            <a:r>
              <a:t>Overview</a:t>
            </a:r>
          </a:p>
        </p:txBody>
      </p:sp>
      <p:sp>
        <p:nvSpPr>
          <p:cNvPr id="182" name="Google Shape;119;p24"/>
          <p:cNvSpPr txBox="1"/>
          <p:nvPr>
            <p:ph type="body" idx="1"/>
          </p:nvPr>
        </p:nvSpPr>
        <p:spPr>
          <a:xfrm>
            <a:off x="1206449" y="3039800"/>
            <a:ext cx="21971102" cy="10229400"/>
          </a:xfrm>
          <a:prstGeom prst="rect">
            <a:avLst/>
          </a:prstGeom>
        </p:spPr>
        <p:txBody>
          <a:bodyPr lIns="50800" tIns="50800" rIns="50800" bIns="50800"/>
          <a:lstStyle/>
          <a:p>
            <a:pPr marL="457200" indent="-369188">
              <a:lnSpc>
                <a:spcPct val="150000"/>
              </a:lnSpc>
              <a:spcBef>
                <a:spcPts val="4500"/>
              </a:spcBef>
              <a:buClr>
                <a:srgbClr val="000000"/>
              </a:buClr>
              <a:buSzPts val="4800"/>
              <a:buAutoNum type="arabicPeriod" startAt="1"/>
              <a:defRPr b="0" sz="4800"/>
            </a:pPr>
            <a:r>
              <a:t> Overview</a:t>
            </a:r>
          </a:p>
          <a:p>
            <a:pPr marL="457200" indent="-369188">
              <a:lnSpc>
                <a:spcPct val="150000"/>
              </a:lnSpc>
              <a:buClr>
                <a:srgbClr val="000000"/>
              </a:buClr>
              <a:buSzPts val="4800"/>
              <a:buAutoNum type="arabicPeriod" startAt="1"/>
              <a:defRPr b="0" sz="4800"/>
            </a:pPr>
            <a:r>
              <a:t> </a:t>
            </a:r>
            <a:r>
              <a:t>Demo</a:t>
            </a:r>
          </a:p>
          <a:p>
            <a:pPr marL="457200" indent="-369188">
              <a:lnSpc>
                <a:spcPct val="150000"/>
              </a:lnSpc>
              <a:buClr>
                <a:srgbClr val="000000"/>
              </a:buClr>
              <a:buSzPts val="4800"/>
              <a:buAutoNum type="arabicPeriod" startAt="1"/>
              <a:defRPr b="0" sz="4800"/>
            </a:pPr>
            <a:r>
              <a:t> </a:t>
            </a:r>
            <a:r>
              <a:t>Code example</a:t>
            </a:r>
          </a:p>
          <a:p>
            <a:pPr marL="457200" indent="-369188">
              <a:lnSpc>
                <a:spcPct val="150000"/>
              </a:lnSpc>
              <a:buClr>
                <a:srgbClr val="000000"/>
              </a:buClr>
              <a:buSzPts val="4800"/>
              <a:buAutoNum type="arabicPeriod" startAt="1"/>
              <a:defRPr b="0" sz="4800"/>
            </a:pPr>
            <a:r>
              <a:t> </a:t>
            </a:r>
            <a:r>
              <a:t>Positives</a:t>
            </a:r>
          </a:p>
          <a:p>
            <a:pPr marL="457200" indent="-369188">
              <a:lnSpc>
                <a:spcPct val="150000"/>
              </a:lnSpc>
              <a:buClr>
                <a:srgbClr val="000000"/>
              </a:buClr>
              <a:buSzPts val="4800"/>
              <a:buAutoNum type="arabicPeriod" startAt="1"/>
              <a:defRPr b="0" sz="4800"/>
            </a:pPr>
            <a:r>
              <a:t> </a:t>
            </a:r>
            <a:r>
              <a:t>Difficulties</a:t>
            </a:r>
          </a:p>
          <a:p>
            <a:pPr marL="457200" indent="-369188">
              <a:lnSpc>
                <a:spcPct val="150000"/>
              </a:lnSpc>
              <a:buClr>
                <a:srgbClr val="000000"/>
              </a:buClr>
              <a:buSzPts val="4800"/>
              <a:buAutoNum type="arabicPeriod" startAt="1"/>
              <a:defRPr b="0" sz="4800"/>
            </a:pPr>
            <a:r>
              <a:t> </a:t>
            </a:r>
            <a:r>
              <a:t>Conclusion</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Google Shape;360;p50"/>
          <p:cNvSpPr txBox="1"/>
          <p:nvPr>
            <p:ph type="title"/>
          </p:nvPr>
        </p:nvSpPr>
        <p:spPr>
          <a:prstGeom prst="rect">
            <a:avLst/>
          </a:prstGeom>
        </p:spPr>
        <p:txBody>
          <a:bodyPr/>
          <a:lstStyle/>
          <a:p>
            <a:pPr/>
            <a:r>
              <a:t>This renders occluded faces!</a:t>
            </a:r>
          </a:p>
        </p:txBody>
      </p:sp>
      <p:sp>
        <p:nvSpPr>
          <p:cNvPr id="375" name="Google Shape;361;p50"/>
          <p:cNvSpPr txBox="1"/>
          <p:nvPr/>
        </p:nvSpPr>
        <p:spPr>
          <a:xfrm>
            <a:off x="1358594" y="3388210"/>
            <a:ext cx="12321107" cy="33625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4800">
                <a:latin typeface="Helvetica Neue"/>
                <a:ea typeface="Helvetica Neue"/>
                <a:cs typeface="Helvetica Neue"/>
                <a:sym typeface="Helvetica Neue"/>
              </a:defRPr>
            </a:pPr>
            <a:r>
              <a:t>True!</a:t>
            </a:r>
          </a:p>
          <a:p>
            <a:pPr>
              <a:lnSpc>
                <a:spcPct val="90000"/>
              </a:lnSpc>
              <a:spcBef>
                <a:spcPts val="4500"/>
              </a:spcBef>
              <a:defRPr sz="4800">
                <a:latin typeface="Helvetica Neue"/>
                <a:ea typeface="Helvetica Neue"/>
                <a:cs typeface="Helvetica Neue"/>
                <a:sym typeface="Helvetica Neue"/>
              </a:defRPr>
            </a:pPr>
            <a:r>
              <a:rPr b="1"/>
              <a:t>R</a:t>
            </a:r>
            <a:r>
              <a:rPr b="1"/>
              <a:t>otate the chunk in each of the 6 directions</a:t>
            </a:r>
            <a:r>
              <a:t> and </a:t>
            </a:r>
            <a:r>
              <a:rPr b="1"/>
              <a:t>compare it with itself</a:t>
            </a:r>
            <a:r>
              <a:t> to see if the face is visible (ignoring edges) </a:t>
            </a:r>
          </a:p>
        </p:txBody>
      </p:sp>
      <p:sp>
        <p:nvSpPr>
          <p:cNvPr id="376" name="Google Shape;362;p50"/>
          <p:cNvSpPr txBox="1"/>
          <p:nvPr/>
        </p:nvSpPr>
        <p:spPr>
          <a:xfrm>
            <a:off x="875584" y="7886727"/>
            <a:ext cx="17124078" cy="28448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D3C6AA"/>
                </a:solidFill>
                <a:latin typeface="APL385 Unicode"/>
                <a:ea typeface="APL385 Unicode"/>
                <a:cs typeface="APL385 Unicode"/>
                <a:sym typeface="APL385 Unicode"/>
              </a:defRPr>
            </a:pPr>
            <a:r>
              <a:t>[1] solid</a:t>
            </a:r>
            <a:r>
              <a:rPr>
                <a:solidFill>
                  <a:srgbClr val="E69875"/>
                </a:solidFill>
              </a:rPr>
              <a:t>←</a:t>
            </a:r>
            <a:r>
              <a:t>chunk</a:t>
            </a:r>
            <a:r>
              <a:rPr>
                <a:solidFill>
                  <a:srgbClr val="E69875"/>
                </a:solidFill>
              </a:rPr>
              <a:t>≠</a:t>
            </a:r>
            <a:r>
              <a:rPr>
                <a:solidFill>
                  <a:srgbClr val="D699B6"/>
                </a:solidFill>
              </a:rPr>
              <a:t>0</a:t>
            </a:r>
            <a:endParaRPr sz="4800"/>
          </a:p>
          <a:p>
            <a:pPr>
              <a:defRPr sz="4000">
                <a:solidFill>
                  <a:srgbClr val="D3C6AA"/>
                </a:solidFill>
                <a:latin typeface="APL385 Unicode"/>
                <a:ea typeface="APL385 Unicode"/>
                <a:cs typeface="APL385 Unicode"/>
                <a:sym typeface="APL385 Unicode"/>
              </a:defRPr>
            </a:pPr>
            <a:r>
              <a:t>[2] edges</a:t>
            </a:r>
            <a:r>
              <a:rPr>
                <a:solidFill>
                  <a:srgbClr val="E69875"/>
                </a:solidFill>
              </a:rPr>
              <a:t>←</a:t>
            </a:r>
            <a:r>
              <a:t>solid</a:t>
            </a:r>
            <a:r>
              <a:rPr>
                <a:solidFill>
                  <a:srgbClr val="E69875"/>
                </a:solidFill>
              </a:rPr>
              <a:t>∧</a:t>
            </a:r>
            <a:r>
              <a:t>box</a:t>
            </a:r>
            <a:endParaRPr sz="4800"/>
          </a:p>
          <a:p>
            <a:pPr>
              <a:defRPr sz="4000">
                <a:solidFill>
                  <a:srgbClr val="D3C6AA"/>
                </a:solidFill>
                <a:latin typeface="APL385 Unicode"/>
                <a:ea typeface="APL385 Unicode"/>
                <a:cs typeface="APL385 Unicode"/>
                <a:sym typeface="APL385 Unicode"/>
              </a:defRPr>
            </a:pPr>
            <a:r>
              <a:t>[3] exposed</a:t>
            </a:r>
            <a:r>
              <a:rPr>
                <a:solidFill>
                  <a:srgbClr val="E69875"/>
                </a:solidFill>
              </a:rPr>
              <a:t>←↑</a:t>
            </a:r>
            <a:r>
              <a:t>[</a:t>
            </a:r>
            <a:r>
              <a:rPr>
                <a:solidFill>
                  <a:srgbClr val="D699B6"/>
                </a:solidFill>
              </a:rPr>
              <a:t>0</a:t>
            </a:r>
            <a:r>
              <a:t>]{edges</a:t>
            </a:r>
            <a:r>
              <a:rPr>
                <a:solidFill>
                  <a:srgbClr val="E69875"/>
                </a:solidFill>
              </a:rPr>
              <a:t>∨</a:t>
            </a:r>
            <a:r>
              <a:t>solid</a:t>
            </a:r>
            <a:r>
              <a:rPr>
                <a:solidFill>
                  <a:srgbClr val="E69875"/>
                </a:solidFill>
              </a:rPr>
              <a:t>&gt;</a:t>
            </a:r>
            <a:r>
              <a:rPr>
                <a:solidFill>
                  <a:srgbClr val="D699B6"/>
                </a:solidFill>
              </a:rPr>
              <a:t>⍵</a:t>
            </a:r>
            <a:r>
              <a:t>}</a:t>
            </a:r>
            <a:r>
              <a:rPr>
                <a:solidFill>
                  <a:srgbClr val="E69875"/>
                </a:solidFill>
              </a:rPr>
              <a:t>¨</a:t>
            </a:r>
            <a:r>
              <a:rPr>
                <a:solidFill>
                  <a:srgbClr val="D699B6"/>
                </a:solidFill>
              </a:rPr>
              <a:t>0 1 2</a:t>
            </a:r>
            <a:r>
              <a:rPr>
                <a:solidFill>
                  <a:srgbClr val="E69875"/>
                </a:solidFill>
              </a:rPr>
              <a:t>∘.</a:t>
            </a:r>
            <a:r>
              <a:t>{</a:t>
            </a:r>
            <a:r>
              <a:rPr>
                <a:solidFill>
                  <a:srgbClr val="D699B6"/>
                </a:solidFill>
              </a:rPr>
              <a:t>⍵</a:t>
            </a:r>
            <a:r>
              <a:rPr>
                <a:solidFill>
                  <a:srgbClr val="E69875"/>
                </a:solidFill>
              </a:rPr>
              <a:t>⌽</a:t>
            </a:r>
            <a:r>
              <a:t>[</a:t>
            </a:r>
            <a:r>
              <a:rPr>
                <a:solidFill>
                  <a:srgbClr val="D699B6"/>
                </a:solidFill>
              </a:rPr>
              <a:t>⍺</a:t>
            </a:r>
            <a:r>
              <a:t>]solid}</a:t>
            </a:r>
            <a:r>
              <a:rPr>
                <a:solidFill>
                  <a:srgbClr val="D699B6"/>
                </a:solidFill>
              </a:rPr>
              <a:t>¯1 1</a:t>
            </a:r>
            <a:endParaRPr sz="4800"/>
          </a:p>
          <a:p>
            <a:pPr>
              <a:defRPr sz="4000">
                <a:solidFill>
                  <a:srgbClr val="D3C6AA"/>
                </a:solidFill>
                <a:latin typeface="APL385 Unicode"/>
                <a:ea typeface="APL385 Unicode"/>
                <a:cs typeface="APL385 Unicode"/>
                <a:sym typeface="APL385 Unicode"/>
              </a:defRPr>
            </a:pPr>
            <a:r>
              <a:t>[4] vert</a:t>
            </a:r>
            <a:r>
              <a:rPr>
                <a:solidFill>
                  <a:srgbClr val="E69875"/>
                </a:solidFill>
              </a:rPr>
              <a:t>←</a:t>
            </a:r>
            <a:r>
              <a:t>vertices</a:t>
            </a:r>
            <a:r>
              <a:rPr>
                <a:solidFill>
                  <a:srgbClr val="E69875"/>
                </a:solidFill>
              </a:rPr>
              <a:t>⌿⍨</a:t>
            </a:r>
            <a:r>
              <a:rPr>
                <a:solidFill>
                  <a:srgbClr val="D699B6"/>
                </a:solidFill>
              </a:rPr>
              <a:t>4</a:t>
            </a:r>
            <a:r>
              <a:rPr>
                <a:solidFill>
                  <a:srgbClr val="E69875"/>
                </a:solidFill>
              </a:rPr>
              <a:t>/</a:t>
            </a:r>
            <a:r>
              <a:t>m</a:t>
            </a:r>
            <a:r>
              <a:rPr>
                <a:solidFill>
                  <a:srgbClr val="E69875"/>
                </a:solidFill>
              </a:rPr>
              <a:t>←∊</a:t>
            </a:r>
            <a:r>
              <a:t>exposed</a:t>
            </a:r>
          </a:p>
        </p:txBody>
      </p:sp>
      <p:pic>
        <p:nvPicPr>
          <p:cNvPr id="377" name="pasted-movie.png" descr="pasted-movie.png"/>
          <p:cNvPicPr>
            <a:picLocks noChangeAspect="1"/>
          </p:cNvPicPr>
          <p:nvPr/>
        </p:nvPicPr>
        <p:blipFill>
          <a:blip r:embed="rId3">
            <a:extLst/>
          </a:blip>
          <a:stretch>
            <a:fillRect/>
          </a:stretch>
        </p:blipFill>
        <p:spPr>
          <a:xfrm>
            <a:off x="15081577" y="2514736"/>
            <a:ext cx="8435826" cy="4788985"/>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Google Shape;367;p51"/>
          <p:cNvSpPr txBox="1"/>
          <p:nvPr/>
        </p:nvSpPr>
        <p:spPr>
          <a:xfrm>
            <a:off x="1077660" y="769113"/>
            <a:ext cx="19171318" cy="28448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D3C6AA"/>
                </a:solidFill>
                <a:latin typeface="APL385 Unicode"/>
                <a:ea typeface="APL385 Unicode"/>
                <a:cs typeface="APL385 Unicode"/>
                <a:sym typeface="APL385 Unicode"/>
              </a:defRPr>
            </a:pPr>
            <a:r>
              <a:t>[1] solid</a:t>
            </a:r>
            <a:r>
              <a:rPr>
                <a:solidFill>
                  <a:srgbClr val="E69875"/>
                </a:solidFill>
              </a:rPr>
              <a:t>←</a:t>
            </a:r>
            <a:r>
              <a:t>chunk</a:t>
            </a:r>
            <a:r>
              <a:rPr>
                <a:solidFill>
                  <a:srgbClr val="E69875"/>
                </a:solidFill>
              </a:rPr>
              <a:t>≠</a:t>
            </a:r>
            <a:r>
              <a:rPr>
                <a:solidFill>
                  <a:srgbClr val="D699B6"/>
                </a:solidFill>
              </a:rPr>
              <a:t>0</a:t>
            </a:r>
            <a:endParaRPr sz="4800"/>
          </a:p>
          <a:p>
            <a:pPr>
              <a:defRPr sz="4000">
                <a:solidFill>
                  <a:srgbClr val="D3C6AA"/>
                </a:solidFill>
                <a:latin typeface="APL385 Unicode"/>
                <a:ea typeface="APL385 Unicode"/>
                <a:cs typeface="APL385 Unicode"/>
                <a:sym typeface="APL385 Unicode"/>
              </a:defRPr>
            </a:pPr>
            <a:r>
              <a:t>[2] edges</a:t>
            </a:r>
            <a:r>
              <a:rPr>
                <a:solidFill>
                  <a:srgbClr val="E69875"/>
                </a:solidFill>
              </a:rPr>
              <a:t>←</a:t>
            </a:r>
            <a:r>
              <a:t>solid</a:t>
            </a:r>
            <a:r>
              <a:rPr>
                <a:solidFill>
                  <a:srgbClr val="E69875"/>
                </a:solidFill>
              </a:rPr>
              <a:t>∧</a:t>
            </a:r>
            <a:r>
              <a:t>box</a:t>
            </a:r>
            <a:endParaRPr sz="4800"/>
          </a:p>
          <a:p>
            <a:pPr>
              <a:defRPr sz="4000">
                <a:solidFill>
                  <a:srgbClr val="D3C6AA"/>
                </a:solidFill>
                <a:latin typeface="APL385 Unicode"/>
                <a:ea typeface="APL385 Unicode"/>
                <a:cs typeface="APL385 Unicode"/>
                <a:sym typeface="APL385 Unicode"/>
              </a:defRPr>
            </a:pPr>
            <a:r>
              <a:t>[3] exposed</a:t>
            </a:r>
            <a:r>
              <a:rPr>
                <a:solidFill>
                  <a:srgbClr val="E69875"/>
                </a:solidFill>
              </a:rPr>
              <a:t>←↑</a:t>
            </a:r>
            <a:r>
              <a:t>[</a:t>
            </a:r>
            <a:r>
              <a:rPr>
                <a:solidFill>
                  <a:srgbClr val="D699B6"/>
                </a:solidFill>
              </a:rPr>
              <a:t>0</a:t>
            </a:r>
            <a:r>
              <a:t>]{edges</a:t>
            </a:r>
            <a:r>
              <a:rPr>
                <a:solidFill>
                  <a:srgbClr val="E69875"/>
                </a:solidFill>
              </a:rPr>
              <a:t>∨</a:t>
            </a:r>
            <a:r>
              <a:t>solid</a:t>
            </a:r>
            <a:r>
              <a:rPr>
                <a:solidFill>
                  <a:srgbClr val="E69875"/>
                </a:solidFill>
              </a:rPr>
              <a:t>&gt;</a:t>
            </a:r>
            <a:r>
              <a:rPr>
                <a:solidFill>
                  <a:srgbClr val="D699B6"/>
                </a:solidFill>
              </a:rPr>
              <a:t>⍵</a:t>
            </a:r>
            <a:r>
              <a:t>}</a:t>
            </a:r>
            <a:r>
              <a:rPr>
                <a:solidFill>
                  <a:srgbClr val="E69875"/>
                </a:solidFill>
              </a:rPr>
              <a:t>¨</a:t>
            </a:r>
            <a:r>
              <a:rPr>
                <a:solidFill>
                  <a:srgbClr val="D699B6"/>
                </a:solidFill>
              </a:rPr>
              <a:t>0 1 2</a:t>
            </a:r>
            <a:r>
              <a:rPr>
                <a:solidFill>
                  <a:srgbClr val="E69875"/>
                </a:solidFill>
              </a:rPr>
              <a:t>∘.</a:t>
            </a:r>
            <a:r>
              <a:t>{</a:t>
            </a:r>
            <a:r>
              <a:rPr>
                <a:solidFill>
                  <a:srgbClr val="D699B6"/>
                </a:solidFill>
              </a:rPr>
              <a:t>⍵</a:t>
            </a:r>
            <a:r>
              <a:rPr>
                <a:solidFill>
                  <a:srgbClr val="E69875"/>
                </a:solidFill>
              </a:rPr>
              <a:t>⌽</a:t>
            </a:r>
            <a:r>
              <a:t>[</a:t>
            </a:r>
            <a:r>
              <a:rPr>
                <a:solidFill>
                  <a:srgbClr val="D699B6"/>
                </a:solidFill>
              </a:rPr>
              <a:t>⍺</a:t>
            </a:r>
            <a:r>
              <a:t>]solid}</a:t>
            </a:r>
            <a:r>
              <a:rPr>
                <a:solidFill>
                  <a:srgbClr val="D699B6"/>
                </a:solidFill>
              </a:rPr>
              <a:t>¯1 1</a:t>
            </a:r>
            <a:endParaRPr sz="4800"/>
          </a:p>
          <a:p>
            <a:pPr>
              <a:defRPr sz="4000">
                <a:solidFill>
                  <a:srgbClr val="D3C6AA"/>
                </a:solidFill>
                <a:latin typeface="APL385 Unicode"/>
                <a:ea typeface="APL385 Unicode"/>
                <a:cs typeface="APL385 Unicode"/>
                <a:sym typeface="APL385 Unicode"/>
              </a:defRPr>
            </a:pPr>
            <a:r>
              <a:t>[4] vert</a:t>
            </a:r>
            <a:r>
              <a:rPr>
                <a:solidFill>
                  <a:srgbClr val="E69875"/>
                </a:solidFill>
              </a:rPr>
              <a:t>←</a:t>
            </a:r>
            <a:r>
              <a:t>vertices</a:t>
            </a:r>
            <a:r>
              <a:rPr>
                <a:solidFill>
                  <a:srgbClr val="E69875"/>
                </a:solidFill>
              </a:rPr>
              <a:t>⌿⍨</a:t>
            </a:r>
            <a:r>
              <a:rPr>
                <a:solidFill>
                  <a:srgbClr val="D699B6"/>
                </a:solidFill>
              </a:rPr>
              <a:t>4</a:t>
            </a:r>
            <a:r>
              <a:rPr>
                <a:solidFill>
                  <a:srgbClr val="E69875"/>
                </a:solidFill>
              </a:rPr>
              <a:t>/</a:t>
            </a:r>
            <a:r>
              <a:t>m</a:t>
            </a:r>
            <a:r>
              <a:rPr>
                <a:solidFill>
                  <a:srgbClr val="E69875"/>
                </a:solidFill>
              </a:rPr>
              <a:t>←∊</a:t>
            </a:r>
            <a:r>
              <a:t>exposed</a:t>
            </a:r>
          </a:p>
        </p:txBody>
      </p:sp>
      <p:sp>
        <p:nvSpPr>
          <p:cNvPr id="382" name="Google Shape;368;p51"/>
          <p:cNvSpPr txBox="1"/>
          <p:nvPr/>
        </p:nvSpPr>
        <p:spPr>
          <a:xfrm>
            <a:off x="1934654" y="4138121"/>
            <a:ext cx="20914025" cy="8084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Does this look familiar?</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Google Shape;374;p52"/>
          <p:cNvSpPr txBox="1"/>
          <p:nvPr/>
        </p:nvSpPr>
        <p:spPr>
          <a:xfrm>
            <a:off x="1077660" y="769113"/>
            <a:ext cx="19171318" cy="28448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D3C6AA"/>
                </a:solidFill>
                <a:latin typeface="APL385 Unicode"/>
                <a:ea typeface="APL385 Unicode"/>
                <a:cs typeface="APL385 Unicode"/>
                <a:sym typeface="APL385 Unicode"/>
              </a:defRPr>
            </a:pPr>
            <a:r>
              <a:t>[1] solid</a:t>
            </a:r>
            <a:r>
              <a:rPr>
                <a:solidFill>
                  <a:srgbClr val="E69875"/>
                </a:solidFill>
              </a:rPr>
              <a:t>←</a:t>
            </a:r>
            <a:r>
              <a:t>chunk</a:t>
            </a:r>
            <a:r>
              <a:rPr>
                <a:solidFill>
                  <a:srgbClr val="E69875"/>
                </a:solidFill>
              </a:rPr>
              <a:t>≠</a:t>
            </a:r>
            <a:r>
              <a:rPr>
                <a:solidFill>
                  <a:srgbClr val="D699B6"/>
                </a:solidFill>
              </a:rPr>
              <a:t>0</a:t>
            </a:r>
            <a:endParaRPr sz="4800"/>
          </a:p>
          <a:p>
            <a:pPr>
              <a:defRPr sz="4000">
                <a:solidFill>
                  <a:srgbClr val="D3C6AA"/>
                </a:solidFill>
                <a:latin typeface="APL385 Unicode"/>
                <a:ea typeface="APL385 Unicode"/>
                <a:cs typeface="APL385 Unicode"/>
                <a:sym typeface="APL385 Unicode"/>
              </a:defRPr>
            </a:pPr>
            <a:r>
              <a:t>[2] edges</a:t>
            </a:r>
            <a:r>
              <a:rPr>
                <a:solidFill>
                  <a:srgbClr val="E69875"/>
                </a:solidFill>
              </a:rPr>
              <a:t>←</a:t>
            </a:r>
            <a:r>
              <a:t>solid</a:t>
            </a:r>
            <a:r>
              <a:rPr>
                <a:solidFill>
                  <a:srgbClr val="E69875"/>
                </a:solidFill>
              </a:rPr>
              <a:t>∧</a:t>
            </a:r>
            <a:r>
              <a:t>box</a:t>
            </a:r>
            <a:endParaRPr sz="4800"/>
          </a:p>
          <a:p>
            <a:pPr>
              <a:defRPr sz="4000">
                <a:solidFill>
                  <a:srgbClr val="D3C6AA"/>
                </a:solidFill>
                <a:latin typeface="APL385 Unicode"/>
                <a:ea typeface="APL385 Unicode"/>
                <a:cs typeface="APL385 Unicode"/>
                <a:sym typeface="APL385 Unicode"/>
              </a:defRPr>
            </a:pPr>
            <a:r>
              <a:t>[3] exposed</a:t>
            </a:r>
            <a:r>
              <a:rPr>
                <a:solidFill>
                  <a:srgbClr val="E69875"/>
                </a:solidFill>
              </a:rPr>
              <a:t>←↑</a:t>
            </a:r>
            <a:r>
              <a:t>[</a:t>
            </a:r>
            <a:r>
              <a:rPr>
                <a:solidFill>
                  <a:srgbClr val="D699B6"/>
                </a:solidFill>
              </a:rPr>
              <a:t>0</a:t>
            </a:r>
            <a:r>
              <a:t>]{edges</a:t>
            </a:r>
            <a:r>
              <a:rPr>
                <a:solidFill>
                  <a:srgbClr val="E69875"/>
                </a:solidFill>
              </a:rPr>
              <a:t>∨</a:t>
            </a:r>
            <a:r>
              <a:t>solid</a:t>
            </a:r>
            <a:r>
              <a:rPr>
                <a:solidFill>
                  <a:srgbClr val="E69875"/>
                </a:solidFill>
              </a:rPr>
              <a:t>&gt;</a:t>
            </a:r>
            <a:r>
              <a:rPr>
                <a:solidFill>
                  <a:srgbClr val="D699B6"/>
                </a:solidFill>
              </a:rPr>
              <a:t>⍵</a:t>
            </a:r>
            <a:r>
              <a:t>}</a:t>
            </a:r>
            <a:r>
              <a:rPr>
                <a:solidFill>
                  <a:srgbClr val="E69875"/>
                </a:solidFill>
              </a:rPr>
              <a:t>¨</a:t>
            </a:r>
            <a:r>
              <a:rPr>
                <a:solidFill>
                  <a:srgbClr val="D699B6"/>
                </a:solidFill>
              </a:rPr>
              <a:t>0 1 2</a:t>
            </a:r>
            <a:r>
              <a:rPr>
                <a:solidFill>
                  <a:srgbClr val="E69875"/>
                </a:solidFill>
              </a:rPr>
              <a:t>∘.</a:t>
            </a:r>
            <a:r>
              <a:t>{</a:t>
            </a:r>
            <a:r>
              <a:rPr>
                <a:solidFill>
                  <a:srgbClr val="D699B6"/>
                </a:solidFill>
              </a:rPr>
              <a:t>⍵</a:t>
            </a:r>
            <a:r>
              <a:rPr>
                <a:solidFill>
                  <a:srgbClr val="E69875"/>
                </a:solidFill>
              </a:rPr>
              <a:t>⌽</a:t>
            </a:r>
            <a:r>
              <a:t>[</a:t>
            </a:r>
            <a:r>
              <a:rPr>
                <a:solidFill>
                  <a:srgbClr val="D699B6"/>
                </a:solidFill>
              </a:rPr>
              <a:t>⍺</a:t>
            </a:r>
            <a:r>
              <a:t>]solid}</a:t>
            </a:r>
            <a:r>
              <a:rPr>
                <a:solidFill>
                  <a:srgbClr val="D699B6"/>
                </a:solidFill>
              </a:rPr>
              <a:t>¯1 1</a:t>
            </a:r>
            <a:endParaRPr sz="4800"/>
          </a:p>
          <a:p>
            <a:pPr>
              <a:defRPr sz="4000">
                <a:solidFill>
                  <a:srgbClr val="D3C6AA"/>
                </a:solidFill>
                <a:latin typeface="APL385 Unicode"/>
                <a:ea typeface="APL385 Unicode"/>
                <a:cs typeface="APL385 Unicode"/>
                <a:sym typeface="APL385 Unicode"/>
              </a:defRPr>
            </a:pPr>
            <a:r>
              <a:t>[4] vert</a:t>
            </a:r>
            <a:r>
              <a:rPr>
                <a:solidFill>
                  <a:srgbClr val="E69875"/>
                </a:solidFill>
              </a:rPr>
              <a:t>←</a:t>
            </a:r>
            <a:r>
              <a:t>vertices</a:t>
            </a:r>
            <a:r>
              <a:rPr>
                <a:solidFill>
                  <a:srgbClr val="E69875"/>
                </a:solidFill>
              </a:rPr>
              <a:t>⌿⍨</a:t>
            </a:r>
            <a:r>
              <a:rPr>
                <a:solidFill>
                  <a:srgbClr val="D699B6"/>
                </a:solidFill>
              </a:rPr>
              <a:t>4</a:t>
            </a:r>
            <a:r>
              <a:rPr>
                <a:solidFill>
                  <a:srgbClr val="E69875"/>
                </a:solidFill>
              </a:rPr>
              <a:t>/</a:t>
            </a:r>
            <a:r>
              <a:t>m</a:t>
            </a:r>
            <a:r>
              <a:rPr>
                <a:solidFill>
                  <a:srgbClr val="E69875"/>
                </a:solidFill>
              </a:rPr>
              <a:t>←∊</a:t>
            </a:r>
            <a:r>
              <a:t>exposed</a:t>
            </a:r>
          </a:p>
        </p:txBody>
      </p:sp>
      <p:sp>
        <p:nvSpPr>
          <p:cNvPr id="387" name="Google Shape;375;p52"/>
          <p:cNvSpPr txBox="1"/>
          <p:nvPr/>
        </p:nvSpPr>
        <p:spPr>
          <a:xfrm>
            <a:off x="639307" y="5691016"/>
            <a:ext cx="16549925" cy="7874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D3C6AA"/>
                </a:solidFill>
                <a:latin typeface="APL385 Unicode"/>
                <a:ea typeface="APL385 Unicode"/>
                <a:cs typeface="APL385 Unicode"/>
                <a:sym typeface="APL385 Unicode"/>
              </a:defRPr>
            </a:pPr>
            <a:r>
              <a:t>life </a:t>
            </a:r>
            <a:r>
              <a:rPr>
                <a:solidFill>
                  <a:srgbClr val="E67E80"/>
                </a:solidFill>
              </a:rPr>
              <a:t>←</a:t>
            </a:r>
            <a:r>
              <a:t> {⊃</a:t>
            </a:r>
            <a:r>
              <a:rPr>
                <a:solidFill>
                  <a:srgbClr val="D699B6"/>
                </a:solidFill>
              </a:rPr>
              <a:t>1 ⍵</a:t>
            </a:r>
            <a:r>
              <a:t> ∨.∧</a:t>
            </a:r>
            <a:r>
              <a:rPr>
                <a:solidFill>
                  <a:srgbClr val="D699B6"/>
                </a:solidFill>
              </a:rPr>
              <a:t> 3 4</a:t>
            </a:r>
            <a:r>
              <a:t> = +/ +⌿</a:t>
            </a:r>
            <a:r>
              <a:rPr>
                <a:solidFill>
                  <a:srgbClr val="D699B6"/>
                </a:solidFill>
              </a:rPr>
              <a:t> ¯1 0 1</a:t>
            </a:r>
            <a:r>
              <a:t> ∘.⊖</a:t>
            </a:r>
            <a:r>
              <a:rPr>
                <a:solidFill>
                  <a:srgbClr val="D699B6"/>
                </a:solidFill>
              </a:rPr>
              <a:t> ¯1 0 1</a:t>
            </a:r>
            <a:r>
              <a:t> ⌽¨ ⊂</a:t>
            </a:r>
            <a:r>
              <a:rPr>
                <a:solidFill>
                  <a:srgbClr val="D699B6"/>
                </a:solidFill>
              </a:rPr>
              <a:t>⍵</a:t>
            </a:r>
            <a:r>
              <a:t>}</a:t>
            </a:r>
          </a:p>
        </p:txBody>
      </p:sp>
      <p:sp>
        <p:nvSpPr>
          <p:cNvPr id="388" name="Google Shape;368;p51"/>
          <p:cNvSpPr txBox="1"/>
          <p:nvPr/>
        </p:nvSpPr>
        <p:spPr>
          <a:xfrm>
            <a:off x="1934654" y="4138121"/>
            <a:ext cx="20914025" cy="8084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Does this look familiar?</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Google Shape;380;p53"/>
          <p:cNvSpPr txBox="1"/>
          <p:nvPr/>
        </p:nvSpPr>
        <p:spPr>
          <a:xfrm>
            <a:off x="1934654" y="4138120"/>
            <a:ext cx="9222601" cy="8084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Does this look familiar?</a:t>
            </a:r>
          </a:p>
        </p:txBody>
      </p:sp>
      <p:sp>
        <p:nvSpPr>
          <p:cNvPr id="391" name="Google Shape;381;p53"/>
          <p:cNvSpPr txBox="1"/>
          <p:nvPr/>
        </p:nvSpPr>
        <p:spPr>
          <a:xfrm>
            <a:off x="1077660" y="769113"/>
            <a:ext cx="19171318" cy="28448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D3C6AA"/>
                </a:solidFill>
                <a:latin typeface="APL385 Unicode"/>
                <a:ea typeface="APL385 Unicode"/>
                <a:cs typeface="APL385 Unicode"/>
                <a:sym typeface="APL385 Unicode"/>
              </a:defRPr>
            </a:pPr>
            <a:r>
              <a:t>[1] solid</a:t>
            </a:r>
            <a:r>
              <a:rPr>
                <a:solidFill>
                  <a:srgbClr val="E69875"/>
                </a:solidFill>
              </a:rPr>
              <a:t>←</a:t>
            </a:r>
            <a:r>
              <a:t>chunk</a:t>
            </a:r>
            <a:r>
              <a:rPr>
                <a:solidFill>
                  <a:srgbClr val="E69875"/>
                </a:solidFill>
              </a:rPr>
              <a:t>≠</a:t>
            </a:r>
            <a:r>
              <a:rPr>
                <a:solidFill>
                  <a:srgbClr val="D699B6"/>
                </a:solidFill>
              </a:rPr>
              <a:t>0</a:t>
            </a:r>
            <a:endParaRPr sz="4800"/>
          </a:p>
          <a:p>
            <a:pPr>
              <a:defRPr sz="4000">
                <a:solidFill>
                  <a:srgbClr val="D3C6AA"/>
                </a:solidFill>
                <a:latin typeface="APL385 Unicode"/>
                <a:ea typeface="APL385 Unicode"/>
                <a:cs typeface="APL385 Unicode"/>
                <a:sym typeface="APL385 Unicode"/>
              </a:defRPr>
            </a:pPr>
            <a:r>
              <a:t>[2] edges</a:t>
            </a:r>
            <a:r>
              <a:rPr>
                <a:solidFill>
                  <a:srgbClr val="E69875"/>
                </a:solidFill>
              </a:rPr>
              <a:t>←</a:t>
            </a:r>
            <a:r>
              <a:t>solid</a:t>
            </a:r>
            <a:r>
              <a:rPr>
                <a:solidFill>
                  <a:srgbClr val="E69875"/>
                </a:solidFill>
              </a:rPr>
              <a:t>∧</a:t>
            </a:r>
            <a:r>
              <a:t>box</a:t>
            </a:r>
            <a:endParaRPr sz="4800"/>
          </a:p>
          <a:p>
            <a:pPr>
              <a:defRPr sz="4000">
                <a:solidFill>
                  <a:srgbClr val="D3C6AA"/>
                </a:solidFill>
                <a:latin typeface="APL385 Unicode"/>
                <a:ea typeface="APL385 Unicode"/>
                <a:cs typeface="APL385 Unicode"/>
                <a:sym typeface="APL385 Unicode"/>
              </a:defRPr>
            </a:pPr>
            <a:r>
              <a:t>[3] exposed</a:t>
            </a:r>
            <a:r>
              <a:rPr>
                <a:solidFill>
                  <a:srgbClr val="E69875"/>
                </a:solidFill>
              </a:rPr>
              <a:t>←↑</a:t>
            </a:r>
            <a:r>
              <a:t>[</a:t>
            </a:r>
            <a:r>
              <a:rPr>
                <a:solidFill>
                  <a:srgbClr val="D699B6"/>
                </a:solidFill>
              </a:rPr>
              <a:t>0</a:t>
            </a:r>
            <a:r>
              <a:t>]{edges</a:t>
            </a:r>
            <a:r>
              <a:rPr>
                <a:solidFill>
                  <a:srgbClr val="E69875"/>
                </a:solidFill>
              </a:rPr>
              <a:t>∨</a:t>
            </a:r>
            <a:r>
              <a:t>solid</a:t>
            </a:r>
            <a:r>
              <a:rPr>
                <a:solidFill>
                  <a:srgbClr val="E69875"/>
                </a:solidFill>
              </a:rPr>
              <a:t>&gt;</a:t>
            </a:r>
            <a:r>
              <a:rPr>
                <a:solidFill>
                  <a:srgbClr val="D699B6"/>
                </a:solidFill>
              </a:rPr>
              <a:t>⍵</a:t>
            </a:r>
            <a:r>
              <a:t>}</a:t>
            </a:r>
            <a:r>
              <a:rPr>
                <a:solidFill>
                  <a:srgbClr val="E69875"/>
                </a:solidFill>
              </a:rPr>
              <a:t>¨</a:t>
            </a:r>
            <a:r>
              <a:rPr>
                <a:solidFill>
                  <a:srgbClr val="D699B6"/>
                </a:solidFill>
              </a:rPr>
              <a:t>0 1 2</a:t>
            </a:r>
            <a:r>
              <a:rPr>
                <a:solidFill>
                  <a:srgbClr val="E69875"/>
                </a:solidFill>
              </a:rPr>
              <a:t>∘.</a:t>
            </a:r>
            <a:r>
              <a:t>{</a:t>
            </a:r>
            <a:r>
              <a:rPr>
                <a:solidFill>
                  <a:srgbClr val="D699B6"/>
                </a:solidFill>
              </a:rPr>
              <a:t>⍵</a:t>
            </a:r>
            <a:r>
              <a:rPr>
                <a:solidFill>
                  <a:srgbClr val="E69875"/>
                </a:solidFill>
              </a:rPr>
              <a:t>⌽</a:t>
            </a:r>
            <a:r>
              <a:t>[</a:t>
            </a:r>
            <a:r>
              <a:rPr>
                <a:solidFill>
                  <a:srgbClr val="D699B6"/>
                </a:solidFill>
              </a:rPr>
              <a:t>⍺</a:t>
            </a:r>
            <a:r>
              <a:t>]solid}</a:t>
            </a:r>
            <a:r>
              <a:rPr>
                <a:solidFill>
                  <a:srgbClr val="D699B6"/>
                </a:solidFill>
              </a:rPr>
              <a:t>¯1 1</a:t>
            </a:r>
            <a:endParaRPr sz="4800"/>
          </a:p>
          <a:p>
            <a:pPr>
              <a:defRPr sz="4000">
                <a:solidFill>
                  <a:srgbClr val="D3C6AA"/>
                </a:solidFill>
                <a:latin typeface="APL385 Unicode"/>
                <a:ea typeface="APL385 Unicode"/>
                <a:cs typeface="APL385 Unicode"/>
                <a:sym typeface="APL385 Unicode"/>
              </a:defRPr>
            </a:pPr>
            <a:r>
              <a:t>[4] vert</a:t>
            </a:r>
            <a:r>
              <a:rPr>
                <a:solidFill>
                  <a:srgbClr val="E69875"/>
                </a:solidFill>
              </a:rPr>
              <a:t>←</a:t>
            </a:r>
            <a:r>
              <a:t>vertices</a:t>
            </a:r>
            <a:r>
              <a:rPr>
                <a:solidFill>
                  <a:srgbClr val="E69875"/>
                </a:solidFill>
              </a:rPr>
              <a:t>⌿⍨</a:t>
            </a:r>
            <a:r>
              <a:rPr>
                <a:solidFill>
                  <a:srgbClr val="D699B6"/>
                </a:solidFill>
              </a:rPr>
              <a:t>4</a:t>
            </a:r>
            <a:r>
              <a:rPr>
                <a:solidFill>
                  <a:srgbClr val="E69875"/>
                </a:solidFill>
              </a:rPr>
              <a:t>/</a:t>
            </a:r>
            <a:r>
              <a:t>m</a:t>
            </a:r>
            <a:r>
              <a:rPr>
                <a:solidFill>
                  <a:srgbClr val="E69875"/>
                </a:solidFill>
              </a:rPr>
              <a:t>←∊</a:t>
            </a:r>
            <a:r>
              <a:t>exposed</a:t>
            </a:r>
          </a:p>
        </p:txBody>
      </p:sp>
      <p:sp>
        <p:nvSpPr>
          <p:cNvPr id="392" name="Google Shape;382;p53"/>
          <p:cNvSpPr txBox="1"/>
          <p:nvPr/>
        </p:nvSpPr>
        <p:spPr>
          <a:xfrm>
            <a:off x="639307" y="5691016"/>
            <a:ext cx="16549925" cy="7874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D3C6AA"/>
                </a:solidFill>
                <a:latin typeface="APL385 Unicode"/>
                <a:ea typeface="APL385 Unicode"/>
                <a:cs typeface="APL385 Unicode"/>
                <a:sym typeface="APL385 Unicode"/>
              </a:defRPr>
            </a:pPr>
            <a:r>
              <a:t>life </a:t>
            </a:r>
            <a:r>
              <a:rPr>
                <a:solidFill>
                  <a:srgbClr val="E67E80"/>
                </a:solidFill>
              </a:rPr>
              <a:t>←</a:t>
            </a:r>
            <a:r>
              <a:t> {⊃</a:t>
            </a:r>
            <a:r>
              <a:rPr>
                <a:solidFill>
                  <a:srgbClr val="D699B6"/>
                </a:solidFill>
              </a:rPr>
              <a:t>1 ⍵</a:t>
            </a:r>
            <a:r>
              <a:t> ∨.∧</a:t>
            </a:r>
            <a:r>
              <a:rPr>
                <a:solidFill>
                  <a:srgbClr val="D699B6"/>
                </a:solidFill>
              </a:rPr>
              <a:t> 3 4</a:t>
            </a:r>
            <a:r>
              <a:t> = +/ +⌿</a:t>
            </a:r>
            <a:r>
              <a:rPr>
                <a:solidFill>
                  <a:srgbClr val="D699B6"/>
                </a:solidFill>
              </a:rPr>
              <a:t> ¯1 0 1</a:t>
            </a:r>
            <a:r>
              <a:t> ∘.⊖</a:t>
            </a:r>
            <a:r>
              <a:rPr>
                <a:solidFill>
                  <a:srgbClr val="D699B6"/>
                </a:solidFill>
              </a:rPr>
              <a:t> ¯1 0 1</a:t>
            </a:r>
            <a:r>
              <a:t> ⌽¨ ⊂</a:t>
            </a:r>
            <a:r>
              <a:rPr>
                <a:solidFill>
                  <a:srgbClr val="D699B6"/>
                </a:solidFill>
              </a:rPr>
              <a:t>⍵</a:t>
            </a:r>
            <a:r>
              <a:t>}</a:t>
            </a:r>
          </a:p>
        </p:txBody>
      </p:sp>
      <p:sp>
        <p:nvSpPr>
          <p:cNvPr id="393" name="Google Shape;383;p53"/>
          <p:cNvSpPr/>
          <p:nvPr/>
        </p:nvSpPr>
        <p:spPr>
          <a:xfrm flipV="1">
            <a:off x="12159801" y="3138240"/>
            <a:ext cx="680835" cy="2808195"/>
          </a:xfrm>
          <a:prstGeom prst="line">
            <a:avLst/>
          </a:prstGeom>
          <a:ln w="88900">
            <a:solidFill>
              <a:srgbClr val="B41600"/>
            </a:solidFill>
            <a:miter lim="400000"/>
          </a:ln>
        </p:spPr>
        <p:txBody>
          <a:bodyPr lIns="0" tIns="0" rIns="0" bIns="0"/>
          <a:lstStyle/>
          <a:p>
            <a:pPr/>
          </a:p>
        </p:txBody>
      </p:sp>
      <p:sp>
        <p:nvSpPr>
          <p:cNvPr id="394" name="Google Shape;384;p53"/>
          <p:cNvSpPr/>
          <p:nvPr/>
        </p:nvSpPr>
        <p:spPr>
          <a:xfrm flipV="1">
            <a:off x="12606349" y="3138240"/>
            <a:ext cx="1126071" cy="2808194"/>
          </a:xfrm>
          <a:prstGeom prst="line">
            <a:avLst/>
          </a:prstGeom>
          <a:ln w="88900">
            <a:solidFill>
              <a:srgbClr val="1DAD01"/>
            </a:solidFill>
            <a:miter lim="400000"/>
          </a:ln>
        </p:spPr>
        <p:txBody>
          <a:bodyPr lIns="0" tIns="0" rIns="0" bIns="0"/>
          <a:lstStyle/>
          <a:p>
            <a:pPr/>
          </a:p>
        </p:txBody>
      </p:sp>
      <p:sp>
        <p:nvSpPr>
          <p:cNvPr id="395" name="Google Shape;385;p53"/>
          <p:cNvSpPr/>
          <p:nvPr/>
        </p:nvSpPr>
        <p:spPr>
          <a:xfrm flipH="1" flipV="1">
            <a:off x="13732419" y="3138240"/>
            <a:ext cx="1348417" cy="2808195"/>
          </a:xfrm>
          <a:prstGeom prst="line">
            <a:avLst/>
          </a:prstGeom>
          <a:ln w="88900">
            <a:solidFill>
              <a:srgbClr val="1DAD01"/>
            </a:solidFill>
            <a:miter lim="400000"/>
          </a:ln>
        </p:spPr>
        <p:txBody>
          <a:bodyPr lIns="0" tIns="0" rIns="0" bIns="0"/>
          <a:lstStyle/>
          <a:p>
            <a:pPr/>
          </a:p>
        </p:txBody>
      </p:sp>
      <p:sp>
        <p:nvSpPr>
          <p:cNvPr id="396" name="Google Shape;386;p53"/>
          <p:cNvSpPr txBox="1"/>
          <p:nvPr/>
        </p:nvSpPr>
        <p:spPr>
          <a:xfrm>
            <a:off x="12680492" y="6682505"/>
            <a:ext cx="9222602" cy="2114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Broad pattern: Move around in the directions and perform computation on movements</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Google Shape;391;p54"/>
          <p:cNvSpPr txBox="1"/>
          <p:nvPr/>
        </p:nvSpPr>
        <p:spPr>
          <a:xfrm>
            <a:off x="1934654" y="4138120"/>
            <a:ext cx="9222601" cy="8084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Does this look familiar?</a:t>
            </a:r>
          </a:p>
        </p:txBody>
      </p:sp>
      <p:sp>
        <p:nvSpPr>
          <p:cNvPr id="399" name="Google Shape;392;p54"/>
          <p:cNvSpPr txBox="1"/>
          <p:nvPr/>
        </p:nvSpPr>
        <p:spPr>
          <a:xfrm>
            <a:off x="1236038" y="9410557"/>
            <a:ext cx="12321107" cy="8205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4800">
                <a:latin typeface="Helvetica Neue"/>
                <a:ea typeface="Helvetica Neue"/>
                <a:cs typeface="Helvetica Neue"/>
                <a:sym typeface="Helvetica Neue"/>
              </a:defRPr>
            </a:pPr>
            <a:r>
              <a:t>Good example of </a:t>
            </a:r>
            <a:r>
              <a:rPr b="1" i="1"/>
              <a:t>Suggestivity</a:t>
            </a:r>
          </a:p>
        </p:txBody>
      </p:sp>
      <p:sp>
        <p:nvSpPr>
          <p:cNvPr id="400" name="Google Shape;393;p54"/>
          <p:cNvSpPr txBox="1"/>
          <p:nvPr/>
        </p:nvSpPr>
        <p:spPr>
          <a:xfrm>
            <a:off x="939852" y="10844262"/>
            <a:ext cx="22504298" cy="2114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4800">
                <a:latin typeface="Helvetica Neue"/>
                <a:ea typeface="Helvetica Neue"/>
                <a:cs typeface="Helvetica Neue"/>
                <a:sym typeface="Helvetica Neue"/>
              </a:defRPr>
            </a:pPr>
            <a:r>
              <a:t>“A notation will be said to be suggestive if the forms of the expressions arising </a:t>
            </a:r>
            <a:br/>
            <a:r>
              <a:t>in one set of problems suggest related expressions which find application in other problems” (Notation as a Tool of Thought).</a:t>
            </a:r>
          </a:p>
        </p:txBody>
      </p:sp>
      <p:sp>
        <p:nvSpPr>
          <p:cNvPr id="401" name="Google Shape;394;p54"/>
          <p:cNvSpPr txBox="1"/>
          <p:nvPr/>
        </p:nvSpPr>
        <p:spPr>
          <a:xfrm>
            <a:off x="1077660" y="769113"/>
            <a:ext cx="19171318" cy="28448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D3C6AA"/>
                </a:solidFill>
                <a:latin typeface="APL385 Unicode"/>
                <a:ea typeface="APL385 Unicode"/>
                <a:cs typeface="APL385 Unicode"/>
                <a:sym typeface="APL385 Unicode"/>
              </a:defRPr>
            </a:pPr>
            <a:r>
              <a:t>[1] solid</a:t>
            </a:r>
            <a:r>
              <a:rPr>
                <a:solidFill>
                  <a:srgbClr val="E69875"/>
                </a:solidFill>
              </a:rPr>
              <a:t>←</a:t>
            </a:r>
            <a:r>
              <a:t>chunk</a:t>
            </a:r>
            <a:r>
              <a:rPr>
                <a:solidFill>
                  <a:srgbClr val="E69875"/>
                </a:solidFill>
              </a:rPr>
              <a:t>≠</a:t>
            </a:r>
            <a:r>
              <a:rPr>
                <a:solidFill>
                  <a:srgbClr val="D699B6"/>
                </a:solidFill>
              </a:rPr>
              <a:t>0</a:t>
            </a:r>
            <a:endParaRPr sz="4800"/>
          </a:p>
          <a:p>
            <a:pPr>
              <a:defRPr sz="4000">
                <a:solidFill>
                  <a:srgbClr val="D3C6AA"/>
                </a:solidFill>
                <a:latin typeface="APL385 Unicode"/>
                <a:ea typeface="APL385 Unicode"/>
                <a:cs typeface="APL385 Unicode"/>
                <a:sym typeface="APL385 Unicode"/>
              </a:defRPr>
            </a:pPr>
            <a:r>
              <a:t>[2] edges</a:t>
            </a:r>
            <a:r>
              <a:rPr>
                <a:solidFill>
                  <a:srgbClr val="E69875"/>
                </a:solidFill>
              </a:rPr>
              <a:t>←</a:t>
            </a:r>
            <a:r>
              <a:t>solid</a:t>
            </a:r>
            <a:r>
              <a:rPr>
                <a:solidFill>
                  <a:srgbClr val="E69875"/>
                </a:solidFill>
              </a:rPr>
              <a:t>∧</a:t>
            </a:r>
            <a:r>
              <a:t>box</a:t>
            </a:r>
            <a:endParaRPr sz="4800"/>
          </a:p>
          <a:p>
            <a:pPr>
              <a:defRPr sz="4000">
                <a:solidFill>
                  <a:srgbClr val="D3C6AA"/>
                </a:solidFill>
                <a:latin typeface="APL385 Unicode"/>
                <a:ea typeface="APL385 Unicode"/>
                <a:cs typeface="APL385 Unicode"/>
                <a:sym typeface="APL385 Unicode"/>
              </a:defRPr>
            </a:pPr>
            <a:r>
              <a:t>[3] exposed</a:t>
            </a:r>
            <a:r>
              <a:rPr>
                <a:solidFill>
                  <a:srgbClr val="E69875"/>
                </a:solidFill>
              </a:rPr>
              <a:t>←↑</a:t>
            </a:r>
            <a:r>
              <a:t>[</a:t>
            </a:r>
            <a:r>
              <a:rPr>
                <a:solidFill>
                  <a:srgbClr val="D699B6"/>
                </a:solidFill>
              </a:rPr>
              <a:t>0</a:t>
            </a:r>
            <a:r>
              <a:t>]{edges</a:t>
            </a:r>
            <a:r>
              <a:rPr>
                <a:solidFill>
                  <a:srgbClr val="E69875"/>
                </a:solidFill>
              </a:rPr>
              <a:t>∨</a:t>
            </a:r>
            <a:r>
              <a:t>solid</a:t>
            </a:r>
            <a:r>
              <a:rPr>
                <a:solidFill>
                  <a:srgbClr val="E69875"/>
                </a:solidFill>
              </a:rPr>
              <a:t>&gt;</a:t>
            </a:r>
            <a:r>
              <a:rPr>
                <a:solidFill>
                  <a:srgbClr val="D699B6"/>
                </a:solidFill>
              </a:rPr>
              <a:t>⍵</a:t>
            </a:r>
            <a:r>
              <a:t>}</a:t>
            </a:r>
            <a:r>
              <a:rPr>
                <a:solidFill>
                  <a:srgbClr val="E69875"/>
                </a:solidFill>
              </a:rPr>
              <a:t>¨</a:t>
            </a:r>
            <a:r>
              <a:rPr>
                <a:solidFill>
                  <a:srgbClr val="D699B6"/>
                </a:solidFill>
              </a:rPr>
              <a:t>0 1 2</a:t>
            </a:r>
            <a:r>
              <a:rPr>
                <a:solidFill>
                  <a:srgbClr val="E69875"/>
                </a:solidFill>
              </a:rPr>
              <a:t>∘.</a:t>
            </a:r>
            <a:r>
              <a:t>{</a:t>
            </a:r>
            <a:r>
              <a:rPr>
                <a:solidFill>
                  <a:srgbClr val="D699B6"/>
                </a:solidFill>
              </a:rPr>
              <a:t>⍵</a:t>
            </a:r>
            <a:r>
              <a:rPr>
                <a:solidFill>
                  <a:srgbClr val="E69875"/>
                </a:solidFill>
              </a:rPr>
              <a:t>⌽</a:t>
            </a:r>
            <a:r>
              <a:t>[</a:t>
            </a:r>
            <a:r>
              <a:rPr>
                <a:solidFill>
                  <a:srgbClr val="D699B6"/>
                </a:solidFill>
              </a:rPr>
              <a:t>⍺</a:t>
            </a:r>
            <a:r>
              <a:t>]solid}</a:t>
            </a:r>
            <a:r>
              <a:rPr>
                <a:solidFill>
                  <a:srgbClr val="D699B6"/>
                </a:solidFill>
              </a:rPr>
              <a:t>¯1 1</a:t>
            </a:r>
            <a:endParaRPr sz="4800"/>
          </a:p>
          <a:p>
            <a:pPr>
              <a:defRPr sz="4000">
                <a:solidFill>
                  <a:srgbClr val="D3C6AA"/>
                </a:solidFill>
                <a:latin typeface="APL385 Unicode"/>
                <a:ea typeface="APL385 Unicode"/>
                <a:cs typeface="APL385 Unicode"/>
                <a:sym typeface="APL385 Unicode"/>
              </a:defRPr>
            </a:pPr>
            <a:r>
              <a:t>[4] vert</a:t>
            </a:r>
            <a:r>
              <a:rPr>
                <a:solidFill>
                  <a:srgbClr val="E69875"/>
                </a:solidFill>
              </a:rPr>
              <a:t>←</a:t>
            </a:r>
            <a:r>
              <a:t>vertices</a:t>
            </a:r>
            <a:r>
              <a:rPr>
                <a:solidFill>
                  <a:srgbClr val="E69875"/>
                </a:solidFill>
              </a:rPr>
              <a:t>⌿⍨</a:t>
            </a:r>
            <a:r>
              <a:rPr>
                <a:solidFill>
                  <a:srgbClr val="D699B6"/>
                </a:solidFill>
              </a:rPr>
              <a:t>4</a:t>
            </a:r>
            <a:r>
              <a:rPr>
                <a:solidFill>
                  <a:srgbClr val="E69875"/>
                </a:solidFill>
              </a:rPr>
              <a:t>/</a:t>
            </a:r>
            <a:r>
              <a:t>m</a:t>
            </a:r>
            <a:r>
              <a:rPr>
                <a:solidFill>
                  <a:srgbClr val="E69875"/>
                </a:solidFill>
              </a:rPr>
              <a:t>←∊</a:t>
            </a:r>
            <a:r>
              <a:t>exposed</a:t>
            </a:r>
          </a:p>
        </p:txBody>
      </p:sp>
      <p:sp>
        <p:nvSpPr>
          <p:cNvPr id="402" name="Google Shape;395;p54"/>
          <p:cNvSpPr txBox="1"/>
          <p:nvPr/>
        </p:nvSpPr>
        <p:spPr>
          <a:xfrm>
            <a:off x="639307" y="5691016"/>
            <a:ext cx="16549925" cy="7874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000">
                <a:solidFill>
                  <a:srgbClr val="D3C6AA"/>
                </a:solidFill>
                <a:latin typeface="APL385 Unicode"/>
                <a:ea typeface="APL385 Unicode"/>
                <a:cs typeface="APL385 Unicode"/>
                <a:sym typeface="APL385 Unicode"/>
              </a:defRPr>
            </a:pPr>
            <a:r>
              <a:t>life </a:t>
            </a:r>
            <a:r>
              <a:rPr>
                <a:solidFill>
                  <a:srgbClr val="E67E80"/>
                </a:solidFill>
              </a:rPr>
              <a:t>←</a:t>
            </a:r>
            <a:r>
              <a:t> {⊃</a:t>
            </a:r>
            <a:r>
              <a:rPr>
                <a:solidFill>
                  <a:srgbClr val="D699B6"/>
                </a:solidFill>
              </a:rPr>
              <a:t>1 ⍵</a:t>
            </a:r>
            <a:r>
              <a:t> ∨.∧</a:t>
            </a:r>
            <a:r>
              <a:rPr>
                <a:solidFill>
                  <a:srgbClr val="D699B6"/>
                </a:solidFill>
              </a:rPr>
              <a:t> 3 4</a:t>
            </a:r>
            <a:r>
              <a:t> = +/ +⌿</a:t>
            </a:r>
            <a:r>
              <a:rPr>
                <a:solidFill>
                  <a:srgbClr val="D699B6"/>
                </a:solidFill>
              </a:rPr>
              <a:t> ¯1 0 1</a:t>
            </a:r>
            <a:r>
              <a:t> ∘.⊖</a:t>
            </a:r>
            <a:r>
              <a:rPr>
                <a:solidFill>
                  <a:srgbClr val="D699B6"/>
                </a:solidFill>
              </a:rPr>
              <a:t> ¯1 0 1</a:t>
            </a:r>
            <a:r>
              <a:t> ⌽¨ ⊂</a:t>
            </a:r>
            <a:r>
              <a:rPr>
                <a:solidFill>
                  <a:srgbClr val="D699B6"/>
                </a:solidFill>
              </a:rPr>
              <a:t>⍵</a:t>
            </a:r>
            <a:r>
              <a:t>}</a:t>
            </a:r>
          </a:p>
        </p:txBody>
      </p:sp>
      <p:sp>
        <p:nvSpPr>
          <p:cNvPr id="403" name="Google Shape;396;p54"/>
          <p:cNvSpPr/>
          <p:nvPr/>
        </p:nvSpPr>
        <p:spPr>
          <a:xfrm flipV="1">
            <a:off x="12159801" y="3138240"/>
            <a:ext cx="680835" cy="2808195"/>
          </a:xfrm>
          <a:prstGeom prst="line">
            <a:avLst/>
          </a:prstGeom>
          <a:ln w="88900">
            <a:solidFill>
              <a:srgbClr val="B41600"/>
            </a:solidFill>
            <a:miter lim="400000"/>
          </a:ln>
        </p:spPr>
        <p:txBody>
          <a:bodyPr lIns="0" tIns="0" rIns="0" bIns="0"/>
          <a:lstStyle/>
          <a:p>
            <a:pPr/>
          </a:p>
        </p:txBody>
      </p:sp>
      <p:sp>
        <p:nvSpPr>
          <p:cNvPr id="404" name="Google Shape;397;p54"/>
          <p:cNvSpPr/>
          <p:nvPr/>
        </p:nvSpPr>
        <p:spPr>
          <a:xfrm flipV="1">
            <a:off x="12606349" y="3138240"/>
            <a:ext cx="1126071" cy="2808194"/>
          </a:xfrm>
          <a:prstGeom prst="line">
            <a:avLst/>
          </a:prstGeom>
          <a:ln w="88900">
            <a:solidFill>
              <a:srgbClr val="1DAD01"/>
            </a:solidFill>
            <a:miter lim="400000"/>
          </a:ln>
        </p:spPr>
        <p:txBody>
          <a:bodyPr lIns="0" tIns="0" rIns="0" bIns="0"/>
          <a:lstStyle/>
          <a:p>
            <a:pPr/>
          </a:p>
        </p:txBody>
      </p:sp>
      <p:sp>
        <p:nvSpPr>
          <p:cNvPr id="405" name="Google Shape;398;p54"/>
          <p:cNvSpPr/>
          <p:nvPr/>
        </p:nvSpPr>
        <p:spPr>
          <a:xfrm flipH="1" flipV="1">
            <a:off x="13732419" y="3138240"/>
            <a:ext cx="1348417" cy="2808195"/>
          </a:xfrm>
          <a:prstGeom prst="line">
            <a:avLst/>
          </a:prstGeom>
          <a:ln w="88900">
            <a:solidFill>
              <a:srgbClr val="1DAD01"/>
            </a:solidFill>
            <a:miter lim="400000"/>
          </a:ln>
        </p:spPr>
        <p:txBody>
          <a:bodyPr lIns="0" tIns="0" rIns="0" bIns="0"/>
          <a:lstStyle/>
          <a:p>
            <a:pPr/>
          </a:p>
        </p:txBody>
      </p:sp>
      <p:sp>
        <p:nvSpPr>
          <p:cNvPr id="406" name="Google Shape;399;p54"/>
          <p:cNvSpPr txBox="1"/>
          <p:nvPr/>
        </p:nvSpPr>
        <p:spPr>
          <a:xfrm>
            <a:off x="12680492" y="6682505"/>
            <a:ext cx="9222602" cy="2114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Broad pattern: Move around in the directions and perform computation on movements</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Google Shape;410;p56"/>
          <p:cNvSpPr txBox="1"/>
          <p:nvPr>
            <p:ph type="title"/>
          </p:nvPr>
        </p:nvSpPr>
        <p:spPr>
          <a:prstGeom prst="rect">
            <a:avLst/>
          </a:prstGeom>
        </p:spPr>
        <p:txBody>
          <a:bodyPr/>
          <a:lstStyle/>
          <a:p>
            <a:pPr/>
            <a:r>
              <a:t>Major Positives</a:t>
            </a:r>
          </a:p>
        </p:txBody>
      </p:sp>
      <p:sp>
        <p:nvSpPr>
          <p:cNvPr id="409" name="Google Shape;411;p56"/>
          <p:cNvSpPr txBox="1"/>
          <p:nvPr>
            <p:ph type="body" sz="half" idx="1"/>
          </p:nvPr>
        </p:nvSpPr>
        <p:spPr>
          <a:xfrm>
            <a:off x="1206500" y="4248503"/>
            <a:ext cx="8824746" cy="8256014"/>
          </a:xfrm>
          <a:prstGeom prst="rect">
            <a:avLst/>
          </a:prstGeom>
        </p:spPr>
        <p:txBody>
          <a:bodyPr lIns="50800" tIns="50800" rIns="50800" bIns="50800"/>
          <a:lstStyle/>
          <a:p>
            <a:pPr marL="609600" indent="-609600">
              <a:lnSpc>
                <a:spcPct val="90000"/>
              </a:lnSpc>
              <a:buClr>
                <a:srgbClr val="000000"/>
              </a:buClr>
              <a:buSzPts val="4800"/>
              <a:buFont typeface="Helvetica Neue"/>
              <a:buChar char="•"/>
              <a:defRPr b="0" sz="4800"/>
            </a:pPr>
            <a:r>
              <a:t>APL puts data in your face</a:t>
            </a:r>
          </a:p>
          <a:p>
            <a:pPr marL="609600" indent="-609600">
              <a:lnSpc>
                <a:spcPct val="90000"/>
              </a:lnSpc>
              <a:spcBef>
                <a:spcPts val="4500"/>
              </a:spcBef>
              <a:buClr>
                <a:srgbClr val="000000"/>
              </a:buClr>
              <a:buSzPts val="4800"/>
              <a:buFont typeface="Helvetica Neue"/>
              <a:buChar char="•"/>
              <a:defRPr b="0" sz="4800"/>
            </a:pPr>
            <a:r>
              <a:t>APL is ridiculously fast to iterate on</a:t>
            </a:r>
          </a:p>
          <a:p>
            <a:pPr marL="609600" indent="-609600">
              <a:lnSpc>
                <a:spcPct val="90000"/>
              </a:lnSpc>
              <a:spcBef>
                <a:spcPts val="4500"/>
              </a:spcBef>
              <a:buClr>
                <a:srgbClr val="000000"/>
              </a:buClr>
              <a:buSzPts val="4800"/>
              <a:buFont typeface="Helvetica Neue"/>
              <a:buChar char="•"/>
              <a:defRPr b="0" sz="4800"/>
            </a:pPr>
            <a:r>
              <a:t>APL is malleable</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Google Shape;416;p57"/>
          <p:cNvSpPr txBox="1"/>
          <p:nvPr>
            <p:ph type="title"/>
          </p:nvPr>
        </p:nvSpPr>
        <p:spPr>
          <a:xfrm>
            <a:off x="1206499" y="1079500"/>
            <a:ext cx="9597850" cy="1433164"/>
          </a:xfrm>
          <a:prstGeom prst="rect">
            <a:avLst/>
          </a:prstGeom>
        </p:spPr>
        <p:txBody>
          <a:bodyPr/>
          <a:lstStyle/>
          <a:p>
            <a:pPr/>
            <a:r>
              <a:t>Major Positives</a:t>
            </a:r>
          </a:p>
        </p:txBody>
      </p:sp>
      <p:sp>
        <p:nvSpPr>
          <p:cNvPr id="412" name="Google Shape;417;p57"/>
          <p:cNvSpPr txBox="1"/>
          <p:nvPr>
            <p:ph type="body" sz="half" idx="1"/>
          </p:nvPr>
        </p:nvSpPr>
        <p:spPr>
          <a:xfrm>
            <a:off x="1206500" y="4248503"/>
            <a:ext cx="8824746" cy="8256014"/>
          </a:xfrm>
          <a:prstGeom prst="rect">
            <a:avLst/>
          </a:prstGeom>
        </p:spPr>
        <p:txBody>
          <a:bodyPr lIns="50800" tIns="50800" rIns="50800" bIns="50800"/>
          <a:lstStyle/>
          <a:p>
            <a:pPr marL="609600" indent="-609600">
              <a:lnSpc>
                <a:spcPct val="90000"/>
              </a:lnSpc>
              <a:buClr>
                <a:srgbClr val="000000"/>
              </a:buClr>
              <a:buSzPts val="4800"/>
              <a:buFont typeface="Helvetica Neue"/>
              <a:buChar char="•"/>
              <a:defRPr sz="4800"/>
            </a:pPr>
            <a:r>
              <a:t>APL puts data in your face</a:t>
            </a:r>
            <a:endParaRPr b="0"/>
          </a:p>
          <a:p>
            <a:pPr marL="609600" indent="-609600">
              <a:lnSpc>
                <a:spcPct val="90000"/>
              </a:lnSpc>
              <a:spcBef>
                <a:spcPts val="4500"/>
              </a:spcBef>
              <a:buClr>
                <a:srgbClr val="000000"/>
              </a:buClr>
              <a:buSzPts val="4800"/>
              <a:buFont typeface="Helvetica Neue"/>
              <a:buChar char="•"/>
              <a:defRPr b="0" sz="4800"/>
            </a:pPr>
            <a:r>
              <a:t>APL is ridiculously fast to iterate on</a:t>
            </a:r>
          </a:p>
          <a:p>
            <a:pPr marL="609600" indent="-609600">
              <a:lnSpc>
                <a:spcPct val="90000"/>
              </a:lnSpc>
              <a:spcBef>
                <a:spcPts val="4500"/>
              </a:spcBef>
              <a:buClr>
                <a:srgbClr val="000000"/>
              </a:buClr>
              <a:buSzPts val="4800"/>
              <a:buFont typeface="Helvetica Neue"/>
              <a:buChar char="•"/>
              <a:defRPr b="0" sz="4800"/>
            </a:pPr>
            <a:r>
              <a:t>APL is malleable</a:t>
            </a:r>
          </a:p>
        </p:txBody>
      </p:sp>
      <p:sp>
        <p:nvSpPr>
          <p:cNvPr id="413" name="Google Shape;418;p57"/>
          <p:cNvSpPr txBox="1"/>
          <p:nvPr/>
        </p:nvSpPr>
        <p:spPr>
          <a:xfrm>
            <a:off x="12007143" y="405531"/>
            <a:ext cx="9597850" cy="14616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4800">
                <a:latin typeface="Helvetica Neue"/>
                <a:ea typeface="Helvetica Neue"/>
                <a:cs typeface="Helvetica Neue"/>
                <a:sym typeface="Helvetica Neue"/>
              </a:defRPr>
            </a:pPr>
            <a:r>
              <a:t>Entire data structure for world data</a:t>
            </a:r>
            <a:br/>
            <a:r>
              <a:t>and some helper functions</a:t>
            </a:r>
          </a:p>
        </p:txBody>
      </p:sp>
      <p:sp>
        <p:nvSpPr>
          <p:cNvPr id="414" name="Google Shape;419;p57"/>
          <p:cNvSpPr txBox="1"/>
          <p:nvPr/>
        </p:nvSpPr>
        <p:spPr>
          <a:xfrm>
            <a:off x="9965111" y="2112617"/>
            <a:ext cx="14499855" cy="63246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a:solidFill>
                  <a:srgbClr val="D3C6AA"/>
                </a:solidFill>
                <a:latin typeface="APL385 Unicode"/>
                <a:ea typeface="APL385 Unicode"/>
                <a:cs typeface="APL385 Unicode"/>
                <a:sym typeface="APL385 Unicode"/>
              </a:defRPr>
            </a:pPr>
            <a:r>
              <a:t>chunks </a:t>
            </a:r>
            <a:r>
              <a:rPr>
                <a:solidFill>
                  <a:srgbClr val="E67E80"/>
                </a:solidFill>
              </a:rPr>
              <a:t>←</a:t>
            </a:r>
            <a:r>
              <a:rPr>
                <a:solidFill>
                  <a:srgbClr val="D699B6"/>
                </a:solidFill>
              </a:rPr>
              <a:t> 0</a:t>
            </a:r>
            <a:r>
              <a:rPr>
                <a:solidFill>
                  <a:srgbClr val="E69875"/>
                </a:solidFill>
              </a:rPr>
              <a:t>⍴⍨</a:t>
            </a:r>
            <a:r>
              <a:rPr>
                <a:solidFill>
                  <a:srgbClr val="D699B6"/>
                </a:solidFill>
              </a:rPr>
              <a:t>0</a:t>
            </a:r>
            <a:r>
              <a:rPr>
                <a:solidFill>
                  <a:srgbClr val="E69875"/>
                </a:solidFill>
              </a:rPr>
              <a:t>,</a:t>
            </a:r>
            <a:r>
              <a:t>l</a:t>
            </a:r>
            <a:endParaRPr sz="4800"/>
          </a:p>
          <a:p>
            <a:pPr>
              <a:defRPr sz="3600">
                <a:solidFill>
                  <a:srgbClr val="D3C6AA"/>
                </a:solidFill>
                <a:latin typeface="APL385 Unicode"/>
                <a:ea typeface="APL385 Unicode"/>
                <a:cs typeface="APL385 Unicode"/>
                <a:sym typeface="APL385 Unicode"/>
              </a:defRPr>
            </a:pPr>
            <a:r>
              <a:t>cnames </a:t>
            </a:r>
            <a:r>
              <a:rPr>
                <a:solidFill>
                  <a:srgbClr val="E67E80"/>
                </a:solidFill>
              </a:rPr>
              <a:t>←</a:t>
            </a:r>
            <a:r>
              <a:rPr>
                <a:solidFill>
                  <a:srgbClr val="DBBC7F"/>
                </a:solidFill>
              </a:rPr>
              <a:t> 'cx' 'cz' 'vb' 'vb_kind' 'idx_cnt' 'ready'</a:t>
            </a:r>
            <a:endParaRPr sz="4800"/>
          </a:p>
          <a:p>
            <a:pPr>
              <a:defRPr sz="3600">
                <a:solidFill>
                  <a:srgbClr val="D3C6AA"/>
                </a:solidFill>
                <a:latin typeface="APL385 Unicode"/>
                <a:ea typeface="APL385 Unicode"/>
                <a:cs typeface="APL385 Unicode"/>
                <a:sym typeface="APL385 Unicode"/>
              </a:defRPr>
            </a:pPr>
            <a:r>
              <a:t>chunk_info </a:t>
            </a:r>
            <a:r>
              <a:rPr>
                <a:solidFill>
                  <a:srgbClr val="E67E80"/>
                </a:solidFill>
              </a:rPr>
              <a:t>←</a:t>
            </a:r>
            <a:r>
              <a:t> (</a:t>
            </a:r>
            <a:r>
              <a:rPr>
                <a:solidFill>
                  <a:srgbClr val="E69875"/>
                </a:solidFill>
              </a:rPr>
              <a:t>≢</a:t>
            </a:r>
            <a:r>
              <a:t>cnames)</a:t>
            </a:r>
            <a:r>
              <a:rPr>
                <a:solidFill>
                  <a:srgbClr val="E69875"/>
                </a:solidFill>
              </a:rPr>
              <a:t>⍴⊂</a:t>
            </a:r>
            <a:r>
              <a:rPr>
                <a:solidFill>
                  <a:srgbClr val="D699B6"/>
                </a:solidFill>
              </a:rPr>
              <a:t>⍬</a:t>
            </a:r>
            <a:endParaRPr sz="4800"/>
          </a:p>
          <a:p>
            <a:pPr>
              <a:defRPr sz="3600">
                <a:solidFill>
                  <a:srgbClr val="D3C6AA"/>
                </a:solidFill>
                <a:latin typeface="APL385 Unicode"/>
                <a:ea typeface="APL385 Unicode"/>
                <a:cs typeface="APL385 Unicode"/>
                <a:sym typeface="APL385 Unicode"/>
              </a:defRPr>
            </a:pPr>
            <a:r>
              <a:t>Ci </a:t>
            </a:r>
            <a:r>
              <a:rPr>
                <a:solidFill>
                  <a:srgbClr val="E67E80"/>
                </a:solidFill>
              </a:rPr>
              <a:t>←</a:t>
            </a:r>
            <a:r>
              <a:t> cnames</a:t>
            </a:r>
            <a:r>
              <a:rPr>
                <a:solidFill>
                  <a:srgbClr val="E69875"/>
                </a:solidFill>
              </a:rPr>
              <a:t>∘⍳∘⊆</a:t>
            </a:r>
            <a:endParaRPr sz="4800"/>
          </a:p>
          <a:p>
            <a:pPr>
              <a:defRPr sz="3600">
                <a:solidFill>
                  <a:srgbClr val="D3C6AA"/>
                </a:solidFill>
                <a:latin typeface="APL385 Unicode"/>
                <a:ea typeface="APL385 Unicode"/>
                <a:cs typeface="APL385 Unicode"/>
                <a:sym typeface="APL385 Unicode"/>
              </a:defRPr>
            </a:pPr>
            <a:r>
              <a:t>Cg</a:t>
            </a:r>
            <a:r>
              <a:rPr>
                <a:solidFill>
                  <a:srgbClr val="E69875"/>
                </a:solidFill>
              </a:rPr>
              <a:t>←</a:t>
            </a:r>
            <a:r>
              <a:t>{</a:t>
            </a:r>
            <a:endParaRPr sz="4800"/>
          </a:p>
          <a:p>
            <a:pPr>
              <a:defRPr sz="3600">
                <a:solidFill>
                  <a:srgbClr val="D699B6"/>
                </a:solidFill>
                <a:latin typeface="APL385 Unicode"/>
                <a:ea typeface="APL385 Unicode"/>
                <a:cs typeface="APL385 Unicode"/>
                <a:sym typeface="APL385 Unicode"/>
              </a:defRPr>
            </a:pPr>
            <a:r>
              <a:t>    ⍵</a:t>
            </a:r>
            <a:r>
              <a:rPr>
                <a:solidFill>
                  <a:srgbClr val="E69875"/>
                </a:solidFill>
              </a:rPr>
              <a:t>≡</a:t>
            </a:r>
            <a:r>
              <a:rPr>
                <a:solidFill>
                  <a:srgbClr val="DBBC7F"/>
                </a:solidFill>
              </a:rPr>
              <a:t>'xz'</a:t>
            </a:r>
            <a:r>
              <a:rPr>
                <a:solidFill>
                  <a:srgbClr val="D3C6AA"/>
                </a:solidFill>
              </a:rPr>
              <a:t>:</a:t>
            </a:r>
            <a:r>
              <a:rPr>
                <a:solidFill>
                  <a:srgbClr val="E69875"/>
                </a:solidFill>
              </a:rPr>
              <a:t>↓⍉↑</a:t>
            </a:r>
            <a:r>
              <a:rPr>
                <a:solidFill>
                  <a:srgbClr val="D3C6AA"/>
                </a:solidFill>
              </a:rPr>
              <a:t>chunk_info</a:t>
            </a:r>
            <a:r>
              <a:rPr>
                <a:solidFill>
                  <a:srgbClr val="E69875"/>
                </a:solidFill>
              </a:rPr>
              <a:t>⌷⍨⊂</a:t>
            </a:r>
            <a:r>
              <a:rPr>
                <a:solidFill>
                  <a:srgbClr val="D3C6AA"/>
                </a:solidFill>
              </a:rPr>
              <a:t>Ci</a:t>
            </a:r>
            <a:r>
              <a:rPr>
                <a:solidFill>
                  <a:srgbClr val="DBBC7F"/>
                </a:solidFill>
              </a:rPr>
              <a:t>'cx' 'cz'</a:t>
            </a:r>
            <a:endParaRPr sz="4800"/>
          </a:p>
          <a:p>
            <a:pPr>
              <a:defRPr sz="3600">
                <a:solidFill>
                  <a:srgbClr val="D699B6"/>
                </a:solidFill>
                <a:latin typeface="APL385 Unicode"/>
                <a:ea typeface="APL385 Unicode"/>
                <a:cs typeface="APL385 Unicode"/>
                <a:sym typeface="APL385 Unicode"/>
              </a:defRPr>
            </a:pPr>
            <a:r>
              <a:t>    ⍵</a:t>
            </a:r>
            <a:r>
              <a:rPr>
                <a:solidFill>
                  <a:srgbClr val="E69875"/>
                </a:solidFill>
              </a:rPr>
              <a:t>≡</a:t>
            </a:r>
            <a:r>
              <a:rPr>
                <a:solidFill>
                  <a:srgbClr val="DBBC7F"/>
                </a:solidFill>
              </a:rPr>
              <a:t>'enc_xz'</a:t>
            </a:r>
            <a:r>
              <a:rPr>
                <a:solidFill>
                  <a:srgbClr val="D3C6AA"/>
                </a:solidFill>
              </a:rPr>
              <a:t>:(</a:t>
            </a:r>
            <a:r>
              <a:rPr>
                <a:solidFill>
                  <a:srgbClr val="E69875"/>
                </a:solidFill>
              </a:rPr>
              <a:t>,⍨</a:t>
            </a:r>
            <a:r>
              <a:t>2</a:t>
            </a:r>
            <a:r>
              <a:rPr>
                <a:solidFill>
                  <a:srgbClr val="E69875"/>
                </a:solidFill>
              </a:rPr>
              <a:t>*</a:t>
            </a:r>
            <a:r>
              <a:t>16</a:t>
            </a:r>
            <a:r>
              <a:rPr>
                <a:solidFill>
                  <a:srgbClr val="D3C6AA"/>
                </a:solidFill>
              </a:rPr>
              <a:t>)</a:t>
            </a:r>
            <a:r>
              <a:rPr>
                <a:solidFill>
                  <a:srgbClr val="E69875"/>
                </a:solidFill>
              </a:rPr>
              <a:t>⊥⍉⊃,/⍪¨</a:t>
            </a:r>
            <a:r>
              <a:rPr>
                <a:solidFill>
                  <a:srgbClr val="D3C6AA"/>
                </a:solidFill>
              </a:rPr>
              <a:t>chunk_info</a:t>
            </a:r>
            <a:r>
              <a:rPr>
                <a:solidFill>
                  <a:srgbClr val="E69875"/>
                </a:solidFill>
              </a:rPr>
              <a:t>⌷⍨⊂</a:t>
            </a:r>
            <a:r>
              <a:rPr>
                <a:solidFill>
                  <a:srgbClr val="D3C6AA"/>
                </a:solidFill>
              </a:rPr>
              <a:t>Ci</a:t>
            </a:r>
            <a:r>
              <a:rPr>
                <a:solidFill>
                  <a:srgbClr val="DBBC7F"/>
                </a:solidFill>
              </a:rPr>
              <a:t>'cx' 'cz'</a:t>
            </a:r>
            <a:endParaRPr sz="4800"/>
          </a:p>
          <a:p>
            <a:pPr>
              <a:defRPr sz="3600">
                <a:solidFill>
                  <a:srgbClr val="D3C6AA"/>
                </a:solidFill>
                <a:latin typeface="APL385 Unicode"/>
                <a:ea typeface="APL385 Unicode"/>
                <a:cs typeface="APL385 Unicode"/>
                <a:sym typeface="APL385 Unicode"/>
              </a:defRPr>
            </a:pPr>
            <a:r>
              <a:t>    chunk_info</a:t>
            </a:r>
            <a:r>
              <a:rPr>
                <a:solidFill>
                  <a:srgbClr val="E69875"/>
                </a:solidFill>
              </a:rPr>
              <a:t>⊃⍨</a:t>
            </a:r>
            <a:r>
              <a:t>Ci </a:t>
            </a:r>
            <a:r>
              <a:rPr>
                <a:solidFill>
                  <a:srgbClr val="D699B6"/>
                </a:solidFill>
              </a:rPr>
              <a:t>⍵</a:t>
            </a:r>
            <a:endParaRPr sz="4800"/>
          </a:p>
          <a:p>
            <a:pPr>
              <a:defRPr sz="3600">
                <a:solidFill>
                  <a:srgbClr val="D3C6AA"/>
                </a:solidFill>
                <a:latin typeface="APL385 Unicode"/>
                <a:ea typeface="APL385 Unicode"/>
                <a:cs typeface="APL385 Unicode"/>
                <a:sym typeface="APL385 Unicode"/>
              </a:defRPr>
            </a:pPr>
            <a:r>
              <a:t>}</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Google Shape;424;p58"/>
          <p:cNvSpPr txBox="1"/>
          <p:nvPr>
            <p:ph type="title"/>
          </p:nvPr>
        </p:nvSpPr>
        <p:spPr>
          <a:xfrm>
            <a:off x="1206499" y="1079500"/>
            <a:ext cx="9597850" cy="1433164"/>
          </a:xfrm>
          <a:prstGeom prst="rect">
            <a:avLst/>
          </a:prstGeom>
        </p:spPr>
        <p:txBody>
          <a:bodyPr/>
          <a:lstStyle/>
          <a:p>
            <a:pPr/>
            <a:r>
              <a:t>Major Positives</a:t>
            </a:r>
          </a:p>
        </p:txBody>
      </p:sp>
      <p:sp>
        <p:nvSpPr>
          <p:cNvPr id="419" name="Google Shape;425;p58"/>
          <p:cNvSpPr txBox="1"/>
          <p:nvPr>
            <p:ph type="body" sz="half" idx="1"/>
          </p:nvPr>
        </p:nvSpPr>
        <p:spPr>
          <a:xfrm>
            <a:off x="1206500" y="4248503"/>
            <a:ext cx="8824746" cy="8256014"/>
          </a:xfrm>
          <a:prstGeom prst="rect">
            <a:avLst/>
          </a:prstGeom>
        </p:spPr>
        <p:txBody>
          <a:bodyPr lIns="50800" tIns="50800" rIns="50800" bIns="50800"/>
          <a:lstStyle/>
          <a:p>
            <a:pPr marL="609600" indent="-609600">
              <a:lnSpc>
                <a:spcPct val="90000"/>
              </a:lnSpc>
              <a:buClr>
                <a:srgbClr val="000000"/>
              </a:buClr>
              <a:buSzPts val="4800"/>
              <a:buFont typeface="Helvetica Neue"/>
              <a:buChar char="•"/>
              <a:defRPr sz="4800"/>
            </a:pPr>
            <a:r>
              <a:t>APL puts data in your face</a:t>
            </a:r>
            <a:endParaRPr b="0"/>
          </a:p>
          <a:p>
            <a:pPr marL="609600" indent="-609600">
              <a:lnSpc>
                <a:spcPct val="90000"/>
              </a:lnSpc>
              <a:spcBef>
                <a:spcPts val="4500"/>
              </a:spcBef>
              <a:buClr>
                <a:srgbClr val="000000"/>
              </a:buClr>
              <a:buSzPts val="4800"/>
              <a:buFont typeface="Helvetica Neue"/>
              <a:buChar char="•"/>
              <a:defRPr b="0" sz="4800"/>
            </a:pPr>
            <a:r>
              <a:t>APL is ridiculously fast to iterate on</a:t>
            </a:r>
          </a:p>
          <a:p>
            <a:pPr marL="609600" indent="-609600">
              <a:lnSpc>
                <a:spcPct val="90000"/>
              </a:lnSpc>
              <a:spcBef>
                <a:spcPts val="4500"/>
              </a:spcBef>
              <a:buClr>
                <a:srgbClr val="000000"/>
              </a:buClr>
              <a:buSzPts val="4800"/>
              <a:buFont typeface="Helvetica Neue"/>
              <a:buChar char="•"/>
              <a:defRPr b="0" sz="4800"/>
            </a:pPr>
            <a:r>
              <a:t>APL is malleable</a:t>
            </a:r>
          </a:p>
        </p:txBody>
      </p:sp>
      <p:sp>
        <p:nvSpPr>
          <p:cNvPr id="420" name="Google Shape;426;p58"/>
          <p:cNvSpPr txBox="1"/>
          <p:nvPr/>
        </p:nvSpPr>
        <p:spPr>
          <a:xfrm>
            <a:off x="12220503" y="8682654"/>
            <a:ext cx="9171129" cy="8084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Unloading chunks out of memory</a:t>
            </a:r>
          </a:p>
        </p:txBody>
      </p:sp>
      <p:sp>
        <p:nvSpPr>
          <p:cNvPr id="421" name="Google Shape;427;p58"/>
          <p:cNvSpPr txBox="1"/>
          <p:nvPr/>
        </p:nvSpPr>
        <p:spPr>
          <a:xfrm>
            <a:off x="7765385" y="9739778"/>
            <a:ext cx="16451826" cy="38354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a:solidFill>
                  <a:srgbClr val="D3C6AA"/>
                </a:solidFill>
                <a:latin typeface="APL385 Unicode"/>
                <a:ea typeface="APL385 Unicode"/>
                <a:cs typeface="APL385 Unicode"/>
                <a:sym typeface="APL385 Unicode"/>
              </a:defRPr>
            </a:pPr>
            <a:r>
              <a:t>range</a:t>
            </a:r>
            <a:r>
              <a:rPr>
                <a:solidFill>
                  <a:srgbClr val="E69875"/>
                </a:solidFill>
              </a:rPr>
              <a:t>←</a:t>
            </a:r>
            <a:r>
              <a:t>(ax az </a:t>
            </a:r>
            <a:r>
              <a:rPr>
                <a:solidFill>
                  <a:srgbClr val="E69875"/>
                </a:solidFill>
              </a:rPr>
              <a:t>⋄</a:t>
            </a:r>
            <a:r>
              <a:t> )</a:t>
            </a:r>
            <a:r>
              <a:rPr>
                <a:solidFill>
                  <a:srgbClr val="E69875"/>
                </a:solidFill>
              </a:rPr>
              <a:t>+,∘.,⍨</a:t>
            </a:r>
            <a:r>
              <a:t>(</a:t>
            </a:r>
            <a:r>
              <a:rPr>
                <a:solidFill>
                  <a:srgbClr val="E69875"/>
                </a:solidFill>
              </a:rPr>
              <a:t>⍳</a:t>
            </a:r>
            <a:r>
              <a:rPr>
                <a:solidFill>
                  <a:srgbClr val="D699B6"/>
                </a:solidFill>
              </a:rPr>
              <a:t>1</a:t>
            </a:r>
            <a:r>
              <a:rPr>
                <a:solidFill>
                  <a:srgbClr val="E69875"/>
                </a:solidFill>
              </a:rPr>
              <a:t>+</a:t>
            </a:r>
            <a:r>
              <a:rPr>
                <a:solidFill>
                  <a:srgbClr val="D699B6"/>
                </a:solidFill>
              </a:rPr>
              <a:t>2</a:t>
            </a:r>
            <a:r>
              <a:rPr>
                <a:solidFill>
                  <a:srgbClr val="E69875"/>
                </a:solidFill>
              </a:rPr>
              <a:t>×</a:t>
            </a:r>
            <a:r>
              <a:t>view_distance)</a:t>
            </a:r>
            <a:r>
              <a:rPr>
                <a:solidFill>
                  <a:srgbClr val="E69875"/>
                </a:solidFill>
              </a:rPr>
              <a:t>-</a:t>
            </a:r>
            <a:r>
              <a:t>view_distance</a:t>
            </a:r>
            <a:endParaRPr sz="4800"/>
          </a:p>
          <a:p>
            <a:pPr>
              <a:defRPr sz="3600">
                <a:solidFill>
                  <a:srgbClr val="D3C6AA"/>
                </a:solidFill>
                <a:latin typeface="APL385 Unicode"/>
                <a:ea typeface="APL385 Unicode"/>
                <a:cs typeface="APL385 Unicode"/>
                <a:sym typeface="APL385 Unicode"/>
              </a:defRPr>
            </a:pPr>
            <a:r>
              <a:t>old</a:t>
            </a:r>
            <a:r>
              <a:rPr>
                <a:solidFill>
                  <a:srgbClr val="E69875"/>
                </a:solidFill>
              </a:rPr>
              <a:t>←</a:t>
            </a:r>
            <a:r>
              <a:t>range</a:t>
            </a:r>
            <a:r>
              <a:rPr>
                <a:solidFill>
                  <a:srgbClr val="E69875"/>
                </a:solidFill>
              </a:rPr>
              <a:t>~⍨</a:t>
            </a:r>
            <a:r>
              <a:t>Cg</a:t>
            </a:r>
            <a:r>
              <a:rPr>
                <a:solidFill>
                  <a:srgbClr val="DBBC7F"/>
                </a:solidFill>
              </a:rPr>
              <a:t>'xz'</a:t>
            </a:r>
            <a:endParaRPr sz="4800"/>
          </a:p>
          <a:p>
            <a:pPr>
              <a:defRPr sz="3600">
                <a:solidFill>
                  <a:srgbClr val="D3C6AA"/>
                </a:solidFill>
                <a:latin typeface="APL385 Unicode"/>
                <a:ea typeface="APL385 Unicode"/>
                <a:cs typeface="APL385 Unicode"/>
                <a:sym typeface="APL385 Unicode"/>
              </a:defRPr>
            </a:pPr>
            <a:r>
              <a:t>chunks</a:t>
            </a:r>
            <a:r>
              <a:rPr>
                <a:solidFill>
                  <a:srgbClr val="E69875"/>
                </a:solidFill>
              </a:rPr>
              <a:t>⌿⍨←</a:t>
            </a:r>
            <a:r>
              <a:t>m</a:t>
            </a:r>
            <a:r>
              <a:rPr>
                <a:solidFill>
                  <a:srgbClr val="E69875"/>
                </a:solidFill>
              </a:rPr>
              <a:t>←~</a:t>
            </a:r>
            <a:r>
              <a:t>old</a:t>
            </a:r>
            <a:r>
              <a:rPr>
                <a:solidFill>
                  <a:srgbClr val="E69875"/>
                </a:solidFill>
              </a:rPr>
              <a:t>∊⍨</a:t>
            </a:r>
            <a:r>
              <a:t>Cg</a:t>
            </a:r>
            <a:r>
              <a:rPr>
                <a:solidFill>
                  <a:srgbClr val="DBBC7F"/>
                </a:solidFill>
              </a:rPr>
              <a:t>'xz'</a:t>
            </a:r>
            <a:endParaRPr sz="4800"/>
          </a:p>
          <a:p>
            <a:pPr>
              <a:defRPr sz="3600">
                <a:solidFill>
                  <a:srgbClr val="D3C6AA"/>
                </a:solidFill>
                <a:latin typeface="APL385 Unicode"/>
                <a:ea typeface="APL385 Unicode"/>
                <a:cs typeface="APL385 Unicode"/>
                <a:sym typeface="APL385 Unicode"/>
              </a:defRPr>
            </a:pPr>
            <a:r>
              <a:t>set_m</a:t>
            </a:r>
            <a:r>
              <a:rPr>
                <a:solidFill>
                  <a:srgbClr val="E69875"/>
                </a:solidFill>
              </a:rPr>
              <a:t>←</a:t>
            </a:r>
            <a:r>
              <a:t>(</a:t>
            </a:r>
            <a:r>
              <a:rPr>
                <a:solidFill>
                  <a:srgbClr val="D699B6"/>
                </a:solidFill>
              </a:rPr>
              <a:t>0</a:t>
            </a:r>
            <a:r>
              <a:rPr>
                <a:solidFill>
                  <a:srgbClr val="E69875"/>
                </a:solidFill>
              </a:rPr>
              <a:t>≠</a:t>
            </a:r>
            <a:r>
              <a:t>Cg</a:t>
            </a:r>
            <a:r>
              <a:rPr>
                <a:solidFill>
                  <a:srgbClr val="DBBC7F"/>
                </a:solidFill>
              </a:rPr>
              <a:t>'vb'</a:t>
            </a:r>
            <a:r>
              <a:t>)</a:t>
            </a:r>
            <a:r>
              <a:rPr>
                <a:solidFill>
                  <a:srgbClr val="E69875"/>
                </a:solidFill>
              </a:rPr>
              <a:t>∧~</a:t>
            </a:r>
            <a:r>
              <a:t>m</a:t>
            </a:r>
            <a:endParaRPr sz="4800"/>
          </a:p>
          <a:p>
            <a:pPr>
              <a:defRPr sz="3600">
                <a:solidFill>
                  <a:srgbClr val="D3C6AA"/>
                </a:solidFill>
                <a:latin typeface="APL385 Unicode"/>
                <a:ea typeface="APL385 Unicode"/>
                <a:cs typeface="APL385 Unicode"/>
                <a:sym typeface="APL385 Unicode"/>
              </a:defRPr>
            </a:pPr>
            <a:r>
              <a:t>vb_fenced</a:t>
            </a:r>
            <a:r>
              <a:rPr>
                <a:solidFill>
                  <a:srgbClr val="E69875"/>
                </a:solidFill>
              </a:rPr>
              <a:t>⍪←</a:t>
            </a:r>
            <a:r>
              <a:rPr>
                <a:solidFill>
                  <a:srgbClr val="D699B6"/>
                </a:solidFill>
              </a:rPr>
              <a:t>¯1</a:t>
            </a:r>
            <a:r>
              <a:rPr>
                <a:solidFill>
                  <a:srgbClr val="E69875"/>
                </a:solidFill>
              </a:rPr>
              <a:t>,</a:t>
            </a:r>
            <a:r>
              <a:rPr>
                <a:solidFill>
                  <a:srgbClr val="DBBC7F"/>
                </a:solidFill>
              </a:rPr>
              <a:t>'vb_kind'</a:t>
            </a:r>
            <a:r>
              <a:t>{</a:t>
            </a:r>
            <a:r>
              <a:rPr>
                <a:solidFill>
                  <a:srgbClr val="E69875"/>
                </a:solidFill>
              </a:rPr>
              <a:t>⍉↑</a:t>
            </a:r>
            <a:r>
              <a:rPr>
                <a:solidFill>
                  <a:srgbClr val="D699B6"/>
                </a:solidFill>
              </a:rPr>
              <a:t>⍺ ⍵</a:t>
            </a:r>
            <a:r>
              <a:t>}</a:t>
            </a:r>
            <a:r>
              <a:rPr>
                <a:solidFill>
                  <a:srgbClr val="E69875"/>
                </a:solidFill>
              </a:rPr>
              <a:t>⍥</a:t>
            </a:r>
            <a:r>
              <a:t>{</a:t>
            </a:r>
            <a:r>
              <a:rPr>
                <a:solidFill>
                  <a:srgbClr val="D699B6"/>
                </a:solidFill>
              </a:rPr>
              <a:t>⍵</a:t>
            </a:r>
            <a:r>
              <a:rPr>
                <a:solidFill>
                  <a:srgbClr val="E69875"/>
                </a:solidFill>
              </a:rPr>
              <a:t>/⍨</a:t>
            </a:r>
            <a:r>
              <a:t>set_m}</a:t>
            </a:r>
            <a:r>
              <a:rPr>
                <a:solidFill>
                  <a:srgbClr val="E69875"/>
                </a:solidFill>
              </a:rPr>
              <a:t>⍥</a:t>
            </a:r>
            <a:r>
              <a:t>Cg</a:t>
            </a:r>
            <a:r>
              <a:rPr>
                <a:solidFill>
                  <a:srgbClr val="DBBC7F"/>
                </a:solidFill>
              </a:rPr>
              <a:t>'vb'</a:t>
            </a:r>
            <a:endParaRPr sz="4800"/>
          </a:p>
          <a:p>
            <a:pPr>
              <a:defRPr sz="3600">
                <a:solidFill>
                  <a:srgbClr val="D3C6AA"/>
                </a:solidFill>
                <a:latin typeface="APL385 Unicode"/>
                <a:ea typeface="APL385 Unicode"/>
                <a:cs typeface="APL385 Unicode"/>
                <a:sym typeface="APL385 Unicode"/>
              </a:defRPr>
            </a:pPr>
            <a:r>
              <a:t>chunk_info</a:t>
            </a:r>
            <a:r>
              <a:rPr>
                <a:solidFill>
                  <a:srgbClr val="E69875"/>
                </a:solidFill>
              </a:rPr>
              <a:t>←</a:t>
            </a:r>
            <a:r>
              <a:t>m</a:t>
            </a:r>
            <a:r>
              <a:rPr>
                <a:solidFill>
                  <a:srgbClr val="E69875"/>
                </a:solidFill>
              </a:rPr>
              <a:t>∘/¨</a:t>
            </a:r>
            <a:r>
              <a:t>chunk_info</a:t>
            </a:r>
          </a:p>
        </p:txBody>
      </p:sp>
      <p:sp>
        <p:nvSpPr>
          <p:cNvPr id="422" name="Google Shape;428;p58"/>
          <p:cNvSpPr txBox="1"/>
          <p:nvPr/>
        </p:nvSpPr>
        <p:spPr>
          <a:xfrm>
            <a:off x="12007143" y="405531"/>
            <a:ext cx="9597850" cy="14616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4800">
                <a:latin typeface="Helvetica Neue"/>
                <a:ea typeface="Helvetica Neue"/>
                <a:cs typeface="Helvetica Neue"/>
                <a:sym typeface="Helvetica Neue"/>
              </a:defRPr>
            </a:pPr>
            <a:r>
              <a:t>Entire data structure for world data</a:t>
            </a:r>
            <a:br/>
            <a:r>
              <a:t>and some helper functions</a:t>
            </a:r>
          </a:p>
        </p:txBody>
      </p:sp>
      <p:sp>
        <p:nvSpPr>
          <p:cNvPr id="423" name="Google Shape;429;p58"/>
          <p:cNvSpPr txBox="1"/>
          <p:nvPr/>
        </p:nvSpPr>
        <p:spPr>
          <a:xfrm>
            <a:off x="9965111" y="2112617"/>
            <a:ext cx="14499855" cy="63246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a:solidFill>
                  <a:srgbClr val="D3C6AA"/>
                </a:solidFill>
                <a:latin typeface="APL385 Unicode"/>
                <a:ea typeface="APL385 Unicode"/>
                <a:cs typeface="APL385 Unicode"/>
                <a:sym typeface="APL385 Unicode"/>
              </a:defRPr>
            </a:pPr>
            <a:r>
              <a:t>chunks </a:t>
            </a:r>
            <a:r>
              <a:rPr>
                <a:solidFill>
                  <a:srgbClr val="E67E80"/>
                </a:solidFill>
              </a:rPr>
              <a:t>←</a:t>
            </a:r>
            <a:r>
              <a:rPr>
                <a:solidFill>
                  <a:srgbClr val="D699B6"/>
                </a:solidFill>
              </a:rPr>
              <a:t> 0</a:t>
            </a:r>
            <a:r>
              <a:rPr>
                <a:solidFill>
                  <a:srgbClr val="E69875"/>
                </a:solidFill>
              </a:rPr>
              <a:t>⍴⍨</a:t>
            </a:r>
            <a:r>
              <a:rPr>
                <a:solidFill>
                  <a:srgbClr val="D699B6"/>
                </a:solidFill>
              </a:rPr>
              <a:t>0</a:t>
            </a:r>
            <a:r>
              <a:rPr>
                <a:solidFill>
                  <a:srgbClr val="E69875"/>
                </a:solidFill>
              </a:rPr>
              <a:t>,</a:t>
            </a:r>
            <a:r>
              <a:t>l</a:t>
            </a:r>
            <a:endParaRPr sz="4800"/>
          </a:p>
          <a:p>
            <a:pPr>
              <a:defRPr sz="3600">
                <a:solidFill>
                  <a:srgbClr val="D3C6AA"/>
                </a:solidFill>
                <a:latin typeface="APL385 Unicode"/>
                <a:ea typeface="APL385 Unicode"/>
                <a:cs typeface="APL385 Unicode"/>
                <a:sym typeface="APL385 Unicode"/>
              </a:defRPr>
            </a:pPr>
            <a:r>
              <a:t>cnames </a:t>
            </a:r>
            <a:r>
              <a:rPr>
                <a:solidFill>
                  <a:srgbClr val="E67E80"/>
                </a:solidFill>
              </a:rPr>
              <a:t>←</a:t>
            </a:r>
            <a:r>
              <a:rPr>
                <a:solidFill>
                  <a:srgbClr val="DBBC7F"/>
                </a:solidFill>
              </a:rPr>
              <a:t> 'cx' 'cz' 'vb' 'vb_kind' 'idx_cnt' 'ready'</a:t>
            </a:r>
            <a:endParaRPr sz="4800"/>
          </a:p>
          <a:p>
            <a:pPr>
              <a:defRPr sz="3600">
                <a:solidFill>
                  <a:srgbClr val="D3C6AA"/>
                </a:solidFill>
                <a:latin typeface="APL385 Unicode"/>
                <a:ea typeface="APL385 Unicode"/>
                <a:cs typeface="APL385 Unicode"/>
                <a:sym typeface="APL385 Unicode"/>
              </a:defRPr>
            </a:pPr>
            <a:r>
              <a:t>chunk_info </a:t>
            </a:r>
            <a:r>
              <a:rPr>
                <a:solidFill>
                  <a:srgbClr val="E67E80"/>
                </a:solidFill>
              </a:rPr>
              <a:t>←</a:t>
            </a:r>
            <a:r>
              <a:t> (</a:t>
            </a:r>
            <a:r>
              <a:rPr>
                <a:solidFill>
                  <a:srgbClr val="E69875"/>
                </a:solidFill>
              </a:rPr>
              <a:t>≢</a:t>
            </a:r>
            <a:r>
              <a:t>cnames)</a:t>
            </a:r>
            <a:r>
              <a:rPr>
                <a:solidFill>
                  <a:srgbClr val="E69875"/>
                </a:solidFill>
              </a:rPr>
              <a:t>⍴⊂</a:t>
            </a:r>
            <a:r>
              <a:rPr>
                <a:solidFill>
                  <a:srgbClr val="D699B6"/>
                </a:solidFill>
              </a:rPr>
              <a:t>⍬</a:t>
            </a:r>
            <a:endParaRPr sz="4800"/>
          </a:p>
          <a:p>
            <a:pPr>
              <a:defRPr sz="3600">
                <a:solidFill>
                  <a:srgbClr val="D3C6AA"/>
                </a:solidFill>
                <a:latin typeface="APL385 Unicode"/>
                <a:ea typeface="APL385 Unicode"/>
                <a:cs typeface="APL385 Unicode"/>
                <a:sym typeface="APL385 Unicode"/>
              </a:defRPr>
            </a:pPr>
            <a:r>
              <a:t>Ci </a:t>
            </a:r>
            <a:r>
              <a:rPr>
                <a:solidFill>
                  <a:srgbClr val="E67E80"/>
                </a:solidFill>
              </a:rPr>
              <a:t>←</a:t>
            </a:r>
            <a:r>
              <a:t> cnames</a:t>
            </a:r>
            <a:r>
              <a:rPr>
                <a:solidFill>
                  <a:srgbClr val="E69875"/>
                </a:solidFill>
              </a:rPr>
              <a:t>∘⍳∘⊆</a:t>
            </a:r>
            <a:endParaRPr sz="4800"/>
          </a:p>
          <a:p>
            <a:pPr>
              <a:defRPr sz="3600">
                <a:solidFill>
                  <a:srgbClr val="D3C6AA"/>
                </a:solidFill>
                <a:latin typeface="APL385 Unicode"/>
                <a:ea typeface="APL385 Unicode"/>
                <a:cs typeface="APL385 Unicode"/>
                <a:sym typeface="APL385 Unicode"/>
              </a:defRPr>
            </a:pPr>
            <a:r>
              <a:t>Cg</a:t>
            </a:r>
            <a:r>
              <a:rPr>
                <a:solidFill>
                  <a:srgbClr val="E69875"/>
                </a:solidFill>
              </a:rPr>
              <a:t>←</a:t>
            </a:r>
            <a:r>
              <a:t>{</a:t>
            </a:r>
            <a:endParaRPr sz="4800"/>
          </a:p>
          <a:p>
            <a:pPr>
              <a:defRPr sz="3600">
                <a:solidFill>
                  <a:srgbClr val="D699B6"/>
                </a:solidFill>
                <a:latin typeface="APL385 Unicode"/>
                <a:ea typeface="APL385 Unicode"/>
                <a:cs typeface="APL385 Unicode"/>
                <a:sym typeface="APL385 Unicode"/>
              </a:defRPr>
            </a:pPr>
            <a:r>
              <a:t>    ⍵</a:t>
            </a:r>
            <a:r>
              <a:rPr>
                <a:solidFill>
                  <a:srgbClr val="E69875"/>
                </a:solidFill>
              </a:rPr>
              <a:t>≡</a:t>
            </a:r>
            <a:r>
              <a:rPr>
                <a:solidFill>
                  <a:srgbClr val="DBBC7F"/>
                </a:solidFill>
              </a:rPr>
              <a:t>'xz'</a:t>
            </a:r>
            <a:r>
              <a:rPr>
                <a:solidFill>
                  <a:srgbClr val="D3C6AA"/>
                </a:solidFill>
              </a:rPr>
              <a:t>:</a:t>
            </a:r>
            <a:r>
              <a:rPr>
                <a:solidFill>
                  <a:srgbClr val="E69875"/>
                </a:solidFill>
              </a:rPr>
              <a:t>↓⍉↑</a:t>
            </a:r>
            <a:r>
              <a:rPr>
                <a:solidFill>
                  <a:srgbClr val="D3C6AA"/>
                </a:solidFill>
              </a:rPr>
              <a:t>chunk_info</a:t>
            </a:r>
            <a:r>
              <a:rPr>
                <a:solidFill>
                  <a:srgbClr val="E69875"/>
                </a:solidFill>
              </a:rPr>
              <a:t>⌷⍨⊂</a:t>
            </a:r>
            <a:r>
              <a:rPr>
                <a:solidFill>
                  <a:srgbClr val="D3C6AA"/>
                </a:solidFill>
              </a:rPr>
              <a:t>Ci</a:t>
            </a:r>
            <a:r>
              <a:rPr>
                <a:solidFill>
                  <a:srgbClr val="DBBC7F"/>
                </a:solidFill>
              </a:rPr>
              <a:t>'cx' 'cz'</a:t>
            </a:r>
            <a:endParaRPr sz="4800"/>
          </a:p>
          <a:p>
            <a:pPr>
              <a:defRPr sz="3600">
                <a:solidFill>
                  <a:srgbClr val="D699B6"/>
                </a:solidFill>
                <a:latin typeface="APL385 Unicode"/>
                <a:ea typeface="APL385 Unicode"/>
                <a:cs typeface="APL385 Unicode"/>
                <a:sym typeface="APL385 Unicode"/>
              </a:defRPr>
            </a:pPr>
            <a:r>
              <a:t>    ⍵</a:t>
            </a:r>
            <a:r>
              <a:rPr>
                <a:solidFill>
                  <a:srgbClr val="E69875"/>
                </a:solidFill>
              </a:rPr>
              <a:t>≡</a:t>
            </a:r>
            <a:r>
              <a:rPr>
                <a:solidFill>
                  <a:srgbClr val="DBBC7F"/>
                </a:solidFill>
              </a:rPr>
              <a:t>'enc_xz'</a:t>
            </a:r>
            <a:r>
              <a:rPr>
                <a:solidFill>
                  <a:srgbClr val="D3C6AA"/>
                </a:solidFill>
              </a:rPr>
              <a:t>:(</a:t>
            </a:r>
            <a:r>
              <a:rPr>
                <a:solidFill>
                  <a:srgbClr val="E69875"/>
                </a:solidFill>
              </a:rPr>
              <a:t>,⍨</a:t>
            </a:r>
            <a:r>
              <a:t>2</a:t>
            </a:r>
            <a:r>
              <a:rPr>
                <a:solidFill>
                  <a:srgbClr val="E69875"/>
                </a:solidFill>
              </a:rPr>
              <a:t>*</a:t>
            </a:r>
            <a:r>
              <a:t>16</a:t>
            </a:r>
            <a:r>
              <a:rPr>
                <a:solidFill>
                  <a:srgbClr val="D3C6AA"/>
                </a:solidFill>
              </a:rPr>
              <a:t>)</a:t>
            </a:r>
            <a:r>
              <a:rPr>
                <a:solidFill>
                  <a:srgbClr val="E69875"/>
                </a:solidFill>
              </a:rPr>
              <a:t>⊥⍉⊃,/⍪¨</a:t>
            </a:r>
            <a:r>
              <a:rPr>
                <a:solidFill>
                  <a:srgbClr val="D3C6AA"/>
                </a:solidFill>
              </a:rPr>
              <a:t>chunk_info</a:t>
            </a:r>
            <a:r>
              <a:rPr>
                <a:solidFill>
                  <a:srgbClr val="E69875"/>
                </a:solidFill>
              </a:rPr>
              <a:t>⌷⍨⊂</a:t>
            </a:r>
            <a:r>
              <a:rPr>
                <a:solidFill>
                  <a:srgbClr val="D3C6AA"/>
                </a:solidFill>
              </a:rPr>
              <a:t>Ci</a:t>
            </a:r>
            <a:r>
              <a:rPr>
                <a:solidFill>
                  <a:srgbClr val="DBBC7F"/>
                </a:solidFill>
              </a:rPr>
              <a:t>'cx' 'cz'</a:t>
            </a:r>
            <a:endParaRPr sz="4800"/>
          </a:p>
          <a:p>
            <a:pPr>
              <a:defRPr sz="3600">
                <a:solidFill>
                  <a:srgbClr val="D3C6AA"/>
                </a:solidFill>
                <a:latin typeface="APL385 Unicode"/>
                <a:ea typeface="APL385 Unicode"/>
                <a:cs typeface="APL385 Unicode"/>
                <a:sym typeface="APL385 Unicode"/>
              </a:defRPr>
            </a:pPr>
            <a:r>
              <a:t>    chunk_info</a:t>
            </a:r>
            <a:r>
              <a:rPr>
                <a:solidFill>
                  <a:srgbClr val="E69875"/>
                </a:solidFill>
              </a:rPr>
              <a:t>⊃⍨</a:t>
            </a:r>
            <a:r>
              <a:t>Ci </a:t>
            </a:r>
            <a:r>
              <a:rPr>
                <a:solidFill>
                  <a:srgbClr val="D699B6"/>
                </a:solidFill>
              </a:rPr>
              <a:t>⍵</a:t>
            </a:r>
            <a:endParaRPr sz="4800"/>
          </a:p>
          <a:p>
            <a:pPr>
              <a:defRPr sz="3600">
                <a:solidFill>
                  <a:srgbClr val="D3C6AA"/>
                </a:solidFill>
                <a:latin typeface="APL385 Unicode"/>
                <a:ea typeface="APL385 Unicode"/>
                <a:cs typeface="APL385 Unicode"/>
                <a:sym typeface="APL385 Unicode"/>
              </a:defRPr>
            </a:pPr>
            <a:r>
              <a:t>}</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Google Shape;434;p59"/>
          <p:cNvSpPr txBox="1"/>
          <p:nvPr>
            <p:ph type="title"/>
          </p:nvPr>
        </p:nvSpPr>
        <p:spPr>
          <a:xfrm>
            <a:off x="1206499" y="1079500"/>
            <a:ext cx="9597850" cy="1433164"/>
          </a:xfrm>
          <a:prstGeom prst="rect">
            <a:avLst/>
          </a:prstGeom>
        </p:spPr>
        <p:txBody>
          <a:bodyPr/>
          <a:lstStyle/>
          <a:p>
            <a:pPr/>
            <a:r>
              <a:t>Major Positives</a:t>
            </a:r>
          </a:p>
        </p:txBody>
      </p:sp>
      <p:sp>
        <p:nvSpPr>
          <p:cNvPr id="428" name="Google Shape;435;p59"/>
          <p:cNvSpPr txBox="1"/>
          <p:nvPr>
            <p:ph type="body" sz="half" idx="1"/>
          </p:nvPr>
        </p:nvSpPr>
        <p:spPr>
          <a:xfrm>
            <a:off x="1206500" y="4248503"/>
            <a:ext cx="8824746" cy="8256014"/>
          </a:xfrm>
          <a:prstGeom prst="rect">
            <a:avLst/>
          </a:prstGeom>
        </p:spPr>
        <p:txBody>
          <a:bodyPr lIns="50800" tIns="50800" rIns="50800" bIns="50800"/>
          <a:lstStyle/>
          <a:p>
            <a:pPr marL="609600" indent="-609600">
              <a:lnSpc>
                <a:spcPct val="90000"/>
              </a:lnSpc>
              <a:buClr>
                <a:srgbClr val="000000"/>
              </a:buClr>
              <a:buSzPts val="4800"/>
              <a:buFont typeface="Helvetica Neue"/>
              <a:buChar char="•"/>
              <a:defRPr sz="4800"/>
            </a:pPr>
            <a:r>
              <a:t>APL puts data in your face</a:t>
            </a:r>
            <a:endParaRPr b="0"/>
          </a:p>
          <a:p>
            <a:pPr marL="609600" indent="-609600">
              <a:lnSpc>
                <a:spcPct val="90000"/>
              </a:lnSpc>
              <a:spcBef>
                <a:spcPts val="4500"/>
              </a:spcBef>
              <a:buClr>
                <a:srgbClr val="000000"/>
              </a:buClr>
              <a:buSzPts val="4800"/>
              <a:buFont typeface="Helvetica Neue"/>
              <a:buChar char="•"/>
              <a:defRPr b="0" sz="4800"/>
            </a:pPr>
            <a:r>
              <a:t>APL is ridiculously fast to iterate on</a:t>
            </a:r>
          </a:p>
          <a:p>
            <a:pPr marL="609600" indent="-609600">
              <a:lnSpc>
                <a:spcPct val="90000"/>
              </a:lnSpc>
              <a:spcBef>
                <a:spcPts val="4500"/>
              </a:spcBef>
              <a:buClr>
                <a:srgbClr val="000000"/>
              </a:buClr>
              <a:buSzPts val="4800"/>
              <a:buFont typeface="Helvetica Neue"/>
              <a:buChar char="•"/>
              <a:defRPr b="0" sz="4800"/>
            </a:pPr>
            <a:r>
              <a:t>APL is malleable</a:t>
            </a:r>
          </a:p>
        </p:txBody>
      </p:sp>
      <p:sp>
        <p:nvSpPr>
          <p:cNvPr id="429" name="Google Shape;436;p59"/>
          <p:cNvSpPr txBox="1"/>
          <p:nvPr/>
        </p:nvSpPr>
        <p:spPr>
          <a:xfrm>
            <a:off x="9806479" y="3562944"/>
            <a:ext cx="14631240" cy="75692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a:solidFill>
                  <a:srgbClr val="D3C6AA"/>
                </a:solidFill>
                <a:latin typeface="APL385 Unicode"/>
                <a:ea typeface="APL385 Unicode"/>
                <a:cs typeface="APL385 Unicode"/>
                <a:sym typeface="APL385 Unicode"/>
              </a:defRPr>
            </a:pPr>
            <a:r>
              <a:t>range</a:t>
            </a:r>
            <a:r>
              <a:rPr>
                <a:solidFill>
                  <a:srgbClr val="E69875"/>
                </a:solidFill>
              </a:rPr>
              <a:t>←</a:t>
            </a:r>
            <a:r>
              <a:t>(ax az </a:t>
            </a:r>
            <a:r>
              <a:rPr>
                <a:solidFill>
                  <a:srgbClr val="E69875"/>
                </a:solidFill>
              </a:rPr>
              <a:t>⋄</a:t>
            </a:r>
            <a:r>
              <a:t> )</a:t>
            </a:r>
            <a:r>
              <a:rPr>
                <a:solidFill>
                  <a:srgbClr val="E69875"/>
                </a:solidFill>
              </a:rPr>
              <a:t>+,∘.,⍨</a:t>
            </a:r>
            <a:r>
              <a:t>(</a:t>
            </a:r>
            <a:r>
              <a:rPr>
                <a:solidFill>
                  <a:srgbClr val="E69875"/>
                </a:solidFill>
              </a:rPr>
              <a:t>⍳</a:t>
            </a:r>
            <a:r>
              <a:rPr>
                <a:solidFill>
                  <a:srgbClr val="D699B6"/>
                </a:solidFill>
              </a:rPr>
              <a:t>1</a:t>
            </a:r>
            <a:r>
              <a:rPr>
                <a:solidFill>
                  <a:srgbClr val="E69875"/>
                </a:solidFill>
              </a:rPr>
              <a:t>+</a:t>
            </a:r>
            <a:r>
              <a:rPr>
                <a:solidFill>
                  <a:srgbClr val="D699B6"/>
                </a:solidFill>
              </a:rPr>
              <a:t>2</a:t>
            </a:r>
            <a:r>
              <a:rPr>
                <a:solidFill>
                  <a:srgbClr val="E69875"/>
                </a:solidFill>
              </a:rPr>
              <a:t>×</a:t>
            </a:r>
            <a:r>
              <a:t>view_distance)</a:t>
            </a:r>
            <a:r>
              <a:rPr>
                <a:solidFill>
                  <a:srgbClr val="E69875"/>
                </a:solidFill>
              </a:rPr>
              <a:t>-</a:t>
            </a:r>
            <a:r>
              <a:t>view_distance</a:t>
            </a:r>
            <a:endParaRPr sz="4800"/>
          </a:p>
          <a:p>
            <a:pPr>
              <a:defRPr sz="3600">
                <a:solidFill>
                  <a:srgbClr val="D3C6AA"/>
                </a:solidFill>
                <a:latin typeface="APL385 Unicode"/>
                <a:ea typeface="APL385 Unicode"/>
                <a:cs typeface="APL385 Unicode"/>
                <a:sym typeface="APL385 Unicode"/>
              </a:defRPr>
            </a:pPr>
            <a:r>
              <a:t>old</a:t>
            </a:r>
            <a:r>
              <a:rPr>
                <a:solidFill>
                  <a:srgbClr val="E69875"/>
                </a:solidFill>
              </a:rPr>
              <a:t>←</a:t>
            </a:r>
            <a:r>
              <a:t>range</a:t>
            </a:r>
            <a:r>
              <a:rPr>
                <a:solidFill>
                  <a:srgbClr val="E69875"/>
                </a:solidFill>
              </a:rPr>
              <a:t>~⍨</a:t>
            </a:r>
            <a:r>
              <a:t>Cg</a:t>
            </a:r>
            <a:r>
              <a:rPr>
                <a:solidFill>
                  <a:srgbClr val="DBBC7F"/>
                </a:solidFill>
              </a:rPr>
              <a:t>'xz'</a:t>
            </a:r>
            <a:endParaRPr sz="4800"/>
          </a:p>
          <a:p>
            <a:pPr>
              <a:defRPr sz="3600">
                <a:solidFill>
                  <a:srgbClr val="D3C6AA"/>
                </a:solidFill>
                <a:latin typeface="APL385 Unicode"/>
                <a:ea typeface="APL385 Unicode"/>
                <a:cs typeface="APL385 Unicode"/>
                <a:sym typeface="APL385 Unicode"/>
              </a:defRPr>
            </a:pPr>
            <a:r>
              <a:t>m</a:t>
            </a:r>
            <a:r>
              <a:rPr>
                <a:solidFill>
                  <a:srgbClr val="E69875"/>
                </a:solidFill>
              </a:rPr>
              <a:t>←~</a:t>
            </a:r>
            <a:r>
              <a:t>old</a:t>
            </a:r>
            <a:r>
              <a:rPr>
                <a:solidFill>
                  <a:srgbClr val="E69875"/>
                </a:solidFill>
              </a:rPr>
              <a:t>∊⍨</a:t>
            </a:r>
            <a:r>
              <a:t>Cg</a:t>
            </a:r>
            <a:r>
              <a:rPr>
                <a:solidFill>
                  <a:srgbClr val="DBBC7F"/>
                </a:solidFill>
              </a:rPr>
              <a:t>'xz'</a:t>
            </a:r>
            <a:endParaRPr sz="4800"/>
          </a:p>
          <a:p>
            <a:pPr>
              <a:defRPr sz="3600">
                <a:solidFill>
                  <a:srgbClr val="D3C6AA"/>
                </a:solidFill>
                <a:latin typeface="APL385 Unicode"/>
                <a:ea typeface="APL385 Unicode"/>
                <a:cs typeface="APL385 Unicode"/>
                <a:sym typeface="APL385 Unicode"/>
              </a:defRPr>
            </a:pPr>
            <a:r>
              <a:t>{ </a:t>
            </a:r>
            <a:r>
              <a:rPr>
                <a:solidFill>
                  <a:srgbClr val="859289"/>
                </a:solidFill>
              </a:rPr>
              <a:t>⍝ (major cell index ⋄ index into chunk hash array)</a:t>
            </a:r>
            <a:endParaRPr sz="4800"/>
          </a:p>
          <a:p>
            <a:pPr>
              <a:defRPr sz="3600">
                <a:solidFill>
                  <a:srgbClr val="D3C6AA"/>
                </a:solidFill>
                <a:latin typeface="APL385 Unicode"/>
                <a:ea typeface="APL385 Unicode"/>
                <a:cs typeface="APL385 Unicode"/>
                <a:sym typeface="APL385 Unicode"/>
              </a:defRPr>
            </a:pPr>
            <a:r>
              <a:t>    (packR chunks</a:t>
            </a:r>
            <a:r>
              <a:rPr>
                <a:solidFill>
                  <a:srgbClr val="E69875"/>
                </a:solidFill>
              </a:rPr>
              <a:t>⌷⍨⊃</a:t>
            </a:r>
            <a:r>
              <a:rPr>
                <a:solidFill>
                  <a:srgbClr val="D699B6"/>
                </a:solidFill>
              </a:rPr>
              <a:t>⍵</a:t>
            </a:r>
            <a:r>
              <a:t>)⎕FREPLACE(map </a:t>
            </a:r>
            <a:r>
              <a:rPr>
                <a:solidFill>
                  <a:srgbClr val="E69875"/>
                </a:solidFill>
              </a:rPr>
              <a:t>⋄</a:t>
            </a:r>
            <a:r>
              <a:rPr>
                <a:solidFill>
                  <a:srgbClr val="D699B6"/>
                </a:solidFill>
              </a:rPr>
              <a:t> 2</a:t>
            </a:r>
            <a:r>
              <a:rPr>
                <a:solidFill>
                  <a:srgbClr val="E69875"/>
                </a:solidFill>
              </a:rPr>
              <a:t>+</a:t>
            </a:r>
            <a:r>
              <a:rPr>
                <a:solidFill>
                  <a:srgbClr val="D699B6"/>
                </a:solidFill>
              </a:rPr>
              <a:t>1</a:t>
            </a:r>
            <a:r>
              <a:rPr>
                <a:solidFill>
                  <a:srgbClr val="E69875"/>
                </a:solidFill>
              </a:rPr>
              <a:t>⊃</a:t>
            </a:r>
            <a:r>
              <a:rPr>
                <a:solidFill>
                  <a:srgbClr val="D699B6"/>
                </a:solidFill>
              </a:rPr>
              <a:t>⍵</a:t>
            </a:r>
            <a:r>
              <a:t>)</a:t>
            </a:r>
            <a:endParaRPr sz="4800"/>
          </a:p>
          <a:p>
            <a:pPr>
              <a:defRPr sz="3600">
                <a:solidFill>
                  <a:srgbClr val="D3C6AA"/>
                </a:solidFill>
                <a:latin typeface="APL385 Unicode"/>
                <a:ea typeface="APL385 Unicode"/>
                <a:cs typeface="APL385 Unicode"/>
                <a:sym typeface="APL385 Unicode"/>
              </a:defRPr>
            </a:pPr>
            <a:r>
              <a:t>}{</a:t>
            </a:r>
            <a:r>
              <a:rPr>
                <a:solidFill>
                  <a:srgbClr val="D699B6"/>
                </a:solidFill>
              </a:rPr>
              <a:t>⍺⍺</a:t>
            </a:r>
            <a:r>
              <a:rPr>
                <a:solidFill>
                  <a:srgbClr val="E69875"/>
                </a:solidFill>
              </a:rPr>
              <a:t>¨∘↓⍣</a:t>
            </a:r>
            <a:r>
              <a:t>(</a:t>
            </a:r>
            <a:r>
              <a:rPr>
                <a:solidFill>
                  <a:srgbClr val="E69875"/>
                </a:solidFill>
              </a:rPr>
              <a:t>~</a:t>
            </a:r>
            <a:r>
              <a:rPr>
                <a:solidFill>
                  <a:srgbClr val="D699B6"/>
                </a:solidFill>
              </a:rPr>
              <a:t>0</a:t>
            </a:r>
            <a:r>
              <a:rPr>
                <a:solidFill>
                  <a:srgbClr val="E69875"/>
                </a:solidFill>
              </a:rPr>
              <a:t>∊⍴</a:t>
            </a:r>
            <a:r>
              <a:rPr>
                <a:solidFill>
                  <a:srgbClr val="D699B6"/>
                </a:solidFill>
              </a:rPr>
              <a:t>⍵</a:t>
            </a:r>
            <a:r>
              <a:t>)</a:t>
            </a:r>
            <a:r>
              <a:rPr>
                <a:solidFill>
                  <a:srgbClr val="E69875"/>
                </a:solidFill>
              </a:rPr>
              <a:t>⊢</a:t>
            </a:r>
            <a:r>
              <a:rPr>
                <a:solidFill>
                  <a:srgbClr val="D699B6"/>
                </a:solidFill>
              </a:rPr>
              <a:t>⍵</a:t>
            </a:r>
            <a:r>
              <a:t>}(</a:t>
            </a:r>
            <a:r>
              <a:rPr>
                <a:solidFill>
                  <a:srgbClr val="E69875"/>
                </a:solidFill>
              </a:rPr>
              <a:t>~</a:t>
            </a:r>
            <a:r>
              <a:t>m)</a:t>
            </a:r>
            <a:r>
              <a:rPr>
                <a:solidFill>
                  <a:srgbClr val="E69875"/>
                </a:solidFill>
              </a:rPr>
              <a:t>⌿⍉</a:t>
            </a:r>
            <a:r>
              <a:t>[</a:t>
            </a:r>
            <a:r>
              <a:rPr>
                <a:solidFill>
                  <a:srgbClr val="E69875"/>
                </a:solidFill>
              </a:rPr>
              <a:t>⍳≢</a:t>
            </a:r>
            <a:r>
              <a:t>chunks </a:t>
            </a:r>
            <a:r>
              <a:rPr>
                <a:solidFill>
                  <a:srgbClr val="E69875"/>
                </a:solidFill>
              </a:rPr>
              <a:t>⋄</a:t>
            </a:r>
            <a:r>
              <a:t> mapi</a:t>
            </a:r>
            <a:r>
              <a:rPr>
                <a:solidFill>
                  <a:srgbClr val="E69875"/>
                </a:solidFill>
              </a:rPr>
              <a:t>⍳</a:t>
            </a:r>
            <a:r>
              <a:t>Cg</a:t>
            </a:r>
            <a:r>
              <a:rPr>
                <a:solidFill>
                  <a:srgbClr val="DBBC7F"/>
                </a:solidFill>
              </a:rPr>
              <a:t>'enc_xz'</a:t>
            </a:r>
            <a:r>
              <a:t>]</a:t>
            </a:r>
            <a:endParaRPr sz="4800"/>
          </a:p>
          <a:p>
            <a:pPr>
              <a:defRPr sz="3600">
                <a:solidFill>
                  <a:srgbClr val="D3C6AA"/>
                </a:solidFill>
                <a:latin typeface="APL385 Unicode"/>
                <a:ea typeface="APL385 Unicode"/>
                <a:cs typeface="APL385 Unicode"/>
                <a:sym typeface="APL385 Unicode"/>
              </a:defRPr>
            </a:pPr>
            <a:r>
              <a:t>chunks</a:t>
            </a:r>
            <a:r>
              <a:rPr>
                <a:solidFill>
                  <a:srgbClr val="E69875"/>
                </a:solidFill>
              </a:rPr>
              <a:t>⌿⍨←</a:t>
            </a:r>
            <a:r>
              <a:t>m</a:t>
            </a:r>
            <a:endParaRPr sz="4800"/>
          </a:p>
          <a:p>
            <a:pPr>
              <a:defRPr sz="3600">
                <a:solidFill>
                  <a:srgbClr val="D3C6AA"/>
                </a:solidFill>
                <a:latin typeface="APL385 Unicode"/>
                <a:ea typeface="APL385 Unicode"/>
                <a:cs typeface="APL385 Unicode"/>
                <a:sym typeface="APL385 Unicode"/>
              </a:defRPr>
            </a:pPr>
            <a:r>
              <a:t>set_m</a:t>
            </a:r>
            <a:r>
              <a:rPr>
                <a:solidFill>
                  <a:srgbClr val="E69875"/>
                </a:solidFill>
              </a:rPr>
              <a:t>←</a:t>
            </a:r>
            <a:r>
              <a:t>(</a:t>
            </a:r>
            <a:r>
              <a:rPr>
                <a:solidFill>
                  <a:srgbClr val="D699B6"/>
                </a:solidFill>
              </a:rPr>
              <a:t>0</a:t>
            </a:r>
            <a:r>
              <a:rPr>
                <a:solidFill>
                  <a:srgbClr val="E69875"/>
                </a:solidFill>
              </a:rPr>
              <a:t>≠</a:t>
            </a:r>
            <a:r>
              <a:t>Cg</a:t>
            </a:r>
            <a:r>
              <a:rPr>
                <a:solidFill>
                  <a:srgbClr val="DBBC7F"/>
                </a:solidFill>
              </a:rPr>
              <a:t>'vb'</a:t>
            </a:r>
            <a:r>
              <a:t>)</a:t>
            </a:r>
            <a:r>
              <a:rPr>
                <a:solidFill>
                  <a:srgbClr val="E69875"/>
                </a:solidFill>
              </a:rPr>
              <a:t>∧~</a:t>
            </a:r>
            <a:r>
              <a:t>m </a:t>
            </a:r>
            <a:r>
              <a:rPr>
                <a:solidFill>
                  <a:srgbClr val="859289"/>
                </a:solidFill>
              </a:rPr>
              <a:t>⍝ unload only those with vbs on GPU</a:t>
            </a:r>
            <a:endParaRPr sz="4800"/>
          </a:p>
          <a:p>
            <a:pPr>
              <a:defRPr sz="3600">
                <a:solidFill>
                  <a:srgbClr val="D3C6AA"/>
                </a:solidFill>
                <a:latin typeface="APL385 Unicode"/>
                <a:ea typeface="APL385 Unicode"/>
                <a:cs typeface="APL385 Unicode"/>
                <a:sym typeface="APL385 Unicode"/>
              </a:defRPr>
            </a:pPr>
            <a:r>
              <a:t>vb_fenced</a:t>
            </a:r>
            <a:r>
              <a:rPr>
                <a:solidFill>
                  <a:srgbClr val="E69875"/>
                </a:solidFill>
              </a:rPr>
              <a:t>⍪←</a:t>
            </a:r>
            <a:r>
              <a:rPr>
                <a:solidFill>
                  <a:srgbClr val="D699B6"/>
                </a:solidFill>
              </a:rPr>
              <a:t>¯1</a:t>
            </a:r>
            <a:r>
              <a:rPr>
                <a:solidFill>
                  <a:srgbClr val="E69875"/>
                </a:solidFill>
              </a:rPr>
              <a:t>,</a:t>
            </a:r>
            <a:r>
              <a:rPr>
                <a:solidFill>
                  <a:srgbClr val="DBBC7F"/>
                </a:solidFill>
              </a:rPr>
              <a:t>'vb_kind'</a:t>
            </a:r>
            <a:r>
              <a:t>{</a:t>
            </a:r>
            <a:r>
              <a:rPr>
                <a:solidFill>
                  <a:srgbClr val="E69875"/>
                </a:solidFill>
              </a:rPr>
              <a:t>⍉↑</a:t>
            </a:r>
            <a:r>
              <a:rPr>
                <a:solidFill>
                  <a:srgbClr val="D699B6"/>
                </a:solidFill>
              </a:rPr>
              <a:t>⍺ ⍵</a:t>
            </a:r>
            <a:r>
              <a:t>}</a:t>
            </a:r>
            <a:r>
              <a:rPr>
                <a:solidFill>
                  <a:srgbClr val="E69875"/>
                </a:solidFill>
              </a:rPr>
              <a:t>⍥</a:t>
            </a:r>
            <a:r>
              <a:t>{</a:t>
            </a:r>
            <a:r>
              <a:rPr>
                <a:solidFill>
                  <a:srgbClr val="D699B6"/>
                </a:solidFill>
              </a:rPr>
              <a:t>⍵</a:t>
            </a:r>
            <a:r>
              <a:rPr>
                <a:solidFill>
                  <a:srgbClr val="E69875"/>
                </a:solidFill>
              </a:rPr>
              <a:t>/⍨</a:t>
            </a:r>
            <a:r>
              <a:t>set_m}</a:t>
            </a:r>
            <a:r>
              <a:rPr>
                <a:solidFill>
                  <a:srgbClr val="E69875"/>
                </a:solidFill>
              </a:rPr>
              <a:t>⍥</a:t>
            </a:r>
            <a:r>
              <a:t>Cg</a:t>
            </a:r>
            <a:r>
              <a:rPr>
                <a:solidFill>
                  <a:srgbClr val="DBBC7F"/>
                </a:solidFill>
              </a:rPr>
              <a:t>'vb'</a:t>
            </a:r>
            <a:endParaRPr sz="4800"/>
          </a:p>
          <a:p>
            <a:pPr>
              <a:defRPr sz="3600">
                <a:solidFill>
                  <a:srgbClr val="D3C6AA"/>
                </a:solidFill>
                <a:latin typeface="APL385 Unicode"/>
                <a:ea typeface="APL385 Unicode"/>
                <a:cs typeface="APL385 Unicode"/>
                <a:sym typeface="APL385 Unicode"/>
              </a:defRPr>
            </a:pPr>
            <a:r>
              <a:t>chunk_info</a:t>
            </a:r>
            <a:r>
              <a:rPr>
                <a:solidFill>
                  <a:srgbClr val="E69875"/>
                </a:solidFill>
              </a:rPr>
              <a:t>←</a:t>
            </a:r>
            <a:r>
              <a:t>m</a:t>
            </a:r>
            <a:r>
              <a:rPr>
                <a:solidFill>
                  <a:srgbClr val="E69875"/>
                </a:solidFill>
              </a:rPr>
              <a:t>∘/¨</a:t>
            </a:r>
            <a:r>
              <a:t>chunk_info</a:t>
            </a:r>
          </a:p>
        </p:txBody>
      </p:sp>
      <p:sp>
        <p:nvSpPr>
          <p:cNvPr id="430" name="Google Shape;437;p59"/>
          <p:cNvSpPr txBox="1"/>
          <p:nvPr/>
        </p:nvSpPr>
        <p:spPr>
          <a:xfrm>
            <a:off x="14499121" y="2418358"/>
            <a:ext cx="5771390" cy="8084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With saving to disk :)</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Google Shape;442;p60"/>
          <p:cNvSpPr txBox="1"/>
          <p:nvPr>
            <p:ph type="title"/>
          </p:nvPr>
        </p:nvSpPr>
        <p:spPr>
          <a:prstGeom prst="rect">
            <a:avLst/>
          </a:prstGeom>
        </p:spPr>
        <p:txBody>
          <a:bodyPr/>
          <a:lstStyle/>
          <a:p>
            <a:pPr/>
            <a:r>
              <a:t>Major Positives</a:t>
            </a:r>
          </a:p>
        </p:txBody>
      </p:sp>
      <p:sp>
        <p:nvSpPr>
          <p:cNvPr id="435" name="Google Shape;443;p60"/>
          <p:cNvSpPr txBox="1"/>
          <p:nvPr>
            <p:ph type="body" sz="half" idx="1"/>
          </p:nvPr>
        </p:nvSpPr>
        <p:spPr>
          <a:xfrm>
            <a:off x="1206500" y="4248503"/>
            <a:ext cx="8824746" cy="8256014"/>
          </a:xfrm>
          <a:prstGeom prst="rect">
            <a:avLst/>
          </a:prstGeom>
        </p:spPr>
        <p:txBody>
          <a:bodyPr lIns="50800" tIns="50800" rIns="50800" bIns="50800"/>
          <a:lstStyle/>
          <a:p>
            <a:pPr marL="609600" indent="-609600">
              <a:lnSpc>
                <a:spcPct val="90000"/>
              </a:lnSpc>
              <a:buClr>
                <a:srgbClr val="000000"/>
              </a:buClr>
              <a:buSzPts val="4800"/>
              <a:buFont typeface="Helvetica Neue"/>
              <a:buChar char="•"/>
              <a:defRPr sz="4800"/>
            </a:pPr>
            <a:r>
              <a:t>APL puts data in your face</a:t>
            </a:r>
            <a:endParaRPr b="0"/>
          </a:p>
          <a:p>
            <a:pPr marL="609600" indent="-609600">
              <a:lnSpc>
                <a:spcPct val="90000"/>
              </a:lnSpc>
              <a:spcBef>
                <a:spcPts val="4500"/>
              </a:spcBef>
              <a:buClr>
                <a:srgbClr val="000000"/>
              </a:buClr>
              <a:buSzPts val="4800"/>
              <a:buFont typeface="Helvetica Neue"/>
              <a:buChar char="•"/>
              <a:defRPr b="0" sz="4800"/>
            </a:pPr>
            <a:r>
              <a:t>APL is ridiculously fast to iterate on</a:t>
            </a:r>
          </a:p>
          <a:p>
            <a:pPr marL="609600" indent="-609600">
              <a:lnSpc>
                <a:spcPct val="90000"/>
              </a:lnSpc>
              <a:spcBef>
                <a:spcPts val="4500"/>
              </a:spcBef>
              <a:buClr>
                <a:srgbClr val="000000"/>
              </a:buClr>
              <a:buSzPts val="4800"/>
              <a:buFont typeface="Helvetica Neue"/>
              <a:buChar char="•"/>
              <a:defRPr b="0" sz="4800"/>
            </a:pPr>
            <a:r>
              <a:t>APL is malleable</a:t>
            </a:r>
          </a:p>
        </p:txBody>
      </p:sp>
      <p:sp>
        <p:nvSpPr>
          <p:cNvPr id="436" name="Google Shape;444;p60"/>
          <p:cNvSpPr txBox="1"/>
          <p:nvPr/>
        </p:nvSpPr>
        <p:spPr>
          <a:xfrm>
            <a:off x="11602398" y="2570312"/>
            <a:ext cx="11639974" cy="89037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4800">
                <a:latin typeface="Helvetica Neue"/>
                <a:ea typeface="Helvetica Neue"/>
                <a:cs typeface="Helvetica Neue"/>
                <a:sym typeface="Helvetica Neue"/>
              </a:defRPr>
            </a:pPr>
            <a:r>
              <a:t>Everything world related fits into a ~500 line of code namespace file!!! </a:t>
            </a:r>
          </a:p>
          <a:p>
            <a:pPr marL="609600" indent="-609600">
              <a:lnSpc>
                <a:spcPct val="90000"/>
              </a:lnSpc>
              <a:spcBef>
                <a:spcPts val="4500"/>
              </a:spcBef>
              <a:buClr>
                <a:srgbClr val="000000"/>
              </a:buClr>
              <a:buSzPts val="4800"/>
              <a:buFont typeface="Helvetica Neue"/>
              <a:buChar char="•"/>
              <a:defRPr sz="4800">
                <a:latin typeface="Helvetica Neue"/>
                <a:ea typeface="Helvetica Neue"/>
                <a:cs typeface="Helvetica Neue"/>
                <a:sym typeface="Helvetica Neue"/>
              </a:defRPr>
            </a:pPr>
            <a:r>
              <a:t>Low level rendering and GPU buffer management</a:t>
            </a:r>
          </a:p>
          <a:p>
            <a:pPr marL="609600" indent="-609600">
              <a:lnSpc>
                <a:spcPct val="90000"/>
              </a:lnSpc>
              <a:spcBef>
                <a:spcPts val="4500"/>
              </a:spcBef>
              <a:buClr>
                <a:srgbClr val="000000"/>
              </a:buClr>
              <a:buSzPts val="4800"/>
              <a:buFont typeface="Helvetica Neue"/>
              <a:buChar char="•"/>
              <a:defRPr sz="4800">
                <a:latin typeface="Helvetica Neue"/>
                <a:ea typeface="Helvetica Neue"/>
                <a:cs typeface="Helvetica Neue"/>
                <a:sym typeface="Helvetica Neue"/>
              </a:defRPr>
            </a:pPr>
            <a:r>
              <a:t>Frustum culling</a:t>
            </a:r>
          </a:p>
          <a:p>
            <a:pPr marL="609600" indent="-609600">
              <a:lnSpc>
                <a:spcPct val="90000"/>
              </a:lnSpc>
              <a:spcBef>
                <a:spcPts val="4500"/>
              </a:spcBef>
              <a:buClr>
                <a:srgbClr val="000000"/>
              </a:buClr>
              <a:buSzPts val="4800"/>
              <a:buFont typeface="Helvetica Neue"/>
              <a:buChar char="•"/>
              <a:defRPr sz="4800">
                <a:latin typeface="Helvetica Neue"/>
                <a:ea typeface="Helvetica Neue"/>
                <a:cs typeface="Helvetica Neue"/>
                <a:sym typeface="Helvetica Neue"/>
              </a:defRPr>
            </a:pPr>
            <a:r>
              <a:t>Saving and loading world to disk</a:t>
            </a:r>
          </a:p>
          <a:p>
            <a:pPr marL="609600" indent="-609600">
              <a:lnSpc>
                <a:spcPct val="90000"/>
              </a:lnSpc>
              <a:spcBef>
                <a:spcPts val="4500"/>
              </a:spcBef>
              <a:buClr>
                <a:srgbClr val="000000"/>
              </a:buClr>
              <a:buSzPts val="4800"/>
              <a:buFont typeface="Helvetica Neue"/>
              <a:buChar char="•"/>
              <a:defRPr sz="4800">
                <a:latin typeface="Helvetica Neue"/>
                <a:ea typeface="Helvetica Neue"/>
                <a:cs typeface="Helvetica Neue"/>
                <a:sym typeface="Helvetica Neue"/>
              </a:defRPr>
            </a:pPr>
            <a:r>
              <a:t>Terrain generation with perlin noise</a:t>
            </a:r>
          </a:p>
          <a:p>
            <a:pPr>
              <a:lnSpc>
                <a:spcPct val="90000"/>
              </a:lnSpc>
              <a:spcBef>
                <a:spcPts val="4500"/>
              </a:spcBef>
              <a:defRPr sz="4800">
                <a:latin typeface="Helvetica Neue"/>
                <a:ea typeface="Helvetica Neue"/>
                <a:cs typeface="Helvetica Neue"/>
                <a:sym typeface="Helvetica Neue"/>
              </a:defRPr>
            </a:pPr>
            <a:r>
              <a:t>No need to abstract all the components when they’re </a:t>
            </a:r>
            <a:r>
              <a:rPr b="1" i="1"/>
              <a:t>right there</a:t>
            </a:r>
            <a:r>
              <a:t>.</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Google Shape;106;p22"/>
          <p:cNvSpPr txBox="1"/>
          <p:nvPr>
            <p:ph type="title"/>
          </p:nvPr>
        </p:nvSpPr>
        <p:spPr>
          <a:prstGeom prst="rect">
            <a:avLst/>
          </a:prstGeom>
        </p:spPr>
        <p:txBody>
          <a:bodyPr/>
          <a:lstStyle/>
          <a:p>
            <a:pPr/>
            <a:r>
              <a:t>Using APL for a larger project?</a:t>
            </a:r>
          </a:p>
        </p:txBody>
      </p:sp>
      <p:sp>
        <p:nvSpPr>
          <p:cNvPr id="187" name="Google Shape;107;p22"/>
          <p:cNvSpPr txBox="1"/>
          <p:nvPr>
            <p:ph type="body" idx="1"/>
          </p:nvPr>
        </p:nvSpPr>
        <p:spPr>
          <a:xfrm>
            <a:off x="1206449" y="3039800"/>
            <a:ext cx="21971102" cy="10229400"/>
          </a:xfrm>
          <a:prstGeom prst="rect">
            <a:avLst/>
          </a:prstGeom>
        </p:spPr>
        <p:txBody>
          <a:bodyPr lIns="50800" tIns="50800" rIns="50800" bIns="50800"/>
          <a:lstStyle/>
          <a:p>
            <a:pPr marL="609600" indent="-609600">
              <a:lnSpc>
                <a:spcPct val="150000"/>
              </a:lnSpc>
              <a:buClr>
                <a:srgbClr val="000000"/>
              </a:buClr>
              <a:buSzPts val="4800"/>
              <a:buFont typeface="Helvetica Neue"/>
              <a:buChar char="•"/>
              <a:defRPr b="0" sz="4800"/>
            </a:pPr>
            <a:r>
              <a:t>Got fascinated by APL</a:t>
            </a:r>
          </a:p>
          <a:p>
            <a:pPr marL="609600" indent="-609600">
              <a:lnSpc>
                <a:spcPct val="150000"/>
              </a:lnSpc>
              <a:buClr>
                <a:srgbClr val="000000"/>
              </a:buClr>
              <a:buSzPts val="4800"/>
              <a:buFont typeface="Helvetica Neue"/>
              <a:buChar char="•"/>
              <a:defRPr b="0" sz="4800"/>
            </a:pPr>
            <a:r>
              <a:t>APLers make interesting claims</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Google Shape;449;p61"/>
          <p:cNvSpPr txBox="1"/>
          <p:nvPr>
            <p:ph type="title"/>
          </p:nvPr>
        </p:nvSpPr>
        <p:spPr>
          <a:prstGeom prst="rect">
            <a:avLst/>
          </a:prstGeom>
        </p:spPr>
        <p:txBody>
          <a:bodyPr/>
          <a:lstStyle/>
          <a:p>
            <a:pPr/>
            <a:r>
              <a:t>Major Positives</a:t>
            </a:r>
          </a:p>
        </p:txBody>
      </p:sp>
      <p:sp>
        <p:nvSpPr>
          <p:cNvPr id="439" name="Google Shape;450;p61"/>
          <p:cNvSpPr txBox="1"/>
          <p:nvPr>
            <p:ph type="body" sz="half" idx="1"/>
          </p:nvPr>
        </p:nvSpPr>
        <p:spPr>
          <a:xfrm>
            <a:off x="1206500" y="4248503"/>
            <a:ext cx="8824746" cy="8256014"/>
          </a:xfrm>
          <a:prstGeom prst="rect">
            <a:avLst/>
          </a:prstGeom>
        </p:spPr>
        <p:txBody>
          <a:bodyPr lIns="50800" tIns="50800" rIns="50800" bIns="50800"/>
          <a:lstStyle/>
          <a:p>
            <a:pPr marL="609600" indent="-609600">
              <a:lnSpc>
                <a:spcPct val="90000"/>
              </a:lnSpc>
              <a:buClr>
                <a:srgbClr val="000000"/>
              </a:buClr>
              <a:buSzPts val="4800"/>
              <a:buFont typeface="Helvetica Neue"/>
              <a:buChar char="•"/>
              <a:defRPr b="0" sz="4800"/>
            </a:pPr>
            <a:r>
              <a:t>APL puts data in your face</a:t>
            </a:r>
          </a:p>
          <a:p>
            <a:pPr marL="609600" indent="-609600">
              <a:lnSpc>
                <a:spcPct val="90000"/>
              </a:lnSpc>
              <a:spcBef>
                <a:spcPts val="4500"/>
              </a:spcBef>
              <a:buClr>
                <a:srgbClr val="000000"/>
              </a:buClr>
              <a:buSzPts val="4800"/>
              <a:buFont typeface="Helvetica Neue"/>
              <a:buChar char="•"/>
              <a:defRPr sz="4800"/>
            </a:pPr>
            <a:r>
              <a:t>APL is ridiculously fast to iterate on</a:t>
            </a:r>
            <a:endParaRPr b="0"/>
          </a:p>
          <a:p>
            <a:pPr marL="609600" indent="-609600">
              <a:lnSpc>
                <a:spcPct val="90000"/>
              </a:lnSpc>
              <a:spcBef>
                <a:spcPts val="4500"/>
              </a:spcBef>
              <a:buClr>
                <a:srgbClr val="000000"/>
              </a:buClr>
              <a:buSzPts val="4800"/>
              <a:buFont typeface="Helvetica Neue"/>
              <a:buChar char="•"/>
              <a:defRPr b="0" sz="4800"/>
            </a:pPr>
            <a:r>
              <a:t>APL is malleable</a:t>
            </a:r>
          </a:p>
        </p:txBody>
      </p:sp>
      <p:pic>
        <p:nvPicPr>
          <p:cNvPr id="440" name="Screen Recording 2026-04-25 at 2.06.05 PM.mov" descr="Screen Recording 2026-04-25 at 2.06.05 PM.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9990218" y="2931459"/>
            <a:ext cx="13961035" cy="785308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912" fill="hold"/>
                                        <p:tgtEl>
                                          <p:spTgt spid="44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40"/>
                </p:tgtEl>
              </p:cMediaNode>
            </p:video>
            <p:seq concurrent="1" prevAc="none" nextAc="seek">
              <p:cTn id="8" evtFilter="cancelBubble" nodeType="interactiveSeq" restart="whenNotActive" fill="hold">
                <p:stCondLst>
                  <p:cond delay="0" evt="onClick">
                    <p:tgtEl>
                      <p:spTgt spid="440"/>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40"/>
                                        </p:tgtEl>
                                      </p:cBhvr>
                                    </p:cmd>
                                  </p:childTnLst>
                                </p:cTn>
                              </p:par>
                            </p:childTnLst>
                          </p:cTn>
                        </p:par>
                      </p:childTnLst>
                    </p:cTn>
                  </p:par>
                </p:childTnLst>
              </p:cTn>
              <p:nextCondLst>
                <p:cond delay="0" evt="onClick">
                  <p:tgtEl>
                    <p:spTgt spid="440"/>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Google Shape;449;p61"/>
          <p:cNvSpPr txBox="1"/>
          <p:nvPr>
            <p:ph type="title"/>
          </p:nvPr>
        </p:nvSpPr>
        <p:spPr>
          <a:prstGeom prst="rect">
            <a:avLst/>
          </a:prstGeom>
        </p:spPr>
        <p:txBody>
          <a:bodyPr/>
          <a:lstStyle/>
          <a:p>
            <a:pPr/>
            <a:r>
              <a:t>Major Positives</a:t>
            </a:r>
          </a:p>
        </p:txBody>
      </p:sp>
      <p:sp>
        <p:nvSpPr>
          <p:cNvPr id="445" name="Google Shape;450;p61"/>
          <p:cNvSpPr txBox="1"/>
          <p:nvPr>
            <p:ph type="body" sz="half" idx="1"/>
          </p:nvPr>
        </p:nvSpPr>
        <p:spPr>
          <a:xfrm>
            <a:off x="1206500" y="4248503"/>
            <a:ext cx="8824746" cy="8256014"/>
          </a:xfrm>
          <a:prstGeom prst="rect">
            <a:avLst/>
          </a:prstGeom>
        </p:spPr>
        <p:txBody>
          <a:bodyPr lIns="50800" tIns="50800" rIns="50800" bIns="50800"/>
          <a:lstStyle/>
          <a:p>
            <a:pPr marL="609600" indent="-609600">
              <a:lnSpc>
                <a:spcPct val="90000"/>
              </a:lnSpc>
              <a:buClr>
                <a:srgbClr val="000000"/>
              </a:buClr>
              <a:buSzPts val="4800"/>
              <a:buFont typeface="Helvetica Neue"/>
              <a:buChar char="•"/>
              <a:defRPr b="0" sz="4800"/>
            </a:pPr>
            <a:r>
              <a:t>APL puts data in your face</a:t>
            </a:r>
          </a:p>
          <a:p>
            <a:pPr marL="609600" indent="-609600">
              <a:lnSpc>
                <a:spcPct val="90000"/>
              </a:lnSpc>
              <a:spcBef>
                <a:spcPts val="4500"/>
              </a:spcBef>
              <a:buClr>
                <a:srgbClr val="000000"/>
              </a:buClr>
              <a:buSzPts val="4800"/>
              <a:buFont typeface="Helvetica Neue"/>
              <a:buChar char="•"/>
              <a:defRPr sz="4800"/>
            </a:pPr>
            <a:r>
              <a:t>APL is ridiculously fast to iterate on</a:t>
            </a:r>
            <a:endParaRPr b="0"/>
          </a:p>
          <a:p>
            <a:pPr marL="609600" indent="-609600">
              <a:lnSpc>
                <a:spcPct val="90000"/>
              </a:lnSpc>
              <a:spcBef>
                <a:spcPts val="4500"/>
              </a:spcBef>
              <a:buClr>
                <a:srgbClr val="000000"/>
              </a:buClr>
              <a:buSzPts val="4800"/>
              <a:buFont typeface="Helvetica Neue"/>
              <a:buChar char="•"/>
              <a:defRPr b="0" sz="4800"/>
            </a:pPr>
            <a:r>
              <a:t>APL is malleable</a:t>
            </a:r>
          </a:p>
        </p:txBody>
      </p:sp>
      <p:sp>
        <p:nvSpPr>
          <p:cNvPr id="446" name="Google Shape;451;p61"/>
          <p:cNvSpPr txBox="1"/>
          <p:nvPr/>
        </p:nvSpPr>
        <p:spPr>
          <a:xfrm>
            <a:off x="11104802" y="678481"/>
            <a:ext cx="12783770" cy="22352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solidFill>
                  <a:srgbClr val="D3C6AA"/>
                </a:solidFill>
                <a:latin typeface="APL385 Unicode"/>
                <a:ea typeface="APL385 Unicode"/>
                <a:cs typeface="APL385 Unicode"/>
                <a:sym typeface="APL385 Unicode"/>
              </a:defRPr>
            </a:pPr>
            <a:r>
              <a:t>vec</a:t>
            </a:r>
            <a:r>
              <a:rPr>
                <a:solidFill>
                  <a:srgbClr val="E69875"/>
                </a:solidFill>
              </a:rPr>
              <a:t>←</a:t>
            </a:r>
            <a:r>
              <a:t>[</a:t>
            </a:r>
            <a:r>
              <a:rPr>
                <a:solidFill>
                  <a:srgbClr val="D699B6"/>
                </a:solidFill>
              </a:rPr>
              <a:t>0 0</a:t>
            </a:r>
            <a:r>
              <a:rPr>
                <a:solidFill>
                  <a:srgbClr val="E69875"/>
                </a:solidFill>
              </a:rPr>
              <a:t> ⋄</a:t>
            </a:r>
            <a:r>
              <a:t> w </a:t>
            </a:r>
            <a:r>
              <a:rPr>
                <a:solidFill>
                  <a:srgbClr val="D699B6"/>
                </a:solidFill>
              </a:rPr>
              <a:t>0</a:t>
            </a:r>
            <a:r>
              <a:rPr>
                <a:solidFill>
                  <a:srgbClr val="E69875"/>
                </a:solidFill>
              </a:rPr>
              <a:t> ⋄</a:t>
            </a:r>
            <a:r>
              <a:rPr>
                <a:solidFill>
                  <a:srgbClr val="D699B6"/>
                </a:solidFill>
              </a:rPr>
              <a:t> 0</a:t>
            </a:r>
            <a:r>
              <a:t> w </a:t>
            </a:r>
            <a:r>
              <a:rPr>
                <a:solidFill>
                  <a:srgbClr val="E69875"/>
                </a:solidFill>
              </a:rPr>
              <a:t>⋄</a:t>
            </a:r>
            <a:r>
              <a:t> w w](</a:t>
            </a:r>
            <a:r>
              <a:rPr>
                <a:solidFill>
                  <a:srgbClr val="E69875"/>
                </a:solidFill>
              </a:rPr>
              <a:t>+⍤</a:t>
            </a:r>
            <a:r>
              <a:rPr>
                <a:solidFill>
                  <a:srgbClr val="D699B6"/>
                </a:solidFill>
              </a:rPr>
              <a:t>2</a:t>
            </a:r>
            <a:r>
              <a:t>)</a:t>
            </a:r>
            <a:r>
              <a:rPr>
                <a:solidFill>
                  <a:srgbClr val="D699B6"/>
                </a:solidFill>
              </a:rPr>
              <a:t>4</a:t>
            </a:r>
            <a:r>
              <a:rPr>
                <a:solidFill>
                  <a:srgbClr val="E69875"/>
                </a:solidFill>
              </a:rPr>
              <a:t>/</a:t>
            </a:r>
            <a:r>
              <a:t>[</a:t>
            </a:r>
            <a:r>
              <a:rPr>
                <a:solidFill>
                  <a:srgbClr val="D699B6"/>
                </a:solidFill>
              </a:rPr>
              <a:t>1</a:t>
            </a:r>
            <a:r>
              <a:t>]</a:t>
            </a:r>
            <a:r>
              <a:rPr>
                <a:solidFill>
                  <a:srgbClr val="E69875"/>
                </a:solidFill>
              </a:rPr>
              <a:t>,</a:t>
            </a:r>
            <a:r>
              <a:t>[</a:t>
            </a:r>
            <a:r>
              <a:rPr>
                <a:solidFill>
                  <a:srgbClr val="D699B6"/>
                </a:solidFill>
              </a:rPr>
              <a:t>0.5</a:t>
            </a:r>
            <a:r>
              <a:t>]</a:t>
            </a:r>
            <a:r>
              <a:rPr>
                <a:solidFill>
                  <a:srgbClr val="E69875"/>
                </a:solidFill>
              </a:rPr>
              <a:t>↑</a:t>
            </a:r>
            <a:r>
              <a:t>(</a:t>
            </a:r>
            <a:r>
              <a:rPr>
                <a:solidFill>
                  <a:srgbClr val="E69875"/>
                </a:solidFill>
              </a:rPr>
              <a:t>⊂</a:t>
            </a:r>
            <a:r>
              <a:t>px pz</a:t>
            </a:r>
            <a:r>
              <a:rPr>
                <a:solidFill>
                  <a:srgbClr val="E69875"/>
                </a:solidFill>
              </a:rPr>
              <a:t>-</a:t>
            </a:r>
            <a:r>
              <a:t>lx lz</a:t>
            </a:r>
            <a:r>
              <a:rPr>
                <a:solidFill>
                  <a:srgbClr val="E69875"/>
                </a:solidFill>
              </a:rPr>
              <a:t>×</a:t>
            </a:r>
            <a:r>
              <a:t>w</a:t>
            </a:r>
            <a:r>
              <a:rPr>
                <a:solidFill>
                  <a:srgbClr val="E69875"/>
                </a:solidFill>
              </a:rPr>
              <a:t>×</a:t>
            </a:r>
            <a:r>
              <a:rPr>
                <a:solidFill>
                  <a:srgbClr val="D699B6"/>
                </a:solidFill>
              </a:rPr>
              <a:t>0.25</a:t>
            </a:r>
            <a:r>
              <a:t>)</a:t>
            </a:r>
            <a:r>
              <a:rPr>
                <a:solidFill>
                  <a:srgbClr val="E69875"/>
                </a:solidFill>
              </a:rPr>
              <a:t>-⍨</a:t>
            </a:r>
            <a:r>
              <a:t>(w</a:t>
            </a:r>
            <a:r>
              <a:rPr>
                <a:solidFill>
                  <a:srgbClr val="E69875"/>
                </a:solidFill>
              </a:rPr>
              <a:t>←⊃</a:t>
            </a:r>
            <a:r>
              <a:t>l)</a:t>
            </a:r>
            <a:r>
              <a:rPr>
                <a:solidFill>
                  <a:srgbClr val="E69875"/>
                </a:solidFill>
              </a:rPr>
              <a:t>×</a:t>
            </a:r>
            <a:r>
              <a:t>Cg</a:t>
            </a:r>
            <a:r>
              <a:rPr>
                <a:solidFill>
                  <a:srgbClr val="DBBC7F"/>
                </a:solidFill>
              </a:rPr>
              <a:t>'xz'</a:t>
            </a:r>
          </a:p>
          <a:p>
            <a:pPr>
              <a:defRPr sz="2000">
                <a:solidFill>
                  <a:srgbClr val="D3C6AA"/>
                </a:solidFill>
                <a:latin typeface="APL385 Unicode"/>
                <a:ea typeface="APL385 Unicode"/>
                <a:cs typeface="APL385 Unicode"/>
                <a:sym typeface="APL385 Unicode"/>
              </a:defRPr>
            </a:pPr>
            <a:r>
              <a:t>dist</a:t>
            </a:r>
            <a:r>
              <a:rPr>
                <a:solidFill>
                  <a:srgbClr val="E69875"/>
                </a:solidFill>
              </a:rPr>
              <a:t>←</a:t>
            </a:r>
            <a:r>
              <a:rPr>
                <a:solidFill>
                  <a:srgbClr val="D699B6"/>
                </a:solidFill>
              </a:rPr>
              <a:t>0.5</a:t>
            </a:r>
            <a:r>
              <a:rPr>
                <a:solidFill>
                  <a:srgbClr val="E69875"/>
                </a:solidFill>
              </a:rPr>
              <a:t>*⍨+/</a:t>
            </a:r>
            <a:r>
              <a:t>[</a:t>
            </a:r>
            <a:r>
              <a:rPr>
                <a:solidFill>
                  <a:srgbClr val="D699B6"/>
                </a:solidFill>
              </a:rPr>
              <a:t>2</a:t>
            </a:r>
            <a:r>
              <a:t>]vec</a:t>
            </a:r>
            <a:r>
              <a:rPr>
                <a:solidFill>
                  <a:srgbClr val="E69875"/>
                </a:solidFill>
              </a:rPr>
              <a:t>*</a:t>
            </a:r>
            <a:r>
              <a:rPr>
                <a:solidFill>
                  <a:srgbClr val="D699B6"/>
                </a:solidFill>
              </a:rPr>
              <a:t>2</a:t>
            </a:r>
          </a:p>
          <a:p>
            <a:pPr>
              <a:defRPr sz="2000">
                <a:solidFill>
                  <a:srgbClr val="D3C6AA"/>
                </a:solidFill>
                <a:latin typeface="APL385 Unicode"/>
                <a:ea typeface="APL385 Unicode"/>
                <a:cs typeface="APL385 Unicode"/>
                <a:sym typeface="APL385 Unicode"/>
              </a:defRPr>
            </a:pPr>
            <a:r>
              <a:t>num</a:t>
            </a:r>
            <a:r>
              <a:rPr>
                <a:solidFill>
                  <a:srgbClr val="E69875"/>
                </a:solidFill>
              </a:rPr>
              <a:t>←</a:t>
            </a:r>
            <a:r>
              <a:t>(lx lz)(</a:t>
            </a:r>
            <a:r>
              <a:rPr>
                <a:solidFill>
                  <a:srgbClr val="E69875"/>
                </a:solidFill>
              </a:rPr>
              <a:t>+.×⍤</a:t>
            </a:r>
            <a:r>
              <a:rPr>
                <a:solidFill>
                  <a:srgbClr val="D699B6"/>
                </a:solidFill>
              </a:rPr>
              <a:t>1</a:t>
            </a:r>
            <a:r>
              <a:t>)</a:t>
            </a:r>
            <a:r>
              <a:rPr>
                <a:solidFill>
                  <a:srgbClr val="E69875"/>
                </a:solidFill>
              </a:rPr>
              <a:t>↑</a:t>
            </a:r>
            <a:r>
              <a:t>vec</a:t>
            </a:r>
          </a:p>
          <a:p>
            <a:pPr>
              <a:defRPr sz="2000">
                <a:solidFill>
                  <a:srgbClr val="D3C6AA"/>
                </a:solidFill>
                <a:latin typeface="APL385 Unicode"/>
                <a:ea typeface="APL385 Unicode"/>
                <a:cs typeface="APL385 Unicode"/>
                <a:sym typeface="APL385 Unicode"/>
              </a:defRPr>
            </a:pPr>
            <a:r>
              <a:t>den</a:t>
            </a:r>
            <a:r>
              <a:rPr>
                <a:solidFill>
                  <a:srgbClr val="E69875"/>
                </a:solidFill>
              </a:rPr>
              <a:t>←</a:t>
            </a:r>
            <a:r>
              <a:t>dist</a:t>
            </a:r>
            <a:r>
              <a:rPr>
                <a:solidFill>
                  <a:srgbClr val="E69875"/>
                </a:solidFill>
              </a:rPr>
              <a:t>×</a:t>
            </a:r>
            <a:r>
              <a:rPr>
                <a:solidFill>
                  <a:srgbClr val="D699B6"/>
                </a:solidFill>
              </a:rPr>
              <a:t>0.5</a:t>
            </a:r>
            <a:r>
              <a:rPr>
                <a:solidFill>
                  <a:srgbClr val="E69875"/>
                </a:solidFill>
              </a:rPr>
              <a:t>*⍨+/</a:t>
            </a:r>
            <a:r>
              <a:t>(lx lz)</a:t>
            </a:r>
            <a:r>
              <a:rPr>
                <a:solidFill>
                  <a:srgbClr val="E69875"/>
                </a:solidFill>
              </a:rPr>
              <a:t>*</a:t>
            </a:r>
            <a:r>
              <a:rPr>
                <a:solidFill>
                  <a:srgbClr val="D699B6"/>
                </a:solidFill>
              </a:rPr>
              <a:t>2</a:t>
            </a:r>
          </a:p>
          <a:p>
            <a:pPr>
              <a:defRPr sz="2000">
                <a:solidFill>
                  <a:srgbClr val="D3C6AA"/>
                </a:solidFill>
                <a:latin typeface="APL385 Unicode"/>
                <a:ea typeface="APL385 Unicode"/>
                <a:cs typeface="APL385 Unicode"/>
                <a:sym typeface="APL385 Unicode"/>
              </a:defRPr>
            </a:pPr>
            <a:r>
              <a:t>m</a:t>
            </a:r>
            <a:r>
              <a:rPr>
                <a:solidFill>
                  <a:srgbClr val="E69875"/>
                </a:solidFill>
              </a:rPr>
              <a:t>←</a:t>
            </a:r>
            <a:r>
              <a:t>(Cg</a:t>
            </a:r>
            <a:r>
              <a:rPr>
                <a:solidFill>
                  <a:srgbClr val="DBBC7F"/>
                </a:solidFill>
              </a:rPr>
              <a:t>'ready'</a:t>
            </a:r>
            <a:r>
              <a:t>)</a:t>
            </a:r>
            <a:r>
              <a:rPr>
                <a:solidFill>
                  <a:srgbClr val="E69875"/>
                </a:solidFill>
              </a:rPr>
              <a:t>∧∨/</a:t>
            </a:r>
            <a:r>
              <a:t>(</a:t>
            </a:r>
            <a:r>
              <a:rPr>
                <a:solidFill>
                  <a:srgbClr val="E69875"/>
                </a:solidFill>
              </a:rPr>
              <a:t>○</a:t>
            </a:r>
            <a:r>
              <a:rPr>
                <a:solidFill>
                  <a:srgbClr val="D699B6"/>
                </a:solidFill>
              </a:rPr>
              <a:t>70</a:t>
            </a:r>
            <a:r>
              <a:rPr>
                <a:solidFill>
                  <a:srgbClr val="E69875"/>
                </a:solidFill>
              </a:rPr>
              <a:t>÷</a:t>
            </a:r>
            <a:r>
              <a:rPr>
                <a:solidFill>
                  <a:srgbClr val="D699B6"/>
                </a:solidFill>
              </a:rPr>
              <a:t>180</a:t>
            </a:r>
            <a:r>
              <a:t>)</a:t>
            </a:r>
            <a:r>
              <a:rPr>
                <a:solidFill>
                  <a:srgbClr val="E69875"/>
                </a:solidFill>
              </a:rPr>
              <a:t>&gt;</a:t>
            </a:r>
            <a:r>
              <a:rPr>
                <a:solidFill>
                  <a:srgbClr val="D699B6"/>
                </a:solidFill>
              </a:rPr>
              <a:t>¯2</a:t>
            </a:r>
            <a:r>
              <a:rPr>
                <a:solidFill>
                  <a:srgbClr val="E69875"/>
                </a:solidFill>
              </a:rPr>
              <a:t>○</a:t>
            </a:r>
            <a:r>
              <a:t>num(⎕DIV:</a:t>
            </a:r>
            <a:r>
              <a:rPr>
                <a:solidFill>
                  <a:srgbClr val="D699B6"/>
                </a:solidFill>
              </a:rPr>
              <a:t>1</a:t>
            </a:r>
            <a:r>
              <a:t>)</a:t>
            </a:r>
            <a:r>
              <a:rPr>
                <a:solidFill>
                  <a:srgbClr val="E69875"/>
                </a:solidFill>
              </a:rPr>
              <a:t>.÷</a:t>
            </a:r>
            <a:r>
              <a:t>den </a:t>
            </a:r>
          </a:p>
          <a:p>
            <a:pPr>
              <a:defRPr sz="2000">
                <a:solidFill>
                  <a:srgbClr val="859289"/>
                </a:solidFill>
                <a:latin typeface="APL385 Unicode"/>
                <a:ea typeface="APL385 Unicode"/>
                <a:cs typeface="APL385 Unicode"/>
                <a:sym typeface="APL385 Unicode"/>
              </a:defRPr>
            </a:pPr>
            <a:r>
              <a:t>⍝ Chance that distance could be 0</a:t>
            </a:r>
          </a:p>
        </p:txBody>
      </p:sp>
      <p:sp>
        <p:nvSpPr>
          <p:cNvPr id="447" name="Google Shape;471;p63"/>
          <p:cNvSpPr txBox="1"/>
          <p:nvPr/>
        </p:nvSpPr>
        <p:spPr>
          <a:xfrm>
            <a:off x="11042556" y="3234035"/>
            <a:ext cx="8611716" cy="43688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solidFill>
                  <a:srgbClr val="D3C6AA"/>
                </a:solidFill>
                <a:latin typeface="APL385 Unicode"/>
                <a:ea typeface="APL385 Unicode"/>
                <a:cs typeface="APL385 Unicode"/>
                <a:sym typeface="APL385 Unicode"/>
              </a:defRPr>
            </a:pPr>
            <a:r>
              <a:t>frs</a:t>
            </a:r>
            <a:r>
              <a:rPr>
                <a:solidFill>
                  <a:srgbClr val="E69875"/>
                </a:solidFill>
              </a:rPr>
              <a:t>←</a:t>
            </a:r>
            <a:r>
              <a:rPr>
                <a:solidFill>
                  <a:srgbClr val="D699B6"/>
                </a:solidFill>
              </a:rPr>
              <a:t>##</a:t>
            </a:r>
            <a:r>
              <a:rPr>
                <a:solidFill>
                  <a:srgbClr val="E69875"/>
                </a:solidFill>
              </a:rPr>
              <a:t>.</a:t>
            </a:r>
            <a:r>
              <a:t>player</a:t>
            </a:r>
            <a:r>
              <a:rPr>
                <a:solidFill>
                  <a:srgbClr val="E69875"/>
                </a:solidFill>
              </a:rPr>
              <a:t>.</a:t>
            </a:r>
            <a:r>
              <a:t>Get_frustum (</a:t>
            </a:r>
            <a:r>
              <a:rPr>
                <a:solidFill>
                  <a:srgbClr val="E69875"/>
                </a:solidFill>
              </a:rPr>
              <a:t>○</a:t>
            </a:r>
            <a:r>
              <a:rPr>
                <a:solidFill>
                  <a:srgbClr val="D699B6"/>
                </a:solidFill>
              </a:rPr>
              <a:t>70</a:t>
            </a:r>
            <a:r>
              <a:rPr>
                <a:solidFill>
                  <a:srgbClr val="E69875"/>
                </a:solidFill>
              </a:rPr>
              <a:t>÷</a:t>
            </a:r>
            <a:r>
              <a:rPr>
                <a:solidFill>
                  <a:srgbClr val="D699B6"/>
                </a:solidFill>
              </a:rPr>
              <a:t>180</a:t>
            </a:r>
            <a:r>
              <a:rPr>
                <a:solidFill>
                  <a:srgbClr val="E69875"/>
                </a:solidFill>
              </a:rPr>
              <a:t>⋄</a:t>
            </a:r>
            <a:r>
              <a:rPr>
                <a:solidFill>
                  <a:srgbClr val="D699B6"/>
                </a:solidFill>
              </a:rPr>
              <a:t>1280</a:t>
            </a:r>
            <a:r>
              <a:rPr>
                <a:solidFill>
                  <a:srgbClr val="E69875"/>
                </a:solidFill>
              </a:rPr>
              <a:t>÷</a:t>
            </a:r>
            <a:r>
              <a:rPr>
                <a:solidFill>
                  <a:srgbClr val="D699B6"/>
                </a:solidFill>
              </a:rPr>
              <a:t>720</a:t>
            </a:r>
            <a:r>
              <a:rPr>
                <a:solidFill>
                  <a:srgbClr val="E69875"/>
                </a:solidFill>
              </a:rPr>
              <a:t>⋄</a:t>
            </a:r>
            <a:r>
              <a:rPr>
                <a:solidFill>
                  <a:srgbClr val="D699B6"/>
                </a:solidFill>
              </a:rPr>
              <a:t>0.1</a:t>
            </a:r>
            <a:r>
              <a:rPr>
                <a:solidFill>
                  <a:srgbClr val="E69875"/>
                </a:solidFill>
              </a:rPr>
              <a:t>⋄</a:t>
            </a:r>
            <a:r>
              <a:rPr>
                <a:solidFill>
                  <a:srgbClr val="D699B6"/>
                </a:solidFill>
              </a:rPr>
              <a:t>500.0</a:t>
            </a:r>
            <a:r>
              <a:t>)</a:t>
            </a:r>
          </a:p>
          <a:p>
            <a:pPr>
              <a:defRPr sz="2000">
                <a:solidFill>
                  <a:srgbClr val="D3C6AA"/>
                </a:solidFill>
                <a:latin typeface="APL385 Unicode"/>
                <a:ea typeface="APL385 Unicode"/>
                <a:cs typeface="APL385 Unicode"/>
                <a:sym typeface="APL385 Unicode"/>
              </a:defRPr>
            </a:pPr>
            <a:r>
              <a:t>n</a:t>
            </a:r>
            <a:r>
              <a:rPr>
                <a:solidFill>
                  <a:srgbClr val="E69875"/>
                </a:solidFill>
              </a:rPr>
              <a:t>←</a:t>
            </a:r>
            <a:r>
              <a:rPr>
                <a:solidFill>
                  <a:srgbClr val="D699B6"/>
                </a:solidFill>
              </a:rPr>
              <a:t>3</a:t>
            </a:r>
            <a:r>
              <a:rPr>
                <a:solidFill>
                  <a:srgbClr val="E69875"/>
                </a:solidFill>
              </a:rPr>
              <a:t>↑</a:t>
            </a:r>
            <a:r>
              <a:t>[</a:t>
            </a:r>
            <a:r>
              <a:rPr>
                <a:solidFill>
                  <a:srgbClr val="D699B6"/>
                </a:solidFill>
              </a:rPr>
              <a:t>1</a:t>
            </a:r>
            <a:r>
              <a:t>]frs</a:t>
            </a:r>
          </a:p>
          <a:p>
            <a:pPr>
              <a:defRPr sz="2000">
                <a:solidFill>
                  <a:srgbClr val="D3C6AA"/>
                </a:solidFill>
                <a:latin typeface="APL385 Unicode"/>
                <a:ea typeface="APL385 Unicode"/>
                <a:cs typeface="APL385 Unicode"/>
                <a:sym typeface="APL385 Unicode"/>
              </a:defRPr>
            </a:pPr>
            <a:r>
              <a:t>d</a:t>
            </a:r>
            <a:r>
              <a:rPr>
                <a:solidFill>
                  <a:srgbClr val="E69875"/>
                </a:solidFill>
              </a:rPr>
              <a:t>←,</a:t>
            </a:r>
            <a:r>
              <a:rPr>
                <a:solidFill>
                  <a:srgbClr val="D699B6"/>
                </a:solidFill>
              </a:rPr>
              <a:t>3</a:t>
            </a:r>
            <a:r>
              <a:rPr>
                <a:solidFill>
                  <a:srgbClr val="E69875"/>
                </a:solidFill>
              </a:rPr>
              <a:t>↓</a:t>
            </a:r>
            <a:r>
              <a:t>[</a:t>
            </a:r>
            <a:r>
              <a:rPr>
                <a:solidFill>
                  <a:srgbClr val="D699B6"/>
                </a:solidFill>
              </a:rPr>
              <a:t>1</a:t>
            </a:r>
            <a:r>
              <a:t>]frs</a:t>
            </a:r>
          </a:p>
          <a:p>
            <a:pPr>
              <a:defRPr sz="2000">
                <a:solidFill>
                  <a:srgbClr val="D3C6AA"/>
                </a:solidFill>
                <a:latin typeface="APL385 Unicode"/>
                <a:ea typeface="APL385 Unicode"/>
                <a:cs typeface="APL385 Unicode"/>
                <a:sym typeface="APL385 Unicode"/>
              </a:defRPr>
            </a:pPr>
            <a:r>
              <a:t>(w h)</a:t>
            </a:r>
            <a:r>
              <a:rPr>
                <a:solidFill>
                  <a:srgbClr val="E69875"/>
                </a:solidFill>
              </a:rPr>
              <a:t>←</a:t>
            </a:r>
            <a:r>
              <a:t>(</a:t>
            </a:r>
            <a:r>
              <a:rPr>
                <a:solidFill>
                  <a:srgbClr val="E69875"/>
                </a:solidFill>
              </a:rPr>
              <a:t>⊃</a:t>
            </a:r>
            <a:r>
              <a:t>l </a:t>
            </a:r>
            <a:r>
              <a:rPr>
                <a:solidFill>
                  <a:srgbClr val="E69875"/>
                </a:solidFill>
              </a:rPr>
              <a:t>⋄</a:t>
            </a:r>
            <a:r>
              <a:rPr>
                <a:solidFill>
                  <a:srgbClr val="D699B6"/>
                </a:solidFill>
              </a:rPr>
              <a:t> 1</a:t>
            </a:r>
            <a:r>
              <a:rPr>
                <a:solidFill>
                  <a:srgbClr val="E69875"/>
                </a:solidFill>
              </a:rPr>
              <a:t>⊃</a:t>
            </a:r>
            <a:r>
              <a:t>l)</a:t>
            </a:r>
          </a:p>
          <a:p>
            <a:pPr>
              <a:defRPr sz="2000">
                <a:solidFill>
                  <a:srgbClr val="D3C6AA"/>
                </a:solidFill>
                <a:latin typeface="APL385 Unicode"/>
                <a:ea typeface="APL385 Unicode"/>
                <a:cs typeface="APL385 Unicode"/>
                <a:sym typeface="APL385 Unicode"/>
              </a:defRPr>
            </a:pPr>
            <a:r>
              <a:t>box</a:t>
            </a:r>
            <a:r>
              <a:rPr>
                <a:solidFill>
                  <a:srgbClr val="E69875"/>
                </a:solidFill>
              </a:rPr>
              <a:t>←</a:t>
            </a:r>
            <a:r>
              <a:t>[</a:t>
            </a:r>
          </a:p>
          <a:p>
            <a:pPr>
              <a:defRPr sz="2000">
                <a:solidFill>
                  <a:srgbClr val="D699B6"/>
                </a:solidFill>
                <a:latin typeface="APL385 Unicode"/>
                <a:ea typeface="APL385 Unicode"/>
                <a:cs typeface="APL385 Unicode"/>
                <a:sym typeface="APL385 Unicode"/>
              </a:defRPr>
            </a:pPr>
            <a:r>
              <a:t>    0 0 0</a:t>
            </a:r>
            <a:r>
              <a:rPr>
                <a:solidFill>
                  <a:srgbClr val="E69875"/>
                </a:solidFill>
              </a:rPr>
              <a:t> ⋄</a:t>
            </a:r>
            <a:r>
              <a:rPr>
                <a:solidFill>
                  <a:srgbClr val="D3C6AA"/>
                </a:solidFill>
              </a:rPr>
              <a:t> w </a:t>
            </a:r>
            <a:r>
              <a:t>0 0</a:t>
            </a:r>
            <a:r>
              <a:rPr>
                <a:solidFill>
                  <a:srgbClr val="E69875"/>
                </a:solidFill>
              </a:rPr>
              <a:t> ⋄</a:t>
            </a:r>
            <a:r>
              <a:t> 0 0</a:t>
            </a:r>
            <a:r>
              <a:rPr>
                <a:solidFill>
                  <a:srgbClr val="D3C6AA"/>
                </a:solidFill>
              </a:rPr>
              <a:t> w </a:t>
            </a:r>
            <a:r>
              <a:rPr>
                <a:solidFill>
                  <a:srgbClr val="E69875"/>
                </a:solidFill>
              </a:rPr>
              <a:t>⋄</a:t>
            </a:r>
            <a:r>
              <a:rPr>
                <a:solidFill>
                  <a:srgbClr val="D3C6AA"/>
                </a:solidFill>
              </a:rPr>
              <a:t> w </a:t>
            </a:r>
            <a:r>
              <a:t>0</a:t>
            </a:r>
            <a:r>
              <a:rPr>
                <a:solidFill>
                  <a:srgbClr val="D3C6AA"/>
                </a:solidFill>
              </a:rPr>
              <a:t> w</a:t>
            </a:r>
          </a:p>
          <a:p>
            <a:pPr>
              <a:defRPr sz="2000">
                <a:solidFill>
                  <a:srgbClr val="D699B6"/>
                </a:solidFill>
                <a:latin typeface="APL385 Unicode"/>
                <a:ea typeface="APL385 Unicode"/>
                <a:cs typeface="APL385 Unicode"/>
                <a:sym typeface="APL385 Unicode"/>
              </a:defRPr>
            </a:pPr>
            <a:r>
              <a:t>    0</a:t>
            </a:r>
            <a:r>
              <a:rPr>
                <a:solidFill>
                  <a:srgbClr val="D3C6AA"/>
                </a:solidFill>
              </a:rPr>
              <a:t> h </a:t>
            </a:r>
            <a:r>
              <a:t>0</a:t>
            </a:r>
            <a:r>
              <a:rPr>
                <a:solidFill>
                  <a:srgbClr val="E69875"/>
                </a:solidFill>
              </a:rPr>
              <a:t> ⋄</a:t>
            </a:r>
            <a:r>
              <a:rPr>
                <a:solidFill>
                  <a:srgbClr val="D3C6AA"/>
                </a:solidFill>
              </a:rPr>
              <a:t> w h </a:t>
            </a:r>
            <a:r>
              <a:t>0</a:t>
            </a:r>
            <a:r>
              <a:rPr>
                <a:solidFill>
                  <a:srgbClr val="E69875"/>
                </a:solidFill>
              </a:rPr>
              <a:t> ⋄</a:t>
            </a:r>
            <a:r>
              <a:t> 0</a:t>
            </a:r>
            <a:r>
              <a:rPr>
                <a:solidFill>
                  <a:srgbClr val="D3C6AA"/>
                </a:solidFill>
              </a:rPr>
              <a:t> h w </a:t>
            </a:r>
            <a:r>
              <a:rPr>
                <a:solidFill>
                  <a:srgbClr val="E69875"/>
                </a:solidFill>
              </a:rPr>
              <a:t>⋄</a:t>
            </a:r>
            <a:r>
              <a:rPr>
                <a:solidFill>
                  <a:srgbClr val="D3C6AA"/>
                </a:solidFill>
              </a:rPr>
              <a:t> w h w</a:t>
            </a:r>
          </a:p>
          <a:p>
            <a:pPr>
              <a:defRPr sz="2000">
                <a:solidFill>
                  <a:srgbClr val="D3C6AA"/>
                </a:solidFill>
                <a:latin typeface="APL385 Unicode"/>
                <a:ea typeface="APL385 Unicode"/>
                <a:cs typeface="APL385 Unicode"/>
                <a:sym typeface="APL385 Unicode"/>
              </a:defRPr>
            </a:pPr>
            <a:r>
              <a:t>]</a:t>
            </a:r>
          </a:p>
          <a:p>
            <a:pPr>
              <a:defRPr sz="2000">
                <a:solidFill>
                  <a:srgbClr val="D3C6AA"/>
                </a:solidFill>
                <a:latin typeface="APL385 Unicode"/>
                <a:ea typeface="APL385 Unicode"/>
                <a:cs typeface="APL385 Unicode"/>
                <a:sym typeface="APL385 Unicode"/>
              </a:defRPr>
            </a:pPr>
            <a:r>
              <a:t>vec</a:t>
            </a:r>
            <a:r>
              <a:rPr>
                <a:solidFill>
                  <a:srgbClr val="E69875"/>
                </a:solidFill>
              </a:rPr>
              <a:t>←</a:t>
            </a:r>
            <a:r>
              <a:t>box(</a:t>
            </a:r>
            <a:r>
              <a:rPr>
                <a:solidFill>
                  <a:srgbClr val="E69875"/>
                </a:solidFill>
              </a:rPr>
              <a:t>+⍤</a:t>
            </a:r>
            <a:r>
              <a:rPr>
                <a:solidFill>
                  <a:srgbClr val="D699B6"/>
                </a:solidFill>
              </a:rPr>
              <a:t>2</a:t>
            </a:r>
            <a:r>
              <a:t>)</a:t>
            </a:r>
            <a:r>
              <a:rPr>
                <a:solidFill>
                  <a:srgbClr val="D699B6"/>
                </a:solidFill>
              </a:rPr>
              <a:t>8</a:t>
            </a:r>
            <a:r>
              <a:rPr>
                <a:solidFill>
                  <a:srgbClr val="E69875"/>
                </a:solidFill>
              </a:rPr>
              <a:t>/</a:t>
            </a:r>
            <a:r>
              <a:t>[</a:t>
            </a:r>
            <a:r>
              <a:rPr>
                <a:solidFill>
                  <a:srgbClr val="D699B6"/>
                </a:solidFill>
              </a:rPr>
              <a:t>1</a:t>
            </a:r>
            <a:r>
              <a:t>]</a:t>
            </a:r>
            <a:r>
              <a:rPr>
                <a:solidFill>
                  <a:srgbClr val="E69875"/>
                </a:solidFill>
              </a:rPr>
              <a:t>,</a:t>
            </a:r>
            <a:r>
              <a:t>[</a:t>
            </a:r>
            <a:r>
              <a:rPr>
                <a:solidFill>
                  <a:srgbClr val="D699B6"/>
                </a:solidFill>
              </a:rPr>
              <a:t>0.5</a:t>
            </a:r>
            <a:r>
              <a:t>]</a:t>
            </a:r>
            <a:r>
              <a:rPr>
                <a:solidFill>
                  <a:srgbClr val="E69875"/>
                </a:solidFill>
              </a:rPr>
              <a:t>⌽</a:t>
            </a:r>
            <a:r>
              <a:rPr>
                <a:solidFill>
                  <a:srgbClr val="D699B6"/>
                </a:solidFill>
              </a:rPr>
              <a:t>2</a:t>
            </a:r>
            <a:r>
              <a:rPr>
                <a:solidFill>
                  <a:srgbClr val="E69875"/>
                </a:solidFill>
              </a:rPr>
              <a:t>⌽</a:t>
            </a:r>
            <a:r>
              <a:rPr>
                <a:solidFill>
                  <a:srgbClr val="D699B6"/>
                </a:solidFill>
              </a:rPr>
              <a:t>0</a:t>
            </a:r>
            <a:r>
              <a:rPr>
                <a:solidFill>
                  <a:srgbClr val="E69875"/>
                </a:solidFill>
              </a:rPr>
              <a:t>,</a:t>
            </a:r>
            <a:r>
              <a:t>(w</a:t>
            </a:r>
            <a:r>
              <a:rPr>
                <a:solidFill>
                  <a:srgbClr val="E69875"/>
                </a:solidFill>
              </a:rPr>
              <a:t>←⊃</a:t>
            </a:r>
            <a:r>
              <a:t>l)</a:t>
            </a:r>
            <a:r>
              <a:rPr>
                <a:solidFill>
                  <a:srgbClr val="E69875"/>
                </a:solidFill>
              </a:rPr>
              <a:t>×↑</a:t>
            </a:r>
            <a:r>
              <a:t>Cg</a:t>
            </a:r>
            <a:r>
              <a:rPr>
                <a:solidFill>
                  <a:srgbClr val="DBBC7F"/>
                </a:solidFill>
              </a:rPr>
              <a:t>'xz'</a:t>
            </a:r>
          </a:p>
          <a:p>
            <a:pPr>
              <a:defRPr sz="2000">
                <a:solidFill>
                  <a:srgbClr val="D3C6AA"/>
                </a:solidFill>
                <a:latin typeface="APL385 Unicode"/>
                <a:ea typeface="APL385 Unicode"/>
                <a:cs typeface="APL385 Unicode"/>
                <a:sym typeface="APL385 Unicode"/>
              </a:defRPr>
            </a:pPr>
            <a:r>
              <a:t>t</a:t>
            </a:r>
            <a:r>
              <a:rPr>
                <a:solidFill>
                  <a:srgbClr val="E69875"/>
                </a:solidFill>
              </a:rPr>
              <a:t>←~</a:t>
            </a:r>
            <a:r>
              <a:t>(</a:t>
            </a:r>
            <a:r>
              <a:rPr>
                <a:solidFill>
                  <a:srgbClr val="E69875"/>
                </a:solidFill>
              </a:rPr>
              <a:t>∧/⍤</a:t>
            </a:r>
            <a:r>
              <a:rPr>
                <a:solidFill>
                  <a:srgbClr val="D699B6"/>
                </a:solidFill>
              </a:rPr>
              <a:t>1</a:t>
            </a:r>
            <a:r>
              <a:t>)(</a:t>
            </a:r>
            <a:r>
              <a:rPr>
                <a:solidFill>
                  <a:srgbClr val="E69875"/>
                </a:solidFill>
              </a:rPr>
              <a:t>∨/⍤</a:t>
            </a:r>
            <a:r>
              <a:rPr>
                <a:solidFill>
                  <a:srgbClr val="D699B6"/>
                </a:solidFill>
              </a:rPr>
              <a:t>1</a:t>
            </a:r>
            <a:r>
              <a:t>)</a:t>
            </a:r>
            <a:r>
              <a:rPr>
                <a:solidFill>
                  <a:srgbClr val="D699B6"/>
                </a:solidFill>
              </a:rPr>
              <a:t>0</a:t>
            </a:r>
            <a:r>
              <a:rPr>
                <a:solidFill>
                  <a:srgbClr val="E69875"/>
                </a:solidFill>
              </a:rPr>
              <a:t>&gt;</a:t>
            </a:r>
            <a:r>
              <a:t>d(</a:t>
            </a:r>
            <a:r>
              <a:rPr>
                <a:solidFill>
                  <a:srgbClr val="E69875"/>
                </a:solidFill>
              </a:rPr>
              <a:t>-⍤</a:t>
            </a:r>
            <a:r>
              <a:rPr>
                <a:solidFill>
                  <a:srgbClr val="D699B6"/>
                </a:solidFill>
              </a:rPr>
              <a:t>1</a:t>
            </a:r>
            <a:r>
              <a:t>)</a:t>
            </a:r>
            <a:r>
              <a:rPr>
                <a:solidFill>
                  <a:srgbClr val="E69875"/>
                </a:solidFill>
              </a:rPr>
              <a:t>⍨</a:t>
            </a:r>
            <a:r>
              <a:t> n(</a:t>
            </a:r>
            <a:r>
              <a:rPr>
                <a:solidFill>
                  <a:srgbClr val="E69875"/>
                </a:solidFill>
              </a:rPr>
              <a:t>+.×⍤</a:t>
            </a:r>
            <a:r>
              <a:rPr>
                <a:solidFill>
                  <a:srgbClr val="D699B6"/>
                </a:solidFill>
              </a:rPr>
              <a:t>2 1</a:t>
            </a:r>
            <a:r>
              <a:t>)vec</a:t>
            </a:r>
          </a:p>
          <a:p>
            <a:pPr>
              <a:defRPr sz="2000">
                <a:solidFill>
                  <a:srgbClr val="D3C6AA"/>
                </a:solidFill>
                <a:latin typeface="APL385 Unicode"/>
                <a:ea typeface="APL385 Unicode"/>
                <a:cs typeface="APL385 Unicode"/>
                <a:sym typeface="APL385 Unicode"/>
              </a:defRPr>
            </a:pPr>
            <a:r>
              <a:t>t2 </a:t>
            </a:r>
            <a:r>
              <a:rPr>
                <a:solidFill>
                  <a:srgbClr val="E67E80"/>
                </a:solidFill>
              </a:rPr>
              <a:t>←</a:t>
            </a:r>
            <a:r>
              <a:t> (</a:t>
            </a:r>
            <a:r>
              <a:rPr>
                <a:solidFill>
                  <a:srgbClr val="D699B6"/>
                </a:solidFill>
              </a:rPr>
              <a:t>2</a:t>
            </a:r>
            <a:r>
              <a:rPr>
                <a:solidFill>
                  <a:srgbClr val="E69875"/>
                </a:solidFill>
              </a:rPr>
              <a:t>×</a:t>
            </a:r>
            <a:r>
              <a:t>w)</a:t>
            </a:r>
            <a:r>
              <a:rPr>
                <a:solidFill>
                  <a:srgbClr val="E69875"/>
                </a:solidFill>
              </a:rPr>
              <a:t>&gt;</a:t>
            </a:r>
            <a:r>
              <a:t>({</a:t>
            </a:r>
            <a:r>
              <a:rPr>
                <a:solidFill>
                  <a:srgbClr val="D699B6"/>
                </a:solidFill>
              </a:rPr>
              <a:t>0.5</a:t>
            </a:r>
            <a:r>
              <a:rPr>
                <a:solidFill>
                  <a:srgbClr val="E69875"/>
                </a:solidFill>
              </a:rPr>
              <a:t>*⍨+/</a:t>
            </a:r>
            <a:r>
              <a:rPr>
                <a:solidFill>
                  <a:srgbClr val="D699B6"/>
                </a:solidFill>
              </a:rPr>
              <a:t>⍵</a:t>
            </a:r>
            <a:r>
              <a:rPr>
                <a:solidFill>
                  <a:srgbClr val="E69875"/>
                </a:solidFill>
              </a:rPr>
              <a:t>*</a:t>
            </a:r>
            <a:r>
              <a:rPr>
                <a:solidFill>
                  <a:srgbClr val="D699B6"/>
                </a:solidFill>
              </a:rPr>
              <a:t>2</a:t>
            </a:r>
            <a:r>
              <a:t>}</a:t>
            </a:r>
            <a:r>
              <a:rPr>
                <a:solidFill>
                  <a:srgbClr val="E69875"/>
                </a:solidFill>
              </a:rPr>
              <a:t>⍤</a:t>
            </a:r>
            <a:r>
              <a:rPr>
                <a:solidFill>
                  <a:srgbClr val="D699B6"/>
                </a:solidFill>
              </a:rPr>
              <a:t>1</a:t>
            </a:r>
            <a:r>
              <a:t>)</a:t>
            </a:r>
            <a:r>
              <a:rPr>
                <a:solidFill>
                  <a:srgbClr val="E69875"/>
                </a:solidFill>
              </a:rPr>
              <a:t>↑</a:t>
            </a:r>
            <a:r>
              <a:t>(</a:t>
            </a:r>
            <a:r>
              <a:rPr>
                <a:solidFill>
                  <a:srgbClr val="E69875"/>
                </a:solidFill>
              </a:rPr>
              <a:t>⊂</a:t>
            </a:r>
            <a:r>
              <a:t>px pz)</a:t>
            </a:r>
            <a:r>
              <a:rPr>
                <a:solidFill>
                  <a:srgbClr val="E69875"/>
                </a:solidFill>
              </a:rPr>
              <a:t>-⍨</a:t>
            </a:r>
            <a:r>
              <a:t>w</a:t>
            </a:r>
            <a:r>
              <a:rPr>
                <a:solidFill>
                  <a:srgbClr val="E69875"/>
                </a:solidFill>
              </a:rPr>
              <a:t>×</a:t>
            </a:r>
            <a:r>
              <a:t>Cg</a:t>
            </a:r>
            <a:r>
              <a:rPr>
                <a:solidFill>
                  <a:srgbClr val="DBBC7F"/>
                </a:solidFill>
              </a:rPr>
              <a:t>'xz'</a:t>
            </a:r>
          </a:p>
          <a:p>
            <a:pPr>
              <a:defRPr sz="2000">
                <a:solidFill>
                  <a:srgbClr val="D3C6AA"/>
                </a:solidFill>
                <a:latin typeface="APL385 Unicode"/>
                <a:ea typeface="APL385 Unicode"/>
                <a:cs typeface="APL385 Unicode"/>
                <a:sym typeface="APL385 Unicode"/>
              </a:defRPr>
            </a:pPr>
            <a:r>
              <a:t>m</a:t>
            </a:r>
            <a:r>
              <a:rPr>
                <a:solidFill>
                  <a:srgbClr val="E69875"/>
                </a:solidFill>
              </a:rPr>
              <a:t>←</a:t>
            </a:r>
            <a:r>
              <a:t>(t2</a:t>
            </a:r>
            <a:r>
              <a:rPr>
                <a:solidFill>
                  <a:srgbClr val="E69875"/>
                </a:solidFill>
              </a:rPr>
              <a:t>∨</a:t>
            </a:r>
            <a:r>
              <a:t>t)</a:t>
            </a:r>
            <a:r>
              <a:rPr>
                <a:solidFill>
                  <a:srgbClr val="E69875"/>
                </a:solidFill>
              </a:rPr>
              <a:t>∧</a:t>
            </a:r>
            <a:r>
              <a:t>(Cg</a:t>
            </a:r>
            <a:r>
              <a:rPr>
                <a:solidFill>
                  <a:srgbClr val="DBBC7F"/>
                </a:solidFill>
              </a:rPr>
              <a:t>'ready'</a:t>
            </a:r>
            <a:r>
              <a:t>)</a:t>
            </a:r>
          </a:p>
        </p:txBody>
      </p:sp>
      <p:sp>
        <p:nvSpPr>
          <p:cNvPr id="448" name="Google Shape;495;p66"/>
          <p:cNvSpPr txBox="1"/>
          <p:nvPr/>
        </p:nvSpPr>
        <p:spPr>
          <a:xfrm>
            <a:off x="10954608" y="7923190"/>
            <a:ext cx="9473725" cy="22352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solidFill>
                  <a:srgbClr val="D3C6AA"/>
                </a:solidFill>
                <a:latin typeface="APL385 Unicode"/>
                <a:ea typeface="APL385 Unicode"/>
                <a:cs typeface="APL385 Unicode"/>
                <a:sym typeface="APL385 Unicode"/>
              </a:defRPr>
            </a:pPr>
            <a:r>
              <a:t>frs</a:t>
            </a:r>
            <a:r>
              <a:rPr>
                <a:solidFill>
                  <a:srgbClr val="E69875"/>
                </a:solidFill>
              </a:rPr>
              <a:t>←</a:t>
            </a:r>
            <a:r>
              <a:rPr>
                <a:solidFill>
                  <a:srgbClr val="D699B6"/>
                </a:solidFill>
              </a:rPr>
              <a:t>##</a:t>
            </a:r>
            <a:r>
              <a:rPr>
                <a:solidFill>
                  <a:srgbClr val="E69875"/>
                </a:solidFill>
              </a:rPr>
              <a:t>.</a:t>
            </a:r>
            <a:r>
              <a:t>player</a:t>
            </a:r>
            <a:r>
              <a:rPr>
                <a:solidFill>
                  <a:srgbClr val="E69875"/>
                </a:solidFill>
              </a:rPr>
              <a:t>.</a:t>
            </a:r>
            <a:r>
              <a:t>Get_frustum(</a:t>
            </a:r>
            <a:r>
              <a:rPr>
                <a:solidFill>
                  <a:srgbClr val="E69875"/>
                </a:solidFill>
              </a:rPr>
              <a:t>○</a:t>
            </a:r>
            <a:r>
              <a:rPr>
                <a:solidFill>
                  <a:srgbClr val="D699B6"/>
                </a:solidFill>
              </a:rPr>
              <a:t>70</a:t>
            </a:r>
            <a:r>
              <a:rPr>
                <a:solidFill>
                  <a:srgbClr val="E69875"/>
                </a:solidFill>
              </a:rPr>
              <a:t>÷</a:t>
            </a:r>
            <a:r>
              <a:rPr>
                <a:solidFill>
                  <a:srgbClr val="D699B6"/>
                </a:solidFill>
              </a:rPr>
              <a:t>180</a:t>
            </a:r>
            <a:r>
              <a:rPr>
                <a:solidFill>
                  <a:srgbClr val="E69875"/>
                </a:solidFill>
              </a:rPr>
              <a:t> ⋄</a:t>
            </a:r>
            <a:r>
              <a:rPr>
                <a:solidFill>
                  <a:srgbClr val="D699B6"/>
                </a:solidFill>
              </a:rPr>
              <a:t> 1280</a:t>
            </a:r>
            <a:r>
              <a:rPr>
                <a:solidFill>
                  <a:srgbClr val="E69875"/>
                </a:solidFill>
              </a:rPr>
              <a:t>÷</a:t>
            </a:r>
            <a:r>
              <a:rPr>
                <a:solidFill>
                  <a:srgbClr val="D699B6"/>
                </a:solidFill>
              </a:rPr>
              <a:t>720</a:t>
            </a:r>
            <a:r>
              <a:rPr>
                <a:solidFill>
                  <a:srgbClr val="E69875"/>
                </a:solidFill>
              </a:rPr>
              <a:t> ⋄</a:t>
            </a:r>
            <a:r>
              <a:rPr>
                <a:solidFill>
                  <a:srgbClr val="D699B6"/>
                </a:solidFill>
              </a:rPr>
              <a:t> 0.1</a:t>
            </a:r>
            <a:r>
              <a:rPr>
                <a:solidFill>
                  <a:srgbClr val="E69875"/>
                </a:solidFill>
              </a:rPr>
              <a:t> ⋄</a:t>
            </a:r>
            <a:r>
              <a:rPr>
                <a:solidFill>
                  <a:srgbClr val="D699B6"/>
                </a:solidFill>
              </a:rPr>
              <a:t> 500</a:t>
            </a:r>
            <a:r>
              <a:t>)</a:t>
            </a:r>
          </a:p>
          <a:p>
            <a:pPr>
              <a:defRPr sz="2000">
                <a:solidFill>
                  <a:srgbClr val="D3C6AA"/>
                </a:solidFill>
                <a:latin typeface="APL385 Unicode"/>
                <a:ea typeface="APL385 Unicode"/>
                <a:cs typeface="APL385 Unicode"/>
                <a:sym typeface="APL385 Unicode"/>
              </a:defRPr>
            </a:pPr>
            <a:r>
              <a:t>n</a:t>
            </a:r>
            <a:r>
              <a:rPr>
                <a:solidFill>
                  <a:srgbClr val="E69875"/>
                </a:solidFill>
              </a:rPr>
              <a:t>←</a:t>
            </a:r>
            <a:r>
              <a:rPr>
                <a:solidFill>
                  <a:srgbClr val="D699B6"/>
                </a:solidFill>
              </a:rPr>
              <a:t>3</a:t>
            </a:r>
            <a:r>
              <a:rPr>
                <a:solidFill>
                  <a:srgbClr val="E69875"/>
                </a:solidFill>
              </a:rPr>
              <a:t>↑</a:t>
            </a:r>
            <a:r>
              <a:t>[</a:t>
            </a:r>
            <a:r>
              <a:rPr>
                <a:solidFill>
                  <a:srgbClr val="D699B6"/>
                </a:solidFill>
              </a:rPr>
              <a:t>1</a:t>
            </a:r>
            <a:r>
              <a:t>]frs</a:t>
            </a:r>
          </a:p>
          <a:p>
            <a:pPr>
              <a:defRPr sz="2000">
                <a:solidFill>
                  <a:srgbClr val="D3C6AA"/>
                </a:solidFill>
                <a:latin typeface="APL385 Unicode"/>
                <a:ea typeface="APL385 Unicode"/>
                <a:cs typeface="APL385 Unicode"/>
                <a:sym typeface="APL385 Unicode"/>
              </a:defRPr>
            </a:pPr>
            <a:r>
              <a:t>d</a:t>
            </a:r>
            <a:r>
              <a:rPr>
                <a:solidFill>
                  <a:srgbClr val="E69875"/>
                </a:solidFill>
              </a:rPr>
              <a:t>←,</a:t>
            </a:r>
            <a:r>
              <a:rPr>
                <a:solidFill>
                  <a:srgbClr val="D699B6"/>
                </a:solidFill>
              </a:rPr>
              <a:t>3</a:t>
            </a:r>
            <a:r>
              <a:rPr>
                <a:solidFill>
                  <a:srgbClr val="E69875"/>
                </a:solidFill>
              </a:rPr>
              <a:t>↓</a:t>
            </a:r>
            <a:r>
              <a:t>[</a:t>
            </a:r>
            <a:r>
              <a:rPr>
                <a:solidFill>
                  <a:srgbClr val="D699B6"/>
                </a:solidFill>
              </a:rPr>
              <a:t>1</a:t>
            </a:r>
            <a:r>
              <a:t>]frs</a:t>
            </a:r>
          </a:p>
          <a:p>
            <a:pPr>
              <a:defRPr sz="2000">
                <a:solidFill>
                  <a:srgbClr val="D3C6AA"/>
                </a:solidFill>
                <a:latin typeface="APL385 Unicode"/>
                <a:ea typeface="APL385 Unicode"/>
                <a:cs typeface="APL385 Unicode"/>
                <a:sym typeface="APL385 Unicode"/>
              </a:defRPr>
            </a:pPr>
            <a:r>
              <a:t>centers</a:t>
            </a:r>
            <a:r>
              <a:rPr>
                <a:solidFill>
                  <a:srgbClr val="E69875"/>
                </a:solidFill>
              </a:rPr>
              <a:t>←</a:t>
            </a:r>
            <a:r>
              <a:t>(w</a:t>
            </a:r>
            <a:r>
              <a:rPr>
                <a:solidFill>
                  <a:srgbClr val="E69875"/>
                </a:solidFill>
              </a:rPr>
              <a:t>÷</a:t>
            </a:r>
            <a:r>
              <a:rPr>
                <a:solidFill>
                  <a:srgbClr val="D699B6"/>
                </a:solidFill>
              </a:rPr>
              <a:t>2</a:t>
            </a:r>
            <a:r>
              <a:rPr>
                <a:solidFill>
                  <a:srgbClr val="E69875"/>
                </a:solidFill>
              </a:rPr>
              <a:t> ⋄</a:t>
            </a:r>
            <a:r>
              <a:rPr>
                <a:solidFill>
                  <a:srgbClr val="D699B6"/>
                </a:solidFill>
              </a:rPr>
              <a:t> 2</a:t>
            </a:r>
            <a:r>
              <a:rPr>
                <a:solidFill>
                  <a:srgbClr val="E69875"/>
                </a:solidFill>
              </a:rPr>
              <a:t>÷⍨</a:t>
            </a:r>
            <a:r>
              <a:t>h</a:t>
            </a:r>
            <a:r>
              <a:rPr>
                <a:solidFill>
                  <a:srgbClr val="E69875"/>
                </a:solidFill>
              </a:rPr>
              <a:t>←</a:t>
            </a:r>
            <a:r>
              <a:rPr>
                <a:solidFill>
                  <a:srgbClr val="D699B6"/>
                </a:solidFill>
              </a:rPr>
              <a:t>1</a:t>
            </a:r>
            <a:r>
              <a:rPr>
                <a:solidFill>
                  <a:srgbClr val="E69875"/>
                </a:solidFill>
              </a:rPr>
              <a:t>⊃</a:t>
            </a:r>
            <a:r>
              <a:t>l </a:t>
            </a:r>
            <a:r>
              <a:rPr>
                <a:solidFill>
                  <a:srgbClr val="E69875"/>
                </a:solidFill>
              </a:rPr>
              <a:t>⋄</a:t>
            </a:r>
            <a:r>
              <a:t> w</a:t>
            </a:r>
            <a:r>
              <a:rPr>
                <a:solidFill>
                  <a:srgbClr val="E69875"/>
                </a:solidFill>
              </a:rPr>
              <a:t>÷</a:t>
            </a:r>
            <a:r>
              <a:rPr>
                <a:solidFill>
                  <a:srgbClr val="D699B6"/>
                </a:solidFill>
              </a:rPr>
              <a:t>2</a:t>
            </a:r>
            <a:r>
              <a:t>)(</a:t>
            </a:r>
            <a:r>
              <a:rPr>
                <a:solidFill>
                  <a:srgbClr val="E69875"/>
                </a:solidFill>
              </a:rPr>
              <a:t>+⍤</a:t>
            </a:r>
            <a:r>
              <a:rPr>
                <a:solidFill>
                  <a:srgbClr val="D699B6"/>
                </a:solidFill>
              </a:rPr>
              <a:t>1</a:t>
            </a:r>
            <a:r>
              <a:t>)</a:t>
            </a:r>
            <a:r>
              <a:rPr>
                <a:solidFill>
                  <a:srgbClr val="E69875"/>
                </a:solidFill>
              </a:rPr>
              <a:t>⌽</a:t>
            </a:r>
            <a:r>
              <a:rPr>
                <a:solidFill>
                  <a:srgbClr val="D699B6"/>
                </a:solidFill>
              </a:rPr>
              <a:t>2</a:t>
            </a:r>
            <a:r>
              <a:rPr>
                <a:solidFill>
                  <a:srgbClr val="E69875"/>
                </a:solidFill>
              </a:rPr>
              <a:t>⌽</a:t>
            </a:r>
            <a:r>
              <a:rPr>
                <a:solidFill>
                  <a:srgbClr val="D699B6"/>
                </a:solidFill>
              </a:rPr>
              <a:t>0</a:t>
            </a:r>
            <a:r>
              <a:rPr>
                <a:solidFill>
                  <a:srgbClr val="E69875"/>
                </a:solidFill>
              </a:rPr>
              <a:t>,</a:t>
            </a:r>
            <a:r>
              <a:t>(w</a:t>
            </a:r>
            <a:r>
              <a:rPr>
                <a:solidFill>
                  <a:srgbClr val="E69875"/>
                </a:solidFill>
              </a:rPr>
              <a:t>←⊃</a:t>
            </a:r>
            <a:r>
              <a:t>l)</a:t>
            </a:r>
            <a:r>
              <a:rPr>
                <a:solidFill>
                  <a:srgbClr val="E69875"/>
                </a:solidFill>
              </a:rPr>
              <a:t>×↑</a:t>
            </a:r>
            <a:r>
              <a:t>Cg</a:t>
            </a:r>
            <a:r>
              <a:rPr>
                <a:solidFill>
                  <a:srgbClr val="DBBC7F"/>
                </a:solidFill>
              </a:rPr>
              <a:t>'xz'</a:t>
            </a:r>
          </a:p>
          <a:p>
            <a:pPr>
              <a:defRPr sz="2000">
                <a:solidFill>
                  <a:srgbClr val="D3C6AA"/>
                </a:solidFill>
                <a:latin typeface="APL385 Unicode"/>
                <a:ea typeface="APL385 Unicode"/>
                <a:cs typeface="APL385 Unicode"/>
                <a:sym typeface="APL385 Unicode"/>
              </a:defRPr>
            </a:pPr>
            <a:r>
              <a:t>r</a:t>
            </a:r>
            <a:r>
              <a:rPr>
                <a:solidFill>
                  <a:srgbClr val="E69875"/>
                </a:solidFill>
              </a:rPr>
              <a:t>←+/</a:t>
            </a:r>
            <a:r>
              <a:t>(</a:t>
            </a:r>
            <a:r>
              <a:rPr>
                <a:solidFill>
                  <a:srgbClr val="E69875"/>
                </a:solidFill>
              </a:rPr>
              <a:t>|</a:t>
            </a:r>
            <a:r>
              <a:t>n)(</a:t>
            </a:r>
            <a:r>
              <a:rPr>
                <a:solidFill>
                  <a:srgbClr val="E69875"/>
                </a:solidFill>
              </a:rPr>
              <a:t>×⍤</a:t>
            </a:r>
            <a:r>
              <a:rPr>
                <a:solidFill>
                  <a:srgbClr val="D699B6"/>
                </a:solidFill>
              </a:rPr>
              <a:t>1</a:t>
            </a:r>
            <a:r>
              <a:t>)(w </a:t>
            </a:r>
            <a:r>
              <a:rPr>
                <a:solidFill>
                  <a:srgbClr val="E69875"/>
                </a:solidFill>
              </a:rPr>
              <a:t>⋄</a:t>
            </a:r>
            <a:r>
              <a:t> h </a:t>
            </a:r>
            <a:r>
              <a:rPr>
                <a:solidFill>
                  <a:srgbClr val="E69875"/>
                </a:solidFill>
              </a:rPr>
              <a:t>⋄</a:t>
            </a:r>
            <a:r>
              <a:t> w)</a:t>
            </a:r>
            <a:r>
              <a:rPr>
                <a:solidFill>
                  <a:srgbClr val="E69875"/>
                </a:solidFill>
              </a:rPr>
              <a:t>÷</a:t>
            </a:r>
            <a:r>
              <a:rPr>
                <a:solidFill>
                  <a:srgbClr val="D699B6"/>
                </a:solidFill>
              </a:rPr>
              <a:t>2</a:t>
            </a:r>
          </a:p>
          <a:p>
            <a:pPr>
              <a:defRPr sz="2000">
                <a:solidFill>
                  <a:srgbClr val="D3C6AA"/>
                </a:solidFill>
                <a:latin typeface="APL385 Unicode"/>
                <a:ea typeface="APL385 Unicode"/>
                <a:cs typeface="APL385 Unicode"/>
                <a:sym typeface="APL385 Unicode"/>
              </a:defRPr>
            </a:pPr>
            <a:r>
              <a:t>m</a:t>
            </a:r>
            <a:r>
              <a:rPr>
                <a:solidFill>
                  <a:srgbClr val="E69875"/>
                </a:solidFill>
              </a:rPr>
              <a:t>←</a:t>
            </a:r>
            <a:r>
              <a:t>(Cg</a:t>
            </a:r>
            <a:r>
              <a:rPr>
                <a:solidFill>
                  <a:srgbClr val="DBBC7F"/>
                </a:solidFill>
              </a:rPr>
              <a:t>'ready'</a:t>
            </a:r>
            <a:r>
              <a:t>)</a:t>
            </a:r>
            <a:r>
              <a:rPr>
                <a:solidFill>
                  <a:srgbClr val="E69875"/>
                </a:solidFill>
              </a:rPr>
              <a:t>∧∧/</a:t>
            </a:r>
            <a:r>
              <a:t>(</a:t>
            </a:r>
            <a:r>
              <a:rPr>
                <a:solidFill>
                  <a:srgbClr val="E69875"/>
                </a:solidFill>
              </a:rPr>
              <a:t>-</a:t>
            </a:r>
            <a:r>
              <a:t>r)(</a:t>
            </a:r>
            <a:r>
              <a:rPr>
                <a:solidFill>
                  <a:srgbClr val="E69875"/>
                </a:solidFill>
              </a:rPr>
              <a:t>≤⍤</a:t>
            </a:r>
            <a:r>
              <a:rPr>
                <a:solidFill>
                  <a:srgbClr val="D699B6"/>
                </a:solidFill>
              </a:rPr>
              <a:t>1</a:t>
            </a:r>
            <a:r>
              <a:t>)d(</a:t>
            </a:r>
            <a:r>
              <a:rPr>
                <a:solidFill>
                  <a:srgbClr val="E69875"/>
                </a:solidFill>
              </a:rPr>
              <a:t>-⍤</a:t>
            </a:r>
            <a:r>
              <a:rPr>
                <a:solidFill>
                  <a:srgbClr val="D699B6"/>
                </a:solidFill>
              </a:rPr>
              <a:t>1</a:t>
            </a:r>
            <a:r>
              <a:t>)</a:t>
            </a:r>
            <a:r>
              <a:rPr>
                <a:solidFill>
                  <a:srgbClr val="E69875"/>
                </a:solidFill>
              </a:rPr>
              <a:t>⍨</a:t>
            </a:r>
            <a:r>
              <a:t>n(</a:t>
            </a:r>
            <a:r>
              <a:rPr>
                <a:solidFill>
                  <a:srgbClr val="E69875"/>
                </a:solidFill>
              </a:rPr>
              <a:t>+.×⍤</a:t>
            </a:r>
            <a:r>
              <a:rPr>
                <a:solidFill>
                  <a:srgbClr val="D699B6"/>
                </a:solidFill>
              </a:rPr>
              <a:t>2 1</a:t>
            </a:r>
            <a:r>
              <a:t>)centers</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Google Shape;449;p61"/>
          <p:cNvSpPr txBox="1"/>
          <p:nvPr>
            <p:ph type="title"/>
          </p:nvPr>
        </p:nvSpPr>
        <p:spPr>
          <a:prstGeom prst="rect">
            <a:avLst/>
          </a:prstGeom>
        </p:spPr>
        <p:txBody>
          <a:bodyPr/>
          <a:lstStyle/>
          <a:p>
            <a:pPr/>
            <a:r>
              <a:t>Major Positives</a:t>
            </a:r>
          </a:p>
        </p:txBody>
      </p:sp>
      <p:sp>
        <p:nvSpPr>
          <p:cNvPr id="453" name="Google Shape;450;p61"/>
          <p:cNvSpPr txBox="1"/>
          <p:nvPr>
            <p:ph type="body" sz="half" idx="1"/>
          </p:nvPr>
        </p:nvSpPr>
        <p:spPr>
          <a:xfrm>
            <a:off x="1206500" y="4248503"/>
            <a:ext cx="8824746" cy="8256014"/>
          </a:xfrm>
          <a:prstGeom prst="rect">
            <a:avLst/>
          </a:prstGeom>
        </p:spPr>
        <p:txBody>
          <a:bodyPr lIns="50800" tIns="50800" rIns="50800" bIns="50800"/>
          <a:lstStyle/>
          <a:p>
            <a:pPr marL="609600" indent="-609600">
              <a:lnSpc>
                <a:spcPct val="90000"/>
              </a:lnSpc>
              <a:buClr>
                <a:srgbClr val="000000"/>
              </a:buClr>
              <a:buSzPts val="4800"/>
              <a:buFont typeface="Helvetica Neue"/>
              <a:buChar char="•"/>
              <a:defRPr b="0" sz="4800"/>
            </a:pPr>
            <a:r>
              <a:t>APL puts data in your face</a:t>
            </a:r>
          </a:p>
          <a:p>
            <a:pPr marL="609600" indent="-609600">
              <a:lnSpc>
                <a:spcPct val="90000"/>
              </a:lnSpc>
              <a:spcBef>
                <a:spcPts val="4500"/>
              </a:spcBef>
              <a:buClr>
                <a:srgbClr val="000000"/>
              </a:buClr>
              <a:buSzPts val="4800"/>
              <a:buFont typeface="Helvetica Neue"/>
              <a:buChar char="•"/>
              <a:defRPr sz="4800"/>
            </a:pPr>
            <a:r>
              <a:t>APL is ridiculously fast to iterate on</a:t>
            </a:r>
            <a:endParaRPr b="0"/>
          </a:p>
          <a:p>
            <a:pPr marL="609600" indent="-609600">
              <a:lnSpc>
                <a:spcPct val="90000"/>
              </a:lnSpc>
              <a:spcBef>
                <a:spcPts val="4500"/>
              </a:spcBef>
              <a:buClr>
                <a:srgbClr val="000000"/>
              </a:buClr>
              <a:buSzPts val="4800"/>
              <a:buFont typeface="Helvetica Neue"/>
              <a:buChar char="•"/>
              <a:defRPr b="0" sz="4800"/>
            </a:pPr>
            <a:r>
              <a:t>APL is malleable</a:t>
            </a:r>
          </a:p>
        </p:txBody>
      </p:sp>
      <p:sp>
        <p:nvSpPr>
          <p:cNvPr id="454" name="Google Shape;451;p61"/>
          <p:cNvSpPr txBox="1"/>
          <p:nvPr/>
        </p:nvSpPr>
        <p:spPr>
          <a:xfrm>
            <a:off x="11104802" y="678481"/>
            <a:ext cx="12783770" cy="22352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solidFill>
                  <a:srgbClr val="D3C6AA"/>
                </a:solidFill>
                <a:latin typeface="APL385 Unicode"/>
                <a:ea typeface="APL385 Unicode"/>
                <a:cs typeface="APL385 Unicode"/>
                <a:sym typeface="APL385 Unicode"/>
              </a:defRPr>
            </a:pPr>
            <a:r>
              <a:t>vec</a:t>
            </a:r>
            <a:r>
              <a:rPr>
                <a:solidFill>
                  <a:srgbClr val="E69875"/>
                </a:solidFill>
              </a:rPr>
              <a:t>←</a:t>
            </a:r>
            <a:r>
              <a:t>[</a:t>
            </a:r>
            <a:r>
              <a:rPr>
                <a:solidFill>
                  <a:srgbClr val="D699B6"/>
                </a:solidFill>
              </a:rPr>
              <a:t>0 0</a:t>
            </a:r>
            <a:r>
              <a:rPr>
                <a:solidFill>
                  <a:srgbClr val="E69875"/>
                </a:solidFill>
              </a:rPr>
              <a:t> ⋄</a:t>
            </a:r>
            <a:r>
              <a:t> w </a:t>
            </a:r>
            <a:r>
              <a:rPr>
                <a:solidFill>
                  <a:srgbClr val="D699B6"/>
                </a:solidFill>
              </a:rPr>
              <a:t>0</a:t>
            </a:r>
            <a:r>
              <a:rPr>
                <a:solidFill>
                  <a:srgbClr val="E69875"/>
                </a:solidFill>
              </a:rPr>
              <a:t> ⋄</a:t>
            </a:r>
            <a:r>
              <a:rPr>
                <a:solidFill>
                  <a:srgbClr val="D699B6"/>
                </a:solidFill>
              </a:rPr>
              <a:t> 0</a:t>
            </a:r>
            <a:r>
              <a:t> w </a:t>
            </a:r>
            <a:r>
              <a:rPr>
                <a:solidFill>
                  <a:srgbClr val="E69875"/>
                </a:solidFill>
              </a:rPr>
              <a:t>⋄</a:t>
            </a:r>
            <a:r>
              <a:t> w w](</a:t>
            </a:r>
            <a:r>
              <a:rPr>
                <a:solidFill>
                  <a:srgbClr val="E69875"/>
                </a:solidFill>
              </a:rPr>
              <a:t>+⍤</a:t>
            </a:r>
            <a:r>
              <a:rPr>
                <a:solidFill>
                  <a:srgbClr val="D699B6"/>
                </a:solidFill>
              </a:rPr>
              <a:t>2</a:t>
            </a:r>
            <a:r>
              <a:t>)</a:t>
            </a:r>
            <a:r>
              <a:rPr>
                <a:solidFill>
                  <a:srgbClr val="D699B6"/>
                </a:solidFill>
              </a:rPr>
              <a:t>4</a:t>
            </a:r>
            <a:r>
              <a:rPr>
                <a:solidFill>
                  <a:srgbClr val="E69875"/>
                </a:solidFill>
              </a:rPr>
              <a:t>/</a:t>
            </a:r>
            <a:r>
              <a:t>[</a:t>
            </a:r>
            <a:r>
              <a:rPr>
                <a:solidFill>
                  <a:srgbClr val="D699B6"/>
                </a:solidFill>
              </a:rPr>
              <a:t>1</a:t>
            </a:r>
            <a:r>
              <a:t>]</a:t>
            </a:r>
            <a:r>
              <a:rPr>
                <a:solidFill>
                  <a:srgbClr val="E69875"/>
                </a:solidFill>
              </a:rPr>
              <a:t>,</a:t>
            </a:r>
            <a:r>
              <a:t>[</a:t>
            </a:r>
            <a:r>
              <a:rPr>
                <a:solidFill>
                  <a:srgbClr val="D699B6"/>
                </a:solidFill>
              </a:rPr>
              <a:t>0.5</a:t>
            </a:r>
            <a:r>
              <a:t>]</a:t>
            </a:r>
            <a:r>
              <a:rPr>
                <a:solidFill>
                  <a:srgbClr val="E69875"/>
                </a:solidFill>
              </a:rPr>
              <a:t>↑</a:t>
            </a:r>
            <a:r>
              <a:t>(</a:t>
            </a:r>
            <a:r>
              <a:rPr>
                <a:solidFill>
                  <a:srgbClr val="E69875"/>
                </a:solidFill>
              </a:rPr>
              <a:t>⊂</a:t>
            </a:r>
            <a:r>
              <a:t>px pz</a:t>
            </a:r>
            <a:r>
              <a:rPr>
                <a:solidFill>
                  <a:srgbClr val="E69875"/>
                </a:solidFill>
              </a:rPr>
              <a:t>-</a:t>
            </a:r>
            <a:r>
              <a:t>lx lz</a:t>
            </a:r>
            <a:r>
              <a:rPr>
                <a:solidFill>
                  <a:srgbClr val="E69875"/>
                </a:solidFill>
              </a:rPr>
              <a:t>×</a:t>
            </a:r>
            <a:r>
              <a:t>w</a:t>
            </a:r>
            <a:r>
              <a:rPr>
                <a:solidFill>
                  <a:srgbClr val="E69875"/>
                </a:solidFill>
              </a:rPr>
              <a:t>×</a:t>
            </a:r>
            <a:r>
              <a:rPr>
                <a:solidFill>
                  <a:srgbClr val="D699B6"/>
                </a:solidFill>
              </a:rPr>
              <a:t>0.25</a:t>
            </a:r>
            <a:r>
              <a:t>)</a:t>
            </a:r>
            <a:r>
              <a:rPr>
                <a:solidFill>
                  <a:srgbClr val="E69875"/>
                </a:solidFill>
              </a:rPr>
              <a:t>-⍨</a:t>
            </a:r>
            <a:r>
              <a:t>(w</a:t>
            </a:r>
            <a:r>
              <a:rPr>
                <a:solidFill>
                  <a:srgbClr val="E69875"/>
                </a:solidFill>
              </a:rPr>
              <a:t>←⊃</a:t>
            </a:r>
            <a:r>
              <a:t>l)</a:t>
            </a:r>
            <a:r>
              <a:rPr>
                <a:solidFill>
                  <a:srgbClr val="E69875"/>
                </a:solidFill>
              </a:rPr>
              <a:t>×</a:t>
            </a:r>
            <a:r>
              <a:t>Cg</a:t>
            </a:r>
            <a:r>
              <a:rPr>
                <a:solidFill>
                  <a:srgbClr val="DBBC7F"/>
                </a:solidFill>
              </a:rPr>
              <a:t>'xz'</a:t>
            </a:r>
          </a:p>
          <a:p>
            <a:pPr>
              <a:defRPr sz="2000">
                <a:solidFill>
                  <a:srgbClr val="D3C6AA"/>
                </a:solidFill>
                <a:latin typeface="APL385 Unicode"/>
                <a:ea typeface="APL385 Unicode"/>
                <a:cs typeface="APL385 Unicode"/>
                <a:sym typeface="APL385 Unicode"/>
              </a:defRPr>
            </a:pPr>
            <a:r>
              <a:t>dist</a:t>
            </a:r>
            <a:r>
              <a:rPr>
                <a:solidFill>
                  <a:srgbClr val="E69875"/>
                </a:solidFill>
              </a:rPr>
              <a:t>←</a:t>
            </a:r>
            <a:r>
              <a:rPr>
                <a:solidFill>
                  <a:srgbClr val="D699B6"/>
                </a:solidFill>
              </a:rPr>
              <a:t>0.5</a:t>
            </a:r>
            <a:r>
              <a:rPr>
                <a:solidFill>
                  <a:srgbClr val="E69875"/>
                </a:solidFill>
              </a:rPr>
              <a:t>*⍨+/</a:t>
            </a:r>
            <a:r>
              <a:t>[</a:t>
            </a:r>
            <a:r>
              <a:rPr>
                <a:solidFill>
                  <a:srgbClr val="D699B6"/>
                </a:solidFill>
              </a:rPr>
              <a:t>2</a:t>
            </a:r>
            <a:r>
              <a:t>]vec</a:t>
            </a:r>
            <a:r>
              <a:rPr>
                <a:solidFill>
                  <a:srgbClr val="E69875"/>
                </a:solidFill>
              </a:rPr>
              <a:t>*</a:t>
            </a:r>
            <a:r>
              <a:rPr>
                <a:solidFill>
                  <a:srgbClr val="D699B6"/>
                </a:solidFill>
              </a:rPr>
              <a:t>2</a:t>
            </a:r>
          </a:p>
          <a:p>
            <a:pPr>
              <a:defRPr sz="2000">
                <a:solidFill>
                  <a:srgbClr val="D3C6AA"/>
                </a:solidFill>
                <a:latin typeface="APL385 Unicode"/>
                <a:ea typeface="APL385 Unicode"/>
                <a:cs typeface="APL385 Unicode"/>
                <a:sym typeface="APL385 Unicode"/>
              </a:defRPr>
            </a:pPr>
            <a:r>
              <a:t>num</a:t>
            </a:r>
            <a:r>
              <a:rPr>
                <a:solidFill>
                  <a:srgbClr val="E69875"/>
                </a:solidFill>
              </a:rPr>
              <a:t>←</a:t>
            </a:r>
            <a:r>
              <a:t>(lx lz)(</a:t>
            </a:r>
            <a:r>
              <a:rPr>
                <a:solidFill>
                  <a:srgbClr val="E69875"/>
                </a:solidFill>
              </a:rPr>
              <a:t>+.×⍤</a:t>
            </a:r>
            <a:r>
              <a:rPr>
                <a:solidFill>
                  <a:srgbClr val="D699B6"/>
                </a:solidFill>
              </a:rPr>
              <a:t>1</a:t>
            </a:r>
            <a:r>
              <a:t>)</a:t>
            </a:r>
            <a:r>
              <a:rPr>
                <a:solidFill>
                  <a:srgbClr val="E69875"/>
                </a:solidFill>
              </a:rPr>
              <a:t>↑</a:t>
            </a:r>
            <a:r>
              <a:t>vec</a:t>
            </a:r>
          </a:p>
          <a:p>
            <a:pPr>
              <a:defRPr sz="2000">
                <a:solidFill>
                  <a:srgbClr val="D3C6AA"/>
                </a:solidFill>
                <a:latin typeface="APL385 Unicode"/>
                <a:ea typeface="APL385 Unicode"/>
                <a:cs typeface="APL385 Unicode"/>
                <a:sym typeface="APL385 Unicode"/>
              </a:defRPr>
            </a:pPr>
            <a:r>
              <a:t>den</a:t>
            </a:r>
            <a:r>
              <a:rPr>
                <a:solidFill>
                  <a:srgbClr val="E69875"/>
                </a:solidFill>
              </a:rPr>
              <a:t>←</a:t>
            </a:r>
            <a:r>
              <a:t>dist</a:t>
            </a:r>
            <a:r>
              <a:rPr>
                <a:solidFill>
                  <a:srgbClr val="E69875"/>
                </a:solidFill>
              </a:rPr>
              <a:t>×</a:t>
            </a:r>
            <a:r>
              <a:rPr>
                <a:solidFill>
                  <a:srgbClr val="D699B6"/>
                </a:solidFill>
              </a:rPr>
              <a:t>0.5</a:t>
            </a:r>
            <a:r>
              <a:rPr>
                <a:solidFill>
                  <a:srgbClr val="E69875"/>
                </a:solidFill>
              </a:rPr>
              <a:t>*⍨+/</a:t>
            </a:r>
            <a:r>
              <a:t>(lx lz)</a:t>
            </a:r>
            <a:r>
              <a:rPr>
                <a:solidFill>
                  <a:srgbClr val="E69875"/>
                </a:solidFill>
              </a:rPr>
              <a:t>*</a:t>
            </a:r>
            <a:r>
              <a:rPr>
                <a:solidFill>
                  <a:srgbClr val="D699B6"/>
                </a:solidFill>
              </a:rPr>
              <a:t>2</a:t>
            </a:r>
          </a:p>
          <a:p>
            <a:pPr>
              <a:defRPr sz="2000">
                <a:solidFill>
                  <a:srgbClr val="D3C6AA"/>
                </a:solidFill>
                <a:latin typeface="APL385 Unicode"/>
                <a:ea typeface="APL385 Unicode"/>
                <a:cs typeface="APL385 Unicode"/>
                <a:sym typeface="APL385 Unicode"/>
              </a:defRPr>
            </a:pPr>
            <a:r>
              <a:t>m</a:t>
            </a:r>
            <a:r>
              <a:rPr>
                <a:solidFill>
                  <a:srgbClr val="E69875"/>
                </a:solidFill>
              </a:rPr>
              <a:t>←</a:t>
            </a:r>
            <a:r>
              <a:t>(Cg</a:t>
            </a:r>
            <a:r>
              <a:rPr>
                <a:solidFill>
                  <a:srgbClr val="DBBC7F"/>
                </a:solidFill>
              </a:rPr>
              <a:t>'ready'</a:t>
            </a:r>
            <a:r>
              <a:t>)</a:t>
            </a:r>
            <a:r>
              <a:rPr>
                <a:solidFill>
                  <a:srgbClr val="E69875"/>
                </a:solidFill>
              </a:rPr>
              <a:t>∧∨/</a:t>
            </a:r>
            <a:r>
              <a:t>(</a:t>
            </a:r>
            <a:r>
              <a:rPr>
                <a:solidFill>
                  <a:srgbClr val="E69875"/>
                </a:solidFill>
              </a:rPr>
              <a:t>○</a:t>
            </a:r>
            <a:r>
              <a:rPr>
                <a:solidFill>
                  <a:srgbClr val="D699B6"/>
                </a:solidFill>
              </a:rPr>
              <a:t>70</a:t>
            </a:r>
            <a:r>
              <a:rPr>
                <a:solidFill>
                  <a:srgbClr val="E69875"/>
                </a:solidFill>
              </a:rPr>
              <a:t>÷</a:t>
            </a:r>
            <a:r>
              <a:rPr>
                <a:solidFill>
                  <a:srgbClr val="D699B6"/>
                </a:solidFill>
              </a:rPr>
              <a:t>180</a:t>
            </a:r>
            <a:r>
              <a:t>)</a:t>
            </a:r>
            <a:r>
              <a:rPr>
                <a:solidFill>
                  <a:srgbClr val="E69875"/>
                </a:solidFill>
              </a:rPr>
              <a:t>&gt;</a:t>
            </a:r>
            <a:r>
              <a:rPr>
                <a:solidFill>
                  <a:srgbClr val="D699B6"/>
                </a:solidFill>
              </a:rPr>
              <a:t>¯2</a:t>
            </a:r>
            <a:r>
              <a:rPr>
                <a:solidFill>
                  <a:srgbClr val="E69875"/>
                </a:solidFill>
              </a:rPr>
              <a:t>○</a:t>
            </a:r>
            <a:r>
              <a:t>num(⎕DIV:</a:t>
            </a:r>
            <a:r>
              <a:rPr>
                <a:solidFill>
                  <a:srgbClr val="D699B6"/>
                </a:solidFill>
              </a:rPr>
              <a:t>1</a:t>
            </a:r>
            <a:r>
              <a:t>)</a:t>
            </a:r>
            <a:r>
              <a:rPr>
                <a:solidFill>
                  <a:srgbClr val="E69875"/>
                </a:solidFill>
              </a:rPr>
              <a:t>.÷</a:t>
            </a:r>
            <a:r>
              <a:t>den </a:t>
            </a:r>
          </a:p>
          <a:p>
            <a:pPr>
              <a:defRPr sz="2000">
                <a:solidFill>
                  <a:srgbClr val="859289"/>
                </a:solidFill>
                <a:latin typeface="APL385 Unicode"/>
                <a:ea typeface="APL385 Unicode"/>
                <a:cs typeface="APL385 Unicode"/>
                <a:sym typeface="APL385 Unicode"/>
              </a:defRPr>
            </a:pPr>
            <a:r>
              <a:t>⍝ Chance that distance could be 0</a:t>
            </a:r>
          </a:p>
        </p:txBody>
      </p:sp>
      <p:sp>
        <p:nvSpPr>
          <p:cNvPr id="455" name="Google Shape;471;p63"/>
          <p:cNvSpPr txBox="1"/>
          <p:nvPr/>
        </p:nvSpPr>
        <p:spPr>
          <a:xfrm>
            <a:off x="11042556" y="3234035"/>
            <a:ext cx="8611716" cy="43688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solidFill>
                  <a:srgbClr val="D3C6AA"/>
                </a:solidFill>
                <a:latin typeface="APL385 Unicode"/>
                <a:ea typeface="APL385 Unicode"/>
                <a:cs typeface="APL385 Unicode"/>
                <a:sym typeface="APL385 Unicode"/>
              </a:defRPr>
            </a:pPr>
            <a:r>
              <a:t>frs</a:t>
            </a:r>
            <a:r>
              <a:rPr>
                <a:solidFill>
                  <a:srgbClr val="E69875"/>
                </a:solidFill>
              </a:rPr>
              <a:t>←</a:t>
            </a:r>
            <a:r>
              <a:rPr>
                <a:solidFill>
                  <a:srgbClr val="D699B6"/>
                </a:solidFill>
              </a:rPr>
              <a:t>##</a:t>
            </a:r>
            <a:r>
              <a:rPr>
                <a:solidFill>
                  <a:srgbClr val="E69875"/>
                </a:solidFill>
              </a:rPr>
              <a:t>.</a:t>
            </a:r>
            <a:r>
              <a:t>player</a:t>
            </a:r>
            <a:r>
              <a:rPr>
                <a:solidFill>
                  <a:srgbClr val="E69875"/>
                </a:solidFill>
              </a:rPr>
              <a:t>.</a:t>
            </a:r>
            <a:r>
              <a:t>Get_frustum (</a:t>
            </a:r>
            <a:r>
              <a:rPr>
                <a:solidFill>
                  <a:srgbClr val="E69875"/>
                </a:solidFill>
              </a:rPr>
              <a:t>○</a:t>
            </a:r>
            <a:r>
              <a:rPr>
                <a:solidFill>
                  <a:srgbClr val="D699B6"/>
                </a:solidFill>
              </a:rPr>
              <a:t>70</a:t>
            </a:r>
            <a:r>
              <a:rPr>
                <a:solidFill>
                  <a:srgbClr val="E69875"/>
                </a:solidFill>
              </a:rPr>
              <a:t>÷</a:t>
            </a:r>
            <a:r>
              <a:rPr>
                <a:solidFill>
                  <a:srgbClr val="D699B6"/>
                </a:solidFill>
              </a:rPr>
              <a:t>180</a:t>
            </a:r>
            <a:r>
              <a:rPr>
                <a:solidFill>
                  <a:srgbClr val="E69875"/>
                </a:solidFill>
              </a:rPr>
              <a:t>⋄</a:t>
            </a:r>
            <a:r>
              <a:rPr>
                <a:solidFill>
                  <a:srgbClr val="D699B6"/>
                </a:solidFill>
              </a:rPr>
              <a:t>1280</a:t>
            </a:r>
            <a:r>
              <a:rPr>
                <a:solidFill>
                  <a:srgbClr val="E69875"/>
                </a:solidFill>
              </a:rPr>
              <a:t>÷</a:t>
            </a:r>
            <a:r>
              <a:rPr>
                <a:solidFill>
                  <a:srgbClr val="D699B6"/>
                </a:solidFill>
              </a:rPr>
              <a:t>720</a:t>
            </a:r>
            <a:r>
              <a:rPr>
                <a:solidFill>
                  <a:srgbClr val="E69875"/>
                </a:solidFill>
              </a:rPr>
              <a:t>⋄</a:t>
            </a:r>
            <a:r>
              <a:rPr>
                <a:solidFill>
                  <a:srgbClr val="D699B6"/>
                </a:solidFill>
              </a:rPr>
              <a:t>0.1</a:t>
            </a:r>
            <a:r>
              <a:rPr>
                <a:solidFill>
                  <a:srgbClr val="E69875"/>
                </a:solidFill>
              </a:rPr>
              <a:t>⋄</a:t>
            </a:r>
            <a:r>
              <a:rPr>
                <a:solidFill>
                  <a:srgbClr val="D699B6"/>
                </a:solidFill>
              </a:rPr>
              <a:t>500.0</a:t>
            </a:r>
            <a:r>
              <a:t>)</a:t>
            </a:r>
          </a:p>
          <a:p>
            <a:pPr>
              <a:defRPr sz="2000">
                <a:solidFill>
                  <a:srgbClr val="D3C6AA"/>
                </a:solidFill>
                <a:latin typeface="APL385 Unicode"/>
                <a:ea typeface="APL385 Unicode"/>
                <a:cs typeface="APL385 Unicode"/>
                <a:sym typeface="APL385 Unicode"/>
              </a:defRPr>
            </a:pPr>
            <a:r>
              <a:t>n</a:t>
            </a:r>
            <a:r>
              <a:rPr>
                <a:solidFill>
                  <a:srgbClr val="E69875"/>
                </a:solidFill>
              </a:rPr>
              <a:t>←</a:t>
            </a:r>
            <a:r>
              <a:rPr>
                <a:solidFill>
                  <a:srgbClr val="D699B6"/>
                </a:solidFill>
              </a:rPr>
              <a:t>3</a:t>
            </a:r>
            <a:r>
              <a:rPr>
                <a:solidFill>
                  <a:srgbClr val="E69875"/>
                </a:solidFill>
              </a:rPr>
              <a:t>↑</a:t>
            </a:r>
            <a:r>
              <a:t>[</a:t>
            </a:r>
            <a:r>
              <a:rPr>
                <a:solidFill>
                  <a:srgbClr val="D699B6"/>
                </a:solidFill>
              </a:rPr>
              <a:t>1</a:t>
            </a:r>
            <a:r>
              <a:t>]frs</a:t>
            </a:r>
          </a:p>
          <a:p>
            <a:pPr>
              <a:defRPr sz="2000">
                <a:solidFill>
                  <a:srgbClr val="D3C6AA"/>
                </a:solidFill>
                <a:latin typeface="APL385 Unicode"/>
                <a:ea typeface="APL385 Unicode"/>
                <a:cs typeface="APL385 Unicode"/>
                <a:sym typeface="APL385 Unicode"/>
              </a:defRPr>
            </a:pPr>
            <a:r>
              <a:t>d</a:t>
            </a:r>
            <a:r>
              <a:rPr>
                <a:solidFill>
                  <a:srgbClr val="E69875"/>
                </a:solidFill>
              </a:rPr>
              <a:t>←,</a:t>
            </a:r>
            <a:r>
              <a:rPr>
                <a:solidFill>
                  <a:srgbClr val="D699B6"/>
                </a:solidFill>
              </a:rPr>
              <a:t>3</a:t>
            </a:r>
            <a:r>
              <a:rPr>
                <a:solidFill>
                  <a:srgbClr val="E69875"/>
                </a:solidFill>
              </a:rPr>
              <a:t>↓</a:t>
            </a:r>
            <a:r>
              <a:t>[</a:t>
            </a:r>
            <a:r>
              <a:rPr>
                <a:solidFill>
                  <a:srgbClr val="D699B6"/>
                </a:solidFill>
              </a:rPr>
              <a:t>1</a:t>
            </a:r>
            <a:r>
              <a:t>]frs</a:t>
            </a:r>
          </a:p>
          <a:p>
            <a:pPr>
              <a:defRPr sz="2000">
                <a:solidFill>
                  <a:srgbClr val="D3C6AA"/>
                </a:solidFill>
                <a:latin typeface="APL385 Unicode"/>
                <a:ea typeface="APL385 Unicode"/>
                <a:cs typeface="APL385 Unicode"/>
                <a:sym typeface="APL385 Unicode"/>
              </a:defRPr>
            </a:pPr>
            <a:r>
              <a:t>(w h)</a:t>
            </a:r>
            <a:r>
              <a:rPr>
                <a:solidFill>
                  <a:srgbClr val="E69875"/>
                </a:solidFill>
              </a:rPr>
              <a:t>←</a:t>
            </a:r>
            <a:r>
              <a:t>(</a:t>
            </a:r>
            <a:r>
              <a:rPr>
                <a:solidFill>
                  <a:srgbClr val="E69875"/>
                </a:solidFill>
              </a:rPr>
              <a:t>⊃</a:t>
            </a:r>
            <a:r>
              <a:t>l </a:t>
            </a:r>
            <a:r>
              <a:rPr>
                <a:solidFill>
                  <a:srgbClr val="E69875"/>
                </a:solidFill>
              </a:rPr>
              <a:t>⋄</a:t>
            </a:r>
            <a:r>
              <a:rPr>
                <a:solidFill>
                  <a:srgbClr val="D699B6"/>
                </a:solidFill>
              </a:rPr>
              <a:t> 1</a:t>
            </a:r>
            <a:r>
              <a:rPr>
                <a:solidFill>
                  <a:srgbClr val="E69875"/>
                </a:solidFill>
              </a:rPr>
              <a:t>⊃</a:t>
            </a:r>
            <a:r>
              <a:t>l)</a:t>
            </a:r>
          </a:p>
          <a:p>
            <a:pPr>
              <a:defRPr sz="2000">
                <a:solidFill>
                  <a:srgbClr val="D3C6AA"/>
                </a:solidFill>
                <a:latin typeface="APL385 Unicode"/>
                <a:ea typeface="APL385 Unicode"/>
                <a:cs typeface="APL385 Unicode"/>
                <a:sym typeface="APL385 Unicode"/>
              </a:defRPr>
            </a:pPr>
            <a:r>
              <a:t>box</a:t>
            </a:r>
            <a:r>
              <a:rPr>
                <a:solidFill>
                  <a:srgbClr val="E69875"/>
                </a:solidFill>
              </a:rPr>
              <a:t>←</a:t>
            </a:r>
            <a:r>
              <a:t>[</a:t>
            </a:r>
          </a:p>
          <a:p>
            <a:pPr>
              <a:defRPr sz="2000">
                <a:solidFill>
                  <a:srgbClr val="D699B6"/>
                </a:solidFill>
                <a:latin typeface="APL385 Unicode"/>
                <a:ea typeface="APL385 Unicode"/>
                <a:cs typeface="APL385 Unicode"/>
                <a:sym typeface="APL385 Unicode"/>
              </a:defRPr>
            </a:pPr>
            <a:r>
              <a:t>    0 0 0</a:t>
            </a:r>
            <a:r>
              <a:rPr>
                <a:solidFill>
                  <a:srgbClr val="E69875"/>
                </a:solidFill>
              </a:rPr>
              <a:t> ⋄</a:t>
            </a:r>
            <a:r>
              <a:rPr>
                <a:solidFill>
                  <a:srgbClr val="D3C6AA"/>
                </a:solidFill>
              </a:rPr>
              <a:t> w </a:t>
            </a:r>
            <a:r>
              <a:t>0 0</a:t>
            </a:r>
            <a:r>
              <a:rPr>
                <a:solidFill>
                  <a:srgbClr val="E69875"/>
                </a:solidFill>
              </a:rPr>
              <a:t> ⋄</a:t>
            </a:r>
            <a:r>
              <a:t> 0 0</a:t>
            </a:r>
            <a:r>
              <a:rPr>
                <a:solidFill>
                  <a:srgbClr val="D3C6AA"/>
                </a:solidFill>
              </a:rPr>
              <a:t> w </a:t>
            </a:r>
            <a:r>
              <a:rPr>
                <a:solidFill>
                  <a:srgbClr val="E69875"/>
                </a:solidFill>
              </a:rPr>
              <a:t>⋄</a:t>
            </a:r>
            <a:r>
              <a:rPr>
                <a:solidFill>
                  <a:srgbClr val="D3C6AA"/>
                </a:solidFill>
              </a:rPr>
              <a:t> w </a:t>
            </a:r>
            <a:r>
              <a:t>0</a:t>
            </a:r>
            <a:r>
              <a:rPr>
                <a:solidFill>
                  <a:srgbClr val="D3C6AA"/>
                </a:solidFill>
              </a:rPr>
              <a:t> w</a:t>
            </a:r>
          </a:p>
          <a:p>
            <a:pPr>
              <a:defRPr sz="2000">
                <a:solidFill>
                  <a:srgbClr val="D699B6"/>
                </a:solidFill>
                <a:latin typeface="APL385 Unicode"/>
                <a:ea typeface="APL385 Unicode"/>
                <a:cs typeface="APL385 Unicode"/>
                <a:sym typeface="APL385 Unicode"/>
              </a:defRPr>
            </a:pPr>
            <a:r>
              <a:t>    0</a:t>
            </a:r>
            <a:r>
              <a:rPr>
                <a:solidFill>
                  <a:srgbClr val="D3C6AA"/>
                </a:solidFill>
              </a:rPr>
              <a:t> h </a:t>
            </a:r>
            <a:r>
              <a:t>0</a:t>
            </a:r>
            <a:r>
              <a:rPr>
                <a:solidFill>
                  <a:srgbClr val="E69875"/>
                </a:solidFill>
              </a:rPr>
              <a:t> ⋄</a:t>
            </a:r>
            <a:r>
              <a:rPr>
                <a:solidFill>
                  <a:srgbClr val="D3C6AA"/>
                </a:solidFill>
              </a:rPr>
              <a:t> w h </a:t>
            </a:r>
            <a:r>
              <a:t>0</a:t>
            </a:r>
            <a:r>
              <a:rPr>
                <a:solidFill>
                  <a:srgbClr val="E69875"/>
                </a:solidFill>
              </a:rPr>
              <a:t> ⋄</a:t>
            </a:r>
            <a:r>
              <a:t> 0</a:t>
            </a:r>
            <a:r>
              <a:rPr>
                <a:solidFill>
                  <a:srgbClr val="D3C6AA"/>
                </a:solidFill>
              </a:rPr>
              <a:t> h w </a:t>
            </a:r>
            <a:r>
              <a:rPr>
                <a:solidFill>
                  <a:srgbClr val="E69875"/>
                </a:solidFill>
              </a:rPr>
              <a:t>⋄</a:t>
            </a:r>
            <a:r>
              <a:rPr>
                <a:solidFill>
                  <a:srgbClr val="D3C6AA"/>
                </a:solidFill>
              </a:rPr>
              <a:t> w h w</a:t>
            </a:r>
          </a:p>
          <a:p>
            <a:pPr>
              <a:defRPr sz="2000">
                <a:solidFill>
                  <a:srgbClr val="D3C6AA"/>
                </a:solidFill>
                <a:latin typeface="APL385 Unicode"/>
                <a:ea typeface="APL385 Unicode"/>
                <a:cs typeface="APL385 Unicode"/>
                <a:sym typeface="APL385 Unicode"/>
              </a:defRPr>
            </a:pPr>
            <a:r>
              <a:t>]</a:t>
            </a:r>
          </a:p>
          <a:p>
            <a:pPr>
              <a:defRPr sz="2000">
                <a:solidFill>
                  <a:srgbClr val="D3C6AA"/>
                </a:solidFill>
                <a:latin typeface="APL385 Unicode"/>
                <a:ea typeface="APL385 Unicode"/>
                <a:cs typeface="APL385 Unicode"/>
                <a:sym typeface="APL385 Unicode"/>
              </a:defRPr>
            </a:pPr>
            <a:r>
              <a:t>vec</a:t>
            </a:r>
            <a:r>
              <a:rPr>
                <a:solidFill>
                  <a:srgbClr val="E69875"/>
                </a:solidFill>
              </a:rPr>
              <a:t>←</a:t>
            </a:r>
            <a:r>
              <a:t>box(</a:t>
            </a:r>
            <a:r>
              <a:rPr>
                <a:solidFill>
                  <a:srgbClr val="E69875"/>
                </a:solidFill>
              </a:rPr>
              <a:t>+⍤</a:t>
            </a:r>
            <a:r>
              <a:rPr>
                <a:solidFill>
                  <a:srgbClr val="D699B6"/>
                </a:solidFill>
              </a:rPr>
              <a:t>2</a:t>
            </a:r>
            <a:r>
              <a:t>)</a:t>
            </a:r>
            <a:r>
              <a:rPr>
                <a:solidFill>
                  <a:srgbClr val="D699B6"/>
                </a:solidFill>
              </a:rPr>
              <a:t>8</a:t>
            </a:r>
            <a:r>
              <a:rPr>
                <a:solidFill>
                  <a:srgbClr val="E69875"/>
                </a:solidFill>
              </a:rPr>
              <a:t>/</a:t>
            </a:r>
            <a:r>
              <a:t>[</a:t>
            </a:r>
            <a:r>
              <a:rPr>
                <a:solidFill>
                  <a:srgbClr val="D699B6"/>
                </a:solidFill>
              </a:rPr>
              <a:t>1</a:t>
            </a:r>
            <a:r>
              <a:t>]</a:t>
            </a:r>
            <a:r>
              <a:rPr>
                <a:solidFill>
                  <a:srgbClr val="E69875"/>
                </a:solidFill>
              </a:rPr>
              <a:t>,</a:t>
            </a:r>
            <a:r>
              <a:t>[</a:t>
            </a:r>
            <a:r>
              <a:rPr>
                <a:solidFill>
                  <a:srgbClr val="D699B6"/>
                </a:solidFill>
              </a:rPr>
              <a:t>0.5</a:t>
            </a:r>
            <a:r>
              <a:t>]</a:t>
            </a:r>
            <a:r>
              <a:rPr>
                <a:solidFill>
                  <a:srgbClr val="E69875"/>
                </a:solidFill>
              </a:rPr>
              <a:t>⌽</a:t>
            </a:r>
            <a:r>
              <a:rPr>
                <a:solidFill>
                  <a:srgbClr val="D699B6"/>
                </a:solidFill>
              </a:rPr>
              <a:t>2</a:t>
            </a:r>
            <a:r>
              <a:rPr>
                <a:solidFill>
                  <a:srgbClr val="E69875"/>
                </a:solidFill>
              </a:rPr>
              <a:t>⌽</a:t>
            </a:r>
            <a:r>
              <a:rPr>
                <a:solidFill>
                  <a:srgbClr val="D699B6"/>
                </a:solidFill>
              </a:rPr>
              <a:t>0</a:t>
            </a:r>
            <a:r>
              <a:rPr>
                <a:solidFill>
                  <a:srgbClr val="E69875"/>
                </a:solidFill>
              </a:rPr>
              <a:t>,</a:t>
            </a:r>
            <a:r>
              <a:t>(w</a:t>
            </a:r>
            <a:r>
              <a:rPr>
                <a:solidFill>
                  <a:srgbClr val="E69875"/>
                </a:solidFill>
              </a:rPr>
              <a:t>←⊃</a:t>
            </a:r>
            <a:r>
              <a:t>l)</a:t>
            </a:r>
            <a:r>
              <a:rPr>
                <a:solidFill>
                  <a:srgbClr val="E69875"/>
                </a:solidFill>
              </a:rPr>
              <a:t>×↑</a:t>
            </a:r>
            <a:r>
              <a:t>Cg</a:t>
            </a:r>
            <a:r>
              <a:rPr>
                <a:solidFill>
                  <a:srgbClr val="DBBC7F"/>
                </a:solidFill>
              </a:rPr>
              <a:t>'xz'</a:t>
            </a:r>
          </a:p>
          <a:p>
            <a:pPr>
              <a:defRPr sz="2000">
                <a:solidFill>
                  <a:srgbClr val="D3C6AA"/>
                </a:solidFill>
                <a:latin typeface="APL385 Unicode"/>
                <a:ea typeface="APL385 Unicode"/>
                <a:cs typeface="APL385 Unicode"/>
                <a:sym typeface="APL385 Unicode"/>
              </a:defRPr>
            </a:pPr>
            <a:r>
              <a:t>t</a:t>
            </a:r>
            <a:r>
              <a:rPr>
                <a:solidFill>
                  <a:srgbClr val="E69875"/>
                </a:solidFill>
              </a:rPr>
              <a:t>←~</a:t>
            </a:r>
            <a:r>
              <a:t>(</a:t>
            </a:r>
            <a:r>
              <a:rPr>
                <a:solidFill>
                  <a:srgbClr val="E69875"/>
                </a:solidFill>
              </a:rPr>
              <a:t>∧/⍤</a:t>
            </a:r>
            <a:r>
              <a:rPr>
                <a:solidFill>
                  <a:srgbClr val="D699B6"/>
                </a:solidFill>
              </a:rPr>
              <a:t>1</a:t>
            </a:r>
            <a:r>
              <a:t>)(</a:t>
            </a:r>
            <a:r>
              <a:rPr>
                <a:solidFill>
                  <a:srgbClr val="E69875"/>
                </a:solidFill>
              </a:rPr>
              <a:t>∨/⍤</a:t>
            </a:r>
            <a:r>
              <a:rPr>
                <a:solidFill>
                  <a:srgbClr val="D699B6"/>
                </a:solidFill>
              </a:rPr>
              <a:t>1</a:t>
            </a:r>
            <a:r>
              <a:t>)</a:t>
            </a:r>
            <a:r>
              <a:rPr>
                <a:solidFill>
                  <a:srgbClr val="D699B6"/>
                </a:solidFill>
              </a:rPr>
              <a:t>0</a:t>
            </a:r>
            <a:r>
              <a:rPr>
                <a:solidFill>
                  <a:srgbClr val="E69875"/>
                </a:solidFill>
              </a:rPr>
              <a:t>&gt;</a:t>
            </a:r>
            <a:r>
              <a:t>d(</a:t>
            </a:r>
            <a:r>
              <a:rPr>
                <a:solidFill>
                  <a:srgbClr val="E69875"/>
                </a:solidFill>
              </a:rPr>
              <a:t>-⍤</a:t>
            </a:r>
            <a:r>
              <a:rPr>
                <a:solidFill>
                  <a:srgbClr val="D699B6"/>
                </a:solidFill>
              </a:rPr>
              <a:t>1</a:t>
            </a:r>
            <a:r>
              <a:t>)</a:t>
            </a:r>
            <a:r>
              <a:rPr>
                <a:solidFill>
                  <a:srgbClr val="E69875"/>
                </a:solidFill>
              </a:rPr>
              <a:t>⍨</a:t>
            </a:r>
            <a:r>
              <a:t> n(</a:t>
            </a:r>
            <a:r>
              <a:rPr>
                <a:solidFill>
                  <a:srgbClr val="E69875"/>
                </a:solidFill>
              </a:rPr>
              <a:t>+.×⍤</a:t>
            </a:r>
            <a:r>
              <a:rPr>
                <a:solidFill>
                  <a:srgbClr val="D699B6"/>
                </a:solidFill>
              </a:rPr>
              <a:t>2 1</a:t>
            </a:r>
            <a:r>
              <a:t>)vec</a:t>
            </a:r>
          </a:p>
          <a:p>
            <a:pPr>
              <a:defRPr sz="2000">
                <a:solidFill>
                  <a:srgbClr val="D3C6AA"/>
                </a:solidFill>
                <a:latin typeface="APL385 Unicode"/>
                <a:ea typeface="APL385 Unicode"/>
                <a:cs typeface="APL385 Unicode"/>
                <a:sym typeface="APL385 Unicode"/>
              </a:defRPr>
            </a:pPr>
            <a:r>
              <a:t>t2 </a:t>
            </a:r>
            <a:r>
              <a:rPr>
                <a:solidFill>
                  <a:srgbClr val="E67E80"/>
                </a:solidFill>
              </a:rPr>
              <a:t>←</a:t>
            </a:r>
            <a:r>
              <a:t> (</a:t>
            </a:r>
            <a:r>
              <a:rPr>
                <a:solidFill>
                  <a:srgbClr val="D699B6"/>
                </a:solidFill>
              </a:rPr>
              <a:t>2</a:t>
            </a:r>
            <a:r>
              <a:rPr>
                <a:solidFill>
                  <a:srgbClr val="E69875"/>
                </a:solidFill>
              </a:rPr>
              <a:t>×</a:t>
            </a:r>
            <a:r>
              <a:t>w)</a:t>
            </a:r>
            <a:r>
              <a:rPr>
                <a:solidFill>
                  <a:srgbClr val="E69875"/>
                </a:solidFill>
              </a:rPr>
              <a:t>&gt;</a:t>
            </a:r>
            <a:r>
              <a:t>({</a:t>
            </a:r>
            <a:r>
              <a:rPr>
                <a:solidFill>
                  <a:srgbClr val="D699B6"/>
                </a:solidFill>
              </a:rPr>
              <a:t>0.5</a:t>
            </a:r>
            <a:r>
              <a:rPr>
                <a:solidFill>
                  <a:srgbClr val="E69875"/>
                </a:solidFill>
              </a:rPr>
              <a:t>*⍨+/</a:t>
            </a:r>
            <a:r>
              <a:rPr>
                <a:solidFill>
                  <a:srgbClr val="D699B6"/>
                </a:solidFill>
              </a:rPr>
              <a:t>⍵</a:t>
            </a:r>
            <a:r>
              <a:rPr>
                <a:solidFill>
                  <a:srgbClr val="E69875"/>
                </a:solidFill>
              </a:rPr>
              <a:t>*</a:t>
            </a:r>
            <a:r>
              <a:rPr>
                <a:solidFill>
                  <a:srgbClr val="D699B6"/>
                </a:solidFill>
              </a:rPr>
              <a:t>2</a:t>
            </a:r>
            <a:r>
              <a:t>}</a:t>
            </a:r>
            <a:r>
              <a:rPr>
                <a:solidFill>
                  <a:srgbClr val="E69875"/>
                </a:solidFill>
              </a:rPr>
              <a:t>⍤</a:t>
            </a:r>
            <a:r>
              <a:rPr>
                <a:solidFill>
                  <a:srgbClr val="D699B6"/>
                </a:solidFill>
              </a:rPr>
              <a:t>1</a:t>
            </a:r>
            <a:r>
              <a:t>)</a:t>
            </a:r>
            <a:r>
              <a:rPr>
                <a:solidFill>
                  <a:srgbClr val="E69875"/>
                </a:solidFill>
              </a:rPr>
              <a:t>↑</a:t>
            </a:r>
            <a:r>
              <a:t>(</a:t>
            </a:r>
            <a:r>
              <a:rPr>
                <a:solidFill>
                  <a:srgbClr val="E69875"/>
                </a:solidFill>
              </a:rPr>
              <a:t>⊂</a:t>
            </a:r>
            <a:r>
              <a:t>px pz)</a:t>
            </a:r>
            <a:r>
              <a:rPr>
                <a:solidFill>
                  <a:srgbClr val="E69875"/>
                </a:solidFill>
              </a:rPr>
              <a:t>-⍨</a:t>
            </a:r>
            <a:r>
              <a:t>w</a:t>
            </a:r>
            <a:r>
              <a:rPr>
                <a:solidFill>
                  <a:srgbClr val="E69875"/>
                </a:solidFill>
              </a:rPr>
              <a:t>×</a:t>
            </a:r>
            <a:r>
              <a:t>Cg</a:t>
            </a:r>
            <a:r>
              <a:rPr>
                <a:solidFill>
                  <a:srgbClr val="DBBC7F"/>
                </a:solidFill>
              </a:rPr>
              <a:t>'xz'</a:t>
            </a:r>
          </a:p>
          <a:p>
            <a:pPr>
              <a:defRPr sz="2000">
                <a:solidFill>
                  <a:srgbClr val="D3C6AA"/>
                </a:solidFill>
                <a:latin typeface="APL385 Unicode"/>
                <a:ea typeface="APL385 Unicode"/>
                <a:cs typeface="APL385 Unicode"/>
                <a:sym typeface="APL385 Unicode"/>
              </a:defRPr>
            </a:pPr>
            <a:r>
              <a:t>m</a:t>
            </a:r>
            <a:r>
              <a:rPr>
                <a:solidFill>
                  <a:srgbClr val="E69875"/>
                </a:solidFill>
              </a:rPr>
              <a:t>←</a:t>
            </a:r>
            <a:r>
              <a:t>(t2</a:t>
            </a:r>
            <a:r>
              <a:rPr>
                <a:solidFill>
                  <a:srgbClr val="E69875"/>
                </a:solidFill>
              </a:rPr>
              <a:t>∨</a:t>
            </a:r>
            <a:r>
              <a:t>t)</a:t>
            </a:r>
            <a:r>
              <a:rPr>
                <a:solidFill>
                  <a:srgbClr val="E69875"/>
                </a:solidFill>
              </a:rPr>
              <a:t>∧</a:t>
            </a:r>
            <a:r>
              <a:t>(Cg</a:t>
            </a:r>
            <a:r>
              <a:rPr>
                <a:solidFill>
                  <a:srgbClr val="DBBC7F"/>
                </a:solidFill>
              </a:rPr>
              <a:t>'ready'</a:t>
            </a:r>
            <a:r>
              <a:t>)</a:t>
            </a:r>
          </a:p>
        </p:txBody>
      </p:sp>
      <p:sp>
        <p:nvSpPr>
          <p:cNvPr id="456" name="Google Shape;495;p66"/>
          <p:cNvSpPr txBox="1"/>
          <p:nvPr/>
        </p:nvSpPr>
        <p:spPr>
          <a:xfrm>
            <a:off x="10954608" y="7923190"/>
            <a:ext cx="9473725" cy="22352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solidFill>
                  <a:srgbClr val="D3C6AA"/>
                </a:solidFill>
                <a:latin typeface="APL385 Unicode"/>
                <a:ea typeface="APL385 Unicode"/>
                <a:cs typeface="APL385 Unicode"/>
                <a:sym typeface="APL385 Unicode"/>
              </a:defRPr>
            </a:pPr>
            <a:r>
              <a:t>frs</a:t>
            </a:r>
            <a:r>
              <a:rPr>
                <a:solidFill>
                  <a:srgbClr val="E69875"/>
                </a:solidFill>
              </a:rPr>
              <a:t>←</a:t>
            </a:r>
            <a:r>
              <a:rPr>
                <a:solidFill>
                  <a:srgbClr val="D699B6"/>
                </a:solidFill>
              </a:rPr>
              <a:t>##</a:t>
            </a:r>
            <a:r>
              <a:rPr>
                <a:solidFill>
                  <a:srgbClr val="E69875"/>
                </a:solidFill>
              </a:rPr>
              <a:t>.</a:t>
            </a:r>
            <a:r>
              <a:t>player</a:t>
            </a:r>
            <a:r>
              <a:rPr>
                <a:solidFill>
                  <a:srgbClr val="E69875"/>
                </a:solidFill>
              </a:rPr>
              <a:t>.</a:t>
            </a:r>
            <a:r>
              <a:t>Get_frustum(</a:t>
            </a:r>
            <a:r>
              <a:rPr>
                <a:solidFill>
                  <a:srgbClr val="E69875"/>
                </a:solidFill>
              </a:rPr>
              <a:t>○</a:t>
            </a:r>
            <a:r>
              <a:rPr>
                <a:solidFill>
                  <a:srgbClr val="D699B6"/>
                </a:solidFill>
              </a:rPr>
              <a:t>70</a:t>
            </a:r>
            <a:r>
              <a:rPr>
                <a:solidFill>
                  <a:srgbClr val="E69875"/>
                </a:solidFill>
              </a:rPr>
              <a:t>÷</a:t>
            </a:r>
            <a:r>
              <a:rPr>
                <a:solidFill>
                  <a:srgbClr val="D699B6"/>
                </a:solidFill>
              </a:rPr>
              <a:t>180</a:t>
            </a:r>
            <a:r>
              <a:rPr>
                <a:solidFill>
                  <a:srgbClr val="E69875"/>
                </a:solidFill>
              </a:rPr>
              <a:t> ⋄</a:t>
            </a:r>
            <a:r>
              <a:rPr>
                <a:solidFill>
                  <a:srgbClr val="D699B6"/>
                </a:solidFill>
              </a:rPr>
              <a:t> 1280</a:t>
            </a:r>
            <a:r>
              <a:rPr>
                <a:solidFill>
                  <a:srgbClr val="E69875"/>
                </a:solidFill>
              </a:rPr>
              <a:t>÷</a:t>
            </a:r>
            <a:r>
              <a:rPr>
                <a:solidFill>
                  <a:srgbClr val="D699B6"/>
                </a:solidFill>
              </a:rPr>
              <a:t>720</a:t>
            </a:r>
            <a:r>
              <a:rPr>
                <a:solidFill>
                  <a:srgbClr val="E69875"/>
                </a:solidFill>
              </a:rPr>
              <a:t> ⋄</a:t>
            </a:r>
            <a:r>
              <a:rPr>
                <a:solidFill>
                  <a:srgbClr val="D699B6"/>
                </a:solidFill>
              </a:rPr>
              <a:t> 0.1</a:t>
            </a:r>
            <a:r>
              <a:rPr>
                <a:solidFill>
                  <a:srgbClr val="E69875"/>
                </a:solidFill>
              </a:rPr>
              <a:t> ⋄</a:t>
            </a:r>
            <a:r>
              <a:rPr>
                <a:solidFill>
                  <a:srgbClr val="D699B6"/>
                </a:solidFill>
              </a:rPr>
              <a:t> 500</a:t>
            </a:r>
            <a:r>
              <a:t>)</a:t>
            </a:r>
          </a:p>
          <a:p>
            <a:pPr>
              <a:defRPr sz="2000">
                <a:solidFill>
                  <a:srgbClr val="D3C6AA"/>
                </a:solidFill>
                <a:latin typeface="APL385 Unicode"/>
                <a:ea typeface="APL385 Unicode"/>
                <a:cs typeface="APL385 Unicode"/>
                <a:sym typeface="APL385 Unicode"/>
              </a:defRPr>
            </a:pPr>
            <a:r>
              <a:t>n</a:t>
            </a:r>
            <a:r>
              <a:rPr>
                <a:solidFill>
                  <a:srgbClr val="E69875"/>
                </a:solidFill>
              </a:rPr>
              <a:t>←</a:t>
            </a:r>
            <a:r>
              <a:rPr>
                <a:solidFill>
                  <a:srgbClr val="D699B6"/>
                </a:solidFill>
              </a:rPr>
              <a:t>3</a:t>
            </a:r>
            <a:r>
              <a:rPr>
                <a:solidFill>
                  <a:srgbClr val="E69875"/>
                </a:solidFill>
              </a:rPr>
              <a:t>↑</a:t>
            </a:r>
            <a:r>
              <a:t>[</a:t>
            </a:r>
            <a:r>
              <a:rPr>
                <a:solidFill>
                  <a:srgbClr val="D699B6"/>
                </a:solidFill>
              </a:rPr>
              <a:t>1</a:t>
            </a:r>
            <a:r>
              <a:t>]frs</a:t>
            </a:r>
          </a:p>
          <a:p>
            <a:pPr>
              <a:defRPr sz="2000">
                <a:solidFill>
                  <a:srgbClr val="D3C6AA"/>
                </a:solidFill>
                <a:latin typeface="APL385 Unicode"/>
                <a:ea typeface="APL385 Unicode"/>
                <a:cs typeface="APL385 Unicode"/>
                <a:sym typeface="APL385 Unicode"/>
              </a:defRPr>
            </a:pPr>
            <a:r>
              <a:t>d</a:t>
            </a:r>
            <a:r>
              <a:rPr>
                <a:solidFill>
                  <a:srgbClr val="E69875"/>
                </a:solidFill>
              </a:rPr>
              <a:t>←,</a:t>
            </a:r>
            <a:r>
              <a:rPr>
                <a:solidFill>
                  <a:srgbClr val="D699B6"/>
                </a:solidFill>
              </a:rPr>
              <a:t>3</a:t>
            </a:r>
            <a:r>
              <a:rPr>
                <a:solidFill>
                  <a:srgbClr val="E69875"/>
                </a:solidFill>
              </a:rPr>
              <a:t>↓</a:t>
            </a:r>
            <a:r>
              <a:t>[</a:t>
            </a:r>
            <a:r>
              <a:rPr>
                <a:solidFill>
                  <a:srgbClr val="D699B6"/>
                </a:solidFill>
              </a:rPr>
              <a:t>1</a:t>
            </a:r>
            <a:r>
              <a:t>]frs</a:t>
            </a:r>
          </a:p>
          <a:p>
            <a:pPr>
              <a:defRPr sz="2000">
                <a:solidFill>
                  <a:srgbClr val="D3C6AA"/>
                </a:solidFill>
                <a:latin typeface="APL385 Unicode"/>
                <a:ea typeface="APL385 Unicode"/>
                <a:cs typeface="APL385 Unicode"/>
                <a:sym typeface="APL385 Unicode"/>
              </a:defRPr>
            </a:pPr>
            <a:r>
              <a:t>centers</a:t>
            </a:r>
            <a:r>
              <a:rPr>
                <a:solidFill>
                  <a:srgbClr val="E69875"/>
                </a:solidFill>
              </a:rPr>
              <a:t>←</a:t>
            </a:r>
            <a:r>
              <a:t>(w</a:t>
            </a:r>
            <a:r>
              <a:rPr>
                <a:solidFill>
                  <a:srgbClr val="E69875"/>
                </a:solidFill>
              </a:rPr>
              <a:t>÷</a:t>
            </a:r>
            <a:r>
              <a:rPr>
                <a:solidFill>
                  <a:srgbClr val="D699B6"/>
                </a:solidFill>
              </a:rPr>
              <a:t>2</a:t>
            </a:r>
            <a:r>
              <a:rPr>
                <a:solidFill>
                  <a:srgbClr val="E69875"/>
                </a:solidFill>
              </a:rPr>
              <a:t> ⋄</a:t>
            </a:r>
            <a:r>
              <a:rPr>
                <a:solidFill>
                  <a:srgbClr val="D699B6"/>
                </a:solidFill>
              </a:rPr>
              <a:t> 2</a:t>
            </a:r>
            <a:r>
              <a:rPr>
                <a:solidFill>
                  <a:srgbClr val="E69875"/>
                </a:solidFill>
              </a:rPr>
              <a:t>÷⍨</a:t>
            </a:r>
            <a:r>
              <a:t>h</a:t>
            </a:r>
            <a:r>
              <a:rPr>
                <a:solidFill>
                  <a:srgbClr val="E69875"/>
                </a:solidFill>
              </a:rPr>
              <a:t>←</a:t>
            </a:r>
            <a:r>
              <a:rPr>
                <a:solidFill>
                  <a:srgbClr val="D699B6"/>
                </a:solidFill>
              </a:rPr>
              <a:t>1</a:t>
            </a:r>
            <a:r>
              <a:rPr>
                <a:solidFill>
                  <a:srgbClr val="E69875"/>
                </a:solidFill>
              </a:rPr>
              <a:t>⊃</a:t>
            </a:r>
            <a:r>
              <a:t>l </a:t>
            </a:r>
            <a:r>
              <a:rPr>
                <a:solidFill>
                  <a:srgbClr val="E69875"/>
                </a:solidFill>
              </a:rPr>
              <a:t>⋄</a:t>
            </a:r>
            <a:r>
              <a:t> w</a:t>
            </a:r>
            <a:r>
              <a:rPr>
                <a:solidFill>
                  <a:srgbClr val="E69875"/>
                </a:solidFill>
              </a:rPr>
              <a:t>÷</a:t>
            </a:r>
            <a:r>
              <a:rPr>
                <a:solidFill>
                  <a:srgbClr val="D699B6"/>
                </a:solidFill>
              </a:rPr>
              <a:t>2</a:t>
            </a:r>
            <a:r>
              <a:t>)(</a:t>
            </a:r>
            <a:r>
              <a:rPr>
                <a:solidFill>
                  <a:srgbClr val="E69875"/>
                </a:solidFill>
              </a:rPr>
              <a:t>+⍤</a:t>
            </a:r>
            <a:r>
              <a:rPr>
                <a:solidFill>
                  <a:srgbClr val="D699B6"/>
                </a:solidFill>
              </a:rPr>
              <a:t>1</a:t>
            </a:r>
            <a:r>
              <a:t>)</a:t>
            </a:r>
            <a:r>
              <a:rPr>
                <a:solidFill>
                  <a:srgbClr val="E69875"/>
                </a:solidFill>
              </a:rPr>
              <a:t>⌽</a:t>
            </a:r>
            <a:r>
              <a:rPr>
                <a:solidFill>
                  <a:srgbClr val="D699B6"/>
                </a:solidFill>
              </a:rPr>
              <a:t>2</a:t>
            </a:r>
            <a:r>
              <a:rPr>
                <a:solidFill>
                  <a:srgbClr val="E69875"/>
                </a:solidFill>
              </a:rPr>
              <a:t>⌽</a:t>
            </a:r>
            <a:r>
              <a:rPr>
                <a:solidFill>
                  <a:srgbClr val="D699B6"/>
                </a:solidFill>
              </a:rPr>
              <a:t>0</a:t>
            </a:r>
            <a:r>
              <a:rPr>
                <a:solidFill>
                  <a:srgbClr val="E69875"/>
                </a:solidFill>
              </a:rPr>
              <a:t>,</a:t>
            </a:r>
            <a:r>
              <a:t>(w</a:t>
            </a:r>
            <a:r>
              <a:rPr>
                <a:solidFill>
                  <a:srgbClr val="E69875"/>
                </a:solidFill>
              </a:rPr>
              <a:t>←⊃</a:t>
            </a:r>
            <a:r>
              <a:t>l)</a:t>
            </a:r>
            <a:r>
              <a:rPr>
                <a:solidFill>
                  <a:srgbClr val="E69875"/>
                </a:solidFill>
              </a:rPr>
              <a:t>×↑</a:t>
            </a:r>
            <a:r>
              <a:t>Cg</a:t>
            </a:r>
            <a:r>
              <a:rPr>
                <a:solidFill>
                  <a:srgbClr val="DBBC7F"/>
                </a:solidFill>
              </a:rPr>
              <a:t>'xz'</a:t>
            </a:r>
          </a:p>
          <a:p>
            <a:pPr>
              <a:defRPr sz="2000">
                <a:solidFill>
                  <a:srgbClr val="D3C6AA"/>
                </a:solidFill>
                <a:latin typeface="APL385 Unicode"/>
                <a:ea typeface="APL385 Unicode"/>
                <a:cs typeface="APL385 Unicode"/>
                <a:sym typeface="APL385 Unicode"/>
              </a:defRPr>
            </a:pPr>
            <a:r>
              <a:t>r</a:t>
            </a:r>
            <a:r>
              <a:rPr>
                <a:solidFill>
                  <a:srgbClr val="E69875"/>
                </a:solidFill>
              </a:rPr>
              <a:t>←+/</a:t>
            </a:r>
            <a:r>
              <a:t>(</a:t>
            </a:r>
            <a:r>
              <a:rPr>
                <a:solidFill>
                  <a:srgbClr val="E69875"/>
                </a:solidFill>
              </a:rPr>
              <a:t>|</a:t>
            </a:r>
            <a:r>
              <a:t>n)(</a:t>
            </a:r>
            <a:r>
              <a:rPr>
                <a:solidFill>
                  <a:srgbClr val="E69875"/>
                </a:solidFill>
              </a:rPr>
              <a:t>×⍤</a:t>
            </a:r>
            <a:r>
              <a:rPr>
                <a:solidFill>
                  <a:srgbClr val="D699B6"/>
                </a:solidFill>
              </a:rPr>
              <a:t>1</a:t>
            </a:r>
            <a:r>
              <a:t>)(w </a:t>
            </a:r>
            <a:r>
              <a:rPr>
                <a:solidFill>
                  <a:srgbClr val="E69875"/>
                </a:solidFill>
              </a:rPr>
              <a:t>⋄</a:t>
            </a:r>
            <a:r>
              <a:t> h </a:t>
            </a:r>
            <a:r>
              <a:rPr>
                <a:solidFill>
                  <a:srgbClr val="E69875"/>
                </a:solidFill>
              </a:rPr>
              <a:t>⋄</a:t>
            </a:r>
            <a:r>
              <a:t> w)</a:t>
            </a:r>
            <a:r>
              <a:rPr>
                <a:solidFill>
                  <a:srgbClr val="E69875"/>
                </a:solidFill>
              </a:rPr>
              <a:t>÷</a:t>
            </a:r>
            <a:r>
              <a:rPr>
                <a:solidFill>
                  <a:srgbClr val="D699B6"/>
                </a:solidFill>
              </a:rPr>
              <a:t>2</a:t>
            </a:r>
          </a:p>
          <a:p>
            <a:pPr>
              <a:defRPr sz="2000">
                <a:solidFill>
                  <a:srgbClr val="D3C6AA"/>
                </a:solidFill>
                <a:latin typeface="APL385 Unicode"/>
                <a:ea typeface="APL385 Unicode"/>
                <a:cs typeface="APL385 Unicode"/>
                <a:sym typeface="APL385 Unicode"/>
              </a:defRPr>
            </a:pPr>
            <a:r>
              <a:t>m</a:t>
            </a:r>
            <a:r>
              <a:rPr>
                <a:solidFill>
                  <a:srgbClr val="E69875"/>
                </a:solidFill>
              </a:rPr>
              <a:t>←</a:t>
            </a:r>
            <a:r>
              <a:t>(Cg</a:t>
            </a:r>
            <a:r>
              <a:rPr>
                <a:solidFill>
                  <a:srgbClr val="DBBC7F"/>
                </a:solidFill>
              </a:rPr>
              <a:t>'ready'</a:t>
            </a:r>
            <a:r>
              <a:t>)</a:t>
            </a:r>
            <a:r>
              <a:rPr>
                <a:solidFill>
                  <a:srgbClr val="E69875"/>
                </a:solidFill>
              </a:rPr>
              <a:t>∧∧/</a:t>
            </a:r>
            <a:r>
              <a:t>(</a:t>
            </a:r>
            <a:r>
              <a:rPr>
                <a:solidFill>
                  <a:srgbClr val="E69875"/>
                </a:solidFill>
              </a:rPr>
              <a:t>-</a:t>
            </a:r>
            <a:r>
              <a:t>r)(</a:t>
            </a:r>
            <a:r>
              <a:rPr>
                <a:solidFill>
                  <a:srgbClr val="E69875"/>
                </a:solidFill>
              </a:rPr>
              <a:t>≤⍤</a:t>
            </a:r>
            <a:r>
              <a:rPr>
                <a:solidFill>
                  <a:srgbClr val="D699B6"/>
                </a:solidFill>
              </a:rPr>
              <a:t>1</a:t>
            </a:r>
            <a:r>
              <a:t>)d(</a:t>
            </a:r>
            <a:r>
              <a:rPr>
                <a:solidFill>
                  <a:srgbClr val="E69875"/>
                </a:solidFill>
              </a:rPr>
              <a:t>-⍤</a:t>
            </a:r>
            <a:r>
              <a:rPr>
                <a:solidFill>
                  <a:srgbClr val="D699B6"/>
                </a:solidFill>
              </a:rPr>
              <a:t>1</a:t>
            </a:r>
            <a:r>
              <a:t>)</a:t>
            </a:r>
            <a:r>
              <a:rPr>
                <a:solidFill>
                  <a:srgbClr val="E69875"/>
                </a:solidFill>
              </a:rPr>
              <a:t>⍨</a:t>
            </a:r>
            <a:r>
              <a:t>n(</a:t>
            </a:r>
            <a:r>
              <a:rPr>
                <a:solidFill>
                  <a:srgbClr val="E69875"/>
                </a:solidFill>
              </a:rPr>
              <a:t>+.×⍤</a:t>
            </a:r>
            <a:r>
              <a:rPr>
                <a:solidFill>
                  <a:srgbClr val="D699B6"/>
                </a:solidFill>
              </a:rPr>
              <a:t>2 1</a:t>
            </a:r>
            <a:r>
              <a:t>)centers</a:t>
            </a:r>
          </a:p>
        </p:txBody>
      </p:sp>
      <p:sp>
        <p:nvSpPr>
          <p:cNvPr id="457" name="Google Shape;510;p67"/>
          <p:cNvSpPr txBox="1"/>
          <p:nvPr/>
        </p:nvSpPr>
        <p:spPr>
          <a:xfrm>
            <a:off x="9424613" y="10737173"/>
            <a:ext cx="12533715" cy="21148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Each took ~30mins-1hour and was usually done while I was half-asleep before going to bed</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Google Shape;515;p68"/>
          <p:cNvSpPr txBox="1"/>
          <p:nvPr>
            <p:ph type="title"/>
          </p:nvPr>
        </p:nvSpPr>
        <p:spPr>
          <a:prstGeom prst="rect">
            <a:avLst/>
          </a:prstGeom>
        </p:spPr>
        <p:txBody>
          <a:bodyPr/>
          <a:lstStyle/>
          <a:p>
            <a:pPr/>
            <a:r>
              <a:t>Major Positives</a:t>
            </a:r>
          </a:p>
        </p:txBody>
      </p:sp>
      <p:sp>
        <p:nvSpPr>
          <p:cNvPr id="462" name="Google Shape;516;p68"/>
          <p:cNvSpPr txBox="1"/>
          <p:nvPr>
            <p:ph type="body" sz="half" idx="1"/>
          </p:nvPr>
        </p:nvSpPr>
        <p:spPr>
          <a:xfrm>
            <a:off x="1206500" y="4248503"/>
            <a:ext cx="8824746" cy="8256014"/>
          </a:xfrm>
          <a:prstGeom prst="rect">
            <a:avLst/>
          </a:prstGeom>
        </p:spPr>
        <p:txBody>
          <a:bodyPr lIns="50800" tIns="50800" rIns="50800" bIns="50800"/>
          <a:lstStyle/>
          <a:p>
            <a:pPr marL="609600" indent="-609600">
              <a:lnSpc>
                <a:spcPct val="90000"/>
              </a:lnSpc>
              <a:buClr>
                <a:srgbClr val="000000"/>
              </a:buClr>
              <a:buSzPts val="4800"/>
              <a:buFont typeface="Helvetica Neue"/>
              <a:buChar char="•"/>
              <a:defRPr b="0" sz="4800"/>
            </a:pPr>
            <a:r>
              <a:t>APL puts data in your face</a:t>
            </a:r>
          </a:p>
          <a:p>
            <a:pPr marL="609600" indent="-609600">
              <a:lnSpc>
                <a:spcPct val="90000"/>
              </a:lnSpc>
              <a:spcBef>
                <a:spcPts val="4500"/>
              </a:spcBef>
              <a:buClr>
                <a:srgbClr val="000000"/>
              </a:buClr>
              <a:buSzPts val="4800"/>
              <a:buFont typeface="Helvetica Neue"/>
              <a:buChar char="•"/>
              <a:defRPr b="0" sz="4800"/>
            </a:pPr>
            <a:r>
              <a:t>APL is ridiculously fast to iterate on</a:t>
            </a:r>
          </a:p>
          <a:p>
            <a:pPr marL="609600" indent="-609600">
              <a:lnSpc>
                <a:spcPct val="90000"/>
              </a:lnSpc>
              <a:spcBef>
                <a:spcPts val="4500"/>
              </a:spcBef>
              <a:buClr>
                <a:srgbClr val="000000"/>
              </a:buClr>
              <a:buSzPts val="4800"/>
              <a:buFont typeface="Helvetica Neue"/>
              <a:buChar char="•"/>
              <a:defRPr sz="4800"/>
            </a:pPr>
            <a:r>
              <a:t>APL is malleable</a:t>
            </a:r>
          </a:p>
        </p:txBody>
      </p:sp>
      <p:pic>
        <p:nvPicPr>
          <p:cNvPr id="463" name="Google Shape;517;p68" descr="Google Shape;517;p68"/>
          <p:cNvPicPr>
            <a:picLocks noChangeAspect="1"/>
          </p:cNvPicPr>
          <p:nvPr/>
        </p:nvPicPr>
        <p:blipFill>
          <a:blip r:embed="rId3">
            <a:extLst/>
          </a:blip>
          <a:stretch>
            <a:fillRect/>
          </a:stretch>
        </p:blipFill>
        <p:spPr>
          <a:xfrm>
            <a:off x="13254307" y="2845922"/>
            <a:ext cx="7620002" cy="7620001"/>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Google Shape;522;p69"/>
          <p:cNvSpPr txBox="1"/>
          <p:nvPr>
            <p:ph type="title"/>
          </p:nvPr>
        </p:nvSpPr>
        <p:spPr>
          <a:prstGeom prst="rect">
            <a:avLst/>
          </a:prstGeom>
        </p:spPr>
        <p:txBody>
          <a:bodyPr/>
          <a:lstStyle/>
          <a:p>
            <a:pPr/>
            <a:r>
              <a:t>Major Positives</a:t>
            </a:r>
          </a:p>
        </p:txBody>
      </p:sp>
      <p:sp>
        <p:nvSpPr>
          <p:cNvPr id="468" name="Google Shape;523;p69"/>
          <p:cNvSpPr txBox="1"/>
          <p:nvPr>
            <p:ph type="body" sz="half" idx="1"/>
          </p:nvPr>
        </p:nvSpPr>
        <p:spPr>
          <a:xfrm>
            <a:off x="1206500" y="4248503"/>
            <a:ext cx="8824746" cy="8256014"/>
          </a:xfrm>
          <a:prstGeom prst="rect">
            <a:avLst/>
          </a:prstGeom>
        </p:spPr>
        <p:txBody>
          <a:bodyPr lIns="50800" tIns="50800" rIns="50800" bIns="50800"/>
          <a:lstStyle/>
          <a:p>
            <a:pPr marL="609600" indent="-609600">
              <a:lnSpc>
                <a:spcPct val="90000"/>
              </a:lnSpc>
              <a:buClr>
                <a:srgbClr val="000000"/>
              </a:buClr>
              <a:buSzPts val="4800"/>
              <a:buFont typeface="Helvetica Neue"/>
              <a:buChar char="•"/>
              <a:defRPr b="0" sz="4800"/>
            </a:pPr>
            <a:r>
              <a:t>APL puts data in your face</a:t>
            </a:r>
          </a:p>
          <a:p>
            <a:pPr marL="609600" indent="-609600">
              <a:lnSpc>
                <a:spcPct val="90000"/>
              </a:lnSpc>
              <a:spcBef>
                <a:spcPts val="4500"/>
              </a:spcBef>
              <a:buClr>
                <a:srgbClr val="000000"/>
              </a:buClr>
              <a:buSzPts val="4800"/>
              <a:buFont typeface="Helvetica Neue"/>
              <a:buChar char="•"/>
              <a:defRPr b="0" sz="4800"/>
            </a:pPr>
            <a:r>
              <a:t>APL is ridiculously fast to iterate on</a:t>
            </a:r>
          </a:p>
          <a:p>
            <a:pPr marL="609600" indent="-609600">
              <a:lnSpc>
                <a:spcPct val="90000"/>
              </a:lnSpc>
              <a:spcBef>
                <a:spcPts val="4500"/>
              </a:spcBef>
              <a:buClr>
                <a:srgbClr val="000000"/>
              </a:buClr>
              <a:buSzPts val="4800"/>
              <a:buFont typeface="Helvetica Neue"/>
              <a:buChar char="•"/>
              <a:defRPr sz="4800"/>
            </a:pPr>
            <a:r>
              <a:t>APL is malleable</a:t>
            </a:r>
          </a:p>
        </p:txBody>
      </p:sp>
      <p:pic>
        <p:nvPicPr>
          <p:cNvPr id="469" name="Google Shape;524;p69" descr="Google Shape;524;p69"/>
          <p:cNvPicPr>
            <a:picLocks noChangeAspect="1"/>
          </p:cNvPicPr>
          <p:nvPr/>
        </p:nvPicPr>
        <p:blipFill>
          <a:blip r:embed="rId2">
            <a:extLst/>
          </a:blip>
          <a:stretch>
            <a:fillRect/>
          </a:stretch>
        </p:blipFill>
        <p:spPr>
          <a:xfrm>
            <a:off x="13254307" y="2845922"/>
            <a:ext cx="7620002" cy="7620001"/>
          </a:xfrm>
          <a:prstGeom prst="rect">
            <a:avLst/>
          </a:prstGeom>
          <a:ln w="12700">
            <a:miter lim="400000"/>
          </a:ln>
        </p:spPr>
      </p:pic>
      <p:pic>
        <p:nvPicPr>
          <p:cNvPr id="470" name="Google Shape;525;p69" descr="Google Shape;525;p69"/>
          <p:cNvPicPr>
            <a:picLocks noChangeAspect="1"/>
          </p:cNvPicPr>
          <p:nvPr/>
        </p:nvPicPr>
        <p:blipFill>
          <a:blip r:embed="rId3">
            <a:extLst/>
          </a:blip>
          <a:stretch>
            <a:fillRect/>
          </a:stretch>
        </p:blipFill>
        <p:spPr>
          <a:xfrm>
            <a:off x="6648450" y="2584450"/>
            <a:ext cx="11087100" cy="85471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Google Shape;530;p70"/>
          <p:cNvSpPr txBox="1"/>
          <p:nvPr>
            <p:ph type="title"/>
          </p:nvPr>
        </p:nvSpPr>
        <p:spPr>
          <a:prstGeom prst="rect">
            <a:avLst/>
          </a:prstGeom>
        </p:spPr>
        <p:txBody>
          <a:bodyPr/>
          <a:lstStyle/>
          <a:p>
            <a:pPr/>
            <a:r>
              <a:t>Major Difficulties</a:t>
            </a:r>
          </a:p>
        </p:txBody>
      </p:sp>
      <p:sp>
        <p:nvSpPr>
          <p:cNvPr id="473" name="Google Shape;531;p70"/>
          <p:cNvSpPr txBox="1"/>
          <p:nvPr>
            <p:ph type="body" sz="half" idx="1"/>
          </p:nvPr>
        </p:nvSpPr>
        <p:spPr>
          <a:xfrm>
            <a:off x="1094233" y="3687178"/>
            <a:ext cx="10466628" cy="8256013"/>
          </a:xfrm>
          <a:prstGeom prst="rect">
            <a:avLst/>
          </a:prstGeom>
        </p:spPr>
        <p:txBody>
          <a:bodyPr lIns="50800" tIns="50800" rIns="50800" bIns="50800"/>
          <a:lstStyle/>
          <a:p>
            <a:pPr marL="609600" indent="-609600">
              <a:lnSpc>
                <a:spcPct val="90000"/>
              </a:lnSpc>
              <a:buClr>
                <a:srgbClr val="000000"/>
              </a:buClr>
              <a:buSzPts val="4800"/>
              <a:buFont typeface="Helvetica Neue"/>
              <a:buChar char="•"/>
              <a:defRPr b="0" sz="4800"/>
            </a:pPr>
            <a:r>
              <a:t>The learning curve is a cliff</a:t>
            </a:r>
          </a:p>
          <a:p>
            <a:pPr marL="609600" indent="-609600">
              <a:lnSpc>
                <a:spcPct val="90000"/>
              </a:lnSpc>
              <a:spcBef>
                <a:spcPts val="4500"/>
              </a:spcBef>
              <a:buClr>
                <a:srgbClr val="000000"/>
              </a:buClr>
              <a:buSzPts val="4800"/>
              <a:buFont typeface="Helvetica Neue"/>
              <a:buChar char="•"/>
              <a:defRPr b="0" sz="4800"/>
            </a:pPr>
            <a:r>
              <a:t>Domain knowledge needed</a:t>
            </a:r>
          </a:p>
          <a:p>
            <a:pPr marL="609600" indent="-609600">
              <a:lnSpc>
                <a:spcPct val="90000"/>
              </a:lnSpc>
              <a:spcBef>
                <a:spcPts val="4500"/>
              </a:spcBef>
              <a:buClr>
                <a:srgbClr val="000000"/>
              </a:buClr>
              <a:buSzPts val="4800"/>
              <a:buFont typeface="Helvetica Neue"/>
              <a:buChar char="•"/>
              <a:defRPr b="0" sz="4800"/>
            </a:pPr>
            <a:r>
              <a:t>Not all problems seem to fit well in APL</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Google Shape;536;p71"/>
          <p:cNvSpPr txBox="1"/>
          <p:nvPr>
            <p:ph type="title"/>
          </p:nvPr>
        </p:nvSpPr>
        <p:spPr>
          <a:prstGeom prst="rect">
            <a:avLst/>
          </a:prstGeom>
        </p:spPr>
        <p:txBody>
          <a:bodyPr/>
          <a:lstStyle/>
          <a:p>
            <a:pPr/>
            <a:r>
              <a:t>Major Difficulties</a:t>
            </a:r>
          </a:p>
        </p:txBody>
      </p:sp>
      <p:sp>
        <p:nvSpPr>
          <p:cNvPr id="476" name="Google Shape;537;p71"/>
          <p:cNvSpPr txBox="1"/>
          <p:nvPr>
            <p:ph type="body" sz="half" idx="1"/>
          </p:nvPr>
        </p:nvSpPr>
        <p:spPr>
          <a:xfrm>
            <a:off x="1094233" y="3687178"/>
            <a:ext cx="10466628" cy="8256013"/>
          </a:xfrm>
          <a:prstGeom prst="rect">
            <a:avLst/>
          </a:prstGeom>
        </p:spPr>
        <p:txBody>
          <a:bodyPr lIns="50800" tIns="50800" rIns="50800" bIns="50800"/>
          <a:lstStyle/>
          <a:p>
            <a:pPr marL="609600" indent="-609600">
              <a:lnSpc>
                <a:spcPct val="90000"/>
              </a:lnSpc>
              <a:buClr>
                <a:srgbClr val="000000"/>
              </a:buClr>
              <a:buSzPts val="4800"/>
              <a:buFont typeface="Helvetica Neue"/>
              <a:buChar char="•"/>
              <a:defRPr sz="4800"/>
            </a:pPr>
            <a:r>
              <a:t>The learning curve is a cliff</a:t>
            </a:r>
            <a:endParaRPr b="0"/>
          </a:p>
          <a:p>
            <a:pPr marL="609600" indent="-609600">
              <a:lnSpc>
                <a:spcPct val="90000"/>
              </a:lnSpc>
              <a:spcBef>
                <a:spcPts val="4500"/>
              </a:spcBef>
              <a:buClr>
                <a:srgbClr val="000000"/>
              </a:buClr>
              <a:buSzPts val="4800"/>
              <a:buFont typeface="Helvetica Neue"/>
              <a:buChar char="•"/>
              <a:defRPr b="0" sz="4800"/>
            </a:pPr>
            <a:r>
              <a:t>Domain knowledge needed</a:t>
            </a:r>
          </a:p>
          <a:p>
            <a:pPr marL="609600" indent="-609600">
              <a:lnSpc>
                <a:spcPct val="90000"/>
              </a:lnSpc>
              <a:spcBef>
                <a:spcPts val="4500"/>
              </a:spcBef>
              <a:buClr>
                <a:srgbClr val="000000"/>
              </a:buClr>
              <a:buSzPts val="4800"/>
              <a:buFont typeface="Helvetica Neue"/>
              <a:buChar char="•"/>
              <a:defRPr b="0" sz="4800"/>
            </a:pPr>
            <a:r>
              <a:t>Not all problems seem to fit well in APL</a:t>
            </a:r>
          </a:p>
        </p:txBody>
      </p:sp>
      <p:pic>
        <p:nvPicPr>
          <p:cNvPr id="477" name="Google Shape;538;p71" descr="Google Shape;538;p71"/>
          <p:cNvPicPr>
            <a:picLocks noChangeAspect="1"/>
          </p:cNvPicPr>
          <p:nvPr/>
        </p:nvPicPr>
        <p:blipFill>
          <a:blip r:embed="rId3">
            <a:extLst/>
          </a:blip>
          <a:stretch>
            <a:fillRect/>
          </a:stretch>
        </p:blipFill>
        <p:spPr>
          <a:xfrm>
            <a:off x="12314256" y="652083"/>
            <a:ext cx="11518239" cy="4957911"/>
          </a:xfrm>
          <a:prstGeom prst="rect">
            <a:avLst/>
          </a:prstGeom>
          <a:ln w="12700">
            <a:miter lim="400000"/>
          </a:ln>
        </p:spPr>
      </p:pic>
      <p:sp>
        <p:nvSpPr>
          <p:cNvPr id="478" name="Google Shape;539;p71"/>
          <p:cNvSpPr txBox="1"/>
          <p:nvPr/>
        </p:nvSpPr>
        <p:spPr>
          <a:xfrm>
            <a:off x="15818960" y="6019427"/>
            <a:ext cx="5942078" cy="8084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3 month time lapse…</a:t>
            </a:r>
          </a:p>
        </p:txBody>
      </p:sp>
      <p:pic>
        <p:nvPicPr>
          <p:cNvPr id="479" name="Google Shape;540;p71" descr="Google Shape;540;p71"/>
          <p:cNvPicPr>
            <a:picLocks noChangeAspect="1"/>
          </p:cNvPicPr>
          <p:nvPr/>
        </p:nvPicPr>
        <p:blipFill>
          <a:blip r:embed="rId4">
            <a:extLst/>
          </a:blip>
          <a:stretch>
            <a:fillRect/>
          </a:stretch>
        </p:blipFill>
        <p:spPr>
          <a:xfrm>
            <a:off x="16089720" y="7854219"/>
            <a:ext cx="6588552" cy="4633589"/>
          </a:xfrm>
          <a:prstGeom prst="rect">
            <a:avLst/>
          </a:prstGeom>
          <a:ln w="12700">
            <a:miter lim="400000"/>
          </a:ln>
        </p:spPr>
      </p:pic>
      <p:pic>
        <p:nvPicPr>
          <p:cNvPr id="480" name="Google Shape;541;p71" descr="Google Shape;541;p71"/>
          <p:cNvPicPr>
            <a:picLocks noChangeAspect="1"/>
          </p:cNvPicPr>
          <p:nvPr/>
        </p:nvPicPr>
        <p:blipFill>
          <a:blip r:embed="rId5">
            <a:extLst/>
          </a:blip>
          <a:stretch>
            <a:fillRect/>
          </a:stretch>
        </p:blipFill>
        <p:spPr>
          <a:xfrm>
            <a:off x="13155200" y="7343364"/>
            <a:ext cx="7682366" cy="2066293"/>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4" name="Google Shape;546;p72"/>
          <p:cNvSpPr txBox="1"/>
          <p:nvPr>
            <p:ph type="title"/>
          </p:nvPr>
        </p:nvSpPr>
        <p:spPr>
          <a:prstGeom prst="rect">
            <a:avLst/>
          </a:prstGeom>
        </p:spPr>
        <p:txBody>
          <a:bodyPr/>
          <a:lstStyle/>
          <a:p>
            <a:pPr/>
            <a:r>
              <a:t>Major Difficulties</a:t>
            </a:r>
          </a:p>
        </p:txBody>
      </p:sp>
      <p:sp>
        <p:nvSpPr>
          <p:cNvPr id="485" name="Google Shape;547;p72"/>
          <p:cNvSpPr txBox="1"/>
          <p:nvPr>
            <p:ph type="body" sz="half" idx="1"/>
          </p:nvPr>
        </p:nvSpPr>
        <p:spPr>
          <a:xfrm>
            <a:off x="1094233" y="3687178"/>
            <a:ext cx="10466628" cy="8256013"/>
          </a:xfrm>
          <a:prstGeom prst="rect">
            <a:avLst/>
          </a:prstGeom>
        </p:spPr>
        <p:txBody>
          <a:bodyPr lIns="50800" tIns="50800" rIns="50800" bIns="50800"/>
          <a:lstStyle/>
          <a:p>
            <a:pPr marL="609600" indent="-609600">
              <a:lnSpc>
                <a:spcPct val="90000"/>
              </a:lnSpc>
              <a:buClr>
                <a:srgbClr val="000000"/>
              </a:buClr>
              <a:buSzPts val="4800"/>
              <a:buFont typeface="Helvetica Neue"/>
              <a:buChar char="•"/>
              <a:defRPr b="0" sz="4800"/>
            </a:pPr>
            <a:r>
              <a:t>The learning curve is a cliff</a:t>
            </a:r>
          </a:p>
          <a:p>
            <a:pPr marL="609600" indent="-609600">
              <a:lnSpc>
                <a:spcPct val="90000"/>
              </a:lnSpc>
              <a:spcBef>
                <a:spcPts val="4500"/>
              </a:spcBef>
              <a:buClr>
                <a:srgbClr val="000000"/>
              </a:buClr>
              <a:buSzPts val="4800"/>
              <a:buFont typeface="Helvetica Neue"/>
              <a:buChar char="•"/>
              <a:defRPr sz="4800"/>
            </a:pPr>
            <a:r>
              <a:t>Domain knowledge needed</a:t>
            </a:r>
            <a:endParaRPr b="0"/>
          </a:p>
          <a:p>
            <a:pPr marL="609600" indent="-609600">
              <a:lnSpc>
                <a:spcPct val="90000"/>
              </a:lnSpc>
              <a:spcBef>
                <a:spcPts val="4500"/>
              </a:spcBef>
              <a:buClr>
                <a:srgbClr val="000000"/>
              </a:buClr>
              <a:buSzPts val="4800"/>
              <a:buFont typeface="Helvetica Neue"/>
              <a:buChar char="•"/>
              <a:defRPr b="0" sz="4800"/>
            </a:pPr>
            <a:r>
              <a:t>Not all problems seem to fit well in APL</a:t>
            </a:r>
          </a:p>
        </p:txBody>
      </p:sp>
      <p:sp>
        <p:nvSpPr>
          <p:cNvPr id="486" name="Google Shape;490;p65"/>
          <p:cNvSpPr txBox="1"/>
          <p:nvPr/>
        </p:nvSpPr>
        <p:spPr>
          <a:xfrm>
            <a:off x="12261289" y="1564587"/>
            <a:ext cx="11561525" cy="42672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000">
                <a:solidFill>
                  <a:srgbClr val="D699B6"/>
                </a:solidFill>
                <a:latin typeface="APL385 Unicode"/>
                <a:ea typeface="APL385 Unicode"/>
                <a:cs typeface="APL385 Unicode"/>
                <a:sym typeface="APL385 Unicode"/>
              </a:defRPr>
            </a:pPr>
            <a:r>
              <a:rPr>
                <a:solidFill>
                  <a:srgbClr val="D3C6AA"/>
                </a:solidFill>
              </a:rPr>
              <a:t>proj_mat</a:t>
            </a:r>
            <a:r>
              <a:rPr>
                <a:solidFill>
                  <a:srgbClr val="E69875"/>
                </a:solidFill>
              </a:rPr>
              <a:t>←</a:t>
            </a:r>
            <a:r>
              <a:t>##</a:t>
            </a:r>
            <a:r>
              <a:rPr>
                <a:solidFill>
                  <a:srgbClr val="E69875"/>
                </a:solidFill>
              </a:rPr>
              <a:t>.</a:t>
            </a:r>
            <a:r>
              <a:rPr>
                <a:solidFill>
                  <a:srgbClr val="D3C6AA"/>
                </a:solidFill>
              </a:rPr>
              <a:t>math</a:t>
            </a:r>
            <a:r>
              <a:rPr>
                <a:solidFill>
                  <a:srgbClr val="E69875"/>
                </a:solidFill>
              </a:rPr>
              <a:t>.</a:t>
            </a:r>
            <a:r>
              <a:rPr>
                <a:solidFill>
                  <a:srgbClr val="D3C6AA"/>
                </a:solidFill>
              </a:rPr>
              <a:t>Ortho(</a:t>
            </a:r>
            <a:r>
              <a:t>0 0 600 900 0.1 100</a:t>
            </a:r>
            <a:r>
              <a:rPr>
                <a:solidFill>
                  <a:srgbClr val="D3C6AA"/>
                </a:solidFill>
              </a:rPr>
              <a:t>)</a:t>
            </a:r>
          </a:p>
          <a:p>
            <a:pPr defTabSz="457200">
              <a:defRPr sz="3000">
                <a:solidFill>
                  <a:srgbClr val="D3C6AA"/>
                </a:solidFill>
                <a:latin typeface="APL385 Unicode"/>
                <a:ea typeface="APL385 Unicode"/>
                <a:cs typeface="APL385 Unicode"/>
                <a:sym typeface="APL385 Unicode"/>
              </a:defRPr>
            </a:pPr>
            <a:r>
              <a:t>rot</a:t>
            </a:r>
            <a:r>
              <a:rPr>
                <a:solidFill>
                  <a:srgbClr val="E69875"/>
                </a:solidFill>
              </a:rPr>
              <a:t>←↑</a:t>
            </a:r>
            <a:r>
              <a:t>{</a:t>
            </a:r>
            <a:endParaRPr>
              <a:solidFill>
                <a:srgbClr val="000000"/>
              </a:solidFill>
            </a:endParaRPr>
          </a:p>
          <a:p>
            <a:pPr defTabSz="457200">
              <a:defRPr sz="3000">
                <a:solidFill>
                  <a:srgbClr val="859289"/>
                </a:solidFill>
                <a:latin typeface="APL385 Unicode"/>
                <a:ea typeface="APL385 Unicode"/>
                <a:cs typeface="APL385 Unicode"/>
                <a:sym typeface="APL385 Unicode"/>
              </a:defRPr>
            </a:pPr>
            <a:r>
              <a:rPr>
                <a:solidFill>
                  <a:srgbClr val="D3C6AA"/>
                </a:solidFill>
              </a:rPr>
              <a:t>    ul</a:t>
            </a:r>
            <a:r>
              <a:rPr>
                <a:solidFill>
                  <a:srgbClr val="E69875"/>
                </a:solidFill>
              </a:rPr>
              <a:t>←</a:t>
            </a:r>
            <a:r>
              <a:rPr>
                <a:solidFill>
                  <a:srgbClr val="D699B6"/>
                </a:solidFill>
              </a:rPr>
              <a:t>1 ¯1 1 1</a:t>
            </a:r>
            <a:r>
              <a:rPr>
                <a:solidFill>
                  <a:srgbClr val="E69875"/>
                </a:solidFill>
              </a:rPr>
              <a:t>×</a:t>
            </a:r>
            <a:r>
              <a:rPr>
                <a:solidFill>
                  <a:srgbClr val="D699B6"/>
                </a:solidFill>
              </a:rPr>
              <a:t>2 1 1 2</a:t>
            </a:r>
            <a:r>
              <a:rPr>
                <a:solidFill>
                  <a:srgbClr val="E69875"/>
                </a:solidFill>
              </a:rPr>
              <a:t>○</a:t>
            </a:r>
            <a:r>
              <a:rPr>
                <a:solidFill>
                  <a:srgbClr val="D699B6"/>
                </a:solidFill>
              </a:rPr>
              <a:t>⍵</a:t>
            </a:r>
            <a:r>
              <a:t> ⍝ Rotate on XY plane</a:t>
            </a:r>
            <a:endParaRPr>
              <a:solidFill>
                <a:srgbClr val="000000"/>
              </a:solidFill>
            </a:endParaRPr>
          </a:p>
          <a:p>
            <a:pPr defTabSz="457200">
              <a:defRPr sz="3000">
                <a:solidFill>
                  <a:srgbClr val="D699B6"/>
                </a:solidFill>
                <a:latin typeface="APL385 Unicode"/>
                <a:ea typeface="APL385 Unicode"/>
                <a:cs typeface="APL385 Unicode"/>
                <a:sym typeface="APL385 Unicode"/>
              </a:defRPr>
            </a:pPr>
            <a:r>
              <a:t>    4 4</a:t>
            </a:r>
            <a:r>
              <a:rPr>
                <a:solidFill>
                  <a:srgbClr val="E69875"/>
                </a:solidFill>
              </a:rPr>
              <a:t>⍴</a:t>
            </a:r>
            <a:r>
              <a:rPr>
                <a:solidFill>
                  <a:srgbClr val="D3C6AA"/>
                </a:solidFill>
              </a:rPr>
              <a:t>(ul</a:t>
            </a:r>
            <a:r>
              <a:rPr>
                <a:solidFill>
                  <a:srgbClr val="E69875"/>
                </a:solidFill>
              </a:rPr>
              <a:t>,</a:t>
            </a:r>
            <a:r>
              <a:t>1</a:t>
            </a:r>
            <a:r>
              <a:rPr>
                <a:solidFill>
                  <a:srgbClr val="E69875"/>
                </a:solidFill>
              </a:rPr>
              <a:t>,</a:t>
            </a:r>
            <a:r>
              <a:t>1</a:t>
            </a:r>
            <a:r>
              <a:rPr>
                <a:solidFill>
                  <a:srgbClr val="D3C6AA"/>
                </a:solidFill>
              </a:rPr>
              <a:t>)</a:t>
            </a:r>
            <a:r>
              <a:rPr>
                <a:solidFill>
                  <a:srgbClr val="E69875"/>
                </a:solidFill>
              </a:rPr>
              <a:t>@</a:t>
            </a:r>
            <a:r>
              <a:rPr>
                <a:solidFill>
                  <a:srgbClr val="D3C6AA"/>
                </a:solidFill>
              </a:rPr>
              <a:t>(</a:t>
            </a:r>
            <a:r>
              <a:t>0 1 4 5 10 15</a:t>
            </a:r>
            <a:r>
              <a:rPr>
                <a:solidFill>
                  <a:srgbClr val="D3C6AA"/>
                </a:solidFill>
              </a:rPr>
              <a:t>)</a:t>
            </a:r>
            <a:r>
              <a:rPr>
                <a:solidFill>
                  <a:srgbClr val="E69875"/>
                </a:solidFill>
              </a:rPr>
              <a:t>⊢</a:t>
            </a:r>
            <a:r>
              <a:t>16</a:t>
            </a:r>
            <a:r>
              <a:rPr>
                <a:solidFill>
                  <a:srgbClr val="E69875"/>
                </a:solidFill>
              </a:rPr>
              <a:t>⍴</a:t>
            </a:r>
            <a:r>
              <a:t>0</a:t>
            </a:r>
            <a:endParaRPr>
              <a:solidFill>
                <a:srgbClr val="000000"/>
              </a:solidFill>
            </a:endParaRPr>
          </a:p>
          <a:p>
            <a:pPr defTabSz="457200">
              <a:defRPr sz="3000">
                <a:solidFill>
                  <a:srgbClr val="DBBC7F"/>
                </a:solidFill>
                <a:latin typeface="APL385 Unicode"/>
                <a:ea typeface="APL385 Unicode"/>
                <a:cs typeface="APL385 Unicode"/>
                <a:sym typeface="APL385 Unicode"/>
              </a:defRPr>
            </a:pPr>
            <a:r>
              <a:rPr>
                <a:solidFill>
                  <a:srgbClr val="D3C6AA"/>
                </a:solidFill>
              </a:rPr>
              <a:t>}</a:t>
            </a:r>
            <a:r>
              <a:rPr>
                <a:solidFill>
                  <a:srgbClr val="E69875"/>
                </a:solidFill>
              </a:rPr>
              <a:t>¨</a:t>
            </a:r>
            <a:r>
              <a:rPr>
                <a:solidFill>
                  <a:srgbClr val="D3C6AA"/>
                </a:solidFill>
              </a:rPr>
              <a:t>scope</a:t>
            </a:r>
            <a:r>
              <a:rPr>
                <a:solidFill>
                  <a:srgbClr val="E69875"/>
                </a:solidFill>
              </a:rPr>
              <a:t>⊃⍨</a:t>
            </a:r>
            <a:r>
              <a:rPr>
                <a:solidFill>
                  <a:srgbClr val="D3C6AA"/>
                </a:solidFill>
              </a:rPr>
              <a:t>Si</a:t>
            </a:r>
            <a:r>
              <a:t>'rotation'</a:t>
            </a:r>
            <a:endParaRPr>
              <a:solidFill>
                <a:srgbClr val="000000"/>
              </a:solidFill>
            </a:endParaRPr>
          </a:p>
          <a:p>
            <a:pPr defTabSz="457200">
              <a:defRPr sz="3000">
                <a:solidFill>
                  <a:srgbClr val="E69875"/>
                </a:solidFill>
                <a:latin typeface="APL385 Unicode"/>
                <a:ea typeface="APL385 Unicode"/>
                <a:cs typeface="APL385 Unicode"/>
                <a:sym typeface="APL385 Unicode"/>
              </a:defRPr>
            </a:pPr>
            <a:r>
              <a:rPr>
                <a:solidFill>
                  <a:srgbClr val="D3C6AA"/>
                </a:solidFill>
              </a:rPr>
              <a:t>trans</a:t>
            </a:r>
            <a:r>
              <a:t>←↑</a:t>
            </a:r>
            <a:r>
              <a:rPr>
                <a:solidFill>
                  <a:srgbClr val="D3C6AA"/>
                </a:solidFill>
              </a:rPr>
              <a:t>{(</a:t>
            </a:r>
            <a:r>
              <a:t>⊃</a:t>
            </a:r>
            <a:r>
              <a:rPr>
                <a:solidFill>
                  <a:srgbClr val="D699B6"/>
                </a:solidFill>
              </a:rPr>
              <a:t>⍵</a:t>
            </a:r>
            <a:r>
              <a:t> ⋄</a:t>
            </a:r>
            <a:r>
              <a:rPr>
                <a:solidFill>
                  <a:srgbClr val="D699B6"/>
                </a:solidFill>
              </a:rPr>
              <a:t> 1</a:t>
            </a:r>
            <a:r>
              <a:t>⊃</a:t>
            </a:r>
            <a:r>
              <a:rPr>
                <a:solidFill>
                  <a:srgbClr val="D699B6"/>
                </a:solidFill>
              </a:rPr>
              <a:t>⍵</a:t>
            </a:r>
            <a:r>
              <a:t> ⋄</a:t>
            </a:r>
            <a:r>
              <a:rPr>
                <a:solidFill>
                  <a:srgbClr val="D699B6"/>
                </a:solidFill>
              </a:rPr>
              <a:t> 0</a:t>
            </a:r>
            <a:r>
              <a:t> ⋄</a:t>
            </a:r>
            <a:r>
              <a:rPr>
                <a:solidFill>
                  <a:srgbClr val="D699B6"/>
                </a:solidFill>
              </a:rPr>
              <a:t> 1</a:t>
            </a:r>
            <a:r>
              <a:rPr>
                <a:solidFill>
                  <a:srgbClr val="D3C6AA"/>
                </a:solidFill>
              </a:rPr>
              <a:t>)</a:t>
            </a:r>
            <a:r>
              <a:t>@</a:t>
            </a:r>
            <a:r>
              <a:rPr>
                <a:solidFill>
                  <a:srgbClr val="D699B6"/>
                </a:solidFill>
              </a:rPr>
              <a:t>3</a:t>
            </a:r>
            <a:r>
              <a:t>⊢∘.=⍨⍳</a:t>
            </a:r>
            <a:r>
              <a:rPr>
                <a:solidFill>
                  <a:srgbClr val="D699B6"/>
                </a:solidFill>
              </a:rPr>
              <a:t>4</a:t>
            </a:r>
            <a:r>
              <a:rPr>
                <a:solidFill>
                  <a:srgbClr val="D3C6AA"/>
                </a:solidFill>
              </a:rPr>
              <a:t>}</a:t>
            </a:r>
            <a:r>
              <a:t>¨↓⍉↑</a:t>
            </a:r>
            <a:r>
              <a:rPr>
                <a:solidFill>
                  <a:srgbClr val="D3C6AA"/>
                </a:solidFill>
              </a:rPr>
              <a:t>x y</a:t>
            </a:r>
            <a:endParaRPr>
              <a:solidFill>
                <a:srgbClr val="000000"/>
              </a:solidFill>
            </a:endParaRPr>
          </a:p>
          <a:p>
            <a:pPr defTabSz="457200">
              <a:defRPr sz="3000">
                <a:solidFill>
                  <a:srgbClr val="DBBC7F"/>
                </a:solidFill>
                <a:latin typeface="APL385 Unicode"/>
                <a:ea typeface="APL385 Unicode"/>
                <a:cs typeface="APL385 Unicode"/>
                <a:sym typeface="APL385 Unicode"/>
              </a:defRPr>
            </a:pPr>
            <a:r>
              <a:rPr>
                <a:solidFill>
                  <a:srgbClr val="D3C6AA"/>
                </a:solidFill>
              </a:rPr>
              <a:t>scale</a:t>
            </a:r>
            <a:r>
              <a:rPr>
                <a:solidFill>
                  <a:srgbClr val="E69875"/>
                </a:solidFill>
              </a:rPr>
              <a:t>←↑</a:t>
            </a:r>
            <a:r>
              <a:rPr>
                <a:solidFill>
                  <a:srgbClr val="D3C6AA"/>
                </a:solidFill>
              </a:rPr>
              <a:t>{</a:t>
            </a:r>
            <a:r>
              <a:rPr>
                <a:solidFill>
                  <a:srgbClr val="D699B6"/>
                </a:solidFill>
              </a:rPr>
              <a:t>1</a:t>
            </a:r>
            <a:r>
              <a:rPr>
                <a:solidFill>
                  <a:srgbClr val="E69875"/>
                </a:solidFill>
              </a:rPr>
              <a:t>@</a:t>
            </a:r>
            <a:r>
              <a:rPr>
                <a:solidFill>
                  <a:srgbClr val="D3C6AA"/>
                </a:solidFill>
              </a:rPr>
              <a:t>(</a:t>
            </a:r>
            <a:r>
              <a:rPr>
                <a:solidFill>
                  <a:srgbClr val="E69875"/>
                </a:solidFill>
              </a:rPr>
              <a:t>⊂</a:t>
            </a:r>
            <a:r>
              <a:rPr>
                <a:solidFill>
                  <a:srgbClr val="D699B6"/>
                </a:solidFill>
              </a:rPr>
              <a:t>3 3</a:t>
            </a:r>
            <a:r>
              <a:rPr>
                <a:solidFill>
                  <a:srgbClr val="D3C6AA"/>
                </a:solidFill>
              </a:rPr>
              <a:t>)</a:t>
            </a:r>
            <a:r>
              <a:rPr>
                <a:solidFill>
                  <a:srgbClr val="E69875"/>
                </a:solidFill>
              </a:rPr>
              <a:t>⊢</a:t>
            </a:r>
            <a:r>
              <a:rPr>
                <a:solidFill>
                  <a:srgbClr val="D699B6"/>
                </a:solidFill>
              </a:rPr>
              <a:t>⍵</a:t>
            </a:r>
            <a:r>
              <a:rPr>
                <a:solidFill>
                  <a:srgbClr val="E69875"/>
                </a:solidFill>
              </a:rPr>
              <a:t>×∘.=⍨⍳</a:t>
            </a:r>
            <a:r>
              <a:rPr>
                <a:solidFill>
                  <a:srgbClr val="D699B6"/>
                </a:solidFill>
              </a:rPr>
              <a:t>4</a:t>
            </a:r>
            <a:r>
              <a:rPr>
                <a:solidFill>
                  <a:srgbClr val="D3C6AA"/>
                </a:solidFill>
              </a:rPr>
              <a:t>}</a:t>
            </a:r>
            <a:r>
              <a:rPr>
                <a:solidFill>
                  <a:srgbClr val="E69875"/>
                </a:solidFill>
              </a:rPr>
              <a:t>¨</a:t>
            </a:r>
            <a:r>
              <a:rPr>
                <a:solidFill>
                  <a:srgbClr val="D3C6AA"/>
                </a:solidFill>
              </a:rPr>
              <a:t>scope</a:t>
            </a:r>
            <a:r>
              <a:rPr>
                <a:solidFill>
                  <a:srgbClr val="E69875"/>
                </a:solidFill>
              </a:rPr>
              <a:t>⊃⍨</a:t>
            </a:r>
            <a:r>
              <a:rPr>
                <a:solidFill>
                  <a:srgbClr val="D3C6AA"/>
                </a:solidFill>
              </a:rPr>
              <a:t>Si</a:t>
            </a:r>
            <a:r>
              <a:t>'scale'</a:t>
            </a:r>
            <a:endParaRPr>
              <a:solidFill>
                <a:srgbClr val="000000"/>
              </a:solidFill>
            </a:endParaRPr>
          </a:p>
          <a:p>
            <a:pPr defTabSz="457200">
              <a:defRPr sz="3000">
                <a:solidFill>
                  <a:srgbClr val="D3C6AA"/>
                </a:solidFill>
                <a:latin typeface="APL385 Unicode"/>
                <a:ea typeface="APL385 Unicode"/>
                <a:cs typeface="APL385 Unicode"/>
                <a:sym typeface="APL385 Unicode"/>
              </a:defRPr>
            </a:pPr>
            <a:r>
              <a:t>mp</a:t>
            </a:r>
            <a:r>
              <a:rPr>
                <a:solidFill>
                  <a:srgbClr val="E69875"/>
                </a:solidFill>
              </a:rPr>
              <a:t>←</a:t>
            </a:r>
            <a:r>
              <a:t>proj_mat</a:t>
            </a:r>
            <a:r>
              <a:rPr>
                <a:solidFill>
                  <a:srgbClr val="E69875"/>
                </a:solidFill>
              </a:rPr>
              <a:t>+.×⍨⊃</a:t>
            </a:r>
            <a:r>
              <a:t>(</a:t>
            </a:r>
            <a:r>
              <a:rPr>
                <a:solidFill>
                  <a:srgbClr val="E69875"/>
                </a:solidFill>
              </a:rPr>
              <a:t>+.×⍤</a:t>
            </a:r>
            <a:r>
              <a:rPr>
                <a:solidFill>
                  <a:srgbClr val="D699B6"/>
                </a:solidFill>
              </a:rPr>
              <a:t>2 2</a:t>
            </a:r>
            <a:r>
              <a:t>)</a:t>
            </a:r>
            <a:r>
              <a:rPr>
                <a:solidFill>
                  <a:srgbClr val="E69875"/>
                </a:solidFill>
              </a:rPr>
              <a:t>/</a:t>
            </a:r>
            <a:r>
              <a:t>origin rot scale trans</a:t>
            </a:r>
          </a:p>
        </p:txBody>
      </p:sp>
      <p:sp>
        <p:nvSpPr>
          <p:cNvPr id="487" name="Google Shape;490;p65"/>
          <p:cNvSpPr txBox="1"/>
          <p:nvPr/>
        </p:nvSpPr>
        <p:spPr>
          <a:xfrm>
            <a:off x="12261289" y="6696840"/>
            <a:ext cx="11561525" cy="4267201"/>
          </a:xfrm>
          <a:prstGeom prst="rect">
            <a:avLst/>
          </a:prstGeom>
          <a:solidFill>
            <a:srgbClr val="2F353A"/>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000">
                <a:solidFill>
                  <a:srgbClr val="D3C6AA"/>
                </a:solidFill>
                <a:latin typeface="APL385 Unicode"/>
                <a:ea typeface="APL385 Unicode"/>
                <a:cs typeface="APL385 Unicode"/>
                <a:sym typeface="APL385 Unicode"/>
              </a:defRPr>
            </a:pPr>
            <a:r>
              <a:t>∆CV</a:t>
            </a:r>
            <a:r>
              <a:rPr>
                <a:solidFill>
                  <a:srgbClr val="E69875"/>
                </a:solidFill>
              </a:rPr>
              <a:t>←</a:t>
            </a:r>
            <a:r>
              <a:t>{</a:t>
            </a:r>
            <a:endParaRPr>
              <a:solidFill>
                <a:srgbClr val="000000"/>
              </a:solidFill>
            </a:endParaRPr>
          </a:p>
          <a:p>
            <a:pPr defTabSz="457200">
              <a:defRPr sz="3000">
                <a:solidFill>
                  <a:srgbClr val="D3C6AA"/>
                </a:solidFill>
                <a:latin typeface="APL385 Unicode"/>
                <a:ea typeface="APL385 Unicode"/>
                <a:cs typeface="APL385 Unicode"/>
                <a:sym typeface="APL385 Unicode"/>
              </a:defRPr>
            </a:pPr>
            <a:r>
              <a:t>    x</a:t>
            </a:r>
            <a:r>
              <a:rPr>
                <a:solidFill>
                  <a:srgbClr val="E69875"/>
                </a:solidFill>
              </a:rPr>
              <a:t>←⊃</a:t>
            </a:r>
            <a:r>
              <a:rPr>
                <a:solidFill>
                  <a:srgbClr val="D699B6"/>
                </a:solidFill>
              </a:rPr>
              <a:t>⍺</a:t>
            </a:r>
            <a:r>
              <a:rPr>
                <a:solidFill>
                  <a:srgbClr val="E69875"/>
                </a:solidFill>
              </a:rPr>
              <a:t>⊃</a:t>
            </a:r>
            <a:r>
              <a:t>Z </a:t>
            </a:r>
            <a:r>
              <a:rPr>
                <a:solidFill>
                  <a:srgbClr val="E69875"/>
                </a:solidFill>
              </a:rPr>
              <a:t>⋄</a:t>
            </a:r>
            <a:r>
              <a:t> a</a:t>
            </a:r>
            <a:r>
              <a:rPr>
                <a:solidFill>
                  <a:srgbClr val="E69875"/>
                </a:solidFill>
              </a:rPr>
              <a:t>←</a:t>
            </a:r>
            <a:r>
              <a:rPr>
                <a:solidFill>
                  <a:srgbClr val="D699B6"/>
                </a:solidFill>
              </a:rPr>
              <a:t>1</a:t>
            </a:r>
            <a:r>
              <a:rPr>
                <a:solidFill>
                  <a:srgbClr val="E69875"/>
                </a:solidFill>
              </a:rPr>
              <a:t>⊃</a:t>
            </a:r>
            <a:r>
              <a:rPr>
                <a:solidFill>
                  <a:srgbClr val="D699B6"/>
                </a:solidFill>
              </a:rPr>
              <a:t>⍺</a:t>
            </a:r>
            <a:r>
              <a:rPr>
                <a:solidFill>
                  <a:srgbClr val="E69875"/>
                </a:solidFill>
              </a:rPr>
              <a:t>⊃</a:t>
            </a:r>
            <a:r>
              <a:t>Z </a:t>
            </a:r>
            <a:r>
              <a:rPr>
                <a:solidFill>
                  <a:srgbClr val="E69875"/>
                </a:solidFill>
              </a:rPr>
              <a:t>⋄</a:t>
            </a:r>
            <a:r>
              <a:t> k</a:t>
            </a:r>
            <a:r>
              <a:rPr>
                <a:solidFill>
                  <a:srgbClr val="E69875"/>
                </a:solidFill>
              </a:rPr>
              <a:t>←</a:t>
            </a:r>
            <a:r>
              <a:rPr>
                <a:solidFill>
                  <a:srgbClr val="D699B6"/>
                </a:solidFill>
              </a:rPr>
              <a:t>⍺</a:t>
            </a:r>
            <a:r>
              <a:rPr>
                <a:solidFill>
                  <a:srgbClr val="E69875"/>
                </a:solidFill>
              </a:rPr>
              <a:t>⊃</a:t>
            </a:r>
            <a:r>
              <a:t>W</a:t>
            </a:r>
            <a:endParaRPr>
              <a:solidFill>
                <a:srgbClr val="000000"/>
              </a:solidFill>
            </a:endParaRPr>
          </a:p>
          <a:p>
            <a:pPr defTabSz="457200">
              <a:defRPr sz="3000">
                <a:solidFill>
                  <a:srgbClr val="D699B6"/>
                </a:solidFill>
                <a:latin typeface="APL385 Unicode"/>
                <a:ea typeface="APL385 Unicode"/>
                <a:cs typeface="APL385 Unicode"/>
                <a:sym typeface="APL385 Unicode"/>
              </a:defRPr>
            </a:pPr>
            <a:r>
              <a:rPr>
                <a:solidFill>
                  <a:srgbClr val="D3C6AA"/>
                </a:solidFill>
              </a:rPr>
              <a:t>    w</a:t>
            </a:r>
            <a:r>
              <a:rPr>
                <a:solidFill>
                  <a:srgbClr val="E69875"/>
                </a:solidFill>
              </a:rPr>
              <a:t>←,</a:t>
            </a:r>
            <a:r>
              <a:rPr>
                <a:solidFill>
                  <a:srgbClr val="D3C6AA"/>
                </a:solidFill>
              </a:rPr>
              <a:t>[</a:t>
            </a:r>
            <a:r>
              <a:rPr>
                <a:solidFill>
                  <a:srgbClr val="E69875"/>
                </a:solidFill>
              </a:rPr>
              <a:t>⍳</a:t>
            </a:r>
            <a:r>
              <a:t>3</a:t>
            </a:r>
            <a:r>
              <a:rPr>
                <a:solidFill>
                  <a:srgbClr val="D3C6AA"/>
                </a:solidFill>
              </a:rPr>
              <a:t>]</a:t>
            </a:r>
            <a:r>
              <a:rPr>
                <a:solidFill>
                  <a:srgbClr val="E69875"/>
                </a:solidFill>
              </a:rPr>
              <a:t>⊖⌽</a:t>
            </a:r>
            <a:r>
              <a:rPr>
                <a:solidFill>
                  <a:srgbClr val="D3C6AA"/>
                </a:solidFill>
              </a:rPr>
              <a:t>[</a:t>
            </a:r>
            <a:r>
              <a:t>1</a:t>
            </a:r>
            <a:r>
              <a:rPr>
                <a:solidFill>
                  <a:srgbClr val="D3C6AA"/>
                </a:solidFill>
              </a:rPr>
              <a:t>]</a:t>
            </a:r>
            <a:r>
              <a:t>0 1 3 2</a:t>
            </a:r>
            <a:r>
              <a:rPr>
                <a:solidFill>
                  <a:srgbClr val="E69875"/>
                </a:solidFill>
              </a:rPr>
              <a:t>⍉</a:t>
            </a:r>
            <a:r>
              <a:rPr>
                <a:solidFill>
                  <a:srgbClr val="D3C6AA"/>
                </a:solidFill>
              </a:rPr>
              <a:t>k</a:t>
            </a:r>
            <a:endParaRPr>
              <a:solidFill>
                <a:srgbClr val="000000"/>
              </a:solidFill>
            </a:endParaRPr>
          </a:p>
          <a:p>
            <a:pPr defTabSz="457200">
              <a:defRPr sz="3000">
                <a:solidFill>
                  <a:srgbClr val="D3C6AA"/>
                </a:solidFill>
                <a:latin typeface="APL385 Unicode"/>
                <a:ea typeface="APL385 Unicode"/>
                <a:cs typeface="APL385 Unicode"/>
                <a:sym typeface="APL385 Unicode"/>
              </a:defRPr>
            </a:pPr>
            <a:r>
              <a:t>    ∆z</a:t>
            </a:r>
            <a:r>
              <a:rPr>
                <a:solidFill>
                  <a:srgbClr val="E69875"/>
                </a:solidFill>
              </a:rPr>
              <a:t>←</a:t>
            </a:r>
            <a:r>
              <a:rPr>
                <a:solidFill>
                  <a:srgbClr val="D699B6"/>
                </a:solidFill>
              </a:rPr>
              <a:t>⍵</a:t>
            </a:r>
            <a:r>
              <a:rPr>
                <a:solidFill>
                  <a:srgbClr val="E69875"/>
                </a:solidFill>
              </a:rPr>
              <a:t>×</a:t>
            </a:r>
            <a:r>
              <a:rPr>
                <a:solidFill>
                  <a:srgbClr val="D699B6"/>
                </a:solidFill>
              </a:rPr>
              <a:t>0</a:t>
            </a:r>
            <a:r>
              <a:rPr>
                <a:solidFill>
                  <a:srgbClr val="E69875"/>
                </a:solidFill>
              </a:rPr>
              <a:t>&lt;</a:t>
            </a:r>
            <a:r>
              <a:t>a</a:t>
            </a:r>
            <a:endParaRPr>
              <a:solidFill>
                <a:srgbClr val="000000"/>
              </a:solidFill>
            </a:endParaRPr>
          </a:p>
          <a:p>
            <a:pPr defTabSz="457200">
              <a:defRPr sz="3000">
                <a:solidFill>
                  <a:srgbClr val="D3C6AA"/>
                </a:solidFill>
                <a:latin typeface="APL385 Unicode"/>
                <a:ea typeface="APL385 Unicode"/>
                <a:cs typeface="APL385 Unicode"/>
                <a:sym typeface="APL385 Unicode"/>
              </a:defRPr>
            </a:pPr>
            <a:r>
              <a:t>    ∆Z</a:t>
            </a:r>
            <a:r>
              <a:rPr>
                <a:solidFill>
                  <a:srgbClr val="E69875"/>
                </a:solidFill>
              </a:rPr>
              <a:t>←</a:t>
            </a:r>
            <a:r>
              <a:rPr>
                <a:solidFill>
                  <a:srgbClr val="D699B6"/>
                </a:solidFill>
              </a:rPr>
              <a:t>¯2</a:t>
            </a:r>
            <a:r>
              <a:rPr>
                <a:solidFill>
                  <a:srgbClr val="E69875"/>
                </a:solidFill>
              </a:rPr>
              <a:t>⊖</a:t>
            </a:r>
            <a:r>
              <a:rPr>
                <a:solidFill>
                  <a:srgbClr val="D699B6"/>
                </a:solidFill>
              </a:rPr>
              <a:t>¯2</a:t>
            </a:r>
            <a:r>
              <a:rPr>
                <a:solidFill>
                  <a:srgbClr val="E69875"/>
                </a:solidFill>
              </a:rPr>
              <a:t>⌽</a:t>
            </a:r>
            <a:r>
              <a:t>[</a:t>
            </a:r>
            <a:r>
              <a:rPr>
                <a:solidFill>
                  <a:srgbClr val="D699B6"/>
                </a:solidFill>
              </a:rPr>
              <a:t>1</a:t>
            </a:r>
            <a:r>
              <a:t>](</a:t>
            </a:r>
            <a:r>
              <a:rPr>
                <a:solidFill>
                  <a:srgbClr val="D699B6"/>
                </a:solidFill>
              </a:rPr>
              <a:t>4</a:t>
            </a:r>
            <a:r>
              <a:rPr>
                <a:solidFill>
                  <a:srgbClr val="E69875"/>
                </a:solidFill>
              </a:rPr>
              <a:t>+</a:t>
            </a:r>
            <a:r>
              <a:rPr>
                <a:solidFill>
                  <a:srgbClr val="D699B6"/>
                </a:solidFill>
              </a:rPr>
              <a:t>2</a:t>
            </a:r>
            <a:r>
              <a:rPr>
                <a:solidFill>
                  <a:srgbClr val="E69875"/>
                </a:solidFill>
              </a:rPr>
              <a:t>↑⍴</a:t>
            </a:r>
            <a:r>
              <a:t>∆z)</a:t>
            </a:r>
            <a:r>
              <a:rPr>
                <a:solidFill>
                  <a:srgbClr val="E69875"/>
                </a:solidFill>
              </a:rPr>
              <a:t>↑</a:t>
            </a:r>
            <a:r>
              <a:t>∆z</a:t>
            </a:r>
            <a:endParaRPr>
              <a:solidFill>
                <a:srgbClr val="000000"/>
              </a:solidFill>
            </a:endParaRPr>
          </a:p>
          <a:p>
            <a:pPr defTabSz="457200">
              <a:defRPr sz="3000">
                <a:solidFill>
                  <a:srgbClr val="D699B6"/>
                </a:solidFill>
                <a:latin typeface="APL385 Unicode"/>
                <a:ea typeface="APL385 Unicode"/>
                <a:cs typeface="APL385 Unicode"/>
                <a:sym typeface="APL385 Unicode"/>
              </a:defRPr>
            </a:pPr>
            <a:r>
              <a:rPr>
                <a:solidFill>
                  <a:srgbClr val="D3C6AA"/>
                </a:solidFill>
              </a:rPr>
              <a:t>    ∆w</a:t>
            </a:r>
            <a:r>
              <a:rPr>
                <a:solidFill>
                  <a:srgbClr val="E69875"/>
                </a:solidFill>
              </a:rPr>
              <a:t>←</a:t>
            </a:r>
            <a:r>
              <a:t>⍺</a:t>
            </a:r>
            <a:r>
              <a:rPr>
                <a:solidFill>
                  <a:srgbClr val="D3C6AA"/>
                </a:solidFill>
              </a:rPr>
              <a:t> ∆ </a:t>
            </a:r>
            <a:r>
              <a:t>3 0 1 2</a:t>
            </a:r>
            <a:r>
              <a:rPr>
                <a:solidFill>
                  <a:srgbClr val="E69875"/>
                </a:solidFill>
              </a:rPr>
              <a:t>⍉</a:t>
            </a:r>
            <a:r>
              <a:rPr>
                <a:solidFill>
                  <a:srgbClr val="D3C6AA"/>
                </a:solidFill>
              </a:rPr>
              <a:t>(</a:t>
            </a:r>
            <a:r>
              <a:rPr>
                <a:solidFill>
                  <a:srgbClr val="E69875"/>
                </a:solidFill>
              </a:rPr>
              <a:t>⍉,</a:t>
            </a:r>
            <a:r>
              <a:rPr>
                <a:solidFill>
                  <a:srgbClr val="D3C6AA"/>
                </a:solidFill>
              </a:rPr>
              <a:t>[</a:t>
            </a:r>
            <a:r>
              <a:rPr>
                <a:solidFill>
                  <a:srgbClr val="E69875"/>
                </a:solidFill>
              </a:rPr>
              <a:t>⍳</a:t>
            </a:r>
            <a:r>
              <a:t>2</a:t>
            </a:r>
            <a:r>
              <a:rPr>
                <a:solidFill>
                  <a:srgbClr val="D3C6AA"/>
                </a:solidFill>
              </a:rPr>
              <a:t>]∆z)</a:t>
            </a:r>
            <a:r>
              <a:rPr>
                <a:solidFill>
                  <a:srgbClr val="E69875"/>
                </a:solidFill>
              </a:rPr>
              <a:t>+.×,</a:t>
            </a:r>
            <a:r>
              <a:rPr>
                <a:solidFill>
                  <a:srgbClr val="D3C6AA"/>
                </a:solidFill>
              </a:rPr>
              <a:t>[</a:t>
            </a:r>
            <a:r>
              <a:rPr>
                <a:solidFill>
                  <a:srgbClr val="E69875"/>
                </a:solidFill>
              </a:rPr>
              <a:t>⍳</a:t>
            </a:r>
            <a:r>
              <a:t>2</a:t>
            </a:r>
            <a:r>
              <a:rPr>
                <a:solidFill>
                  <a:srgbClr val="D3C6AA"/>
                </a:solidFill>
              </a:rPr>
              <a:t>]</a:t>
            </a:r>
            <a:r>
              <a:t>3 3</a:t>
            </a:r>
            <a:r>
              <a:rPr>
                <a:solidFill>
                  <a:srgbClr val="E69875"/>
                </a:solidFill>
              </a:rPr>
              <a:t>⌺</a:t>
            </a:r>
            <a:r>
              <a:rPr>
                <a:solidFill>
                  <a:srgbClr val="D3C6AA"/>
                </a:solidFill>
              </a:rPr>
              <a:t>x</a:t>
            </a:r>
            <a:endParaRPr>
              <a:solidFill>
                <a:srgbClr val="000000"/>
              </a:solidFill>
            </a:endParaRPr>
          </a:p>
          <a:p>
            <a:pPr defTabSz="457200">
              <a:defRPr sz="3000">
                <a:solidFill>
                  <a:srgbClr val="D3C6AA"/>
                </a:solidFill>
                <a:latin typeface="APL385 Unicode"/>
                <a:ea typeface="APL385 Unicode"/>
                <a:cs typeface="APL385 Unicode"/>
                <a:sym typeface="APL385 Unicode"/>
              </a:defRPr>
            </a:pPr>
            <a:r>
              <a:t>    ∆x</a:t>
            </a:r>
            <a:r>
              <a:rPr>
                <a:solidFill>
                  <a:srgbClr val="E69875"/>
                </a:solidFill>
              </a:rPr>
              <a:t>←</a:t>
            </a:r>
            <a:r>
              <a:t>w</a:t>
            </a:r>
            <a:r>
              <a:rPr>
                <a:solidFill>
                  <a:srgbClr val="E69875"/>
                </a:solidFill>
              </a:rPr>
              <a:t>+.×⍨,</a:t>
            </a:r>
            <a:r>
              <a:t>[</a:t>
            </a:r>
            <a:r>
              <a:rPr>
                <a:solidFill>
                  <a:srgbClr val="D699B6"/>
                </a:solidFill>
              </a:rPr>
              <a:t>2</a:t>
            </a:r>
            <a:r>
              <a:rPr>
                <a:solidFill>
                  <a:srgbClr val="E69875"/>
                </a:solidFill>
              </a:rPr>
              <a:t>+⍳</a:t>
            </a:r>
            <a:r>
              <a:rPr>
                <a:solidFill>
                  <a:srgbClr val="D699B6"/>
                </a:solidFill>
              </a:rPr>
              <a:t>3</a:t>
            </a:r>
            <a:r>
              <a:t>]</a:t>
            </a:r>
            <a:r>
              <a:rPr>
                <a:solidFill>
                  <a:srgbClr val="D699B6"/>
                </a:solidFill>
              </a:rPr>
              <a:t>3 3</a:t>
            </a:r>
            <a:r>
              <a:t> SF ∆Z</a:t>
            </a:r>
            <a:endParaRPr>
              <a:solidFill>
                <a:srgbClr val="000000"/>
              </a:solidFill>
            </a:endParaRPr>
          </a:p>
          <a:p>
            <a:pPr defTabSz="457200">
              <a:defRPr sz="3000">
                <a:solidFill>
                  <a:srgbClr val="D3C6AA"/>
                </a:solidFill>
                <a:latin typeface="APL385 Unicode"/>
                <a:ea typeface="APL385 Unicode"/>
                <a:cs typeface="APL385 Unicode"/>
                <a:sym typeface="APL385 Unicode"/>
              </a:defRPr>
            </a:pPr>
            <a:r>
              <a:t>}</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Google Shape;554;p73"/>
          <p:cNvSpPr txBox="1"/>
          <p:nvPr>
            <p:ph type="title"/>
          </p:nvPr>
        </p:nvSpPr>
        <p:spPr>
          <a:prstGeom prst="rect">
            <a:avLst/>
          </a:prstGeom>
        </p:spPr>
        <p:txBody>
          <a:bodyPr/>
          <a:lstStyle/>
          <a:p>
            <a:pPr/>
            <a:r>
              <a:t>Major Difficulties</a:t>
            </a:r>
          </a:p>
        </p:txBody>
      </p:sp>
      <p:sp>
        <p:nvSpPr>
          <p:cNvPr id="492" name="Google Shape;555;p73"/>
          <p:cNvSpPr txBox="1"/>
          <p:nvPr>
            <p:ph type="body" sz="half" idx="1"/>
          </p:nvPr>
        </p:nvSpPr>
        <p:spPr>
          <a:xfrm>
            <a:off x="1094233" y="3687178"/>
            <a:ext cx="10466628" cy="8256013"/>
          </a:xfrm>
          <a:prstGeom prst="rect">
            <a:avLst/>
          </a:prstGeom>
        </p:spPr>
        <p:txBody>
          <a:bodyPr lIns="50800" tIns="50800" rIns="50800" bIns="50800"/>
          <a:lstStyle/>
          <a:p>
            <a:pPr marL="609600" indent="-609600">
              <a:lnSpc>
                <a:spcPct val="90000"/>
              </a:lnSpc>
              <a:buClr>
                <a:srgbClr val="000000"/>
              </a:buClr>
              <a:buSzPts val="4800"/>
              <a:buFont typeface="Helvetica Neue"/>
              <a:buChar char="•"/>
              <a:defRPr b="0" sz="4800"/>
            </a:pPr>
            <a:r>
              <a:t>The learning curve is a cliff</a:t>
            </a:r>
          </a:p>
          <a:p>
            <a:pPr marL="609600" indent="-609600">
              <a:lnSpc>
                <a:spcPct val="90000"/>
              </a:lnSpc>
              <a:spcBef>
                <a:spcPts val="4500"/>
              </a:spcBef>
              <a:buClr>
                <a:srgbClr val="000000"/>
              </a:buClr>
              <a:buSzPts val="4800"/>
              <a:buFont typeface="Helvetica Neue"/>
              <a:buChar char="•"/>
              <a:defRPr b="0" sz="4800"/>
            </a:pPr>
            <a:r>
              <a:t>Domain knowledge needed</a:t>
            </a:r>
          </a:p>
          <a:p>
            <a:pPr marL="609600" indent="-609600">
              <a:lnSpc>
                <a:spcPct val="90000"/>
              </a:lnSpc>
              <a:spcBef>
                <a:spcPts val="4500"/>
              </a:spcBef>
              <a:buClr>
                <a:srgbClr val="000000"/>
              </a:buClr>
              <a:buSzPts val="4800"/>
              <a:buFont typeface="Helvetica Neue"/>
              <a:buChar char="•"/>
              <a:defRPr sz="4800"/>
            </a:pPr>
            <a:r>
              <a:t>Not all problems seem to fit well in APL</a:t>
            </a:r>
          </a:p>
        </p:txBody>
      </p:sp>
      <p:pic>
        <p:nvPicPr>
          <p:cNvPr id="493" name="Google Shape;556;p73" descr="Google Shape;556;p73"/>
          <p:cNvPicPr>
            <a:picLocks noChangeAspect="1"/>
          </p:cNvPicPr>
          <p:nvPr/>
        </p:nvPicPr>
        <p:blipFill>
          <a:blip r:embed="rId3">
            <a:extLst/>
          </a:blip>
          <a:stretch>
            <a:fillRect/>
          </a:stretch>
        </p:blipFill>
        <p:spPr>
          <a:xfrm>
            <a:off x="13013957" y="3925158"/>
            <a:ext cx="9907229" cy="5865683"/>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Google Shape;561;p74"/>
          <p:cNvSpPr txBox="1"/>
          <p:nvPr>
            <p:ph type="title"/>
          </p:nvPr>
        </p:nvSpPr>
        <p:spPr>
          <a:prstGeom prst="rect">
            <a:avLst/>
          </a:prstGeom>
        </p:spPr>
        <p:txBody>
          <a:bodyPr/>
          <a:lstStyle/>
          <a:p>
            <a:pPr/>
            <a:r>
              <a:t>Conclusion</a:t>
            </a:r>
          </a:p>
        </p:txBody>
      </p:sp>
      <p:sp>
        <p:nvSpPr>
          <p:cNvPr id="498" name="Google Shape;562;p74"/>
          <p:cNvSpPr txBox="1"/>
          <p:nvPr>
            <p:ph type="body" idx="1"/>
          </p:nvPr>
        </p:nvSpPr>
        <p:spPr>
          <a:xfrm>
            <a:off x="1206500" y="4248503"/>
            <a:ext cx="21971000" cy="8256014"/>
          </a:xfrm>
          <a:prstGeom prst="rect">
            <a:avLst/>
          </a:prstGeom>
        </p:spPr>
        <p:txBody>
          <a:bodyPr lIns="50800" tIns="50800" rIns="50800" bIns="50800"/>
          <a:lstStyle/>
          <a:p>
            <a:pPr marL="0">
              <a:lnSpc>
                <a:spcPct val="90000"/>
              </a:lnSpc>
              <a:defRPr b="0" sz="4800"/>
            </a:pPr>
            <a:r>
              <a:t>Definitely understand the value of APL’s notation</a:t>
            </a:r>
          </a:p>
          <a:p>
            <a:pPr marL="609600" indent="-609600">
              <a:lnSpc>
                <a:spcPct val="90000"/>
              </a:lnSpc>
              <a:spcBef>
                <a:spcPts val="4500"/>
              </a:spcBef>
              <a:buClr>
                <a:srgbClr val="000000"/>
              </a:buClr>
              <a:buSzPts val="4800"/>
              <a:buFont typeface="Helvetica Neue"/>
              <a:buChar char="•"/>
              <a:defRPr b="0" sz="4800"/>
            </a:pPr>
            <a:r>
              <a:t>Want to experiment more with data structures and problems that are less amenable to APL</a:t>
            </a:r>
          </a:p>
          <a:p>
            <a:pPr marL="609600" indent="-609600">
              <a:lnSpc>
                <a:spcPct val="90000"/>
              </a:lnSpc>
              <a:spcBef>
                <a:spcPts val="4500"/>
              </a:spcBef>
              <a:buClr>
                <a:srgbClr val="000000"/>
              </a:buClr>
              <a:buSzPts val="4800"/>
              <a:buFont typeface="Helvetica Neue"/>
              <a:buChar char="•"/>
              <a:defRPr b="0" sz="4800"/>
            </a:pPr>
            <a:r>
              <a:t>Want to experiment with reading other codebases (e.g., dfns, AoC, Co-dfns)</a:t>
            </a:r>
          </a:p>
          <a:p>
            <a:pPr marL="609600" indent="-609600">
              <a:lnSpc>
                <a:spcPct val="90000"/>
              </a:lnSpc>
              <a:spcBef>
                <a:spcPts val="4500"/>
              </a:spcBef>
              <a:buClr>
                <a:srgbClr val="000000"/>
              </a:buClr>
              <a:buSzPts val="4800"/>
              <a:buFont typeface="Helvetica Neue"/>
              <a:buChar char="•"/>
              <a:defRPr b="0" sz="4800"/>
            </a:pPr>
            <a:r>
              <a:t>Made me curious on an actual full game in APL</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Google Shape;106;p22"/>
          <p:cNvSpPr txBox="1"/>
          <p:nvPr>
            <p:ph type="title"/>
          </p:nvPr>
        </p:nvSpPr>
        <p:spPr>
          <a:prstGeom prst="rect">
            <a:avLst/>
          </a:prstGeom>
        </p:spPr>
        <p:txBody>
          <a:bodyPr/>
          <a:lstStyle/>
          <a:p>
            <a:pPr/>
            <a:r>
              <a:t>Using APL for a larger project?</a:t>
            </a:r>
          </a:p>
        </p:txBody>
      </p:sp>
      <p:sp>
        <p:nvSpPr>
          <p:cNvPr id="192" name="Google Shape;107;p22"/>
          <p:cNvSpPr txBox="1"/>
          <p:nvPr>
            <p:ph type="body" idx="1"/>
          </p:nvPr>
        </p:nvSpPr>
        <p:spPr>
          <a:xfrm>
            <a:off x="1206449" y="3039800"/>
            <a:ext cx="21971102" cy="10229400"/>
          </a:xfrm>
          <a:prstGeom prst="rect">
            <a:avLst/>
          </a:prstGeom>
        </p:spPr>
        <p:txBody>
          <a:bodyPr lIns="50800" tIns="50800" rIns="50800" bIns="50800"/>
          <a:lstStyle/>
          <a:p>
            <a:pPr marL="609600" indent="-609600">
              <a:lnSpc>
                <a:spcPct val="150000"/>
              </a:lnSpc>
              <a:buClr>
                <a:srgbClr val="000000"/>
              </a:buClr>
              <a:buSzPts val="4800"/>
              <a:buFont typeface="Helvetica Neue"/>
              <a:buChar char="•"/>
              <a:defRPr b="0" sz="4800"/>
            </a:pPr>
            <a:r>
              <a:t>Got fascinated by APL</a:t>
            </a:r>
          </a:p>
          <a:p>
            <a:pPr marL="609600" indent="-609600">
              <a:lnSpc>
                <a:spcPct val="150000"/>
              </a:lnSpc>
              <a:buClr>
                <a:srgbClr val="000000"/>
              </a:buClr>
              <a:buSzPts val="4800"/>
              <a:buFont typeface="Helvetica Neue"/>
              <a:buChar char="•"/>
              <a:defRPr b="0" sz="4800"/>
            </a:pPr>
            <a:r>
              <a:t>APLers make interesting claims</a:t>
            </a:r>
          </a:p>
          <a:p>
            <a:pPr marL="609600" indent="-609600">
              <a:lnSpc>
                <a:spcPct val="150000"/>
              </a:lnSpc>
              <a:buClr>
                <a:srgbClr val="000000"/>
              </a:buClr>
              <a:buSzPts val="4800"/>
              <a:buFont typeface="Helvetica Neue"/>
              <a:buChar char="•"/>
              <a:defRPr b="0" sz="4800"/>
            </a:pPr>
            <a:r>
              <a:t>Most examples online:</a:t>
            </a:r>
          </a:p>
          <a:p>
            <a:pPr lvl="1" marL="1206500" indent="-609600">
              <a:lnSpc>
                <a:spcPct val="150000"/>
              </a:lnSpc>
              <a:buClr>
                <a:srgbClr val="000000"/>
              </a:buClr>
              <a:buSzPts val="4800"/>
              <a:buFont typeface="Helvetica Neue"/>
              <a:defRPr b="0" sz="4800"/>
            </a:pPr>
            <a:r>
              <a:t>Short code snippets/Problem solving competition</a:t>
            </a:r>
          </a:p>
          <a:p>
            <a:pPr lvl="1" marL="1206500" indent="-609600">
              <a:lnSpc>
                <a:spcPct val="150000"/>
              </a:lnSpc>
              <a:buClr>
                <a:srgbClr val="000000"/>
              </a:buClr>
              <a:buSzPts val="4800"/>
              <a:buFont typeface="Helvetica Neue"/>
              <a:defRPr b="0" sz="4800"/>
            </a:pPr>
            <a:r>
              <a:t>High barrier of entry (Co-dfns/YAML parser)</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Google Shape;567;p75"/>
          <p:cNvSpPr txBox="1"/>
          <p:nvPr>
            <p:ph type="title"/>
          </p:nvPr>
        </p:nvSpPr>
        <p:spPr>
          <a:xfrm>
            <a:off x="1206499" y="1079500"/>
            <a:ext cx="21971102" cy="1433101"/>
          </a:xfrm>
          <a:prstGeom prst="rect">
            <a:avLst/>
          </a:prstGeom>
        </p:spPr>
        <p:txBody>
          <a:bodyPr/>
          <a:lstStyle/>
          <a:p>
            <a:pPr/>
            <a:r>
              <a:t>Questions?</a:t>
            </a:r>
          </a:p>
        </p:txBody>
      </p:sp>
      <p:sp>
        <p:nvSpPr>
          <p:cNvPr id="503" name="Google Shape;568;p75"/>
          <p:cNvSpPr txBox="1"/>
          <p:nvPr>
            <p:ph type="body" sz="half" idx="1"/>
          </p:nvPr>
        </p:nvSpPr>
        <p:spPr>
          <a:xfrm>
            <a:off x="1206499" y="4248503"/>
            <a:ext cx="14713415" cy="8256001"/>
          </a:xfrm>
          <a:prstGeom prst="rect">
            <a:avLst/>
          </a:prstGeom>
        </p:spPr>
        <p:txBody>
          <a:bodyPr lIns="50800" tIns="50800" rIns="50800" bIns="50800"/>
          <a:lstStyle/>
          <a:p>
            <a:pPr marL="0">
              <a:lnSpc>
                <a:spcPct val="90000"/>
              </a:lnSpc>
              <a:spcBef>
                <a:spcPts val="4500"/>
              </a:spcBef>
              <a:defRPr b="0" sz="4800"/>
            </a:pPr>
            <a:r>
              <a:t>See outdated blogpost here: </a:t>
            </a:r>
            <a:br/>
            <a:r>
              <a:rPr u="sng">
                <a:solidFill>
                  <a:srgbClr val="0000FF"/>
                </a:solidFill>
                <a:uFill>
                  <a:solidFill>
                    <a:srgbClr val="0000FF"/>
                  </a:solidFill>
                </a:uFill>
                <a:latin typeface="+mj-lt"/>
                <a:ea typeface="+mj-ea"/>
                <a:cs typeface="+mj-cs"/>
                <a:sym typeface="Arial"/>
                <a:hlinkClick r:id="rId2" invalidUrl="" action="" tgtFrame="" tooltip="" history="1" highlightClick="0" endSnd="0"/>
              </a:rPr>
              <a:t>https://homewithinnowhere.com/blog/voxel_game/</a:t>
            </a:r>
          </a:p>
          <a:p>
            <a:pPr marL="0">
              <a:lnSpc>
                <a:spcPct val="90000"/>
              </a:lnSpc>
              <a:spcBef>
                <a:spcPts val="4500"/>
              </a:spcBef>
              <a:defRPr b="0" sz="4800"/>
            </a:pPr>
            <a:r>
              <a:t>All APL code open-sourced here: </a:t>
            </a:r>
            <a:br/>
            <a:r>
              <a:rPr u="sng">
                <a:solidFill>
                  <a:srgbClr val="0000FF"/>
                </a:solidFill>
                <a:uFill>
                  <a:solidFill>
                    <a:srgbClr val="0000FF"/>
                  </a:solidFill>
                </a:uFill>
                <a:latin typeface="+mj-lt"/>
                <a:ea typeface="+mj-ea"/>
                <a:cs typeface="+mj-cs"/>
                <a:sym typeface="Arial"/>
                <a:hlinkClick r:id="rId3" invalidUrl="" action="" tgtFrame="" tooltip="" history="1" highlightClick="0" endSnd="0"/>
              </a:rPr>
              <a:t>https://github.com/namgyaaal/avoxelgame</a:t>
            </a:r>
          </a:p>
        </p:txBody>
      </p:sp>
      <p:pic>
        <p:nvPicPr>
          <p:cNvPr id="504" name="Google Shape;89;p19" descr="Google Shape;89;p19"/>
          <p:cNvPicPr>
            <a:picLocks noChangeAspect="1"/>
          </p:cNvPicPr>
          <p:nvPr/>
        </p:nvPicPr>
        <p:blipFill>
          <a:blip r:embed="rId4">
            <a:extLst/>
          </a:blip>
          <a:stretch>
            <a:fillRect/>
          </a:stretch>
        </p:blipFill>
        <p:spPr>
          <a:xfrm>
            <a:off x="17279081" y="3783379"/>
            <a:ext cx="6149240" cy="614924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Google Shape;106;p22"/>
          <p:cNvSpPr txBox="1"/>
          <p:nvPr>
            <p:ph type="title"/>
          </p:nvPr>
        </p:nvSpPr>
        <p:spPr>
          <a:prstGeom prst="rect">
            <a:avLst/>
          </a:prstGeom>
        </p:spPr>
        <p:txBody>
          <a:bodyPr/>
          <a:lstStyle/>
          <a:p>
            <a:pPr/>
            <a:r>
              <a:t>Using APL for a larger project?</a:t>
            </a:r>
          </a:p>
        </p:txBody>
      </p:sp>
      <p:sp>
        <p:nvSpPr>
          <p:cNvPr id="197" name="Google Shape;107;p22"/>
          <p:cNvSpPr txBox="1"/>
          <p:nvPr>
            <p:ph type="body" idx="1"/>
          </p:nvPr>
        </p:nvSpPr>
        <p:spPr>
          <a:xfrm>
            <a:off x="1206449" y="3039800"/>
            <a:ext cx="15419961" cy="10229400"/>
          </a:xfrm>
          <a:prstGeom prst="rect">
            <a:avLst/>
          </a:prstGeom>
        </p:spPr>
        <p:txBody>
          <a:bodyPr lIns="50800" tIns="50800" rIns="50800" bIns="50800"/>
          <a:lstStyle/>
          <a:p>
            <a:pPr marL="609600" indent="-609600">
              <a:lnSpc>
                <a:spcPct val="150000"/>
              </a:lnSpc>
              <a:buClr>
                <a:srgbClr val="000000"/>
              </a:buClr>
              <a:buSzPts val="4800"/>
              <a:buFont typeface="Helvetica Neue"/>
              <a:buChar char="•"/>
              <a:defRPr b="0" sz="4800"/>
            </a:pPr>
            <a:r>
              <a:t>Got fascinated by APL</a:t>
            </a:r>
          </a:p>
          <a:p>
            <a:pPr marL="609600" indent="-609600">
              <a:lnSpc>
                <a:spcPct val="150000"/>
              </a:lnSpc>
              <a:buClr>
                <a:srgbClr val="000000"/>
              </a:buClr>
              <a:buSzPts val="4800"/>
              <a:buFont typeface="Helvetica Neue"/>
              <a:buChar char="•"/>
              <a:defRPr b="0" sz="4800"/>
            </a:pPr>
            <a:r>
              <a:t>APLers make interesting claims</a:t>
            </a:r>
          </a:p>
          <a:p>
            <a:pPr marL="609600" indent="-609600">
              <a:lnSpc>
                <a:spcPct val="150000"/>
              </a:lnSpc>
              <a:buClr>
                <a:srgbClr val="000000"/>
              </a:buClr>
              <a:buSzPts val="4800"/>
              <a:buFont typeface="Helvetica Neue"/>
              <a:buChar char="•"/>
              <a:defRPr b="0" sz="4800"/>
            </a:pPr>
            <a:r>
              <a:t>Most examples online:</a:t>
            </a:r>
          </a:p>
          <a:p>
            <a:pPr lvl="1" marL="1206500" indent="-609600">
              <a:lnSpc>
                <a:spcPct val="150000"/>
              </a:lnSpc>
              <a:buClr>
                <a:srgbClr val="000000"/>
              </a:buClr>
              <a:buSzPts val="4800"/>
              <a:buFont typeface="Helvetica Neue"/>
              <a:defRPr b="0" sz="4800"/>
            </a:pPr>
            <a:r>
              <a:t>Short code snippets/Problem solving competition</a:t>
            </a:r>
          </a:p>
          <a:p>
            <a:pPr lvl="1" marL="1206500" indent="-609600">
              <a:lnSpc>
                <a:spcPct val="150000"/>
              </a:lnSpc>
              <a:buClr>
                <a:srgbClr val="000000"/>
              </a:buClr>
              <a:buSzPts val="4800"/>
              <a:buFont typeface="Helvetica Neue"/>
              <a:defRPr b="0" sz="4800"/>
            </a:pPr>
            <a:r>
              <a:t>High barrier of entry (Co-dfns/YAML parser)</a:t>
            </a:r>
          </a:p>
          <a:p>
            <a:pPr marL="609600" indent="-609600">
              <a:lnSpc>
                <a:spcPct val="150000"/>
              </a:lnSpc>
              <a:buClr>
                <a:srgbClr val="000000"/>
              </a:buClr>
              <a:buSzPts val="4800"/>
              <a:buFont typeface="Helvetica Neue"/>
              <a:buChar char="•"/>
              <a:defRPr sz="4800"/>
            </a:pPr>
            <a:r>
              <a:t>Want to experiment APL in a domain I’m familiar with</a:t>
            </a:r>
          </a:p>
        </p:txBody>
      </p:sp>
      <p:pic>
        <p:nvPicPr>
          <p:cNvPr id="198" name="pasted-movie.png" descr="pasted-movie.png"/>
          <p:cNvPicPr>
            <a:picLocks noChangeAspect="1"/>
          </p:cNvPicPr>
          <p:nvPr/>
        </p:nvPicPr>
        <p:blipFill>
          <a:blip r:embed="rId3">
            <a:extLst/>
          </a:blip>
          <a:stretch>
            <a:fillRect/>
          </a:stretch>
        </p:blipFill>
        <p:spPr>
          <a:xfrm>
            <a:off x="16476260" y="3582905"/>
            <a:ext cx="7534121" cy="799351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Google Shape;124;p25"/>
          <p:cNvSpPr txBox="1"/>
          <p:nvPr>
            <p:ph type="title"/>
          </p:nvPr>
        </p:nvSpPr>
        <p:spPr>
          <a:prstGeom prst="rect">
            <a:avLst/>
          </a:prstGeom>
        </p:spPr>
        <p:txBody>
          <a:bodyPr/>
          <a:lstStyle/>
          <a:p>
            <a:pPr/>
            <a:r>
              <a:t>What to do?</a:t>
            </a:r>
          </a:p>
        </p:txBody>
      </p:sp>
      <p:sp>
        <p:nvSpPr>
          <p:cNvPr id="203" name="Google Shape;125;p25"/>
          <p:cNvSpPr txBox="1"/>
          <p:nvPr/>
        </p:nvSpPr>
        <p:spPr>
          <a:xfrm>
            <a:off x="1539643" y="3130733"/>
            <a:ext cx="17886580" cy="8084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People who got into programming cause of video games usually..</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Google Shape;130;p26"/>
          <p:cNvSpPr txBox="1"/>
          <p:nvPr>
            <p:ph type="title"/>
          </p:nvPr>
        </p:nvSpPr>
        <p:spPr>
          <a:prstGeom prst="rect">
            <a:avLst/>
          </a:prstGeom>
        </p:spPr>
        <p:txBody>
          <a:bodyPr/>
          <a:lstStyle/>
          <a:p>
            <a:pPr/>
            <a:r>
              <a:t>What to do?</a:t>
            </a:r>
          </a:p>
        </p:txBody>
      </p:sp>
      <p:sp>
        <p:nvSpPr>
          <p:cNvPr id="208" name="Google Shape;131;p26"/>
          <p:cNvSpPr txBox="1"/>
          <p:nvPr/>
        </p:nvSpPr>
        <p:spPr>
          <a:xfrm>
            <a:off x="1539643" y="3130733"/>
            <a:ext cx="17886580" cy="8084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People who got into programming cause of video games usually..</a:t>
            </a:r>
          </a:p>
        </p:txBody>
      </p:sp>
      <p:sp>
        <p:nvSpPr>
          <p:cNvPr id="209" name="Google Shape;132;p26"/>
          <p:cNvSpPr txBox="1"/>
          <p:nvPr/>
        </p:nvSpPr>
        <p:spPr>
          <a:xfrm>
            <a:off x="1539643" y="4313027"/>
            <a:ext cx="7265328" cy="8084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90000"/>
              </a:lnSpc>
              <a:defRPr sz="4800">
                <a:latin typeface="Helvetica Neue"/>
                <a:ea typeface="Helvetica Neue"/>
                <a:cs typeface="Helvetica Neue"/>
                <a:sym typeface="Helvetica Neue"/>
              </a:defRPr>
            </a:lvl1pPr>
          </a:lstStyle>
          <a:p>
            <a:pPr/>
            <a:r>
              <a:t>Make Doom run on it</a:t>
            </a:r>
          </a:p>
        </p:txBody>
      </p:sp>
      <p:pic>
        <p:nvPicPr>
          <p:cNvPr id="210" name="Google Shape;133;p26" descr="Google Shape;133;p26"/>
          <p:cNvPicPr>
            <a:picLocks noChangeAspect="1"/>
          </p:cNvPicPr>
          <p:nvPr/>
        </p:nvPicPr>
        <p:blipFill>
          <a:blip r:embed="rId2">
            <a:extLst/>
          </a:blip>
          <a:stretch>
            <a:fillRect/>
          </a:stretch>
        </p:blipFill>
        <p:spPr>
          <a:xfrm>
            <a:off x="1907517" y="5495318"/>
            <a:ext cx="6529582" cy="6529583"/>
          </a:xfrm>
          <a:prstGeom prst="rect">
            <a:avLst/>
          </a:prstGeom>
          <a:ln w="12700">
            <a:miter lim="400000"/>
          </a:ln>
        </p:spPr>
      </p:pic>
      <p:pic>
        <p:nvPicPr>
          <p:cNvPr id="211" name="Google Shape;134;p26" descr="Google Shape;134;p26"/>
          <p:cNvPicPr>
            <a:picLocks noChangeAspect="1"/>
          </p:cNvPicPr>
          <p:nvPr/>
        </p:nvPicPr>
        <p:blipFill>
          <a:blip r:embed="rId3">
            <a:extLst/>
          </a:blip>
          <a:stretch>
            <a:fillRect/>
          </a:stretch>
        </p:blipFill>
        <p:spPr>
          <a:xfrm>
            <a:off x="4408727" y="10060640"/>
            <a:ext cx="5943216" cy="3338107"/>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Google Shape;139;p27"/>
          <p:cNvSpPr txBox="1"/>
          <p:nvPr>
            <p:ph type="title"/>
          </p:nvPr>
        </p:nvSpPr>
        <p:spPr>
          <a:prstGeom prst="rect">
            <a:avLst/>
          </a:prstGeom>
        </p:spPr>
        <p:txBody>
          <a:bodyPr/>
          <a:lstStyle/>
          <a:p>
            <a:pPr/>
            <a:r>
              <a:t>What to do?</a:t>
            </a:r>
          </a:p>
        </p:txBody>
      </p:sp>
      <p:sp>
        <p:nvSpPr>
          <p:cNvPr id="214" name="Google Shape;140;p27"/>
          <p:cNvSpPr txBox="1"/>
          <p:nvPr/>
        </p:nvSpPr>
        <p:spPr>
          <a:xfrm>
            <a:off x="1539643" y="3130733"/>
            <a:ext cx="17886580" cy="8084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z="4800">
                <a:latin typeface="Helvetica Neue"/>
                <a:ea typeface="Helvetica Neue"/>
                <a:cs typeface="Helvetica Neue"/>
                <a:sym typeface="Helvetica Neue"/>
              </a:defRPr>
            </a:lvl1pPr>
          </a:lstStyle>
          <a:p>
            <a:pPr/>
            <a:r>
              <a:t>People who got into programming cause of video games usually..</a:t>
            </a:r>
          </a:p>
        </p:txBody>
      </p:sp>
      <p:sp>
        <p:nvSpPr>
          <p:cNvPr id="215" name="Google Shape;141;p27"/>
          <p:cNvSpPr txBox="1"/>
          <p:nvPr/>
        </p:nvSpPr>
        <p:spPr>
          <a:xfrm>
            <a:off x="1539643" y="4313027"/>
            <a:ext cx="7265328" cy="8084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90000"/>
              </a:lnSpc>
              <a:defRPr sz="4800">
                <a:latin typeface="Helvetica Neue"/>
                <a:ea typeface="Helvetica Neue"/>
                <a:cs typeface="Helvetica Neue"/>
                <a:sym typeface="Helvetica Neue"/>
              </a:defRPr>
            </a:lvl1pPr>
          </a:lstStyle>
          <a:p>
            <a:pPr/>
            <a:r>
              <a:t>Make Doom run on it</a:t>
            </a:r>
          </a:p>
        </p:txBody>
      </p:sp>
      <p:sp>
        <p:nvSpPr>
          <p:cNvPr id="216" name="Google Shape;142;p27"/>
          <p:cNvSpPr txBox="1"/>
          <p:nvPr/>
        </p:nvSpPr>
        <p:spPr>
          <a:xfrm>
            <a:off x="14464875" y="4313027"/>
            <a:ext cx="7265329" cy="8084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90000"/>
              </a:lnSpc>
              <a:defRPr sz="4800">
                <a:latin typeface="Helvetica Neue"/>
                <a:ea typeface="Helvetica Neue"/>
                <a:cs typeface="Helvetica Neue"/>
                <a:sym typeface="Helvetica Neue"/>
              </a:defRPr>
            </a:lvl1pPr>
          </a:lstStyle>
          <a:p>
            <a:pPr/>
            <a:r>
              <a:t>Write a Voxel game on it</a:t>
            </a:r>
          </a:p>
        </p:txBody>
      </p:sp>
      <p:pic>
        <p:nvPicPr>
          <p:cNvPr id="217" name="Google Shape;143;p27" descr="Google Shape;143;p27"/>
          <p:cNvPicPr>
            <a:picLocks noChangeAspect="1"/>
          </p:cNvPicPr>
          <p:nvPr/>
        </p:nvPicPr>
        <p:blipFill>
          <a:blip r:embed="rId3">
            <a:extLst/>
          </a:blip>
          <a:stretch>
            <a:fillRect/>
          </a:stretch>
        </p:blipFill>
        <p:spPr>
          <a:xfrm>
            <a:off x="1907517" y="5495318"/>
            <a:ext cx="6529582" cy="6529583"/>
          </a:xfrm>
          <a:prstGeom prst="rect">
            <a:avLst/>
          </a:prstGeom>
          <a:ln w="12700">
            <a:miter lim="400000"/>
          </a:ln>
        </p:spPr>
      </p:pic>
      <p:pic>
        <p:nvPicPr>
          <p:cNvPr id="218" name="Google Shape;144;p27" descr="Google Shape;144;p27"/>
          <p:cNvPicPr>
            <a:picLocks noChangeAspect="1"/>
          </p:cNvPicPr>
          <p:nvPr/>
        </p:nvPicPr>
        <p:blipFill>
          <a:blip r:embed="rId4">
            <a:extLst/>
          </a:blip>
          <a:stretch>
            <a:fillRect/>
          </a:stretch>
        </p:blipFill>
        <p:spPr>
          <a:xfrm>
            <a:off x="4408727" y="10060640"/>
            <a:ext cx="5943216" cy="3338107"/>
          </a:xfrm>
          <a:prstGeom prst="rect">
            <a:avLst/>
          </a:prstGeom>
          <a:ln w="12700">
            <a:miter lim="400000"/>
          </a:ln>
        </p:spPr>
      </p:pic>
      <p:pic>
        <p:nvPicPr>
          <p:cNvPr id="219" name="Google Shape;145;p27" descr="Google Shape;145;p27"/>
          <p:cNvPicPr>
            <a:picLocks noChangeAspect="1"/>
          </p:cNvPicPr>
          <p:nvPr/>
        </p:nvPicPr>
        <p:blipFill>
          <a:blip r:embed="rId5">
            <a:extLst/>
          </a:blip>
          <a:stretch>
            <a:fillRect/>
          </a:stretch>
        </p:blipFill>
        <p:spPr>
          <a:xfrm>
            <a:off x="11724120" y="5633703"/>
            <a:ext cx="9257263" cy="2448594"/>
          </a:xfrm>
          <a:prstGeom prst="rect">
            <a:avLst/>
          </a:prstGeom>
          <a:ln w="12700">
            <a:miter lim="400000"/>
          </a:ln>
        </p:spPr>
      </p:pic>
      <p:pic>
        <p:nvPicPr>
          <p:cNvPr id="220" name="Google Shape;146;p27" descr="Google Shape;146;p27"/>
          <p:cNvPicPr>
            <a:picLocks noChangeAspect="1"/>
          </p:cNvPicPr>
          <p:nvPr/>
        </p:nvPicPr>
        <p:blipFill>
          <a:blip r:embed="rId6">
            <a:extLst/>
          </a:blip>
          <a:stretch>
            <a:fillRect/>
          </a:stretch>
        </p:blipFill>
        <p:spPr>
          <a:xfrm>
            <a:off x="13748500" y="6921823"/>
            <a:ext cx="8698078" cy="2535908"/>
          </a:xfrm>
          <a:prstGeom prst="rect">
            <a:avLst/>
          </a:prstGeom>
          <a:ln w="12700">
            <a:miter lim="400000"/>
          </a:ln>
        </p:spPr>
      </p:pic>
      <p:pic>
        <p:nvPicPr>
          <p:cNvPr id="221" name="Google Shape;147;p27" descr="Google Shape;147;p27"/>
          <p:cNvPicPr>
            <a:picLocks noChangeAspect="1"/>
          </p:cNvPicPr>
          <p:nvPr/>
        </p:nvPicPr>
        <p:blipFill>
          <a:blip r:embed="rId7">
            <a:extLst/>
          </a:blip>
          <a:stretch>
            <a:fillRect/>
          </a:stretch>
        </p:blipFill>
        <p:spPr>
          <a:xfrm>
            <a:off x="11625767" y="8892327"/>
            <a:ext cx="10343586" cy="2920883"/>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Arial"/>
        <a:ea typeface="Arial"/>
        <a:cs typeface="Arial"/>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Arial"/>
        <a:ea typeface="Arial"/>
        <a:cs typeface="Arial"/>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