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7" r:id="rId5"/>
    <p:sldId id="258" r:id="rId6"/>
    <p:sldId id="295" r:id="rId7"/>
    <p:sldId id="302" r:id="rId8"/>
    <p:sldId id="262" r:id="rId9"/>
    <p:sldId id="296" r:id="rId10"/>
    <p:sldId id="297" r:id="rId11"/>
    <p:sldId id="298" r:id="rId12"/>
    <p:sldId id="299" r:id="rId13"/>
    <p:sldId id="300" r:id="rId14"/>
    <p:sldId id="259" r:id="rId15"/>
    <p:sldId id="260" r:id="rId16"/>
    <p:sldId id="261" r:id="rId17"/>
    <p:sldId id="281" r:id="rId18"/>
    <p:sldId id="272" r:id="rId19"/>
    <p:sldId id="273" r:id="rId20"/>
    <p:sldId id="283" r:id="rId21"/>
    <p:sldId id="274" r:id="rId22"/>
    <p:sldId id="289" r:id="rId23"/>
    <p:sldId id="290" r:id="rId24"/>
    <p:sldId id="278" r:id="rId25"/>
    <p:sldId id="277" r:id="rId26"/>
    <p:sldId id="303" r:id="rId27"/>
    <p:sldId id="304" r:id="rId28"/>
    <p:sldId id="279" r:id="rId29"/>
    <p:sldId id="284" r:id="rId30"/>
    <p:sldId id="286" r:id="rId31"/>
    <p:sldId id="287" r:id="rId32"/>
    <p:sldId id="288" r:id="rId33"/>
    <p:sldId id="285" r:id="rId34"/>
    <p:sldId id="294" r:id="rId35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8"/>
    </p:embeddedFont>
    <p:embeddedFont>
      <p:font typeface="APL387 Unicode" panose="020B0709000202000203" pitchFamily="50" charset="0"/>
      <p:regular r:id="rId39"/>
    </p:embeddedFont>
    <p:embeddedFont>
      <p:font typeface="Sarabun" panose="020B0604020202020204" charset="-34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B475E"/>
    <a:srgbClr val="ED7F00"/>
    <a:srgbClr val="5A6D8F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50" autoAdjust="0"/>
  </p:normalViewPr>
  <p:slideViewPr>
    <p:cSldViewPr snapToGrid="0">
      <p:cViewPr varScale="1">
        <p:scale>
          <a:sx n="66" d="100"/>
          <a:sy n="66" d="100"/>
        </p:scale>
        <p:origin x="12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NUL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C6619-E394-43C3-B0C5-2836984F9A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7B5CAAFC-D51E-4DA3-A747-E404880759CD}">
      <dgm:prSet/>
      <dgm:spPr/>
      <dgm:t>
        <a:bodyPr/>
        <a:lstStyle/>
        <a:p>
          <a:pPr algn="ctr"/>
          <a:r>
            <a:rPr lang="en-CA" dirty="0"/>
            <a:t>YOUR APP</a:t>
          </a:r>
        </a:p>
      </dgm:t>
    </dgm:pt>
    <dgm:pt modelId="{197FEE51-FD29-4055-A5D7-6D37889AD4FB}" type="parTrans" cxnId="{70E1F3E0-766E-4DF9-B376-D6DF00C31858}">
      <dgm:prSet/>
      <dgm:spPr/>
      <dgm:t>
        <a:bodyPr/>
        <a:lstStyle/>
        <a:p>
          <a:endParaRPr lang="en-CA"/>
        </a:p>
      </dgm:t>
    </dgm:pt>
    <dgm:pt modelId="{0B13028F-CE11-484C-BA92-10DA906B867C}" type="sibTrans" cxnId="{70E1F3E0-766E-4DF9-B376-D6DF00C31858}">
      <dgm:prSet/>
      <dgm:spPr/>
      <dgm:t>
        <a:bodyPr/>
        <a:lstStyle/>
        <a:p>
          <a:endParaRPr lang="en-CA"/>
        </a:p>
      </dgm:t>
    </dgm:pt>
    <dgm:pt modelId="{A3C743DA-39C3-4597-B7A9-C937DD5E3D0B}" type="pres">
      <dgm:prSet presAssocID="{7A9C6619-E394-43C3-B0C5-2836984F9A02}" presName="linear" presStyleCnt="0">
        <dgm:presLayoutVars>
          <dgm:animLvl val="lvl"/>
          <dgm:resizeHandles val="exact"/>
        </dgm:presLayoutVars>
      </dgm:prSet>
      <dgm:spPr/>
    </dgm:pt>
    <dgm:pt modelId="{6DC4D847-61E8-4272-9F0B-AFB923B84914}" type="pres">
      <dgm:prSet presAssocID="{7B5CAAFC-D51E-4DA3-A747-E404880759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1EF3900-7187-4119-A468-E32E1D700390}" type="presOf" srcId="{7B5CAAFC-D51E-4DA3-A747-E404880759CD}" destId="{6DC4D847-61E8-4272-9F0B-AFB923B84914}" srcOrd="0" destOrd="0" presId="urn:microsoft.com/office/officeart/2005/8/layout/vList2"/>
    <dgm:cxn modelId="{7EFD3972-E5E0-435F-B0C7-FC7259BA8D75}" type="presOf" srcId="{7A9C6619-E394-43C3-B0C5-2836984F9A02}" destId="{A3C743DA-39C3-4597-B7A9-C937DD5E3D0B}" srcOrd="0" destOrd="0" presId="urn:microsoft.com/office/officeart/2005/8/layout/vList2"/>
    <dgm:cxn modelId="{70E1F3E0-766E-4DF9-B376-D6DF00C31858}" srcId="{7A9C6619-E394-43C3-B0C5-2836984F9A02}" destId="{7B5CAAFC-D51E-4DA3-A747-E404880759CD}" srcOrd="0" destOrd="0" parTransId="{197FEE51-FD29-4055-A5D7-6D37889AD4FB}" sibTransId="{0B13028F-CE11-484C-BA92-10DA906B867C}"/>
    <dgm:cxn modelId="{B575B2C2-0398-4602-9892-E683211824D1}" type="presParOf" srcId="{A3C743DA-39C3-4597-B7A9-C937DD5E3D0B}" destId="{6DC4D847-61E8-4272-9F0B-AFB923B849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C6619-E394-43C3-B0C5-2836984F9A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7B5CAAFC-D51E-4DA3-A747-E404880759CD}">
      <dgm:prSet/>
      <dgm:spPr/>
      <dgm:t>
        <a:bodyPr/>
        <a:lstStyle/>
        <a:p>
          <a:pPr algn="ctr"/>
          <a:r>
            <a:rPr lang="en-CA" dirty="0"/>
            <a:t>YOUR APP</a:t>
          </a:r>
        </a:p>
      </dgm:t>
    </dgm:pt>
    <dgm:pt modelId="{197FEE51-FD29-4055-A5D7-6D37889AD4FB}" type="parTrans" cxnId="{70E1F3E0-766E-4DF9-B376-D6DF00C31858}">
      <dgm:prSet/>
      <dgm:spPr/>
      <dgm:t>
        <a:bodyPr/>
        <a:lstStyle/>
        <a:p>
          <a:endParaRPr lang="en-CA"/>
        </a:p>
      </dgm:t>
    </dgm:pt>
    <dgm:pt modelId="{0B13028F-CE11-484C-BA92-10DA906B867C}" type="sibTrans" cxnId="{70E1F3E0-766E-4DF9-B376-D6DF00C31858}">
      <dgm:prSet/>
      <dgm:spPr/>
      <dgm:t>
        <a:bodyPr/>
        <a:lstStyle/>
        <a:p>
          <a:endParaRPr lang="en-CA"/>
        </a:p>
      </dgm:t>
    </dgm:pt>
    <dgm:pt modelId="{A3C743DA-39C3-4597-B7A9-C937DD5E3D0B}" type="pres">
      <dgm:prSet presAssocID="{7A9C6619-E394-43C3-B0C5-2836984F9A02}" presName="linear" presStyleCnt="0">
        <dgm:presLayoutVars>
          <dgm:animLvl val="lvl"/>
          <dgm:resizeHandles val="exact"/>
        </dgm:presLayoutVars>
      </dgm:prSet>
      <dgm:spPr/>
    </dgm:pt>
    <dgm:pt modelId="{6DC4D847-61E8-4272-9F0B-AFB923B84914}" type="pres">
      <dgm:prSet presAssocID="{7B5CAAFC-D51E-4DA3-A747-E404880759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1EF3900-7187-4119-A468-E32E1D700390}" type="presOf" srcId="{7B5CAAFC-D51E-4DA3-A747-E404880759CD}" destId="{6DC4D847-61E8-4272-9F0B-AFB923B84914}" srcOrd="0" destOrd="0" presId="urn:microsoft.com/office/officeart/2005/8/layout/vList2"/>
    <dgm:cxn modelId="{7EFD3972-E5E0-435F-B0C7-FC7259BA8D75}" type="presOf" srcId="{7A9C6619-E394-43C3-B0C5-2836984F9A02}" destId="{A3C743DA-39C3-4597-B7A9-C937DD5E3D0B}" srcOrd="0" destOrd="0" presId="urn:microsoft.com/office/officeart/2005/8/layout/vList2"/>
    <dgm:cxn modelId="{70E1F3E0-766E-4DF9-B376-D6DF00C31858}" srcId="{7A9C6619-E394-43C3-B0C5-2836984F9A02}" destId="{7B5CAAFC-D51E-4DA3-A747-E404880759CD}" srcOrd="0" destOrd="0" parTransId="{197FEE51-FD29-4055-A5D7-6D37889AD4FB}" sibTransId="{0B13028F-CE11-484C-BA92-10DA906B867C}"/>
    <dgm:cxn modelId="{B575B2C2-0398-4602-9892-E683211824D1}" type="presParOf" srcId="{A3C743DA-39C3-4597-B7A9-C937DD5E3D0B}" destId="{6DC4D847-61E8-4272-9F0B-AFB923B849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4D847-61E8-4272-9F0B-AFB923B84914}">
      <dsp:nvSpPr>
        <dsp:cNvPr id="0" name=""/>
        <dsp:cNvSpPr/>
      </dsp:nvSpPr>
      <dsp:spPr>
        <a:xfrm>
          <a:off x="0" y="359648"/>
          <a:ext cx="3181348" cy="1157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 dirty="0"/>
            <a:t>YOUR APP</a:t>
          </a:r>
        </a:p>
      </dsp:txBody>
      <dsp:txXfrm>
        <a:off x="56486" y="416134"/>
        <a:ext cx="3068376" cy="1044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4D847-61E8-4272-9F0B-AFB923B84914}">
      <dsp:nvSpPr>
        <dsp:cNvPr id="0" name=""/>
        <dsp:cNvSpPr/>
      </dsp:nvSpPr>
      <dsp:spPr>
        <a:xfrm>
          <a:off x="0" y="110662"/>
          <a:ext cx="847725" cy="30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YOUR APP</a:t>
          </a:r>
        </a:p>
      </dsp:txBody>
      <dsp:txXfrm>
        <a:off x="14736" y="125398"/>
        <a:ext cx="818253" cy="27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29/04/2026</a:t>
            </a:fld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2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2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3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7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13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1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21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2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3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06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8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92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9853E-7954-1468-0511-EB02D3E36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620CF-2EA8-3B51-5E43-634CC0C8F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8A8A6-5720-F8CB-DFFD-635A3A081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B4C7-9025-4E6D-E4C6-D21C1D236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79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6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BCD7-6782-1B35-CF0D-C5B0F9C3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23777-753C-EDAF-77CF-5741CB8C6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51C238-438B-9BDD-9A15-6FC64E744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54332-2E39-BA39-F550-692C7C268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47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DDA0B-0193-8B7C-53D7-2BF5D9E2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7AA32-82A3-C4B5-5F89-5790077EE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A914E-CBF2-28D5-87BF-B407C0EA9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735D3-1CCD-0FF7-69FA-95C7166AB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60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51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ED4E-9CB5-75FE-69CD-B34F0838E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8BACB-7ED8-86A9-26C3-B30805DA9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EE593-94AE-0CF0-4C17-0FE2CAACE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20AE8-AD53-7D78-D64D-0499DA21A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87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032E3-D4B6-19B6-2162-4FAD0C29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90771-F0D1-0E3B-DAE5-43D798BDF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8AF9DB-985B-6DF9-98BF-D8D412C14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F0887-766C-770E-345B-F17E36F87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2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F3994-90A7-C19A-7A34-DFA61108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339ED-E9D9-29F0-9CF9-0ED515F07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C8EF7-BC23-6E0F-8153-758CB0E65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B14DD-19BA-CFD6-FA70-39ACF7D04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3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DC5EB-3416-6262-202C-B3D74C49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F6A7D-1B8B-AA80-AA57-1525D559C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B06D9-98B0-811A-05B6-763A58A87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C9C16-2FB4-E380-2CD6-1D4B27C3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2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55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0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7483-3C83-F7CD-B7AA-8DFA4797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3B1DD-8D18-6ECF-AF16-7BFE78CF6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26EF3-DCA3-EBF6-24D9-D810FE7F5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BAF16-D9B9-CDD7-F6E9-5DB517029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1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14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15B18-7C52-E250-4250-DAC2AE285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352D4-BAA7-9AC9-726C-EF18741F0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CF2A5-261A-E464-F7E0-049679B6E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0198C-1ADF-5F30-FF29-CD48F18FB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8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6133D-0351-982F-E434-BE0AF4880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0E23F-AD26-C4D8-C236-82331329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5F4C1-6339-0A9F-0E57-C30491F36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3DB99-5F3C-0A41-B57D-045BACAC6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5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19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EDDCE-E4ED-1116-5D37-EB535A8E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B1EFA-1C86-FB43-2612-9EED74A11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728EE-637E-768B-8C08-24C7865C6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E253-E568-7F54-F522-2C5868250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0" y="818889"/>
            <a:ext cx="1935522" cy="351233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A54AE-24CE-46D4-E5A9-B680C8F8ED7C}"/>
              </a:ext>
            </a:extLst>
          </p:cNvPr>
          <p:cNvSpPr/>
          <p:nvPr userDrawn="1"/>
        </p:nvSpPr>
        <p:spPr>
          <a:xfrm>
            <a:off x="79513" y="4850296"/>
            <a:ext cx="417443" cy="20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4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/>
              <a:t>Space here </a:t>
            </a:r>
            <a:br>
              <a:rPr lang="da-DK"/>
            </a:br>
            <a:r>
              <a:rPr lang="da-DK"/>
              <a:t>for code </a:t>
            </a:r>
            <a:r>
              <a:rPr lang="da-DK">
                <a:latin typeface="APL385 Unicode" panose="020B0709000202000203" pitchFamily="49" charset="0"/>
              </a:rPr>
              <a:t>{⍺×⍵}</a:t>
            </a:r>
            <a:br>
              <a:rPr lang="da-DK"/>
            </a:br>
            <a:r>
              <a:rPr lang="da-DK"/>
              <a:t>pictures</a:t>
            </a:r>
            <a:br>
              <a:rPr lang="da-DK"/>
            </a:br>
            <a:r>
              <a:rPr lang="da-DK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990909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7936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84288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6AE5AD0B-78DA-96AF-6F08-3574B654A51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385708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2ADF6038-2E5A-469C-35D8-0A0580CF19A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05365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arabun" panose="00000500000000000000" pitchFamily="2" charset="-34"/>
            </a:endParaRP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E235E-8BE2-78BC-2D0F-81A926E25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95533"/>
            <a:ext cx="9144000" cy="47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DA54AE-24CE-46D4-E5A9-B680C8F8ED7C}"/>
              </a:ext>
            </a:extLst>
          </p:cNvPr>
          <p:cNvSpPr/>
          <p:nvPr userDrawn="1"/>
        </p:nvSpPr>
        <p:spPr>
          <a:xfrm>
            <a:off x="79513" y="4850296"/>
            <a:ext cx="417443" cy="20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615EE-C42B-898C-E353-7A8E987C4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0" y="818889"/>
            <a:ext cx="1935522" cy="3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/>
              <a:t>Space here </a:t>
            </a:r>
            <a:br>
              <a:rPr lang="da-DK"/>
            </a:br>
            <a:r>
              <a:rPr lang="da-DK"/>
              <a:t>for code </a:t>
            </a:r>
            <a:r>
              <a:rPr lang="da-DK">
                <a:latin typeface="APL385 Unicode" panose="020B0709000202000203" pitchFamily="49" charset="0"/>
              </a:rPr>
              <a:t>{⍺×⍵}</a:t>
            </a:r>
            <a:br>
              <a:rPr lang="da-DK"/>
            </a:br>
            <a:r>
              <a:rPr lang="da-DK"/>
              <a:t>pictures</a:t>
            </a:r>
            <a:br>
              <a:rPr lang="da-DK"/>
            </a:br>
            <a:r>
              <a:rPr lang="da-DK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1860E7C-CA2A-CCFE-19A9-6DCDEE29B22A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err="1"/>
              <a:t>PICinPIC</a:t>
            </a:r>
            <a:r>
              <a:rPr lang="en-GB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GB" sz="1600">
                <a:solidFill>
                  <a:srgbClr val="282828"/>
                </a:solidFill>
                <a:latin typeface="Sarabun" panose="00000500000000000000" pitchFamily="2" charset="-34"/>
              </a:rPr>
              <a:t>Consuming REST APIs in APL with </a:t>
            </a:r>
            <a:r>
              <a:rPr lang="en-GB" sz="1600" err="1">
                <a:solidFill>
                  <a:srgbClr val="282828"/>
                </a:solidFill>
                <a:latin typeface="Sarabun" panose="00000500000000000000" pitchFamily="2" charset="-34"/>
              </a:rPr>
              <a:t>OpenAPI</a:t>
            </a:r>
            <a:endParaRPr lang="en-US" sz="1600">
              <a:solidFill>
                <a:srgbClr val="282828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baseline="0" smtClean="0">
                <a:solidFill>
                  <a:srgbClr val="FF6A13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baseline="0">
              <a:solidFill>
                <a:srgbClr val="FF6A13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7B576-B848-5993-0C10-4B3DE782C2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5277" y="4777725"/>
            <a:ext cx="1270736" cy="2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57" r:id="rId7"/>
    <p:sldLayoutId id="2147483650" r:id="rId8"/>
    <p:sldLayoutId id="2147483652" r:id="rId9"/>
    <p:sldLayoutId id="2147483654" r:id="rId10"/>
    <p:sldLayoutId id="21474836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5060" y="1688053"/>
            <a:ext cx="5073517" cy="1767394"/>
          </a:xfrm>
        </p:spPr>
        <p:txBody>
          <a:bodyPr/>
          <a:lstStyle/>
          <a:p>
            <a:r>
              <a:rPr lang="en-GB"/>
              <a:t>Consuming REST APIs in APL with </a:t>
            </a:r>
            <a:r>
              <a:rPr lang="en-GB" err="1"/>
              <a:t>OpenAPI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Holden Hoover</a:t>
            </a:r>
          </a:p>
          <a:p>
            <a:r>
              <a:rPr lang="en-GB"/>
              <a:t>holden@dyalog.com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08A71-9E33-C3ED-3B73-1207E5FB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7B16-DE05-B1E4-68FE-15B54D68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2923BCC-AB34-B22E-F046-060816C17CB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DDF2D-18F2-B915-4FAD-AD0739EC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" y="953192"/>
            <a:ext cx="9139153" cy="3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69EE1-B23F-37BF-D8DB-3EAD855E9A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520BC-F440-DDC4-6099-3F7720C3E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We have some</a:t>
            </a:r>
          </a:p>
          <a:p>
            <a:pPr marL="0" indent="0">
              <a:buNone/>
            </a:pPr>
            <a:r>
              <a:rPr lang="en-CA" dirty="0"/>
              <a:t>But…</a:t>
            </a:r>
          </a:p>
          <a:p>
            <a:pPr marL="0" indent="0">
              <a:buNone/>
            </a:pPr>
            <a:r>
              <a:rPr lang="en-CA" dirty="0"/>
              <a:t>A </a:t>
            </a:r>
            <a:r>
              <a:rPr lang="en-CA" b="1" i="1" dirty="0"/>
              <a:t>lot</a:t>
            </a:r>
            <a:r>
              <a:rPr lang="en-CA" dirty="0"/>
              <a:t> of manual labour</a:t>
            </a:r>
          </a:p>
          <a:p>
            <a:pPr marL="0" indent="0">
              <a:buNone/>
            </a:pPr>
            <a:r>
              <a:rPr lang="en-CA" dirty="0"/>
              <a:t>Changes are </a:t>
            </a:r>
            <a:r>
              <a:rPr lang="en-CA" b="1" dirty="0"/>
              <a:t>hard</a:t>
            </a:r>
          </a:p>
          <a:p>
            <a:pPr marL="0" indent="0">
              <a:buNone/>
            </a:pPr>
            <a:r>
              <a:rPr lang="en-CA" dirty="0"/>
              <a:t>We want more!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60749E-3CB3-1922-775D-D1E29B06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REST Interfaces: Now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2ACA119-74D5-037F-6688-A0F3E087AE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67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53104EE8-169F-9251-188A-73998D1A658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29C5A-04ED-CF2B-3FF1-1124956116FA}"/>
              </a:ext>
            </a:extLst>
          </p:cNvPr>
          <p:cNvSpPr txBox="1"/>
          <p:nvPr/>
        </p:nvSpPr>
        <p:spPr>
          <a:xfrm>
            <a:off x="2282372" y="2248584"/>
            <a:ext cx="4579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>
                <a:solidFill>
                  <a:srgbClr val="3B475E"/>
                </a:solidFill>
                <a:latin typeface="+mj-lt"/>
              </a:rPr>
              <a:t>What can </a:t>
            </a:r>
            <a:r>
              <a:rPr lang="en-CA" sz="3600" u="sng">
                <a:solidFill>
                  <a:srgbClr val="3B475E"/>
                </a:solidFill>
                <a:latin typeface="+mj-lt"/>
              </a:rPr>
              <a:t>we</a:t>
            </a:r>
            <a:r>
              <a:rPr lang="en-CA" sz="3600">
                <a:solidFill>
                  <a:srgbClr val="3B475E"/>
                </a:solidFill>
                <a:latin typeface="+mj-lt"/>
              </a:rPr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316164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52005-7296-B0CA-63BA-DE4890CF63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F6829-7352-9C75-161A-87BF80AD3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Standardised description of REST API</a:t>
            </a:r>
          </a:p>
          <a:p>
            <a:pPr marL="0" indent="0">
              <a:buNone/>
            </a:pPr>
            <a:r>
              <a:rPr lang="en-CA" dirty="0"/>
              <a:t>(Machine </a:t>
            </a:r>
            <a:r>
              <a:rPr lang="en-CA" dirty="0">
                <a:latin typeface="APL387 Unicode" panose="020B0709000202000203" pitchFamily="50" charset="0"/>
              </a:rPr>
              <a:t>∧</a:t>
            </a:r>
            <a:r>
              <a:rPr lang="en-CA" dirty="0"/>
              <a:t> Human) readable</a:t>
            </a:r>
          </a:p>
          <a:p>
            <a:pPr marL="0" indent="0">
              <a:buNone/>
            </a:pPr>
            <a:r>
              <a:rPr lang="en-CA" dirty="0"/>
              <a:t>Automation</a:t>
            </a:r>
          </a:p>
          <a:p>
            <a:pPr marL="0" indent="0">
              <a:buNone/>
            </a:pPr>
            <a:r>
              <a:rPr lang="en-CA" dirty="0"/>
              <a:t>Collaboration (</a:t>
            </a:r>
            <a:r>
              <a:rPr lang="en-CA" dirty="0" err="1"/>
              <a:t>Frontend+Backend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/>
              <a:t>Iteration</a:t>
            </a:r>
          </a:p>
          <a:p>
            <a:pPr marL="0" indent="0">
              <a:buNone/>
            </a:pPr>
            <a:r>
              <a:rPr lang="en-CA" i="1" dirty="0"/>
              <a:t>* Formerly known as Swagger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E383C3-FE13-FC17-907D-0CAD9619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Introducing: </a:t>
            </a:r>
            <a:r>
              <a:rPr lang="en-CA" dirty="0" err="1"/>
              <a:t>OpenAPI</a:t>
            </a:r>
            <a:r>
              <a:rPr lang="en-CA" dirty="0"/>
              <a:t>*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7C0D7BF-82D6-9B58-11FA-6757F7C2503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00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E7B0B-DC58-DBBE-B961-FF9E32D6E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C8CC1D-56CF-BEF9-1E23-8DD378852DC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558112" y="381478"/>
            <a:ext cx="4546769" cy="4380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5F9C-EC66-E8F7-CE3F-BB2080AA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4818924" cy="324204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Big long YAML/JSON file</a:t>
            </a:r>
          </a:p>
          <a:p>
            <a:pPr marL="0" indent="0">
              <a:buNone/>
            </a:pPr>
            <a:r>
              <a:rPr lang="en-CA" dirty="0"/>
              <a:t>Defines every API “operation”</a:t>
            </a:r>
          </a:p>
          <a:p>
            <a:pPr marL="0" indent="0">
              <a:buNone/>
            </a:pPr>
            <a:r>
              <a:rPr lang="en-CA" dirty="0"/>
              <a:t>    Inputs and Outputs</a:t>
            </a:r>
          </a:p>
          <a:p>
            <a:pPr marL="0" indent="0">
              <a:buNone/>
            </a:pPr>
            <a:r>
              <a:rPr lang="en-CA" dirty="0"/>
              <a:t>    Documentation</a:t>
            </a:r>
          </a:p>
          <a:p>
            <a:pPr marL="0" indent="0">
              <a:buNone/>
            </a:pPr>
            <a:r>
              <a:rPr lang="en-CA" dirty="0"/>
              <a:t>    Much more…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104CC-4BC5-E2C7-5BAC-E6224E2A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OpenAPI</a:t>
            </a:r>
            <a:r>
              <a:rPr lang="en-CA"/>
              <a:t>… What?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8E19B13-0374-E1D3-BC4D-7EF8BD58B0D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263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0C1FF-619C-98C3-CCCC-02F5C9906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2CD2-9E4F-2609-37EA-F5591558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B70680D-15E4-8CAA-1533-590AD9FD79F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73E8B-ACDD-125A-8940-0398009D3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" y="953192"/>
            <a:ext cx="9139153" cy="3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9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DF32C-0AB6-994E-E0D0-095FC997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C7F0CA0E-5150-62C0-AB67-1C1D79549BD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736C4-F6B7-C69F-2BE6-9F9EAB53F5C7}"/>
              </a:ext>
            </a:extLst>
          </p:cNvPr>
          <p:cNvSpPr txBox="1"/>
          <p:nvPr/>
        </p:nvSpPr>
        <p:spPr>
          <a:xfrm>
            <a:off x="4254651" y="2248584"/>
            <a:ext cx="63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>
                <a:solidFill>
                  <a:srgbClr val="3B475E"/>
                </a:solidFill>
              </a:rPr>
              <a:t>+</a:t>
            </a:r>
            <a:endParaRPr lang="en-CA" sz="3600">
              <a:solidFill>
                <a:srgbClr val="3B475E"/>
              </a:solidFill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6E5621-59D4-4125-197F-26B2673F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97" y="2145505"/>
            <a:ext cx="3135587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B7FE363-B0CA-C6A2-E31E-C586390D98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3153" y="1515250"/>
            <a:ext cx="2112998" cy="2112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A5D09-6325-3B0F-ED43-486F6C0AACF8}"/>
              </a:ext>
            </a:extLst>
          </p:cNvPr>
          <p:cNvSpPr txBox="1"/>
          <p:nvPr/>
        </p:nvSpPr>
        <p:spPr>
          <a:xfrm>
            <a:off x="3347842" y="2843418"/>
            <a:ext cx="2448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>
                <a:solidFill>
                  <a:srgbClr val="3B475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373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EB787C5A-213D-8B63-AAD5-BED18D4E59A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6842A-535E-C82B-9E3F-0FC32D205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" y="-19924"/>
            <a:ext cx="8439325" cy="47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2D02E-FF48-A50A-F0E6-75B7499259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E019-5DD6-D698-3582-159AEBDDB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Take JSON/YAML description as input</a:t>
            </a:r>
          </a:p>
          <a:p>
            <a:pPr marL="0" indent="0">
              <a:buNone/>
            </a:pPr>
            <a:r>
              <a:rPr lang="en-CA" dirty="0"/>
              <a:t>APL code as output</a:t>
            </a:r>
          </a:p>
          <a:p>
            <a:pPr marL="0" indent="0">
              <a:buNone/>
            </a:pPr>
            <a:r>
              <a:rPr lang="en-CA" dirty="0"/>
              <a:t>Use </a:t>
            </a:r>
            <a:r>
              <a:rPr lang="en-CA" dirty="0" err="1"/>
              <a:t>HttpCommand</a:t>
            </a:r>
            <a:r>
              <a:rPr lang="en-CA" dirty="0"/>
              <a:t> internally</a:t>
            </a:r>
          </a:p>
          <a:p>
            <a:pPr marL="0" indent="0">
              <a:buNone/>
            </a:pPr>
            <a:r>
              <a:rPr lang="en-CA" dirty="0"/>
              <a:t>Hide “API Stuff”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97D7A2-25E6-5068-D8D5-458F471A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OpenAPI</a:t>
            </a:r>
            <a:r>
              <a:rPr lang="en-CA"/>
              <a:t> APL Client Generation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BC6D604-F1A1-46B9-6B15-DD04C06F18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29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96EC-2A13-1CD9-3B47-9FCEEA13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Demo 1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BA561E3-AE14-998F-3EFA-90EA1BA89D9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1B0DDC3-5A39-27D2-A1DC-3F1EB4A1F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" b="16312"/>
          <a:stretch>
            <a:fillRect/>
          </a:stretch>
        </p:blipFill>
        <p:spPr bwMode="auto">
          <a:xfrm>
            <a:off x="1392038" y="953192"/>
            <a:ext cx="6359923" cy="34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1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DDEE-1711-113A-E66D-5A831922D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/>
              <a:t>New APLer</a:t>
            </a:r>
          </a:p>
          <a:p>
            <a:pPr marL="0" indent="0">
              <a:buNone/>
            </a:pPr>
            <a:r>
              <a:rPr lang="en-CA"/>
              <a:t>Forge</a:t>
            </a:r>
          </a:p>
          <a:p>
            <a:pPr marL="0" indent="0">
              <a:buNone/>
            </a:pPr>
            <a:r>
              <a:rPr lang="en-CA" err="1"/>
              <a:t>UWaterloo</a:t>
            </a:r>
            <a:r>
              <a:rPr lang="en-CA"/>
              <a:t> Computer Engineering</a:t>
            </a:r>
          </a:p>
          <a:p>
            <a:pPr marL="0" indent="0">
              <a:buNone/>
            </a:pPr>
            <a:r>
              <a:rPr lang="en-CA"/>
              <a:t>Co-Op Student/Intern @ </a:t>
            </a:r>
            <a:r>
              <a:rPr lang="en-CA" err="1"/>
              <a:t>Dyalog</a:t>
            </a:r>
            <a:r>
              <a:rPr lang="en-CA"/>
              <a:t> Ltd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CB8687-DF10-6313-BED3-55C57356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About Me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FE48622-FD08-9304-70AF-F759FD93E0F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300F4D4-9972-0F5A-01A6-A95E00EB5F4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1898650"/>
            <a:ext cx="2127250" cy="2127250"/>
          </a:xfrm>
          <a:prstGeom prst="ellipse">
            <a:avLst/>
          </a:prstGeom>
          <a:ln w="63500" cap="rnd">
            <a:solidFill>
              <a:srgbClr val="3B475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A66A8B0-78B1-80A1-6D03-59ACC81D5E8C}"/>
              </a:ext>
            </a:extLst>
          </p:cNvPr>
          <p:cNvSpPr/>
          <p:nvPr/>
        </p:nvSpPr>
        <p:spPr>
          <a:xfrm>
            <a:off x="195942" y="1311965"/>
            <a:ext cx="1037771" cy="422492"/>
          </a:xfrm>
          <a:custGeom>
            <a:avLst/>
            <a:gdLst>
              <a:gd name="csX0" fmla="*/ 241458 w 1037771"/>
              <a:gd name="csY0" fmla="*/ 120603 h 422492"/>
              <a:gd name="csX1" fmla="*/ 257035 w 1037771"/>
              <a:gd name="csY1" fmla="*/ 82341 h 422492"/>
              <a:gd name="csX2" fmla="*/ 518886 w 1037771"/>
              <a:gd name="csY2" fmla="*/ 188944 h 422492"/>
              <a:gd name="csX3" fmla="*/ 780736 w 1037771"/>
              <a:gd name="csY3" fmla="*/ 82341 h 422492"/>
              <a:gd name="csX4" fmla="*/ 796313 w 1037771"/>
              <a:gd name="csY4" fmla="*/ 120603 h 422492"/>
              <a:gd name="csX5" fmla="*/ 573666 w 1037771"/>
              <a:gd name="csY5" fmla="*/ 211246 h 422492"/>
              <a:gd name="csX6" fmla="*/ 796313 w 1037771"/>
              <a:gd name="csY6" fmla="*/ 301889 h 422492"/>
              <a:gd name="csX7" fmla="*/ 780736 w 1037771"/>
              <a:gd name="csY7" fmla="*/ 340151 h 422492"/>
              <a:gd name="csX8" fmla="*/ 518886 w 1037771"/>
              <a:gd name="csY8" fmla="*/ 233548 h 422492"/>
              <a:gd name="csX9" fmla="*/ 257035 w 1037771"/>
              <a:gd name="csY9" fmla="*/ 340151 h 422492"/>
              <a:gd name="csX10" fmla="*/ 241458 w 1037771"/>
              <a:gd name="csY10" fmla="*/ 301889 h 422492"/>
              <a:gd name="csX11" fmla="*/ 464105 w 1037771"/>
              <a:gd name="csY11" fmla="*/ 211246 h 422492"/>
              <a:gd name="csX12" fmla="*/ 241458 w 1037771"/>
              <a:gd name="csY12" fmla="*/ 120603 h 422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037771" h="422492" fill="none" extrusionOk="0">
                <a:moveTo>
                  <a:pt x="241458" y="120603"/>
                </a:moveTo>
                <a:cubicBezTo>
                  <a:pt x="244117" y="101745"/>
                  <a:pt x="254600" y="100854"/>
                  <a:pt x="257035" y="82341"/>
                </a:cubicBezTo>
                <a:cubicBezTo>
                  <a:pt x="344380" y="88168"/>
                  <a:pt x="391863" y="163006"/>
                  <a:pt x="518886" y="188944"/>
                </a:cubicBezTo>
                <a:cubicBezTo>
                  <a:pt x="568655" y="161000"/>
                  <a:pt x="690086" y="155113"/>
                  <a:pt x="780736" y="82341"/>
                </a:cubicBezTo>
                <a:cubicBezTo>
                  <a:pt x="789230" y="91498"/>
                  <a:pt x="788120" y="106734"/>
                  <a:pt x="796313" y="120603"/>
                </a:cubicBezTo>
                <a:cubicBezTo>
                  <a:pt x="735722" y="149790"/>
                  <a:pt x="670786" y="152089"/>
                  <a:pt x="573666" y="211246"/>
                </a:cubicBezTo>
                <a:cubicBezTo>
                  <a:pt x="630735" y="231901"/>
                  <a:pt x="684606" y="276294"/>
                  <a:pt x="796313" y="301889"/>
                </a:cubicBezTo>
                <a:cubicBezTo>
                  <a:pt x="791059" y="316826"/>
                  <a:pt x="785158" y="324973"/>
                  <a:pt x="780736" y="340151"/>
                </a:cubicBezTo>
                <a:cubicBezTo>
                  <a:pt x="710486" y="320732"/>
                  <a:pt x="644071" y="270338"/>
                  <a:pt x="518886" y="233548"/>
                </a:cubicBezTo>
                <a:cubicBezTo>
                  <a:pt x="426280" y="287514"/>
                  <a:pt x="320728" y="310911"/>
                  <a:pt x="257035" y="340151"/>
                </a:cubicBezTo>
                <a:cubicBezTo>
                  <a:pt x="252966" y="330473"/>
                  <a:pt x="249692" y="313729"/>
                  <a:pt x="241458" y="301889"/>
                </a:cubicBezTo>
                <a:cubicBezTo>
                  <a:pt x="297918" y="255102"/>
                  <a:pt x="372629" y="264917"/>
                  <a:pt x="464105" y="211246"/>
                </a:cubicBezTo>
                <a:cubicBezTo>
                  <a:pt x="392576" y="194670"/>
                  <a:pt x="331198" y="133870"/>
                  <a:pt x="241458" y="120603"/>
                </a:cubicBezTo>
                <a:close/>
              </a:path>
              <a:path w="1037771" h="422492" stroke="0" extrusionOk="0">
                <a:moveTo>
                  <a:pt x="241458" y="120603"/>
                </a:moveTo>
                <a:cubicBezTo>
                  <a:pt x="241775" y="107425"/>
                  <a:pt x="254687" y="93503"/>
                  <a:pt x="257035" y="82341"/>
                </a:cubicBezTo>
                <a:cubicBezTo>
                  <a:pt x="314185" y="96517"/>
                  <a:pt x="444156" y="182351"/>
                  <a:pt x="518886" y="188944"/>
                </a:cubicBezTo>
                <a:cubicBezTo>
                  <a:pt x="608435" y="144139"/>
                  <a:pt x="725723" y="137655"/>
                  <a:pt x="780736" y="82341"/>
                </a:cubicBezTo>
                <a:cubicBezTo>
                  <a:pt x="788037" y="92398"/>
                  <a:pt x="792089" y="112486"/>
                  <a:pt x="796313" y="120603"/>
                </a:cubicBezTo>
                <a:cubicBezTo>
                  <a:pt x="706578" y="171605"/>
                  <a:pt x="657409" y="171864"/>
                  <a:pt x="573666" y="211246"/>
                </a:cubicBezTo>
                <a:cubicBezTo>
                  <a:pt x="663479" y="229504"/>
                  <a:pt x="732977" y="301701"/>
                  <a:pt x="796313" y="301889"/>
                </a:cubicBezTo>
                <a:cubicBezTo>
                  <a:pt x="791268" y="314940"/>
                  <a:pt x="785335" y="327725"/>
                  <a:pt x="780736" y="340151"/>
                </a:cubicBezTo>
                <a:cubicBezTo>
                  <a:pt x="689867" y="304268"/>
                  <a:pt x="657186" y="262430"/>
                  <a:pt x="518886" y="233548"/>
                </a:cubicBezTo>
                <a:cubicBezTo>
                  <a:pt x="451336" y="291253"/>
                  <a:pt x="327327" y="286497"/>
                  <a:pt x="257035" y="340151"/>
                </a:cubicBezTo>
                <a:cubicBezTo>
                  <a:pt x="246504" y="326714"/>
                  <a:pt x="246916" y="315181"/>
                  <a:pt x="241458" y="301889"/>
                </a:cubicBezTo>
                <a:cubicBezTo>
                  <a:pt x="327857" y="252401"/>
                  <a:pt x="411494" y="245439"/>
                  <a:pt x="464105" y="211246"/>
                </a:cubicBezTo>
                <a:cubicBezTo>
                  <a:pt x="410109" y="191642"/>
                  <a:pt x="309669" y="142545"/>
                  <a:pt x="241458" y="120603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3982899532">
                  <a:prstGeom prst="mathMultiply">
                    <a:avLst>
                      <a:gd name="adj1" fmla="val 977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7D5A93F-8081-DC82-2213-647D429E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68" y="4612585"/>
            <a:ext cx="404586" cy="4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3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5B53-FCCC-E1A7-7F49-5686C0CFE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8D90-2FD2-78C2-832F-A0F06136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Demo 2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3750F9F1-D0CE-532F-9847-21ACEDC01C7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6D2038-3B05-CF20-318C-9437B89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" b="14724"/>
          <a:stretch>
            <a:fillRect/>
          </a:stretch>
        </p:blipFill>
        <p:spPr bwMode="auto">
          <a:xfrm>
            <a:off x="1275300" y="953192"/>
            <a:ext cx="6593400" cy="36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175C-78D9-0344-D968-FC9A8D47B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79564429-C9D6-0E7B-EDD4-CBF62B74F4E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A1548-1579-7A9A-D598-8B6A7BA00F9E}"/>
              </a:ext>
            </a:extLst>
          </p:cNvPr>
          <p:cNvSpPr txBox="1"/>
          <p:nvPr/>
        </p:nvSpPr>
        <p:spPr>
          <a:xfrm>
            <a:off x="1860852" y="2248584"/>
            <a:ext cx="5422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>
                <a:solidFill>
                  <a:srgbClr val="3B475E"/>
                </a:solidFill>
                <a:latin typeface="+mj-lt"/>
              </a:rPr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84949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B8509-A21F-D85C-4A32-9AB39D04498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69D3-2AE8-C52D-1DE0-91A1AC87D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Write spec first</a:t>
            </a:r>
          </a:p>
          <a:p>
            <a:pPr marL="0" indent="0">
              <a:buNone/>
            </a:pPr>
            <a:r>
              <a:rPr lang="en-CA" dirty="0"/>
              <a:t>    Force to think about </a:t>
            </a:r>
            <a:r>
              <a:rPr lang="en-CA" i="1" dirty="0"/>
              <a:t>design</a:t>
            </a:r>
            <a:r>
              <a:rPr lang="en-CA" dirty="0"/>
              <a:t> of API</a:t>
            </a:r>
          </a:p>
          <a:p>
            <a:pPr marL="0" indent="0">
              <a:buNone/>
            </a:pPr>
            <a:r>
              <a:rPr lang="en-CA" dirty="0"/>
              <a:t>Tool ecosystem available</a:t>
            </a:r>
          </a:p>
          <a:p>
            <a:pPr marL="0" indent="0">
              <a:buNone/>
            </a:pPr>
            <a:r>
              <a:rPr lang="en-CA" dirty="0"/>
              <a:t>    Generation</a:t>
            </a:r>
          </a:p>
          <a:p>
            <a:pPr marL="0" indent="0">
              <a:buNone/>
            </a:pPr>
            <a:r>
              <a:rPr lang="en-CA" dirty="0"/>
              <a:t>    Documentation</a:t>
            </a:r>
          </a:p>
          <a:p>
            <a:pPr marL="0" indent="0">
              <a:buNone/>
            </a:pPr>
            <a:r>
              <a:rPr lang="en-CA" dirty="0"/>
              <a:t>    Testing</a:t>
            </a:r>
          </a:p>
          <a:p>
            <a:pPr marL="0" indent="0">
              <a:buNone/>
            </a:pPr>
            <a:r>
              <a:rPr lang="en-CA" dirty="0"/>
              <a:t>LLMs work well with </a:t>
            </a:r>
            <a:r>
              <a:rPr lang="en-CA" dirty="0" err="1"/>
              <a:t>OpenAPI</a:t>
            </a: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038A7E-B46B-C6B7-DB68-0283F25C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OpenAPI</a:t>
            </a:r>
            <a:r>
              <a:rPr lang="en-CA"/>
              <a:t> REST Servers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92E4CC6-B627-5C9F-4516-98402AD3967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1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005A4-871E-7A20-0B34-A9EE4B34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A1C7-A653-6F2D-5F66-6E680C71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74A2A3D-4205-2537-B8B4-3E96C1CCE08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2DBB5-EB11-667B-808A-E09A1F64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" y="953192"/>
            <a:ext cx="9139153" cy="372800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DB1572-D9DA-5027-4544-48DC1DDCC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374580"/>
              </p:ext>
            </p:extLst>
          </p:nvPr>
        </p:nvGraphicFramePr>
        <p:xfrm>
          <a:off x="2981324" y="1638727"/>
          <a:ext cx="3181349" cy="187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1799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86C6-6300-7700-26ED-6E7CDABA0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40D8-3FB1-3206-A853-610AE61C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7D18ACB-6CB5-7A94-E309-690E30D5030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6ADA-9DBB-D60E-5DFC-90E9FE47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" y="953192"/>
            <a:ext cx="9139153" cy="3728009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91E40E-1C47-EE28-C607-1B5AAC8CD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524672"/>
              </p:ext>
            </p:extLst>
          </p:nvPr>
        </p:nvGraphicFramePr>
        <p:xfrm>
          <a:off x="8096250" y="3569944"/>
          <a:ext cx="847725" cy="52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603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2F43A-BF5E-F22F-BA5C-1C92EFDFECA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7377-FB36-F7A9-0BF7-C19AD3CCD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Stark</a:t>
            </a:r>
          </a:p>
          <a:p>
            <a:pPr marL="0" indent="0">
              <a:buNone/>
            </a:pPr>
            <a:r>
              <a:rPr lang="en-CA" dirty="0"/>
              <a:t>    Experimental Project</a:t>
            </a:r>
          </a:p>
          <a:p>
            <a:pPr marL="0" indent="0">
              <a:buNone/>
            </a:pPr>
            <a:r>
              <a:rPr lang="en-CA" dirty="0"/>
              <a:t>    Jarvis</a:t>
            </a:r>
          </a:p>
          <a:p>
            <a:pPr marL="0" indent="0">
              <a:buNone/>
            </a:pPr>
            <a:r>
              <a:rPr lang="en-CA" dirty="0"/>
              <a:t>    “Register Routes”</a:t>
            </a:r>
          </a:p>
          <a:p>
            <a:pPr marL="0" indent="0">
              <a:buNone/>
            </a:pPr>
            <a:r>
              <a:rPr lang="en-CA" dirty="0"/>
              <a:t>    Autogenerates </a:t>
            </a:r>
            <a:r>
              <a:rPr lang="en-CA" dirty="0" err="1"/>
              <a:t>OpenAPI</a:t>
            </a:r>
            <a:r>
              <a:rPr lang="en-CA" dirty="0"/>
              <a:t> JSON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E79EC-1587-90A2-1D90-039640E7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APL </a:t>
            </a:r>
            <a:r>
              <a:rPr lang="en-CA" dirty="0" err="1"/>
              <a:t>OpenAPI</a:t>
            </a:r>
            <a:r>
              <a:rPr lang="en-CA" dirty="0"/>
              <a:t> Services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E9D5F6E-5438-E1DC-0FE4-E111647968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1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0FE7-9A7E-631E-B569-BD335179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3ECAEE-23C2-0B09-8A27-324ACEAED7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F83F-9D8D-2CFF-C8EB-6D830B7C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1235E-EAD2-709A-BF83-69F16565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about APL Servers?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55182ED-7A1D-1D1A-D92E-A57C96AB670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190B2F-5412-473E-562C-84B92C45C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809" y="1950382"/>
            <a:ext cx="4039164" cy="20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D0BDA8-570D-EF9E-E033-E88C432B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087012"/>
            <a:ext cx="4286848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8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866EE-6C00-5BD2-65D2-A0359B92C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B4379-203C-3EA5-8839-15B773DFB27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ABED-2F74-EFC5-9727-161510E50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89AA0-C1AC-0962-C544-DDB5E011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about APL Servers?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C61A911-1791-5E75-0306-44FC4DA0355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80EC0A-635B-BC2F-F4EE-A153734EC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809" y="1950382"/>
            <a:ext cx="4039164" cy="2024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12DE8-9ACF-D799-A040-9CA7340E7806}"/>
              </a:ext>
            </a:extLst>
          </p:cNvPr>
          <p:cNvSpPr/>
          <p:nvPr/>
        </p:nvSpPr>
        <p:spPr>
          <a:xfrm>
            <a:off x="5438775" y="2333625"/>
            <a:ext cx="532788" cy="238125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967C4C-F962-7000-F984-613C0872A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087012"/>
            <a:ext cx="4286848" cy="3419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79390F-52D6-932A-C39E-8FDDDB65C6A1}"/>
              </a:ext>
            </a:extLst>
          </p:cNvPr>
          <p:cNvSpPr/>
          <p:nvPr/>
        </p:nvSpPr>
        <p:spPr>
          <a:xfrm>
            <a:off x="1268137" y="1029357"/>
            <a:ext cx="377504" cy="319025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1B009C-06B3-A817-3CEC-FD3A2CCE4D80}"/>
              </a:ext>
            </a:extLst>
          </p:cNvPr>
          <p:cNvSpPr/>
          <p:nvPr/>
        </p:nvSpPr>
        <p:spPr>
          <a:xfrm>
            <a:off x="5438775" y="2558863"/>
            <a:ext cx="532788" cy="238125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A0BAE-0DCF-AF88-0775-79E20B2337D1}"/>
              </a:ext>
            </a:extLst>
          </p:cNvPr>
          <p:cNvSpPr/>
          <p:nvPr/>
        </p:nvSpPr>
        <p:spPr>
          <a:xfrm>
            <a:off x="5438775" y="2765221"/>
            <a:ext cx="532788" cy="238125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000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B7718-E5A4-FA65-7F5E-CF878D1E6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5918B-6895-280C-B3A9-9C0AE45C905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88B6B-922A-887C-A450-E2305029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77B53-52AE-3080-11EA-885CD1D6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45" y="1087012"/>
            <a:ext cx="4286848" cy="34199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6C6D4A-8079-B119-327E-61F695E5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about APL Servers?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4648B1B-D3C7-294C-4840-BD6EE44580C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B215B5-17CB-C9BD-E412-F6FEC51C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809" y="1576392"/>
            <a:ext cx="4039164" cy="2772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BAFF97-C8A9-27DF-61D2-F626942015CE}"/>
              </a:ext>
            </a:extLst>
          </p:cNvPr>
          <p:cNvSpPr/>
          <p:nvPr/>
        </p:nvSpPr>
        <p:spPr>
          <a:xfrm>
            <a:off x="444616" y="2004968"/>
            <a:ext cx="3892491" cy="729843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1D004-83BC-3A5F-797A-68A2BD7F39EB}"/>
              </a:ext>
            </a:extLst>
          </p:cNvPr>
          <p:cNvSpPr/>
          <p:nvPr/>
        </p:nvSpPr>
        <p:spPr>
          <a:xfrm>
            <a:off x="6182685" y="2558290"/>
            <a:ext cx="2750997" cy="305562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87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2D736-8A8E-AC89-8BE2-58C6E503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6AD65-2688-008F-0A6E-453DF07F1D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29FA-B814-0D7D-E2F7-FDC4226B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C29EE6-3DF6-AC1F-4D33-BEAFC6A5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about APL Servers?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9D787E1-D9EF-2E3D-FEF5-3E5BB8513C3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7789F4-54C5-1691-D309-5F9C1110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809" y="1576392"/>
            <a:ext cx="4039164" cy="2772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FD0A1-D881-673C-2FDF-C651CC17A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45" y="1087012"/>
            <a:ext cx="4286848" cy="34199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99996E-34FC-1771-E5D8-3C99559C3CA4}"/>
              </a:ext>
            </a:extLst>
          </p:cNvPr>
          <p:cNvSpPr/>
          <p:nvPr/>
        </p:nvSpPr>
        <p:spPr>
          <a:xfrm>
            <a:off x="729842" y="2711072"/>
            <a:ext cx="3666615" cy="727454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81F85-5177-3C91-94DB-3BC0F80C8FCB}"/>
              </a:ext>
            </a:extLst>
          </p:cNvPr>
          <p:cNvSpPr/>
          <p:nvPr/>
        </p:nvSpPr>
        <p:spPr>
          <a:xfrm>
            <a:off x="6100903" y="2853154"/>
            <a:ext cx="2750997" cy="305562"/>
          </a:xfrm>
          <a:prstGeom prst="rect">
            <a:avLst/>
          </a:prstGeom>
          <a:noFill/>
          <a:ln w="57150">
            <a:solidFill>
              <a:srgbClr val="ED7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63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438251-A6AC-3957-20F6-C2724113A4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F7EFA-FBF4-43EE-AD31-25ADF579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Expose service to web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CEC590-DACF-E1C0-8B13-8BC6E6DD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Services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31F3CD9-37F3-42EC-651C-26E53D7D52A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39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FE4B8-6DE9-AC73-AD79-5C88E14795C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BB4974-19E9-0CEE-C187-85555FB1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1084" y="1055513"/>
            <a:ext cx="4942630" cy="35995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221F7C-D114-1785-8C72-8BDD6090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about APL Servers?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9D5BA816-2418-FBFD-B3AF-63574504C76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41F8D1-C609-1FED-26CB-37BF39AD3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46" y="823569"/>
            <a:ext cx="4111690" cy="3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024E-FCD9-488B-9ED4-4212A4EA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584883-63F9-86DC-C34E-521F5A61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313" y="1886215"/>
            <a:ext cx="1944209" cy="685535"/>
          </a:xfrm>
        </p:spPr>
        <p:txBody>
          <a:bodyPr/>
          <a:lstStyle/>
          <a:p>
            <a:r>
              <a:rPr lang="en-CA"/>
              <a:t>Future?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0CCE96E-7EA2-3BA9-299A-499AC37F316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94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3BB7A-826F-821D-1967-6A07FBB0E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C2A3C-B97A-D2B0-82E8-136593ED0D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7398F-3739-6E45-5049-6EE257A3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Expose service to web</a:t>
            </a:r>
          </a:p>
          <a:p>
            <a:pPr marL="0" indent="0">
              <a:buNone/>
            </a:pPr>
            <a:r>
              <a:rPr lang="en-CA" dirty="0"/>
              <a:t>REST mechanism</a:t>
            </a:r>
          </a:p>
          <a:p>
            <a:pPr marL="0" indent="0">
              <a:buNone/>
            </a:pPr>
            <a:r>
              <a:rPr lang="en-CA" dirty="0"/>
              <a:t>    “Design style”</a:t>
            </a:r>
          </a:p>
          <a:p>
            <a:pPr marL="0" indent="0">
              <a:buNone/>
            </a:pPr>
            <a:r>
              <a:rPr lang="en-CA" dirty="0"/>
              <a:t>    Standard HTTP methods</a:t>
            </a:r>
          </a:p>
          <a:p>
            <a:pPr marL="0" indent="0">
              <a:buNone/>
            </a:pPr>
            <a:r>
              <a:rPr lang="en-CA" dirty="0"/>
              <a:t>    “Stateless”</a:t>
            </a:r>
          </a:p>
          <a:p>
            <a:pPr marL="0" indent="0">
              <a:buNone/>
            </a:pPr>
            <a:r>
              <a:rPr lang="en-CA" dirty="0"/>
              <a:t>    Other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3A027F-89FB-54BC-0665-60F02618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REST Services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3CB945A-E97E-D993-6F6F-B4F386CCC89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42959-C225-A15E-4948-5F1286EFD4A0}"/>
              </a:ext>
            </a:extLst>
          </p:cNvPr>
          <p:cNvSpPr txBox="1"/>
          <p:nvPr/>
        </p:nvSpPr>
        <p:spPr>
          <a:xfrm>
            <a:off x="940155" y="1623698"/>
            <a:ext cx="72636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3B475E"/>
                </a:solidFill>
                <a:latin typeface="Sarabun" panose="00000500000000000000" pitchFamily="2" charset="-34"/>
              </a:rPr>
              <a:t>Representational State Transfer (REST) architectural style</a:t>
            </a:r>
            <a:endParaRPr lang="en-CA" sz="3200" i="1" dirty="0">
              <a:solidFill>
                <a:srgbClr val="3B4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8352-281E-6B7D-A72C-AC0B283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CE258339-77C2-2641-ABB0-9F32FDEFECD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98F25-D033-98C2-EA1E-3FBCFF94161E}"/>
              </a:ext>
            </a:extLst>
          </p:cNvPr>
          <p:cNvSpPr txBox="1"/>
          <p:nvPr/>
        </p:nvSpPr>
        <p:spPr>
          <a:xfrm>
            <a:off x="2282372" y="2248584"/>
            <a:ext cx="4579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dirty="0">
                <a:solidFill>
                  <a:srgbClr val="3B475E"/>
                </a:solidFill>
                <a:latin typeface="+mj-lt"/>
              </a:rPr>
              <a:t>Why should </a:t>
            </a:r>
            <a:r>
              <a:rPr lang="en-CA" sz="3600" i="1" dirty="0">
                <a:solidFill>
                  <a:srgbClr val="3B475E"/>
                </a:solidFill>
                <a:latin typeface="+mj-lt"/>
              </a:rPr>
              <a:t>I</a:t>
            </a:r>
            <a:r>
              <a:rPr lang="en-CA" sz="3600" dirty="0">
                <a:solidFill>
                  <a:srgbClr val="3B475E"/>
                </a:solidFill>
                <a:latin typeface="+mj-lt"/>
              </a:rPr>
              <a:t> care?</a:t>
            </a:r>
          </a:p>
        </p:txBody>
      </p:sp>
    </p:spTree>
    <p:extLst>
      <p:ext uri="{BB962C8B-B14F-4D97-AF65-F5344CB8AC3E}">
        <p14:creationId xmlns:p14="http://schemas.microsoft.com/office/powerpoint/2010/main" val="150358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69E3-DABC-9BDA-792A-98C848D6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74A8-4EF7-E71E-CB08-D61D0646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5DC9E88-1C5B-9B36-9606-BECC256142B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D86F1-5AA5-852E-3624-7CAC46C1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23" y="953192"/>
            <a:ext cx="9139153" cy="3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B549C-5A47-64A9-5BD7-EC8342EF5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E5D0-51F5-4136-FA4B-0D0E8996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D7D180A-DF5F-4C91-0C02-3E8E442F63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83629-4137-6F2C-4B25-06B620875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10" t="51667" r="66699" b="36849"/>
          <a:stretch>
            <a:fillRect/>
          </a:stretch>
        </p:blipFill>
        <p:spPr>
          <a:xfrm rot="720000">
            <a:off x="2853146" y="1285665"/>
            <a:ext cx="4125199" cy="31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9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0183-05BD-37F0-F026-EE9257E6D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25FB-40C4-FC9F-8579-FB628A0B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D659C19-FFE9-9FEC-3907-3E6BABC5353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E221F-73F5-9A80-22C7-B228FE40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55" t="63682" r="69886" b="31034"/>
          <a:stretch>
            <a:fillRect/>
          </a:stretch>
        </p:blipFill>
        <p:spPr>
          <a:xfrm rot="-600000">
            <a:off x="1970720" y="1155288"/>
            <a:ext cx="5202559" cy="28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6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AFA3-6FFC-E8DF-3856-6812E23D8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CCFC-B9B1-2962-06F2-D1A99E86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should I care?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7FA4D2E-7812-5D1E-CF4B-CBE7DFB1100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4041D-075C-3158-685D-944F1BA8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189" t="15527" r="22348" b="78581"/>
          <a:stretch>
            <a:fillRect/>
          </a:stretch>
        </p:blipFill>
        <p:spPr>
          <a:xfrm rot="20914429">
            <a:off x="2519369" y="1147250"/>
            <a:ext cx="4105260" cy="2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5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yalog 2025.6">
      <a:dk1>
        <a:srgbClr val="232222"/>
      </a:dk1>
      <a:lt1>
        <a:sysClr val="window" lastClr="FFFFFF"/>
      </a:lt1>
      <a:dk2>
        <a:srgbClr val="2A3244"/>
      </a:dk2>
      <a:lt2>
        <a:srgbClr val="F2F1F0"/>
      </a:lt2>
      <a:accent1>
        <a:srgbClr val="FF6A13"/>
      </a:accent1>
      <a:accent2>
        <a:srgbClr val="8986CA"/>
      </a:accent2>
      <a:accent3>
        <a:srgbClr val="003B5C"/>
      </a:accent3>
      <a:accent4>
        <a:srgbClr val="FFA300"/>
      </a:accent4>
      <a:accent5>
        <a:srgbClr val="CA2E51"/>
      </a:accent5>
      <a:accent6>
        <a:srgbClr val="FF6A13"/>
      </a:accent6>
      <a:hlink>
        <a:srgbClr val="FF6A13"/>
      </a:hlink>
      <a:folHlink>
        <a:srgbClr val="FF6A13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92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CCA95F-263C-4FA3-B2D2-7294B3FA9F64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cac40a7e-5bbc-496d-a01b-6fc1491e9ea4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6ca1e78-67a2-42db-bf18-61cd1c6130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58824FFA8754BBAB80B01354A1809" ma:contentTypeVersion="11" ma:contentTypeDescription="Create a new document." ma:contentTypeScope="" ma:versionID="7a54c4482f962e96d54807624e4f3a35">
  <xsd:schema xmlns:xsd="http://www.w3.org/2001/XMLSchema" xmlns:xs="http://www.w3.org/2001/XMLSchema" xmlns:p="http://schemas.microsoft.com/office/2006/metadata/properties" xmlns:ns3="c6ca1e78-67a2-42db-bf18-61cd1c6130f6" targetNamespace="http://schemas.microsoft.com/office/2006/metadata/properties" ma:root="true" ma:fieldsID="fa85944e873e72d786ea845498d5976b" ns3:_="">
    <xsd:import namespace="c6ca1e78-67a2-42db-bf18-61cd1c6130f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a1e78-67a2-42db-bf18-61cd1c6130f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4F1E2-8DD4-49D8-AC1A-3F80BD6FEB41}">
  <ds:schemaRefs>
    <ds:schemaRef ds:uri="http://schemas.openxmlformats.org/package/2006/metadata/core-properties"/>
    <ds:schemaRef ds:uri="http://schemas.microsoft.com/office/infopath/2007/PartnerControls"/>
    <ds:schemaRef ds:uri="c6ca1e78-67a2-42db-bf18-61cd1c6130f6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75636-62FC-4E4A-83F8-BF6DC3BF2F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7D430-77CB-480D-AC1F-1185CFEC8E9D}">
  <ds:schemaRefs>
    <ds:schemaRef ds:uri="c6ca1e78-67a2-42db-bf18-61cd1c6130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DYNA26</Template>
  <TotalTime>0</TotalTime>
  <Words>330</Words>
  <Application>Microsoft Office PowerPoint</Application>
  <PresentationFormat>On-screen Show (16:9)</PresentationFormat>
  <Paragraphs>109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Wingdings 2</vt:lpstr>
      <vt:lpstr>Courier New</vt:lpstr>
      <vt:lpstr>Arial</vt:lpstr>
      <vt:lpstr>APL387 Unicode</vt:lpstr>
      <vt:lpstr>APL385 Unicode</vt:lpstr>
      <vt:lpstr>Sarabun</vt:lpstr>
      <vt:lpstr>Calibri</vt:lpstr>
      <vt:lpstr>Wingdings</vt:lpstr>
      <vt:lpstr>Office Theme</vt:lpstr>
      <vt:lpstr>Consuming REST APIs in APL with OpenAPI</vt:lpstr>
      <vt:lpstr>About Me</vt:lpstr>
      <vt:lpstr>Web Services</vt:lpstr>
      <vt:lpstr>REST Services</vt:lpstr>
      <vt:lpstr>PowerPoint Presentation</vt:lpstr>
      <vt:lpstr>Why should I care?</vt:lpstr>
      <vt:lpstr>Why should I care?</vt:lpstr>
      <vt:lpstr>Why should I care?</vt:lpstr>
      <vt:lpstr>Why should I care?</vt:lpstr>
      <vt:lpstr>Why should I care?</vt:lpstr>
      <vt:lpstr>REST Interfaces: Now</vt:lpstr>
      <vt:lpstr>PowerPoint Presentation</vt:lpstr>
      <vt:lpstr>Introducing: OpenAPI*</vt:lpstr>
      <vt:lpstr>OpenAPI… What?</vt:lpstr>
      <vt:lpstr>Why should I care?</vt:lpstr>
      <vt:lpstr>PowerPoint Presentation</vt:lpstr>
      <vt:lpstr>PowerPoint Presentation</vt:lpstr>
      <vt:lpstr>OpenAPI APL Client Generation</vt:lpstr>
      <vt:lpstr>Demo 1</vt:lpstr>
      <vt:lpstr>Demo 2</vt:lpstr>
      <vt:lpstr>PowerPoint Presentation</vt:lpstr>
      <vt:lpstr>OpenAPI REST Servers</vt:lpstr>
      <vt:lpstr>Why should I care?</vt:lpstr>
      <vt:lpstr>Why should I care?</vt:lpstr>
      <vt:lpstr>APL OpenAPI Services</vt:lpstr>
      <vt:lpstr>What about APL Servers?</vt:lpstr>
      <vt:lpstr>What about APL Servers?</vt:lpstr>
      <vt:lpstr>What about APL Servers?</vt:lpstr>
      <vt:lpstr>What about APL Servers?</vt:lpstr>
      <vt:lpstr>What about APL Servers?</vt:lpstr>
      <vt:lpstr>Future?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2019-07-25T11:46:05Z</dcterms:created>
  <dcterms:modified xsi:type="dcterms:W3CDTF">2026-04-29T12:50:16Z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0x01010011158824FFA8754BBAB80B01354A1809</vt:lpwstr>
  </property>
</Properties>
</file>