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03" r:id="rId2"/>
    <p:sldId id="313" r:id="rId3"/>
    <p:sldId id="315" r:id="rId4"/>
    <p:sldId id="296" r:id="rId5"/>
    <p:sldId id="298" r:id="rId6"/>
    <p:sldId id="299" r:id="rId7"/>
    <p:sldId id="314" r:id="rId8"/>
    <p:sldId id="301" r:id="rId9"/>
    <p:sldId id="302" r:id="rId10"/>
    <p:sldId id="300" r:id="rId11"/>
    <p:sldId id="305" r:id="rId12"/>
    <p:sldId id="316" r:id="rId13"/>
    <p:sldId id="306" r:id="rId14"/>
    <p:sldId id="317" r:id="rId15"/>
    <p:sldId id="307" r:id="rId16"/>
    <p:sldId id="318" r:id="rId17"/>
    <p:sldId id="319" r:id="rId18"/>
    <p:sldId id="320" r:id="rId19"/>
    <p:sldId id="321" r:id="rId20"/>
    <p:sldId id="309" r:id="rId21"/>
    <p:sldId id="311" r:id="rId22"/>
    <p:sldId id="322" r:id="rId23"/>
    <p:sldId id="312" r:id="rId24"/>
    <p:sldId id="324" r:id="rId25"/>
    <p:sldId id="325" r:id="rId26"/>
    <p:sldId id="326" r:id="rId27"/>
    <p:sldId id="327" r:id="rId28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31"/>
    </p:embeddedFont>
    <p:embeddedFont>
      <p:font typeface="APL387 Unicode" panose="020B0709000202000203" pitchFamily="50" charset="0"/>
      <p:regular r:id="rId32"/>
    </p:embeddedFont>
    <p:embeddedFont>
      <p:font typeface="Sarabun" panose="020B0604020202020204" charset="-34"/>
      <p:regular r:id="rId33"/>
      <p:bold r:id="rId34"/>
      <p:italic r:id="rId35"/>
      <p:boldItalic r:id="rId36"/>
    </p:embeddedFont>
    <p:embeddedFont>
      <p:font typeface="Wingdings 2" panose="05020102010507070707" pitchFamily="18" charset="2"/>
      <p:regular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D8F"/>
    <a:srgbClr val="FF6A13"/>
    <a:srgbClr val="FF6600"/>
    <a:srgbClr val="3B475E"/>
    <a:srgbClr val="ED7F00"/>
    <a:srgbClr val="FDFDF5"/>
    <a:srgbClr val="F6F6D9"/>
    <a:srgbClr val="BBB5D6"/>
    <a:srgbClr val="928ABD"/>
    <a:srgbClr val="37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49266" autoAdjust="0"/>
  </p:normalViewPr>
  <p:slideViewPr>
    <p:cSldViewPr snapToGrid="0">
      <p:cViewPr varScale="1">
        <p:scale>
          <a:sx n="68" d="100"/>
          <a:sy n="68" d="100"/>
        </p:scale>
        <p:origin x="2742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NUL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12/05/2026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12/05/2026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Write some APLAN</a:t>
            </a:r>
          </a:p>
          <a:p>
            <a:r>
              <a:rPr lang="en-GB" dirty="0"/>
              <a:t>Turn on APLAN output</a:t>
            </a:r>
          </a:p>
          <a:p>
            <a:r>
              <a:rPr lang="en-GB" dirty="0"/>
              <a:t>Edit APLAN</a:t>
            </a:r>
          </a:p>
          <a:p>
            <a:r>
              <a:rPr lang="en-GB" dirty="0"/>
              <a:t>Later: () is an empty _namespace_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76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Nesting</a:t>
            </a:r>
          </a:p>
          <a:p>
            <a:r>
              <a:rPr lang="en-GB" dirty="0"/>
              <a:t>Text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501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inline tracing of this expression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87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Dyadic:</a:t>
            </a:r>
          </a:p>
          <a:p>
            <a:r>
              <a:rPr lang="en-GB" dirty="0"/>
              <a:t>Word(s)⊆⍛∊words</a:t>
            </a:r>
          </a:p>
          <a:p>
            <a:r>
              <a:rPr lang="en-GB" dirty="0"/>
              <a:t>x⍴⍛⍴0</a:t>
            </a:r>
          </a:p>
          <a:p>
            <a:r>
              <a:rPr lang="en-GB" dirty="0"/>
              <a:t>Monadic:</a:t>
            </a:r>
          </a:p>
          <a:p>
            <a:r>
              <a:rPr lang="en-GB" dirty="0"/>
              <a:t>⌈/⍛=</a:t>
            </a:r>
          </a:p>
          <a:p>
            <a:r>
              <a:rPr lang="en-GB" dirty="0"/>
              <a:t>&gt;∘0⍛/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131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474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Foobar</a:t>
            </a:r>
            <a:r>
              <a:rPr lang="en-GB" dirty="0"/>
              <a:t>(!</a:t>
            </a:r>
            <a:r>
              <a:rPr lang="en-GB" dirty="0" err="1"/>
              <a:t>baz</a:t>
            </a:r>
            <a:r>
              <a:rPr lang="en-GB" dirty="0"/>
              <a:t>) example</a:t>
            </a:r>
          </a:p>
          <a:p>
            <a:r>
              <a:rPr lang="en-GB" dirty="0"/>
              <a:t>Need execute to get name (dangerous!)</a:t>
            </a:r>
          </a:p>
          <a:p>
            <a:r>
              <a:rPr lang="en-GB" dirty="0"/>
              <a:t>Need trap to handle name not existing (</a:t>
            </a:r>
            <a:r>
              <a:rPr lang="en-GB" dirty="0" err="1"/>
              <a:t>ew</a:t>
            </a:r>
            <a:r>
              <a:rPr lang="en-GB" dirty="0"/>
              <a:t>!)</a:t>
            </a:r>
          </a:p>
          <a:p>
            <a:r>
              <a:rPr lang="en-GB" dirty="0"/>
              <a:t>Name value pairs, and matrix default pair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470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B5A4A-765B-C8CE-B4BF-E267E4138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840415-EC43-3C1F-1EAC-971B1F4983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A7442-98E0-1BB2-4583-3AC60E96C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43EBD-679F-49E0-C96C-8C5088970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972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⎕SHELL⍠('Shell' ⋄ 'cmd.exe’ ‘/C')⊢'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dir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’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F←{⎕SHELL 'tree /F'}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G←{⎕SHELL 'tree.com' '/F’}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SHELL⍠'Env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['FOO' '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asdf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⋄ 'BAR' 'qwerty']⊢'echo $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Env:FOO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 $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Env:BAR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’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⎕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SHELL⍠'Timeout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Sarabun" panose="00000500000000000000" pitchFamily="2" charset="-34"/>
                <a:ea typeface="+mn-ea"/>
                <a:cs typeface="+mn-cs"/>
              </a:rPr>
              <a:t>' 2000⊢'sleep 10'</a:t>
            </a:r>
            <a:r>
              <a:rPr lang="en-GB" sz="1200" kern="1200" dirty="0">
                <a:solidFill>
                  <a:schemeClr val="tx1"/>
                </a:solidFill>
                <a:latin typeface="Sarabun" panose="00000500000000000000" pitchFamily="2" charset="-34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131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2C384-6905-9733-43AF-A0275B603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0D77EB-477C-FBAF-94B2-2FDF3EF57E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A5972C-917B-DBC7-D72A-EDAA7CB929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73170-34A0-598B-80F5-529D4D8DD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36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5060" y="818889"/>
            <a:ext cx="1935522" cy="351233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7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417983"/>
            <a:ext cx="2127975" cy="308898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endParaRPr lang="en-US" sz="1600" dirty="0">
              <a:solidFill>
                <a:srgbClr val="282828"/>
              </a:solidFill>
              <a:latin typeface="Sarabun" panose="00000500000000000000" pitchFamily="2" charset="-34"/>
            </a:endParaRP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7695277" y="4777634"/>
            <a:ext cx="1270736" cy="23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06D1C-A3B1-4F26-AF28-1790713DE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7C12F6-BA24-8BBF-D8CB-53615A6921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Asher Harvey-Smith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452C7D94-0373-E1AD-3239-C5F50B602C8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6D120E-DE1D-2654-0136-2598844A50E2}"/>
              </a:ext>
            </a:extLst>
          </p:cNvPr>
          <p:cNvSpPr txBox="1">
            <a:spLocks/>
          </p:cNvSpPr>
          <p:nvPr/>
        </p:nvSpPr>
        <p:spPr>
          <a:xfrm>
            <a:off x="445060" y="1688053"/>
            <a:ext cx="6637911" cy="17673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Enhancements in </a:t>
            </a:r>
            <a:r>
              <a:rPr lang="en-GB" dirty="0" err="1"/>
              <a:t>Dyalog</a:t>
            </a:r>
            <a:r>
              <a:rPr lang="en-GB" dirty="0"/>
              <a:t> v20.0</a:t>
            </a:r>
          </a:p>
        </p:txBody>
      </p:sp>
    </p:spTree>
    <p:extLst>
      <p:ext uri="{BB962C8B-B14F-4D97-AF65-F5344CB8AC3E}">
        <p14:creationId xmlns:p14="http://schemas.microsoft.com/office/powerpoint/2010/main" val="429059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924156-FABA-471E-4108-FDE4CC253D7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92EB2-C570-4438-F39D-48757831F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C068DC-9DC7-95DA-D4F1-0A61F409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the IDE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5AEF26B-7B62-529E-2E8A-A0AAA680D27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59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13E4FE-0B06-0A6C-89C5-F4060AC9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Namespaces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14AB8737-6818-62F7-7446-9D411574F6D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755FCB-AD5A-2117-B150-0186CDABCE5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'</a:t>
            </a:r>
            <a:r>
              <a:rPr lang="en-GB" dirty="0" err="1">
                <a:effectLst/>
                <a:latin typeface="APL385 Unicode" panose="020B0709000202000203" pitchFamily="49" charset="0"/>
              </a:rPr>
              <a:t>ns'⎕NS</a:t>
            </a:r>
            <a:r>
              <a:rPr lang="en-GB" dirty="0">
                <a:effectLst/>
                <a:latin typeface="APL385 Unicode" panose="020B0709000202000203" pitchFamily="49" charset="0"/>
              </a:rPr>
              <a:t>''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ns.foo←1 2 3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ns.bar←4 5 6</a:t>
            </a:r>
            <a:r>
              <a:rPr lang="en-GB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0DD11D-5570-4894-D2AF-D2CE6AC16AA4}"/>
              </a:ext>
            </a:extLst>
          </p:cNvPr>
          <p:cNvSpPr txBox="1">
            <a:spLocks/>
          </p:cNvSpPr>
          <p:nvPr/>
        </p:nvSpPr>
        <p:spPr>
          <a:xfrm>
            <a:off x="4056744" y="1264925"/>
            <a:ext cx="476373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(foo: 1 2 3 ⋄ bar: 4 5 6)</a:t>
            </a:r>
          </a:p>
          <a:p>
            <a:pPr marL="0" indent="0">
              <a:spcAft>
                <a:spcPts val="0"/>
              </a:spcAft>
              <a:buNone/>
            </a:pPr>
            <a:endParaRPr lang="en-US" dirty="0">
              <a:latin typeface="APL385 Unicode" panose="020B0709000202000203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(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foo: 1 2 3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bar: 4 5 6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27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8BB15-918D-DE21-0419-898C441E7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A2F3F5-E6B9-B679-7A3F-6D55227870B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8BDEA-2547-3CC8-0B86-700A252CA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107FF5-E004-C33B-9786-D7AF8FF9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BC9A6F7-70C1-2FBE-C506-74BD187179D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7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DF831-D7D6-49BA-013F-FAE8AEB7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10016" cy="324204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GB" dirty="0">
                <a:latin typeface="APL387 Unicode" panose="020B0709000202000203" pitchFamily="50" charset="0"/>
              </a:rPr>
              <a:t>{↑'⎕'/⍨¨⌊0.5+⍵÷(⌈/⍵)÷⍺}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6DDC79-4BBA-0CD4-9CC1-C51A6C5E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Explain this expression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7DB5829-3433-BFB7-2FB0-C69C83DD394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511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5DE84-3628-A3F0-95DF-ABA9F6A27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A81535-7BD3-B26B-68FE-07009E05DA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A197-F766-1C56-2A57-358AA451B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2EC507-0CF9-67AF-0F02-967E7F9F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C4E8BCE5-9170-AC1C-9E4F-C62613CE6AA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149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EC23-7C7B-4B88-4822-2058F2452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6D8EC01-4CC4-FF61-9B58-B9F3AE99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F973E6A-8ECF-0DC5-2C6A-A6D8E206512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460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769B0-5B27-C3AE-9657-4601CE1F6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F5708-DB57-2878-871B-E8C4C3C26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495E92-36A0-400F-31A8-E299CE52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29E3E00-5311-AD2A-4ED5-AEDC1864B3F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03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B54F5-C09C-C446-2006-2BD86B02E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7E9B-4F7A-A1E8-D118-4424A878A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7A6456-05E8-B943-FD71-98B58A01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B6C299B-F815-7624-8452-5930FD92876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50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44AF-544B-3A66-4C3B-14A84B017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0909-FF49-5F17-DFA3-744DF8855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← ≡∘⌽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4E8AA3-340B-FFF2-C4D5-DFC8099C4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3F7AE4C-C945-7237-D60E-1B895CD3C3A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113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1B5BE-3B04-342A-DCBD-696CB82D2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36F30-F906-FE50-256A-E0371F413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79387" cy="233461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← -∘÷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NegRecip</a:t>
            </a:r>
            <a:r>
              <a:rPr lang="en-GB" dirty="0">
                <a:latin typeface="APL387 Unicode" panose="020B0709000202000203" pitchFamily="50" charset="0"/>
              </a:rPr>
              <a:t> 1 2 3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¯1 ¯0.5 ¯0.3333333333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← ≡∘⌽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'foo' </a:t>
            </a:r>
            <a:r>
              <a:rPr lang="en-GB" dirty="0" err="1">
                <a:latin typeface="APL387 Unicode" panose="020B0709000202000203" pitchFamily="50" charset="0"/>
              </a:rPr>
              <a:t>IsReflection</a:t>
            </a:r>
            <a:r>
              <a:rPr lang="en-GB" dirty="0">
                <a:latin typeface="APL387 Unicode" panose="020B0709000202000203" pitchFamily="50" charset="0"/>
              </a:rPr>
              <a:t> 'oof'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A1DD86-D68C-462B-9D21-01BE5FD6E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0A75ED0-6B4A-2C09-3935-2F95FB5C309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87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FD376B-52CD-BD77-E846-295D7B8D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C69D363-C501-6A65-592A-A267BA5EFBD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149629-B829-56CA-A6F7-436844B8A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85" y="1083819"/>
            <a:ext cx="6144229" cy="28713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A85C07-4592-B34E-BA09-609309E34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468" y="1619300"/>
            <a:ext cx="6144227" cy="287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37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1871-ED67-9897-AA52-7E69CB49F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C329D-BB62-C609-95D5-5BF772F86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971" y="1311965"/>
            <a:ext cx="3614057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  f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x f g 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771246-B6B7-74F4-C65C-2E9DADBA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Compose (</a:t>
            </a:r>
            <a:r>
              <a:rPr lang="en-GB" dirty="0">
                <a:latin typeface="APL387 Unicode" panose="020B0709000202000203" pitchFamily="50" charset="0"/>
              </a:rPr>
              <a:t>∘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6D075D5B-AD36-004F-F939-3C600C5C9B9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742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2EEE8-EF31-66E0-444E-C364698B3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25651-1317-2F59-666C-A18124BD7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971" y="1311965"/>
            <a:ext cx="3998686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  f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f∘g</a:t>
            </a:r>
            <a:r>
              <a:rPr lang="en-GB" dirty="0">
                <a:latin typeface="APL387 Unicode" panose="020B0709000202000203" pitchFamily="50" charset="0"/>
              </a:rPr>
              <a:t> y ←→ x f g y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  </a:t>
            </a:r>
            <a:r>
              <a:rPr lang="en-GB" dirty="0" err="1">
                <a:latin typeface="APL387 Unicode" panose="020B0709000202000203" pitchFamily="50" charset="0"/>
              </a:rPr>
              <a:t>f⍛g</a:t>
            </a:r>
            <a:r>
              <a:rPr lang="en-GB" dirty="0">
                <a:latin typeface="APL387 Unicode" panose="020B0709000202000203" pitchFamily="50" charset="0"/>
              </a:rPr>
              <a:t> y ←→ (f y) g y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x </a:t>
            </a:r>
            <a:r>
              <a:rPr lang="en-GB" dirty="0" err="1">
                <a:latin typeface="APL387 Unicode" panose="020B0709000202000203" pitchFamily="50" charset="0"/>
              </a:rPr>
              <a:t>f⍛g</a:t>
            </a:r>
            <a:r>
              <a:rPr lang="en-GB" dirty="0">
                <a:latin typeface="APL387 Unicode" panose="020B0709000202000203" pitchFamily="50" charset="0"/>
              </a:rPr>
              <a:t> y ←→ (f x) g 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AC8BBE-D0BB-640B-6210-6278D2F2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032D91D-4427-A84A-C765-4359F9B0189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77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6699F-1D61-9F13-FABD-70F966865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59CF0D-3770-AA3F-BA37-8209CB3F799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BC2B0-C127-7DCD-0FD9-246826C0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E3A96-7550-11C8-6AAA-EA2EF521A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7C50890A-D84D-8550-702A-7CC54BF7616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06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0DF1C-1C5B-FBD3-CD0B-5734D56824E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D1BA2-0BD0-CAAB-5615-BB97845AD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the session!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443845-B5BD-F2E5-1CF3-E42F65F6A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1960397-B804-5D15-E192-F0D404DF68E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281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F84C3-E4B2-6D2A-3091-18A95C85C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40AE9A-72AB-3A59-651F-CACFD75306B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0F83-1BEB-20AE-F750-6CFCB3400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⎕VSET</a:t>
            </a:r>
            <a:r>
              <a:rPr lang="en-GB" strike="sngStrike" dirty="0"/>
              <a:t> and </a:t>
            </a:r>
            <a:r>
              <a:rPr lang="en-GB" strike="sngStrike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4A75B4-D8C5-C052-6195-1728AFD0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264626F-7905-EAEF-4A99-7B2DD68EA67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9728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BD0D2B-CC93-271E-3CCA-295FF57E88E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BD8D-5551-1194-C905-B40A4431D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Give a string to the OS</a:t>
            </a:r>
          </a:p>
          <a:p>
            <a:r>
              <a:rPr lang="en-GB" dirty="0"/>
              <a:t>Wait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C67CA9-2CFC-59D8-0ABB-36C053CBB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⎕SH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⎕CMD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4A6F51D-5E37-E72D-595E-6E13DF5FD5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5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215E0B-CF80-A178-58BC-AA39A579F72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5661-93EA-81BF-81B2-D2916FC5D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PL387 Unicode" panose="020B0709000202000203" pitchFamily="50" charset="0"/>
              </a:rPr>
              <a:t>⎕SHELL</a:t>
            </a:r>
            <a:r>
              <a:rPr lang="en-GB" dirty="0"/>
              <a:t> can…</a:t>
            </a:r>
          </a:p>
          <a:p>
            <a:pPr lvl="1"/>
            <a:r>
              <a:rPr lang="en-GB" dirty="0"/>
              <a:t>use a specified shell (</a:t>
            </a: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dirty="0" err="1"/>
              <a:t>cmd</a:t>
            </a:r>
            <a:r>
              <a:rPr lang="en-GB" dirty="0"/>
              <a:t> vs </a:t>
            </a:r>
            <a:r>
              <a:rPr lang="en-GB" dirty="0" err="1"/>
              <a:t>powershell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bypass the shell,</a:t>
            </a:r>
          </a:p>
          <a:p>
            <a:pPr lvl="1"/>
            <a:r>
              <a:rPr lang="en-GB" dirty="0"/>
              <a:t>specify environment variables,</a:t>
            </a:r>
          </a:p>
          <a:p>
            <a:pPr lvl="1"/>
            <a:r>
              <a:rPr lang="en-GB" dirty="0"/>
              <a:t>set a timeout,</a:t>
            </a:r>
          </a:p>
          <a:p>
            <a:pPr lvl="1"/>
            <a:r>
              <a:rPr lang="en-GB" dirty="0"/>
              <a:t>and more!</a:t>
            </a:r>
          </a:p>
          <a:p>
            <a:pPr lvl="1"/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13868A-1C1A-7979-C7F1-0E845388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CB2C34D-CE74-39AC-B005-578A498C89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5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E41AE-35A8-8341-8702-2EE76ECEC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169C56-0DF4-4521-5F42-98553477D4B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577D7-D828-2E0A-5307-68045C456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trike="sngStrike" dirty="0"/>
              <a:t>Array notation</a:t>
            </a:r>
          </a:p>
          <a:p>
            <a:r>
              <a:rPr lang="en-GB" strike="sngStrike" dirty="0"/>
              <a:t>Inline tracing</a:t>
            </a:r>
          </a:p>
          <a:p>
            <a:r>
              <a:rPr lang="en-GB" strike="sngStrike" dirty="0"/>
              <a:t>Behind (</a:t>
            </a:r>
            <a:r>
              <a:rPr lang="en-GB" strike="sngStrike" dirty="0">
                <a:latin typeface="APL387 Unicode" panose="020B0709000202000203" pitchFamily="50" charset="0"/>
              </a:rPr>
              <a:t>⍛</a:t>
            </a:r>
            <a:r>
              <a:rPr lang="en-GB" strike="sngStrike" dirty="0"/>
              <a:t>)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⎕VSET</a:t>
            </a:r>
            <a:r>
              <a:rPr lang="en-GB" strike="sngStrike" dirty="0"/>
              <a:t> and </a:t>
            </a:r>
            <a:r>
              <a:rPr lang="en-GB" strike="sngStrike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strike="sngStrike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1064E71-0D2B-D8D6-495C-7CA28221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44D9838-7782-C664-B7C0-46355A13F42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93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5A0B0B-07EC-C231-369A-691748F676A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2D8A9-58D1-08FB-3766-61977E679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Array notation</a:t>
            </a:r>
          </a:p>
          <a:p>
            <a:r>
              <a:rPr lang="en-GB" dirty="0"/>
              <a:t>Inline tracing</a:t>
            </a:r>
          </a:p>
          <a:p>
            <a:r>
              <a:rPr lang="en-GB" dirty="0"/>
              <a:t>Behind (</a:t>
            </a:r>
            <a:r>
              <a:rPr lang="en-GB" dirty="0">
                <a:latin typeface="APL387 Unicode" panose="020B0709000202000203" pitchFamily="50" charset="0"/>
              </a:rPr>
              <a:t>⍛</a:t>
            </a:r>
            <a:r>
              <a:rPr lang="en-GB" dirty="0"/>
              <a:t>)</a:t>
            </a:r>
          </a:p>
          <a:p>
            <a:r>
              <a:rPr lang="en-GB" dirty="0">
                <a:latin typeface="APL387 Unicode" panose="020B0709000202000203" pitchFamily="50" charset="0"/>
              </a:rPr>
              <a:t>⎕VSET</a:t>
            </a:r>
            <a:r>
              <a:rPr lang="en-GB" dirty="0"/>
              <a:t> and </a:t>
            </a:r>
            <a:r>
              <a:rPr lang="en-GB" dirty="0">
                <a:latin typeface="APL387 Unicode" panose="020B0709000202000203" pitchFamily="50" charset="0"/>
              </a:rPr>
              <a:t>⎕VGET</a:t>
            </a:r>
          </a:p>
          <a:p>
            <a:r>
              <a:rPr lang="en-GB" dirty="0">
                <a:latin typeface="APL387 Unicode" panose="020B0709000202000203" pitchFamily="50" charset="0"/>
              </a:rPr>
              <a:t>⎕SHELL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60F1D9-0BA5-332C-3230-903A473D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v20.0 has lots of stuff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44855D3-F82A-DF0F-384B-1A43357F49E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55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D90D-9657-D60E-F4EA-E324A697E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v←⍬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v,←⊂'Alice' 12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v,←⊂'Bob'   34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v,←⊂'Claus' 56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4E2276-5DEE-0F58-E7A3-7A85ACFB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B1AEB49-FE66-FA18-842B-82AC1618080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645C92-B9B5-889D-AAA1-359D997D9769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m←⍉⍪'Name  Age'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'Alice 12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'Bob   34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'Claus 56 '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4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A3DE7-0571-48A5-6292-6BBCC57FC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20423" cy="324204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('APL' 'Germany' ⋄ 2025+1)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┌─────────────┬────┐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│┌───┬───────┐│2026│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││</a:t>
            </a:r>
            <a:r>
              <a:rPr lang="en-GB" dirty="0" err="1">
                <a:latin typeface="APL387 Unicode" panose="020B0709000202000203" pitchFamily="50" charset="0"/>
              </a:rPr>
              <a:t>APL│Germany</a:t>
            </a:r>
            <a:r>
              <a:rPr lang="en-GB" dirty="0">
                <a:latin typeface="APL387 Unicode" panose="020B0709000202000203" pitchFamily="50" charset="0"/>
              </a:rPr>
              <a:t>││    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│└───┴───────┘│    │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└─────────────┴────┘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D7ED7D-D57E-72C6-08D9-CCA52D67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Vector Notation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28E396E-F059-E57C-91E9-9634BE80A90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15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99BF1F-E960-A56E-8E42-6F93A72F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Matrix Notation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8CE66EA-9B82-4540-AE6C-098E1A49C0C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5F9AD7-1C77-FF00-AF2A-991A824F6812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842042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      [⍳3 ⋄ 4 5 6 ⋄ 7 8 9]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1 2 3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4 5 6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7 8 9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31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BDD1C-DE98-F9B2-6841-9BCB47717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F6D44-1C6E-A358-5161-D3BF0535F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v←⍬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v,←⊂'Alice' 12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v,←⊂'Bob'   34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v,←⊂'Claus' 56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3AE2BE-C70A-DEE6-A8EC-B216F2609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C1EA0624-9997-8959-8FD7-0EF6F74F692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F8CCC7-EE51-2000-D73C-FE61543AC221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m←⍉⍪'Name  Age'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'Alice 12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'Bob   34 '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PL387 Unicode" panose="020B0709000202000203" pitchFamily="50" charset="0"/>
              </a:rPr>
              <a:t>m⍪← 'Claus 56 '</a:t>
            </a:r>
          </a:p>
          <a:p>
            <a:pPr marL="0" indent="0">
              <a:spcAft>
                <a:spcPts val="0"/>
              </a:spcAft>
              <a:buFont typeface="Wingdings 2" panose="05020102010507070707" pitchFamily="18" charset="2"/>
              <a:buNone/>
            </a:pP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88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F50E0-DAC4-FC45-AFF0-FF1153D06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D0A75-848E-C899-FA4C-854DE613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271833" cy="3242040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effectLst/>
                <a:latin typeface="APL385 Unicode" panose="020B0709000202000203" pitchFamily="49" charset="0"/>
              </a:rPr>
              <a:t>      v←(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    'Alice' 12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      'Bob'   </a:t>
            </a:r>
            <a:r>
              <a:rPr lang="en-GB" dirty="0">
                <a:effectLst/>
                <a:latin typeface="APL385 Unicode" panose="020B0709000202000203" pitchFamily="49" charset="0"/>
              </a:rPr>
              <a:t>34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    'Claus' 56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)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      v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┌──────────┬────────┬──────────┐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│┌─────┬──┐│┌───┬──┐│┌─────┬──┐│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││Alice│12│││Bob│34│││Claus│56││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│└─────┴──┘│└───┴──┘│└─────┴──┘│</a:t>
            </a:r>
            <a:br>
              <a:rPr lang="en-GB" dirty="0">
                <a:effectLst/>
                <a:latin typeface="APL385 Unicode" panose="020B0709000202000203" pitchFamily="49" charset="0"/>
              </a:rPr>
            </a:br>
            <a:r>
              <a:rPr lang="en-GB" dirty="0">
                <a:effectLst/>
                <a:latin typeface="APL385 Unicode" panose="020B0709000202000203" pitchFamily="49" charset="0"/>
              </a:rPr>
              <a:t>└──────────┴────────┴──────────┘</a:t>
            </a:r>
            <a:r>
              <a:rPr lang="en-GB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189574-E7BB-0E13-AACB-A3A2608E7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ECC2922-790B-46F3-0455-649237AB4BB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77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5AD0C-72DD-7806-FCF5-621546DDA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3BFB5-8F6F-84B0-1DB7-5961B40FB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271833" cy="3242040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dirty="0">
                <a:effectLst/>
                <a:latin typeface="APL385 Unicode" panose="020B0709000202000203" pitchFamily="49" charset="0"/>
              </a:rPr>
              <a:t>      m←[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'Name  Age'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'Alice 12'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'Bob   34'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    </a:t>
            </a:r>
            <a:r>
              <a:rPr lang="en-US" dirty="0">
                <a:latin typeface="APL385 Unicode" panose="020B0709000202000203" pitchFamily="49" charset="0"/>
              </a:rPr>
              <a:t>'Claus 56'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]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      m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Name  Age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Alice 12 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Bob   34 </a:t>
            </a:r>
            <a:br>
              <a:rPr lang="en-US" dirty="0">
                <a:effectLst/>
                <a:latin typeface="APL385 Unicode" panose="020B0709000202000203" pitchFamily="49" charset="0"/>
              </a:rPr>
            </a:br>
            <a:r>
              <a:rPr lang="en-US" dirty="0">
                <a:effectLst/>
                <a:latin typeface="APL385 Unicode" panose="020B0709000202000203" pitchFamily="49" charset="0"/>
              </a:rPr>
              <a:t>Claus 56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07B46F-ED05-A2D3-53D8-31DC86C7A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Big Arrays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25A16C4-2147-F2B5-4F7E-813E69978D1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4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alog 2025.6">
      <a:dk1>
        <a:srgbClr val="232222"/>
      </a:dk1>
      <a:lt1>
        <a:sysClr val="window" lastClr="FFFFFF"/>
      </a:lt1>
      <a:dk2>
        <a:srgbClr val="2A3244"/>
      </a:dk2>
      <a:lt2>
        <a:srgbClr val="F2F1F0"/>
      </a:lt2>
      <a:accent1>
        <a:srgbClr val="FF6A13"/>
      </a:accent1>
      <a:accent2>
        <a:srgbClr val="8986CA"/>
      </a:accent2>
      <a:accent3>
        <a:srgbClr val="003B5C"/>
      </a:accent3>
      <a:accent4>
        <a:srgbClr val="FFA300"/>
      </a:accent4>
      <a:accent5>
        <a:srgbClr val="CA2E51"/>
      </a:accent5>
      <a:accent6>
        <a:srgbClr val="FF6A13"/>
      </a:accent6>
      <a:hlink>
        <a:srgbClr val="FF6A13"/>
      </a:hlink>
      <a:folHlink>
        <a:srgbClr val="FF6A13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836</Words>
  <Application>Microsoft Office PowerPoint</Application>
  <PresentationFormat>On-screen Show (16:9)</PresentationFormat>
  <Paragraphs>133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Courier New</vt:lpstr>
      <vt:lpstr>Sarabun</vt:lpstr>
      <vt:lpstr>Calibri</vt:lpstr>
      <vt:lpstr>Arial</vt:lpstr>
      <vt:lpstr>APL385 Unicode</vt:lpstr>
      <vt:lpstr>APL387 Unicode</vt:lpstr>
      <vt:lpstr>Wingdings</vt:lpstr>
      <vt:lpstr>Wingdings 2</vt:lpstr>
      <vt:lpstr>Office Theme</vt:lpstr>
      <vt:lpstr>PowerPoint Presentation</vt:lpstr>
      <vt:lpstr>v20.0 has lots of stuff</vt:lpstr>
      <vt:lpstr>v20.0 has lots of stuff</vt:lpstr>
      <vt:lpstr>Writing Big Arrays</vt:lpstr>
      <vt:lpstr>Vector Notation</vt:lpstr>
      <vt:lpstr>Matrix Notation</vt:lpstr>
      <vt:lpstr>Writing Big Arrays</vt:lpstr>
      <vt:lpstr>Writing Big Arrays</vt:lpstr>
      <vt:lpstr>Writing Big Arrays</vt:lpstr>
      <vt:lpstr>In the IDE</vt:lpstr>
      <vt:lpstr>Writing Namespaces</vt:lpstr>
      <vt:lpstr>v20.0 has lots of stuff</vt:lpstr>
      <vt:lpstr>Explain this expression</vt:lpstr>
      <vt:lpstr>v20.0 has lots of stuff</vt:lpstr>
      <vt:lpstr>Compose (∘)</vt:lpstr>
      <vt:lpstr>Compose (∘)</vt:lpstr>
      <vt:lpstr>Compose (∘)</vt:lpstr>
      <vt:lpstr>Compose (∘)</vt:lpstr>
      <vt:lpstr>Compose (∘)</vt:lpstr>
      <vt:lpstr>Compose (∘)</vt:lpstr>
      <vt:lpstr>Behind (⍛)</vt:lpstr>
      <vt:lpstr>v20.0 has lots of stuff</vt:lpstr>
      <vt:lpstr>⎕VSET and ⎕VGET</vt:lpstr>
      <vt:lpstr>v20.0 has lots of stuff</vt:lpstr>
      <vt:lpstr>⎕SH and ⎕CMD</vt:lpstr>
      <vt:lpstr>⎕SHELL</vt:lpstr>
      <vt:lpstr>v20.0 has lots of stuff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Fiona Smith</cp:lastModifiedBy>
  <cp:revision>258</cp:revision>
  <dcterms:created xsi:type="dcterms:W3CDTF">2019-07-25T11:46:05Z</dcterms:created>
  <dcterms:modified xsi:type="dcterms:W3CDTF">2026-05-12T13:29:08Z</dcterms:modified>
</cp:coreProperties>
</file>