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72" r:id="rId5"/>
  </p:sldMasterIdLst>
  <p:notesMasterIdLst>
    <p:notesMasterId r:id="rId38"/>
  </p:notesMasterIdLst>
  <p:sldIdLst>
    <p:sldId id="257" r:id="rId6"/>
    <p:sldId id="2534" r:id="rId7"/>
    <p:sldId id="2490" r:id="rId8"/>
    <p:sldId id="2514" r:id="rId9"/>
    <p:sldId id="2517" r:id="rId10"/>
    <p:sldId id="2586" r:id="rId11"/>
    <p:sldId id="2488" r:id="rId12"/>
    <p:sldId id="2563" r:id="rId13"/>
    <p:sldId id="2564" r:id="rId14"/>
    <p:sldId id="2565" r:id="rId15"/>
    <p:sldId id="2566" r:id="rId16"/>
    <p:sldId id="2567" r:id="rId17"/>
    <p:sldId id="2568" r:id="rId18"/>
    <p:sldId id="2570" r:id="rId19"/>
    <p:sldId id="2571" r:id="rId20"/>
    <p:sldId id="2572" r:id="rId21"/>
    <p:sldId id="2573" r:id="rId22"/>
    <p:sldId id="2574" r:id="rId23"/>
    <p:sldId id="2575" r:id="rId24"/>
    <p:sldId id="2576" r:id="rId25"/>
    <p:sldId id="2577" r:id="rId26"/>
    <p:sldId id="2578" r:id="rId27"/>
    <p:sldId id="2580" r:id="rId28"/>
    <p:sldId id="2579" r:id="rId29"/>
    <p:sldId id="2581" r:id="rId30"/>
    <p:sldId id="2582" r:id="rId31"/>
    <p:sldId id="2583" r:id="rId32"/>
    <p:sldId id="2584" r:id="rId33"/>
    <p:sldId id="2587" r:id="rId34"/>
    <p:sldId id="2588" r:id="rId35"/>
    <p:sldId id="2585" r:id="rId36"/>
    <p:sldId id="2510" r:id="rId37"/>
  </p:sldIdLst>
  <p:sldSz cx="12192000" cy="6858000"/>
  <p:notesSz cx="6858000" cy="9144000"/>
  <p:embeddedFontLst>
    <p:embeddedFont>
      <p:font typeface="Abadi" panose="020B0604020104020204" pitchFamily="34" charset="0"/>
      <p:regular r:id="rId39"/>
      <p:bold r:id="rId40"/>
      <p:italic r:id="rId41"/>
      <p:boldItalic r:id="rId42"/>
    </p:embeddedFont>
    <p:embeddedFont>
      <p:font typeface="Aptos Narrow" panose="020B0004020202020204" pitchFamily="34" charset="0"/>
      <p:regular r:id="rId43"/>
      <p:bold r:id="rId44"/>
      <p:italic r:id="rId45"/>
      <p:boldItalic r:id="rId46"/>
    </p:embeddedFont>
    <p:embeddedFont>
      <p:font typeface="Montserrat" panose="00000500000000000000" pitchFamily="2" charset="0"/>
      <p:regular r:id="rId47"/>
      <p:bold r:id="rId48"/>
      <p:italic r:id="rId49"/>
      <p:boldItalic r:id="rId50"/>
    </p:embeddedFont>
    <p:embeddedFont>
      <p:font typeface="Poppins Medium" panose="00000600000000000000" pitchFamily="2" charset="0"/>
      <p:regular r:id="rId51"/>
      <p: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13942-C290-4048-8B09-9D0B52275107}" v="5" dt="2026-04-27T12:46:44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3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76C3-3661-EB45-9A1E-E8AAAB76246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7D5C-2A22-F54B-B3FC-29D7D422C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CB81B-E00B-EB63-2D60-1B17A820E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E01B4-4574-EE98-A012-35A06903E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8801C-7B7F-EE59-48EB-990922923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2FBA1-2AE4-79DF-D2FD-C5528F1CD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0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F77DA-56DA-49DD-6886-BD43F28DD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3282B5-A06D-52F0-ED42-2AAFB58D5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A4277-3BE2-74FD-69CE-D83F66382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6C92A-24CD-6C3E-B04C-292DEBE39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76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F7CF0-DBCE-762E-1D0C-6ED4F4022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2228D-D9A1-611A-D983-8E099232A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75B1CC-6C06-CFC0-1841-0DF4D63FC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80C5-C13B-8CD5-E724-C272619C5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5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BE612-8A9E-DF3C-E878-93BC3D3EC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3E330C-BEB8-4E94-AC54-35D82DCFC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5869E-8A3B-BA78-B810-98E7B1450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47DA7-758E-F5D7-5AB2-9DDA8D651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4C16-AD23-E906-C03B-D93076A5F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DA7D8-849B-AEE6-6E20-1F512C4FD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360E2-963F-059A-530E-3BB274345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2802B-5487-3D5E-6F6B-D4D8B0C7D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93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F1BEC-84A4-BC51-FBA3-7B1F160D2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17B6DA-A871-C72D-301B-234FE8CE1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8E9BD-48D3-4504-7653-3DBD341A7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B05CD-1720-FED4-B67A-BB5DA5CA2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9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C2E5-6F56-5CD2-3383-5EEDE3C2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635B4-F572-A254-8FA1-D7560A344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C3A25-7F33-430B-A9EF-136C92C17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83062-78A2-D442-AE56-2058648A1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64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FDCCB-89AD-F44D-5AC8-4EEE3D1CC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95AFB-F502-FB69-A82C-5BD61B0FF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E7F80-091B-5E0F-CB65-D9B8FE0F0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1DDE4-0A33-A10C-1486-89365224B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15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D6080-0524-3997-B189-D69FA1BD1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5FF47-6BF5-2727-E1D3-3277ADB9D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ACC64E-EB7C-B9A2-32F9-1F6F2A265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54203-08D5-7AE8-AC89-B393BF025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75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6084D-57FF-A8D1-2931-75BCA49C4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DDFF9-DB97-A6C5-D0C1-3ABC75A0B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8A35B-6880-EEBD-C1B3-C1B09B9A3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20C48-4F3D-BC25-2339-896D5765B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7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42397-E4B9-6DB5-CA69-2B7AEB7DB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3838C-09F6-E7F1-9739-EBFB0062F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F4249-C94A-D218-4CA9-3E6E62BF6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A15D-1CBB-02A6-CE22-4EF767D82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27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09F28-6712-AE70-F202-34BED14C0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4A56B-DBBC-CF90-8CE6-60E9A0B23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40999F-739F-5A0B-0046-081B39320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A61E-C42F-7CAA-DC5C-7603C88C1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43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AB9D4-08F0-C9E6-2E73-7281B791C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F1E42-1107-79B9-9C10-1E4400325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2E0B8-2B8F-1642-28BE-4C1532258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505AA-6551-1608-ED44-FCFC117B4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59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31F30-0DFF-3B87-C6C3-C97BDC1B9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2286F9-31D4-EAB1-BE10-0E4716392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50784-3F0B-3AD1-3E0C-EF6A313FB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10EEB-5298-5727-28E7-A2D856B5A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390CB-58B4-141B-112F-DB82C8D2E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7088E-AB9F-D607-9608-52AD7EA15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9326FA-7AB4-9F29-FBCC-73291A253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64A77-C9BD-9B47-4AE2-6395BA31F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5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113BD-DF53-07E1-72EF-7AE01E9F4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1E12F-7882-2174-73E8-2F47C2C47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2698F-E060-93C8-66AD-D75C666ED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24FD-7CEC-2AA0-5EA2-CCF28CE00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73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67221-CB66-12FC-29D7-BCCCA4F64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802CAF-ED3F-996E-324F-39AC75F9D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60AD0-1C6E-724F-5ED4-AFB759FA9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00B66-0023-44A1-562F-BB2DE0D6F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08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7FACF-9800-EC69-84CC-35BADE08E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F6462-0DF1-FB1C-E598-10C3F3055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E3A62-DDF1-CFDD-2029-745E84773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6108F-4B68-B3FE-AC06-0B0DBB3DC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44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DC4D3-CAC3-E25C-4FC3-266CCD21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499DC-DF68-80CC-B69B-06EE64C1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C80253-1A96-8D68-44EE-D3C34DF1F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E9FA0-7306-28AA-0CCC-5C8A0D654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09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6569B-A7E0-8955-B9C1-3841C6104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FB05B4-82A8-4DB3-7DCD-5EAF9A735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6B7D3-F364-B3E9-D63C-263C775A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E61C4-39FD-629D-FFA2-C4CF14CDB4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4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E3B9A-3275-2DB3-56F5-CC32CA629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221AFF-97C6-F15A-9282-E9418A0FA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727D1-0A9A-400E-A476-01E136AD4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CFE88-74DD-11EC-101A-E7D7614A1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5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 after this slide to explain how the system is complicated and</a:t>
            </a:r>
          </a:p>
          <a:p>
            <a:r>
              <a:rPr lang="en-US"/>
              <a:t>LOT of Moving parts</a:t>
            </a:r>
          </a:p>
          <a:p>
            <a:r>
              <a:rPr lang="en-US"/>
              <a:t>EVERYTHING IS C# except Black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4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BEF3D-A51D-0504-9B16-46D91C6AA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EB6A8-6329-FFD4-96AC-5CC8530A1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5C4D00-7B5F-1A4C-F3E7-FD0787EE5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9C460-09F7-882B-BABB-AD290E646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6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17D5C-2A22-F54B-B3FC-29D7D422C6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5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 before to explain APL is just tranche in the middle – application is all C#</a:t>
            </a:r>
          </a:p>
          <a:p>
            <a:r>
              <a:rPr lang="en-US"/>
              <a:t>STOP after to explain using Dyalog with standard tools – APL=GLUE</a:t>
            </a:r>
          </a:p>
          <a:p>
            <a:r>
              <a:rPr lang="en-US"/>
              <a:t>2 60-somethings doing black boxes, now 2 20-somethings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E80A0-7531-187A-F8D2-3CA5323F0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0747F-A311-AC7E-31AC-B54F2E6FB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B17EBF-9DFE-F577-AB80-589B8501B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F0EF7-31BC-3D6F-E2C7-0D0B5F448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3D1CA-9DD5-B0BB-819D-FF58EDEEB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BEFDB-33D0-4704-D2EE-1FDC8B87A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28BE3-EE29-E6AA-6284-A6D5CB45C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CCE0D-AA6B-5779-79D9-A64D97CE1D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3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FF4B5-AB15-15A6-CE7D-9E191CC39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17E28-F12C-87CD-8B43-B94A45931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A552DB-D984-7940-3EE4-332C3C77D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96D6D-1E7E-5CC7-7D20-A9B5079A7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A18C2-C26E-C79D-BA6A-84FBD83C0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0BF9A-ECE7-C1D2-F1D9-5974933D6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848C0-5AD1-654C-18CE-2F60D25F9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462FD-9469-57CF-A6EA-D3E63D9E8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1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7D12-6A36-0446-B0F0-E6F29D28C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9144-2D5B-C041-BE20-E90E3EB2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4539-205F-2147-B2DA-24686729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B702-4137-7049-8470-85781863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B4B2-91FE-3045-8E12-DA175394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2ECD-27BA-7245-9941-D0F2050B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7A18D-0038-0E41-BEE6-B6C110BE3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E9F2-7735-9E4D-A48E-B2EC2003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9A05-5824-D942-A14D-317E50DE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8DC3-3043-DD4A-9DC7-8EB3C385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3A41D-E27E-1E48-9096-A9849BDD5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49BC6-2629-AB43-A72D-C173CDEF2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4220-9670-5348-8F2C-BC23537C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0C686-8E3F-3A40-A1E1-D59B8823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C0B4-A0E4-1C4E-A918-85F71470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D108-334D-7B4C-8587-48272D6F0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368">
                <a:latin typeface="Abadi" panose="020B060402010402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EBA1-3CE9-4C48-B188-670E78B7A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24" indent="0" algn="ctr">
              <a:buNone/>
              <a:defRPr sz="1456"/>
            </a:lvl2pPr>
            <a:lvl3pPr marL="665649" indent="0" algn="ctr">
              <a:buNone/>
              <a:defRPr sz="1311"/>
            </a:lvl3pPr>
            <a:lvl4pPr marL="998472" indent="0" algn="ctr">
              <a:buNone/>
              <a:defRPr sz="1165"/>
            </a:lvl4pPr>
            <a:lvl5pPr marL="1331296" indent="0" algn="ctr">
              <a:buNone/>
              <a:defRPr sz="1165"/>
            </a:lvl5pPr>
            <a:lvl6pPr marL="1664121" indent="0" algn="ctr">
              <a:buNone/>
              <a:defRPr sz="1165"/>
            </a:lvl6pPr>
            <a:lvl7pPr marL="1996945" indent="0" algn="ctr">
              <a:buNone/>
              <a:defRPr sz="1165"/>
            </a:lvl7pPr>
            <a:lvl8pPr marL="2329768" indent="0" algn="ctr">
              <a:buNone/>
              <a:defRPr sz="1165"/>
            </a:lvl8pPr>
            <a:lvl9pPr marL="2662593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77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656E-3A31-3F4E-96F7-4E45764F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E989-7777-D047-A7EB-78921E3D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9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36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42B0-0ADE-CB41-B923-FAFC9FCE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6594-FEFB-8441-8C6B-EC4A3D9B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2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49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3pPr>
            <a:lvl4pPr marL="99847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29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21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4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768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5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47AE-DEC5-C743-8315-1975F0BB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08B7-ECDE-054D-A454-EACC482C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352D-E74B-9749-B8DD-7ECE3325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242D-36FF-D243-ACA2-DE17D16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4CD7-CF8D-CD4F-8620-33827669A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C0AC0-7C55-1F43-B3AD-AA4E5EFA2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AE635-98DE-1D4D-B408-7960930C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84756-A531-0347-B250-9744C129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478A4-2C24-0645-9C43-989610CE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F7B0-0ECB-CE4D-8116-D1EE323A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1996C-2D45-894B-85B5-4A9A8531F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78759-AEBF-7540-BA37-70E15226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7C0F5-CADB-0149-8192-DD47D2363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C666E-83E4-7248-81E2-92FBB1D42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7CA09-67F2-C940-9EC7-49340286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058E2-EFF0-3142-B872-08DFECBA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87EB7-84A7-C24F-8FF1-362EC5F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DE2C-6D58-BC44-9263-914D49B5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FA65E-716B-5948-BBA6-9A22A3BF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16E10-3981-5D4E-A7F4-DBBFB41C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CD793-F231-FD4E-A0D6-90E5435C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9FEA3-4AC5-B34E-BFCF-3011AF37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30D2F-77AA-8445-83CD-E3F18EC3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8ECB-7B8C-174D-948C-7A031B69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534-43F8-284C-9FDC-D5B128A2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35C9-BAD8-9E48-A1F3-1C2540835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329"/>
            </a:lvl1pPr>
            <a:lvl2pPr>
              <a:defRPr sz="2039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AD9C1-9560-494F-A80D-9019A38C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2444F-FFFD-2943-9EC2-07B3ADAF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198DD-A5DF-BB4B-AC6F-750B2D74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ED39C-B53C-0341-83E3-E7C9D7D5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8579-95A4-F24D-A82A-902B6B08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0105-6C32-C147-8C40-865A68D7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A1D6-85A0-CD4A-BA6C-52FCB720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0BFEA-8785-1243-BD3A-DFA0AAFE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F27A-050D-4541-8B35-CA2F2D77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750E-9100-5147-A132-0C79CCA9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1320B-2FC4-2447-A3A0-7D4B8F8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329"/>
            </a:lvl1pPr>
            <a:lvl2pPr marL="332824" indent="0">
              <a:buNone/>
              <a:defRPr sz="2039"/>
            </a:lvl2pPr>
            <a:lvl3pPr marL="665649" indent="0">
              <a:buNone/>
              <a:defRPr sz="1747"/>
            </a:lvl3pPr>
            <a:lvl4pPr marL="998472" indent="0">
              <a:buNone/>
              <a:defRPr sz="1456"/>
            </a:lvl4pPr>
            <a:lvl5pPr marL="1331296" indent="0">
              <a:buNone/>
              <a:defRPr sz="1456"/>
            </a:lvl5pPr>
            <a:lvl6pPr marL="1664121" indent="0">
              <a:buNone/>
              <a:defRPr sz="1456"/>
            </a:lvl6pPr>
            <a:lvl7pPr marL="1996945" indent="0">
              <a:buNone/>
              <a:defRPr sz="1456"/>
            </a:lvl7pPr>
            <a:lvl8pPr marL="2329768" indent="0">
              <a:buNone/>
              <a:defRPr sz="1456"/>
            </a:lvl8pPr>
            <a:lvl9pPr marL="2662593" indent="0">
              <a:buNone/>
              <a:defRPr sz="145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4F59F-2D22-E54A-9D1F-82BB830A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5D929-2D54-4847-9649-159C2D9C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DA22-4D6C-FA4F-897A-EC2A9AA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505C6-8CF2-F64C-8D92-91E64447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5B8D-81B0-564F-B463-B2E36D8C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684A7-2020-C64F-8C75-746BBEEEE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CA859-00B9-8D4C-94BA-FB4EB7F2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B460-2966-DF4D-BBAD-9B95C6AD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F6E58-9710-DF4B-830B-C03965C2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96E5E-3F8D-B84F-B6CC-19B30C822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DC9E8-FA04-AD4F-B876-E646B8CB5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5084B-5163-7348-A40D-F45860BD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D375-047F-8C40-9F93-E8319BC4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0CF9-F459-4949-A0BC-C86415CE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9A31-D50D-CF44-BE49-E7E57B13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1ABC-1F97-B746-89C3-C48B2833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2FD2B-5E39-B749-938E-D14A274F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AE88-ED28-8B48-AA69-145D455A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DC12-AB3D-AD40-A97D-10A9CF52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7366-F79C-7248-951F-2E1D63EE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8643-F29F-FB49-B58F-A344B49BC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69E75-6FC6-C744-BB05-9DE892484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0F41-A8F1-C043-ADA3-42D7BE14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0FC6B-A194-7B49-9B84-9A14608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D2363-E5ED-4044-A470-D32594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70DF-1407-7C45-9950-417E7294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EDB0-54DB-C34F-8496-2B72133C7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C0CC-5EDD-904E-9DDA-2F98B5318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04ECB-F727-BC41-A332-69BAE86C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8FA3D-C545-E64C-8E40-4C742770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2CF68-64F1-524A-97BE-D044B4EF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E552E-677F-914B-AE2D-8C36C544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D913A-BCF1-3D43-A3DE-EF0A1FB3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258F-6888-FF4E-AD4E-4C277048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35B0C-23DD-5A4A-A5ED-6FD8EC34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0D409-5D14-0B48-8FFF-9F09CE8A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19B4-DAA5-274E-9B16-3FE915CB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85262-201E-AE46-8605-EE766296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96C9E-2753-4F48-BB38-D2AE798A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B728-D02C-5B40-BF3A-E38DCB28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D00-BCE7-AE48-A371-122C0B5B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71D7-A734-CF45-A611-7D7489B2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295F8-8FDA-C544-86D6-D095D16B3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E7B03-6149-1541-8FE1-1B8B0DD4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137C-D06D-744C-B24D-BDA8D0FF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D6FEB-BDAF-914B-A43F-2C1CC4CE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2959-89B5-E846-997A-5084B9F3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CC4E8-E87C-D64F-A24E-CBE0DA243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5EB8-6B04-094B-A3C1-90A56385C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A05E4-CE59-7C4E-B959-DB37869F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8EA84-7309-1343-BD44-B87ECBA1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6B0F5-1EE6-D543-8887-56A19DFC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00CFC-79DB-ED43-82C5-20376F64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CD15-9373-694A-8DD1-2FC82A83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65A0-17E2-444B-B9F7-EDBBF329F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E5FB-C4D4-5346-A7F2-BB4BC80D7E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C369-2CD3-204F-965B-999F997AA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BC138-7DC5-FF4F-BE97-DA134ECB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9021D-8618-4D42-A4F2-25323CC5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DBA8-2669-DE4D-B2E6-E7BB02B9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5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5649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2" indent="-166412" algn="l" defTabSz="665649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1pPr>
      <a:lvl2pPr marL="49923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61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884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497709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830533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216335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496182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829005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332824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2pPr>
      <a:lvl3pPr marL="665649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3pPr>
      <a:lvl4pPr marL="998472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331296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664121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1996945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329768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662593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Parsing User Input for Database Normalization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DYNA ’26 – 04/27/2026</a:t>
            </a:r>
          </a:p>
          <a:p>
            <a:r>
              <a:rPr lang="en-US" dirty="0"/>
              <a:t>Mark Wolfson and Kori Smith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04471-C5C7-A062-F8BE-3803EF702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1434419-2DF7-B3F2-0338-D6B5F07B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6027B0D8-B7D7-8494-7F9F-251DC75F9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66E3FAEB-314C-FDE2-B381-A7672C770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1F674D3A-D680-75BA-4DE0-AE8EFE86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1177F274-95BA-39EE-B604-2B8683712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03869F-B68B-79D3-0611-48AA463D1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99BC-746E-4300-10C9-6DF37030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sets BIG apart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4167-8D4D-71A4-275F-04242331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Data parsing services require customer to do a lot of the legwork</a:t>
            </a:r>
          </a:p>
          <a:p>
            <a:pPr lvl="1"/>
            <a:r>
              <a:rPr lang="en-US" dirty="0"/>
              <a:t>Registering each product as separate item</a:t>
            </a:r>
          </a:p>
          <a:p>
            <a:pPr lvl="1"/>
            <a:r>
              <a:rPr lang="en-US" dirty="0"/>
              <a:t>Inputting many specific details into separate fields, for each product</a:t>
            </a:r>
          </a:p>
          <a:p>
            <a:pPr lvl="1"/>
            <a:endParaRPr lang="en-US" dirty="0"/>
          </a:p>
          <a:p>
            <a:r>
              <a:rPr lang="en-US" dirty="0"/>
              <a:t>Jewelry is specific enough that we can do the work for them</a:t>
            </a:r>
          </a:p>
          <a:p>
            <a:endParaRPr lang="en-US" dirty="0"/>
          </a:p>
          <a:p>
            <a:r>
              <a:rPr lang="en-US" dirty="0"/>
              <a:t>Useful internally for future data science projects/plans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28D80D2C-4120-B3B2-78E6-DBFA20F4F4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EA7552-68CF-1F80-40D5-FA26CE3E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F347AA-C7C4-16FC-0C5E-1AC805F06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AAD383C4-06DA-70E1-F0DA-AD92C958F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CBD6839A-89B3-BF77-F3EA-A855BDFE2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6220CE0F-2BBF-D6BA-348E-9B1DCFBC1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A9B504C5-2E9C-BEA0-DA81-79D16FB5C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94DBF7-AE78-4D33-0F48-A5E9A4D86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C38B8-72FF-E4FE-9667-C9111088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Poor use-case for AI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86A5-D847-262F-E18A-9E7B1854F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Equivalent of trying to hammer a nail with a sledgehammer</a:t>
            </a:r>
          </a:p>
          <a:p>
            <a:pPr lvl="1"/>
            <a:r>
              <a:rPr lang="en-US" dirty="0"/>
              <a:t>Outsized tool for the job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Unpredictable results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Fails when given complex instructions such as parsing many different items from text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Difficult to customize output client-to-client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5F6845F6-06C4-3772-C104-A461431579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542687-E1AB-CBB1-A478-6C3EB7D1B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7E3744-3411-1120-7D2F-45EC79AA6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98C822FA-CDCB-5F30-818A-60E4C565A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A862AB19-8C48-13B6-7BF3-B681E85ED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33BAD3B3-1E46-FC0C-214F-D098777B6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F10341F6-97AD-B141-DDDB-9C5572F6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794E67-E6B5-0FAA-5D89-B1698449E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D4301-B03D-CD93-1CBF-692F924C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General strategy to parse anything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957D-760C-8D79-1D4E-5F2D0CF2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Build data dictionaries per item to parse for a given field</a:t>
            </a:r>
          </a:p>
          <a:p>
            <a:pPr lvl="1"/>
            <a:r>
              <a:rPr lang="en-US" dirty="0"/>
              <a:t>Column 1: Type</a:t>
            </a:r>
          </a:p>
          <a:p>
            <a:pPr lvl="1"/>
            <a:r>
              <a:rPr lang="en-US" dirty="0"/>
              <a:t>Column 2: Variant alias</a:t>
            </a:r>
          </a:p>
          <a:p>
            <a:pPr lvl="1"/>
            <a:r>
              <a:rPr lang="en-US" dirty="0"/>
              <a:t>Column 3: Output format (regex)</a:t>
            </a:r>
          </a:p>
          <a:p>
            <a:pPr lvl="1"/>
            <a:r>
              <a:rPr lang="en-US" dirty="0"/>
              <a:t>Column 4: Match regex</a:t>
            </a:r>
          </a:p>
          <a:p>
            <a:pPr lvl="1"/>
            <a:endParaRPr lang="en-US" dirty="0"/>
          </a:p>
          <a:p>
            <a:r>
              <a:rPr lang="en-US" dirty="0"/>
              <a:t>Pre/post processing to make stuff look pretty</a:t>
            </a:r>
          </a:p>
          <a:p>
            <a:endParaRPr lang="en-US" dirty="0"/>
          </a:p>
          <a:p>
            <a:r>
              <a:rPr lang="en-US" dirty="0"/>
              <a:t>Two lines of code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D94B11D5-5344-62A4-2899-F36EE0AD43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7" name="Picture 6" descr="The text appears to be a snippet from a command or script involving a regex dictionary, which is used to match patterns within text, followed by a CSV file reference and some encoded pattern matches.&#10;&#10;AI-generated content may be incorrect.">
            <a:extLst>
              <a:ext uri="{FF2B5EF4-FFF2-40B4-BE49-F238E27FC236}">
                <a16:creationId xmlns:a16="http://schemas.microsoft.com/office/drawing/2014/main" id="{FF1A338E-8F9F-1F46-D657-FDCDBE304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871" y="5979978"/>
            <a:ext cx="8983329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EB46CA-1145-7FC8-941F-CC3618CFC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D71F280-0F2E-EF97-7907-D7FCB3C93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E9E05054-C3FC-FF4F-6110-862F80E31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C8F1FCDA-A15B-DD02-01BB-EDDC7DDC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5F91FC44-4826-3B57-0415-95746AD0A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A1829F48-744B-9158-D3B8-F2384C69D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2AE5F5-FF95-91DA-1DD9-72E4DEF8F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2A62B-5F70-EA28-809A-9B52340A1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Regex dictionary example: Materials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document listing various metals, colors, and materials such as cobalt, copper, gold (in different shades), enamel, glass, leather, and mop, with some terms having additional descriptors like 'chrome' or 'two-tone'.&#10;&#10;AI-generated content may be incorrect.">
            <a:extLst>
              <a:ext uri="{FF2B5EF4-FFF2-40B4-BE49-F238E27FC236}">
                <a16:creationId xmlns:a16="http://schemas.microsoft.com/office/drawing/2014/main" id="{2F0256F6-4FEB-2D88-3E7E-92D0207A7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6550" y="2630651"/>
            <a:ext cx="9707563" cy="316832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D053EE82-0955-7153-C6A8-120E47E1F0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AA7510-770D-0725-537A-7D71241CD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C42CF36-0537-E5EA-7DC2-E199945DB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FF5D2973-3D69-499A-7BB2-57FF9651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73E5751B-8566-0E64-DEE3-22CB29B34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36FA1FAD-0789-F83C-0A15-A18BAB72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503D67D4-8C89-4DC4-3320-B0FD3E7D9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6A091-8CA6-7495-AC57-EA00B696C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08566-5FB5-978B-30B3-7D4E9918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association problem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839A-0D84-0E06-DF35-2AC98F10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What if we have a single product description that</a:t>
            </a:r>
          </a:p>
          <a:p>
            <a:pPr lvl="1"/>
            <a:r>
              <a:rPr lang="en-US" dirty="0"/>
              <a:t>Contains multiple gemstones</a:t>
            </a:r>
          </a:p>
          <a:p>
            <a:pPr lvl="1"/>
            <a:r>
              <a:rPr lang="en-US" dirty="0"/>
              <a:t>Each gemstone has specific associated attributes</a:t>
            </a:r>
          </a:p>
          <a:p>
            <a:pPr lvl="1"/>
            <a:r>
              <a:rPr lang="en-US" dirty="0"/>
              <a:t>Attributes associated with gemstones have varying conditions</a:t>
            </a:r>
          </a:p>
          <a:p>
            <a:pPr lvl="2"/>
            <a:r>
              <a:rPr lang="en-US" dirty="0"/>
              <a:t>One carat max per gemstone group</a:t>
            </a:r>
          </a:p>
          <a:p>
            <a:pPr lvl="2"/>
            <a:r>
              <a:rPr lang="en-US" dirty="0"/>
              <a:t>One count per gemstone group</a:t>
            </a:r>
          </a:p>
          <a:p>
            <a:pPr lvl="2"/>
            <a:r>
              <a:rPr lang="en-US" dirty="0"/>
              <a:t>Some gemstones might not be gemstones (emerald)</a:t>
            </a:r>
          </a:p>
          <a:p>
            <a:pPr lvl="2"/>
            <a:r>
              <a:rPr lang="en-US" dirty="0"/>
              <a:t>Sometimes gemstones not explicitly mentioned</a:t>
            </a:r>
          </a:p>
          <a:p>
            <a:endParaRPr lang="en-US" dirty="0"/>
          </a:p>
          <a:p>
            <a:r>
              <a:rPr lang="en-US" dirty="0"/>
              <a:t>How do we associate certain qualities to certain gemstones?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3B69EFDE-8082-CF7F-F033-8B8E8453D3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1F20C-B291-11F0-1935-A15857761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0D6390E-4AE9-2862-1DF2-70EAB98F0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6AFA4AC5-61AC-0820-2249-1DDC817BA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FF513215-64C9-6EDC-7E85-1B85DD661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3354C15A-3C3D-3FD4-7814-6840AC056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BC8E4A3D-00C4-A727-49D9-17F4E95D7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38BA02-558F-E8D3-002A-F2005E1B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561EE-79F4-69E2-5BF1-E7AA3E65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a stone string – Ex 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0D3D53-D605-A027-0D7C-85175426C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6550" y="2515286"/>
            <a:ext cx="9707563" cy="339905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DE5DB5F6-3A0C-8942-4258-AEB2613FAC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1D9F7C-F218-5BF4-6024-30E865431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99264A-36A3-3475-701E-73ADB3D5D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EB918325-12C6-C7C8-4760-2DE7DC0DA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0CD7BF55-2BEF-189E-787F-300E6D32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C3589E44-928C-7157-C09C-AD719768B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040CD3AD-EC26-E11B-DEE2-20D7BD4AB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4A1D91-4124-6324-FCA7-81062320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46174-EC2B-21E7-3FFD-EB09F424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a stone string – Ex 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F9D58E-5A4D-A61D-62A1-34B291966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606550" y="2515286"/>
            <a:ext cx="9707563" cy="339905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27521AD8-EC80-AABF-847B-D54BA55D08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85E94-D225-5922-AE25-283720CB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DF8FCAD-1FE8-9F92-CFD8-C83D9829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45558A99-EB73-B02D-477F-BD892D3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8A01F525-7BD0-24A3-F664-492D21D49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E94BF51E-D26B-8352-00E3-D58C73E7F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61B935B3-B6A3-8929-771C-DBE82E2BF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17663B-EC6E-7F29-EA81-67D846729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E4659-3334-F9C6-EC3E-6FC5ACD0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a stone string – Ex 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1E3612-CE99-D629-402D-25ABE4CCF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606550" y="2515286"/>
            <a:ext cx="9707563" cy="339905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B1F66DA6-15AA-D0D2-BD1F-242FE57ED1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0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BAC71-CA3F-C392-5DD6-FCA2EE3CD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83A38DB-71A2-AB3D-151C-02100EF24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119546A0-6E30-17A8-A255-3F2AAA266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82521773-2DA5-885A-B673-A44874B7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93C6A76C-EA79-B3F0-7C84-76F1C35C5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9DDD2ACD-6BF1-6880-9B00-7D83B598A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B96CD4-AAE6-4321-60BD-A7D27D33A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07932-ACA9-06B8-E174-6A035E49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a stone string – Ex 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E89B68-28BE-6E13-EEB5-A363665AE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606550" y="2515286"/>
            <a:ext cx="9707563" cy="339905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AD6F1F6D-12F9-8940-3D8D-A83751884C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65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6E77E-8111-54CB-0AB6-0E8D7F3CA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812DED-8EB3-2854-9AFA-447203A0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35C5655-AAB7-D9B5-5443-13A018F2A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FD70DB07-1267-124F-FF6C-6180D366F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305AED1F-C89D-FAE1-F351-2850A310A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C6909320-0CC2-698C-83BB-10C71EDBE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A82F0D-C88D-9358-9DF1-948A77C90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281DD-0F0B-FCC0-B964-D6A9DFE4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a stone string – Ex 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CBAE47-E5D7-EFB4-7851-9A27B66BE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606550" y="2515286"/>
            <a:ext cx="9707563" cy="339905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65802A43-A021-5A55-49FB-E97AD5BC07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DB696-6717-C9C8-C752-C816B2158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2B31C91-0B8C-961E-6253-0F468190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53FF7595-327D-1866-1605-17E059785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732C0D2A-F76B-6FAE-B289-883589134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E4B74AA6-57DC-B84B-6DE2-8CF672E3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BA1F63F2-E338-05CD-E0D4-A89E4DD1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8CEBFC-5564-BCBE-0B8A-CA49367DF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58A42-F299-2190-B584-C7A5450E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 is BIG?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72E4A-816B-4AA3-A7B2-38F6A20D3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715768"/>
            <a:ext cx="9708995" cy="35569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BIG and why is it a perfect use-case for APL</a:t>
            </a:r>
          </a:p>
          <a:p>
            <a:r>
              <a:rPr lang="en-US" sz="2000" dirty="0"/>
              <a:t>Service consultancy in the jewelry industry</a:t>
            </a:r>
          </a:p>
          <a:p>
            <a:pPr lvl="1"/>
            <a:r>
              <a:rPr lang="en-US" sz="1800" dirty="0"/>
              <a:t>Customers: </a:t>
            </a:r>
          </a:p>
          <a:p>
            <a:pPr lvl="2"/>
            <a:r>
              <a:rPr lang="en-US" sz="1600" dirty="0"/>
              <a:t>Retail Jewelers</a:t>
            </a:r>
          </a:p>
          <a:p>
            <a:pPr lvl="2"/>
            <a:r>
              <a:rPr lang="en-US" sz="1600" dirty="0"/>
              <a:t>Jewelry Manufacturers (vendors)</a:t>
            </a:r>
          </a:p>
          <a:p>
            <a:pPr lvl="2"/>
            <a:r>
              <a:rPr lang="en-US" sz="1600" dirty="0"/>
              <a:t>Jewelry industry service companies</a:t>
            </a:r>
          </a:p>
          <a:p>
            <a:pPr lvl="1"/>
            <a:r>
              <a:rPr lang="en-US" sz="1800" dirty="0"/>
              <a:t>Services:</a:t>
            </a:r>
          </a:p>
          <a:p>
            <a:pPr lvl="2"/>
            <a:r>
              <a:rPr lang="en-US" sz="1600" dirty="0"/>
              <a:t>Inventory analysis &amp; merchandising consulting</a:t>
            </a:r>
          </a:p>
          <a:p>
            <a:pPr lvl="2"/>
            <a:r>
              <a:rPr lang="en-US" sz="1600" dirty="0"/>
              <a:t>Jewelry sales/inventory data aggregation</a:t>
            </a:r>
          </a:p>
          <a:p>
            <a:pPr lvl="1"/>
            <a:r>
              <a:rPr lang="en-US" sz="1800" dirty="0"/>
              <a:t>We provide these services by collecting accurate, timely data from 1600 retail jewelry stores using 40 different software systems, and 120 vendors.</a:t>
            </a:r>
          </a:p>
          <a:p>
            <a:pPr lvl="1"/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A0432DB2-58CA-1EBA-9CB1-9E3B0F18B6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7E7F8-A219-E88F-0E9C-74889156B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E2F2D09-FB6E-5D05-D02E-71E3CAF5F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3742FF25-61B6-DA76-4A2A-703315775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ED3B358C-CC9D-4F7D-F08F-A2F9D0B07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30F92E3-B961-8649-070B-B39B3714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2C601720-74DB-C0C7-0FC4-0064580C6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673B56-DEBF-34D0-263D-109045DCC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1DE94-6E2A-4833-3867-68D4A085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a stone string – Ex 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2E213D-3A92-1D0E-AD2C-AAC3CB497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606550" y="2515286"/>
            <a:ext cx="9707563" cy="339905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F6C36AEA-D879-D138-5EBB-6163F596DF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83642C-D9E4-FC75-2A1E-4D00C6C5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73F44D8-53AE-E3B8-88B2-DC3EA60FC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D04648B8-CF3B-0F50-9391-1D35828CC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A76CFA29-5EB8-B586-381C-FA4E3FDE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B630B0C6-8C00-BFA1-95E6-2B93B8126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384CC458-5D73-92AB-4F73-98184081A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03AC0F-1366-4383-16E8-0BF17952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8E072-3D75-86BA-CA7E-6D38BB66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a stone string – Ex 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4ED666-D01D-0105-8CCF-55BF2C873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606550" y="2515286"/>
            <a:ext cx="9707563" cy="339905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55AC442E-5D42-CDBB-C934-DFF3F6D61E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2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B6FCA-5916-4816-2945-DC3F560F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A6B812-1A3C-1E74-3E0F-E83902B3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35C9403A-F835-F7FB-DD3D-8B1429E24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1942DE45-C2CC-7F61-662B-FA8D77CD4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32CC3DC9-DE77-C36F-F3C0-A4D6E1B04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0D5AEB53-D6A6-165F-D02A-A3E325849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E0214F-B800-9F53-CA82-3AF3B6364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C5F66-678E-08A6-C85A-424A5E78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a </a:t>
            </a:r>
            <a:r>
              <a:rPr lang="en-US" sz="4000" dirty="0" err="1">
                <a:solidFill>
                  <a:schemeClr val="bg1"/>
                </a:solidFill>
              </a:rPr>
              <a:t>superpattern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89E81-EDF2-E9DD-BB02-5CD8802A2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4490243" cy="3514434"/>
          </a:xfrm>
        </p:spPr>
        <p:txBody>
          <a:bodyPr anchor="ctr">
            <a:normAutofit fontScale="62500" lnSpcReduction="20000"/>
          </a:bodyPr>
          <a:lstStyle/>
          <a:p>
            <a:r>
              <a:rPr lang="en-US" dirty="0"/>
              <a:t>Previous example was ideal</a:t>
            </a:r>
          </a:p>
          <a:p>
            <a:pPr lvl="1"/>
            <a:r>
              <a:rPr lang="en-US" dirty="0"/>
              <a:t>All parsed items close together</a:t>
            </a:r>
          </a:p>
          <a:p>
            <a:pPr lvl="1"/>
            <a:r>
              <a:rPr lang="en-US" dirty="0"/>
              <a:t>Everything properly spelled</a:t>
            </a:r>
          </a:p>
          <a:p>
            <a:pPr lvl="1"/>
            <a:endParaRPr lang="en-US" dirty="0"/>
          </a:p>
          <a:p>
            <a:r>
              <a:rPr lang="en-US" dirty="0"/>
              <a:t>Parse each item separately</a:t>
            </a:r>
          </a:p>
          <a:p>
            <a:pPr lvl="1"/>
            <a:r>
              <a:rPr lang="en-US" dirty="0"/>
              <a:t>Stone size (1/2/3D in mm)</a:t>
            </a:r>
          </a:p>
          <a:p>
            <a:pPr lvl="1"/>
            <a:r>
              <a:rPr lang="en-US" dirty="0"/>
              <a:t>Stone qualities (‘pink’ in pink diamond’</a:t>
            </a:r>
          </a:p>
          <a:p>
            <a:pPr lvl="1"/>
            <a:r>
              <a:rPr lang="en-US" dirty="0"/>
              <a:t>Stone shape (round, pear,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Stone cut</a:t>
            </a:r>
          </a:p>
          <a:p>
            <a:pPr lvl="1"/>
            <a:r>
              <a:rPr lang="en-US" dirty="0"/>
              <a:t>Stone color/clarity</a:t>
            </a:r>
          </a:p>
          <a:p>
            <a:pPr lvl="1"/>
            <a:r>
              <a:rPr lang="en-US" dirty="0"/>
              <a:t>Carat weights</a:t>
            </a:r>
          </a:p>
          <a:p>
            <a:pPr lvl="1"/>
            <a:endParaRPr lang="en-US" dirty="0"/>
          </a:p>
          <a:p>
            <a:r>
              <a:rPr lang="en-US" dirty="0"/>
              <a:t>Turn each group of matches into regex ‘capture group’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06F43BC-C3FB-27D8-1034-4F93B7340D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447B30-D14E-9240-2CA6-28B390C99CE1}"/>
              </a:ext>
            </a:extLst>
          </p:cNvPr>
          <p:cNvSpPr txBox="1">
            <a:spLocks/>
          </p:cNvSpPr>
          <p:nvPr/>
        </p:nvSpPr>
        <p:spPr>
          <a:xfrm>
            <a:off x="6096000" y="2543174"/>
            <a:ext cx="4490243" cy="3514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Prefix modifier (with carat)</a:t>
            </a:r>
          </a:p>
          <a:p>
            <a:pPr lvl="1"/>
            <a:r>
              <a:rPr lang="en-US" dirty="0"/>
              <a:t>PC</a:t>
            </a:r>
          </a:p>
          <a:p>
            <a:r>
              <a:rPr lang="en-US" dirty="0"/>
              <a:t>Prefix modifier (without carat)</a:t>
            </a:r>
          </a:p>
          <a:p>
            <a:pPr lvl="1"/>
            <a:r>
              <a:rPr lang="en-US" dirty="0"/>
              <a:t>P</a:t>
            </a:r>
          </a:p>
          <a:p>
            <a:r>
              <a:rPr lang="en-US" dirty="0"/>
              <a:t>Stone type</a:t>
            </a:r>
          </a:p>
          <a:p>
            <a:pPr lvl="1"/>
            <a:r>
              <a:rPr lang="en-US" dirty="0"/>
              <a:t>X</a:t>
            </a:r>
          </a:p>
          <a:p>
            <a:r>
              <a:rPr lang="en-US" dirty="0"/>
              <a:t>Suffix modifier (with carat)</a:t>
            </a:r>
          </a:p>
          <a:p>
            <a:pPr lvl="1"/>
            <a:r>
              <a:rPr lang="en-US" dirty="0"/>
              <a:t>SC</a:t>
            </a:r>
          </a:p>
          <a:p>
            <a:r>
              <a:rPr lang="en-US" dirty="0"/>
              <a:t>Suffix modifier (without carat)</a:t>
            </a:r>
          </a:p>
          <a:p>
            <a:pPr lvl="1"/>
            <a:r>
              <a:rPr lang="en-US" dirty="0"/>
              <a:t>S</a:t>
            </a:r>
          </a:p>
          <a:p>
            <a:r>
              <a:rPr lang="en-US" dirty="0"/>
              <a:t>Wildcard and Optional</a:t>
            </a:r>
          </a:p>
          <a:p>
            <a:pPr lvl="1"/>
            <a:r>
              <a:rPr lang="en-US" dirty="0"/>
              <a:t>+ and ?</a:t>
            </a:r>
          </a:p>
        </p:txBody>
      </p:sp>
    </p:spTree>
    <p:extLst>
      <p:ext uri="{BB962C8B-B14F-4D97-AF65-F5344CB8AC3E}">
        <p14:creationId xmlns:p14="http://schemas.microsoft.com/office/powerpoint/2010/main" val="4075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0144E4-AFA4-0E7E-B53A-F458315C6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ABBC54D-DAED-3E7A-7A07-DF8ECA8F4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5B318AD8-FF77-15D3-B111-79DD35D2A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B20CCB6-5519-FC28-A019-B46A25412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0D5F8150-3C53-3B04-3C2D-DAF0FF80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E20F2C0A-4A68-5544-F979-3ADE29CDD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6DC19F-A5DB-F108-F513-252463144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778B3-1E48-B5AB-4918-7B5954E9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Building a </a:t>
            </a:r>
            <a:r>
              <a:rPr lang="en-US" sz="4000" dirty="0" err="1">
                <a:solidFill>
                  <a:schemeClr val="bg1"/>
                </a:solidFill>
              </a:rPr>
              <a:t>superpattern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59505-96B2-AF6E-C52E-F2A3A3B2C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4490243" cy="3514434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/>
              <a:t>Prefix modifier (with carat)</a:t>
            </a:r>
          </a:p>
          <a:p>
            <a:pPr lvl="1"/>
            <a:r>
              <a:rPr lang="en-US" dirty="0"/>
              <a:t>PC</a:t>
            </a:r>
          </a:p>
          <a:p>
            <a:r>
              <a:rPr lang="en-US" dirty="0"/>
              <a:t>Prefix modifier (without carat)</a:t>
            </a:r>
          </a:p>
          <a:p>
            <a:pPr lvl="1"/>
            <a:r>
              <a:rPr lang="en-US" dirty="0"/>
              <a:t>P</a:t>
            </a:r>
          </a:p>
          <a:p>
            <a:r>
              <a:rPr lang="en-US" dirty="0"/>
              <a:t>Stone type</a:t>
            </a:r>
          </a:p>
          <a:p>
            <a:pPr lvl="1"/>
            <a:r>
              <a:rPr lang="en-US" dirty="0"/>
              <a:t>X</a:t>
            </a:r>
          </a:p>
          <a:p>
            <a:r>
              <a:rPr lang="en-US" dirty="0"/>
              <a:t>Suffix modifier (with carat)</a:t>
            </a:r>
          </a:p>
          <a:p>
            <a:pPr lvl="1"/>
            <a:r>
              <a:rPr lang="en-US" dirty="0"/>
              <a:t>SC</a:t>
            </a:r>
          </a:p>
          <a:p>
            <a:r>
              <a:rPr lang="en-US" dirty="0"/>
              <a:t>Suffix modifier (without carat)</a:t>
            </a:r>
          </a:p>
          <a:p>
            <a:pPr lvl="1"/>
            <a:r>
              <a:rPr lang="en-US" dirty="0"/>
              <a:t>S</a:t>
            </a:r>
          </a:p>
          <a:p>
            <a:r>
              <a:rPr lang="en-US" dirty="0"/>
              <a:t>Wildcard and Optional</a:t>
            </a:r>
          </a:p>
          <a:p>
            <a:pPr lvl="1"/>
            <a:r>
              <a:rPr lang="en-US" dirty="0"/>
              <a:t>+ and ?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69981D8F-F5D4-C967-34F9-5BE3B101CD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8AD865-C890-29C8-FB1C-53B05660A32F}"/>
              </a:ext>
            </a:extLst>
          </p:cNvPr>
          <p:cNvSpPr txBox="1">
            <a:spLocks/>
          </p:cNvSpPr>
          <p:nvPr/>
        </p:nvSpPr>
        <p:spPr>
          <a:xfrm>
            <a:off x="6094476" y="2457353"/>
            <a:ext cx="4490243" cy="3514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order of priority: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	PC + X + 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2)	PC + 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3)	P + X + SC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4)	X + SC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5)	P? + X + S?</a:t>
            </a:r>
          </a:p>
        </p:txBody>
      </p:sp>
    </p:spTree>
    <p:extLst>
      <p:ext uri="{BB962C8B-B14F-4D97-AF65-F5344CB8AC3E}">
        <p14:creationId xmlns:p14="http://schemas.microsoft.com/office/powerpoint/2010/main" val="402387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3457EE-DF41-F8F3-F040-16B826622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592E022-1523-477A-56C3-BCABAED1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4F583A8C-F588-B4FC-F759-79CF6ACF8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E9E0A06E-E4CA-72C5-11D4-04C182BF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27AF451-27CA-62CE-86F4-74A07ECA5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B0B10657-4E66-14D3-B09E-CBC7645A7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43E80C-A8A3-ADFC-DCFD-F13D02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0CA66-92BC-6452-8FF5-CCA3C27E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Revisiting Ex 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EE6ECF-047D-CB3A-FDDF-6901830ED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606550" y="2515286"/>
            <a:ext cx="9707563" cy="339905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79E0FC1A-2CA7-D601-54C2-3C9BB3BE4B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93834464-0783-64D8-514C-424493D50D63}"/>
              </a:ext>
            </a:extLst>
          </p:cNvPr>
          <p:cNvSpPr/>
          <p:nvPr/>
        </p:nvSpPr>
        <p:spPr>
          <a:xfrm rot="5400000">
            <a:off x="6294926" y="2725505"/>
            <a:ext cx="98231" cy="140360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8E1EFD2-9847-16E2-4490-49FCF8C95E33}"/>
              </a:ext>
            </a:extLst>
          </p:cNvPr>
          <p:cNvSpPr/>
          <p:nvPr/>
        </p:nvSpPr>
        <p:spPr>
          <a:xfrm rot="5400000">
            <a:off x="7623595" y="2892889"/>
            <a:ext cx="102805" cy="107341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05938A-03A3-EF22-7893-0849963964F7}"/>
              </a:ext>
            </a:extLst>
          </p:cNvPr>
          <p:cNvSpPr/>
          <p:nvPr/>
        </p:nvSpPr>
        <p:spPr>
          <a:xfrm rot="5400000">
            <a:off x="5980218" y="3665125"/>
            <a:ext cx="98232" cy="7391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DF613A1-71C6-8A09-7A7B-22BEE87ACD45}"/>
              </a:ext>
            </a:extLst>
          </p:cNvPr>
          <p:cNvSpPr/>
          <p:nvPr/>
        </p:nvSpPr>
        <p:spPr>
          <a:xfrm rot="5400000">
            <a:off x="7070605" y="3432810"/>
            <a:ext cx="98232" cy="120375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8F29531-5451-B816-2874-1B4834197260}"/>
              </a:ext>
            </a:extLst>
          </p:cNvPr>
          <p:cNvSpPr/>
          <p:nvPr/>
        </p:nvSpPr>
        <p:spPr>
          <a:xfrm rot="5400000">
            <a:off x="7894701" y="3929559"/>
            <a:ext cx="89036" cy="2194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A09AEC1-A00F-DD54-C8DD-A01FC8425BBF}"/>
              </a:ext>
            </a:extLst>
          </p:cNvPr>
          <p:cNvSpPr/>
          <p:nvPr/>
        </p:nvSpPr>
        <p:spPr>
          <a:xfrm rot="5400000">
            <a:off x="8874352" y="3271991"/>
            <a:ext cx="98233" cy="153326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4089B5A-7323-77E4-A3D5-C4B27915AED6}"/>
              </a:ext>
            </a:extLst>
          </p:cNvPr>
          <p:cNvSpPr/>
          <p:nvPr/>
        </p:nvSpPr>
        <p:spPr>
          <a:xfrm rot="5400000">
            <a:off x="5979740" y="4272507"/>
            <a:ext cx="98232" cy="73913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3DE61392-A21D-EAD5-9A04-20E35373F009}"/>
              </a:ext>
            </a:extLst>
          </p:cNvPr>
          <p:cNvSpPr/>
          <p:nvPr/>
        </p:nvSpPr>
        <p:spPr>
          <a:xfrm rot="5400000">
            <a:off x="7068151" y="4035206"/>
            <a:ext cx="97410" cy="12037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1AA0CC-6DD8-453D-D44D-C6CBEBF00BED}"/>
              </a:ext>
            </a:extLst>
          </p:cNvPr>
          <p:cNvSpPr txBox="1"/>
          <p:nvPr/>
        </p:nvSpPr>
        <p:spPr>
          <a:xfrm>
            <a:off x="6120712" y="3117851"/>
            <a:ext cx="5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B0F33-E619-4A06-51DC-DF2B34638528}"/>
              </a:ext>
            </a:extLst>
          </p:cNvPr>
          <p:cNvSpPr txBox="1"/>
          <p:nvPr/>
        </p:nvSpPr>
        <p:spPr>
          <a:xfrm>
            <a:off x="7513396" y="3101411"/>
            <a:ext cx="44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9272AC-5571-B34F-0F56-2B41261871AC}"/>
              </a:ext>
            </a:extLst>
          </p:cNvPr>
          <p:cNvSpPr txBox="1"/>
          <p:nvPr/>
        </p:nvSpPr>
        <p:spPr>
          <a:xfrm>
            <a:off x="5872362" y="3698972"/>
            <a:ext cx="41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F4714-98B8-8899-F0EB-73CF123595A6}"/>
              </a:ext>
            </a:extLst>
          </p:cNvPr>
          <p:cNvSpPr txBox="1"/>
          <p:nvPr/>
        </p:nvSpPr>
        <p:spPr>
          <a:xfrm>
            <a:off x="6954786" y="3698972"/>
            <a:ext cx="44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208A35-8010-7516-95FF-A1C58458EB26}"/>
              </a:ext>
            </a:extLst>
          </p:cNvPr>
          <p:cNvSpPr txBox="1"/>
          <p:nvPr/>
        </p:nvSpPr>
        <p:spPr>
          <a:xfrm>
            <a:off x="6947399" y="4316459"/>
            <a:ext cx="44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C3CBA-CF9E-1189-5E9E-3D1A8C19377D}"/>
              </a:ext>
            </a:extLst>
          </p:cNvPr>
          <p:cNvSpPr txBox="1"/>
          <p:nvPr/>
        </p:nvSpPr>
        <p:spPr>
          <a:xfrm>
            <a:off x="5870448" y="4316459"/>
            <a:ext cx="44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31B4D3-A791-0463-4A78-DD4BFED14AF2}"/>
              </a:ext>
            </a:extLst>
          </p:cNvPr>
          <p:cNvSpPr txBox="1"/>
          <p:nvPr/>
        </p:nvSpPr>
        <p:spPr>
          <a:xfrm>
            <a:off x="7781421" y="3698972"/>
            <a:ext cx="44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D0DB57-163D-BF9D-E9DC-EB8D7D977C9E}"/>
              </a:ext>
            </a:extLst>
          </p:cNvPr>
          <p:cNvSpPr txBox="1"/>
          <p:nvPr/>
        </p:nvSpPr>
        <p:spPr>
          <a:xfrm>
            <a:off x="8713060" y="3704910"/>
            <a:ext cx="65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6281C5DE-5797-23EA-7C94-B9879E077BCC}"/>
              </a:ext>
            </a:extLst>
          </p:cNvPr>
          <p:cNvSpPr/>
          <p:nvPr/>
        </p:nvSpPr>
        <p:spPr>
          <a:xfrm rot="5400000">
            <a:off x="7891297" y="4533168"/>
            <a:ext cx="89036" cy="2194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46EB2F2D-45A4-39B9-2B93-FD67C21CA629}"/>
              </a:ext>
            </a:extLst>
          </p:cNvPr>
          <p:cNvSpPr/>
          <p:nvPr/>
        </p:nvSpPr>
        <p:spPr>
          <a:xfrm rot="5400000">
            <a:off x="9068772" y="3669945"/>
            <a:ext cx="97413" cy="19326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2AD79D-DF8D-6516-1812-16F656D2BC08}"/>
              </a:ext>
            </a:extLst>
          </p:cNvPr>
          <p:cNvSpPr txBox="1"/>
          <p:nvPr/>
        </p:nvSpPr>
        <p:spPr>
          <a:xfrm>
            <a:off x="7781421" y="4315640"/>
            <a:ext cx="44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244027-FB34-05D3-5F05-411CDF954B59}"/>
              </a:ext>
            </a:extLst>
          </p:cNvPr>
          <p:cNvSpPr txBox="1"/>
          <p:nvPr/>
        </p:nvSpPr>
        <p:spPr>
          <a:xfrm>
            <a:off x="8882193" y="4315640"/>
            <a:ext cx="65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</a:t>
            </a:r>
          </a:p>
        </p:txBody>
      </p:sp>
    </p:spTree>
    <p:extLst>
      <p:ext uri="{BB962C8B-B14F-4D97-AF65-F5344CB8AC3E}">
        <p14:creationId xmlns:p14="http://schemas.microsoft.com/office/powerpoint/2010/main" val="42142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/>
      <p:bldP spid="20" grpId="0"/>
      <p:bldP spid="22" grpId="0"/>
      <p:bldP spid="26" grpId="0"/>
      <p:bldP spid="30" grpId="0" animBg="1"/>
      <p:bldP spid="32" grpId="0" animBg="1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B54BD6-A101-C2DE-0024-42318443F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AF2618-D2B1-F17D-695A-BF01B007A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72D753F2-2E1A-306B-18F1-0C5461C6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FA96DBED-A403-17DD-282A-1FA834C89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C0B4C9C4-77A8-ABDA-28E7-8ECA7846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5C9E8020-ED4F-3698-B582-8536B35B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E2D7C1-C55A-4B59-D4DC-E4C79EAA9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EFCA8-DD24-63B8-1582-5CA6EF9A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Messy descriptions – Ex 2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0C47D2-4BFA-0D14-B9C5-D2A8B4727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606550" y="2515286"/>
            <a:ext cx="9707563" cy="339905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696DBE0C-E271-F7E6-A52B-CDB77CEFD5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29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EC412-3109-9DDA-982E-4D13914B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6DCF247-D84A-DA27-B869-E9AD57CE6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0804164B-F99C-C14E-3F44-6307FB420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01814527-EA9B-001E-A1EF-37E583E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2715B9C6-5C5B-6882-C623-5FF11503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3CE4F6DD-DF23-364F-3AA6-BCABD1E66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FFED17-1646-AFB0-2545-9A63D7A54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D3A60-778E-83A3-1F2A-A003910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Messy descriptions – Ex 2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B94C06-4E1D-2E23-C301-A01F23B4C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606550" y="2515286"/>
            <a:ext cx="9707563" cy="3399053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F708FEE5-C7BE-AA4D-6D14-DEB25E5EFA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6B5C23E3-9F27-577F-1A7F-4C268D85EAF3}"/>
              </a:ext>
            </a:extLst>
          </p:cNvPr>
          <p:cNvSpPr/>
          <p:nvPr/>
        </p:nvSpPr>
        <p:spPr>
          <a:xfrm rot="5400000">
            <a:off x="5797541" y="3224330"/>
            <a:ext cx="98232" cy="37168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07ED68-70E0-181C-294E-49B720D20F98}"/>
              </a:ext>
            </a:extLst>
          </p:cNvPr>
          <p:cNvSpPr txBox="1"/>
          <p:nvPr/>
        </p:nvSpPr>
        <p:spPr>
          <a:xfrm>
            <a:off x="5695194" y="3063525"/>
            <a:ext cx="2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CBA0AA3-EDA8-AAC0-8D09-086B7318B252}"/>
              </a:ext>
            </a:extLst>
          </p:cNvPr>
          <p:cNvSpPr/>
          <p:nvPr/>
        </p:nvSpPr>
        <p:spPr>
          <a:xfrm rot="5400000">
            <a:off x="6403287" y="3017278"/>
            <a:ext cx="98232" cy="78579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F0E9C-6E4E-A7E2-0515-2100E13CF496}"/>
              </a:ext>
            </a:extLst>
          </p:cNvPr>
          <p:cNvSpPr txBox="1"/>
          <p:nvPr/>
        </p:nvSpPr>
        <p:spPr>
          <a:xfrm>
            <a:off x="6169573" y="3063525"/>
            <a:ext cx="60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X/C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3DBD8B7-5284-38DF-3DA4-7A7529503CAF}"/>
              </a:ext>
            </a:extLst>
          </p:cNvPr>
          <p:cNvSpPr/>
          <p:nvPr/>
        </p:nvSpPr>
        <p:spPr>
          <a:xfrm rot="5400000">
            <a:off x="6367453" y="3274456"/>
            <a:ext cx="98232" cy="151151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0FD07-DBAC-33D3-4BE3-A2155F0EA892}"/>
              </a:ext>
            </a:extLst>
          </p:cNvPr>
          <p:cNvSpPr txBox="1"/>
          <p:nvPr/>
        </p:nvSpPr>
        <p:spPr>
          <a:xfrm>
            <a:off x="6135272" y="3689454"/>
            <a:ext cx="60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X/C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B700F9C-57BD-8AD8-BECA-B4EE01FCA40A}"/>
              </a:ext>
            </a:extLst>
          </p:cNvPr>
          <p:cNvSpPr/>
          <p:nvPr/>
        </p:nvSpPr>
        <p:spPr>
          <a:xfrm rot="5400000">
            <a:off x="7742228" y="3506232"/>
            <a:ext cx="98232" cy="104796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BC2DE-F3B1-EA59-6EEF-5B38D8D4B23D}"/>
              </a:ext>
            </a:extLst>
          </p:cNvPr>
          <p:cNvSpPr txBox="1"/>
          <p:nvPr/>
        </p:nvSpPr>
        <p:spPr>
          <a:xfrm>
            <a:off x="7621625" y="3689454"/>
            <a:ext cx="2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3C7C9A9-14B3-3645-1551-40CFAE44BC5E}"/>
              </a:ext>
            </a:extLst>
          </p:cNvPr>
          <p:cNvSpPr/>
          <p:nvPr/>
        </p:nvSpPr>
        <p:spPr>
          <a:xfrm rot="5400000">
            <a:off x="5658564" y="4567619"/>
            <a:ext cx="98232" cy="12417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3D311-DC9B-D7F6-DF28-21723552735B}"/>
              </a:ext>
            </a:extLst>
          </p:cNvPr>
          <p:cNvSpPr txBox="1"/>
          <p:nvPr/>
        </p:nvSpPr>
        <p:spPr>
          <a:xfrm>
            <a:off x="5544456" y="4278627"/>
            <a:ext cx="2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EA50FEEF-D4B0-C69B-3F0B-CCAE98613680}"/>
              </a:ext>
            </a:extLst>
          </p:cNvPr>
          <p:cNvSpPr/>
          <p:nvPr/>
        </p:nvSpPr>
        <p:spPr>
          <a:xfrm rot="5400000">
            <a:off x="5978790" y="4399689"/>
            <a:ext cx="98232" cy="46003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3E27E5-71DF-4D29-D9CC-DC862C5F14C2}"/>
              </a:ext>
            </a:extLst>
          </p:cNvPr>
          <p:cNvSpPr txBox="1"/>
          <p:nvPr/>
        </p:nvSpPr>
        <p:spPr>
          <a:xfrm>
            <a:off x="5869163" y="4278627"/>
            <a:ext cx="2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6A96B3A-DE84-788B-7241-7059BB848A11}"/>
              </a:ext>
            </a:extLst>
          </p:cNvPr>
          <p:cNvSpPr/>
          <p:nvPr/>
        </p:nvSpPr>
        <p:spPr>
          <a:xfrm rot="5400000">
            <a:off x="6612929" y="4252779"/>
            <a:ext cx="98232" cy="7538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15E190-EF1A-D2CF-3796-B6A0CE064333}"/>
              </a:ext>
            </a:extLst>
          </p:cNvPr>
          <p:cNvSpPr txBox="1"/>
          <p:nvPr/>
        </p:nvSpPr>
        <p:spPr>
          <a:xfrm>
            <a:off x="6429375" y="4278627"/>
            <a:ext cx="53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</a:t>
            </a:r>
          </a:p>
        </p:txBody>
      </p:sp>
    </p:spTree>
    <p:extLst>
      <p:ext uri="{BB962C8B-B14F-4D97-AF65-F5344CB8AC3E}">
        <p14:creationId xmlns:p14="http://schemas.microsoft.com/office/powerpoint/2010/main" val="42680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E2596-54A9-603E-FE82-1B22AE653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6E455B7-CC9B-54B7-5905-86DE532DB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E1C7C5F-2B7D-CBC7-75B4-4D83173D7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589AB29C-21A8-2B33-6B50-313161F27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9950A4BE-07E0-B8F5-2F84-D532C32A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D565737C-96D3-7AD1-1F41-020D2CC6B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5AE58C-155C-FCEF-2BCB-33618A03D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E79F8-BB34-A415-2B29-22821FF8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it works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2380-C833-1672-DF0A-4C9B53B5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8757443" cy="3514434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/>
              <a:t>Each step, we use regex dictionaries to reduce problem scope</a:t>
            </a:r>
          </a:p>
          <a:p>
            <a:pPr lvl="1"/>
            <a:r>
              <a:rPr lang="en-US" dirty="0"/>
              <a:t>Find all matches</a:t>
            </a:r>
          </a:p>
          <a:p>
            <a:pPr lvl="1"/>
            <a:r>
              <a:rPr lang="en-US" dirty="0"/>
              <a:t>Create regular expression from matches</a:t>
            </a:r>
          </a:p>
          <a:p>
            <a:pPr lvl="1"/>
            <a:r>
              <a:rPr lang="en-US" dirty="0"/>
              <a:t>Used reduced scope capture groups to build super patterns</a:t>
            </a:r>
          </a:p>
          <a:p>
            <a:pPr lvl="1"/>
            <a:r>
              <a:rPr lang="en-US" dirty="0"/>
              <a:t>Feed </a:t>
            </a:r>
            <a:r>
              <a:rPr lang="en-US" dirty="0" err="1"/>
              <a:t>superpatterns</a:t>
            </a:r>
            <a:r>
              <a:rPr lang="en-US" dirty="0"/>
              <a:t> back in, get new matches </a:t>
            </a:r>
          </a:p>
          <a:p>
            <a:pPr lvl="1"/>
            <a:endParaRPr lang="en-US" dirty="0"/>
          </a:p>
          <a:p>
            <a:r>
              <a:rPr lang="en-US" dirty="0" err="1"/>
              <a:t>Superpattern</a:t>
            </a:r>
            <a:r>
              <a:rPr lang="en-US" dirty="0"/>
              <a:t> matches aren’t the final step</a:t>
            </a:r>
          </a:p>
          <a:p>
            <a:pPr lvl="1"/>
            <a:r>
              <a:rPr lang="en-US" dirty="0"/>
              <a:t>Create new ordered regex capture group using ALL </a:t>
            </a:r>
            <a:r>
              <a:rPr lang="en-US" dirty="0" err="1"/>
              <a:t>superpatterns</a:t>
            </a:r>
            <a:endParaRPr lang="en-US" dirty="0"/>
          </a:p>
          <a:p>
            <a:pPr lvl="1"/>
            <a:r>
              <a:rPr lang="en-US" dirty="0"/>
              <a:t>Get final matches, using single sweep</a:t>
            </a:r>
          </a:p>
          <a:p>
            <a:pPr lvl="1"/>
            <a:endParaRPr lang="en-US" dirty="0"/>
          </a:p>
          <a:p>
            <a:r>
              <a:rPr lang="en-US" dirty="0"/>
              <a:t>Last step necessary to prevent overlapping stone string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7881EFDD-0E84-078D-4B39-769CC185E9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757585-B72D-D444-08B2-5518D0456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52B2ACB-EF1B-1188-C888-F034245FB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152EF4B-BAD6-04AB-647D-C3702CFA7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F848227B-025D-DDBF-E6E8-3CF7A8388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9D119C88-A739-8D45-C8E8-6B456F2C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6D5E4393-FBDB-9676-D31B-3BFA2D1D8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3BF5F9-2CE6-B48F-E157-BCA2CEF8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BEBCF-246A-3378-BAB5-5AD890A2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it works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2053F-05D3-FBCC-50B8-DA016572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8757443" cy="3514434"/>
          </a:xfrm>
        </p:spPr>
        <p:txBody>
          <a:bodyPr anchor="ctr">
            <a:normAutofit/>
          </a:bodyPr>
          <a:lstStyle/>
          <a:p>
            <a:r>
              <a:rPr lang="en-US" dirty="0"/>
              <a:t>Scope of the problem is massive and leads to impossibly complex regex</a:t>
            </a:r>
          </a:p>
          <a:p>
            <a:endParaRPr lang="en-US" dirty="0"/>
          </a:p>
          <a:p>
            <a:r>
              <a:rPr lang="en-US" dirty="0"/>
              <a:t>Dynamically build regular expressions piece by piece</a:t>
            </a:r>
          </a:p>
          <a:p>
            <a:pPr lvl="1"/>
            <a:r>
              <a:rPr lang="en-US" dirty="0"/>
              <a:t>Cons: Many more regex operations</a:t>
            </a:r>
          </a:p>
          <a:p>
            <a:pPr lvl="1"/>
            <a:r>
              <a:rPr lang="en-US" dirty="0"/>
              <a:t>Pros: Code is easy to diagnose when running into issues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15B64F62-5245-9A3F-F306-DA77765453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D684FE-CDF3-2C44-5580-578C3706D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B270157-AB04-B395-7A73-D72B82830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619A4D47-7027-26C7-49C6-2AECA145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5EC835B0-976A-0DFE-D697-6CD7111AE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18B11270-D8BF-6FDB-73F1-5A0C5496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9593C19F-7049-EFB5-ADEB-C7DC1C8E9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0BD23A-6C29-9BFF-DB3E-774AA66D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B8B37-B83A-B824-6EDB-4019DFAF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Down the rabbit hole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CFF4A-4644-DDB3-3947-A9638DFD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8757443" cy="3514434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What if nucleation point can be multiple categories?</a:t>
            </a:r>
          </a:p>
          <a:p>
            <a:pPr lvl="1"/>
            <a:r>
              <a:rPr lang="en-US" dirty="0"/>
              <a:t>Example: ‘Diamond’ may be expressed as ‘G/H VS1-VS2’</a:t>
            </a:r>
          </a:p>
          <a:p>
            <a:pPr lvl="1"/>
            <a:r>
              <a:rPr lang="en-US" dirty="0"/>
              <a:t>Decode dictionary may be different description to description</a:t>
            </a:r>
          </a:p>
          <a:p>
            <a:pPr lvl="1"/>
            <a:endParaRPr lang="en-US" dirty="0"/>
          </a:p>
          <a:p>
            <a:r>
              <a:rPr lang="en-US" dirty="0"/>
              <a:t>What if nucleation point can be abbreviated?</a:t>
            </a:r>
          </a:p>
          <a:p>
            <a:pPr lvl="1"/>
            <a:r>
              <a:rPr lang="en-US" dirty="0"/>
              <a:t>Example: ‘RD SA </a:t>
            </a:r>
            <a:r>
              <a:rPr lang="en-US"/>
              <a:t>DI 0.25CTW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Potentially captured in wildcard, blurring boundaries of stone strings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18E0C756-DD63-10DA-F5F7-1AD2C6118E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Retailer Data – A HOT MESS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en-US" sz="2400"/>
              <a:t>Integration with dozens of systems</a:t>
            </a:r>
          </a:p>
          <a:p>
            <a:pPr lvl="1"/>
            <a:r>
              <a:rPr lang="en-US" sz="2000"/>
              <a:t>Varying number of files even for the same system</a:t>
            </a:r>
          </a:p>
          <a:p>
            <a:pPr lvl="1"/>
            <a:r>
              <a:rPr lang="en-US" sz="2000"/>
              <a:t>Different formats</a:t>
            </a:r>
          </a:p>
          <a:p>
            <a:pPr lvl="2"/>
            <a:r>
              <a:rPr lang="en-US" sz="1600"/>
              <a:t>Flavors of CSV</a:t>
            </a:r>
          </a:p>
          <a:p>
            <a:pPr lvl="2"/>
            <a:r>
              <a:rPr lang="en-US" sz="1600"/>
              <a:t>Text files</a:t>
            </a:r>
          </a:p>
          <a:p>
            <a:pPr lvl="2"/>
            <a:r>
              <a:rPr lang="en-US" sz="1600"/>
              <a:t>Excel</a:t>
            </a:r>
          </a:p>
          <a:p>
            <a:pPr lvl="2"/>
            <a:r>
              <a:rPr lang="en-US" sz="1600"/>
              <a:t>XML</a:t>
            </a:r>
          </a:p>
          <a:p>
            <a:pPr lvl="2"/>
            <a:r>
              <a:rPr lang="en-US" sz="1600"/>
              <a:t>JSON</a:t>
            </a:r>
          </a:p>
          <a:p>
            <a:pPr lvl="1"/>
            <a:r>
              <a:rPr lang="en-US" sz="2000"/>
              <a:t>Different content</a:t>
            </a:r>
          </a:p>
          <a:p>
            <a:pPr lvl="2"/>
            <a:r>
              <a:rPr lang="en-US" sz="1600"/>
              <a:t>Variations in content between retailers using the same system</a:t>
            </a:r>
          </a:p>
          <a:p>
            <a:pPr lvl="2"/>
            <a:r>
              <a:rPr lang="en-US" sz="1600"/>
              <a:t>Variations within a retailer depending on who’s entering the data</a:t>
            </a:r>
          </a:p>
          <a:p>
            <a:pPr lvl="2"/>
            <a:r>
              <a:rPr lang="en-US" sz="1600"/>
              <a:t>Changes over time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86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58B54-E558-D049-29A2-8F4C1BCB6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3B55641-9439-E8D2-C02F-21301F438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93078991-1275-D0B9-D367-D426653F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8E71A721-CF07-77E7-9BDE-5F78C9C2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D028F589-1396-6BEE-401E-F7A47AA85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9D3ECC20-D989-3234-F699-85F844B28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484696-972D-C8A0-8F33-14F1D4F5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A8A3F-9BEE-F2EF-0F88-88DC8803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Down the rabbit hole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D08C-F3EB-4795-A2E7-E47BC161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8757443" cy="3514434"/>
          </a:xfrm>
        </p:spPr>
        <p:txBody>
          <a:bodyPr anchor="ctr">
            <a:normAutofit/>
          </a:bodyPr>
          <a:lstStyle/>
          <a:p>
            <a:r>
              <a:rPr lang="en-US" dirty="0"/>
              <a:t>What if description written with unnatural English?</a:t>
            </a:r>
          </a:p>
          <a:p>
            <a:pPr lvl="1"/>
            <a:r>
              <a:rPr lang="en-US" dirty="0"/>
              <a:t>Example ‘0.25 CTW DIA PINK</a:t>
            </a:r>
          </a:p>
          <a:p>
            <a:pPr lvl="1"/>
            <a:endParaRPr lang="en-US" dirty="0"/>
          </a:p>
          <a:p>
            <a:r>
              <a:rPr lang="en-US" dirty="0"/>
              <a:t>What if we capture multiple stones but there is only one stone?</a:t>
            </a:r>
          </a:p>
          <a:p>
            <a:pPr lvl="1"/>
            <a:r>
              <a:rPr lang="en-US" dirty="0"/>
              <a:t>Example ‘LOOSE DIAMOND RING WITH 0.25CTW DIA’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5D488925-2E82-2CD8-4C7D-277FB96A26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621483-F24B-1395-4576-32947BAFF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DECB151-5549-C24C-5F69-2A6369081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F64ADA61-4597-3CF8-BAAB-B7AA5E8DD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04B67E32-82C4-CF1F-0ADE-6F313FCD7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A5F850A5-56FA-197A-91C7-2CB0B36E3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9182102F-9B82-7E79-5B7C-76E71150D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A1C9F5-7803-E101-0834-4F51CA9B9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ABD96-1E0C-C796-E86C-0303F2EB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Built in </a:t>
            </a:r>
            <a:r>
              <a:rPr lang="en-US" sz="4000" dirty="0" err="1">
                <a:solidFill>
                  <a:schemeClr val="bg1"/>
                </a:solidFill>
              </a:rPr>
              <a:t>Dyalog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EEB4-E847-9A6D-CB8D-A13113EF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8757443" cy="3514434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No :For loops outside of customization file</a:t>
            </a:r>
          </a:p>
          <a:p>
            <a:endParaRPr lang="en-US" dirty="0"/>
          </a:p>
          <a:p>
            <a:r>
              <a:rPr lang="en-US" dirty="0"/>
              <a:t>Inner products</a:t>
            </a:r>
          </a:p>
          <a:p>
            <a:pPr lvl="1"/>
            <a:r>
              <a:rPr lang="en-US" dirty="0"/>
              <a:t>,.{}</a:t>
            </a:r>
          </a:p>
          <a:p>
            <a:r>
              <a:rPr lang="en-US" dirty="0"/>
              <a:t>Reduction and outer products</a:t>
            </a:r>
          </a:p>
          <a:p>
            <a:pPr lvl="1"/>
            <a:r>
              <a:rPr lang="en-US" dirty="0"/>
              <a:t>,⌿∘.{}</a:t>
            </a:r>
          </a:p>
          <a:p>
            <a:r>
              <a:rPr lang="en-US" dirty="0" err="1"/>
              <a:t>Dfns</a:t>
            </a:r>
            <a:r>
              <a:rPr lang="en-US" dirty="0"/>
              <a:t> to quickly handle :If, very useful for regex construction</a:t>
            </a:r>
          </a:p>
          <a:p>
            <a:pPr lvl="1"/>
            <a:r>
              <a:rPr lang="en-US" dirty="0"/>
              <a:t>{×≢⍵: ⍵ ⋄ ‘’}¨</a:t>
            </a:r>
          </a:p>
          <a:p>
            <a:pPr lvl="1"/>
            <a:r>
              <a:rPr lang="en-US" dirty="0"/>
              <a:t>Transparent</a:t>
            </a:r>
          </a:p>
          <a:p>
            <a:r>
              <a:rPr lang="en-US" dirty="0"/>
              <a:t>Key operator</a:t>
            </a:r>
          </a:p>
          <a:p>
            <a:pPr lvl="1"/>
            <a:r>
              <a:rPr lang="en-US" dirty="0"/>
              <a:t>{}⌸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3A9F0F62-1443-8E3E-EDE4-DCBE852A14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DYNA ’26 – 04/27/2026</a:t>
            </a:r>
          </a:p>
          <a:p>
            <a:r>
              <a:rPr lang="en-US" dirty="0"/>
              <a:t>Mark Wolfson and Kori Smith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2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CB69B53A-5613-B64C-8C12-EA4E355F6AA1}"/>
              </a:ext>
            </a:extLst>
          </p:cNvPr>
          <p:cNvSpPr/>
          <p:nvPr/>
        </p:nvSpPr>
        <p:spPr>
          <a:xfrm>
            <a:off x="655770" y="3644476"/>
            <a:ext cx="2295365" cy="489993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F453D2-6E00-0842-BC84-30F2E4263501}"/>
              </a:ext>
            </a:extLst>
          </p:cNvPr>
          <p:cNvSpPr/>
          <p:nvPr/>
        </p:nvSpPr>
        <p:spPr>
          <a:xfrm>
            <a:off x="655770" y="2131147"/>
            <a:ext cx="2295365" cy="829995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F821A7-9A28-CD4F-8EFB-0D60541ACAB3}"/>
              </a:ext>
            </a:extLst>
          </p:cNvPr>
          <p:cNvSpPr/>
          <p:nvPr/>
        </p:nvSpPr>
        <p:spPr>
          <a:xfrm>
            <a:off x="626657" y="5011458"/>
            <a:ext cx="2353592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Vendor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666912" y="473932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4ECB4-E0DE-3D9E-2660-685AD1A21DA9}"/>
              </a:ext>
            </a:extLst>
          </p:cNvPr>
          <p:cNvSpPr/>
          <p:nvPr/>
        </p:nvSpPr>
        <p:spPr>
          <a:xfrm>
            <a:off x="3631611" y="775609"/>
            <a:ext cx="2163849" cy="37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E3A180-8ACD-6F53-6AF9-6897C874C644}"/>
              </a:ext>
            </a:extLst>
          </p:cNvPr>
          <p:cNvSpPr/>
          <p:nvPr/>
        </p:nvSpPr>
        <p:spPr>
          <a:xfrm>
            <a:off x="3631609" y="2122408"/>
            <a:ext cx="2163849" cy="8387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DB5E69-FFE4-2C1C-AA65-371B24F4C87E}"/>
              </a:ext>
            </a:extLst>
          </p:cNvPr>
          <p:cNvSpPr/>
          <p:nvPr/>
        </p:nvSpPr>
        <p:spPr>
          <a:xfrm>
            <a:off x="3631611" y="3545599"/>
            <a:ext cx="2163849" cy="6877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239F15-31E7-6F83-CFE4-4C850092BF75}"/>
              </a:ext>
            </a:extLst>
          </p:cNvPr>
          <p:cNvSpPr/>
          <p:nvPr/>
        </p:nvSpPr>
        <p:spPr>
          <a:xfrm>
            <a:off x="3631610" y="5261024"/>
            <a:ext cx="2163849" cy="4747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6F3645-16A9-93EF-EE79-E86FD24F1594}"/>
              </a:ext>
            </a:extLst>
          </p:cNvPr>
          <p:cNvSpPr/>
          <p:nvPr/>
        </p:nvSpPr>
        <p:spPr>
          <a:xfrm>
            <a:off x="3038478" y="855737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2024C5F-B48D-1533-6D23-F0CF632F86CE}"/>
              </a:ext>
            </a:extLst>
          </p:cNvPr>
          <p:cNvSpPr/>
          <p:nvPr/>
        </p:nvSpPr>
        <p:spPr>
          <a:xfrm>
            <a:off x="2996956" y="2470674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58649D8-BA9E-9241-6C2A-2D2202591663}"/>
              </a:ext>
            </a:extLst>
          </p:cNvPr>
          <p:cNvSpPr/>
          <p:nvPr/>
        </p:nvSpPr>
        <p:spPr>
          <a:xfrm>
            <a:off x="2980893" y="3831964"/>
            <a:ext cx="593133" cy="11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0FFF802-8552-7EEA-D3CA-34C6B016130A}"/>
              </a:ext>
            </a:extLst>
          </p:cNvPr>
          <p:cNvSpPr/>
          <p:nvPr/>
        </p:nvSpPr>
        <p:spPr>
          <a:xfrm>
            <a:off x="3009363" y="5261025"/>
            <a:ext cx="593133" cy="47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>
            <a:off x="5815659" y="855737"/>
            <a:ext cx="1863911" cy="1704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6A087B5-C25A-E5B0-B205-0063A47B748C}"/>
              </a:ext>
            </a:extLst>
          </p:cNvPr>
          <p:cNvCxnSpPr>
            <a:cxnSpLocks/>
            <a:stCxn id="15" idx="3"/>
            <a:endCxn id="35" idx="1"/>
          </p:cNvCxnSpPr>
          <p:nvPr/>
        </p:nvCxnSpPr>
        <p:spPr>
          <a:xfrm flipV="1">
            <a:off x="5795458" y="1146136"/>
            <a:ext cx="1884110" cy="13956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A1EC971-F76F-EB27-0733-B0A516F3E424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795460" y="1230099"/>
            <a:ext cx="1305959" cy="2659373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F6EF07C-7121-8043-4948-82C4CE1B89AA}"/>
              </a:ext>
            </a:extLst>
          </p:cNvPr>
          <p:cNvCxnSpPr>
            <a:cxnSpLocks/>
          </p:cNvCxnSpPr>
          <p:nvPr/>
        </p:nvCxnSpPr>
        <p:spPr>
          <a:xfrm flipV="1">
            <a:off x="5766345" y="1308061"/>
            <a:ext cx="1584371" cy="4200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2894632-9059-965E-9DD7-33677E45C900}"/>
              </a:ext>
            </a:extLst>
          </p:cNvPr>
          <p:cNvCxnSpPr>
            <a:cxnSpLocks/>
          </p:cNvCxnSpPr>
          <p:nvPr/>
        </p:nvCxnSpPr>
        <p:spPr>
          <a:xfrm>
            <a:off x="7353301" y="1308061"/>
            <a:ext cx="326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19B8D70-7052-4467-6079-37535DCD528B}"/>
              </a:ext>
            </a:extLst>
          </p:cNvPr>
          <p:cNvCxnSpPr>
            <a:cxnSpLocks/>
          </p:cNvCxnSpPr>
          <p:nvPr/>
        </p:nvCxnSpPr>
        <p:spPr>
          <a:xfrm>
            <a:off x="7101421" y="1234309"/>
            <a:ext cx="578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2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B04D56B-2AC3-7770-D106-48B7A507869E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3838575" y="4138597"/>
            <a:ext cx="0" cy="1004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AA2AE3-FC38-431B-0AC3-5B570B79324C}"/>
              </a:ext>
            </a:extLst>
          </p:cNvPr>
          <p:cNvCxnSpPr>
            <a:stCxn id="3" idx="2"/>
            <a:endCxn id="2" idx="1"/>
          </p:cNvCxnSpPr>
          <p:nvPr/>
        </p:nvCxnSpPr>
        <p:spPr>
          <a:xfrm>
            <a:off x="3838575" y="1247775"/>
            <a:ext cx="0" cy="118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EA0D52C-77B4-3ACC-AEDC-2252DB45BA45}"/>
              </a:ext>
            </a:extLst>
          </p:cNvPr>
          <p:cNvCxnSpPr>
            <a:stCxn id="2" idx="4"/>
          </p:cNvCxnSpPr>
          <p:nvPr/>
        </p:nvCxnSpPr>
        <p:spPr>
          <a:xfrm flipV="1">
            <a:off x="4214812" y="450068"/>
            <a:ext cx="1100120" cy="283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0E9E50C-5A01-3996-EA88-AB7E5D6E071F}"/>
              </a:ext>
            </a:extLst>
          </p:cNvPr>
          <p:cNvCxnSpPr>
            <a:stCxn id="2" idx="4"/>
            <a:endCxn id="67" idx="1"/>
          </p:cNvCxnSpPr>
          <p:nvPr/>
        </p:nvCxnSpPr>
        <p:spPr>
          <a:xfrm flipV="1">
            <a:off x="4214812" y="920761"/>
            <a:ext cx="1100120" cy="2366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56F075A-E2F1-578E-340D-442C92475997}"/>
              </a:ext>
            </a:extLst>
          </p:cNvPr>
          <p:cNvCxnSpPr>
            <a:stCxn id="2" idx="4"/>
            <a:endCxn id="68" idx="1"/>
          </p:cNvCxnSpPr>
          <p:nvPr/>
        </p:nvCxnSpPr>
        <p:spPr>
          <a:xfrm flipV="1">
            <a:off x="4214812" y="1391454"/>
            <a:ext cx="1100120" cy="1895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DE3D1F1-2C5F-41BC-F60E-A865849AC082}"/>
              </a:ext>
            </a:extLst>
          </p:cNvPr>
          <p:cNvCxnSpPr>
            <a:stCxn id="2" idx="4"/>
            <a:endCxn id="69" idx="1"/>
          </p:cNvCxnSpPr>
          <p:nvPr/>
        </p:nvCxnSpPr>
        <p:spPr>
          <a:xfrm flipV="1">
            <a:off x="4214812" y="1862147"/>
            <a:ext cx="1100120" cy="142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47E9C20-49E4-6328-40D8-329EA7A4AD6E}"/>
              </a:ext>
            </a:extLst>
          </p:cNvPr>
          <p:cNvCxnSpPr>
            <a:stCxn id="2" idx="4"/>
            <a:endCxn id="70" idx="1"/>
          </p:cNvCxnSpPr>
          <p:nvPr/>
        </p:nvCxnSpPr>
        <p:spPr>
          <a:xfrm flipV="1">
            <a:off x="4214812" y="2332840"/>
            <a:ext cx="1100120" cy="95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85BEE48-42BE-F0C6-7731-D222E585EB5A}"/>
              </a:ext>
            </a:extLst>
          </p:cNvPr>
          <p:cNvCxnSpPr>
            <a:stCxn id="2" idx="4"/>
            <a:endCxn id="71" idx="1"/>
          </p:cNvCxnSpPr>
          <p:nvPr/>
        </p:nvCxnSpPr>
        <p:spPr>
          <a:xfrm flipV="1">
            <a:off x="4214812" y="2803533"/>
            <a:ext cx="1100120" cy="483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DB2400D-33BA-2B11-D90B-FE3DC0DCABE6}"/>
              </a:ext>
            </a:extLst>
          </p:cNvPr>
          <p:cNvCxnSpPr>
            <a:stCxn id="2" idx="4"/>
            <a:endCxn id="72" idx="1"/>
          </p:cNvCxnSpPr>
          <p:nvPr/>
        </p:nvCxnSpPr>
        <p:spPr>
          <a:xfrm flipV="1">
            <a:off x="4214812" y="3274226"/>
            <a:ext cx="1100120" cy="12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121F1F1-2F95-9A8F-F0F4-1CBC126CC7F9}"/>
              </a:ext>
            </a:extLst>
          </p:cNvPr>
          <p:cNvCxnSpPr>
            <a:stCxn id="2" idx="4"/>
            <a:endCxn id="73" idx="1"/>
          </p:cNvCxnSpPr>
          <p:nvPr/>
        </p:nvCxnSpPr>
        <p:spPr>
          <a:xfrm>
            <a:off x="4214812" y="3287120"/>
            <a:ext cx="1100120" cy="45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649BAB3-1C1F-4110-578C-C4B9A2DDF76C}"/>
              </a:ext>
            </a:extLst>
          </p:cNvPr>
          <p:cNvCxnSpPr>
            <a:stCxn id="2" idx="4"/>
            <a:endCxn id="74" idx="1"/>
          </p:cNvCxnSpPr>
          <p:nvPr/>
        </p:nvCxnSpPr>
        <p:spPr>
          <a:xfrm>
            <a:off x="4214812" y="3287120"/>
            <a:ext cx="1100120" cy="92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6004DE6-8331-E579-31D6-D35B0CE47DAB}"/>
              </a:ext>
            </a:extLst>
          </p:cNvPr>
          <p:cNvCxnSpPr>
            <a:stCxn id="2" idx="4"/>
            <a:endCxn id="75" idx="1"/>
          </p:cNvCxnSpPr>
          <p:nvPr/>
        </p:nvCxnSpPr>
        <p:spPr>
          <a:xfrm>
            <a:off x="4214812" y="3287120"/>
            <a:ext cx="1100120" cy="139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846D539-E9C3-AFD0-A118-9E7ADD30B6A8}"/>
              </a:ext>
            </a:extLst>
          </p:cNvPr>
          <p:cNvCxnSpPr>
            <a:stCxn id="2" idx="4"/>
            <a:endCxn id="76" idx="1"/>
          </p:cNvCxnSpPr>
          <p:nvPr/>
        </p:nvCxnSpPr>
        <p:spPr>
          <a:xfrm>
            <a:off x="4214812" y="3287120"/>
            <a:ext cx="1100120" cy="1869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24F613B-11F7-47C3-CA09-DFD4E75036BA}"/>
              </a:ext>
            </a:extLst>
          </p:cNvPr>
          <p:cNvCxnSpPr>
            <a:stCxn id="2" idx="4"/>
            <a:endCxn id="77" idx="1"/>
          </p:cNvCxnSpPr>
          <p:nvPr/>
        </p:nvCxnSpPr>
        <p:spPr>
          <a:xfrm>
            <a:off x="4214812" y="3287120"/>
            <a:ext cx="1100120" cy="234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828869-EE91-F84B-D7E9-6A48C8657B68}"/>
              </a:ext>
            </a:extLst>
          </p:cNvPr>
          <p:cNvCxnSpPr>
            <a:stCxn id="2" idx="4"/>
            <a:endCxn id="78" idx="1"/>
          </p:cNvCxnSpPr>
          <p:nvPr/>
        </p:nvCxnSpPr>
        <p:spPr>
          <a:xfrm>
            <a:off x="4214812" y="3287120"/>
            <a:ext cx="1100120" cy="281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 hidden="1">
            <a:extLst>
              <a:ext uri="{FF2B5EF4-FFF2-40B4-BE49-F238E27FC236}">
                <a16:creationId xmlns:a16="http://schemas.microsoft.com/office/drawing/2014/main" id="{ADC4065E-52AC-28A7-CAC6-88B7D6528913}"/>
              </a:ext>
            </a:extLst>
          </p:cNvPr>
          <p:cNvCxnSpPr>
            <a:cxnSpLocks/>
            <a:endCxn id="336" idx="2"/>
          </p:cNvCxnSpPr>
          <p:nvPr/>
        </p:nvCxnSpPr>
        <p:spPr>
          <a:xfrm>
            <a:off x="8361841" y="5229406"/>
            <a:ext cx="82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ylinder 1">
            <a:extLst>
              <a:ext uri="{FF2B5EF4-FFF2-40B4-BE49-F238E27FC236}">
                <a16:creationId xmlns:a16="http://schemas.microsoft.com/office/drawing/2014/main" id="{C63778F9-2182-8DCE-6F24-6299F504132D}"/>
              </a:ext>
            </a:extLst>
          </p:cNvPr>
          <p:cNvSpPr/>
          <p:nvPr/>
        </p:nvSpPr>
        <p:spPr>
          <a:xfrm>
            <a:off x="3462337" y="2435643"/>
            <a:ext cx="752475" cy="170295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 Data Store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6486E6-C8B2-8C31-B6E9-314EB6E890D3}"/>
              </a:ext>
            </a:extLst>
          </p:cNvPr>
          <p:cNvSpPr/>
          <p:nvPr/>
        </p:nvSpPr>
        <p:spPr>
          <a:xfrm>
            <a:off x="3076575" y="552450"/>
            <a:ext cx="1524000" cy="6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Applet</a:t>
            </a:r>
          </a:p>
          <a:p>
            <a:pPr algn="ctr"/>
            <a:r>
              <a:rPr lang="en-US" sz="1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POS Systems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BAA059-47F9-C8D7-0931-99FDBB3D0204}"/>
              </a:ext>
            </a:extLst>
          </p:cNvPr>
          <p:cNvSpPr/>
          <p:nvPr/>
        </p:nvSpPr>
        <p:spPr>
          <a:xfrm>
            <a:off x="209550" y="2476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641499-BDFE-CE14-28CA-3A212323F14C}"/>
              </a:ext>
            </a:extLst>
          </p:cNvPr>
          <p:cNvSpPr/>
          <p:nvPr/>
        </p:nvSpPr>
        <p:spPr>
          <a:xfrm>
            <a:off x="361950" y="4000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6ED033-E667-71C8-BA73-32A9BB772355}"/>
              </a:ext>
            </a:extLst>
          </p:cNvPr>
          <p:cNvSpPr/>
          <p:nvPr/>
        </p:nvSpPr>
        <p:spPr>
          <a:xfrm>
            <a:off x="514350" y="5524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61EAEE-4C4C-D393-89B0-38D94770BF01}"/>
              </a:ext>
            </a:extLst>
          </p:cNvPr>
          <p:cNvSpPr/>
          <p:nvPr/>
        </p:nvSpPr>
        <p:spPr>
          <a:xfrm>
            <a:off x="666750" y="7048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70A3A1-C0C9-20AA-86A2-BA1E937FD4BD}"/>
              </a:ext>
            </a:extLst>
          </p:cNvPr>
          <p:cNvSpPr/>
          <p:nvPr/>
        </p:nvSpPr>
        <p:spPr>
          <a:xfrm>
            <a:off x="819150" y="8572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7AD6BA-5BC7-4F06-3432-EF0AB89507B3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019299" y="738187"/>
            <a:ext cx="1057276" cy="1619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8569628-88AA-BAC8-014C-E351C057AAD8}"/>
              </a:ext>
            </a:extLst>
          </p:cNvPr>
          <p:cNvSpPr/>
          <p:nvPr/>
        </p:nvSpPr>
        <p:spPr>
          <a:xfrm>
            <a:off x="209550" y="1585911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5" name="CSV">
            <a:extLst>
              <a:ext uri="{FF2B5EF4-FFF2-40B4-BE49-F238E27FC236}">
                <a16:creationId xmlns:a16="http://schemas.microsoft.com/office/drawing/2014/main" id="{28B671C1-9B54-8965-95FA-23849ABCA4FA}"/>
              </a:ext>
            </a:extLst>
          </p:cNvPr>
          <p:cNvSpPr txBox="1"/>
          <p:nvPr/>
        </p:nvSpPr>
        <p:spPr>
          <a:xfrm>
            <a:off x="2195708" y="37838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.CSV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F82763-9528-71AB-816C-0CC27D4E81C1}"/>
              </a:ext>
            </a:extLst>
          </p:cNvPr>
          <p:cNvSpPr/>
          <p:nvPr/>
        </p:nvSpPr>
        <p:spPr>
          <a:xfrm>
            <a:off x="209550" y="211930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1F3CDF-CACD-9592-68DC-646BAD52BB04}"/>
              </a:ext>
            </a:extLst>
          </p:cNvPr>
          <p:cNvSpPr/>
          <p:nvPr/>
        </p:nvSpPr>
        <p:spPr>
          <a:xfrm>
            <a:off x="971550" y="10096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A0FACD-D4A7-F746-DA6F-9BE962B3447E}"/>
              </a:ext>
            </a:extLst>
          </p:cNvPr>
          <p:cNvSpPr/>
          <p:nvPr/>
        </p:nvSpPr>
        <p:spPr>
          <a:xfrm>
            <a:off x="209550" y="431718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E91F69-B657-3C6C-0868-BC7A96E45F89}"/>
              </a:ext>
            </a:extLst>
          </p:cNvPr>
          <p:cNvSpPr/>
          <p:nvPr/>
        </p:nvSpPr>
        <p:spPr>
          <a:xfrm>
            <a:off x="209550" y="3748072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0C8417-E7FB-3D01-0ABD-1DA1BEC4757B}"/>
              </a:ext>
            </a:extLst>
          </p:cNvPr>
          <p:cNvSpPr/>
          <p:nvPr/>
        </p:nvSpPr>
        <p:spPr>
          <a:xfrm>
            <a:off x="209550" y="3205151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A71E7C-E45B-C86F-F59D-C44D959E3C76}"/>
              </a:ext>
            </a:extLst>
          </p:cNvPr>
          <p:cNvSpPr/>
          <p:nvPr/>
        </p:nvSpPr>
        <p:spPr>
          <a:xfrm>
            <a:off x="209550" y="266223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26" name="API1">
            <a:extLst>
              <a:ext uri="{FF2B5EF4-FFF2-40B4-BE49-F238E27FC236}">
                <a16:creationId xmlns:a16="http://schemas.microsoft.com/office/drawing/2014/main" id="{DF0A9394-3E36-8EEC-C66E-B7C0F2502A79}"/>
              </a:ext>
            </a:extLst>
          </p:cNvPr>
          <p:cNvSpPr/>
          <p:nvPr/>
        </p:nvSpPr>
        <p:spPr>
          <a:xfrm>
            <a:off x="2124830" y="1614485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28" name="API2">
            <a:extLst>
              <a:ext uri="{FF2B5EF4-FFF2-40B4-BE49-F238E27FC236}">
                <a16:creationId xmlns:a16="http://schemas.microsoft.com/office/drawing/2014/main" id="{438BACFB-BCD9-6D30-BED3-B894A877113B}"/>
              </a:ext>
            </a:extLst>
          </p:cNvPr>
          <p:cNvSpPr/>
          <p:nvPr/>
        </p:nvSpPr>
        <p:spPr>
          <a:xfrm>
            <a:off x="2119309" y="2147876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29" name="API3">
            <a:extLst>
              <a:ext uri="{FF2B5EF4-FFF2-40B4-BE49-F238E27FC236}">
                <a16:creationId xmlns:a16="http://schemas.microsoft.com/office/drawing/2014/main" id="{58D17CA6-26B7-6A25-C58C-40B4736E4FF8}"/>
              </a:ext>
            </a:extLst>
          </p:cNvPr>
          <p:cNvSpPr/>
          <p:nvPr/>
        </p:nvSpPr>
        <p:spPr>
          <a:xfrm>
            <a:off x="2119310" y="2715774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0" name="API4">
            <a:extLst>
              <a:ext uri="{FF2B5EF4-FFF2-40B4-BE49-F238E27FC236}">
                <a16:creationId xmlns:a16="http://schemas.microsoft.com/office/drawing/2014/main" id="{7C667353-BB15-ABAF-2CD0-8D8267B589FE}"/>
              </a:ext>
            </a:extLst>
          </p:cNvPr>
          <p:cNvSpPr/>
          <p:nvPr/>
        </p:nvSpPr>
        <p:spPr>
          <a:xfrm>
            <a:off x="2119311" y="3286102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1" name="API5">
            <a:extLst>
              <a:ext uri="{FF2B5EF4-FFF2-40B4-BE49-F238E27FC236}">
                <a16:creationId xmlns:a16="http://schemas.microsoft.com/office/drawing/2014/main" id="{2EB9952D-050C-2CAA-158B-22046CD18334}"/>
              </a:ext>
            </a:extLst>
          </p:cNvPr>
          <p:cNvSpPr/>
          <p:nvPr/>
        </p:nvSpPr>
        <p:spPr>
          <a:xfrm>
            <a:off x="2124830" y="3781405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2" name="API6">
            <a:extLst>
              <a:ext uri="{FF2B5EF4-FFF2-40B4-BE49-F238E27FC236}">
                <a16:creationId xmlns:a16="http://schemas.microsoft.com/office/drawing/2014/main" id="{3571A9DA-7268-3416-5AF9-6BD8ADB6664D}"/>
              </a:ext>
            </a:extLst>
          </p:cNvPr>
          <p:cNvSpPr/>
          <p:nvPr/>
        </p:nvSpPr>
        <p:spPr>
          <a:xfrm>
            <a:off x="2119312" y="4367194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A451AF-AAF1-8B81-3067-72BFC9B4D7F0}"/>
              </a:ext>
            </a:extLst>
          </p:cNvPr>
          <p:cNvCxnSpPr>
            <a:cxnSpLocks/>
          </p:cNvCxnSpPr>
          <p:nvPr/>
        </p:nvCxnSpPr>
        <p:spPr>
          <a:xfrm>
            <a:off x="1638293" y="451245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27549E0-6628-7155-CC18-394C135B8DA9}"/>
              </a:ext>
            </a:extLst>
          </p:cNvPr>
          <p:cNvCxnSpPr>
            <a:cxnSpLocks/>
          </p:cNvCxnSpPr>
          <p:nvPr/>
        </p:nvCxnSpPr>
        <p:spPr>
          <a:xfrm>
            <a:off x="1645442" y="3943334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5C7614-025F-C0E5-14DD-B00B6EEAAB3F}"/>
              </a:ext>
            </a:extLst>
          </p:cNvPr>
          <p:cNvCxnSpPr>
            <a:cxnSpLocks/>
          </p:cNvCxnSpPr>
          <p:nvPr/>
        </p:nvCxnSpPr>
        <p:spPr>
          <a:xfrm>
            <a:off x="1628768" y="3429000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8F74819-892D-18F8-F1CE-98821912F60C}"/>
              </a:ext>
            </a:extLst>
          </p:cNvPr>
          <p:cNvCxnSpPr>
            <a:cxnSpLocks/>
          </p:cNvCxnSpPr>
          <p:nvPr/>
        </p:nvCxnSpPr>
        <p:spPr>
          <a:xfrm>
            <a:off x="1628768" y="286699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0DA282-18B5-DA51-CFEB-E0C50C57F0B7}"/>
              </a:ext>
            </a:extLst>
          </p:cNvPr>
          <p:cNvCxnSpPr>
            <a:cxnSpLocks/>
          </p:cNvCxnSpPr>
          <p:nvPr/>
        </p:nvCxnSpPr>
        <p:spPr>
          <a:xfrm>
            <a:off x="1628768" y="229313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EF521DE-A46A-12A5-4BD0-E28F49478211}"/>
              </a:ext>
            </a:extLst>
          </p:cNvPr>
          <p:cNvCxnSpPr>
            <a:cxnSpLocks/>
          </p:cNvCxnSpPr>
          <p:nvPr/>
        </p:nvCxnSpPr>
        <p:spPr>
          <a:xfrm>
            <a:off x="1628768" y="178117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46C156D-9987-D43C-1F82-1494F106EADE}"/>
              </a:ext>
            </a:extLst>
          </p:cNvPr>
          <p:cNvSpPr/>
          <p:nvPr/>
        </p:nvSpPr>
        <p:spPr>
          <a:xfrm>
            <a:off x="238118" y="500891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80EF90-A9D4-8182-AA3D-4A430A3E1CA4}"/>
              </a:ext>
            </a:extLst>
          </p:cNvPr>
          <p:cNvSpPr/>
          <p:nvPr/>
        </p:nvSpPr>
        <p:spPr>
          <a:xfrm>
            <a:off x="479106" y="526266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821D931-0757-7983-F62B-C5BBCBE04985}"/>
              </a:ext>
            </a:extLst>
          </p:cNvPr>
          <p:cNvSpPr/>
          <p:nvPr/>
        </p:nvSpPr>
        <p:spPr>
          <a:xfrm>
            <a:off x="700084" y="547936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DB8375-A1FC-376C-57B1-600DF065DD91}"/>
              </a:ext>
            </a:extLst>
          </p:cNvPr>
          <p:cNvSpPr/>
          <p:nvPr/>
        </p:nvSpPr>
        <p:spPr>
          <a:xfrm>
            <a:off x="895350" y="5705493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F859353-39EF-0B6D-813E-4D67DB987865}"/>
              </a:ext>
            </a:extLst>
          </p:cNvPr>
          <p:cNvSpPr/>
          <p:nvPr/>
        </p:nvSpPr>
        <p:spPr>
          <a:xfrm>
            <a:off x="1164906" y="5953054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E1DC780-7969-E757-23DE-85F2DD4473A6}"/>
              </a:ext>
            </a:extLst>
          </p:cNvPr>
          <p:cNvSpPr/>
          <p:nvPr/>
        </p:nvSpPr>
        <p:spPr>
          <a:xfrm>
            <a:off x="1452562" y="6229584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7" name="FTP">
            <a:extLst>
              <a:ext uri="{FF2B5EF4-FFF2-40B4-BE49-F238E27FC236}">
                <a16:creationId xmlns:a16="http://schemas.microsoft.com/office/drawing/2014/main" id="{E945938E-5297-A753-EC8C-26845F2145ED}"/>
              </a:ext>
            </a:extLst>
          </p:cNvPr>
          <p:cNvSpPr/>
          <p:nvPr/>
        </p:nvSpPr>
        <p:spPr>
          <a:xfrm>
            <a:off x="2871784" y="5143500"/>
            <a:ext cx="1524000" cy="476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7030A0"/>
                </a:solidFill>
              </a:rPr>
              <a:t>FTP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6E89BF-A4EB-09BE-FB8C-A8D0FD8215D0}"/>
              </a:ext>
            </a:extLst>
          </p:cNvPr>
          <p:cNvCxnSpPr>
            <a:cxnSpLocks/>
          </p:cNvCxnSpPr>
          <p:nvPr/>
        </p:nvCxnSpPr>
        <p:spPr>
          <a:xfrm flipV="1">
            <a:off x="2162175" y="5538787"/>
            <a:ext cx="709609" cy="2047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SV2">
            <a:extLst>
              <a:ext uri="{FF2B5EF4-FFF2-40B4-BE49-F238E27FC236}">
                <a16:creationId xmlns:a16="http://schemas.microsoft.com/office/drawing/2014/main" id="{7D0A7EBD-72AB-9CE5-4D88-5D0A568A087D}"/>
              </a:ext>
            </a:extLst>
          </p:cNvPr>
          <p:cNvSpPr txBox="1"/>
          <p:nvPr/>
        </p:nvSpPr>
        <p:spPr>
          <a:xfrm>
            <a:off x="1581150" y="153065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.csv</a:t>
            </a:r>
          </a:p>
        </p:txBody>
      </p:sp>
      <p:sp>
        <p:nvSpPr>
          <p:cNvPr id="61" name="TXT">
            <a:extLst>
              <a:ext uri="{FF2B5EF4-FFF2-40B4-BE49-F238E27FC236}">
                <a16:creationId xmlns:a16="http://schemas.microsoft.com/office/drawing/2014/main" id="{7C95042E-4B6E-0F8E-2B0D-8FCD664AF9E4}"/>
              </a:ext>
            </a:extLst>
          </p:cNvPr>
          <p:cNvSpPr txBox="1"/>
          <p:nvPr/>
        </p:nvSpPr>
        <p:spPr>
          <a:xfrm>
            <a:off x="1581150" y="1976436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.txt</a:t>
            </a:r>
          </a:p>
        </p:txBody>
      </p:sp>
      <p:sp>
        <p:nvSpPr>
          <p:cNvPr id="62" name="XLS">
            <a:extLst>
              <a:ext uri="{FF2B5EF4-FFF2-40B4-BE49-F238E27FC236}">
                <a16:creationId xmlns:a16="http://schemas.microsoft.com/office/drawing/2014/main" id="{AB183CDA-527C-DEAD-81D4-32A423E9D32D}"/>
              </a:ext>
            </a:extLst>
          </p:cNvPr>
          <p:cNvSpPr txBox="1"/>
          <p:nvPr/>
        </p:nvSpPr>
        <p:spPr>
          <a:xfrm>
            <a:off x="1581150" y="2559508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.xls</a:t>
            </a:r>
          </a:p>
        </p:txBody>
      </p:sp>
      <p:sp>
        <p:nvSpPr>
          <p:cNvPr id="63" name="XLSX">
            <a:extLst>
              <a:ext uri="{FF2B5EF4-FFF2-40B4-BE49-F238E27FC236}">
                <a16:creationId xmlns:a16="http://schemas.microsoft.com/office/drawing/2014/main" id="{AC815CAB-BF70-6F2E-2481-5EE6EB9D9EF8}"/>
              </a:ext>
            </a:extLst>
          </p:cNvPr>
          <p:cNvSpPr txBox="1"/>
          <p:nvPr/>
        </p:nvSpPr>
        <p:spPr>
          <a:xfrm>
            <a:off x="1581150" y="310192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.xlsx</a:t>
            </a:r>
          </a:p>
        </p:txBody>
      </p:sp>
      <p:sp>
        <p:nvSpPr>
          <p:cNvPr id="64" name="XML">
            <a:extLst>
              <a:ext uri="{FF2B5EF4-FFF2-40B4-BE49-F238E27FC236}">
                <a16:creationId xmlns:a16="http://schemas.microsoft.com/office/drawing/2014/main" id="{69F25F01-9177-8545-5D61-3F22425CD269}"/>
              </a:ext>
            </a:extLst>
          </p:cNvPr>
          <p:cNvSpPr txBox="1"/>
          <p:nvPr/>
        </p:nvSpPr>
        <p:spPr>
          <a:xfrm>
            <a:off x="1581150" y="364531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.xml</a:t>
            </a:r>
          </a:p>
        </p:txBody>
      </p:sp>
      <p:sp>
        <p:nvSpPr>
          <p:cNvPr id="65" name="JSON">
            <a:extLst>
              <a:ext uri="{FF2B5EF4-FFF2-40B4-BE49-F238E27FC236}">
                <a16:creationId xmlns:a16="http://schemas.microsoft.com/office/drawing/2014/main" id="{F704CAC6-1478-562B-AF31-F25D8147FBCF}"/>
              </a:ext>
            </a:extLst>
          </p:cNvPr>
          <p:cNvSpPr txBox="1"/>
          <p:nvPr/>
        </p:nvSpPr>
        <p:spPr>
          <a:xfrm>
            <a:off x="1581150" y="4207335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.json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FF5046-3359-C4D8-08B4-3BDE75CA895E}"/>
              </a:ext>
            </a:extLst>
          </p:cNvPr>
          <p:cNvSpPr/>
          <p:nvPr/>
        </p:nvSpPr>
        <p:spPr>
          <a:xfrm>
            <a:off x="5314932" y="352437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71E1796-2D61-8BB0-3FA8-D7B3B80A3CF7}"/>
              </a:ext>
            </a:extLst>
          </p:cNvPr>
          <p:cNvSpPr/>
          <p:nvPr/>
        </p:nvSpPr>
        <p:spPr>
          <a:xfrm>
            <a:off x="5314932" y="823130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D7267E-06D4-40A6-2E6E-9F3C22D559EC}"/>
              </a:ext>
            </a:extLst>
          </p:cNvPr>
          <p:cNvSpPr/>
          <p:nvPr/>
        </p:nvSpPr>
        <p:spPr>
          <a:xfrm>
            <a:off x="5314932" y="1293823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4D54F95-1CA3-B8B6-082A-F6F82B74F2D6}"/>
              </a:ext>
            </a:extLst>
          </p:cNvPr>
          <p:cNvSpPr/>
          <p:nvPr/>
        </p:nvSpPr>
        <p:spPr>
          <a:xfrm>
            <a:off x="5314932" y="1764516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DD8E9EB-8B03-A0D1-4799-A59ADEB13694}"/>
              </a:ext>
            </a:extLst>
          </p:cNvPr>
          <p:cNvSpPr/>
          <p:nvPr/>
        </p:nvSpPr>
        <p:spPr>
          <a:xfrm>
            <a:off x="5314932" y="2235209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0F03EC-0440-AF1D-85AC-EFADADCB8AB2}"/>
              </a:ext>
            </a:extLst>
          </p:cNvPr>
          <p:cNvSpPr/>
          <p:nvPr/>
        </p:nvSpPr>
        <p:spPr>
          <a:xfrm>
            <a:off x="5314932" y="2705902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C316E26-6C50-A99D-9BFB-DBD516346454}"/>
              </a:ext>
            </a:extLst>
          </p:cNvPr>
          <p:cNvSpPr/>
          <p:nvPr/>
        </p:nvSpPr>
        <p:spPr>
          <a:xfrm>
            <a:off x="5314932" y="3176595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D5A95F-ABA8-4147-821C-8A2844EACD23}"/>
              </a:ext>
            </a:extLst>
          </p:cNvPr>
          <p:cNvSpPr/>
          <p:nvPr/>
        </p:nvSpPr>
        <p:spPr>
          <a:xfrm>
            <a:off x="5314932" y="3647288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D086A11-7277-D879-0C13-BBBE7A40292B}"/>
              </a:ext>
            </a:extLst>
          </p:cNvPr>
          <p:cNvSpPr/>
          <p:nvPr/>
        </p:nvSpPr>
        <p:spPr>
          <a:xfrm>
            <a:off x="5314932" y="4117981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723BCE-3F96-B7BA-A433-A943415F7E11}"/>
              </a:ext>
            </a:extLst>
          </p:cNvPr>
          <p:cNvSpPr/>
          <p:nvPr/>
        </p:nvSpPr>
        <p:spPr>
          <a:xfrm>
            <a:off x="5314932" y="4588674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2A8ADDA-7E64-6392-65FB-215D752D3E70}"/>
              </a:ext>
            </a:extLst>
          </p:cNvPr>
          <p:cNvSpPr/>
          <p:nvPr/>
        </p:nvSpPr>
        <p:spPr>
          <a:xfrm>
            <a:off x="5314932" y="5059367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9A1679-CCBE-3C7A-0145-D58890D1DB97}"/>
              </a:ext>
            </a:extLst>
          </p:cNvPr>
          <p:cNvSpPr/>
          <p:nvPr/>
        </p:nvSpPr>
        <p:spPr>
          <a:xfrm>
            <a:off x="5314932" y="5530060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EDF55C-1817-B2F9-E654-DA8676C8021A}"/>
              </a:ext>
            </a:extLst>
          </p:cNvPr>
          <p:cNvSpPr/>
          <p:nvPr/>
        </p:nvSpPr>
        <p:spPr>
          <a:xfrm>
            <a:off x="5314932" y="6000749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283" name="SQLDB">
            <a:extLst>
              <a:ext uri="{FF2B5EF4-FFF2-40B4-BE49-F238E27FC236}">
                <a16:creationId xmlns:a16="http://schemas.microsoft.com/office/drawing/2014/main" id="{82B71EB7-DE2D-1F64-DF16-0EAC61BFA563}"/>
              </a:ext>
            </a:extLst>
          </p:cNvPr>
          <p:cNvSpPr/>
          <p:nvPr/>
        </p:nvSpPr>
        <p:spPr>
          <a:xfrm>
            <a:off x="7609366" y="352437"/>
            <a:ext cx="752475" cy="584357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 SQL DB</a:t>
            </a:r>
          </a:p>
        </p:txBody>
      </p: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9272D505-D851-3BE3-3511-2A5BAE9DDAA9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7105633" y="45006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6F4991F1-C8ED-43A8-D557-EAFC8345BA5E}"/>
              </a:ext>
            </a:extLst>
          </p:cNvPr>
          <p:cNvCxnSpPr>
            <a:cxnSpLocks/>
          </p:cNvCxnSpPr>
          <p:nvPr/>
        </p:nvCxnSpPr>
        <p:spPr>
          <a:xfrm>
            <a:off x="7105616" y="919186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66D4EDC-1421-F734-E812-13DA52F21A70}"/>
              </a:ext>
            </a:extLst>
          </p:cNvPr>
          <p:cNvCxnSpPr>
            <a:cxnSpLocks/>
          </p:cNvCxnSpPr>
          <p:nvPr/>
        </p:nvCxnSpPr>
        <p:spPr>
          <a:xfrm>
            <a:off x="7105633" y="1390650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4CC15C19-A397-256F-59E6-5E187D07D78E}"/>
              </a:ext>
            </a:extLst>
          </p:cNvPr>
          <p:cNvCxnSpPr>
            <a:cxnSpLocks/>
          </p:cNvCxnSpPr>
          <p:nvPr/>
        </p:nvCxnSpPr>
        <p:spPr>
          <a:xfrm>
            <a:off x="7105616" y="234475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FB35CC38-27A8-56D6-21CC-60ECA5A46636}"/>
              </a:ext>
            </a:extLst>
          </p:cNvPr>
          <p:cNvCxnSpPr>
            <a:cxnSpLocks/>
          </p:cNvCxnSpPr>
          <p:nvPr/>
        </p:nvCxnSpPr>
        <p:spPr>
          <a:xfrm>
            <a:off x="7105633" y="2796401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C3CE893E-3285-CCCF-9353-EA62199CD958}"/>
              </a:ext>
            </a:extLst>
          </p:cNvPr>
          <p:cNvCxnSpPr>
            <a:cxnSpLocks/>
          </p:cNvCxnSpPr>
          <p:nvPr/>
        </p:nvCxnSpPr>
        <p:spPr>
          <a:xfrm>
            <a:off x="7105616" y="329056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21607CFB-BCA5-717C-2319-42C3B387F2EF}"/>
              </a:ext>
            </a:extLst>
          </p:cNvPr>
          <p:cNvCxnSpPr>
            <a:cxnSpLocks/>
          </p:cNvCxnSpPr>
          <p:nvPr/>
        </p:nvCxnSpPr>
        <p:spPr>
          <a:xfrm>
            <a:off x="7105633" y="3748072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B15FA1DD-E15A-DDFF-F22D-6430FD4596CB}"/>
              </a:ext>
            </a:extLst>
          </p:cNvPr>
          <p:cNvCxnSpPr>
            <a:cxnSpLocks/>
          </p:cNvCxnSpPr>
          <p:nvPr/>
        </p:nvCxnSpPr>
        <p:spPr>
          <a:xfrm>
            <a:off x="7105633" y="4207335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1143CB48-96B2-1A7D-8633-EAE5E0C04757}"/>
              </a:ext>
            </a:extLst>
          </p:cNvPr>
          <p:cNvCxnSpPr>
            <a:cxnSpLocks/>
          </p:cNvCxnSpPr>
          <p:nvPr/>
        </p:nvCxnSpPr>
        <p:spPr>
          <a:xfrm>
            <a:off x="7105633" y="4707714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59D4367-D88F-004A-F30A-F13AD6955B74}"/>
              </a:ext>
            </a:extLst>
          </p:cNvPr>
          <p:cNvCxnSpPr>
            <a:cxnSpLocks/>
          </p:cNvCxnSpPr>
          <p:nvPr/>
        </p:nvCxnSpPr>
        <p:spPr>
          <a:xfrm>
            <a:off x="7105633" y="5156681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0E6C2710-828A-A59C-52E8-290C87B4ABF3}"/>
              </a:ext>
            </a:extLst>
          </p:cNvPr>
          <p:cNvCxnSpPr>
            <a:cxnSpLocks/>
          </p:cNvCxnSpPr>
          <p:nvPr/>
        </p:nvCxnSpPr>
        <p:spPr>
          <a:xfrm>
            <a:off x="7105633" y="563653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801D1D73-3193-3D1F-7AC9-47384AA3BAE9}"/>
              </a:ext>
            </a:extLst>
          </p:cNvPr>
          <p:cNvCxnSpPr>
            <a:cxnSpLocks/>
          </p:cNvCxnSpPr>
          <p:nvPr/>
        </p:nvCxnSpPr>
        <p:spPr>
          <a:xfrm>
            <a:off x="7105633" y="609601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5ACB3450-96D6-67E7-A9EA-E1A32BDE9A21}"/>
              </a:ext>
            </a:extLst>
          </p:cNvPr>
          <p:cNvCxnSpPr>
            <a:cxnSpLocks/>
          </p:cNvCxnSpPr>
          <p:nvPr/>
        </p:nvCxnSpPr>
        <p:spPr>
          <a:xfrm>
            <a:off x="7105616" y="186214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3" name="JARVIS" descr="A screenshot of a computer&#10;&#10;Description automatically generated">
            <a:extLst>
              <a:ext uri="{FF2B5EF4-FFF2-40B4-BE49-F238E27FC236}">
                <a16:creationId xmlns:a16="http://schemas.microsoft.com/office/drawing/2014/main" id="{A479E9A2-D029-0003-0B4C-E05907A57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43" y="294492"/>
            <a:ext cx="2255520" cy="1057275"/>
          </a:xfrm>
          <a:prstGeom prst="rect">
            <a:avLst/>
          </a:prstGeom>
        </p:spPr>
      </p:pic>
      <p:pic>
        <p:nvPicPr>
          <p:cNvPr id="304" name="BTBRpt" descr="A close-up of a chart&#10;&#10;Description automatically generated">
            <a:extLst>
              <a:ext uri="{FF2B5EF4-FFF2-40B4-BE49-F238E27FC236}">
                <a16:creationId xmlns:a16="http://schemas.microsoft.com/office/drawing/2014/main" id="{0D003525-D6A5-C3C6-F4E3-BB7B03AA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007" y="1570237"/>
            <a:ext cx="3193415" cy="1163955"/>
          </a:xfrm>
          <a:prstGeom prst="rect">
            <a:avLst/>
          </a:prstGeom>
        </p:spPr>
      </p:pic>
      <p:sp>
        <p:nvSpPr>
          <p:cNvPr id="305" name="SQA">
            <a:extLst>
              <a:ext uri="{FF2B5EF4-FFF2-40B4-BE49-F238E27FC236}">
                <a16:creationId xmlns:a16="http://schemas.microsoft.com/office/drawing/2014/main" id="{6D9AC6B1-E5C0-43FB-0FED-A18E252A1BF7}"/>
              </a:ext>
            </a:extLst>
          </p:cNvPr>
          <p:cNvSpPr/>
          <p:nvPr/>
        </p:nvSpPr>
        <p:spPr>
          <a:xfrm>
            <a:off x="8896317" y="3006288"/>
            <a:ext cx="2600358" cy="836262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Custom Reporting</a:t>
            </a:r>
          </a:p>
        </p:txBody>
      </p: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AB689365-839A-1264-1321-69C4A2D8C6EB}"/>
              </a:ext>
            </a:extLst>
          </p:cNvPr>
          <p:cNvCxnSpPr>
            <a:stCxn id="26" idx="3"/>
          </p:cNvCxnSpPr>
          <p:nvPr/>
        </p:nvCxnSpPr>
        <p:spPr>
          <a:xfrm>
            <a:off x="2877305" y="1759742"/>
            <a:ext cx="585032" cy="114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572EBD43-B376-8917-498A-1ECB3F3FB250}"/>
              </a:ext>
            </a:extLst>
          </p:cNvPr>
          <p:cNvCxnSpPr>
            <a:stCxn id="28" idx="3"/>
          </p:cNvCxnSpPr>
          <p:nvPr/>
        </p:nvCxnSpPr>
        <p:spPr>
          <a:xfrm>
            <a:off x="2871784" y="2293133"/>
            <a:ext cx="572526" cy="831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B937E190-BC74-E717-68B9-A04B48DCAECB}"/>
              </a:ext>
            </a:extLst>
          </p:cNvPr>
          <p:cNvCxnSpPr>
            <a:stCxn id="29" idx="3"/>
            <a:endCxn id="2" idx="2"/>
          </p:cNvCxnSpPr>
          <p:nvPr/>
        </p:nvCxnSpPr>
        <p:spPr>
          <a:xfrm>
            <a:off x="2871785" y="2861031"/>
            <a:ext cx="590552" cy="426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16C22531-5D77-25BB-22D5-630BD5EEE330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871786" y="3409117"/>
            <a:ext cx="609599" cy="22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C65961A2-F9D3-B11C-38AB-24B763932474}"/>
              </a:ext>
            </a:extLst>
          </p:cNvPr>
          <p:cNvCxnSpPr>
            <a:stCxn id="31" idx="3"/>
          </p:cNvCxnSpPr>
          <p:nvPr/>
        </p:nvCxnSpPr>
        <p:spPr>
          <a:xfrm flipV="1">
            <a:off x="2877305" y="3657572"/>
            <a:ext cx="567005" cy="269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8E6DA0DA-EB44-0BD5-C065-8ABC2343BB38}"/>
              </a:ext>
            </a:extLst>
          </p:cNvPr>
          <p:cNvCxnSpPr>
            <a:stCxn id="32" idx="3"/>
          </p:cNvCxnSpPr>
          <p:nvPr/>
        </p:nvCxnSpPr>
        <p:spPr>
          <a:xfrm flipV="1">
            <a:off x="2871787" y="3871891"/>
            <a:ext cx="609598" cy="640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Flowchart: Document 319">
            <a:extLst>
              <a:ext uri="{FF2B5EF4-FFF2-40B4-BE49-F238E27FC236}">
                <a16:creationId xmlns:a16="http://schemas.microsoft.com/office/drawing/2014/main" id="{A0FF08A4-A428-26F5-0CAB-33322710D162}"/>
              </a:ext>
            </a:extLst>
          </p:cNvPr>
          <p:cNvSpPr/>
          <p:nvPr/>
        </p:nvSpPr>
        <p:spPr>
          <a:xfrm>
            <a:off x="9039225" y="40719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lowchart: Document 320">
            <a:extLst>
              <a:ext uri="{FF2B5EF4-FFF2-40B4-BE49-F238E27FC236}">
                <a16:creationId xmlns:a16="http://schemas.microsoft.com/office/drawing/2014/main" id="{442AE744-0841-35F6-C4A4-D343886CC826}"/>
              </a:ext>
            </a:extLst>
          </p:cNvPr>
          <p:cNvSpPr/>
          <p:nvPr/>
        </p:nvSpPr>
        <p:spPr>
          <a:xfrm>
            <a:off x="9191625" y="42243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Integrations">
            <a:extLst>
              <a:ext uri="{FF2B5EF4-FFF2-40B4-BE49-F238E27FC236}">
                <a16:creationId xmlns:a16="http://schemas.microsoft.com/office/drawing/2014/main" id="{8D5BA4A6-3188-2B5D-841B-067CD757483A}"/>
              </a:ext>
            </a:extLst>
          </p:cNvPr>
          <p:cNvSpPr/>
          <p:nvPr/>
        </p:nvSpPr>
        <p:spPr>
          <a:xfrm>
            <a:off x="9344025" y="43767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Outbound Integrations</a:t>
            </a: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F503B07-62C6-7064-0300-26AE0016B248}"/>
              </a:ext>
            </a:extLst>
          </p:cNvPr>
          <p:cNvCxnSpPr>
            <a:cxnSpLocks/>
            <a:endCxn id="303" idx="1"/>
          </p:cNvCxnSpPr>
          <p:nvPr/>
        </p:nvCxnSpPr>
        <p:spPr>
          <a:xfrm>
            <a:off x="8361841" y="819150"/>
            <a:ext cx="544002" cy="3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D69EA6A7-CD69-6476-8532-FE1998A36D3E}"/>
              </a:ext>
            </a:extLst>
          </p:cNvPr>
          <p:cNvCxnSpPr>
            <a:endCxn id="304" idx="1"/>
          </p:cNvCxnSpPr>
          <p:nvPr/>
        </p:nvCxnSpPr>
        <p:spPr>
          <a:xfrm>
            <a:off x="8361841" y="2147876"/>
            <a:ext cx="307166" cy="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EE47AB21-50C7-6CCF-878C-DC1CD499E808}"/>
              </a:ext>
            </a:extLst>
          </p:cNvPr>
          <p:cNvCxnSpPr>
            <a:cxnSpLocks/>
            <a:endCxn id="305" idx="1"/>
          </p:cNvCxnSpPr>
          <p:nvPr/>
        </p:nvCxnSpPr>
        <p:spPr>
          <a:xfrm flipV="1">
            <a:off x="8361841" y="3424419"/>
            <a:ext cx="534476" cy="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31402851-1426-20EF-B59F-ADFCAC2CC545}"/>
              </a:ext>
            </a:extLst>
          </p:cNvPr>
          <p:cNvCxnSpPr>
            <a:cxnSpLocks/>
            <a:endCxn id="320" idx="1"/>
          </p:cNvCxnSpPr>
          <p:nvPr/>
        </p:nvCxnSpPr>
        <p:spPr>
          <a:xfrm>
            <a:off x="8361841" y="4278127"/>
            <a:ext cx="677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Rectangle: Top Corners Snipped 335">
            <a:extLst>
              <a:ext uri="{FF2B5EF4-FFF2-40B4-BE49-F238E27FC236}">
                <a16:creationId xmlns:a16="http://schemas.microsoft.com/office/drawing/2014/main" id="{A87988CD-97BA-8EF9-AB4F-FD828D3F1C5C}"/>
              </a:ext>
            </a:extLst>
          </p:cNvPr>
          <p:cNvSpPr/>
          <p:nvPr/>
        </p:nvSpPr>
        <p:spPr>
          <a:xfrm>
            <a:off x="9191625" y="50593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: Top Corners Snipped 336">
            <a:extLst>
              <a:ext uri="{FF2B5EF4-FFF2-40B4-BE49-F238E27FC236}">
                <a16:creationId xmlns:a16="http://schemas.microsoft.com/office/drawing/2014/main" id="{7AA9B2A7-1993-0127-6BCF-869168ADBAF4}"/>
              </a:ext>
            </a:extLst>
          </p:cNvPr>
          <p:cNvSpPr/>
          <p:nvPr/>
        </p:nvSpPr>
        <p:spPr>
          <a:xfrm>
            <a:off x="9344025" y="52117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: Top Corners Snipped 337">
            <a:extLst>
              <a:ext uri="{FF2B5EF4-FFF2-40B4-BE49-F238E27FC236}">
                <a16:creationId xmlns:a16="http://schemas.microsoft.com/office/drawing/2014/main" id="{FF00DE0B-E3CC-9993-C450-93CC08275327}"/>
              </a:ext>
            </a:extLst>
          </p:cNvPr>
          <p:cNvSpPr/>
          <p:nvPr/>
        </p:nvSpPr>
        <p:spPr>
          <a:xfrm>
            <a:off x="9496425" y="53641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Datafeed">
            <a:extLst>
              <a:ext uri="{FF2B5EF4-FFF2-40B4-BE49-F238E27FC236}">
                <a16:creationId xmlns:a16="http://schemas.microsoft.com/office/drawing/2014/main" id="{AED9C6D1-561B-76B0-DFC2-FC23785FCA00}"/>
              </a:ext>
            </a:extLst>
          </p:cNvPr>
          <p:cNvSpPr/>
          <p:nvPr/>
        </p:nvSpPr>
        <p:spPr>
          <a:xfrm>
            <a:off x="9648825" y="55165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Outbound Datafeeds</a:t>
            </a:r>
          </a:p>
        </p:txBody>
      </p: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64CEC8D0-66A9-2E25-246E-AC47CA704663}"/>
              </a:ext>
            </a:extLst>
          </p:cNvPr>
          <p:cNvCxnSpPr/>
          <p:nvPr/>
        </p:nvCxnSpPr>
        <p:spPr>
          <a:xfrm>
            <a:off x="8361841" y="5364167"/>
            <a:ext cx="82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1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05E7E4-92D9-1E29-85BF-7C68962F6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10FA6E9-822F-B708-C0E0-3AEF5FCD7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43FDF16-DCC2-70AC-90FE-C5014B6B1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55D0E704-ACB3-E58E-B0DF-C7789E59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6700B30E-D841-9CAD-59DB-2C39DC73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BA278F32-1248-17FD-99D6-CD4B91431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8A1853-50D8-4BD6-73B1-F21B9458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E3176-DC0C-05F7-026B-2A309533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Example descriptions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3FDD551-A584-3552-F970-2E4B11C84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56131"/>
              </p:ext>
            </p:extLst>
          </p:nvPr>
        </p:nvGraphicFramePr>
        <p:xfrm>
          <a:off x="1222375" y="2378076"/>
          <a:ext cx="10091738" cy="3679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3383">
                  <a:extLst>
                    <a:ext uri="{9D8B030D-6E8A-4147-A177-3AD203B41FA5}">
                      <a16:colId xmlns:a16="http://schemas.microsoft.com/office/drawing/2014/main" val="270838244"/>
                    </a:ext>
                  </a:extLst>
                </a:gridCol>
                <a:gridCol w="1708355">
                  <a:extLst>
                    <a:ext uri="{9D8B030D-6E8A-4147-A177-3AD203B41FA5}">
                      <a16:colId xmlns:a16="http://schemas.microsoft.com/office/drawing/2014/main" val="629019935"/>
                    </a:ext>
                  </a:extLst>
                </a:gridCol>
              </a:tblGrid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3.08Ct E VS1 Princess Lab Grown Diamond Cert Name    Cert Number GCAL  LG340810249  Cut Grade  IDEAL/EX/EX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191 -Loose Lab Grown Dia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16410285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3.04Ct Round Brilliant E VS1 Lab Grown Diamond   Cert Number IGI  Lg662424955  Cut Grade  Ex/Ex/Ex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191 -Loose Lab Grown Dia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1472629388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0.71 ct Round Brilliant Cut Diamond D SI1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190 -Dia -Loose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3664022328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2.00 Ct Oval Brilliant Cut Diamond H SI1  GIA Certifcate and laser inscription  5406232622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190 -Dia -Loose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3445913400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Roberto Coin 18 Karat Yellow Gold Navarra Bangle Bracelet With 60=0.72Tw Round Diamonds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170 -Dia Brac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1968674000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Roberto Coin  Rose Gold 18 Karat Love In Verona Bracelet With 1.87Tw Round Black &amp; White Diamonds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170 -Dia Brac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1271243751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Marco Bicego 18K Yellow Gold Marrakech Twisted Coil Bracelet With Diamonds   Diamonds total carat weight  0.15ctw  Length  7 Inch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170 -Dia Brac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2972094549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Forevermark 18 Karat Yellow Gold Cuff Bracelet With One 0.20Ct Forevermark Round Diamond And One 0.14Ct Forevermark Round Diamond  FM 7816757 / 2261013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170 -Dia Brac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616741776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14 Karat Yellow Gold Tennis Bracelet With 5=0.53Tw Baguette Stations Diamonds And 74=1.78Tw Round  Diamonds   Length/Size  6.75"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170 -Dia Brac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2989454893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Hearts On Fire 18 Karat White Gold Vela Twisted Diamond Pendant 1.17  Total Diamond Weight  18 Inch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165 -Dia Neck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1780130569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18/14 Karat White Gold One diamond Necklace With One 0.19Ct Round Diamond  Length  16/18"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165 -Dia Neck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3973216496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18 Karat Rose Gold Circle Pendant With 109=0.42Tw Round Diamonds And 20=0.72Tw Round Brown Diamonds on 18 inch yellow gold box chain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160 -Dia Pd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3260663812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14 Karat Yellow Gold Polished Scattered Diamonds Medium HoopEarrings With 0.49Tw Round H/I Si1-2 Diamonds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150 -Dia 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1014403931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Verragio 14 Karat White Gold Renaissance Semi-Mount Engagement Ring  With  Round Diamonds 0.59 Total Diamond Weight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140 -Dia Semi-Mt Ring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1391519670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Forevermark 18 Karat White Gold Ring With One 0.31Ct Forevermark Pear I Vs2 Diamond And 104=0.61Tw  Non Forevermark  Round Diamonds  FM 2267032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100 -Dia Bridal Ring (complete)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85" marR="8485" marT="8485" marB="0" anchor="b"/>
                </a:tc>
                <a:extLst>
                  <a:ext uri="{0D108BD9-81ED-4DB2-BD59-A6C34878D82A}">
                    <a16:rowId xmlns:a16="http://schemas.microsoft.com/office/drawing/2014/main" val="84108890"/>
                  </a:ext>
                </a:extLst>
              </a:tr>
            </a:tbl>
          </a:graphicData>
        </a:graphic>
      </p:graphicFrame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98F477B6-E07A-BCCF-A27B-C37585BC2E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Problem: We have a freeform text field that we can naively assume…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r>
              <a:rPr lang="en-US" dirty="0"/>
              <a:t>Contains all relevant information in one place</a:t>
            </a:r>
          </a:p>
          <a:p>
            <a:r>
              <a:rPr lang="en-US" dirty="0"/>
              <a:t>Is written differently from client to client</a:t>
            </a:r>
          </a:p>
          <a:p>
            <a:r>
              <a:rPr lang="en-US" dirty="0"/>
              <a:t>Often includes shorthand, abbreviations, and misspellings</a:t>
            </a:r>
          </a:p>
          <a:p>
            <a:r>
              <a:rPr lang="en-US" dirty="0"/>
              <a:t>Often overly verbose or not verbose enough</a:t>
            </a:r>
          </a:p>
          <a:p>
            <a:r>
              <a:rPr lang="en-US" dirty="0"/>
              <a:t>May lack specific information that can be instead inferred using context clues</a:t>
            </a:r>
          </a:p>
          <a:p>
            <a:pPr lvl="1"/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FB4147-AB5A-6209-AAE0-2E50002E7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306B68F-F992-C031-2D31-129EFB86F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5C13CA83-A0DB-81B2-1828-A61CF824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33021A8F-A9EF-D082-5901-CA099378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14F65C73-42C7-FD1F-5748-712309C83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4EB21F46-7C34-7BE6-2D49-D9886A5A7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49C645-CECA-2C02-EA32-F0B860CA6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E15A5-8E02-EE73-0580-49A0BAAB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Objective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17E9A-0F5C-16C9-F8DC-EB6CB148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r>
              <a:rPr lang="en-US" dirty="0"/>
              <a:t>Create a parsing solution that operates quickly</a:t>
            </a:r>
          </a:p>
          <a:p>
            <a:r>
              <a:rPr lang="en-US" dirty="0"/>
              <a:t>Solution must handle a wide range of written behaviors</a:t>
            </a:r>
          </a:p>
          <a:p>
            <a:r>
              <a:rPr lang="en-US" dirty="0"/>
              <a:t>Output must be consistent and predictable</a:t>
            </a:r>
          </a:p>
          <a:p>
            <a:r>
              <a:rPr lang="en-US" dirty="0"/>
              <a:t>Can be customized quickly case by case, as needed</a:t>
            </a:r>
          </a:p>
          <a:p>
            <a:r>
              <a:rPr lang="en-US" dirty="0"/>
              <a:t>Easy to teach other developers how to use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B8D5C473-25D4-939A-E7DB-B2407421F3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11444-FF32-0897-13F2-E68AC9E0E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D900FE6-2EF4-CBD2-38D1-D653B22ED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A1F5A091-AD1E-F7A7-2958-6DDB0185C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B8F3269D-ACD5-6233-E6C6-C53A4DBA3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3167A4EA-3918-17B3-45C9-369C15E1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92172072-5500-8D9D-29D7-E5EDBEAB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7642C-DB49-60F7-87FA-506E1B6B8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B32F7-518E-2FEA-8ACE-D052D05B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Immediate concerns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92DBF-5103-2E54-47B0-DE7360BD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Who has ever worked with freeform data?</a:t>
            </a:r>
          </a:p>
          <a:p>
            <a:pPr marL="0" indent="0">
              <a:buNone/>
            </a:pPr>
            <a:r>
              <a:rPr lang="en-US" dirty="0"/>
              <a:t>Who is having flashbacks already?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are working with millions of product descriptions written in this manner on any given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str←'what</a:t>
            </a:r>
            <a:r>
              <a:rPr lang="en-US" dirty="0"/>
              <a:t> if we want to find every word between three and five letters in this sentence' </a:t>
            </a:r>
          </a:p>
          <a:p>
            <a:pPr marL="0" indent="0">
              <a:buNone/>
            </a:pPr>
            <a:r>
              <a:rPr lang="en-US" dirty="0"/>
              <a:t>'\b\p{L}{3,5}\</a:t>
            </a:r>
            <a:r>
              <a:rPr lang="en-US" dirty="0" err="1"/>
              <a:t>b'⎕S</a:t>
            </a:r>
            <a:r>
              <a:rPr lang="en-US" dirty="0"/>
              <a:t>'\l0'⊢str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B3F26890-6512-3170-8764-F1DF3E9562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5" name="Picture 4" descr="five.&#10;&#10;AI-generated content may be incorrect.">
            <a:extLst>
              <a:ext uri="{FF2B5EF4-FFF2-40B4-BE49-F238E27FC236}">
                <a16:creationId xmlns:a16="http://schemas.microsoft.com/office/drawing/2014/main" id="{958A167E-7C1D-8419-579A-4024461DA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788" y="6084064"/>
            <a:ext cx="4477375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DB Font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7dbfc-2c19-4e26-8326-5a5e0844ffda">
      <Terms xmlns="http://schemas.microsoft.com/office/infopath/2007/PartnerControls"/>
    </lcf76f155ced4ddcb4097134ff3c332f>
    <TaxCatchAll xmlns="9f3243e8-e460-470f-909b-f301b21e7d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F4F62F28ADC429FC28A6508B2E444" ma:contentTypeVersion="19" ma:contentTypeDescription="Create a new document." ma:contentTypeScope="" ma:versionID="e6353b518d99de652157bf2a43713ad4">
  <xsd:schema xmlns:xsd="http://www.w3.org/2001/XMLSchema" xmlns:xs="http://www.w3.org/2001/XMLSchema" xmlns:p="http://schemas.microsoft.com/office/2006/metadata/properties" xmlns:ns2="0e97dbfc-2c19-4e26-8326-5a5e0844ffda" xmlns:ns3="9f3243e8-e460-470f-909b-f301b21e7dd1" targetNamespace="http://schemas.microsoft.com/office/2006/metadata/properties" ma:root="true" ma:fieldsID="8f79d365c99f84eddfe1148aa2fc6dfc" ns2:_="" ns3:_="">
    <xsd:import namespace="0e97dbfc-2c19-4e26-8326-5a5e0844ffda"/>
    <xsd:import namespace="9f3243e8-e460-470f-909b-f301b21e7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dbfc-2c19-4e26-8326-5a5e0844f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b16a55-c7b1-40e5-bcb5-2c9f69f1f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243e8-e460-470f-909b-f301b21e7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90927c-bab4-4d96-8d83-499e30b69a1b}" ma:internalName="TaxCatchAll" ma:showField="CatchAllData" ma:web="9f3243e8-e460-470f-909b-f301b21e7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4C43D-07E0-4935-8FD5-45D90B47E2F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0e97dbfc-2c19-4e26-8326-5a5e0844ffda"/>
    <ds:schemaRef ds:uri="9f3243e8-e460-470f-909b-f301b21e7dd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4DA58B-5A55-493F-BB2C-41F456B54192}">
  <ds:schemaRefs>
    <ds:schemaRef ds:uri="0e97dbfc-2c19-4e26-8326-5a5e0844ffda"/>
    <ds:schemaRef ds:uri="9f3243e8-e460-470f-909b-f301b21e7d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F28A89-3A18-4897-9965-F0D97A5D17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2323</Words>
  <Application>Microsoft Office PowerPoint</Application>
  <PresentationFormat>Widescreen</PresentationFormat>
  <Paragraphs>369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Poppins Medium</vt:lpstr>
      <vt:lpstr>Montserrat</vt:lpstr>
      <vt:lpstr>Roboto</vt:lpstr>
      <vt:lpstr>Calibri Light</vt:lpstr>
      <vt:lpstr>Calibri</vt:lpstr>
      <vt:lpstr>Abadi</vt:lpstr>
      <vt:lpstr>Aptos Narrow</vt:lpstr>
      <vt:lpstr>Arial</vt:lpstr>
      <vt:lpstr>Office Theme</vt:lpstr>
      <vt:lpstr>2_Office Theme</vt:lpstr>
      <vt:lpstr>Parsing User Input for Database Normalization</vt:lpstr>
      <vt:lpstr>Who is BIG?</vt:lpstr>
      <vt:lpstr>Retailer Data – A HOT MESS</vt:lpstr>
      <vt:lpstr>PowerPoint Presentation</vt:lpstr>
      <vt:lpstr>PowerPoint Presentation</vt:lpstr>
      <vt:lpstr>Example descriptions</vt:lpstr>
      <vt:lpstr>Problem: We have a freeform text field that we can naively assume…</vt:lpstr>
      <vt:lpstr>Objective</vt:lpstr>
      <vt:lpstr>Immediate concerns</vt:lpstr>
      <vt:lpstr>What sets BIG apart</vt:lpstr>
      <vt:lpstr>Poor use-case for AI</vt:lpstr>
      <vt:lpstr>General strategy to parse anything</vt:lpstr>
      <vt:lpstr>Regex dictionary example: Materials</vt:lpstr>
      <vt:lpstr>The association problem</vt:lpstr>
      <vt:lpstr>Building a stone string – Ex 1</vt:lpstr>
      <vt:lpstr>Building a stone string – Ex 1</vt:lpstr>
      <vt:lpstr>Building a stone string – Ex 1</vt:lpstr>
      <vt:lpstr>Building a stone string – Ex 1</vt:lpstr>
      <vt:lpstr>Building a stone string – Ex 1</vt:lpstr>
      <vt:lpstr>Building a stone string – Ex 1</vt:lpstr>
      <vt:lpstr>Building a stone string – Ex 1</vt:lpstr>
      <vt:lpstr>Building a superpattern</vt:lpstr>
      <vt:lpstr>Building a superpattern</vt:lpstr>
      <vt:lpstr>Revisiting Ex 1</vt:lpstr>
      <vt:lpstr>Messy descriptions – Ex 2</vt:lpstr>
      <vt:lpstr>Messy descriptions – Ex 2</vt:lpstr>
      <vt:lpstr>How it works</vt:lpstr>
      <vt:lpstr>How it works</vt:lpstr>
      <vt:lpstr>Down the rabbit hole</vt:lpstr>
      <vt:lpstr>Down the rabbit hole</vt:lpstr>
      <vt:lpstr>Built in Dyalog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Clienteling in the new world</dc:title>
  <dc:creator>Ryan Blumenthal</dc:creator>
  <cp:lastModifiedBy>Mark Wolfson</cp:lastModifiedBy>
  <cp:revision>6</cp:revision>
  <dcterms:created xsi:type="dcterms:W3CDTF">2020-04-14T00:54:25Z</dcterms:created>
  <dcterms:modified xsi:type="dcterms:W3CDTF">2026-04-27T15:05:49Z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0x010100449F4F62F28ADC429FC28A6508B2E444</vt:lpwstr>
  </property>
  <property fmtid="{D5CDD505-2E9C-101B-9397-08002B2CF9AE}" pid="3" name="Tfs.IsStoryboard">
    <vt:bool>true</vt:bool>
  </property>
  <property fmtid="{D5CDD505-2E9C-101B-9397-08002B2CF9AE}" pid="4" name="MediaServiceImageTags">
    <vt:lpwstr/>
  </property>
</Properties>
</file>