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62" r:id="rId3"/>
    <p:sldId id="277" r:id="rId4"/>
    <p:sldId id="304" r:id="rId5"/>
    <p:sldId id="303" r:id="rId6"/>
    <p:sldId id="264" r:id="rId7"/>
    <p:sldId id="265" r:id="rId8"/>
    <p:sldId id="266" r:id="rId9"/>
    <p:sldId id="267" r:id="rId10"/>
    <p:sldId id="268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2" r:id="rId19"/>
    <p:sldId id="263" r:id="rId20"/>
    <p:sldId id="301" r:id="rId21"/>
    <p:sldId id="287" r:id="rId22"/>
    <p:sldId id="286" r:id="rId23"/>
    <p:sldId id="288" r:id="rId24"/>
    <p:sldId id="285" r:id="rId25"/>
    <p:sldId id="279" r:id="rId26"/>
    <p:sldId id="290" r:id="rId27"/>
    <p:sldId id="291" r:id="rId28"/>
    <p:sldId id="280" r:id="rId29"/>
    <p:sldId id="259" r:id="rId30"/>
    <p:sldId id="260" r:id="rId31"/>
    <p:sldId id="281" r:id="rId32"/>
    <p:sldId id="282" r:id="rId33"/>
    <p:sldId id="283" r:id="rId34"/>
    <p:sldId id="261" r:id="rId35"/>
    <p:sldId id="278" r:id="rId36"/>
    <p:sldId id="292" r:id="rId37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0"/>
    </p:embeddedFont>
    <p:embeddedFont>
      <p:font typeface="Sarabun" panose="020B0604020202020204" charset="-34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BB5D6"/>
    <a:srgbClr val="5A6D8F"/>
    <a:srgbClr val="3B475E"/>
    <a:srgbClr val="ED7F00"/>
    <a:srgbClr val="FDFDF5"/>
    <a:srgbClr val="F6F6D9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17" autoAdjust="0"/>
    <p:restoredTop sz="95508" autoAdjust="0"/>
  </p:normalViewPr>
  <p:slideViewPr>
    <p:cSldViewPr snapToGrid="0">
      <p:cViewPr varScale="1">
        <p:scale>
          <a:sx n="98" d="100"/>
          <a:sy n="98" d="100"/>
        </p:scale>
        <p:origin x="96" y="12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NUL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2000" dirty="0"/>
              <a:t>Revenue from Recent Migrants (kUSD)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Sheet1!$E$3:$J$3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Sheet1!$E$16:$J$16</c:f>
              <c:numCache>
                <c:formatCode>#,##0</c:formatCode>
                <c:ptCount val="6"/>
                <c:pt idx="0">
                  <c:v>4.3564500000000006</c:v>
                </c:pt>
                <c:pt idx="1">
                  <c:v>43.420050000000003</c:v>
                </c:pt>
                <c:pt idx="2">
                  <c:v>82.761750000000006</c:v>
                </c:pt>
                <c:pt idx="3">
                  <c:v>86.011200000000017</c:v>
                </c:pt>
                <c:pt idx="4">
                  <c:v>122.51115000000001</c:v>
                </c:pt>
                <c:pt idx="5">
                  <c:v>201.97080000000003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9-441C-93B3-FB92BA811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935791"/>
        <c:axId val="179931471"/>
      </c:barChart>
      <c:catAx>
        <c:axId val="1799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79931471"/>
        <c:crosses val="autoZero"/>
        <c:auto val="1"/>
        <c:lblAlgn val="ctr"/>
        <c:lblOffset val="100"/>
        <c:noMultiLvlLbl val="0"/>
      </c:catAx>
      <c:valAx>
        <c:axId val="17993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7993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0.34145</cdr:x>
      <cdr:y>0.21958</cdr:y>
    </cdr:from>
    <cdr:to>
      <cdr:x>0.65855</cdr:x>
      <cdr:y>0.42063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CC227CF-AC19-5160-14A0-A20AF41FD835}"/>
            </a:ext>
          </a:extLst>
        </cdr:cNvPr>
        <cdr:cNvSpPr txBox="1"/>
      </cdr:nvSpPr>
      <cdr:spPr>
        <a:xfrm xmlns:a="http://schemas.openxmlformats.org/drawingml/2006/main">
          <a:off x="2494280" y="843280"/>
          <a:ext cx="2316480" cy="772160"/>
        </a:xfrm>
        <a:prstGeom xmlns:a="http://schemas.openxmlformats.org/drawingml/2006/main" prst="rect">
          <a:avLst/>
        </a:prstGeom>
        <a:solidFill xmlns:a="http://schemas.openxmlformats.org/drawingml/2006/main">
          <a:srgbClr val="BBB5D6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400" kern="1200" dirty="0"/>
            <a:t>Revenue of recent migrants </a:t>
          </a:r>
          <a:br>
            <a:rPr lang="da-DK" sz="1400" kern="1200" dirty="0"/>
          </a:br>
          <a:r>
            <a:rPr lang="da-DK" sz="1400" kern="1200" dirty="0"/>
            <a:t>whose business depends on</a:t>
          </a:r>
          <a:br>
            <a:rPr lang="da-DK" sz="1400" kern="1200" dirty="0"/>
          </a:br>
          <a:r>
            <a:rPr lang="da-DK" sz="1400" kern="1200" dirty="0"/>
            <a:t>Dyalog APL exceeds $10Bn.</a:t>
          </a:r>
          <a:endParaRPr lang="en-GB" sz="14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27/04/2026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27/04/2026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7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Morten Kromberg, CTO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0" y="818889"/>
            <a:ext cx="1935522" cy="351233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95533"/>
            <a:ext cx="9144000" cy="47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DA54AE-24CE-46D4-E5A9-B680C8F8ED7C}"/>
              </a:ext>
            </a:extLst>
          </p:cNvPr>
          <p:cNvSpPr/>
          <p:nvPr userDrawn="1"/>
        </p:nvSpPr>
        <p:spPr>
          <a:xfrm>
            <a:off x="79513" y="4850296"/>
            <a:ext cx="417443" cy="20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Migrating to Dyalog APL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baseline="0" smtClean="0">
                <a:solidFill>
                  <a:srgbClr val="FF6A13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baseline="0" dirty="0">
              <a:solidFill>
                <a:srgbClr val="FF6A13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95277" y="4777634"/>
            <a:ext cx="1270736" cy="2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060" y="1688053"/>
            <a:ext cx="5073517" cy="1767394"/>
          </a:xfrm>
        </p:spPr>
        <p:txBody>
          <a:bodyPr/>
          <a:lstStyle/>
          <a:p>
            <a:r>
              <a:rPr lang="da-DK" dirty="0"/>
              <a:t>Migration to</a:t>
            </a:r>
            <a:br>
              <a:rPr lang="da-DK" dirty="0"/>
            </a:br>
            <a:r>
              <a:rPr lang="da-DK" dirty="0"/>
              <a:t>Dyalog APL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Kromberg, CTO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8CD88EF0-F210-247E-5C70-79CBE90DC5D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4D6C6-72F0-4177-3C78-FB468A910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69" y="447849"/>
            <a:ext cx="6980461" cy="42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42C-CE1D-D5B2-1490-72FD36C3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938B322F-1F5B-7BBD-2FFC-367256EA506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BF395-FA73-AFEB-346C-16CCB4CC3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69" y="447849"/>
            <a:ext cx="6980461" cy="42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64D33-43F4-3E08-5381-DA3009AC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7C8D044D-4A3A-B883-0819-86B2C93FACC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AC013-6475-3A1A-DC3A-35653B6BF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0" y="447849"/>
            <a:ext cx="6980459" cy="42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3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7A208-8BFB-5981-D45D-0823BCAE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4F1C69CE-1674-8E66-7F3C-3AD79762DA3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8F647-6CA2-80CD-E032-989B13B2F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0" y="447849"/>
            <a:ext cx="6980459" cy="42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C368-A9C6-BAD8-6A62-7D64E650F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CD46C999-51A1-2C4B-C865-3AFED98408B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F3EF9-04B8-AFE9-FDD3-6205E4200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1" y="447849"/>
            <a:ext cx="6980457" cy="42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F58B-002A-FC77-1D0B-27E42DB9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2B067D6E-0D13-A377-5E13-CC0C089D8BA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9D9F3-4293-BA34-6902-4C8BD5E74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1" y="447849"/>
            <a:ext cx="6980457" cy="42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744B-E931-252E-9770-5DD4267CF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78E3C393-D85A-B8C3-6C24-011CACAB7CD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4D87A-5432-3F28-1A3D-461F1927F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1" y="447849"/>
            <a:ext cx="6980456" cy="42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9D7E6-E35D-18CD-0ADC-3CB7CF704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EFE80A07-9CF9-8FAC-CE73-1544F268C0B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B116A-0F55-7B4D-ABFE-6FDF23D8F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1" y="447849"/>
            <a:ext cx="6980456" cy="42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1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2FC9-11AB-D4DC-981E-C65E86D5E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2080ABE-AFB0-8943-AB9B-EC76615A5C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A0B0A-8FB2-5D5A-25C1-E82A0856C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2" y="447849"/>
            <a:ext cx="6980454" cy="42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8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07B172EF-763F-DEE1-AE0C-196E8DBBC6F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77451-E76D-D916-E78E-1E76F471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68" y="0"/>
            <a:ext cx="8290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8F989-9AB6-35F6-10DF-C40A74B62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45FCAB-0C30-FC35-B879-8D87B23FBBAA}"/>
              </a:ext>
            </a:extLst>
          </p:cNvPr>
          <p:cNvGraphicFramePr>
            <a:graphicFrameLocks/>
          </p:cNvGraphicFramePr>
          <p:nvPr/>
        </p:nvGraphicFramePr>
        <p:xfrm>
          <a:off x="1076960" y="751840"/>
          <a:ext cx="730504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371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23621-5764-58F3-53D6-0F83325FE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54ACA3BF-358E-FAB7-B5D7-8E8930D30ED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C07D7-EABF-FE1B-C97B-A66D5EE3A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72" y="447849"/>
            <a:ext cx="6980454" cy="42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78DD280-4768-5354-D75B-BEC7516BCE9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A831F-76E3-4AA0-3020-ED0BA9AE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68" y="0"/>
            <a:ext cx="8290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0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F71567F6-201A-4A9F-DCEF-330A26B1C8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1B342-B9C6-D0D7-7FA6-61029560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68" y="0"/>
            <a:ext cx="8290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4208C-92AD-9FD4-7C1C-D770AD63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28611" cy="3242040"/>
          </a:xfrm>
        </p:spPr>
        <p:txBody>
          <a:bodyPr/>
          <a:lstStyle/>
          <a:p>
            <a:r>
              <a:rPr lang="en-GB" dirty="0"/>
              <a:t>Open-source GitHub repo </a:t>
            </a:r>
            <a:r>
              <a:rPr lang="en-GB" dirty="0" err="1"/>
              <a:t>dyalog</a:t>
            </a:r>
            <a:r>
              <a:rPr lang="en-GB" dirty="0"/>
              <a:t>/migration</a:t>
            </a:r>
          </a:p>
          <a:p>
            <a:r>
              <a:rPr lang="en-GB" dirty="0"/>
              <a:t>Still a prototype, much more work to follow</a:t>
            </a:r>
          </a:p>
          <a:p>
            <a:pPr lvl="1"/>
            <a:r>
              <a:rPr lang="en-GB" dirty="0"/>
              <a:t>Only support for </a:t>
            </a:r>
            <a:r>
              <a:rPr lang="en-GB" dirty="0" err="1"/>
              <a:t>APL+Win</a:t>
            </a:r>
            <a:r>
              <a:rPr lang="en-GB" dirty="0"/>
              <a:t> – APL2 to come</a:t>
            </a:r>
          </a:p>
          <a:p>
            <a:r>
              <a:rPr lang="en-GB" dirty="0"/>
              <a:t>Pull Requests welcome!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7E425-9A49-2128-EC39-7D8EB59E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Code Migration Tool</a:t>
            </a: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77F8EDBF-2058-CEB7-023A-959859FD9EE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1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301D3-2236-0500-E3ED-A998F8CD7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342681-5661-C88F-D44A-C7590CFA86A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C3273-C0D9-5BB4-3C2C-816F24894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have an emulator for GDDM / AP126</a:t>
            </a:r>
          </a:p>
          <a:p>
            <a:pPr lvl="1"/>
            <a:r>
              <a:rPr lang="da-DK" dirty="0"/>
              <a:t>Generates HTML/svg</a:t>
            </a:r>
          </a:p>
          <a:p>
            <a:r>
              <a:rPr lang="da-DK" dirty="0"/>
              <a:t>And a "∆WI" emulator for APL+Win GUI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53ED-3B42-2B86-E712-FBFB41F5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Graphical User Interfaces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C5A468C6-3F51-EBB5-8622-D2E85955BF4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9F9FD-D9F7-5FEC-926B-58C1856FC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53" y="2885945"/>
            <a:ext cx="7143750" cy="22012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78EA69-39F0-5940-B623-F773B4B1BFE5}"/>
              </a:ext>
            </a:extLst>
          </p:cNvPr>
          <p:cNvSpPr/>
          <p:nvPr/>
        </p:nvSpPr>
        <p:spPr>
          <a:xfrm>
            <a:off x="907956" y="3919181"/>
            <a:ext cx="938598" cy="26416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45FAEE-1650-2858-568F-D9E746CBDC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D21E2-C861-BFAF-64C2-AFF0339C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have an emulator for GDDM / AP126</a:t>
            </a:r>
          </a:p>
          <a:p>
            <a:pPr lvl="1"/>
            <a:r>
              <a:rPr lang="da-DK" dirty="0"/>
              <a:t>Generates HTML/svg</a:t>
            </a:r>
          </a:p>
          <a:p>
            <a:r>
              <a:rPr lang="da-DK" dirty="0"/>
              <a:t>And a "∆WI" emulator for APL+Win GUI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A prototype, successfully used for METSIM®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296EC-8BD5-4D6C-CE8E-41EEF91A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Graphical User Interfaces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129B8BB-6472-F368-94A1-E4FEBEDF126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2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D11396-CC03-7E4F-6096-B48B1D0F14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34F01-A6C1-6EC0-244D-22C61EC0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2A932A-55A8-4C30-2BCC-4A3B6BBF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216E894-FE5C-391A-20DC-039C40CE77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3BE75-3E4D-DC05-E1CD-3E7FCDD5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62" y="0"/>
            <a:ext cx="7830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B328-2580-B3A3-1CA8-1A53B10A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85E07-CDF6-158B-319D-1CE2DFC2FA6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179D8-D192-49A1-9E30-CDAA031F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have an emulator for GDDM / AP126</a:t>
            </a:r>
          </a:p>
          <a:p>
            <a:pPr lvl="1"/>
            <a:r>
              <a:rPr lang="da-DK"/>
              <a:t>Generates HTML/svg</a:t>
            </a:r>
            <a:endParaRPr lang="da-DK" dirty="0"/>
          </a:p>
          <a:p>
            <a:r>
              <a:rPr lang="da-DK" dirty="0"/>
              <a:t>And a "∆WI" emulator for APL+Win GUI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A prototype, successfully used for METSIM®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80E65-7478-C13E-8DFF-711D4086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Graphical User Interfaces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8FCA067-78BE-0FAF-7918-4C83D048326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6DF2-A215-E633-889C-9EACFE31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B7903-5EED-D901-2F52-C922757E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052633" cy="3242040"/>
          </a:xfrm>
        </p:spPr>
        <p:txBody>
          <a:bodyPr/>
          <a:lstStyle/>
          <a:p>
            <a:r>
              <a:rPr lang="da-DK" dirty="0"/>
              <a:t>We have an emulator for GDDM / AP126</a:t>
            </a:r>
          </a:p>
          <a:p>
            <a:pPr lvl="1"/>
            <a:r>
              <a:rPr lang="da-DK" dirty="0"/>
              <a:t>Generates HTML/svg</a:t>
            </a:r>
          </a:p>
          <a:p>
            <a:r>
              <a:rPr lang="da-DK" dirty="0"/>
              <a:t>And a "∆WI" emulator for APL+Win GUI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A prototype, successfully used for METSIM®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A re-implementation by Davin Church – known as "deltaWI".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8E11E-8D0C-F339-E2B8-1CA00AC1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Graphical User Interfaces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B1FDF9FC-2D5F-16F1-FB9F-D2CCB070104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6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00CE-9E84-057E-A2AD-76BF9280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509833" cy="3242040"/>
          </a:xfrm>
        </p:spPr>
        <p:txBody>
          <a:bodyPr/>
          <a:lstStyle/>
          <a:p>
            <a:r>
              <a:rPr lang="en-US" dirty="0"/>
              <a:t>Same syntax and usage as </a:t>
            </a:r>
            <a:r>
              <a:rPr lang="en-US" dirty="0">
                <a:latin typeface="APL385 Unicode" panose="020B0709000202000203" pitchFamily="49" charset="0"/>
              </a:rPr>
              <a:t>⎕WI</a:t>
            </a:r>
            <a:r>
              <a:rPr lang="en-US" dirty="0"/>
              <a:t> with behavior matching </a:t>
            </a:r>
            <a:r>
              <a:rPr lang="en-US" dirty="0" err="1"/>
              <a:t>APL+Win</a:t>
            </a:r>
            <a:r>
              <a:rPr lang="en-US" dirty="0"/>
              <a:t> (and APLX)</a:t>
            </a:r>
          </a:p>
          <a:p>
            <a:r>
              <a:rPr lang="en-US" dirty="0"/>
              <a:t>Allow maintaining applications in the </a:t>
            </a:r>
            <a:r>
              <a:rPr lang="en-US" dirty="0" err="1"/>
              <a:t>APL+Win</a:t>
            </a:r>
            <a:r>
              <a:rPr lang="en-US" dirty="0"/>
              <a:t> style after porting</a:t>
            </a:r>
          </a:p>
          <a:p>
            <a:r>
              <a:rPr lang="en-US" dirty="0"/>
              <a:t>Many extensions, including Dyalog controls, are being considered</a:t>
            </a:r>
          </a:p>
          <a:p>
            <a:r>
              <a:rPr lang="en-US" dirty="0"/>
              <a:t>Windows-only, but portability planned for future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6E5D-A2F1-F06D-CFA8-767258C1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DeltaWI</a:t>
            </a:r>
            <a:r>
              <a:rPr lang="en-US" dirty="0"/>
              <a:t> Goals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4A90BCBE-2F36-D694-128C-95B34212212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463F2-47D8-5F77-F951-F7FC5F13C949}"/>
              </a:ext>
            </a:extLst>
          </p:cNvPr>
          <p:cNvSpPr txBox="1"/>
          <p:nvPr/>
        </p:nvSpPr>
        <p:spPr>
          <a:xfrm>
            <a:off x="611892" y="2866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ACC61-0302-18FF-0C35-200F799524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8DBF-9055-D7EB-43B3-948A8048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Tools to easily import source code and data from APL+Win and APL2</a:t>
            </a:r>
          </a:p>
          <a:p>
            <a:r>
              <a:rPr lang="da-DK" dirty="0"/>
              <a:t>Emulation of non-Dyalog language features</a:t>
            </a:r>
          </a:p>
          <a:p>
            <a:pPr lvl="1"/>
            <a:r>
              <a:rPr lang="da-DK" dirty="0"/>
              <a:t>In particular, GUI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68A0F-7B79-8A7B-4F10-178BFA1E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 are creating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F6A9E49B-2C52-237D-2CD2-365A0D58A67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01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4506-7EFA-75EE-0963-B0AD5258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DeltaWI</a:t>
            </a:r>
            <a:r>
              <a:rPr lang="en-US" dirty="0"/>
              <a:t> Progress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20E25BB-110D-DFC9-44CF-7D44778E627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BAC8E-7D50-E1D8-0BF4-94C4052CB052}"/>
              </a:ext>
            </a:extLst>
          </p:cNvPr>
          <p:cNvSpPr txBox="1"/>
          <p:nvPr/>
        </p:nvSpPr>
        <p:spPr>
          <a:xfrm>
            <a:off x="3714095" y="2081841"/>
            <a:ext cx="14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66101-0E8B-55BD-2EE2-5B94629F29EA}"/>
              </a:ext>
            </a:extLst>
          </p:cNvPr>
          <p:cNvSpPr txBox="1"/>
          <p:nvPr/>
        </p:nvSpPr>
        <p:spPr>
          <a:xfrm>
            <a:off x="3719573" y="2539923"/>
            <a:ext cx="3237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244 Methods </a:t>
            </a:r>
            <a:br>
              <a:rPr lang="en-US" dirty="0"/>
            </a:br>
            <a:r>
              <a:rPr lang="en-US" dirty="0"/>
              <a:t>516 Properties </a:t>
            </a:r>
            <a:br>
              <a:rPr lang="en-US" dirty="0"/>
            </a:br>
            <a:r>
              <a:rPr lang="en-US" dirty="0"/>
              <a:t>236 Events</a:t>
            </a:r>
          </a:p>
          <a:p>
            <a:endParaRPr lang="en-US" dirty="0"/>
          </a:p>
          <a:p>
            <a:r>
              <a:rPr lang="en-US" dirty="0"/>
              <a:t>996 Total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EFD20-6FA1-2A38-4B94-A787C7397D69}"/>
              </a:ext>
            </a:extLst>
          </p:cNvPr>
          <p:cNvSpPr txBox="1"/>
          <p:nvPr/>
        </p:nvSpPr>
        <p:spPr>
          <a:xfrm>
            <a:off x="469185" y="1903934"/>
            <a:ext cx="2928831" cy="2323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2" spcCol="274320" rtlCol="0">
            <a:noAutofit/>
          </a:bodyPr>
          <a:lstStyle/>
          <a:p>
            <a:r>
              <a:rPr lang="en-US" dirty="0"/>
              <a:t>System (#)</a:t>
            </a:r>
          </a:p>
          <a:p>
            <a:r>
              <a:rPr lang="en-US" dirty="0"/>
              <a:t>Button</a:t>
            </a:r>
          </a:p>
          <a:p>
            <a:r>
              <a:rPr lang="en-US" dirty="0"/>
              <a:t>Check</a:t>
            </a:r>
          </a:p>
          <a:p>
            <a:r>
              <a:rPr lang="en-US" dirty="0"/>
              <a:t>Combo</a:t>
            </a:r>
          </a:p>
          <a:p>
            <a:r>
              <a:rPr lang="en-US" dirty="0"/>
              <a:t>Edit </a:t>
            </a:r>
          </a:p>
          <a:p>
            <a:r>
              <a:rPr lang="en-US" dirty="0"/>
              <a:t>Form</a:t>
            </a:r>
          </a:p>
          <a:p>
            <a:r>
              <a:rPr lang="en-US" dirty="0"/>
              <a:t>Frame</a:t>
            </a:r>
          </a:p>
          <a:p>
            <a:r>
              <a:rPr lang="en-US" dirty="0"/>
              <a:t>Label</a:t>
            </a:r>
          </a:p>
          <a:p>
            <a:r>
              <a:rPr lang="en-US" dirty="0"/>
              <a:t>List</a:t>
            </a:r>
          </a:p>
          <a:p>
            <a:r>
              <a:rPr lang="en-US" dirty="0" err="1"/>
              <a:t>Listview</a:t>
            </a:r>
            <a:endParaRPr lang="en-US" dirty="0"/>
          </a:p>
          <a:p>
            <a:r>
              <a:rPr lang="en-US" dirty="0"/>
              <a:t>Option</a:t>
            </a:r>
          </a:p>
          <a:p>
            <a:r>
              <a:rPr lang="en-US" dirty="0"/>
              <a:t>Page</a:t>
            </a:r>
          </a:p>
          <a:p>
            <a:r>
              <a:rPr lang="en-US" dirty="0" err="1"/>
              <a:t>RichEdit</a:t>
            </a:r>
            <a:endParaRPr lang="en-US" dirty="0"/>
          </a:p>
          <a:p>
            <a:r>
              <a:rPr lang="en-US" dirty="0"/>
              <a:t>Selector</a:t>
            </a:r>
          </a:p>
          <a:p>
            <a:r>
              <a:rPr lang="en-US" dirty="0"/>
              <a:t>Tree </a:t>
            </a:r>
            <a:br>
              <a:rPr lang="en-US" dirty="0"/>
            </a:br>
            <a:r>
              <a:rPr lang="en-US" dirty="0"/>
              <a:t>Spinner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7885F-0685-EA66-7CD3-7319ABAF95AD}"/>
              </a:ext>
            </a:extLst>
          </p:cNvPr>
          <p:cNvSpPr txBox="1"/>
          <p:nvPr/>
        </p:nvSpPr>
        <p:spPr>
          <a:xfrm>
            <a:off x="407158" y="1212590"/>
            <a:ext cx="29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classes supported:</a:t>
            </a:r>
            <a:br>
              <a:rPr lang="en-US" dirty="0"/>
            </a:br>
            <a:r>
              <a:rPr lang="en-US" dirty="0"/>
              <a:t>"Simple Applications"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AD071-5136-8151-20DD-53434618D3F0}"/>
              </a:ext>
            </a:extLst>
          </p:cNvPr>
          <p:cNvSpPr txBox="1"/>
          <p:nvPr/>
        </p:nvSpPr>
        <p:spPr>
          <a:xfrm>
            <a:off x="344155" y="4486588"/>
            <a:ext cx="486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(Some uncommonly used features are not yet implemented)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33A6F-D504-2A4C-B05B-BC294B17B99D}"/>
              </a:ext>
            </a:extLst>
          </p:cNvPr>
          <p:cNvSpPr txBox="1"/>
          <p:nvPr/>
        </p:nvSpPr>
        <p:spPr>
          <a:xfrm>
            <a:off x="5666702" y="1903934"/>
            <a:ext cx="3224491" cy="2323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2" spcCol="274320" rtlCol="0">
            <a:noAutofit/>
          </a:bodyPr>
          <a:lstStyle/>
          <a:p>
            <a:r>
              <a:rPr lang="en-US" dirty="0" err="1"/>
              <a:t>CommandBar</a:t>
            </a:r>
            <a:endParaRPr lang="en-US" dirty="0"/>
          </a:p>
          <a:p>
            <a:r>
              <a:rPr lang="en-US" dirty="0" err="1"/>
              <a:t>DateTime</a:t>
            </a:r>
            <a:endParaRPr lang="en-US" dirty="0"/>
          </a:p>
          <a:p>
            <a:r>
              <a:rPr lang="en-US" dirty="0" err="1"/>
              <a:t>MDIForm</a:t>
            </a:r>
            <a:endParaRPr lang="en-US" dirty="0"/>
          </a:p>
          <a:p>
            <a:r>
              <a:rPr lang="en-US" dirty="0"/>
              <a:t>Menu</a:t>
            </a:r>
          </a:p>
          <a:p>
            <a:r>
              <a:rPr lang="en-US" dirty="0"/>
              <a:t>Progress</a:t>
            </a:r>
          </a:p>
          <a:p>
            <a:r>
              <a:rPr lang="en-US" dirty="0"/>
              <a:t>Scroll</a:t>
            </a:r>
          </a:p>
          <a:p>
            <a:r>
              <a:rPr lang="en-US" dirty="0"/>
              <a:t>Status</a:t>
            </a:r>
          </a:p>
          <a:p>
            <a:r>
              <a:rPr lang="en-US" dirty="0" err="1"/>
              <a:t>TrackBar</a:t>
            </a:r>
            <a:endParaRPr lang="en-US" dirty="0"/>
          </a:p>
          <a:p>
            <a:r>
              <a:rPr lang="en-US" dirty="0" err="1"/>
              <a:t>ImageList</a:t>
            </a:r>
            <a:endParaRPr lang="en-US" dirty="0"/>
          </a:p>
          <a:p>
            <a:r>
              <a:rPr lang="en-US" dirty="0"/>
              <a:t>Picture</a:t>
            </a:r>
          </a:p>
          <a:p>
            <a:r>
              <a:rPr lang="en-US" dirty="0"/>
              <a:t>Printer</a:t>
            </a:r>
          </a:p>
          <a:p>
            <a:r>
              <a:rPr lang="en-US" dirty="0"/>
              <a:t>Timer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41166-4D01-0268-9E30-1090B38CCA5A}"/>
              </a:ext>
            </a:extLst>
          </p:cNvPr>
          <p:cNvSpPr txBox="1"/>
          <p:nvPr/>
        </p:nvSpPr>
        <p:spPr>
          <a:xfrm>
            <a:off x="5565103" y="1212589"/>
            <a:ext cx="29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this year:</a:t>
            </a:r>
            <a:br>
              <a:rPr lang="en-US" dirty="0"/>
            </a:br>
            <a:r>
              <a:rPr lang="en-US" dirty="0"/>
              <a:t>"Meaningful Applications"</a:t>
            </a:r>
          </a:p>
        </p:txBody>
      </p:sp>
    </p:spTree>
    <p:extLst>
      <p:ext uri="{BB962C8B-B14F-4D97-AF65-F5344CB8AC3E}">
        <p14:creationId xmlns:p14="http://schemas.microsoft.com/office/powerpoint/2010/main" val="5638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860F-6FE4-5013-9C12-4652779C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6482069-FA3D-5F3B-FB0D-29AE6245CDF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0DBBF-F3FE-79B0-69D7-B7F0E683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7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1EEA-5AE5-DC53-AED3-B7E857905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6A00-506B-D935-E496-66804810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313F541-3849-B0D4-DFF0-7A0D084115D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4F7C7-D25B-6B92-406D-219E1CB8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4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2691F-5FA1-F718-20A7-B87A0BDF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85900"/>
            <a:ext cx="624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9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38DDC970-677B-3815-23EA-6E69121D4B6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049BD-CF8A-323D-1E5E-240A70AA1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" y="81040"/>
            <a:ext cx="4886960" cy="303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A4BDD-F9D8-546F-DE51-627AF0342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70" y="1694585"/>
            <a:ext cx="4886960" cy="2860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4F34B-60E9-EE10-83D3-EB9A699BCF07}"/>
              </a:ext>
            </a:extLst>
          </p:cNvPr>
          <p:cNvSpPr txBox="1"/>
          <p:nvPr/>
        </p:nvSpPr>
        <p:spPr>
          <a:xfrm>
            <a:off x="5480924" y="71462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 Original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0E58F-DFE0-DBD2-A07A-D758B8FD2A50}"/>
              </a:ext>
            </a:extLst>
          </p:cNvPr>
          <p:cNvSpPr txBox="1"/>
          <p:nvPr/>
        </p:nvSpPr>
        <p:spPr>
          <a:xfrm>
            <a:off x="2323774" y="346441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Emulation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D764B1D-618F-F9AF-CF76-3B01721DC482}"/>
              </a:ext>
            </a:extLst>
          </p:cNvPr>
          <p:cNvSpPr/>
          <p:nvPr/>
        </p:nvSpPr>
        <p:spPr>
          <a:xfrm>
            <a:off x="3596015" y="3464418"/>
            <a:ext cx="440683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FB24442-2237-7215-031B-C2530856DB27}"/>
              </a:ext>
            </a:extLst>
          </p:cNvPr>
          <p:cNvSpPr/>
          <p:nvPr/>
        </p:nvSpPr>
        <p:spPr>
          <a:xfrm flipH="1">
            <a:off x="5142861" y="702754"/>
            <a:ext cx="372117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3B54C-BE05-01AD-6BDE-7279382AE024}"/>
              </a:ext>
            </a:extLst>
          </p:cNvPr>
          <p:cNvSpPr txBox="1"/>
          <p:nvPr/>
        </p:nvSpPr>
        <p:spPr>
          <a:xfrm>
            <a:off x="1477388" y="3917313"/>
            <a:ext cx="206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(NB: XPLookAndFeel=1)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58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47742-DD8E-0F91-4D16-7435C1E2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53673" cy="3242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Source code is currently on GitHub at:</a:t>
            </a:r>
            <a:br>
              <a:rPr lang="en-US" dirty="0"/>
            </a:br>
            <a:r>
              <a:rPr lang="en-US" dirty="0"/>
              <a:t>	https://github.com/DavinChurch/DeltaWI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Feel free to review code or submit contributions</a:t>
            </a:r>
          </a:p>
          <a:p>
            <a:pPr>
              <a:spcAft>
                <a:spcPts val="600"/>
              </a:spcAft>
            </a:pPr>
            <a:r>
              <a:rPr lang="en-US" dirty="0"/>
              <a:t>Design document available upon request</a:t>
            </a:r>
          </a:p>
          <a:p>
            <a:pPr>
              <a:spcAft>
                <a:spcPts val="600"/>
              </a:spcAft>
            </a:pPr>
            <a:r>
              <a:rPr lang="en-US" dirty="0"/>
              <a:t>All free and open source (but will be supported)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7E20-0389-6338-D87D-C9AD1081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DeltaWI</a:t>
            </a:r>
            <a:r>
              <a:rPr lang="en-US" dirty="0"/>
              <a:t> Implementation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61AD345-B157-734B-96DB-3325D9068A7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22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4CC6-4CEE-B9BA-410B-730B8598ED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79538-40F6-17AD-4D62-75C5ACAE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have tools to support binary transfer of data in batch or real time between APL systems</a:t>
            </a:r>
          </a:p>
          <a:p>
            <a:r>
              <a:rPr lang="da-DK" dirty="0"/>
              <a:t>Will be published, also free and open-source</a:t>
            </a:r>
          </a:p>
          <a:p>
            <a:pPr lvl="1"/>
            <a:r>
              <a:rPr lang="da-DK" dirty="0"/>
              <a:t>(will require a valid APL+Win licence)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93350-BA93-34A3-F03D-EF13C7C0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</a:t>
            </a:r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FF1D58D-BA58-BE4A-B27A-EC006C98678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13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5D8D-70DA-B4B7-E790-470F6362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206559"/>
            <a:ext cx="7098677" cy="3242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a-DK" sz="2000" dirty="0"/>
              <a:t>dyalog/migration available now from GitHub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Will be bundled with future Dyalog versions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deltaWI rewrite available from yearend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Testers welcome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An EWC-based version (possibly with more restrictions) is possible but not currently scheduled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More work to do on documenting and resolving language differences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Static Analysis may come in handy for the really tricky (but fortunately really rare) bits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EAF4F0-A8BB-3AEE-99EF-DB34328A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5A54BC3-BE4B-B919-6EA2-544851FD519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3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433BB-75F6-F122-676A-F77BA40225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2737-F097-BF01-E878-7C4FFD84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D9A28D-3C08-356C-BC99-4BBF0313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90AF875-BEDD-CBEB-CFFD-DA88974099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6ED1D-CBF8-2433-94B0-778D7542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68" y="0"/>
            <a:ext cx="8290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0BEA9E-63F2-1156-C928-553EBDD098B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8ABC-55C4-5243-0A8D-DCB634FA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33238F-160B-E274-8A5B-E4BF631A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61DBD2F-3BFB-577E-FAFA-9E238CF1627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0F019-BDC5-BDE1-4EF7-25A9EF7D5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07" y="141890"/>
            <a:ext cx="8290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4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4C2D5F5D-79D0-7071-6F5F-8F579CF2086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83977-0963-0F5D-3E8C-BC940F520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68" y="447849"/>
            <a:ext cx="6980464" cy="42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9DB41F66-C27D-8399-0A25-F7293C231F5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43312-D1EF-C64A-058E-46B477F63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68" y="447849"/>
            <a:ext cx="6980464" cy="42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19C6CE8-C27C-7A5F-E4BB-D6B2D3CE375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0A484-468A-DB48-7CBE-56A0E1660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69" y="447849"/>
            <a:ext cx="6980462" cy="42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4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54D771A8-DAC9-0CC4-4947-784567472B6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F397-58C4-0B52-9CDF-2F7D0BCA5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69" y="447849"/>
            <a:ext cx="6980462" cy="42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 2025.6">
      <a:dk1>
        <a:srgbClr val="232222"/>
      </a:dk1>
      <a:lt1>
        <a:sysClr val="window" lastClr="FFFFFF"/>
      </a:lt1>
      <a:dk2>
        <a:srgbClr val="2A3244"/>
      </a:dk2>
      <a:lt2>
        <a:srgbClr val="F2F1F0"/>
      </a:lt2>
      <a:accent1>
        <a:srgbClr val="FF6A13"/>
      </a:accent1>
      <a:accent2>
        <a:srgbClr val="8986CA"/>
      </a:accent2>
      <a:accent3>
        <a:srgbClr val="003B5C"/>
      </a:accent3>
      <a:accent4>
        <a:srgbClr val="FFA300"/>
      </a:accent4>
      <a:accent5>
        <a:srgbClr val="CA2E51"/>
      </a:accent5>
      <a:accent6>
        <a:srgbClr val="FF6A13"/>
      </a:accent6>
      <a:hlink>
        <a:srgbClr val="FF6A13"/>
      </a:hlink>
      <a:folHlink>
        <a:srgbClr val="FF6A13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</TotalTime>
  <Words>511</Words>
  <Application>Microsoft Office PowerPoint</Application>
  <PresentationFormat>On-screen Show (16:9)</PresentationFormat>
  <Paragraphs>94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APL385 Unicode</vt:lpstr>
      <vt:lpstr>Courier New</vt:lpstr>
      <vt:lpstr>Arial</vt:lpstr>
      <vt:lpstr>Wingdings 2</vt:lpstr>
      <vt:lpstr>Sarabun</vt:lpstr>
      <vt:lpstr>Calibri</vt:lpstr>
      <vt:lpstr>Wingdings</vt:lpstr>
      <vt:lpstr>Office Theme</vt:lpstr>
      <vt:lpstr>Migration to Dyalog APL</vt:lpstr>
      <vt:lpstr>PowerPoint Presentation</vt:lpstr>
      <vt:lpstr>We are creating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Code Migration Tool</vt:lpstr>
      <vt:lpstr>Graphical User Interfaces</vt:lpstr>
      <vt:lpstr>Graphical User Interfaces</vt:lpstr>
      <vt:lpstr>PowerPoint Presentation</vt:lpstr>
      <vt:lpstr>Graphical User Interfaces</vt:lpstr>
      <vt:lpstr>Graphical User Interfaces</vt:lpstr>
      <vt:lpstr>DeltaWI Goals</vt:lpstr>
      <vt:lpstr>DeltaWI Progress</vt:lpstr>
      <vt:lpstr>PowerPoint Presentation</vt:lpstr>
      <vt:lpstr>PowerPoint Presentation</vt:lpstr>
      <vt:lpstr>PowerPoint Presentation</vt:lpstr>
      <vt:lpstr>DeltaWI Implementation</vt:lpstr>
      <vt:lpstr>Data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258</cp:revision>
  <dcterms:created xsi:type="dcterms:W3CDTF">2019-07-25T11:46:05Z</dcterms:created>
  <dcterms:modified xsi:type="dcterms:W3CDTF">2026-04-27T18:11:43Z</dcterms:modified>
</cp:coreProperties>
</file>