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7" r:id="rId2"/>
    <p:sldId id="374" r:id="rId3"/>
    <p:sldId id="398" r:id="rId4"/>
    <p:sldId id="264" r:id="rId5"/>
    <p:sldId id="260" r:id="rId6"/>
    <p:sldId id="270" r:id="rId7"/>
    <p:sldId id="356" r:id="rId8"/>
    <p:sldId id="275" r:id="rId9"/>
    <p:sldId id="376" r:id="rId10"/>
    <p:sldId id="370" r:id="rId11"/>
    <p:sldId id="409" r:id="rId12"/>
    <p:sldId id="328" r:id="rId13"/>
    <p:sldId id="314" r:id="rId14"/>
    <p:sldId id="416" r:id="rId15"/>
    <p:sldId id="417" r:id="rId16"/>
    <p:sldId id="418" r:id="rId17"/>
    <p:sldId id="377" r:id="rId18"/>
    <p:sldId id="387" r:id="rId19"/>
    <p:sldId id="405" r:id="rId20"/>
    <p:sldId id="373" r:id="rId21"/>
    <p:sldId id="388" r:id="rId22"/>
    <p:sldId id="399" r:id="rId23"/>
    <p:sldId id="411" r:id="rId24"/>
    <p:sldId id="412" r:id="rId25"/>
    <p:sldId id="406" r:id="rId26"/>
    <p:sldId id="391" r:id="rId27"/>
    <p:sldId id="400" r:id="rId28"/>
    <p:sldId id="363" r:id="rId29"/>
    <p:sldId id="353" r:id="rId30"/>
    <p:sldId id="367" r:id="rId31"/>
    <p:sldId id="392" r:id="rId32"/>
    <p:sldId id="291" r:id="rId33"/>
    <p:sldId id="397" r:id="rId34"/>
    <p:sldId id="344" r:id="rId35"/>
    <p:sldId id="407" r:id="rId36"/>
    <p:sldId id="393" r:id="rId37"/>
    <p:sldId id="368" r:id="rId38"/>
    <p:sldId id="413" r:id="rId39"/>
    <p:sldId id="414" r:id="rId40"/>
    <p:sldId id="395" r:id="rId41"/>
    <p:sldId id="362" r:id="rId42"/>
    <p:sldId id="361" r:id="rId43"/>
    <p:sldId id="402" r:id="rId44"/>
    <p:sldId id="408" r:id="rId45"/>
    <p:sldId id="403" r:id="rId46"/>
    <p:sldId id="348" r:id="rId47"/>
    <p:sldId id="285" r:id="rId48"/>
    <p:sldId id="287" r:id="rId49"/>
    <p:sldId id="281" r:id="rId50"/>
    <p:sldId id="292" r:id="rId51"/>
    <p:sldId id="294" r:id="rId52"/>
    <p:sldId id="299" r:id="rId53"/>
    <p:sldId id="300" r:id="rId54"/>
    <p:sldId id="396" r:id="rId55"/>
    <p:sldId id="325" r:id="rId56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59"/>
    </p:embeddedFont>
    <p:embeddedFont>
      <p:font typeface="Cambria Math" panose="02040503050406030204" pitchFamily="18" charset="0"/>
      <p:regular r:id="rId60"/>
    </p:embeddedFont>
    <p:embeddedFont>
      <p:font typeface="Consolas" panose="020B0609020204030204" pitchFamily="49" charset="0"/>
      <p:regular r:id="rId61"/>
      <p:bold r:id="rId62"/>
      <p:italic r:id="rId63"/>
      <p:boldItalic r:id="rId64"/>
    </p:embeddedFont>
    <p:embeddedFont>
      <p:font typeface="Sarabun" panose="00000500000000000000" pitchFamily="2" charset="-34"/>
      <p:regular r:id="rId65"/>
      <p:bold r:id="rId66"/>
      <p:italic r:id="rId67"/>
      <p:boldItalic r:id="rId68"/>
    </p:embeddedFont>
    <p:embeddedFont>
      <p:font typeface="Wingdings 2" panose="05020102010507070707" pitchFamily="18" charset="2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A13"/>
    <a:srgbClr val="FFFFFF"/>
    <a:srgbClr val="003B5C"/>
    <a:srgbClr val="FF6600"/>
    <a:srgbClr val="5A6D8F"/>
    <a:srgbClr val="3B475E"/>
    <a:srgbClr val="ED7F00"/>
    <a:srgbClr val="FDFDF5"/>
    <a:srgbClr val="F6F6D9"/>
    <a:srgbClr val="BB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5508" autoAdjust="0"/>
  </p:normalViewPr>
  <p:slideViewPr>
    <p:cSldViewPr snapToGrid="0">
      <p:cViewPr varScale="1">
        <p:scale>
          <a:sx n="139" d="100"/>
          <a:sy n="139" d="100"/>
        </p:scale>
        <p:origin x="76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NUL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25/04/2026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25/04/2026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a showcase of tools available to help you build and deploy APL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06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060" y="818889"/>
            <a:ext cx="1935522" cy="351233"/>
          </a:xfrm>
          <a:prstGeom prst="rect">
            <a:avLst/>
          </a:prstGeom>
        </p:spPr>
      </p:pic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E235E-8BE2-78BC-2D0F-81A926E250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95533"/>
            <a:ext cx="9144000" cy="476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DA54AE-24CE-46D4-E5A9-B680C8F8ED7C}"/>
              </a:ext>
            </a:extLst>
          </p:cNvPr>
          <p:cNvSpPr/>
          <p:nvPr userDrawn="1"/>
        </p:nvSpPr>
        <p:spPr>
          <a:xfrm>
            <a:off x="79513" y="4850296"/>
            <a:ext cx="417443" cy="201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1860E7C-CA2A-CCFE-19A9-6DCDEE29B22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Wid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1860E7C-CA2A-CCFE-19A9-6DCDEE29B22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3436021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CFE9A372-03E3-E60F-6496-867B43D28DD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6AE5AD0B-78DA-96AF-6F08-3574B654A51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2ADF6038-2E5A-469C-35D8-0A0580CF19A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1041439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An APL App End to End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baseline="0" smtClean="0">
                <a:solidFill>
                  <a:srgbClr val="FF6A13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baseline="0" dirty="0">
              <a:solidFill>
                <a:srgbClr val="FF6A13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5277" y="4777725"/>
            <a:ext cx="1270736" cy="23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8" r:id="rId3"/>
    <p:sldLayoutId id="2147483652" r:id="rId4"/>
    <p:sldLayoutId id="2147483654" r:id="rId5"/>
    <p:sldLayoutId id="2147483655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yalog.com/documentation_200.ht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5060" y="1688053"/>
            <a:ext cx="5073517" cy="1767394"/>
          </a:xfrm>
        </p:spPr>
        <p:txBody>
          <a:bodyPr/>
          <a:lstStyle/>
          <a:p>
            <a:r>
              <a:rPr lang="en-GB" dirty="0"/>
              <a:t>An APL App End-to-End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Rich Park</a:t>
            </a:r>
          </a:p>
          <a:p>
            <a:r>
              <a:rPr lang="en-GB" dirty="0"/>
              <a:t>APL Evangelist, Dyalog Ltd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4559DFF-3665-0E31-55C7-92F3BEB5DA9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00DBA4-8E5B-9A3D-BE52-F45BE40AA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NuGet: library of .NET tools</a:t>
            </a:r>
          </a:p>
          <a:p>
            <a:r>
              <a:rPr lang="en-GB" dirty="0"/>
              <a:t>Can use from APL with </a:t>
            </a:r>
            <a:r>
              <a:rPr lang="en-GB" dirty="0">
                <a:latin typeface="APL385 Unicode" panose="020B0709000202000203" pitchFamily="49" charset="0"/>
              </a:rPr>
              <a:t>⎕USING</a:t>
            </a:r>
            <a:endParaRPr lang="en-GB" dirty="0"/>
          </a:p>
          <a:p>
            <a:r>
              <a:rPr lang="en-GB" dirty="0"/>
              <a:t>Porter2Stemmer NuGet package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192114-65D4-7C8C-D70C-98040FA1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Tatin &amp; NuGet Packages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A38FE1F-56BD-921C-8515-FA9F93502AC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C08F6-A2EF-B343-6907-D24E34B793DE}"/>
              </a:ext>
            </a:extLst>
          </p:cNvPr>
          <p:cNvSpPr txBox="1"/>
          <p:nvPr/>
        </p:nvSpPr>
        <p:spPr>
          <a:xfrm>
            <a:off x="2894297" y="3097971"/>
            <a:ext cx="3355406" cy="128001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144000" rtlCol="0">
            <a:spAutoFit/>
          </a:bodyPr>
          <a:lstStyle/>
          <a:p>
            <a:pPr>
              <a:lnSpc>
                <a:spcPts val="1350"/>
              </a:lnSpc>
              <a:buNone/>
            </a:pP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  </a:t>
            </a: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Stem</a:t>
            </a:r>
            <a:r>
              <a:rPr lang="en-GB" b="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¨</a:t>
            </a:r>
            <a:r>
              <a:rPr lang="en-GB" b="0" dirty="0">
                <a:solidFill>
                  <a:srgbClr val="C000C0"/>
                </a:solidFill>
                <a:effectLst/>
                <a:latin typeface="APL385 Unicode" panose="020B0709000202000203" pitchFamily="49" charset="0"/>
              </a:rPr>
              <a:t>(</a:t>
            </a:r>
            <a:endParaRPr lang="en-GB" b="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      </a:t>
            </a:r>
            <a:r>
              <a:rPr lang="en-GB" b="0" dirty="0">
                <a:solidFill>
                  <a:srgbClr val="008888"/>
                </a:solidFill>
                <a:effectLst/>
                <a:latin typeface="APL385 Unicode" panose="020B0709000202000203" pitchFamily="49" charset="0"/>
              </a:rPr>
              <a:t>'analytic'</a:t>
            </a:r>
            <a:endParaRPr lang="en-GB" b="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      </a:t>
            </a:r>
            <a:r>
              <a:rPr lang="en-GB" b="0" dirty="0">
                <a:solidFill>
                  <a:srgbClr val="008888"/>
                </a:solidFill>
                <a:effectLst/>
                <a:latin typeface="APL385 Unicode" panose="020B0709000202000203" pitchFamily="49" charset="0"/>
              </a:rPr>
              <a:t>'analytics'</a:t>
            </a:r>
            <a:endParaRPr lang="en-GB" b="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      </a:t>
            </a:r>
            <a:r>
              <a:rPr lang="en-GB" b="0" dirty="0">
                <a:solidFill>
                  <a:srgbClr val="008888"/>
                </a:solidFill>
                <a:effectLst/>
                <a:latin typeface="APL385 Unicode" panose="020B0709000202000203" pitchFamily="49" charset="0"/>
              </a:rPr>
              <a:t>'analytically'</a:t>
            </a:r>
            <a:endParaRPr lang="en-GB" b="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   </a:t>
            </a:r>
            <a:r>
              <a:rPr lang="en-GB" b="0" dirty="0">
                <a:solidFill>
                  <a:srgbClr val="C000C0"/>
                </a:solidFill>
                <a:effectLst/>
                <a:latin typeface="APL385 Unicode" panose="020B0709000202000203" pitchFamily="49" charset="0"/>
              </a:rPr>
              <a:t>)</a:t>
            </a:r>
            <a:endParaRPr lang="en-GB" b="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 </a:t>
            </a:r>
            <a:r>
              <a:rPr lang="en-GB" b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analyt</a:t>
            </a: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 </a:t>
            </a:r>
            <a:r>
              <a:rPr lang="en-GB" b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analyt</a:t>
            </a: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 </a:t>
            </a:r>
            <a:r>
              <a:rPr lang="en-GB" b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analyt</a:t>
            </a:r>
            <a:endParaRPr lang="en-GB" b="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E63C0-91BE-D4F1-82D5-CFFEA8B9D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C91F41-C194-7C16-1674-80BCBC87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135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     </a:t>
            </a:r>
            <a:r>
              <a:rPr lang="en-GB" sz="20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NuGet.Setup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'/app/</a:t>
            </a:r>
            <a:r>
              <a:rPr lang="en-GB" sz="20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nuget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-packages'</a:t>
            </a:r>
          </a:p>
          <a:p>
            <a:pPr>
              <a:lnSpc>
                <a:spcPts val="135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NuGet.Add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'Porter2Stemmer'</a:t>
            </a:r>
          </a:p>
          <a:p>
            <a:pPr>
              <a:lnSpc>
                <a:spcPts val="1350"/>
              </a:lnSpc>
              <a:buNone/>
            </a:pPr>
            <a:r>
              <a:rPr lang="en-GB" sz="2000" dirty="0">
                <a:solidFill>
                  <a:srgbClr val="000088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DCMS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.</a:t>
            </a:r>
            <a:r>
              <a:rPr lang="en-GB" sz="2000" dirty="0">
                <a:solidFill>
                  <a:srgbClr val="880088"/>
                </a:solidFill>
                <a:latin typeface="APL385 Unicode" panose="020B0709000202000203" pitchFamily="49" charset="0"/>
              </a:rPr>
              <a:t>⎕</a:t>
            </a:r>
            <a:r>
              <a:rPr lang="en-GB" sz="2000" dirty="0" err="1">
                <a:solidFill>
                  <a:srgbClr val="880088"/>
                </a:solidFill>
                <a:latin typeface="APL385 Unicode" panose="020B0709000202000203" pitchFamily="49" charset="0"/>
              </a:rPr>
              <a:t>USING</a:t>
            </a:r>
            <a:r>
              <a:rPr lang="en-GB" sz="2000" dirty="0" err="1">
                <a:solidFill>
                  <a:srgbClr val="000088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NuGet.Using</a:t>
            </a:r>
            <a:r>
              <a:rPr lang="en-GB" sz="2000" dirty="0">
                <a:solidFill>
                  <a:srgbClr val="880088"/>
                </a:solidFill>
                <a:latin typeface="APL385 Unicode" panose="020B0709000202000203" pitchFamily="49" charset="0"/>
              </a:rPr>
              <a:t>'/app/</a:t>
            </a:r>
            <a:r>
              <a:rPr lang="en-GB" sz="2000" dirty="0" err="1">
                <a:solidFill>
                  <a:srgbClr val="880088"/>
                </a:solidFill>
                <a:latin typeface="APL385 Unicode" panose="020B0709000202000203" pitchFamily="49" charset="0"/>
              </a:rPr>
              <a:t>nuget</a:t>
            </a:r>
            <a:r>
              <a:rPr lang="en-GB" sz="2000" dirty="0">
                <a:solidFill>
                  <a:srgbClr val="880088"/>
                </a:solidFill>
                <a:latin typeface="APL385 Unicode" panose="020B0709000202000203" pitchFamily="49" charset="0"/>
              </a:rPr>
              <a:t>-packages'</a:t>
            </a:r>
            <a:endParaRPr lang="en-GB" sz="200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,/app/</a:t>
            </a:r>
            <a:r>
              <a:rPr lang="en-GB" sz="20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nuget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-packages/published/Porter2Stemmer.dll </a:t>
            </a:r>
          </a:p>
          <a:p>
            <a:pPr>
              <a:lnSpc>
                <a:spcPts val="135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,/app/</a:t>
            </a:r>
            <a:r>
              <a:rPr lang="en-GB" sz="20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nuget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-packages/published/_nuget-packages.dll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0E79D8-D5E8-3BB6-1167-ADEF9021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Tatin &amp; NuGet Packages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F301AFC-A364-FE05-45CF-3EC57A83AE4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D9433-5063-B8B2-3736-210527548984}"/>
              </a:ext>
            </a:extLst>
          </p:cNvPr>
          <p:cNvSpPr txBox="1"/>
          <p:nvPr/>
        </p:nvSpPr>
        <p:spPr>
          <a:xfrm>
            <a:off x="2894297" y="3097971"/>
            <a:ext cx="3355406" cy="128001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144000" rtlCol="0">
            <a:spAutoFit/>
          </a:bodyPr>
          <a:lstStyle/>
          <a:p>
            <a:pPr>
              <a:lnSpc>
                <a:spcPts val="1350"/>
              </a:lnSpc>
              <a:buNone/>
            </a:pP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  </a:t>
            </a: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Stem</a:t>
            </a:r>
            <a:r>
              <a:rPr lang="en-GB" b="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¨</a:t>
            </a:r>
            <a:r>
              <a:rPr lang="en-GB" b="0" dirty="0">
                <a:solidFill>
                  <a:srgbClr val="C000C0"/>
                </a:solidFill>
                <a:effectLst/>
                <a:latin typeface="APL385 Unicode" panose="020B0709000202000203" pitchFamily="49" charset="0"/>
              </a:rPr>
              <a:t>(</a:t>
            </a:r>
            <a:endParaRPr lang="en-GB" b="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      </a:t>
            </a:r>
            <a:r>
              <a:rPr lang="en-GB" b="0" dirty="0">
                <a:solidFill>
                  <a:srgbClr val="008888"/>
                </a:solidFill>
                <a:effectLst/>
                <a:latin typeface="APL385 Unicode" panose="020B0709000202000203" pitchFamily="49" charset="0"/>
              </a:rPr>
              <a:t>'analytic'</a:t>
            </a:r>
            <a:endParaRPr lang="en-GB" b="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      </a:t>
            </a:r>
            <a:r>
              <a:rPr lang="en-GB" b="0" dirty="0">
                <a:solidFill>
                  <a:srgbClr val="008888"/>
                </a:solidFill>
                <a:effectLst/>
                <a:latin typeface="APL385 Unicode" panose="020B0709000202000203" pitchFamily="49" charset="0"/>
              </a:rPr>
              <a:t>'analytics'</a:t>
            </a:r>
            <a:endParaRPr lang="en-GB" b="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      </a:t>
            </a:r>
            <a:r>
              <a:rPr lang="en-GB" b="0" dirty="0">
                <a:solidFill>
                  <a:srgbClr val="008888"/>
                </a:solidFill>
                <a:effectLst/>
                <a:latin typeface="APL385 Unicode" panose="020B0709000202000203" pitchFamily="49" charset="0"/>
              </a:rPr>
              <a:t>'analytically'</a:t>
            </a:r>
            <a:endParaRPr lang="en-GB" b="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   </a:t>
            </a:r>
            <a:r>
              <a:rPr lang="en-GB" b="0" dirty="0">
                <a:solidFill>
                  <a:srgbClr val="C000C0"/>
                </a:solidFill>
                <a:effectLst/>
                <a:latin typeface="APL385 Unicode" panose="020B0709000202000203" pitchFamily="49" charset="0"/>
              </a:rPr>
              <a:t>)</a:t>
            </a:r>
            <a:endParaRPr lang="en-GB" b="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 </a:t>
            </a:r>
            <a:r>
              <a:rPr lang="en-GB" b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analyt</a:t>
            </a: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 </a:t>
            </a:r>
            <a:r>
              <a:rPr lang="en-GB" b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analyt</a:t>
            </a:r>
            <a:r>
              <a:rPr lang="en-GB" b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 </a:t>
            </a:r>
            <a:r>
              <a:rPr lang="en-GB" b="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analyt</a:t>
            </a:r>
            <a:endParaRPr lang="en-GB" b="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488113-3B5D-1091-6DEC-9BA20A5CA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46C92C-56E2-0FF8-4CA5-47DCA749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729A0D9-FFEC-E5F8-29DD-1E46F26FFE2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04234-A955-09F9-7B64-EE22B6E4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4914900"/>
          </a:xfrm>
          <a:prstGeom prst="rect">
            <a:avLst/>
          </a:prstGeom>
        </p:spPr>
      </p:pic>
      <p:pic>
        <p:nvPicPr>
          <p:cNvPr id="7" name="Picture 2" descr="Docker Icon SVG Vector &amp; PNG Free Download | UXWing">
            <a:extLst>
              <a:ext uri="{FF2B5EF4-FFF2-40B4-BE49-F238E27FC236}">
                <a16:creationId xmlns:a16="http://schemas.microsoft.com/office/drawing/2014/main" id="{D8C58A87-461C-4B6E-F332-2491B0C5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08" y="544903"/>
            <a:ext cx="1001317" cy="72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06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669E1B-AF3A-EE7F-4C3F-B1BB9051F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75763C-2AA7-28B2-BC7C-F288A4EC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709968A0-FB27-07CB-9B2B-A59479F8194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2B07A-35A1-9418-A77D-DF29F222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45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F8690A-5B87-493E-2AF1-0B7F71C0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A4F927B-2B37-DCC6-5DFB-A6508F39EFB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88F59DB-E16C-F739-F646-89D83D13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err="1"/>
              <a:t>demo.dcfg</a:t>
            </a:r>
            <a:endParaRPr lang="en-GB" sz="2200" dirty="0"/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 Settings: {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  MAXWS: "2G",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  LX: "</a:t>
            </a:r>
            <a:r>
              <a:rPr lang="en-GB" sz="2200" dirty="0">
                <a:latin typeface="APL385 Unicode" panose="020B0709000202000203" pitchFamily="49" charset="0"/>
              </a:rPr>
              <a:t>⎕←'Hi, I was launched from [CONFIGFILE]!'</a:t>
            </a:r>
            <a:r>
              <a:rPr lang="en-GB" sz="2200" dirty="0">
                <a:latin typeface="Consolas" panose="020B0609020204030204" pitchFamily="49" charset="0"/>
              </a:rPr>
              <a:t>"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 }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37D9F0-7AF6-97F3-9942-347F36718DBD}"/>
              </a:ext>
            </a:extLst>
          </p:cNvPr>
          <p:cNvCxnSpPr>
            <a:cxnSpLocks/>
          </p:cNvCxnSpPr>
          <p:nvPr/>
        </p:nvCxnSpPr>
        <p:spPr>
          <a:xfrm>
            <a:off x="323529" y="1773798"/>
            <a:ext cx="85283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57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F46EC-1F12-1AD6-2AD0-C3B2D769B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C122C4-698E-72C1-0ED1-BF4F515E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13D002D5-DB4A-7C95-C51A-291F582C10A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D47DA30-62FB-9424-A2D6-7DFE9655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err="1"/>
              <a:t>demo.dcfg</a:t>
            </a:r>
            <a:endParaRPr lang="en-GB" sz="2200" dirty="0"/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 Settings: {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  MAXWS: "2G",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  LX: "</a:t>
            </a:r>
            <a:r>
              <a:rPr lang="en-GB" sz="2200" dirty="0">
                <a:latin typeface="APL385 Unicode" panose="020B0709000202000203" pitchFamily="49" charset="0"/>
              </a:rPr>
              <a:t>⎕←'Hi, I was launched from [CONFIGFILE]!'</a:t>
            </a:r>
            <a:r>
              <a:rPr lang="en-GB" sz="2200" dirty="0">
                <a:latin typeface="Consolas" panose="020B0609020204030204" pitchFamily="49" charset="0"/>
              </a:rPr>
              <a:t>"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 }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57DB2-19B4-97C0-E524-A1D76D1221D1}"/>
              </a:ext>
            </a:extLst>
          </p:cNvPr>
          <p:cNvCxnSpPr>
            <a:cxnSpLocks/>
          </p:cNvCxnSpPr>
          <p:nvPr/>
        </p:nvCxnSpPr>
        <p:spPr>
          <a:xfrm>
            <a:off x="323529" y="1773798"/>
            <a:ext cx="85283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247FA0-10D4-72C9-46B7-50C64A440918}"/>
              </a:ext>
            </a:extLst>
          </p:cNvPr>
          <p:cNvSpPr txBox="1"/>
          <p:nvPr/>
        </p:nvSpPr>
        <p:spPr>
          <a:xfrm>
            <a:off x="1687858" y="3685775"/>
            <a:ext cx="5768283" cy="38560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144000" rtlCol="0">
            <a:spAutoFit/>
          </a:bodyPr>
          <a:lstStyle/>
          <a:p>
            <a:pPr>
              <a:lnSpc>
                <a:spcPts val="1350"/>
              </a:lnSpc>
              <a:buNone/>
            </a:pP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&gt; .\dyalog.exe CONFIGFILE=\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\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demo.dcfg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0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65DB5-8937-35EA-F049-B7AFC8CF4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932620-6733-0DDC-475C-8086631A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A0171918-CDCF-F291-0491-4A56081A684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69A33F1-6ED6-6373-CE1C-B0FFC46E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err="1"/>
              <a:t>demo.dcfg</a:t>
            </a:r>
            <a:endParaRPr lang="en-GB" sz="2200" dirty="0"/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 Settings: {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  MAXWS: "2G",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  LX:    "⎕←'Hi, I was launched from [CONFIGFILE]!'"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 }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2200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228034-3DBC-ACC8-E9D1-9C6FB35F75DE}"/>
              </a:ext>
            </a:extLst>
          </p:cNvPr>
          <p:cNvCxnSpPr>
            <a:cxnSpLocks/>
          </p:cNvCxnSpPr>
          <p:nvPr/>
        </p:nvCxnSpPr>
        <p:spPr>
          <a:xfrm>
            <a:off x="323529" y="1773798"/>
            <a:ext cx="85283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67CEA6-7F4F-6B67-E0C9-942EAF097415}"/>
              </a:ext>
            </a:extLst>
          </p:cNvPr>
          <p:cNvSpPr txBox="1"/>
          <p:nvPr/>
        </p:nvSpPr>
        <p:spPr>
          <a:xfrm>
            <a:off x="1687858" y="3685775"/>
            <a:ext cx="5768283" cy="38560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144000" rtlCol="0">
            <a:spAutoFit/>
          </a:bodyPr>
          <a:lstStyle/>
          <a:p>
            <a:pPr>
              <a:lnSpc>
                <a:spcPts val="1350"/>
              </a:lnSpc>
              <a:buNone/>
            </a:pP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&gt; .\dyalog.exe CONFIGFILE=\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\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demo.dcfg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9CA06-83A9-8C4F-A60C-EF6879E8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38" y="511320"/>
            <a:ext cx="7132725" cy="41208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1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03059-5AC3-9138-69C3-5086BAED7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189D0DED-5050-6240-23D5-7995A28C09E7}"/>
              </a:ext>
            </a:extLst>
          </p:cNvPr>
          <p:cNvSpPr/>
          <p:nvPr/>
        </p:nvSpPr>
        <p:spPr>
          <a:xfrm>
            <a:off x="1498790" y="1422358"/>
            <a:ext cx="5458601" cy="2193992"/>
          </a:xfrm>
          <a:prstGeom prst="flowChartProces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Dyalog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60DD767-E143-56B9-68AC-2DF4F764DAA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3BF6B66A-BEB5-DCCA-22D6-2A42DA6B4831}"/>
              </a:ext>
            </a:extLst>
          </p:cNvPr>
          <p:cNvSpPr/>
          <p:nvPr/>
        </p:nvSpPr>
        <p:spPr>
          <a:xfrm>
            <a:off x="1918177" y="171881"/>
            <a:ext cx="3279465" cy="960520"/>
          </a:xfrm>
          <a:prstGeom prst="flowChartProcess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Clients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5971CDE1-D69C-5DF4-2CCB-24A2EF6FA474}"/>
              </a:ext>
            </a:extLst>
          </p:cNvPr>
          <p:cNvSpPr/>
          <p:nvPr/>
        </p:nvSpPr>
        <p:spPr>
          <a:xfrm>
            <a:off x="1966305" y="570357"/>
            <a:ext cx="1808174" cy="495013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React Frontend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AC336885-CE73-3CDD-B903-A922E8A18BED}"/>
              </a:ext>
            </a:extLst>
          </p:cNvPr>
          <p:cNvSpPr/>
          <p:nvPr/>
        </p:nvSpPr>
        <p:spPr>
          <a:xfrm>
            <a:off x="3994485" y="569008"/>
            <a:ext cx="1134405" cy="495013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Admin UI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30567994-F86C-3ACF-983D-3237A477A7E7}"/>
              </a:ext>
            </a:extLst>
          </p:cNvPr>
          <p:cNvSpPr/>
          <p:nvPr/>
        </p:nvSpPr>
        <p:spPr>
          <a:xfrm>
            <a:off x="1753173" y="1945628"/>
            <a:ext cx="4441371" cy="590120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 Server</a:t>
            </a:r>
          </a:p>
          <a:p>
            <a:pPr algn="ctr"/>
            <a:r>
              <a:rPr lang="en-GB" dirty="0"/>
              <a:t>(Jarvis/Stark)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95C5A9B-BC50-CF71-B656-40C6E186492A}"/>
              </a:ext>
            </a:extLst>
          </p:cNvPr>
          <p:cNvSpPr/>
          <p:nvPr/>
        </p:nvSpPr>
        <p:spPr>
          <a:xfrm>
            <a:off x="1636869" y="2899445"/>
            <a:ext cx="1581292" cy="424829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Query Layer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90AE3DE-64C2-0113-3056-47030C7DA15D}"/>
              </a:ext>
            </a:extLst>
          </p:cNvPr>
          <p:cNvSpPr/>
          <p:nvPr/>
        </p:nvSpPr>
        <p:spPr>
          <a:xfrm>
            <a:off x="4109793" y="2839153"/>
            <a:ext cx="2732588" cy="639691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Database Management</a:t>
            </a:r>
          </a:p>
          <a:p>
            <a:pPr algn="ctr"/>
            <a:r>
              <a:rPr lang="en-GB" dirty="0"/>
              <a:t>SQAPL CRUD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3EC6E262-206F-553B-EB1F-14685905A88D}"/>
              </a:ext>
            </a:extLst>
          </p:cNvPr>
          <p:cNvSpPr/>
          <p:nvPr/>
        </p:nvSpPr>
        <p:spPr>
          <a:xfrm>
            <a:off x="4572000" y="3787610"/>
            <a:ext cx="1808174" cy="590120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MariaDB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91922D-10EE-8EF6-2411-61695C5233D5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>
            <a:off x="4561688" y="1064021"/>
            <a:ext cx="914399" cy="9597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7DD3101-F7F1-8625-73DD-7940328531DB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427515" y="1119864"/>
            <a:ext cx="442877" cy="9145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CF588465-FD23-535B-DDBC-69DB584DEFA9}"/>
              </a:ext>
            </a:extLst>
          </p:cNvPr>
          <p:cNvSpPr/>
          <p:nvPr/>
        </p:nvSpPr>
        <p:spPr>
          <a:xfrm>
            <a:off x="4902009" y="2023801"/>
            <a:ext cx="1148156" cy="412511"/>
          </a:xfrm>
          <a:prstGeom prst="flowChartProces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Auth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21D02107-40DB-D454-E35A-55A0EC34C336}"/>
              </a:ext>
            </a:extLst>
          </p:cNvPr>
          <p:cNvSpPr/>
          <p:nvPr/>
        </p:nvSpPr>
        <p:spPr>
          <a:xfrm>
            <a:off x="1853437" y="2034432"/>
            <a:ext cx="1148156" cy="412511"/>
          </a:xfrm>
          <a:prstGeom prst="flowChartProces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2C2042-9128-6417-349A-CA482A149630}"/>
              </a:ext>
            </a:extLst>
          </p:cNvPr>
          <p:cNvCxnSpPr>
            <a:cxnSpLocks/>
            <a:stCxn id="20" idx="2"/>
            <a:endCxn id="8" idx="0"/>
          </p:cNvCxnSpPr>
          <p:nvPr/>
        </p:nvCxnSpPr>
        <p:spPr>
          <a:xfrm>
            <a:off x="2427515" y="2446943"/>
            <a:ext cx="0" cy="452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B5491DB-B8A0-57D9-F660-A1FB6E62F84C}"/>
              </a:ext>
            </a:extLst>
          </p:cNvPr>
          <p:cNvCxnSpPr>
            <a:cxnSpLocks/>
            <a:stCxn id="19" idx="2"/>
            <a:endCxn id="9" idx="0"/>
          </p:cNvCxnSpPr>
          <p:nvPr/>
        </p:nvCxnSpPr>
        <p:spPr>
          <a:xfrm>
            <a:off x="5476087" y="2436312"/>
            <a:ext cx="0" cy="402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49D6D3-8900-B41A-B2C3-F7564DFB2630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5476087" y="3478844"/>
            <a:ext cx="0" cy="308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980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1AB14A-DE00-0446-0FEE-884B8D6AA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A6A28-11F6-2DFA-B0BE-C627A169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MariaDB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2ADF5F4C-7E45-8055-6B77-F56F9439058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08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A45D1-5621-15F8-E2A2-C0184B3C8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36B45C-7419-EDE5-753C-DF751C3BB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44524-FEDE-AD73-7A7B-865A7113B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MariaDB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BCBBF9D-D12C-2040-114A-0F2F18FB3BC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F8199-ECAC-6573-2C74-CB6163DCD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53" y="0"/>
            <a:ext cx="86998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43518"/>
      </p:ext>
    </p:extLst>
  </p:cSld>
  <p:clrMapOvr>
    <a:masterClrMapping/>
  </p:clrMapOvr>
  <p:transition spd="slow"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578B33-40B2-A8EC-CEBC-99512DBEE51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783F1-EFFB-598B-9EC5-958DF67B2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5D1EB5-A143-211B-AA07-33671FCA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566368A-DDF6-2EC7-0DDE-DE2BB81B468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7D286-EC7C-F987-47B3-75CAF5B05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2" y="0"/>
            <a:ext cx="8954316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8D757-6C2C-7258-1FE7-AEA1070770AB}"/>
              </a:ext>
            </a:extLst>
          </p:cNvPr>
          <p:cNvSpPr txBox="1"/>
          <p:nvPr/>
        </p:nvSpPr>
        <p:spPr>
          <a:xfrm>
            <a:off x="4181241" y="417455"/>
            <a:ext cx="25426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/>
              <a:t>https://dyalog.tv</a:t>
            </a:r>
          </a:p>
        </p:txBody>
      </p:sp>
    </p:spTree>
    <p:extLst>
      <p:ext uri="{BB962C8B-B14F-4D97-AF65-F5344CB8AC3E}">
        <p14:creationId xmlns:p14="http://schemas.microsoft.com/office/powerpoint/2010/main" val="3421228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36D59-CE84-D53D-6FC9-B86E302D1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714523-EC3C-9F5A-8C00-5E3BFF335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8F656-9F06-63B1-889F-E3C687B0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60ACC3B-BFA0-EC76-5817-6CB194E43E3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514FD-D797-B8DD-7CAC-87D6971D7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53" y="0"/>
            <a:ext cx="8699893" cy="5143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73759F6-7964-EA5F-52ED-AFD4E7B12AD5}"/>
              </a:ext>
            </a:extLst>
          </p:cNvPr>
          <p:cNvSpPr/>
          <p:nvPr/>
        </p:nvSpPr>
        <p:spPr>
          <a:xfrm>
            <a:off x="2196378" y="3988472"/>
            <a:ext cx="952458" cy="434282"/>
          </a:xfrm>
          <a:prstGeom prst="ellipse">
            <a:avLst/>
          </a:prstGeom>
          <a:noFill/>
          <a:ln>
            <a:solidFill>
              <a:srgbClr val="FF6A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6B9436-4935-7F60-4171-F8DE28A97571}"/>
              </a:ext>
            </a:extLst>
          </p:cNvPr>
          <p:cNvSpPr/>
          <p:nvPr/>
        </p:nvSpPr>
        <p:spPr>
          <a:xfrm>
            <a:off x="458101" y="3698572"/>
            <a:ext cx="952458" cy="434282"/>
          </a:xfrm>
          <a:prstGeom prst="ellipse">
            <a:avLst/>
          </a:prstGeom>
          <a:noFill/>
          <a:ln>
            <a:solidFill>
              <a:srgbClr val="FF6A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25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9A680-A61A-E9CD-FB5D-C35BD07CA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D42B0-D1A9-D958-1E34-11774E013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integrity</a:t>
            </a:r>
          </a:p>
          <a:p>
            <a:pPr lvl="1"/>
            <a:r>
              <a:rPr lang="en-US" dirty="0"/>
              <a:t>Database normalization</a:t>
            </a:r>
          </a:p>
          <a:p>
            <a:pPr lvl="1"/>
            <a:r>
              <a:rPr lang="en-US" dirty="0"/>
              <a:t>Foreign key constraints</a:t>
            </a:r>
          </a:p>
          <a:p>
            <a:r>
              <a:rPr lang="en-GB" dirty="0"/>
              <a:t>Share data source with other apps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F7955A-A47C-D354-0A75-7EFC1608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MariaDB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B834267-7DA0-FD3E-277D-D727ECD4F17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0567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9D547-F6B7-43EC-024A-D71689C2F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0172E984-EB43-EB8E-FF2F-7B9A4CD769F3}"/>
              </a:ext>
            </a:extLst>
          </p:cNvPr>
          <p:cNvSpPr/>
          <p:nvPr/>
        </p:nvSpPr>
        <p:spPr>
          <a:xfrm>
            <a:off x="1498790" y="1422358"/>
            <a:ext cx="5458601" cy="2193992"/>
          </a:xfrm>
          <a:prstGeom prst="flowChartProces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Dyalog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358F6582-4B74-7ABE-F43D-6957A479E39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3F28C70-A4B0-38BD-D742-1C8B01CD5E3E}"/>
              </a:ext>
            </a:extLst>
          </p:cNvPr>
          <p:cNvSpPr/>
          <p:nvPr/>
        </p:nvSpPr>
        <p:spPr>
          <a:xfrm>
            <a:off x="1918177" y="171881"/>
            <a:ext cx="3279465" cy="960520"/>
          </a:xfrm>
          <a:prstGeom prst="flowChartProcess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Clients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1509CE29-C5F8-C80A-CB07-B1440D69FAFB}"/>
              </a:ext>
            </a:extLst>
          </p:cNvPr>
          <p:cNvSpPr/>
          <p:nvPr/>
        </p:nvSpPr>
        <p:spPr>
          <a:xfrm>
            <a:off x="1966305" y="570357"/>
            <a:ext cx="1808174" cy="495013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React Frontend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ED5BFF66-F5DF-1756-3D19-4CCAD8695075}"/>
              </a:ext>
            </a:extLst>
          </p:cNvPr>
          <p:cNvSpPr/>
          <p:nvPr/>
        </p:nvSpPr>
        <p:spPr>
          <a:xfrm>
            <a:off x="3994485" y="569008"/>
            <a:ext cx="1134405" cy="495013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Admin UI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2733998-404B-6ADB-1D20-8CE58C25A3BF}"/>
              </a:ext>
            </a:extLst>
          </p:cNvPr>
          <p:cNvSpPr/>
          <p:nvPr/>
        </p:nvSpPr>
        <p:spPr>
          <a:xfrm>
            <a:off x="1753173" y="1945628"/>
            <a:ext cx="4441371" cy="590120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 Server</a:t>
            </a:r>
          </a:p>
          <a:p>
            <a:pPr algn="ctr"/>
            <a:r>
              <a:rPr lang="en-GB" dirty="0"/>
              <a:t>(Jarvis/Stark)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BE335F97-B470-0068-FF30-F6BC798E4CED}"/>
              </a:ext>
            </a:extLst>
          </p:cNvPr>
          <p:cNvSpPr/>
          <p:nvPr/>
        </p:nvSpPr>
        <p:spPr>
          <a:xfrm>
            <a:off x="1636869" y="2899445"/>
            <a:ext cx="1581292" cy="424829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Query Layer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8D278DEE-0556-5B16-4254-A6CD0214969A}"/>
              </a:ext>
            </a:extLst>
          </p:cNvPr>
          <p:cNvSpPr/>
          <p:nvPr/>
        </p:nvSpPr>
        <p:spPr>
          <a:xfrm>
            <a:off x="4109793" y="2839153"/>
            <a:ext cx="2732588" cy="639691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Database Management</a:t>
            </a:r>
          </a:p>
          <a:p>
            <a:pPr algn="ctr"/>
            <a:r>
              <a:rPr lang="en-GB" dirty="0"/>
              <a:t>SQAPL CRUD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1BB21AE1-01C1-BB13-5D0B-FA8D6F31C351}"/>
              </a:ext>
            </a:extLst>
          </p:cNvPr>
          <p:cNvSpPr/>
          <p:nvPr/>
        </p:nvSpPr>
        <p:spPr>
          <a:xfrm>
            <a:off x="4572000" y="3787610"/>
            <a:ext cx="1808174" cy="590120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MariaDB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5B0C3F-0234-AF65-FA3C-F6350A1AEC44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>
            <a:off x="4561688" y="1064021"/>
            <a:ext cx="914399" cy="9597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7CC482-5E26-43A0-850D-22AFD8218AFB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427515" y="1119864"/>
            <a:ext cx="442877" cy="9145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20D1579C-D535-44B5-B011-28C67E280C31}"/>
              </a:ext>
            </a:extLst>
          </p:cNvPr>
          <p:cNvSpPr/>
          <p:nvPr/>
        </p:nvSpPr>
        <p:spPr>
          <a:xfrm>
            <a:off x="4902009" y="2023801"/>
            <a:ext cx="1148156" cy="412511"/>
          </a:xfrm>
          <a:prstGeom prst="flowChartProces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Auth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FDE261E1-8399-D342-386F-97670E5F4E12}"/>
              </a:ext>
            </a:extLst>
          </p:cNvPr>
          <p:cNvSpPr/>
          <p:nvPr/>
        </p:nvSpPr>
        <p:spPr>
          <a:xfrm>
            <a:off x="1853437" y="2034432"/>
            <a:ext cx="1148156" cy="412511"/>
          </a:xfrm>
          <a:prstGeom prst="flowChartProces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0E1FB7-631C-A00B-85A1-EA85A3E07BBD}"/>
              </a:ext>
            </a:extLst>
          </p:cNvPr>
          <p:cNvCxnSpPr>
            <a:cxnSpLocks/>
            <a:stCxn id="20" idx="2"/>
            <a:endCxn id="8" idx="0"/>
          </p:cNvCxnSpPr>
          <p:nvPr/>
        </p:nvCxnSpPr>
        <p:spPr>
          <a:xfrm>
            <a:off x="2427515" y="2446943"/>
            <a:ext cx="0" cy="452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C02D7A-88F4-B2C6-BC10-5B20CBCD5871}"/>
              </a:ext>
            </a:extLst>
          </p:cNvPr>
          <p:cNvCxnSpPr>
            <a:cxnSpLocks/>
            <a:stCxn id="19" idx="2"/>
            <a:endCxn id="9" idx="0"/>
          </p:cNvCxnSpPr>
          <p:nvPr/>
        </p:nvCxnSpPr>
        <p:spPr>
          <a:xfrm>
            <a:off x="5476087" y="2436312"/>
            <a:ext cx="0" cy="402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167DD2-5E2E-6C2B-BB45-17D6178ABE61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5476087" y="3478844"/>
            <a:ext cx="0" cy="308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867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4AEAF-D4A6-6817-E8B2-9AECA8E9F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EC62DB-C53F-7D51-ED9C-FC2CFD46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API:  Create,  Read,      Update,           Delete</a:t>
            </a:r>
          </a:p>
          <a:p>
            <a:pPr marL="0" indent="0">
              <a:buNone/>
            </a:pPr>
            <a:r>
              <a:rPr lang="en-GB" dirty="0"/>
              <a:t>SQL: INSERT, SELECT, UPDATE/SET, DELETE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sql</a:t>
            </a:r>
            <a:r>
              <a:rPr lang="en-GB" sz="2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200" dirty="0">
                <a:solidFill>
                  <a:srgbClr val="008080"/>
                </a:solidFill>
                <a:latin typeface="APL385 Unicode" panose="020B0709000202000203" pitchFamily="49" charset="0"/>
              </a:rPr>
              <a:t>'SELECT col1,col2 FROM table :&gt;type1,type2:'</a:t>
            </a:r>
            <a:br>
              <a:rPr lang="en-GB" sz="2200" dirty="0">
                <a:latin typeface="APL385 Unicode" panose="020B0709000202000203" pitchFamily="49" charset="0"/>
              </a:rPr>
            </a:br>
            <a:r>
              <a:rPr lang="en-GB" sz="2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SQA.Prepare</a:t>
            </a:r>
            <a:r>
              <a:rPr lang="en-GB" sz="2200" dirty="0">
                <a:solidFill>
                  <a:srgbClr val="000000"/>
                </a:solidFill>
                <a:latin typeface="APL385 Unicode" panose="020B0709000202000203" pitchFamily="49" charset="0"/>
              </a:rPr>
              <a:t> cursor</a:t>
            </a:r>
            <a:br>
              <a:rPr lang="en-GB" sz="2200" dirty="0">
                <a:latin typeface="APL385 Unicode" panose="020B0709000202000203" pitchFamily="49" charset="0"/>
              </a:rPr>
            </a:br>
            <a:r>
              <a:rPr lang="en-GB" sz="2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SQA.Exec</a:t>
            </a:r>
            <a:r>
              <a:rPr lang="en-GB" sz="2200" dirty="0">
                <a:solidFill>
                  <a:srgbClr val="000000"/>
                </a:solidFill>
                <a:latin typeface="APL385 Unicode" panose="020B0709000202000203" pitchFamily="49" charset="0"/>
              </a:rPr>
              <a:t> cursor</a:t>
            </a:r>
            <a:br>
              <a:rPr lang="en-GB" sz="2200" dirty="0">
                <a:latin typeface="APL385 Unicode" panose="020B0709000202000203" pitchFamily="49" charset="0"/>
              </a:rPr>
            </a:br>
            <a:r>
              <a:rPr lang="en-GB" sz="2200" dirty="0">
                <a:solidFill>
                  <a:srgbClr val="000000"/>
                </a:solidFill>
                <a:latin typeface="APL385 Unicode" panose="020B0709000202000203" pitchFamily="49" charset="0"/>
              </a:rPr>
              <a:t>data</a:t>
            </a:r>
            <a:r>
              <a:rPr lang="en-GB" sz="2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200" dirty="0">
                <a:solidFill>
                  <a:srgbClr val="808080"/>
                </a:solidFill>
                <a:latin typeface="APL385 Unicode" panose="020B0709000202000203" pitchFamily="49" charset="0"/>
              </a:rPr>
              <a:t>2</a:t>
            </a:r>
            <a:r>
              <a:rPr lang="en-GB" sz="2200" dirty="0">
                <a:solidFill>
                  <a:srgbClr val="0000FF"/>
                </a:solidFill>
                <a:latin typeface="APL385 Unicode" panose="020B0709000202000203" pitchFamily="49" charset="0"/>
              </a:rPr>
              <a:t>⊃</a:t>
            </a:r>
            <a:r>
              <a:rPr lang="en-GB" sz="2200" dirty="0">
                <a:solidFill>
                  <a:srgbClr val="000000"/>
                </a:solidFill>
                <a:latin typeface="APL385 Unicode" panose="020B0709000202000203" pitchFamily="49" charset="0"/>
              </a:rPr>
              <a:t>SQA.Fetch cursor</a:t>
            </a:r>
            <a:r>
              <a:rPr lang="en-GB" sz="2200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DAE3AD-2F07-CDA3-0FE7-BDAECC94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CRUD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D10513CB-7552-0621-425B-BD2073C8CC7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9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FF1BD-2CA6-ECCA-2E8B-A3DA20B49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B8EDF6-F18F-7B5C-EF4B-35203401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API:  Create,  Read,      Update,           Delete</a:t>
            </a:r>
          </a:p>
          <a:p>
            <a:pPr marL="0" indent="0">
              <a:buNone/>
            </a:pPr>
            <a:r>
              <a:rPr lang="en-GB" dirty="0"/>
              <a:t>SQL: INSERT, SELECT, UPDATE/SET, DELETE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SQL.Select</a:t>
            </a:r>
            <a:r>
              <a:rPr lang="en-GB" sz="2000" dirty="0">
                <a:solidFill>
                  <a:srgbClr val="C000C0"/>
                </a:solidFill>
                <a:latin typeface="APL385 Unicode" panose="020B0709000202000203" pitchFamily="49" charset="0"/>
              </a:rPr>
              <a:t>(</a:t>
            </a:r>
            <a:r>
              <a:rPr lang="en-GB" sz="20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table</a:t>
            </a:r>
            <a:r>
              <a:rPr lang="en-GB" sz="2000" dirty="0" err="1">
                <a:solidFill>
                  <a:srgbClr val="C000C0"/>
                </a:solidFill>
                <a:latin typeface="APL385 Unicode" panose="020B0709000202000203" pitchFamily="49" charset="0"/>
              </a:rPr>
              <a:t>:</a:t>
            </a:r>
            <a:r>
              <a:rPr lang="en-GB" sz="20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table_name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C000C0"/>
                </a:solidFill>
                <a:latin typeface="APL385 Unicode" panose="020B0709000202000203" pitchFamily="49" charset="0"/>
              </a:rPr>
              <a:t>⋄</a:t>
            </a:r>
            <a:r>
              <a:rPr lang="en-GB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columns</a:t>
            </a:r>
            <a:r>
              <a:rPr lang="en-GB" sz="2000" dirty="0" err="1">
                <a:solidFill>
                  <a:srgbClr val="C000C0"/>
                </a:solidFill>
                <a:latin typeface="APL385 Unicode" panose="020B0709000202000203" pitchFamily="49" charset="0"/>
              </a:rPr>
              <a:t>:</a:t>
            </a:r>
            <a:r>
              <a:rPr lang="en-GB" sz="20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fields</a:t>
            </a:r>
            <a:r>
              <a:rPr lang="en-GB" sz="2000" dirty="0">
                <a:solidFill>
                  <a:srgbClr val="C000C0"/>
                </a:solidFill>
                <a:latin typeface="APL385 Unicode" panose="020B0709000202000203" pitchFamily="49" charset="0"/>
              </a:rPr>
              <a:t>)</a:t>
            </a:r>
            <a:r>
              <a:rPr lang="en-GB" sz="2000" dirty="0">
                <a:latin typeface="Courier New" panose="02070309020205020404" pitchFamily="49" charset="0"/>
              </a:rPr>
              <a:t> </a:t>
            </a:r>
            <a:endParaRPr lang="en-GB" sz="2000" dirty="0">
              <a:solidFill>
                <a:srgbClr val="3B3B3B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EA9A2E-B4AB-54BB-3B62-42138045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CRUD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75655B7-7A44-6F8D-4B7C-6D2AA254FA3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B2CA3-7F4E-8E93-137E-AD822A77B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BF9BF3-0DD9-9770-3949-26BF1F019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BC1D8D-80A0-CEB0-E1F1-C5207AA5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CRUD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8628D2A-E02D-1973-563C-CA49D75DB67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0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B7604-FF35-B4F2-D2E7-D5D2EE267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E8688B10-95BB-0FBC-EB38-10638963EEE0}"/>
              </a:ext>
            </a:extLst>
          </p:cNvPr>
          <p:cNvSpPr/>
          <p:nvPr/>
        </p:nvSpPr>
        <p:spPr>
          <a:xfrm>
            <a:off x="1498790" y="1422358"/>
            <a:ext cx="5458601" cy="2193992"/>
          </a:xfrm>
          <a:prstGeom prst="flowChartProces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Dyalog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D17A5E43-A3B3-E2E8-07F7-3A8F52D9ABE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D134A915-A895-D746-97C7-B7514028F32A}"/>
              </a:ext>
            </a:extLst>
          </p:cNvPr>
          <p:cNvSpPr/>
          <p:nvPr/>
        </p:nvSpPr>
        <p:spPr>
          <a:xfrm>
            <a:off x="1918177" y="171881"/>
            <a:ext cx="3279465" cy="960520"/>
          </a:xfrm>
          <a:prstGeom prst="flowChartProcess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Clients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2E8193DD-3CBF-A68E-C8AC-537EBDFA30FA}"/>
              </a:ext>
            </a:extLst>
          </p:cNvPr>
          <p:cNvSpPr/>
          <p:nvPr/>
        </p:nvSpPr>
        <p:spPr>
          <a:xfrm>
            <a:off x="1966305" y="570357"/>
            <a:ext cx="1808174" cy="495013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React Frontend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ABE74D10-ED77-9B7A-B798-318A7949EB06}"/>
              </a:ext>
            </a:extLst>
          </p:cNvPr>
          <p:cNvSpPr/>
          <p:nvPr/>
        </p:nvSpPr>
        <p:spPr>
          <a:xfrm>
            <a:off x="3994485" y="569008"/>
            <a:ext cx="1134405" cy="495013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Admin UI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71E1959E-68A3-6894-41D1-602E813DB78D}"/>
              </a:ext>
            </a:extLst>
          </p:cNvPr>
          <p:cNvSpPr/>
          <p:nvPr/>
        </p:nvSpPr>
        <p:spPr>
          <a:xfrm>
            <a:off x="1753173" y="1945628"/>
            <a:ext cx="4441371" cy="590120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 Server</a:t>
            </a:r>
          </a:p>
          <a:p>
            <a:pPr algn="ctr"/>
            <a:r>
              <a:rPr lang="en-GB" dirty="0"/>
              <a:t>(Jarvis/Stark)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123944F1-D868-EA34-648F-2E5E20D63796}"/>
              </a:ext>
            </a:extLst>
          </p:cNvPr>
          <p:cNvSpPr/>
          <p:nvPr/>
        </p:nvSpPr>
        <p:spPr>
          <a:xfrm>
            <a:off x="1636869" y="2899445"/>
            <a:ext cx="1581292" cy="424829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Query Layer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8408FE4C-5F99-FC39-C984-20AEE99648A1}"/>
              </a:ext>
            </a:extLst>
          </p:cNvPr>
          <p:cNvSpPr/>
          <p:nvPr/>
        </p:nvSpPr>
        <p:spPr>
          <a:xfrm>
            <a:off x="4109793" y="2839153"/>
            <a:ext cx="2732588" cy="639691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Database Management</a:t>
            </a:r>
          </a:p>
          <a:p>
            <a:pPr algn="ctr"/>
            <a:r>
              <a:rPr lang="en-GB" dirty="0"/>
              <a:t>SQAPL CRUD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648A62E6-0A0D-1212-D1FB-843F11E39435}"/>
              </a:ext>
            </a:extLst>
          </p:cNvPr>
          <p:cNvSpPr/>
          <p:nvPr/>
        </p:nvSpPr>
        <p:spPr>
          <a:xfrm>
            <a:off x="4572000" y="3787610"/>
            <a:ext cx="1808174" cy="590120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MariaDB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080C51-9A57-4D10-C1C0-59332E3B87DF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>
            <a:off x="4561688" y="1064021"/>
            <a:ext cx="914399" cy="9597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ED7815-AD72-C0B4-0F1C-144274194D29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427515" y="1119864"/>
            <a:ext cx="442877" cy="9145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586338CB-3F54-7D66-4462-F0664AA73D1E}"/>
              </a:ext>
            </a:extLst>
          </p:cNvPr>
          <p:cNvSpPr/>
          <p:nvPr/>
        </p:nvSpPr>
        <p:spPr>
          <a:xfrm>
            <a:off x="4902009" y="2023801"/>
            <a:ext cx="1148156" cy="412511"/>
          </a:xfrm>
          <a:prstGeom prst="flowChartProces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Auth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4636E7A1-1571-C73C-B022-3C3B1F483FC6}"/>
              </a:ext>
            </a:extLst>
          </p:cNvPr>
          <p:cNvSpPr/>
          <p:nvPr/>
        </p:nvSpPr>
        <p:spPr>
          <a:xfrm>
            <a:off x="1853437" y="2034432"/>
            <a:ext cx="1148156" cy="412511"/>
          </a:xfrm>
          <a:prstGeom prst="flowChartProces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3EFD5A-9DA0-C664-D09F-2DE0B3D06D18}"/>
              </a:ext>
            </a:extLst>
          </p:cNvPr>
          <p:cNvCxnSpPr>
            <a:cxnSpLocks/>
            <a:stCxn id="20" idx="2"/>
            <a:endCxn id="8" idx="0"/>
          </p:cNvCxnSpPr>
          <p:nvPr/>
        </p:nvCxnSpPr>
        <p:spPr>
          <a:xfrm>
            <a:off x="2427515" y="2446943"/>
            <a:ext cx="0" cy="452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FECE16-73BB-88F0-9631-C8A54577AA11}"/>
              </a:ext>
            </a:extLst>
          </p:cNvPr>
          <p:cNvCxnSpPr>
            <a:cxnSpLocks/>
            <a:stCxn id="19" idx="2"/>
            <a:endCxn id="9" idx="0"/>
          </p:cNvCxnSpPr>
          <p:nvPr/>
        </p:nvCxnSpPr>
        <p:spPr>
          <a:xfrm>
            <a:off x="5476087" y="2436312"/>
            <a:ext cx="0" cy="402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F13DBA6-1349-BA74-18C3-E84AB63C366C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5476087" y="3478844"/>
            <a:ext cx="0" cy="308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624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C9EA9-0852-7D01-4D35-187FC5C58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Jarvis REST mode</a:t>
            </a:r>
          </a:p>
          <a:p>
            <a:pPr marL="0" indent="0">
              <a:buNone/>
            </a:pPr>
            <a:r>
              <a:rPr lang="en-GB" dirty="0"/>
              <a:t>REST: Principles for resource management</a:t>
            </a:r>
          </a:p>
          <a:p>
            <a:pPr marL="0" indent="0">
              <a:buNone/>
            </a:pPr>
            <a:r>
              <a:rPr lang="en-GB" dirty="0"/>
              <a:t>HTTP: POST     GET     PATCH    DELETE</a:t>
            </a:r>
          </a:p>
          <a:p>
            <a:pPr marL="0" indent="0">
              <a:buNone/>
            </a:pPr>
            <a:r>
              <a:rPr lang="en-GB" dirty="0"/>
              <a:t>API:     Create   Read   Update   Delete</a:t>
            </a:r>
          </a:p>
          <a:p>
            <a:pPr marL="0" indent="0">
              <a:buNone/>
            </a:pPr>
            <a:r>
              <a:rPr lang="en-GB" dirty="0"/>
              <a:t>Stark REST router (experimental)</a:t>
            </a:r>
          </a:p>
          <a:p>
            <a:pPr marL="0" indent="0">
              <a:buNone/>
            </a:pPr>
            <a:r>
              <a:rPr lang="en-GB" dirty="0">
                <a:solidFill>
                  <a:srgbClr val="008080"/>
                </a:solidFill>
                <a:latin typeface="APL385 Unicode" panose="020B0709000202000203" pitchFamily="49" charset="0"/>
              </a:rPr>
              <a:t>'/crud/{table}'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router.Get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CRUD.Read</a:t>
            </a:r>
            <a:r>
              <a:rPr lang="en-GB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+ </a:t>
            </a:r>
            <a:r>
              <a:rPr lang="en-GB" dirty="0" err="1"/>
              <a:t>OpenAPI</a:t>
            </a:r>
            <a:r>
              <a:rPr lang="en-GB" dirty="0"/>
              <a:t> spec generator!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CB2729-ACB8-6067-8321-FFE32545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 Server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2A0B704F-D392-BBA3-2215-5F36743D180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7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EE3D8-7EC6-917C-53E8-1D8EFCE34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BAB691-568D-3E59-9336-5491BA618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Standardized framework for REST API specification</a:t>
            </a:r>
          </a:p>
          <a:p>
            <a:r>
              <a:rPr lang="en-GB" dirty="0"/>
              <a:t>Well supported tooling and interoperation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4338D-BF89-6BD8-2B7A-0D9EE776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OpenAPI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17AD3F40-1653-1FFB-A787-2E5F0D2D950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99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029CA0-B176-B808-89E6-63596B8FF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6DC219-CA5B-55EA-D0A7-64E4253D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C760A505-9720-D54C-C592-9E915A17ECC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048B2-A862-84B7-E0C5-7DC94C288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85" y="0"/>
            <a:ext cx="77516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3D3C4-920E-7B31-0FAD-012B76248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F4694A-125A-9E83-2851-C5DC321FB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81B65E-48AC-16CD-2A03-29335A99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98ECCF1-B098-880F-1830-9970A7BD5C9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6DBEEE-E173-B249-BFB5-D64FC060F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53" y="0"/>
            <a:ext cx="86998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1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6D567F-DBC1-85A2-9FDC-3CBED1AD3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APL matrix/table from SQL database</a:t>
            </a:r>
          </a:p>
          <a:p>
            <a:r>
              <a:rPr lang="en-GB" dirty="0"/>
              <a:t>REST service provides JSON</a:t>
            </a:r>
          </a:p>
          <a:p>
            <a:r>
              <a:rPr lang="en-GB" dirty="0">
                <a:latin typeface="APL385 Unicode" panose="020B0709000202000203" pitchFamily="49" charset="0"/>
              </a:rPr>
              <a:t>⎕JSON </a:t>
            </a:r>
            <a:r>
              <a:rPr lang="en-GB" dirty="0"/>
              <a:t>wrappers!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8C1E39-E145-0773-3289-E25C415C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Tables to JSON Objects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02AD9DD-CA53-DF78-D92C-1F9B0DF7BDF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2473E-9E99-7E5A-1EB5-DD696C00C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0F29FA-831B-1DA9-0C0C-7227DD638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Get back matrix/table from SQL database</a:t>
            </a:r>
          </a:p>
          <a:p>
            <a:r>
              <a:rPr lang="en-GB" dirty="0"/>
              <a:t>REST service gives JSON</a:t>
            </a:r>
          </a:p>
          <a:p>
            <a:r>
              <a:rPr lang="en-GB" dirty="0">
                <a:latin typeface="APL385 Unicode" panose="020B0709000202000203" pitchFamily="49" charset="0"/>
              </a:rPr>
              <a:t>⎕JSON </a:t>
            </a:r>
            <a:r>
              <a:rPr lang="en-GB" dirty="0"/>
              <a:t>has wrappers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118CB5-1EEC-939B-BC90-DDA8FD16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Tables to JSON Objects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ACBF74A-0EB2-1A62-B31A-08C7E72237D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CDDB3B-5DAC-784C-F4D1-6F304A1D1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08" y="0"/>
            <a:ext cx="83957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16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6A855-41A0-D4B5-3DD0-C5B20DF35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9C572-22C9-3DCF-3FC0-888CBAD17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27" y="237984"/>
            <a:ext cx="4951858" cy="13587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Table2JSON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>
                <a:effectLst/>
                <a:latin typeface="APL385 Unicode" panose="020B0709000202000203" pitchFamily="49" charset="0"/>
              </a:rPr>
              <a:t>    </a:t>
            </a: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⎕JSON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⊂</a:t>
            </a: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,⊂</a:t>
            </a: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lang="en-GB" dirty="0">
                <a:latin typeface="Courier New" panose="02070309020205020404" pitchFamily="49" charset="0"/>
              </a:rPr>
              <a:t> 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CF53517E-43F4-7BEB-A3D2-BC826C3E7CD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256798C-1B6B-6B1A-0B9A-CD467BF3F090}"/>
              </a:ext>
            </a:extLst>
          </p:cNvPr>
          <p:cNvSpPr txBox="1">
            <a:spLocks/>
          </p:cNvSpPr>
          <p:nvPr/>
        </p:nvSpPr>
        <p:spPr>
          <a:xfrm>
            <a:off x="173470" y="1596684"/>
            <a:ext cx="4595477" cy="3165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GB" sz="1200" dirty="0">
                <a:effectLst/>
                <a:latin typeface="APL385 Unicode" panose="020B0709000202000203" pitchFamily="49" charset="0"/>
              </a:rPr>
              <a:t>┌─────┬───┬───────┐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200" dirty="0">
                <a:effectLst/>
                <a:latin typeface="APL385 Unicode" panose="020B0709000202000203" pitchFamily="49" charset="0"/>
              </a:rPr>
              <a:t>│name │</a:t>
            </a:r>
            <a:r>
              <a:rPr lang="en-GB" sz="1200" dirty="0" err="1">
                <a:effectLst/>
                <a:latin typeface="APL385 Unicode" panose="020B0709000202000203" pitchFamily="49" charset="0"/>
              </a:rPr>
              <a:t>age│is_cool</a:t>
            </a:r>
            <a:r>
              <a:rPr lang="en-GB" sz="1200" dirty="0">
                <a:effectLst/>
                <a:latin typeface="APL385 Unicode" panose="020B0709000202000203" pitchFamily="49" charset="0"/>
              </a:rPr>
              <a:t>│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200" dirty="0">
                <a:effectLst/>
                <a:latin typeface="APL385 Unicode" panose="020B0709000202000203" pitchFamily="49" charset="0"/>
              </a:rPr>
              <a:t>├─────┼───┼───────┤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200" dirty="0">
                <a:effectLst/>
                <a:latin typeface="APL385 Unicode" panose="020B0709000202000203" pitchFamily="49" charset="0"/>
              </a:rPr>
              <a:t>│Tom  │42 │┌─────┐│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200" dirty="0">
                <a:effectLst/>
                <a:latin typeface="APL385 Unicode" panose="020B0709000202000203" pitchFamily="49" charset="0"/>
              </a:rPr>
              <a:t>│     │   ││false││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200" dirty="0">
                <a:effectLst/>
                <a:latin typeface="APL385 Unicode" panose="020B0709000202000203" pitchFamily="49" charset="0"/>
              </a:rPr>
              <a:t>│     │   │└─────┘│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200" dirty="0">
                <a:effectLst/>
                <a:latin typeface="APL385 Unicode" panose="020B0709000202000203" pitchFamily="49" charset="0"/>
              </a:rPr>
              <a:t>├─────┼───┼───────┤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200" dirty="0">
                <a:effectLst/>
                <a:latin typeface="APL385 Unicode" panose="020B0709000202000203" pitchFamily="49" charset="0"/>
              </a:rPr>
              <a:t>│Dick │56 │┌────┐ │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200" dirty="0">
                <a:effectLst/>
                <a:latin typeface="APL385 Unicode" panose="020B0709000202000203" pitchFamily="49" charset="0"/>
              </a:rPr>
              <a:t>│     │   ││true│ │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200" dirty="0">
                <a:effectLst/>
                <a:latin typeface="APL385 Unicode" panose="020B0709000202000203" pitchFamily="49" charset="0"/>
              </a:rPr>
              <a:t>│     │   │└────┘ │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200" dirty="0">
                <a:effectLst/>
                <a:latin typeface="APL385 Unicode" panose="020B0709000202000203" pitchFamily="49" charset="0"/>
              </a:rPr>
              <a:t>├─────┼───┼───────┤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200" dirty="0">
                <a:effectLst/>
                <a:latin typeface="APL385 Unicode" panose="020B0709000202000203" pitchFamily="49" charset="0"/>
              </a:rPr>
              <a:t>│Asher│37 │┌────┐ │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200" dirty="0">
                <a:effectLst/>
                <a:latin typeface="APL385 Unicode" panose="020B0709000202000203" pitchFamily="49" charset="0"/>
              </a:rPr>
              <a:t>│     │   ││true│ │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200" dirty="0">
                <a:effectLst/>
                <a:latin typeface="APL385 Unicode" panose="020B0709000202000203" pitchFamily="49" charset="0"/>
              </a:rPr>
              <a:t>│     │   │└────┘ │</a:t>
            </a:r>
          </a:p>
          <a:p>
            <a:pPr marL="0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200" dirty="0">
                <a:effectLst/>
                <a:latin typeface="APL385 Unicode" panose="020B0709000202000203" pitchFamily="49" charset="0"/>
              </a:rPr>
              <a:t>└─────┴───┴───────┘</a:t>
            </a:r>
            <a:endParaRPr lang="en-GB" sz="12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834ABF1-40F4-A901-C3F0-DA4D330F53FE}"/>
              </a:ext>
            </a:extLst>
          </p:cNvPr>
          <p:cNvSpPr/>
          <p:nvPr/>
        </p:nvSpPr>
        <p:spPr>
          <a:xfrm>
            <a:off x="3552092" y="2727226"/>
            <a:ext cx="1336431" cy="310658"/>
          </a:xfrm>
          <a:prstGeom prst="right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A0E2AF8-1CA7-95CE-4B5E-1A88B3CA3292}"/>
              </a:ext>
            </a:extLst>
          </p:cNvPr>
          <p:cNvSpPr txBox="1">
            <a:spLocks/>
          </p:cNvSpPr>
          <p:nvPr/>
        </p:nvSpPr>
        <p:spPr>
          <a:xfrm>
            <a:off x="6052354" y="1311965"/>
            <a:ext cx="4595477" cy="3439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GB" sz="1400" dirty="0">
                <a:effectLst/>
                <a:latin typeface="APL385 Unicode" panose="020B0709000202000203" pitchFamily="49" charset="0"/>
              </a:rPr>
              <a:t>[{</a:t>
            </a:r>
            <a:br>
              <a:rPr lang="en-GB" sz="1400" dirty="0">
                <a:effectLst/>
                <a:latin typeface="APL385 Unicode" panose="020B0709000202000203" pitchFamily="49" charset="0"/>
              </a:rPr>
            </a:br>
            <a:r>
              <a:rPr lang="en-GB" sz="1400" dirty="0">
                <a:effectLst/>
                <a:latin typeface="APL385 Unicode" panose="020B0709000202000203" pitchFamily="49" charset="0"/>
              </a:rPr>
              <a:t>  age: 42,</a:t>
            </a:r>
            <a:br>
              <a:rPr lang="en-GB" sz="1400" dirty="0">
                <a:effectLst/>
                <a:latin typeface="APL385 Unicode" panose="020B0709000202000203" pitchFamily="49" charset="0"/>
              </a:rPr>
            </a:br>
            <a:r>
              <a:rPr lang="en-GB" sz="1400" dirty="0">
                <a:effectLst/>
                <a:latin typeface="APL385 Unicode" panose="020B0709000202000203" pitchFamily="49" charset="0"/>
              </a:rPr>
              <a:t>  </a:t>
            </a:r>
            <a:r>
              <a:rPr lang="en-GB" sz="1400" dirty="0" err="1">
                <a:effectLst/>
                <a:latin typeface="APL385 Unicode" panose="020B0709000202000203" pitchFamily="49" charset="0"/>
              </a:rPr>
              <a:t>is_cool</a:t>
            </a:r>
            <a:r>
              <a:rPr lang="en-GB" sz="1400" dirty="0">
                <a:effectLst/>
                <a:latin typeface="APL385 Unicode" panose="020B0709000202000203" pitchFamily="49" charset="0"/>
              </a:rPr>
              <a:t>: false,</a:t>
            </a:r>
            <a:br>
              <a:rPr lang="en-GB" sz="1400" dirty="0">
                <a:effectLst/>
                <a:latin typeface="APL385 Unicode" panose="020B0709000202000203" pitchFamily="49" charset="0"/>
              </a:rPr>
            </a:br>
            <a:r>
              <a:rPr lang="en-GB" sz="1400" dirty="0">
                <a:effectLst/>
                <a:latin typeface="APL385 Unicode" panose="020B0709000202000203" pitchFamily="49" charset="0"/>
              </a:rPr>
              <a:t>  name: "Tom",</a:t>
            </a:r>
            <a:br>
              <a:rPr lang="en-GB" sz="1400" dirty="0">
                <a:effectLst/>
                <a:latin typeface="APL385 Unicode" panose="020B0709000202000203" pitchFamily="49" charset="0"/>
              </a:rPr>
            </a:br>
            <a:r>
              <a:rPr lang="en-GB" sz="1400" dirty="0">
                <a:effectLst/>
                <a:latin typeface="APL385 Unicode" panose="020B0709000202000203" pitchFamily="49" charset="0"/>
              </a:rPr>
              <a:t>},</a:t>
            </a:r>
            <a:br>
              <a:rPr lang="en-GB" sz="1400" dirty="0">
                <a:effectLst/>
                <a:latin typeface="APL385 Unicode" panose="020B0709000202000203" pitchFamily="49" charset="0"/>
              </a:rPr>
            </a:br>
            <a:r>
              <a:rPr lang="en-GB" sz="1400" dirty="0">
                <a:effectLst/>
                <a:latin typeface="APL385 Unicode" panose="020B0709000202000203" pitchFamily="49" charset="0"/>
              </a:rPr>
              <a:t>{</a:t>
            </a:r>
            <a:br>
              <a:rPr lang="en-GB" sz="1400" dirty="0">
                <a:effectLst/>
                <a:latin typeface="APL385 Unicode" panose="020B0709000202000203" pitchFamily="49" charset="0"/>
              </a:rPr>
            </a:br>
            <a:r>
              <a:rPr lang="en-GB" sz="1400" dirty="0">
                <a:effectLst/>
                <a:latin typeface="APL385 Unicode" panose="020B0709000202000203" pitchFamily="49" charset="0"/>
              </a:rPr>
              <a:t>  age: 56,</a:t>
            </a:r>
            <a:br>
              <a:rPr lang="en-GB" sz="1400" dirty="0">
                <a:effectLst/>
                <a:latin typeface="APL385 Unicode" panose="020B0709000202000203" pitchFamily="49" charset="0"/>
              </a:rPr>
            </a:br>
            <a:r>
              <a:rPr lang="en-GB" sz="1400" dirty="0">
                <a:effectLst/>
                <a:latin typeface="APL385 Unicode" panose="020B0709000202000203" pitchFamily="49" charset="0"/>
              </a:rPr>
              <a:t>  </a:t>
            </a:r>
            <a:r>
              <a:rPr lang="en-GB" sz="1400" dirty="0" err="1">
                <a:effectLst/>
                <a:latin typeface="APL385 Unicode" panose="020B0709000202000203" pitchFamily="49" charset="0"/>
              </a:rPr>
              <a:t>is_cool</a:t>
            </a:r>
            <a:r>
              <a:rPr lang="en-GB" sz="1400" dirty="0">
                <a:effectLst/>
                <a:latin typeface="APL385 Unicode" panose="020B0709000202000203" pitchFamily="49" charset="0"/>
              </a:rPr>
              <a:t>: true,</a:t>
            </a:r>
            <a:br>
              <a:rPr lang="en-GB" sz="1400" dirty="0">
                <a:effectLst/>
                <a:latin typeface="APL385 Unicode" panose="020B0709000202000203" pitchFamily="49" charset="0"/>
              </a:rPr>
            </a:br>
            <a:r>
              <a:rPr lang="en-GB" sz="1400" dirty="0">
                <a:effectLst/>
                <a:latin typeface="APL385 Unicode" panose="020B0709000202000203" pitchFamily="49" charset="0"/>
              </a:rPr>
              <a:t>  name: "Dick",</a:t>
            </a:r>
            <a:br>
              <a:rPr lang="en-GB" sz="1400" dirty="0">
                <a:effectLst/>
                <a:latin typeface="APL385 Unicode" panose="020B0709000202000203" pitchFamily="49" charset="0"/>
              </a:rPr>
            </a:br>
            <a:r>
              <a:rPr lang="en-GB" sz="1400" dirty="0">
                <a:effectLst/>
                <a:latin typeface="APL385 Unicode" panose="020B0709000202000203" pitchFamily="49" charset="0"/>
              </a:rPr>
              <a:t>},</a:t>
            </a:r>
            <a:br>
              <a:rPr lang="en-GB" sz="1400" dirty="0">
                <a:effectLst/>
                <a:latin typeface="APL385 Unicode" panose="020B0709000202000203" pitchFamily="49" charset="0"/>
              </a:rPr>
            </a:br>
            <a:r>
              <a:rPr lang="en-GB" sz="1400" dirty="0">
                <a:effectLst/>
                <a:latin typeface="APL385 Unicode" panose="020B0709000202000203" pitchFamily="49" charset="0"/>
              </a:rPr>
              <a:t>{</a:t>
            </a:r>
            <a:br>
              <a:rPr lang="en-GB" sz="1400" dirty="0">
                <a:effectLst/>
                <a:latin typeface="APL385 Unicode" panose="020B0709000202000203" pitchFamily="49" charset="0"/>
              </a:rPr>
            </a:br>
            <a:r>
              <a:rPr lang="en-GB" sz="1400" dirty="0">
                <a:effectLst/>
                <a:latin typeface="APL385 Unicode" panose="020B0709000202000203" pitchFamily="49" charset="0"/>
              </a:rPr>
              <a:t>  age: 37,</a:t>
            </a:r>
            <a:br>
              <a:rPr lang="en-GB" sz="1400" dirty="0">
                <a:effectLst/>
                <a:latin typeface="APL385 Unicode" panose="020B0709000202000203" pitchFamily="49" charset="0"/>
              </a:rPr>
            </a:br>
            <a:r>
              <a:rPr lang="en-GB" sz="1400" dirty="0">
                <a:effectLst/>
                <a:latin typeface="APL385 Unicode" panose="020B0709000202000203" pitchFamily="49" charset="0"/>
              </a:rPr>
              <a:t>  </a:t>
            </a:r>
            <a:r>
              <a:rPr lang="en-GB" sz="1400" dirty="0" err="1">
                <a:effectLst/>
                <a:latin typeface="APL385 Unicode" panose="020B0709000202000203" pitchFamily="49" charset="0"/>
              </a:rPr>
              <a:t>is_cool</a:t>
            </a:r>
            <a:r>
              <a:rPr lang="en-GB" sz="1400" dirty="0">
                <a:effectLst/>
                <a:latin typeface="APL385 Unicode" panose="020B0709000202000203" pitchFamily="49" charset="0"/>
              </a:rPr>
              <a:t>: true,</a:t>
            </a:r>
            <a:br>
              <a:rPr lang="en-GB" sz="1400" dirty="0">
                <a:effectLst/>
                <a:latin typeface="APL385 Unicode" panose="020B0709000202000203" pitchFamily="49" charset="0"/>
              </a:rPr>
            </a:br>
            <a:r>
              <a:rPr lang="en-GB" sz="1400" dirty="0">
                <a:effectLst/>
                <a:latin typeface="APL385 Unicode" panose="020B0709000202000203" pitchFamily="49" charset="0"/>
              </a:rPr>
              <a:t>  name: "Asher",</a:t>
            </a:r>
            <a:br>
              <a:rPr lang="en-GB" sz="1400" dirty="0">
                <a:effectLst/>
                <a:latin typeface="APL385 Unicode" panose="020B0709000202000203" pitchFamily="49" charset="0"/>
              </a:rPr>
            </a:br>
            <a:r>
              <a:rPr lang="en-GB" sz="1400" dirty="0">
                <a:effectLst/>
                <a:latin typeface="APL385 Unicode" panose="020B0709000202000203" pitchFamily="49" charset="0"/>
              </a:rPr>
              <a:t>}]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478E7-A4E9-0D1E-0DCC-3C0232B79301}"/>
              </a:ext>
            </a:extLst>
          </p:cNvPr>
          <p:cNvSpPr txBox="1"/>
          <p:nvPr/>
        </p:nvSpPr>
        <p:spPr>
          <a:xfrm>
            <a:off x="2577372" y="2315283"/>
            <a:ext cx="3355406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json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Table2JSON matrix</a:t>
            </a:r>
            <a:r>
              <a:rPr lang="en-GB" dirty="0">
                <a:latin typeface="Courier New" panose="02070309020205020404" pitchFamily="49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328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0FF30-7355-08CD-ABF7-A65825623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9D1AF6-2A1F-8CEB-4A18-1DAAAFC3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27" y="237984"/>
            <a:ext cx="4951858" cy="13587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Table2JSON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⎕JSON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2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,⊂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GB" dirty="0">
                <a:latin typeface="Courier New" panose="02070309020205020404" pitchFamily="49" charset="0"/>
              </a:rPr>
              <a:t> 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AF571E7-AA95-F929-81BF-DAA9256CFDA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6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2F3001-2102-BDCA-510A-A686800D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our_values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←↑</a:t>
            </a:r>
            <a:r>
              <a:rPr lang="en-GB" dirty="0" err="1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req.Payload</a:t>
            </a:r>
            <a:r>
              <a:rPr lang="en-GB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⎕VGET</a:t>
            </a:r>
            <a:r>
              <a:rPr lang="en-GB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column_names</a:t>
            </a:r>
            <a:endParaRPr lang="en-GB" dirty="0">
              <a:solidFill>
                <a:srgbClr val="80808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buNone/>
            </a:pPr>
            <a:b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</a:br>
            <a:r>
              <a:rPr lang="en-GB" dirty="0" err="1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inserted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SQL.Insert</a:t>
            </a:r>
            <a:r>
              <a:rPr lang="en-GB" dirty="0">
                <a:solidFill>
                  <a:srgbClr val="C000C0"/>
                </a:solidFill>
                <a:latin typeface="APL385 Unicode" panose="020B0709000202000203" pitchFamily="49" charset="0"/>
              </a:rPr>
              <a:t>(</a:t>
            </a:r>
            <a:br>
              <a:rPr lang="en-GB" dirty="0">
                <a:solidFill>
                  <a:srgbClr val="C000C0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C000C0"/>
                </a:solidFill>
                <a:latin typeface="APL385 Unicode" panose="020B0709000202000203" pitchFamily="49" charset="0"/>
              </a:rPr>
              <a:t>  </a:t>
            </a:r>
            <a:r>
              <a:rPr lang="en-GB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table</a:t>
            </a:r>
            <a:r>
              <a:rPr lang="en-GB" dirty="0" err="1">
                <a:solidFill>
                  <a:srgbClr val="C000C0"/>
                </a:solidFill>
                <a:latin typeface="APL385 Unicode" panose="020B0709000202000203" pitchFamily="49" charset="0"/>
              </a:rPr>
              <a:t>:</a:t>
            </a:r>
            <a:r>
              <a:rPr lang="en-GB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table_name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C000C0"/>
                </a:solidFill>
                <a:latin typeface="APL385 Unicode" panose="020B0709000202000203" pitchFamily="49" charset="0"/>
              </a:rPr>
              <a:t>⋄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columns</a:t>
            </a:r>
            <a:r>
              <a:rPr lang="en-GB" dirty="0" err="1">
                <a:solidFill>
                  <a:srgbClr val="C000C0"/>
                </a:solidFill>
                <a:latin typeface="APL385 Unicode" panose="020B0709000202000203" pitchFamily="49" charset="0"/>
              </a:rPr>
              <a:t>:</a:t>
            </a:r>
            <a:r>
              <a:rPr lang="en-GB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column_names</a:t>
            </a:r>
            <a:b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 </a:t>
            </a:r>
            <a:r>
              <a:rPr lang="en-GB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values</a:t>
            </a:r>
            <a:r>
              <a:rPr lang="en-GB" dirty="0" err="1">
                <a:solidFill>
                  <a:srgbClr val="C000C0"/>
                </a:solidFill>
                <a:latin typeface="APL385 Unicode" panose="020B0709000202000203" pitchFamily="49" charset="0"/>
              </a:rPr>
              <a:t>:</a:t>
            </a:r>
            <a:r>
              <a:rPr lang="en-GB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our_values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C000C0"/>
                </a:solidFill>
                <a:latin typeface="APL385 Unicode" panose="020B0709000202000203" pitchFamily="49" charset="0"/>
              </a:rPr>
              <a:t>⋄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returning</a:t>
            </a:r>
            <a:r>
              <a:rPr lang="en-GB" dirty="0" err="1">
                <a:solidFill>
                  <a:srgbClr val="C000C0"/>
                </a:solidFill>
                <a:latin typeface="APL385 Unicode" panose="020B0709000202000203" pitchFamily="49" charset="0"/>
              </a:rPr>
              <a:t>:</a:t>
            </a:r>
            <a:r>
              <a:rPr lang="en-GB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our_cols</a:t>
            </a:r>
            <a:b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C000C0"/>
                </a:solidFill>
                <a:latin typeface="APL385 Unicode" panose="020B0709000202000203" pitchFamily="49" charset="0"/>
              </a:rPr>
              <a:t>)</a:t>
            </a:r>
            <a:br>
              <a:rPr lang="en-GB" dirty="0">
                <a:latin typeface="APL385 Unicode" panose="020B0709000202000203" pitchFamily="49" charset="0"/>
              </a:rPr>
            </a:b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r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Table2JSON </a:t>
            </a:r>
            <a:r>
              <a:rPr lang="en-GB" dirty="0" err="1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our_cols</a:t>
            </a:r>
            <a:r>
              <a:rPr lang="en-GB" dirty="0" err="1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⍪</a:t>
            </a:r>
            <a:r>
              <a:rPr lang="en-GB" dirty="0" err="1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inserted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BD09D6-522A-148D-9D0D-83AFBCB4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CRUD/</a:t>
            </a:r>
            <a:r>
              <a:rPr lang="en-GB" dirty="0" err="1"/>
              <a:t>Create.aplf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6EBBC4D-4743-FD2A-68BF-25DEF5F19F8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087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DBE12-C68B-539F-2BBF-BDC5D1B7E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75775C-C49A-4856-7224-F6060EA59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C5071-7743-88D4-1FF6-ADFAE652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CRUD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1653F70F-01C6-FFA1-8BDF-2E71D0776B9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5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3EFA3-08A8-D350-E66C-6F03CBC8C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AA6BEA0D-259D-C34E-C831-56F81019B400}"/>
              </a:ext>
            </a:extLst>
          </p:cNvPr>
          <p:cNvSpPr/>
          <p:nvPr/>
        </p:nvSpPr>
        <p:spPr>
          <a:xfrm>
            <a:off x="1498790" y="1422358"/>
            <a:ext cx="5458601" cy="2193992"/>
          </a:xfrm>
          <a:prstGeom prst="flowChartProces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Dyalog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1C4C7C9B-E249-CD5C-A0C5-E41859838F2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E96583BC-4B91-4B5A-E20E-1DDB8A0967AB}"/>
              </a:ext>
            </a:extLst>
          </p:cNvPr>
          <p:cNvSpPr/>
          <p:nvPr/>
        </p:nvSpPr>
        <p:spPr>
          <a:xfrm>
            <a:off x="1918177" y="171881"/>
            <a:ext cx="3279465" cy="960520"/>
          </a:xfrm>
          <a:prstGeom prst="flowChartProcess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Clients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A027DF6C-9F09-89F0-EFC7-6AD2E7358BB9}"/>
              </a:ext>
            </a:extLst>
          </p:cNvPr>
          <p:cNvSpPr/>
          <p:nvPr/>
        </p:nvSpPr>
        <p:spPr>
          <a:xfrm>
            <a:off x="1966305" y="570357"/>
            <a:ext cx="1808174" cy="495013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React Frontend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00C3F6AD-1130-A51A-7C65-CC69C73BBC1E}"/>
              </a:ext>
            </a:extLst>
          </p:cNvPr>
          <p:cNvSpPr/>
          <p:nvPr/>
        </p:nvSpPr>
        <p:spPr>
          <a:xfrm>
            <a:off x="3994485" y="569008"/>
            <a:ext cx="1134405" cy="495013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Admin UI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3878232-BA63-7E3F-F057-8BA6E15D807C}"/>
              </a:ext>
            </a:extLst>
          </p:cNvPr>
          <p:cNvSpPr/>
          <p:nvPr/>
        </p:nvSpPr>
        <p:spPr>
          <a:xfrm>
            <a:off x="1753173" y="1945628"/>
            <a:ext cx="4441371" cy="590120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 Server</a:t>
            </a:r>
          </a:p>
          <a:p>
            <a:pPr algn="ctr"/>
            <a:r>
              <a:rPr lang="en-GB" dirty="0"/>
              <a:t>(Jarvis/Stark)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7EAC63A3-97F9-780A-B521-93008CCE4C62}"/>
              </a:ext>
            </a:extLst>
          </p:cNvPr>
          <p:cNvSpPr/>
          <p:nvPr/>
        </p:nvSpPr>
        <p:spPr>
          <a:xfrm>
            <a:off x="1636869" y="2899445"/>
            <a:ext cx="1581292" cy="424829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Query Layer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47843C5D-E214-2C83-3280-A195195A96EB}"/>
              </a:ext>
            </a:extLst>
          </p:cNvPr>
          <p:cNvSpPr/>
          <p:nvPr/>
        </p:nvSpPr>
        <p:spPr>
          <a:xfrm>
            <a:off x="4109793" y="2839153"/>
            <a:ext cx="2732588" cy="639691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Database Management</a:t>
            </a:r>
          </a:p>
          <a:p>
            <a:pPr algn="ctr"/>
            <a:r>
              <a:rPr lang="en-GB" dirty="0"/>
              <a:t>SQAPL CRUD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30E4A672-0685-4078-6CA9-B65CAE7A0134}"/>
              </a:ext>
            </a:extLst>
          </p:cNvPr>
          <p:cNvSpPr/>
          <p:nvPr/>
        </p:nvSpPr>
        <p:spPr>
          <a:xfrm>
            <a:off x="4572000" y="3787610"/>
            <a:ext cx="1808174" cy="590120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MariaDB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2145F8-0111-8393-AA52-9C026EDB4EAE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>
            <a:off x="4561688" y="1064021"/>
            <a:ext cx="914399" cy="9597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7EC75D-D2E3-24E4-7DFD-35FDDDE311B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427515" y="1119864"/>
            <a:ext cx="442877" cy="9145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83832F2A-CD12-E142-72C8-C14C5DD1AAB7}"/>
              </a:ext>
            </a:extLst>
          </p:cNvPr>
          <p:cNvSpPr/>
          <p:nvPr/>
        </p:nvSpPr>
        <p:spPr>
          <a:xfrm>
            <a:off x="4902009" y="2023801"/>
            <a:ext cx="1148156" cy="412511"/>
          </a:xfrm>
          <a:prstGeom prst="flowChartProces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Auth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CD93B226-B6BA-6BDF-36FA-398BAADBE4F6}"/>
              </a:ext>
            </a:extLst>
          </p:cNvPr>
          <p:cNvSpPr/>
          <p:nvPr/>
        </p:nvSpPr>
        <p:spPr>
          <a:xfrm>
            <a:off x="1853437" y="2034432"/>
            <a:ext cx="1148156" cy="412511"/>
          </a:xfrm>
          <a:prstGeom prst="flowChartProces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A97CD9-16E7-05E8-9D4B-5B7D08F5EC77}"/>
              </a:ext>
            </a:extLst>
          </p:cNvPr>
          <p:cNvCxnSpPr>
            <a:cxnSpLocks/>
            <a:stCxn id="20" idx="2"/>
            <a:endCxn id="8" idx="0"/>
          </p:cNvCxnSpPr>
          <p:nvPr/>
        </p:nvCxnSpPr>
        <p:spPr>
          <a:xfrm>
            <a:off x="2427515" y="2446943"/>
            <a:ext cx="0" cy="452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7DC85A-DE22-4659-EA72-F211909B99A6}"/>
              </a:ext>
            </a:extLst>
          </p:cNvPr>
          <p:cNvCxnSpPr>
            <a:cxnSpLocks/>
            <a:stCxn id="19" idx="2"/>
            <a:endCxn id="9" idx="0"/>
          </p:cNvCxnSpPr>
          <p:nvPr/>
        </p:nvCxnSpPr>
        <p:spPr>
          <a:xfrm>
            <a:off x="5476087" y="2436312"/>
            <a:ext cx="0" cy="402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C26F8B8-5E55-D679-C727-25FC567B6826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5476087" y="3478844"/>
            <a:ext cx="0" cy="308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67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296E67-F0D1-4975-DE80-2EC7C2F90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Search</a:t>
            </a:r>
          </a:p>
          <a:p>
            <a:pPr marL="0" indent="0">
              <a:buNone/>
            </a:pPr>
            <a:r>
              <a:rPr lang="en-GB" dirty="0"/>
              <a:t>Filter</a:t>
            </a:r>
          </a:p>
          <a:p>
            <a:pPr marL="0" indent="0">
              <a:buNone/>
            </a:pPr>
            <a:r>
              <a:rPr lang="en-GB" dirty="0"/>
              <a:t>Recommendations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8755C-34C0-2684-F5D0-E6EA2ABA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Query Layer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CC4CB09-C9CA-8D71-6628-FA324EE5CE5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72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4A3DD-56C3-190C-524F-A8FC351DF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4B931A-40C4-8085-419B-4F0428B69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817" y="1801188"/>
            <a:ext cx="6418083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term_count</a:t>
            </a:r>
            <a:r>
              <a:rPr lang="en-GB" dirty="0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←⍉↑(+/⍷∘docs)¨terms</a:t>
            </a:r>
            <a:br>
              <a:rPr lang="en-GB" dirty="0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</a:br>
            <a:r>
              <a:rPr lang="en-GB" dirty="0" err="1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relevant_vids</a:t>
            </a:r>
            <a:r>
              <a:rPr lang="en-GB" dirty="0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←⍸∨/0&lt;</a:t>
            </a:r>
            <a:r>
              <a:rPr lang="en-GB" dirty="0" err="1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term_count</a:t>
            </a:r>
            <a:br>
              <a:rPr lang="en-GB" dirty="0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</a:br>
            <a:r>
              <a:rPr lang="en-GB" dirty="0" err="1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tf←term_count</a:t>
            </a:r>
            <a:r>
              <a:rPr lang="en-GB" dirty="0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[</a:t>
            </a:r>
            <a:r>
              <a:rPr lang="en-GB" dirty="0" err="1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relevant_vids</a:t>
            </a:r>
            <a:r>
              <a:rPr lang="en-GB" dirty="0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;]</a:t>
            </a:r>
            <a:br>
              <a:rPr lang="en-GB" dirty="0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</a:br>
            <a:r>
              <a:rPr lang="en-GB" dirty="0" err="1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df</a:t>
            </a:r>
            <a:r>
              <a:rPr lang="en-GB" dirty="0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←+⌿</a:t>
            </a:r>
            <a:r>
              <a:rPr lang="en-GB" dirty="0" err="1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tf</a:t>
            </a: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tf_idf</a:t>
            </a:r>
            <a:r>
              <a:rPr lang="en-GB" dirty="0" err="1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tf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+.÷</a:t>
            </a: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df</a:t>
            </a: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 err="1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relevant_vids</a:t>
            </a:r>
            <a:r>
              <a:rPr lang="en-GB" dirty="0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[⍒</a:t>
            </a:r>
            <a:r>
              <a:rPr lang="en-GB" dirty="0" err="1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tf_idf</a:t>
            </a:r>
            <a:r>
              <a:rPr lang="en-GB" dirty="0">
                <a:solidFill>
                  <a:schemeClr val="bg1"/>
                </a:solidFill>
                <a:effectLst/>
                <a:latin typeface="APL385 Unicode" panose="020B0709000202000203" pitchFamily="49" charset="0"/>
              </a:rPr>
              <a:t>]</a:t>
            </a:r>
            <a:r>
              <a:rPr lang="en-GB" dirty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4E9851-8665-FAA7-10D0-A8AABCFC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52C8A0A6-6893-6E7A-574E-5D42CD4BF87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4735110-4E79-13FE-4D55-AB30D104B27F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1801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dirty="0"/>
              <a:t>Term-frequency inverse-document-frequency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GB" dirty="0"/>
              <a:t>Common words count less towards results</a:t>
            </a:r>
          </a:p>
        </p:txBody>
      </p:sp>
    </p:spTree>
    <p:extLst>
      <p:ext uri="{BB962C8B-B14F-4D97-AF65-F5344CB8AC3E}">
        <p14:creationId xmlns:p14="http://schemas.microsoft.com/office/powerpoint/2010/main" val="4108757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2BF5C-B925-6E03-C089-3CB40EEC3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5A3E96-1830-4ECA-E7E6-E80DC40E6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817" y="1801188"/>
            <a:ext cx="6418083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term_count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←⍉↑(+/⍷∘</a:t>
            </a:r>
            <a:r>
              <a:rPr lang="en-GB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docs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)¨</a:t>
            </a:r>
            <a:r>
              <a:rPr lang="en-GB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terms</a:t>
            </a: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relevant_vids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←⍸∨/</a:t>
            </a: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&lt;</a:t>
            </a: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term_count</a:t>
            </a: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tf</a:t>
            </a:r>
            <a:r>
              <a:rPr lang="en-GB" dirty="0" err="1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term_count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[</a:t>
            </a: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relevant_vids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;]</a:t>
            </a: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df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←+⌿</a:t>
            </a: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tf</a:t>
            </a: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tf_idf</a:t>
            </a:r>
            <a:r>
              <a:rPr lang="en-GB" dirty="0" err="1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tf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+.÷</a:t>
            </a: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df</a:t>
            </a: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relevant_vids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[⍒</a:t>
            </a:r>
            <a:r>
              <a:rPr lang="en-GB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tf_idf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]</a:t>
            </a:r>
            <a:r>
              <a:rPr lang="en-GB" dirty="0">
                <a:latin typeface="Courier New" panose="02070309020205020404" pitchFamily="49" charset="0"/>
              </a:rPr>
              <a:t>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BCE8C0-EF0A-00A8-1105-76C908B1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86DCC02-B93C-A86E-86D6-AC405A2D615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51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90A2EB-4E0A-4843-8C3A-C4F54360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Architecture Overview</a:t>
            </a:r>
          </a:p>
          <a:p>
            <a:r>
              <a:rPr lang="en-GB" dirty="0"/>
              <a:t>Development Setup</a:t>
            </a:r>
          </a:p>
          <a:p>
            <a:r>
              <a:rPr lang="en-GB" dirty="0"/>
              <a:t>Component Details</a:t>
            </a:r>
          </a:p>
          <a:p>
            <a:pPr lvl="1"/>
            <a:r>
              <a:rPr lang="en-GB" dirty="0"/>
              <a:t>Database</a:t>
            </a:r>
          </a:p>
          <a:p>
            <a:pPr lvl="1"/>
            <a:r>
              <a:rPr lang="en-GB" dirty="0"/>
              <a:t>HTTP Server</a:t>
            </a:r>
          </a:p>
          <a:p>
            <a:pPr lvl="1"/>
            <a:r>
              <a:rPr lang="en-GB" dirty="0"/>
              <a:t>Search and Recommendation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945D94-D055-5080-E642-9BF5E66B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Coming Up…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4E26294-54B8-F888-4287-676E689D9B0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715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E57E0-3457-E4BF-6EED-A71DFFF81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8BE4AC-6F7D-961D-5139-261622436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Search</a:t>
            </a:r>
          </a:p>
          <a:p>
            <a:pPr marL="0" indent="0">
              <a:buNone/>
            </a:pPr>
            <a:r>
              <a:rPr lang="en-GB" dirty="0"/>
              <a:t>Filter</a:t>
            </a:r>
          </a:p>
          <a:p>
            <a:pPr marL="0" indent="0">
              <a:buNone/>
            </a:pPr>
            <a:r>
              <a:rPr lang="en-GB" dirty="0"/>
              <a:t>Recommendations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D53C1B-BF96-A83E-C87F-3BBA7D64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Query Layer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E41E3BB-4047-4B63-4CC5-2A1E55A3C9F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012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C7730-543E-7AB3-5DD8-EA10B78C8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F6895-92BD-FFD5-1B84-61814F415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   ⎕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ddn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DT2DDN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5 Unicode" panose="020B0709000202000203" pitchFamily="49" charset="0"/>
              </a:rPr>
              <a:t>'2026-04-27 09:30:00'</a:t>
            </a:r>
            <a:b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</a:br>
            <a:r>
              <a:rPr lang="en-GB" dirty="0">
                <a:effectLst/>
                <a:latin typeface="APL385 Unicode" panose="020B0709000202000203" pitchFamily="49" charset="0"/>
              </a:rPr>
              <a:t>46138.39583</a:t>
            </a:r>
          </a:p>
          <a:p>
            <a:pPr marL="0" indent="0">
              <a:buNone/>
            </a:pP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>
                <a:effectLst/>
                <a:latin typeface="APL385 Unicode" panose="020B0709000202000203" pitchFamily="49" charset="0"/>
              </a:rPr>
              <a:t>   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from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∘≤∧≤∘</a:t>
            </a: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to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</a:t>
            </a:r>
            <a:r>
              <a:rPr lang="en-GB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ddn</a:t>
            </a:r>
            <a:endParaRPr lang="en-GB" dirty="0">
              <a:solidFill>
                <a:srgbClr val="808080"/>
              </a:solidFill>
              <a:effectLst/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CAF66C-65F9-3BD2-FFB4-03B4582E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 Date Range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1A78AC82-2C79-C577-8531-166FE1A605B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21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9F65A-181B-B929-2852-469E2DD0B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   DT2DDN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⎕DT</a:t>
            </a:r>
            <a:r>
              <a:rPr lang="en-GB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⊃¨</a:t>
            </a:r>
            <a:r>
              <a:rPr lang="en-GB" dirty="0"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'- :'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∘</a:t>
            </a: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⎕VFI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¨⊆</a:t>
            </a: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lang="en-GB" dirty="0"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lang="en-GB" dirty="0" err="1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FormatDateTime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1200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⌶)</a:t>
            </a: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lang="en-GB" dirty="0"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   ⎕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ddn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DT2DDN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5 Unicode" panose="020B0709000202000203" pitchFamily="49" charset="0"/>
              </a:rPr>
              <a:t>'2026-04-27 09:30:00'</a:t>
            </a:r>
            <a:b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</a:br>
            <a:r>
              <a:rPr lang="en-GB" dirty="0">
                <a:effectLst/>
                <a:latin typeface="APL385 Unicode" panose="020B0709000202000203" pitchFamily="49" charset="0"/>
              </a:rPr>
              <a:t>46138.39583</a:t>
            </a:r>
          </a:p>
          <a:p>
            <a:pPr marL="0" indent="0">
              <a:buNone/>
            </a:pP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>
                <a:effectLst/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5 Unicode" panose="020B0709000202000203" pitchFamily="49" charset="0"/>
              </a:rPr>
              <a:t>'YYYY-DD-MM </a:t>
            </a:r>
            <a:r>
              <a:rPr lang="en-GB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hh:mm:ss</a:t>
            </a:r>
            <a:r>
              <a:rPr lang="en-GB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FormatDateTime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ddn</a:t>
            </a: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>
                <a:effectLst/>
                <a:latin typeface="APL385 Unicode" panose="020B0709000202000203" pitchFamily="49" charset="0"/>
              </a:rPr>
              <a:t>2026-27-04 09:30:00</a:t>
            </a:r>
            <a:r>
              <a:rPr lang="en-GB" dirty="0"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202EB6-5B40-A041-A363-BE251574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 Date Range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C78B43D7-07C4-489F-3A4F-085C7509303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328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A0AB6-2546-EBD4-02D5-8FB32C645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46E13B-CDD9-5C71-30D6-46B4BC0C5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   DT2DDN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dirty="0">
                <a:solidFill>
                  <a:srgbClr val="008080"/>
                </a:solidFill>
                <a:latin typeface="APL385 Unicode" panose="020B0709000202000203" pitchFamily="49" charset="0"/>
              </a:rPr>
              <a:t>'YYYY-MM-DD </a:t>
            </a:r>
            <a:r>
              <a:rPr lang="en-GB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hh:mm:ss</a:t>
            </a:r>
            <a:r>
              <a:rPr lang="en-GB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⊆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GB" dirty="0"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lang="en-GB" dirty="0" err="1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FormatDateTime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←⎕DT</a:t>
            </a:r>
            <a:endParaRPr lang="en-GB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   ⎕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ddn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DT2DDN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5 Unicode" panose="020B0709000202000203" pitchFamily="49" charset="0"/>
              </a:rPr>
              <a:t>'2026-04-27 09:30:00'</a:t>
            </a:r>
            <a:b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</a:br>
            <a:r>
              <a:rPr lang="en-GB" dirty="0">
                <a:effectLst/>
                <a:latin typeface="APL385 Unicode" panose="020B0709000202000203" pitchFamily="49" charset="0"/>
              </a:rPr>
              <a:t>46138.39583</a:t>
            </a:r>
          </a:p>
          <a:p>
            <a:pPr marL="0" indent="0">
              <a:buNone/>
            </a:pP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>
                <a:effectLst/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5 Unicode" panose="020B0709000202000203" pitchFamily="49" charset="0"/>
              </a:rPr>
              <a:t>'YYYY-DD-MM </a:t>
            </a:r>
            <a:r>
              <a:rPr lang="en-GB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hh:mm:ss</a:t>
            </a:r>
            <a:r>
              <a:rPr lang="en-GB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FormatDateTime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ddn</a:t>
            </a: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>
                <a:effectLst/>
                <a:latin typeface="APL385 Unicode" panose="020B0709000202000203" pitchFamily="49" charset="0"/>
              </a:rPr>
              <a:t>2026-27-04 09:30:00</a:t>
            </a:r>
            <a:r>
              <a:rPr lang="en-GB" dirty="0"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4B379E-DF77-DBF9-2E62-F2BA172F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 Date Range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E165E9F-665F-A488-047B-57A3AFA82BA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5E85F476-F5A9-DF3C-6322-C2882393CBEC}"/>
              </a:ext>
            </a:extLst>
          </p:cNvPr>
          <p:cNvSpPr/>
          <p:nvPr/>
        </p:nvSpPr>
        <p:spPr>
          <a:xfrm>
            <a:off x="7335827" y="1732546"/>
            <a:ext cx="1580900" cy="1244409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v21.0</a:t>
            </a:r>
          </a:p>
        </p:txBody>
      </p:sp>
    </p:spTree>
    <p:extLst>
      <p:ext uri="{BB962C8B-B14F-4D97-AF65-F5344CB8AC3E}">
        <p14:creationId xmlns:p14="http://schemas.microsoft.com/office/powerpoint/2010/main" val="1358785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3F636-388F-9C70-0D49-3278DDBDB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031A8A-314E-5D44-EB86-8EE4F5702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   DT2DDN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dirty="0">
                <a:solidFill>
                  <a:srgbClr val="008080"/>
                </a:solidFill>
                <a:latin typeface="APL385 Unicode" panose="020B0709000202000203" pitchFamily="49" charset="0"/>
              </a:rPr>
              <a:t>'%ISO%'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⎕DT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⊆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GB" dirty="0"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lang="en-GB" dirty="0" err="1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FormatDateTime</a:t>
            </a:r>
            <a:r>
              <a:rPr lang="en-GB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←⎕DT</a:t>
            </a:r>
            <a:endParaRPr lang="en-GB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   ⎕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ddn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808080"/>
                </a:solidFill>
                <a:latin typeface="APL385 Unicode" panose="020B0709000202000203" pitchFamily="49" charset="0"/>
              </a:rPr>
              <a:t>DT2DDN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5 Unicode" panose="020B0709000202000203" pitchFamily="49" charset="0"/>
              </a:rPr>
              <a:t>'2026-04-27T09:30:00'</a:t>
            </a:r>
            <a:b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</a:br>
            <a:r>
              <a:rPr lang="en-GB" dirty="0">
                <a:effectLst/>
                <a:latin typeface="APL385 Unicode" panose="020B0709000202000203" pitchFamily="49" charset="0"/>
              </a:rPr>
              <a:t>46138.39583</a:t>
            </a:r>
          </a:p>
          <a:p>
            <a:pPr marL="0" indent="0">
              <a:buNone/>
            </a:pP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>
                <a:effectLst/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5 Unicode" panose="020B0709000202000203" pitchFamily="49" charset="0"/>
              </a:rPr>
              <a:t>'%ISO%'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FormatDateTime</a:t>
            </a:r>
            <a:r>
              <a:rPr lang="en-GB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ddn</a:t>
            </a:r>
            <a:br>
              <a:rPr lang="en-GB" dirty="0">
                <a:effectLst/>
                <a:latin typeface="APL385 Unicode" panose="020B0709000202000203" pitchFamily="49" charset="0"/>
              </a:rPr>
            </a:br>
            <a:r>
              <a:rPr lang="en-GB" dirty="0">
                <a:effectLst/>
                <a:latin typeface="APL385 Unicode" panose="020B0709000202000203" pitchFamily="49" charset="0"/>
              </a:rPr>
              <a:t>2026-27-04T09:30:00</a:t>
            </a:r>
            <a:r>
              <a:rPr lang="en-GB" dirty="0"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BDE62A-BC56-9DE4-6AF6-68CAB7E9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 Date Range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85B2584-9C49-E7C7-3253-CEEC6CAC196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68536A46-A319-59E7-D567-190AA8985275}"/>
              </a:ext>
            </a:extLst>
          </p:cNvPr>
          <p:cNvSpPr/>
          <p:nvPr/>
        </p:nvSpPr>
        <p:spPr>
          <a:xfrm>
            <a:off x="7335827" y="1732546"/>
            <a:ext cx="1580900" cy="1244409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v21.0</a:t>
            </a:r>
          </a:p>
        </p:txBody>
      </p:sp>
    </p:spTree>
    <p:extLst>
      <p:ext uri="{BB962C8B-B14F-4D97-AF65-F5344CB8AC3E}">
        <p14:creationId xmlns:p14="http://schemas.microsoft.com/office/powerpoint/2010/main" val="2101979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F429B-FF8D-947E-0DA8-9FA824050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B6A3D9-366C-7C46-4B91-BB54CDC00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Search</a:t>
            </a:r>
          </a:p>
          <a:p>
            <a:pPr marL="0" indent="0">
              <a:buNone/>
            </a:pPr>
            <a:r>
              <a:rPr lang="en-GB" dirty="0"/>
              <a:t>Filter</a:t>
            </a:r>
          </a:p>
          <a:p>
            <a:pPr marL="0" indent="0">
              <a:buNone/>
            </a:pPr>
            <a:r>
              <a:rPr lang="en-GB" dirty="0"/>
              <a:t>Recommendations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CD15D-7829-8B32-E4B7-30E3250F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Query Layer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FC8010E-FAD0-38BC-0F49-0A38F0057DA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3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C39DE6-24F9-8679-DDE5-ACBCAA626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CB0792-8967-F7B3-F00D-7F39C13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E3A7191-F64F-8FC4-9DB0-EF9467A3AB4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632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75A445-E8EF-7B2B-4883-25D40DFFF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252217-D892-91C5-7D14-0510D6BB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46A35F2-CBD6-D001-2850-E9327118050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21F60-09B2-FCA0-DC08-F07D5542D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77"/>
            <a:ext cx="9144000" cy="510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09399"/>
      </p:ext>
    </p:extLst>
  </p:cSld>
  <p:clrMapOvr>
    <a:masterClrMapping/>
  </p:clrMapOvr>
  <p:transition spd="slow">
    <p:cover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58355-59F4-4963-F95B-51D0D51B1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2C211-9B98-10A5-3B6A-72EEF0BBD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26CB5B-8ACB-F6F4-D039-F6DC925E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59571455-92A6-81C5-AADA-CABC19D7771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C33C2-2D97-7D88-0178-574CC8157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9" y="8828"/>
            <a:ext cx="9141281" cy="6133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1D94B-3968-7F3C-0091-24560B9DB129}"/>
              </a:ext>
            </a:extLst>
          </p:cNvPr>
          <p:cNvCxnSpPr>
            <a:cxnSpLocks/>
          </p:cNvCxnSpPr>
          <p:nvPr/>
        </p:nvCxnSpPr>
        <p:spPr>
          <a:xfrm>
            <a:off x="1357313" y="2500313"/>
            <a:ext cx="371475" cy="0"/>
          </a:xfrm>
          <a:prstGeom prst="line">
            <a:avLst/>
          </a:prstGeom>
          <a:ln w="28575">
            <a:solidFill>
              <a:srgbClr val="FF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77518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E5367-FD35-3D5C-2DBC-AA9256E5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Cosine Similarity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AF4F484-2E72-BC5A-65AD-753AC2D7024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D0C141-D04A-BA02-793F-03754641C728}"/>
              </a:ext>
            </a:extLst>
          </p:cNvPr>
          <p:cNvSpPr txBox="1"/>
          <p:nvPr/>
        </p:nvSpPr>
        <p:spPr>
          <a:xfrm>
            <a:off x="4019413" y="3772049"/>
            <a:ext cx="442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32222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(c+.×⍉c)÷∘.×⍨0.5*⍨+/c*2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C7A06F-5DED-3A33-5729-4CB137852270}"/>
                  </a:ext>
                </a:extLst>
              </p:cNvPr>
              <p:cNvSpPr txBox="1"/>
              <p:nvPr/>
            </p:nvSpPr>
            <p:spPr>
              <a:xfrm>
                <a:off x="4919852" y="1783146"/>
                <a:ext cx="26237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C7A06F-5DED-3A33-5729-4CB137852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52" y="1783146"/>
                <a:ext cx="2623731" cy="369332"/>
              </a:xfrm>
              <a:prstGeom prst="rect">
                <a:avLst/>
              </a:prstGeom>
              <a:blipFill>
                <a:blip r:embed="rId2"/>
                <a:stretch>
                  <a:fillRect l="-2093" r="-209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E54951-2828-A5B5-5F34-A8630DB273E3}"/>
                  </a:ext>
                </a:extLst>
              </p:cNvPr>
              <p:cNvSpPr txBox="1"/>
              <p:nvPr/>
            </p:nvSpPr>
            <p:spPr>
              <a:xfrm>
                <a:off x="4637627" y="2537820"/>
                <a:ext cx="3188180" cy="848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E54951-2828-A5B5-5F34-A8630DB27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627" y="2537820"/>
                <a:ext cx="3188180" cy="848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479C030-CDDF-3B4F-A787-70F51DEB65F0}"/>
              </a:ext>
            </a:extLst>
          </p:cNvPr>
          <p:cNvGrpSpPr/>
          <p:nvPr/>
        </p:nvGrpSpPr>
        <p:grpSpPr>
          <a:xfrm>
            <a:off x="1145477" y="2385262"/>
            <a:ext cx="2039815" cy="1001445"/>
            <a:chOff x="1259058" y="2571750"/>
            <a:chExt cx="2039815" cy="100144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FFC2753-140F-7B6C-66DA-5F25C4C710E2}"/>
                </a:ext>
              </a:extLst>
            </p:cNvPr>
            <p:cNvCxnSpPr/>
            <p:nvPr/>
          </p:nvCxnSpPr>
          <p:spPr>
            <a:xfrm flipV="1">
              <a:off x="1259058" y="2571750"/>
              <a:ext cx="1695157" cy="9381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33DC2C3-E0D7-4F2C-CCAE-A2EEB58510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9058" y="3125079"/>
              <a:ext cx="2039815" cy="3848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93CFBF3A-C639-FFD0-BFF7-58F607306282}"/>
                </a:ext>
              </a:extLst>
            </p:cNvPr>
            <p:cNvSpPr/>
            <p:nvPr/>
          </p:nvSpPr>
          <p:spPr>
            <a:xfrm>
              <a:off x="2321170" y="2820573"/>
              <a:ext cx="365760" cy="752622"/>
            </a:xfrm>
            <a:prstGeom prst="arc">
              <a:avLst>
                <a:gd name="adj1" fmla="val 16344660"/>
                <a:gd name="adj2" fmla="val 8097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CA5261-4CD6-2C73-C195-41FCF375FDBC}"/>
                </a:ext>
              </a:extLst>
            </p:cNvPr>
            <p:cNvSpPr txBox="1"/>
            <p:nvPr/>
          </p:nvSpPr>
          <p:spPr>
            <a:xfrm>
              <a:off x="2321170" y="287710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θ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614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B75F17-E56C-CA0C-2247-75466ADC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8"/>
            <a:ext cx="6507968" cy="1044308"/>
          </a:xfrm>
        </p:spPr>
        <p:txBody>
          <a:bodyPr/>
          <a:lstStyle/>
          <a:p>
            <a:r>
              <a:rPr lang="en-GB" sz="3000" dirty="0"/>
              <a:t>Dyalog Content Management System</a:t>
            </a:r>
            <a:br>
              <a:rPr lang="en-GB" dirty="0"/>
            </a:br>
            <a:r>
              <a:rPr lang="en-GB" dirty="0"/>
              <a:t>(DCMS)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10FDD56-342A-7E18-1649-AFAB0CCF9EA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C4C84E3-FB27-C511-B2E8-4C96DB24A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38" y="791371"/>
            <a:ext cx="5067014" cy="39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6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1AAEF0-B66D-D7FF-35B2-D302A609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Isn't that expensive?</a:t>
            </a:r>
          </a:p>
          <a:p>
            <a:pPr marL="0" indent="0">
              <a:buNone/>
            </a:pPr>
            <a:r>
              <a:rPr lang="en-GB" dirty="0"/>
              <a:t>Yes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BFBF7B-5E50-37BB-E48C-57934781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Cosine Similarity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CA0C459-B6D2-136F-D95F-B0DBD1DFFCF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A2261B0-0ECB-7094-E48A-8E77FD686240}"/>
              </a:ext>
            </a:extLst>
          </p:cNvPr>
          <p:cNvSpPr txBox="1">
            <a:spLocks/>
          </p:cNvSpPr>
          <p:nvPr/>
        </p:nvSpPr>
        <p:spPr>
          <a:xfrm>
            <a:off x="316654" y="2323814"/>
            <a:ext cx="1381517" cy="4455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400" dirty="0"/>
              <a:t>Isolates</a:t>
            </a:r>
          </a:p>
        </p:txBody>
      </p:sp>
    </p:spTree>
    <p:extLst>
      <p:ext uri="{BB962C8B-B14F-4D97-AF65-F5344CB8AC3E}">
        <p14:creationId xmlns:p14="http://schemas.microsoft.com/office/powerpoint/2010/main" val="12773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31D78-E6B3-0159-3E48-EFA61133C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688BB7-876B-DC97-7A82-D77B98725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Expensive computations in-process block incoming requests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59A62B-8D5B-EA99-12EB-D9A5395C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Isolates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8DF5F07-31FC-A307-5E8A-C716E2243D3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12FD8-60D1-AC98-1510-5F678A8FC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962"/>
            <a:ext cx="9144000" cy="292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89A52F-48BF-AEFA-14AD-63635FCA6A25}"/>
              </a:ext>
            </a:extLst>
          </p:cNvPr>
          <p:cNvSpPr txBox="1"/>
          <p:nvPr/>
        </p:nvSpPr>
        <p:spPr>
          <a:xfrm>
            <a:off x="1911303" y="4086585"/>
            <a:ext cx="5321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https://www.dyalog.com/documentation_200.htm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532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A6EA2-69FA-42A5-BCD6-DDFF09C36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C07250-8E63-3DC5-6191-118CD3338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349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APL385 Unicode" panose="020B0709000202000203" pitchFamily="49" charset="0"/>
              </a:rPr>
              <a:t>#.</a:t>
            </a:r>
            <a:r>
              <a:rPr lang="en-GB" sz="160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⎕CY'isolate'</a:t>
            </a:r>
            <a:br>
              <a:rPr lang="en-GB" sz="160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</a:br>
            <a:r>
              <a:rPr lang="en-GB" sz="160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II</a:t>
            </a:r>
            <a:r>
              <a:rPr lang="en-GB" sz="160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←#.</a:t>
            </a:r>
            <a:r>
              <a:rPr lang="en-GB" sz="160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II </a:t>
            </a:r>
            <a:r>
              <a:rPr lang="en-GB" sz="160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⋄</a:t>
            </a:r>
            <a:r>
              <a:rPr lang="en-GB" sz="160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Values</a:t>
            </a:r>
            <a:r>
              <a:rPr lang="en-GB" sz="160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←#.</a:t>
            </a:r>
            <a:r>
              <a:rPr lang="en-GB" sz="160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isolate.Values</a:t>
            </a:r>
            <a:endParaRPr lang="en-GB" sz="160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6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vids</a:t>
            </a:r>
            <a:r>
              <a:rPr lang="en-GB" sz="16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16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CACHE.videos</a:t>
            </a:r>
            <a:endParaRPr lang="en-GB" sz="160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6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data←vids.index_cols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⌷⍨⊂</a:t>
            </a:r>
            <a:r>
              <a:rPr lang="en-GB" sz="16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vids.fields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⍳⊆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'title'</a:t>
            </a:r>
            <a:r>
              <a:rPr lang="en-GB" sz="16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'description'</a:t>
            </a:r>
            <a:r>
              <a:rPr lang="en-GB" sz="16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'presenter'</a:t>
            </a:r>
            <a:r>
              <a:rPr lang="en-GB" sz="16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</a:p>
          <a:p>
            <a:pPr marL="0" indent="0">
              <a:buNone/>
            </a:pPr>
            <a:r>
              <a:rPr lang="en-GB" sz="160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recommendations</a:t>
            </a:r>
            <a:r>
              <a:rPr lang="en-GB" sz="1600" dirty="0" err="1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GB" sz="160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videos.ComputeRecommendations</a:t>
            </a:r>
            <a:r>
              <a:rPr lang="en-GB" sz="160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II data</a:t>
            </a:r>
          </a:p>
          <a:p>
            <a:pPr marL="0" indent="0">
              <a:buNone/>
            </a:pPr>
            <a:br>
              <a:rPr lang="en-GB" sz="1600" dirty="0">
                <a:effectLst/>
                <a:latin typeface="APL385 Unicode" panose="020B0709000202000203" pitchFamily="49" charset="0"/>
              </a:rPr>
            </a:br>
            <a:r>
              <a:rPr lang="en-GB" sz="1600" dirty="0"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:If</a:t>
            </a:r>
            <a:r>
              <a:rPr lang="en-GB" sz="160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lang="en-GB" sz="160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=</a:t>
            </a:r>
            <a:r>
              <a:rPr lang="en-GB" sz="1600" dirty="0"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lang="en-GB" sz="1600" dirty="0" err="1"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NC</a:t>
            </a:r>
            <a:r>
              <a:rPr lang="en-GB" sz="1600" dirty="0" err="1"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'vids.recommendations</a:t>
            </a:r>
            <a:r>
              <a:rPr lang="en-GB" sz="1600" dirty="0"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</a:t>
            </a:r>
            <a:br>
              <a:rPr lang="en-GB" sz="1600" dirty="0">
                <a:solidFill>
                  <a:srgbClr val="000000"/>
                </a:solidFill>
                <a:latin typeface="APL385 Unicode" panose="020B0709000202000203" pitchFamily="49" charset="0"/>
              </a:rPr>
            </a:br>
            <a:r>
              <a:rPr lang="en-GB" sz="1600" dirty="0">
                <a:solidFill>
                  <a:srgbClr val="000000"/>
                </a:solidFill>
                <a:latin typeface="APL385 Unicode" panose="020B0709000202000203" pitchFamily="49" charset="0"/>
              </a:rPr>
              <a:t>    </a:t>
            </a:r>
            <a:r>
              <a:rPr lang="en-GB" sz="160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vids.recommendations</a:t>
            </a:r>
            <a:r>
              <a:rPr lang="en-GB" sz="160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⍴⍨</a:t>
            </a:r>
            <a:r>
              <a:rPr lang="en-GB" sz="1600" dirty="0">
                <a:solidFill>
                  <a:srgbClr val="000000"/>
                </a:solidFill>
                <a:latin typeface="APL385 Unicode" panose="020B0709000202000203" pitchFamily="49" charset="0"/>
              </a:rPr>
              <a:t>s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⌈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¯1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1600" dirty="0">
                <a:solidFill>
                  <a:srgbClr val="000000"/>
                </a:solidFill>
                <a:latin typeface="APL385 Unicode" panose="020B0709000202000203" pitchFamily="49" charset="0"/>
              </a:rPr>
              <a:t>s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←≢</a:t>
            </a:r>
            <a:r>
              <a:rPr lang="en-GB" sz="160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vids.values</a:t>
            </a:r>
            <a:br>
              <a:rPr lang="en-GB" sz="1600" dirty="0">
                <a:solidFill>
                  <a:srgbClr val="000000"/>
                </a:solidFill>
                <a:latin typeface="APL385 Unicode" panose="020B0709000202000203" pitchFamily="49" charset="0"/>
              </a:rPr>
            </a:br>
            <a:r>
              <a:rPr lang="en-GB" sz="1600" dirty="0"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lang="en-GB" sz="1600" dirty="0" err="1"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EndIf</a:t>
            </a: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490263-F21E-0BF6-24A9-DD9EB287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Isolates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71ECDC6A-FA6A-D095-BFFA-4C86D37D206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AD477-D81B-18F3-1B16-1FC778B41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50C666-6F75-525A-F149-B9FC5D587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700898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 sz="1600" dirty="0">
                <a:effectLst/>
                <a:latin typeface="APL385 Unicode" panose="020B0709000202000203" pitchFamily="49" charset="0"/>
              </a:rPr>
            </a:br>
            <a:r>
              <a:rPr lang="en-GB" sz="160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Values</a:t>
            </a:r>
            <a:r>
              <a:rPr lang="en-GB" sz="160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←#.</a:t>
            </a:r>
            <a:r>
              <a:rPr lang="en-GB" sz="160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isolate.Values</a:t>
            </a:r>
            <a:endParaRPr lang="en-GB" sz="1600" dirty="0"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buNone/>
            </a:pPr>
            <a:br>
              <a:rPr lang="en-GB" sz="160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</a:b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Use existing values unless the </a:t>
            </a:r>
            <a:r>
              <a:rPr lang="en-GB" sz="1600" dirty="0" err="1">
                <a:solidFill>
                  <a:srgbClr val="008000"/>
                </a:solidFill>
                <a:latin typeface="APL385 Unicode" panose="020B0709000202000203" pitchFamily="49" charset="0"/>
              </a:rPr>
              <a:t>ComputeRecommended</a:t>
            </a:r>
            <a:b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</a:b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isolate has finished processing</a:t>
            </a:r>
            <a:br>
              <a:rPr lang="en-GB" sz="1600" dirty="0">
                <a:effectLst/>
                <a:latin typeface="APL385 Unicode" panose="020B0709000202000203" pitchFamily="49" charset="0"/>
              </a:rPr>
            </a:br>
            <a:r>
              <a:rPr lang="en-GB" sz="160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vids.recommendations</a:t>
            </a:r>
            <a:r>
              <a:rPr lang="en-GB" sz="1600" dirty="0"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←⊃</a:t>
            </a:r>
            <a:r>
              <a:rPr lang="en-GB" sz="1600" dirty="0" err="1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vids.recommendations</a:t>
            </a:r>
            <a:r>
              <a:rPr lang="en-GB" sz="160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Values</a:t>
            </a:r>
            <a:r>
              <a:rPr lang="en-GB" sz="1600" dirty="0"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'##.recommendations'</a:t>
            </a: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8B9242-62C9-91B3-DC01-09553BBF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Meanwhile…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2E17B47A-164A-9668-75D1-984260EAEBE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45F70-E69D-75AC-7B8A-BD5A7A67B277}"/>
              </a:ext>
            </a:extLst>
          </p:cNvPr>
          <p:cNvSpPr txBox="1"/>
          <p:nvPr/>
        </p:nvSpPr>
        <p:spPr>
          <a:xfrm>
            <a:off x="422031" y="895593"/>
            <a:ext cx="474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 in the Recommendations endpoint function</a:t>
            </a:r>
          </a:p>
        </p:txBody>
      </p:sp>
    </p:spTree>
    <p:extLst>
      <p:ext uri="{BB962C8B-B14F-4D97-AF65-F5344CB8AC3E}">
        <p14:creationId xmlns:p14="http://schemas.microsoft.com/office/powerpoint/2010/main" val="30906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AD123-617D-6295-7CCA-CAFBC423F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0AA11FD7-7F35-B573-B381-D39EE48D47EC}"/>
              </a:ext>
            </a:extLst>
          </p:cNvPr>
          <p:cNvSpPr/>
          <p:nvPr/>
        </p:nvSpPr>
        <p:spPr>
          <a:xfrm>
            <a:off x="1498790" y="1422358"/>
            <a:ext cx="5458601" cy="2193992"/>
          </a:xfrm>
          <a:prstGeom prst="flowChartProces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Dyalog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B182C7E-D8EB-ABAF-8AD1-BF0FCBDB665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9BA93A51-5891-9265-EC0E-C1BE5484C9D2}"/>
              </a:ext>
            </a:extLst>
          </p:cNvPr>
          <p:cNvSpPr/>
          <p:nvPr/>
        </p:nvSpPr>
        <p:spPr>
          <a:xfrm>
            <a:off x="1918177" y="171881"/>
            <a:ext cx="3279465" cy="960520"/>
          </a:xfrm>
          <a:prstGeom prst="flowChartProcess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Clients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A8425E81-C038-5FB1-B9D9-CC15A094504A}"/>
              </a:ext>
            </a:extLst>
          </p:cNvPr>
          <p:cNvSpPr/>
          <p:nvPr/>
        </p:nvSpPr>
        <p:spPr>
          <a:xfrm>
            <a:off x="1966305" y="570357"/>
            <a:ext cx="1808174" cy="495013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React Frontend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5B522275-2750-10F0-3702-9D2FA49FF2AD}"/>
              </a:ext>
            </a:extLst>
          </p:cNvPr>
          <p:cNvSpPr/>
          <p:nvPr/>
        </p:nvSpPr>
        <p:spPr>
          <a:xfrm>
            <a:off x="3994485" y="569008"/>
            <a:ext cx="1134405" cy="495013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Admin UI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89C20113-EEEF-125F-27AE-94C9D8A7A7EB}"/>
              </a:ext>
            </a:extLst>
          </p:cNvPr>
          <p:cNvSpPr/>
          <p:nvPr/>
        </p:nvSpPr>
        <p:spPr>
          <a:xfrm>
            <a:off x="1753173" y="1945628"/>
            <a:ext cx="4441371" cy="590120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 Server</a:t>
            </a:r>
          </a:p>
          <a:p>
            <a:pPr algn="ctr"/>
            <a:r>
              <a:rPr lang="en-GB" dirty="0"/>
              <a:t>(Jarvis/Stark)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DAFA9D18-12FB-D69F-4FBB-16FC4A392339}"/>
              </a:ext>
            </a:extLst>
          </p:cNvPr>
          <p:cNvSpPr/>
          <p:nvPr/>
        </p:nvSpPr>
        <p:spPr>
          <a:xfrm>
            <a:off x="1636869" y="2899445"/>
            <a:ext cx="1581292" cy="424829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Query Layer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78D0371F-976D-81EE-1D91-56787A98BD06}"/>
              </a:ext>
            </a:extLst>
          </p:cNvPr>
          <p:cNvSpPr/>
          <p:nvPr/>
        </p:nvSpPr>
        <p:spPr>
          <a:xfrm>
            <a:off x="4109793" y="2839153"/>
            <a:ext cx="2732588" cy="639691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Database Management</a:t>
            </a:r>
          </a:p>
          <a:p>
            <a:pPr algn="ctr"/>
            <a:r>
              <a:rPr lang="en-GB" dirty="0"/>
              <a:t>SQAPL CRUD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28B048F2-06CD-F594-85EF-123D251B4AF8}"/>
              </a:ext>
            </a:extLst>
          </p:cNvPr>
          <p:cNvSpPr/>
          <p:nvPr/>
        </p:nvSpPr>
        <p:spPr>
          <a:xfrm>
            <a:off x="4572000" y="3787610"/>
            <a:ext cx="1808174" cy="590120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MariaDB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C0104D-1519-2D6C-0EE3-2DA6F86495EE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>
            <a:off x="4561688" y="1064021"/>
            <a:ext cx="914399" cy="9597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C68FD2-1233-6F2C-62ED-57632D0AD679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427515" y="1119864"/>
            <a:ext cx="442877" cy="9145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0412E08E-F27C-B1F5-8B72-1B932F71CF37}"/>
              </a:ext>
            </a:extLst>
          </p:cNvPr>
          <p:cNvSpPr/>
          <p:nvPr/>
        </p:nvSpPr>
        <p:spPr>
          <a:xfrm>
            <a:off x="4902009" y="2023801"/>
            <a:ext cx="1148156" cy="412511"/>
          </a:xfrm>
          <a:prstGeom prst="flowChartProces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Auth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89B0995E-54C6-23DF-5EC9-74E78DF07F56}"/>
              </a:ext>
            </a:extLst>
          </p:cNvPr>
          <p:cNvSpPr/>
          <p:nvPr/>
        </p:nvSpPr>
        <p:spPr>
          <a:xfrm>
            <a:off x="1853437" y="2034432"/>
            <a:ext cx="1148156" cy="412511"/>
          </a:xfrm>
          <a:prstGeom prst="flowChartProces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99448A-34C5-4A73-0DF9-B81C556967B8}"/>
              </a:ext>
            </a:extLst>
          </p:cNvPr>
          <p:cNvCxnSpPr>
            <a:cxnSpLocks/>
            <a:stCxn id="20" idx="2"/>
            <a:endCxn id="8" idx="0"/>
          </p:cNvCxnSpPr>
          <p:nvPr/>
        </p:nvCxnSpPr>
        <p:spPr>
          <a:xfrm>
            <a:off x="2427515" y="2446943"/>
            <a:ext cx="0" cy="452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B41BAE6-E6D3-5C05-6C56-14755F5FBD2B}"/>
              </a:ext>
            </a:extLst>
          </p:cNvPr>
          <p:cNvCxnSpPr>
            <a:cxnSpLocks/>
            <a:stCxn id="19" idx="2"/>
            <a:endCxn id="9" idx="0"/>
          </p:cNvCxnSpPr>
          <p:nvPr/>
        </p:nvCxnSpPr>
        <p:spPr>
          <a:xfrm>
            <a:off x="5476087" y="2436312"/>
            <a:ext cx="0" cy="402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393D423-F03B-AF45-DF89-4922A9096EA6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5476087" y="3478844"/>
            <a:ext cx="0" cy="308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2315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C9E22F-29C3-B818-CBFF-C76FA7275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github.com/Dyalog/DCMS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dyalog.com/tools/tools-and-code-libraries.htm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54DD87-1129-8953-305B-8BA4BE34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D1EE4F2-CD30-411C-7986-75310A07261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22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9E0155-EE1D-1EB8-64D7-CEE197975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Develop in Docker (write once, work anywhere)</a:t>
            </a:r>
          </a:p>
          <a:p>
            <a:r>
              <a:rPr lang="en-GB" dirty="0"/>
              <a:t>Mirror Production in Development</a:t>
            </a:r>
          </a:p>
          <a:p>
            <a:r>
              <a:rPr lang="en-GB" dirty="0"/>
              <a:t>Jenkins Automation for Deployment</a:t>
            </a:r>
          </a:p>
          <a:p>
            <a:r>
              <a:rPr lang="en-GB" dirty="0"/>
              <a:t>Testing</a:t>
            </a:r>
          </a:p>
          <a:p>
            <a:pPr lvl="1"/>
            <a:r>
              <a:rPr lang="en-GB" dirty="0"/>
              <a:t>In APL session</a:t>
            </a:r>
          </a:p>
          <a:p>
            <a:pPr lvl="1"/>
            <a:r>
              <a:rPr lang="en-GB" dirty="0"/>
              <a:t>In local Docker</a:t>
            </a:r>
          </a:p>
          <a:p>
            <a:pPr lvl="1"/>
            <a:r>
              <a:rPr lang="en-GB" dirty="0"/>
              <a:t>In continuous deployment pipeline</a:t>
            </a:r>
          </a:p>
          <a:p>
            <a:r>
              <a:rPr lang="en-GB" dirty="0"/>
              <a:t>Reduce "works on my machine" issues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9DB10-E5CE-249E-B602-60F0E5E74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&amp; Deployment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7CBFF29-3CAD-4E55-D0A5-CC4BB431195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E1F34B-A0AB-8B63-F672-DF8C1BA2C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B8D74-A593-A45D-BEFF-68145B167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&amp; Deployment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ABD75703-DED0-8935-F077-8926E2F9D8E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3172D-A546-84C1-5C26-CFB382D47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0722"/>
            <a:ext cx="9144000" cy="2650844"/>
          </a:xfrm>
          <a:prstGeom prst="rect">
            <a:avLst/>
          </a:prstGeom>
        </p:spPr>
      </p:pic>
      <p:pic>
        <p:nvPicPr>
          <p:cNvPr id="1026" name="Picture 2" descr="Jenkins Logo and symbol, meaning, history, PNG, brand">
            <a:extLst>
              <a:ext uri="{FF2B5EF4-FFF2-40B4-BE49-F238E27FC236}">
                <a16:creationId xmlns:a16="http://schemas.microsoft.com/office/drawing/2014/main" id="{47005488-655D-7DD8-0F4A-2E4C11CA6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2" y="971789"/>
            <a:ext cx="2614546" cy="147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48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BD201C-CB5F-B9D7-F7B4-326C67250B57}"/>
              </a:ext>
            </a:extLst>
          </p:cNvPr>
          <p:cNvSpPr>
            <a:spLocks noGrp="1"/>
          </p:cNvSpPr>
          <p:nvPr>
            <p:ph idx="1"/>
          </p:nvPr>
        </p:nvSpPr>
        <p:spPr>
          <a:ln w="952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apl-dependencies.txt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dyalog-HttpCommand-5.9.3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dyalog-Jarvis-1.20.5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dyalog-NuGet-0.2.5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bkaw-Stark-0.1.10 </a:t>
            </a:r>
            <a:r>
              <a:rPr lang="en-GB" dirty="0"/>
              <a:t>(not yet public)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A6DD55-C18C-896C-96D4-D9C252B9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Tatin &amp; NuGet Packages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630B003-36C8-A9D5-3125-48C399146B9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52E9D8-7148-725D-61A5-2B49E9C52B30}"/>
              </a:ext>
            </a:extLst>
          </p:cNvPr>
          <p:cNvCxnSpPr>
            <a:cxnSpLocks/>
          </p:cNvCxnSpPr>
          <p:nvPr/>
        </p:nvCxnSpPr>
        <p:spPr>
          <a:xfrm>
            <a:off x="323529" y="1773798"/>
            <a:ext cx="85283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59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B85686-B96A-D28A-823A-EEC7328A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>
                <a:effectLst/>
                <a:latin typeface="APL385 Unicode" panose="020B0709000202000203" pitchFamily="49" charset="0"/>
              </a:rPr>
              <a:t>      ]</a:t>
            </a:r>
            <a:r>
              <a:rPr lang="en-GB" dirty="0" err="1">
                <a:effectLst/>
                <a:latin typeface="APL385 Unicode" panose="020B0709000202000203" pitchFamily="49" charset="0"/>
              </a:rPr>
              <a:t>tatin.listpackages</a:t>
            </a:r>
            <a:endParaRPr lang="en-GB" dirty="0">
              <a:effectLst/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>
                <a:effectLst/>
                <a:latin typeface="APL385 Unicode" panose="020B0709000202000203" pitchFamily="49" charset="0"/>
              </a:rPr>
              <a:t> Registry: https://tatin.dev              ≢ 70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>
                <a:effectLst/>
                <a:latin typeface="APL385 Unicode" panose="020B0709000202000203" pitchFamily="49" charset="0"/>
              </a:rPr>
              <a:t> Group &amp; Name                 # major versions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>
                <a:effectLst/>
                <a:latin typeface="APL385 Unicode" panose="020B0709000202000203" pitchFamily="49" charset="0"/>
              </a:rPr>
              <a:t> ------------                 ----------------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>
                <a:effectLst/>
                <a:latin typeface="APL385 Unicode" panose="020B0709000202000203" pitchFamily="49" charset="0"/>
              </a:rPr>
              <a:t> </a:t>
            </a:r>
            <a:r>
              <a:rPr lang="en-GB" dirty="0" err="1">
                <a:effectLst/>
                <a:latin typeface="APL385 Unicode" panose="020B0709000202000203" pitchFamily="49" charset="0"/>
              </a:rPr>
              <a:t>abrudz-ColSchemes</a:t>
            </a:r>
            <a:r>
              <a:rPr lang="en-GB" dirty="0">
                <a:effectLst/>
                <a:latin typeface="APL385 Unicode" panose="020B0709000202000203" pitchFamily="49" charset="0"/>
              </a:rPr>
              <a:t>                           1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>
                <a:effectLst/>
                <a:latin typeface="APL385 Unicode" panose="020B0709000202000203" pitchFamily="49" charset="0"/>
              </a:rPr>
              <a:t> </a:t>
            </a:r>
            <a:r>
              <a:rPr lang="en-GB" dirty="0" err="1">
                <a:effectLst/>
                <a:latin typeface="APL385 Unicode" panose="020B0709000202000203" pitchFamily="49" charset="0"/>
              </a:rPr>
              <a:t>abrudz</a:t>
            </a:r>
            <a:r>
              <a:rPr lang="en-GB" dirty="0">
                <a:effectLst/>
                <a:latin typeface="APL385 Unicode" panose="020B0709000202000203" pitchFamily="49" charset="0"/>
              </a:rPr>
              <a:t>-sort                                 1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>
                <a:effectLst/>
                <a:latin typeface="APL385 Unicode" panose="020B0709000202000203" pitchFamily="49" charset="0"/>
              </a:rPr>
              <a:t>··············································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>
                <a:effectLst/>
                <a:latin typeface="APL385 Unicode" panose="020B0709000202000203" pitchFamily="49" charset="0"/>
              </a:rPr>
              <a:t> </a:t>
            </a:r>
            <a:r>
              <a:rPr lang="en-GB" dirty="0" err="1">
                <a:effectLst/>
                <a:latin typeface="APL385 Unicode" panose="020B0709000202000203" pitchFamily="49" charset="0"/>
              </a:rPr>
              <a:t>sjt</a:t>
            </a:r>
            <a:r>
              <a:rPr lang="en-GB" dirty="0">
                <a:effectLst/>
                <a:latin typeface="APL385 Unicode" panose="020B0709000202000203" pitchFamily="49" charset="0"/>
              </a:rPr>
              <a:t>-translate                               1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>
                <a:effectLst/>
                <a:latin typeface="APL385 Unicode" panose="020B0709000202000203" pitchFamily="49" charset="0"/>
              </a:rPr>
              <a:t> </a:t>
            </a:r>
            <a:r>
              <a:rPr lang="en-GB" dirty="0" err="1">
                <a:effectLst/>
                <a:latin typeface="APL385 Unicode" panose="020B0709000202000203" pitchFamily="49" charset="0"/>
              </a:rPr>
              <a:t>tiamatica</a:t>
            </a:r>
            <a:r>
              <a:rPr lang="en-GB" dirty="0">
                <a:effectLst/>
                <a:latin typeface="APL385 Unicode" panose="020B0709000202000203" pitchFamily="49" charset="0"/>
              </a:rPr>
              <a:t>-Mutsu                             1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>
                <a:effectLst/>
                <a:latin typeface="APL385 Unicode" panose="020B0709000202000203" pitchFamily="49" charset="0"/>
              </a:rPr>
              <a:t> </a:t>
            </a:r>
            <a:r>
              <a:rPr lang="en-GB" dirty="0" err="1">
                <a:effectLst/>
                <a:latin typeface="APL385 Unicode" panose="020B0709000202000203" pitchFamily="49" charset="0"/>
              </a:rPr>
              <a:t>tiamatica-Notela</a:t>
            </a:r>
            <a:r>
              <a:rPr lang="en-GB" dirty="0">
                <a:effectLst/>
                <a:latin typeface="APL385 Unicode" panose="020B0709000202000203" pitchFamily="49" charset="0"/>
              </a:rPr>
              <a:t>                            1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CCF384-48F6-3D8D-8D62-294BB5ED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Tatin &amp; NuGet Packages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78984FBF-BF53-110C-499E-6E555E5E94E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85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 2025.6">
      <a:dk1>
        <a:srgbClr val="232222"/>
      </a:dk1>
      <a:lt1>
        <a:sysClr val="window" lastClr="FFFFFF"/>
      </a:lt1>
      <a:dk2>
        <a:srgbClr val="2A3244"/>
      </a:dk2>
      <a:lt2>
        <a:srgbClr val="F2F1F0"/>
      </a:lt2>
      <a:accent1>
        <a:srgbClr val="FF6A13"/>
      </a:accent1>
      <a:accent2>
        <a:srgbClr val="8986CA"/>
      </a:accent2>
      <a:accent3>
        <a:srgbClr val="003B5C"/>
      </a:accent3>
      <a:accent4>
        <a:srgbClr val="FFA300"/>
      </a:accent4>
      <a:accent5>
        <a:srgbClr val="CA2E51"/>
      </a:accent5>
      <a:accent6>
        <a:srgbClr val="FF6A13"/>
      </a:accent6>
      <a:hlink>
        <a:srgbClr val="FF6A13"/>
      </a:hlink>
      <a:folHlink>
        <a:srgbClr val="FF6A13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11220</TotalTime>
  <Words>1418</Words>
  <Application>Microsoft Office PowerPoint</Application>
  <PresentationFormat>On-screen Show (16:9)</PresentationFormat>
  <Paragraphs>272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Consolas</vt:lpstr>
      <vt:lpstr>Sarabun</vt:lpstr>
      <vt:lpstr>APL385 Unicode</vt:lpstr>
      <vt:lpstr>Calibri</vt:lpstr>
      <vt:lpstr>Wingdings</vt:lpstr>
      <vt:lpstr>Cambria Math</vt:lpstr>
      <vt:lpstr>Courier New</vt:lpstr>
      <vt:lpstr>Arial</vt:lpstr>
      <vt:lpstr>Wingdings 2</vt:lpstr>
      <vt:lpstr>Office Theme</vt:lpstr>
      <vt:lpstr>An APL App End-to-End </vt:lpstr>
      <vt:lpstr>PowerPoint Presentation</vt:lpstr>
      <vt:lpstr>PowerPoint Presentation</vt:lpstr>
      <vt:lpstr>Coming Up…</vt:lpstr>
      <vt:lpstr>Dyalog Content Management System (DCMS)</vt:lpstr>
      <vt:lpstr>Development &amp; Deployment</vt:lpstr>
      <vt:lpstr>Development &amp; Deployment</vt:lpstr>
      <vt:lpstr>Tatin &amp; NuGet Packages</vt:lpstr>
      <vt:lpstr>Tatin &amp; NuGet Packages</vt:lpstr>
      <vt:lpstr>Tatin &amp; NuGet Packages</vt:lpstr>
      <vt:lpstr>Tatin &amp; NuGet Packages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MariaDB</vt:lpstr>
      <vt:lpstr>MariaDB</vt:lpstr>
      <vt:lpstr>PowerPoint Presentation</vt:lpstr>
      <vt:lpstr>MariaDB</vt:lpstr>
      <vt:lpstr>PowerPoint Presentation</vt:lpstr>
      <vt:lpstr>CRUD</vt:lpstr>
      <vt:lpstr>CRUD</vt:lpstr>
      <vt:lpstr>CRUD</vt:lpstr>
      <vt:lpstr>PowerPoint Presentation</vt:lpstr>
      <vt:lpstr>HTTP Server</vt:lpstr>
      <vt:lpstr>OpenAPI</vt:lpstr>
      <vt:lpstr>PowerPoint Presentation</vt:lpstr>
      <vt:lpstr>SQL Tables to JSON Objects</vt:lpstr>
      <vt:lpstr>SQL Tables to JSON Objects</vt:lpstr>
      <vt:lpstr>PowerPoint Presentation</vt:lpstr>
      <vt:lpstr>PowerPoint Presentation</vt:lpstr>
      <vt:lpstr>CRUD/Create.aplf</vt:lpstr>
      <vt:lpstr>CRUD</vt:lpstr>
      <vt:lpstr>PowerPoint Presentation</vt:lpstr>
      <vt:lpstr>Query Layer</vt:lpstr>
      <vt:lpstr>Search</vt:lpstr>
      <vt:lpstr>Search</vt:lpstr>
      <vt:lpstr>Query Layer</vt:lpstr>
      <vt:lpstr>Filter Date Range</vt:lpstr>
      <vt:lpstr>Filter Date Range</vt:lpstr>
      <vt:lpstr>Filter Date Range</vt:lpstr>
      <vt:lpstr>Filter Date Range</vt:lpstr>
      <vt:lpstr>Query Layer</vt:lpstr>
      <vt:lpstr>Recommendations</vt:lpstr>
      <vt:lpstr>PowerPoint Presentation</vt:lpstr>
      <vt:lpstr>PowerPoint Presentation</vt:lpstr>
      <vt:lpstr>Cosine Similarity</vt:lpstr>
      <vt:lpstr>Cosine Similarity</vt:lpstr>
      <vt:lpstr>Isolates</vt:lpstr>
      <vt:lpstr>Isolates</vt:lpstr>
      <vt:lpstr>Meanwhile…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Rich Park</cp:lastModifiedBy>
  <cp:revision>553</cp:revision>
  <dcterms:created xsi:type="dcterms:W3CDTF">2019-07-25T11:46:05Z</dcterms:created>
  <dcterms:modified xsi:type="dcterms:W3CDTF">2026-04-27T11:09:51Z</dcterms:modified>
</cp:coreProperties>
</file>