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7" r:id="rId2"/>
    <p:sldId id="1019" r:id="rId3"/>
    <p:sldId id="1297" r:id="rId4"/>
    <p:sldId id="1264" r:id="rId5"/>
    <p:sldId id="1349" r:id="rId6"/>
    <p:sldId id="1302" r:id="rId7"/>
    <p:sldId id="1303" r:id="rId8"/>
    <p:sldId id="1311" r:id="rId9"/>
    <p:sldId id="1304" r:id="rId10"/>
    <p:sldId id="1305" r:id="rId11"/>
    <p:sldId id="1306" r:id="rId12"/>
    <p:sldId id="1307" r:id="rId13"/>
    <p:sldId id="1308" r:id="rId14"/>
    <p:sldId id="1344" r:id="rId15"/>
    <p:sldId id="1316" r:id="rId16"/>
    <p:sldId id="1346" r:id="rId17"/>
    <p:sldId id="1345" r:id="rId18"/>
    <p:sldId id="1314" r:id="rId19"/>
    <p:sldId id="1293" r:id="rId20"/>
    <p:sldId id="1309" r:id="rId21"/>
    <p:sldId id="263" r:id="rId22"/>
    <p:sldId id="264" r:id="rId23"/>
    <p:sldId id="267" r:id="rId24"/>
    <p:sldId id="1319" r:id="rId25"/>
    <p:sldId id="268" r:id="rId26"/>
    <p:sldId id="269" r:id="rId27"/>
    <p:sldId id="270" r:id="rId28"/>
    <p:sldId id="271" r:id="rId29"/>
    <p:sldId id="272" r:id="rId30"/>
    <p:sldId id="1310" r:id="rId31"/>
    <p:sldId id="1347" r:id="rId32"/>
    <p:sldId id="259" r:id="rId33"/>
    <p:sldId id="1348" r:id="rId34"/>
    <p:sldId id="1320" r:id="rId35"/>
    <p:sldId id="1318" r:id="rId36"/>
    <p:sldId id="1321" r:id="rId37"/>
    <p:sldId id="1352" r:id="rId38"/>
    <p:sldId id="1353" r:id="rId39"/>
    <p:sldId id="1323" r:id="rId40"/>
    <p:sldId id="1325" r:id="rId41"/>
    <p:sldId id="1322" r:id="rId42"/>
    <p:sldId id="1328" r:id="rId43"/>
    <p:sldId id="1326" r:id="rId44"/>
    <p:sldId id="1342" r:id="rId45"/>
    <p:sldId id="1332" r:id="rId46"/>
    <p:sldId id="1298" r:id="rId47"/>
    <p:sldId id="1336" r:id="rId48"/>
    <p:sldId id="1300" r:id="rId49"/>
    <p:sldId id="262" r:id="rId50"/>
    <p:sldId id="1337" r:id="rId51"/>
    <p:sldId id="1338" r:id="rId52"/>
    <p:sldId id="1295" r:id="rId53"/>
    <p:sldId id="1296" r:id="rId54"/>
    <p:sldId id="1339" r:id="rId55"/>
    <p:sldId id="1113" r:id="rId56"/>
    <p:sldId id="1116" r:id="rId57"/>
    <p:sldId id="1343" r:id="rId58"/>
    <p:sldId id="1213" r:id="rId59"/>
    <p:sldId id="1260" r:id="rId60"/>
    <p:sldId id="1218" r:id="rId61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64"/>
    </p:embeddedFont>
    <p:embeddedFont>
      <p:font typeface="Aptos Narrow" panose="020B0004020202020204" pitchFamily="34" charset="0"/>
      <p:regular r:id="rId65"/>
      <p:bold r:id="rId66"/>
      <p:italic r:id="rId67"/>
      <p:boldItalic r:id="rId68"/>
    </p:embeddedFont>
    <p:embeddedFont>
      <p:font typeface="Sarabun" panose="020B0604020202020204" charset="-34"/>
      <p:regular r:id="rId69"/>
      <p:bold r:id="rId70"/>
      <p:italic r:id="rId71"/>
      <p:boldItalic r:id="rId72"/>
    </p:embeddedFont>
    <p:embeddedFont>
      <p:font typeface="Source Sans Pro" panose="020B0503030403020204" pitchFamily="34" charset="0"/>
      <p:regular r:id="rId73"/>
      <p:bold r:id="rId74"/>
      <p:italic r:id="rId75"/>
      <p:boldItalic r:id="rId76"/>
    </p:embeddedFont>
    <p:embeddedFont>
      <p:font typeface="Wingdings 2" panose="05020102010507070707" pitchFamily="18" charset="2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A6D8F"/>
    <a:srgbClr val="3B475E"/>
    <a:srgbClr val="ED7F00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17" autoAdjust="0"/>
    <p:restoredTop sz="95508" autoAdjust="0"/>
  </p:normalViewPr>
  <p:slideViewPr>
    <p:cSldViewPr snapToGrid="0">
      <p:cViewPr varScale="1">
        <p:scale>
          <a:sx n="146" d="100"/>
          <a:sy n="146" d="100"/>
        </p:scale>
        <p:origin x="138" y="3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NULL"/><Relationship Id="rId69" Type="http://schemas.openxmlformats.org/officeDocument/2006/relationships/font" Target="fonts/font5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000" dirty="0"/>
              <a:t>Revenue from Recent Migrants (kUSD)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Sheet1!$E$3:$J$3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Sheet1!$E$16:$J$16</c:f>
              <c:numCache>
                <c:formatCode>#,##0</c:formatCode>
                <c:ptCount val="6"/>
                <c:pt idx="0">
                  <c:v>4.3564500000000006</c:v>
                </c:pt>
                <c:pt idx="1">
                  <c:v>43.420050000000003</c:v>
                </c:pt>
                <c:pt idx="2">
                  <c:v>82.761750000000006</c:v>
                </c:pt>
                <c:pt idx="3">
                  <c:v>86.011200000000017</c:v>
                </c:pt>
                <c:pt idx="4">
                  <c:v>122.51115000000001</c:v>
                </c:pt>
                <c:pt idx="5">
                  <c:v>201.97080000000003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9-441C-93B3-FB92BA8115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935791"/>
        <c:axId val="179931471"/>
      </c:barChart>
      <c:catAx>
        <c:axId val="179935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79931471"/>
        <c:crosses val="autoZero"/>
        <c:auto val="1"/>
        <c:lblAlgn val="ctr"/>
        <c:lblOffset val="100"/>
        <c:noMultiLvlLbl val="0"/>
      </c:catAx>
      <c:valAx>
        <c:axId val="179931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79935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000" dirty="0"/>
              <a:t>Revenue from Recent Migrants (kUSD)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Sheet1!$E$3:$J$3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Sheet1!$E$16:$J$16</c:f>
              <c:numCache>
                <c:formatCode>#,##0</c:formatCode>
                <c:ptCount val="6"/>
                <c:pt idx="0">
                  <c:v>4.3564500000000006</c:v>
                </c:pt>
                <c:pt idx="1">
                  <c:v>43.420050000000003</c:v>
                </c:pt>
                <c:pt idx="2">
                  <c:v>82.761750000000006</c:v>
                </c:pt>
                <c:pt idx="3">
                  <c:v>86.011200000000017</c:v>
                </c:pt>
                <c:pt idx="4">
                  <c:v>122.51115000000001</c:v>
                </c:pt>
                <c:pt idx="5">
                  <c:v>201.97080000000003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9-441C-93B3-FB92BA8115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935791"/>
        <c:axId val="179931471"/>
      </c:barChart>
      <c:catAx>
        <c:axId val="179935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79931471"/>
        <c:crosses val="autoZero"/>
        <c:auto val="1"/>
        <c:lblAlgn val="ctr"/>
        <c:lblOffset val="100"/>
        <c:noMultiLvlLbl val="0"/>
      </c:catAx>
      <c:valAx>
        <c:axId val="179931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79935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0.34145</cdr:x>
      <cdr:y>0.21958</cdr:y>
    </cdr:from>
    <cdr:to>
      <cdr:x>0.65855</cdr:x>
      <cdr:y>0.42063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CC227CF-AC19-5160-14A0-A20AF41FD835}"/>
            </a:ext>
          </a:extLst>
        </cdr:cNvPr>
        <cdr:cNvSpPr txBox="1"/>
      </cdr:nvSpPr>
      <cdr:spPr>
        <a:xfrm xmlns:a="http://schemas.openxmlformats.org/drawingml/2006/main">
          <a:off x="2494280" y="843280"/>
          <a:ext cx="2316480" cy="772160"/>
        </a:xfrm>
        <a:prstGeom xmlns:a="http://schemas.openxmlformats.org/drawingml/2006/main" prst="rect">
          <a:avLst/>
        </a:prstGeom>
        <a:solidFill xmlns:a="http://schemas.openxmlformats.org/drawingml/2006/main">
          <a:srgbClr val="BBB5D6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a-DK" sz="1400" kern="1200" dirty="0"/>
            <a:t>Revenue of recent migrants </a:t>
          </a:r>
          <a:br>
            <a:rPr lang="da-DK" sz="1400" kern="1200" dirty="0"/>
          </a:br>
          <a:r>
            <a:rPr lang="da-DK" sz="1400" kern="1200" dirty="0"/>
            <a:t>whose business depends on</a:t>
          </a:r>
          <a:br>
            <a:rPr lang="da-DK" sz="1400" kern="1200" dirty="0"/>
          </a:br>
          <a:r>
            <a:rPr lang="da-DK" sz="1400" kern="1200" dirty="0"/>
            <a:t>Dyalog APL exceeds $10Bn.</a:t>
          </a:r>
          <a:endParaRPr lang="en-GB" sz="1400" kern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20/05/2026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20/05/2026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2FFB1-25CC-4728-9965-6723E3FB9269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0344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1DCCD-1DD5-70A8-020E-BEAE7A030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563B4-4ED9-CD01-F832-69EF32A76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B94C3-72BF-5AE9-0504-E23C06626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90366-D4A0-43D7-5F65-1C094E818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2FFB1-25CC-4728-9965-6723E3FB9269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0738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648CC-CFF7-D8A0-B4F9-DFE8CCB6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42B59-7682-AA4C-0114-036124752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6BF3CE-8CF6-D710-D325-C53110567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7E498-F8A4-5739-3E76-285D5340E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2FFB1-25CC-4728-9965-6723E3FB9269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7097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DDB5C-BD75-0B4A-97C7-349B8ED6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7B43B-293A-0567-B21F-7461A1746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F8A28-AD9C-6CFD-085E-6A5B2FE2D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0FA6B-ED9E-E1E8-FFD9-83361F711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2FFB1-25CC-4728-9965-6723E3FB9269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589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21626-436E-44AD-3C84-4668FE59D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DA6BE1-3E23-DA3B-DEDC-5D0ECD22B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BF016-1603-69F2-5678-B70DCA247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ECC87-8806-C835-BF7C-950052B75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2FFB1-25CC-4728-9965-6723E3FB9269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14654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Morten Kromberg, CTO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60" y="818889"/>
            <a:ext cx="1935522" cy="351233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E235E-8BE2-78BC-2D0F-81A926E25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95533"/>
            <a:ext cx="9144000" cy="476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DA54AE-24CE-46D4-E5A9-B680C8F8ED7C}"/>
              </a:ext>
            </a:extLst>
          </p:cNvPr>
          <p:cNvSpPr/>
          <p:nvPr userDrawn="1"/>
        </p:nvSpPr>
        <p:spPr>
          <a:xfrm>
            <a:off x="79513" y="4850296"/>
            <a:ext cx="417443" cy="201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13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1860E7C-CA2A-CCFE-19A9-6DCDEE29B22A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CFE9A372-03E3-E60F-6496-867B43D28DD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6AE5AD0B-78DA-96AF-6F08-3574B654A51A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2ADF6038-2E5A-469C-35D8-0A0580CF19A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78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78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71537"/>
            <a:ext cx="8239125" cy="37623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74394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307C-58E5-3A47-43D5-1962A966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6CCB6-A952-D349-7304-35C6FC1BC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69B3-564D-4DE3-8A21-CEE186B96BFB}" type="datetimeFigureOut">
              <a:rPr lang="LID4096" smtClean="0"/>
              <a:t>05/20/2026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57910-3597-605F-0F05-5CC99D99C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B219-3595-68F8-375A-EE818671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5DC6-E772-4C98-832B-9DE54086757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1183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Road Map Update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baseline="0" smtClean="0">
                <a:solidFill>
                  <a:srgbClr val="FF6A13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baseline="0" dirty="0">
              <a:solidFill>
                <a:srgbClr val="FF6A13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C5741-2586-9026-BBB0-7FC530AB64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695277" y="4777634"/>
            <a:ext cx="1270736" cy="23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060" y="1688053"/>
            <a:ext cx="5073517" cy="1767394"/>
          </a:xfrm>
        </p:spPr>
        <p:txBody>
          <a:bodyPr/>
          <a:lstStyle/>
          <a:p>
            <a:r>
              <a:rPr lang="da-DK" dirty="0"/>
              <a:t>The Dyalog</a:t>
            </a:r>
            <a:br>
              <a:rPr lang="da-DK" dirty="0"/>
            </a:br>
            <a:r>
              <a:rPr lang="da-DK" dirty="0"/>
              <a:t>Road Map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Morten Kromberg</a:t>
            </a:r>
            <a:br>
              <a:rPr lang="da-DK" dirty="0"/>
            </a:br>
            <a:r>
              <a:rPr lang="da-DK" dirty="0"/>
              <a:t>CTO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winding road in a forest&#10;&#10;AI-generated content may be incorrect.">
            <a:extLst>
              <a:ext uri="{FF2B5EF4-FFF2-40B4-BE49-F238E27FC236}">
                <a16:creationId xmlns:a16="http://schemas.microsoft.com/office/drawing/2014/main" id="{74BE579A-D2D9-5206-691A-B3ACC79AB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31" y="1311965"/>
            <a:ext cx="5717608" cy="3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DDAEF-3090-07E1-0EB4-C72D901B7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276F36-0D03-0088-1AC2-D3E837525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Building GUI in APL with Claude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822A09-2464-8988-7EC1-4FF2C7F70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56321" r="22047"/>
          <a:stretch>
            <a:fillRect/>
          </a:stretch>
        </p:blipFill>
        <p:spPr>
          <a:xfrm>
            <a:off x="300907" y="1063309"/>
            <a:ext cx="7886700" cy="14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5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A2E5-E50F-E697-42E5-72199926D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7AE7A1-BF99-5EFD-E981-3B053357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Building GUI in APL with Claude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2FFF5B-B3AB-7D7E-F676-94C17CA33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56321" r="22047"/>
          <a:stretch>
            <a:fillRect/>
          </a:stretch>
        </p:blipFill>
        <p:spPr>
          <a:xfrm>
            <a:off x="300907" y="1063309"/>
            <a:ext cx="7886700" cy="1493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706A88-7D6B-1780-D37E-9F0F5B6A7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7"/>
          <a:stretch>
            <a:fillRect/>
          </a:stretch>
        </p:blipFill>
        <p:spPr>
          <a:xfrm>
            <a:off x="208038" y="3793795"/>
            <a:ext cx="3206674" cy="220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445D32-BEB1-6BDC-1677-24092178D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48617" r="63826" b="35779"/>
          <a:stretch>
            <a:fillRect/>
          </a:stretch>
        </p:blipFill>
        <p:spPr>
          <a:xfrm>
            <a:off x="208039" y="4127008"/>
            <a:ext cx="1907381" cy="255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207C30-05C9-18DD-9D88-486E272F5D2B}"/>
              </a:ext>
            </a:extLst>
          </p:cNvPr>
          <p:cNvSpPr txBox="1"/>
          <p:nvPr/>
        </p:nvSpPr>
        <p:spPr>
          <a:xfrm>
            <a:off x="208038" y="3060856"/>
            <a:ext cx="7307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Less impressive is…</a:t>
            </a:r>
            <a:endParaRPr lang="LID4096" sz="1350" dirty="0"/>
          </a:p>
        </p:txBody>
      </p:sp>
    </p:spTree>
    <p:extLst>
      <p:ext uri="{BB962C8B-B14F-4D97-AF65-F5344CB8AC3E}">
        <p14:creationId xmlns:p14="http://schemas.microsoft.com/office/powerpoint/2010/main" val="135569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3D857-FE48-086C-FA7D-C12661906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E7929F-E95A-EB09-A192-4E39B23D5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Building GUI in APL with Claude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EBE1E-5BCF-D017-DAB3-BC5C3C71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56321" r="22047"/>
          <a:stretch>
            <a:fillRect/>
          </a:stretch>
        </p:blipFill>
        <p:spPr>
          <a:xfrm>
            <a:off x="300907" y="1063309"/>
            <a:ext cx="7886700" cy="1493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64496A-C0A7-9F86-AC06-5EB36B16A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7"/>
          <a:stretch>
            <a:fillRect/>
          </a:stretch>
        </p:blipFill>
        <p:spPr>
          <a:xfrm>
            <a:off x="208038" y="3793795"/>
            <a:ext cx="3206674" cy="220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444675-8DD2-CCF4-F04A-986E48CA7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48617" r="63826" b="35779"/>
          <a:stretch>
            <a:fillRect/>
          </a:stretch>
        </p:blipFill>
        <p:spPr>
          <a:xfrm>
            <a:off x="208039" y="4127008"/>
            <a:ext cx="1907381" cy="255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E1397E-BBB0-00B2-DB7C-F4BEB34295F5}"/>
              </a:ext>
            </a:extLst>
          </p:cNvPr>
          <p:cNvSpPr txBox="1"/>
          <p:nvPr/>
        </p:nvSpPr>
        <p:spPr>
          <a:xfrm>
            <a:off x="208038" y="3060856"/>
            <a:ext cx="7307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Less impressive is…</a:t>
            </a:r>
            <a:endParaRPr lang="LID4096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3363B-5A63-A25B-2AB4-7F4A87C94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57" y="893955"/>
            <a:ext cx="7825143" cy="3326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92DCD7-82A4-7710-6DCF-6857805ED703}"/>
              </a:ext>
            </a:extLst>
          </p:cNvPr>
          <p:cNvSpPr/>
          <p:nvPr/>
        </p:nvSpPr>
        <p:spPr>
          <a:xfrm>
            <a:off x="1428751" y="2807494"/>
            <a:ext cx="2107406" cy="664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50"/>
          </a:p>
        </p:txBody>
      </p:sp>
    </p:spTree>
    <p:extLst>
      <p:ext uri="{BB962C8B-B14F-4D97-AF65-F5344CB8AC3E}">
        <p14:creationId xmlns:p14="http://schemas.microsoft.com/office/powerpoint/2010/main" val="3820356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3D45DA5-9CD4-812B-089E-C4F8FB66A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EF5AF6-B2D7-22C4-3BE9-514AFAC5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Building GUI in APL with Claude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F17F4-D356-3724-59B1-DEE5FFC78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0" y="726530"/>
            <a:ext cx="8738673" cy="2801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357D9-47FE-74A8-F954-A62F258EB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56321" r="22047"/>
          <a:stretch>
            <a:fillRect/>
          </a:stretch>
        </p:blipFill>
        <p:spPr>
          <a:xfrm>
            <a:off x="300907" y="1063309"/>
            <a:ext cx="7886700" cy="1493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05062C-6158-9ED2-DB0F-6A0BDBD43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7"/>
          <a:stretch>
            <a:fillRect/>
          </a:stretch>
        </p:blipFill>
        <p:spPr>
          <a:xfrm>
            <a:off x="208038" y="3793795"/>
            <a:ext cx="3206674" cy="220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52293F-D6F0-1765-35DC-050CA6861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48617" r="63826" b="35779"/>
          <a:stretch>
            <a:fillRect/>
          </a:stretch>
        </p:blipFill>
        <p:spPr>
          <a:xfrm>
            <a:off x="208039" y="4127008"/>
            <a:ext cx="1907381" cy="255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A4FB13-0F33-4412-CC53-433F41EA1636}"/>
              </a:ext>
            </a:extLst>
          </p:cNvPr>
          <p:cNvSpPr txBox="1"/>
          <p:nvPr/>
        </p:nvSpPr>
        <p:spPr>
          <a:xfrm>
            <a:off x="208038" y="3060856"/>
            <a:ext cx="7307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… and some “mistakes”</a:t>
            </a:r>
            <a:endParaRPr lang="LID4096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A1DA-A788-F8C2-FAE8-9CE09DA63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857" y="893955"/>
            <a:ext cx="7825143" cy="3326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B1A1A0-00DF-F033-B0A1-BCA6B4D5D0A5}"/>
              </a:ext>
            </a:extLst>
          </p:cNvPr>
          <p:cNvSpPr/>
          <p:nvPr/>
        </p:nvSpPr>
        <p:spPr>
          <a:xfrm>
            <a:off x="1428751" y="2807494"/>
            <a:ext cx="2107406" cy="664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50"/>
          </a:p>
        </p:txBody>
      </p:sp>
    </p:spTree>
    <p:extLst>
      <p:ext uri="{BB962C8B-B14F-4D97-AF65-F5344CB8AC3E}">
        <p14:creationId xmlns:p14="http://schemas.microsoft.com/office/powerpoint/2010/main" val="29336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12E2E-DFB3-0C6F-29CD-F1F564F7D2C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CF0590-8864-247A-D716-212BCDD7A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What about cross-platform GUI in APL?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2CF15A-1303-BBCB-16C5-457A9992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OK, so Claude can do 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4651577E-82A7-391E-85CE-0DFB9AF7EB9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702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790642-8009-127F-694C-1C8E8054A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791439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Cross-platform emulation of </a:t>
            </a:r>
            <a:r>
              <a:rPr lang="en-GB" sz="2000" dirty="0">
                <a:latin typeface="APL385 Unicode" panose="020B0709000202000203" pitchFamily="49" charset="0"/>
              </a:rPr>
              <a:t>⎕WC</a:t>
            </a:r>
          </a:p>
          <a:p>
            <a:pPr lvl="1">
              <a:spcAft>
                <a:spcPts val="600"/>
              </a:spcAft>
            </a:pPr>
            <a:r>
              <a:rPr lang="en-GB" sz="1800" dirty="0">
                <a:latin typeface="+mn-lt"/>
              </a:rPr>
              <a:t>Reproduce legacy GUI in the cloud</a:t>
            </a:r>
          </a:p>
          <a:p>
            <a:pPr lvl="1">
              <a:spcAft>
                <a:spcPts val="600"/>
              </a:spcAft>
            </a:pPr>
            <a:r>
              <a:rPr lang="en-GB" sz="1800" dirty="0">
                <a:latin typeface="+mn-lt"/>
              </a:rPr>
              <a:t>Also support CSS and Flex to allow modernization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Prototype implementation by external consultant was extremely poor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Being rebuilt by internal resource [will be re-launched later this year]</a:t>
            </a:r>
          </a:p>
          <a:p>
            <a:pPr>
              <a:spcAft>
                <a:spcPts val="600"/>
              </a:spcAft>
            </a:pPr>
            <a:endParaRPr lang="en-GB" sz="2000" dirty="0"/>
          </a:p>
          <a:p>
            <a:pPr>
              <a:spcAft>
                <a:spcPts val="600"/>
              </a:spcAft>
            </a:pPr>
            <a:r>
              <a:rPr lang="en-GB" sz="2000" dirty="0"/>
              <a:t>With some help from Claude …</a:t>
            </a: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DC8B72-2536-6859-A09F-E61A3B19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25043" cy="685535"/>
          </a:xfrm>
        </p:spPr>
        <p:txBody>
          <a:bodyPr/>
          <a:lstStyle/>
          <a:p>
            <a:r>
              <a:rPr lang="en-GB" dirty="0"/>
              <a:t>EWC (Everywhere WC)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1F9E5307-1638-1099-F4E3-DCD57953AD5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E4F40F-1D1F-950F-4C79-E6B2A702CA7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F7948-9FF2-B421-59AB-52954B464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1433305"/>
          </a:xfrm>
        </p:spPr>
        <p:txBody>
          <a:bodyPr/>
          <a:lstStyle/>
          <a:p>
            <a:r>
              <a:rPr lang="da-DK" dirty="0"/>
              <a:t>Created by Claude based on documentation and a few code samples</a:t>
            </a:r>
          </a:p>
          <a:p>
            <a:r>
              <a:rPr lang="da-DK" dirty="0"/>
              <a:t>... guided by ...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08FA7E-3616-75AF-082C-AF26C800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EWC Tests and Tutorial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5962CA4C-DD2F-DF24-09D4-369F5ED81A8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CFBAC-9522-BF4C-4B6E-3FC723798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8941" y="2808952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2371F5-BE5C-5963-ADF6-1F2EFF5E8C17}"/>
              </a:ext>
            </a:extLst>
          </p:cNvPr>
          <p:cNvSpPr txBox="1"/>
          <p:nvPr/>
        </p:nvSpPr>
        <p:spPr>
          <a:xfrm>
            <a:off x="4844563" y="4352002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Aarush Bhat</a:t>
            </a:r>
            <a:endParaRPr lang="en-GB" sz="1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B1FE23-2B52-E51A-7ADE-4F70600E3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0591" y="2808952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AE7BEC-2D5E-81BB-6E6C-914CE407E646}"/>
              </a:ext>
            </a:extLst>
          </p:cNvPr>
          <p:cNvSpPr txBox="1"/>
          <p:nvPr/>
        </p:nvSpPr>
        <p:spPr>
          <a:xfrm>
            <a:off x="2512668" y="4372741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Neil Kirsopp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475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D93DA1-17BE-E447-B9E3-67F4B95B044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5947B-6B20-D015-9CB8-B9E8322EA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2E2B22-5DA1-611B-AE8E-0C68D2F3E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53572A3-32BD-3672-58E7-1E6B8163C9C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DEDB6-1ECD-1AFF-396C-81B8EF777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23" y="0"/>
            <a:ext cx="65165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93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F8B309-8346-83C5-AEAB-357AF943F44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E5FCA-4EC1-F63A-8266-E70C2DDBC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B3E0B-FF07-8197-C364-0A2262DB4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ewc-test-demo">
            <a:hlinkClick r:id="" action="ppaction://media"/>
            <a:extLst>
              <a:ext uri="{FF2B5EF4-FFF2-40B4-BE49-F238E27FC236}">
                <a16:creationId xmlns:a16="http://schemas.microsoft.com/office/drawing/2014/main" id="{46339CFC-BDB5-1364-296E-5C6C6CDA525D}"/>
              </a:ext>
            </a:extLst>
          </p:cNvPr>
          <p:cNvPicPr>
            <a:picLocks noGrp="1" noChangeAspect="1"/>
          </p:cNvPicPr>
          <p:nvPr>
            <p:ph type="media"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105"/>
            <a:ext cx="8125012" cy="5111395"/>
          </a:xfrm>
        </p:spPr>
      </p:pic>
    </p:spTree>
    <p:extLst>
      <p:ext uri="{BB962C8B-B14F-4D97-AF65-F5344CB8AC3E}">
        <p14:creationId xmlns:p14="http://schemas.microsoft.com/office/powerpoint/2010/main" val="27615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CF7E2E-A150-B503-3754-11C955A4AF9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06120-2E5C-DB8E-DBFE-5583232D9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11B6B5-BA03-C3A4-96FB-59109F19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D675FC5-61F3-8516-A0A6-1DF082F9DB4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B9F24-D245-2BD6-36F2-EFDE1CB8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33"/>
            <a:ext cx="9144000" cy="49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7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E6A13-E926-D584-A69D-EFB28AB6E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1DCB-429A-9182-12D8-3309440C25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060" y="1688053"/>
            <a:ext cx="5073517" cy="1767394"/>
          </a:xfrm>
        </p:spPr>
        <p:txBody>
          <a:bodyPr/>
          <a:lstStyle/>
          <a:p>
            <a:r>
              <a:rPr lang="da-DK" dirty="0"/>
              <a:t>The Dyalog</a:t>
            </a:r>
            <a:br>
              <a:rPr lang="da-DK" dirty="0"/>
            </a:br>
            <a:r>
              <a:rPr lang="da-DK" dirty="0"/>
              <a:t>Road Map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CDCEA-40B2-E6C9-0450-44C6AA793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Morten Kromberg</a:t>
            </a:r>
            <a:br>
              <a:rPr lang="da-DK" dirty="0"/>
            </a:br>
            <a:r>
              <a:rPr lang="da-DK" dirty="0"/>
              <a:t>CTO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1FFEF1B9-D232-5A45-656B-7101FE3EC86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78A38-8A9F-307F-4159-364BF8309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62" y="1311965"/>
            <a:ext cx="5713546" cy="3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E181D-A795-5DC3-1250-FA31686EF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A01A2C-4084-1658-11F8-31A21D89A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/>
          <a:stretch>
            <a:fillRect/>
          </a:stretch>
        </p:blipFill>
        <p:spPr>
          <a:xfrm>
            <a:off x="4838978" y="13872"/>
            <a:ext cx="4305022" cy="51296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F73557-777D-F583-8E37-EEBFA0EF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52" y="409904"/>
            <a:ext cx="7886700" cy="994172"/>
          </a:xfrm>
        </p:spPr>
        <p:txBody>
          <a:bodyPr/>
          <a:lstStyle/>
          <a:p>
            <a:r>
              <a:rPr lang="en-GB" dirty="0"/>
              <a:t>LLMs write</a:t>
            </a:r>
            <a:br>
              <a:rPr lang="en-GB" dirty="0"/>
            </a:br>
            <a:r>
              <a:rPr lang="en-GB" dirty="0"/>
              <a:t>documentation </a:t>
            </a:r>
            <a:endParaRPr lang="LID4096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44594-49D7-03D7-C774-24DB15221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b="86088"/>
          <a:stretch>
            <a:fillRect/>
          </a:stretch>
        </p:blipFill>
        <p:spPr>
          <a:xfrm>
            <a:off x="507259" y="1692144"/>
            <a:ext cx="4138160" cy="10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5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AE2E-F5D5-211C-EF7A-F1B239E4F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467298-2744-EF89-6B21-E78E52AA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425670"/>
            <a:ext cx="7886700" cy="994172"/>
          </a:xfrm>
        </p:spPr>
        <p:txBody>
          <a:bodyPr/>
          <a:lstStyle/>
          <a:p>
            <a:r>
              <a:rPr lang="en-GB" dirty="0"/>
              <a:t>LLMs write </a:t>
            </a:r>
            <a:br>
              <a:rPr lang="en-GB" dirty="0"/>
            </a:br>
            <a:r>
              <a:rPr lang="en-GB" dirty="0"/>
              <a:t>documentation </a:t>
            </a:r>
            <a:endParaRPr lang="LID4096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C50167-851C-5D94-53AE-CAE1AE52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0"/>
          <a:stretch>
            <a:fillRect/>
          </a:stretch>
        </p:blipFill>
        <p:spPr>
          <a:xfrm>
            <a:off x="4732187" y="-8106"/>
            <a:ext cx="4411813" cy="54708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4F30F-C670-4EE6-8BDA-C99EB1184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b="81801"/>
          <a:stretch>
            <a:fillRect/>
          </a:stretch>
        </p:blipFill>
        <p:spPr>
          <a:xfrm>
            <a:off x="380444" y="1577577"/>
            <a:ext cx="3514898" cy="12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80B34-8B22-68CD-6615-2044DA3B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2A5759-4151-3635-3A97-FDF230AE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LLMs write documentation </a:t>
            </a:r>
            <a:endParaRPr lang="LID4096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3BD807-99ED-A205-3198-3310E68B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45" y="920083"/>
            <a:ext cx="6713192" cy="389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17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A52F5-69CF-02A1-EBA3-E7FD6726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9CD088-B5AB-468A-BA61-8D70E38B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LLMs write documentation </a:t>
            </a:r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F4D2C-45CC-A11A-77C7-AEE2B8A17F42}"/>
              </a:ext>
            </a:extLst>
          </p:cNvPr>
          <p:cNvSpPr txBox="1"/>
          <p:nvPr/>
        </p:nvSpPr>
        <p:spPr>
          <a:xfrm>
            <a:off x="300907" y="1047541"/>
            <a:ext cx="19373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Scan the codebase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Obtain a map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Write the documentation for each file in a .md file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Build </a:t>
            </a:r>
            <a:r>
              <a:rPr lang="en-GB" sz="1350" dirty="0" err="1"/>
              <a:t>mkdocs</a:t>
            </a:r>
            <a:r>
              <a:rPr lang="en-GB" sz="1350" dirty="0"/>
              <a:t> and populate 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NB A developer MUST review ALL the generated text!!!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021607-7D9D-83B5-7D99-BF425672B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90" y="1047541"/>
            <a:ext cx="6455606" cy="39884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8B4561-794E-B0CB-02CF-231743F33A02}"/>
              </a:ext>
            </a:extLst>
          </p:cNvPr>
          <p:cNvSpPr/>
          <p:nvPr/>
        </p:nvSpPr>
        <p:spPr>
          <a:xfrm>
            <a:off x="173536" y="2629734"/>
            <a:ext cx="2242616" cy="887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522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A84DF-1679-F110-59A6-945215E0A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LLMs are extremely good at building UI on top of well-documented APIs</a:t>
            </a:r>
          </a:p>
          <a:p>
            <a:r>
              <a:rPr lang="en-GB" sz="2000" dirty="0"/>
              <a:t>Dyalog's RIDE protocol is open source</a:t>
            </a:r>
          </a:p>
          <a:p>
            <a:r>
              <a:rPr lang="en-US" sz="2000" dirty="0"/>
              <a:t>Gilgamesh Athoraya once created a VS Code debug adapter communicating with the interpreter via the RIDE protocol</a:t>
            </a:r>
          </a:p>
          <a:p>
            <a:r>
              <a:rPr lang="en-GB" sz="2000" dirty="0"/>
              <a:t>Why not ask Claude to create a VS Code plugin that "mashes that up"?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6E5C90-CDE9-9486-EC3C-0960E16E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Prototypes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86D7FD-983A-403A-42BA-D3331272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9557" y="1311965"/>
            <a:ext cx="1692343" cy="21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22D05-7C34-0BA9-9656-44B596478FF2}"/>
              </a:ext>
            </a:extLst>
          </p:cNvPr>
          <p:cNvSpPr txBox="1"/>
          <p:nvPr/>
        </p:nvSpPr>
        <p:spPr>
          <a:xfrm>
            <a:off x="7022616" y="3420885"/>
            <a:ext cx="1829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Gilgamesh Athoraya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610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93A02-9538-149B-101C-E2390A2CB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CDAB26F-F57E-6677-90FF-E5AB8F88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VSC Plugin – Interactive APL Session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5A386-328E-6622-4FD7-D922ACF8D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44" y="1095053"/>
            <a:ext cx="7534830" cy="40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8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41118-501B-2235-68BC-2F3AFBDE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A71864E-4AEA-DBA9-1142-D268C351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VSC Plugin – Debugging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24F7C-1D2D-BB90-18D9-F72DC3C5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57" y="1095053"/>
            <a:ext cx="7509593" cy="40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1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796F7-142E-B91A-639A-B9F6AD65D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45512CE-F783-A4DE-5508-5915F4D08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VSC Plugin – Documentation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E4000-C612-ADD3-62A7-8C39BAD3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42" y="1081188"/>
            <a:ext cx="7509593" cy="40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4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4DF7-4048-48B2-BE30-030F416D9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1ED37D2-1C3E-AE9C-E7CB-BBD81977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VSC Plugin – HTML Graphics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E9666-9C8F-423E-E867-057ED42F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03" y="1048696"/>
            <a:ext cx="7509593" cy="40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2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75B7E-B013-B7FC-A0D9-A3491376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6ABF7DF-B54E-396E-D598-3AB7EEC7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VSC Plugin – Claude Code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92BE2-B976-E195-7894-B4ECB20CA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13" y="1079391"/>
            <a:ext cx="7509594" cy="40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99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8A94537C-0D79-B35B-F4BA-B496A3D40FE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8C571-76A8-675B-4448-2A9726B6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" y="0"/>
            <a:ext cx="91251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38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009C2-5A2F-1420-0693-30E9064C2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7" y="695013"/>
            <a:ext cx="8104085" cy="436276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990E28A-4580-FC49-D904-826D0CCEA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VS Code extension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15561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3188F1-985B-7979-1D39-D822CF4B1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About one week of work by a gifted developer working with Claude</a:t>
            </a:r>
          </a:p>
          <a:p>
            <a:r>
              <a:rPr lang="da-DK" dirty="0"/>
              <a:t>Code has been reviewed</a:t>
            </a:r>
          </a:p>
          <a:p>
            <a:r>
              <a:rPr lang="da-DK" dirty="0"/>
              <a:t>Not ready to be supported by Dyalog</a:t>
            </a:r>
          </a:p>
          <a:p>
            <a:r>
              <a:rPr lang="da-DK" dirty="0"/>
              <a:t>Rumor has it at least half a dozen similar projects exist at client sites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AEA3B0-1925-2D37-D962-DA34B5B5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VS Code Plugin - Summary</a:t>
            </a:r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7475CB3-0B87-1640-7948-4F88D77323D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23A2ABB-4324-C4E3-8C24-80718B04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3650" y="1264925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644D4E-2D7C-CD43-C283-2F19003EA7DD}"/>
              </a:ext>
            </a:extLst>
          </p:cNvPr>
          <p:cNvSpPr txBox="1"/>
          <p:nvPr/>
        </p:nvSpPr>
        <p:spPr>
          <a:xfrm>
            <a:off x="7535727" y="2828714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Martina Crippa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4696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Biggest gains still in the &quot;APL adjacent&quot; areas -- curiously good at ⎕NA, ⎕WC and EWC (!)…"/>
          <p:cNvSpPr txBox="1">
            <a:spLocks noGrp="1"/>
          </p:cNvSpPr>
          <p:nvPr>
            <p:ph idx="1"/>
          </p:nvPr>
        </p:nvSpPr>
        <p:spPr>
          <a:xfrm>
            <a:off x="323527" y="1264925"/>
            <a:ext cx="8480076" cy="32420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sz="2000" dirty="0"/>
              <a:t>Biggest gains still in the "APL adjacent" areas -- curiously good at</a:t>
            </a:r>
            <a:r>
              <a:rPr lang="da-DK" sz="2000" dirty="0"/>
              <a:t> .NET,</a:t>
            </a:r>
            <a:r>
              <a:rPr sz="2000" dirty="0"/>
              <a:t> </a:t>
            </a:r>
            <a:r>
              <a:rPr sz="2000" dirty="0">
                <a:latin typeface="APL385 Unicode" panose="020B0709000202000203" pitchFamily="49" charset="0"/>
              </a:rPr>
              <a:t>⎕NA</a:t>
            </a:r>
            <a:r>
              <a:rPr sz="2000" dirty="0"/>
              <a:t>, </a:t>
            </a:r>
            <a:r>
              <a:rPr sz="2000" dirty="0">
                <a:latin typeface="APL385 Unicode" panose="020B0709000202000203" pitchFamily="49" charset="0"/>
              </a:rPr>
              <a:t>⎕WC</a:t>
            </a:r>
            <a:r>
              <a:rPr sz="2000" dirty="0"/>
              <a:t> and EWC (!)</a:t>
            </a:r>
          </a:p>
          <a:p>
            <a:pPr>
              <a:spcAft>
                <a:spcPts val="600"/>
              </a:spcAft>
            </a:pPr>
            <a:r>
              <a:rPr sz="2000" dirty="0"/>
              <a:t>Great at writing C# and APL interfaces to this</a:t>
            </a:r>
          </a:p>
          <a:p>
            <a:pPr>
              <a:spcAft>
                <a:spcPts val="600"/>
              </a:spcAft>
            </a:pPr>
            <a:r>
              <a:rPr sz="2000" dirty="0"/>
              <a:t>Great at writing Web UIs for a Jarvis service</a:t>
            </a:r>
          </a:p>
          <a:p>
            <a:pPr>
              <a:spcAft>
                <a:spcPts val="600"/>
              </a:spcAft>
            </a:pPr>
            <a:r>
              <a:rPr sz="2000" dirty="0"/>
              <a:t>Good at following the style of existing code, including trad, OO or </a:t>
            </a:r>
            <a:r>
              <a:rPr sz="2000" dirty="0" err="1"/>
              <a:t>dfns</a:t>
            </a:r>
            <a:endParaRPr sz="2000" dirty="0"/>
          </a:p>
          <a:p>
            <a:pPr>
              <a:spcAft>
                <a:spcPts val="600"/>
              </a:spcAft>
            </a:pPr>
            <a:r>
              <a:rPr sz="2000" dirty="0"/>
              <a:t>Good at generating -- and running -- unit tests and writing documentation </a:t>
            </a:r>
            <a:endParaRPr lang="da-DK" sz="2000" dirty="0"/>
          </a:p>
          <a:p>
            <a:pPr>
              <a:spcAft>
                <a:spcPts val="600"/>
              </a:spcAft>
            </a:pPr>
            <a:r>
              <a:rPr lang="da-DK" sz="2000" dirty="0"/>
              <a:t>Good at finding bugs and flaws in designs and code</a:t>
            </a:r>
            <a:endParaRPr sz="2000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6B5BA3C1-01BF-505C-2C85-45E7C5FE658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1B4447-ED8E-5945-C430-E1163B09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764740" cy="685535"/>
          </a:xfrm>
        </p:spPr>
        <p:txBody>
          <a:bodyPr/>
          <a:lstStyle/>
          <a:p>
            <a:r>
              <a:rPr lang="da-DK" dirty="0"/>
              <a:t>Summary – AI Productivity Gains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25699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build="p" bldLvl="5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0A0EA-8D04-0BC8-2DC2-F71414C1176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3ED6-2304-E5AB-FF50-929937D0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a-DK" sz="2000" dirty="0"/>
              <a:t>Anyone wishing to publish or make long-term use of LLM generated materials must take FULL responsibility for the content</a:t>
            </a:r>
          </a:p>
          <a:p>
            <a:pPr lvl="1"/>
            <a:r>
              <a:rPr lang="da-DK" sz="1800" dirty="0"/>
              <a:t>The AI might disappear or change its behaviour</a:t>
            </a:r>
          </a:p>
          <a:p>
            <a:pPr lvl="1"/>
            <a:r>
              <a:rPr lang="da-DK" sz="1800" dirty="0"/>
              <a:t>The AI might become very much more expensive</a:t>
            </a:r>
          </a:p>
          <a:p>
            <a:r>
              <a:rPr lang="en-GB" sz="2000" dirty="0"/>
              <a:t>No personal or customer data may be exposed to an AI without explicit permission</a:t>
            </a:r>
          </a:p>
          <a:p>
            <a:r>
              <a:rPr lang="en-GB" sz="2000" dirty="0"/>
              <a:t>Free AI tools without protections are prohibited, except for experimentation with formal approval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78F602-059D-B2C8-F623-6738A4B82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Dyalog Internal AI Policy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D2CEE91-E7A6-52F4-A7A7-6E7027A281A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7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4620A-18C7-AB8A-031C-5F470AD4F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507968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Experimenting a lot with LLMs</a:t>
            </a:r>
          </a:p>
          <a:p>
            <a:pPr>
              <a:spcAft>
                <a:spcPts val="600"/>
              </a:spcAft>
            </a:pPr>
            <a:r>
              <a:rPr lang="en-GB" dirty="0"/>
              <a:t>Exposing documentation and code to help train LLMs</a:t>
            </a:r>
          </a:p>
          <a:p>
            <a:pPr>
              <a:spcAft>
                <a:spcPts val="600"/>
              </a:spcAft>
            </a:pPr>
            <a:r>
              <a:rPr lang="en-GB" dirty="0"/>
              <a:t>Making APL easy for an LLM to call via the command line in order to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Pair programme with you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Verify generated code</a:t>
            </a:r>
          </a:p>
          <a:p>
            <a:pPr>
              <a:spcAft>
                <a:spcPts val="600"/>
              </a:spcAft>
            </a:pPr>
            <a:r>
              <a:rPr lang="en-GB" dirty="0"/>
              <a:t>EVEN more focus on APL source in text files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3CC817-533B-47CB-AE91-DF95372F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Dyalog's AI Strategy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A5FBD20-67E0-93A5-7B98-B91E1B3AB68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AA3905C-A51C-C7A4-809F-BB33E80B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3650" y="1264925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B6BDC9-6249-6D41-3AD2-D3A0A2995442}"/>
              </a:ext>
            </a:extLst>
          </p:cNvPr>
          <p:cNvSpPr txBox="1"/>
          <p:nvPr/>
        </p:nvSpPr>
        <p:spPr>
          <a:xfrm>
            <a:off x="7535727" y="2828714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Stefan Kruger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921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820AB-6368-0BA0-86A7-012E07428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761824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If nobody wants to think any more, does anyone need a "Tool of Thought"?</a:t>
            </a:r>
          </a:p>
          <a:p>
            <a:pPr marL="0" indent="0">
              <a:spcAft>
                <a:spcPts val="600"/>
              </a:spcAft>
              <a:buNone/>
            </a:pPr>
            <a:endParaRPr lang="en-GB" sz="1600" dirty="0"/>
          </a:p>
          <a:p>
            <a:pPr marL="0" indent="0">
              <a:spcAft>
                <a:spcPts val="600"/>
              </a:spcAft>
              <a:buNone/>
            </a:pPr>
            <a:r>
              <a:rPr lang="en-GB" sz="1600" dirty="0"/>
              <a:t>Can one imagine…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APL as an efficient tool of "thought" for LLMs?</a:t>
            </a:r>
          </a:p>
          <a:p>
            <a:pPr lvl="1">
              <a:spcAft>
                <a:spcPts val="600"/>
              </a:spcAft>
            </a:pPr>
            <a:r>
              <a:rPr lang="en-GB" sz="1400" dirty="0"/>
              <a:t>The cost of running LLMs will soon matter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APL as a better way to write some "prompts"?</a:t>
            </a:r>
          </a:p>
          <a:p>
            <a:pPr lvl="1">
              <a:spcAft>
                <a:spcPts val="600"/>
              </a:spcAft>
            </a:pPr>
            <a:r>
              <a:rPr lang="en-GB" sz="1400" dirty="0"/>
              <a:t>English works well if you can refer to pre-existing, well-understood solutions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APL as a way to write easily comprehensible, modifiable and verifiable specifications?</a:t>
            </a:r>
          </a:p>
          <a:p>
            <a:pPr lvl="1">
              <a:spcAft>
                <a:spcPts val="600"/>
              </a:spcAft>
            </a:pPr>
            <a:endParaRPr lang="en-GB" sz="1400" dirty="0"/>
          </a:p>
          <a:p>
            <a:pPr>
              <a:spcAft>
                <a:spcPts val="600"/>
              </a:spcAft>
            </a:pPr>
            <a:endParaRPr lang="en-GB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15ADC9-D2DB-3FA7-AC14-D59283710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of APL in an AI World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DCF6744-E67E-0487-3CFE-A1725AA84B5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D3A5DDF-4557-1D76-0FD0-A37FA2CE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7391" y="1311965"/>
            <a:ext cx="1950840" cy="15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D7007-D064-8611-46C9-91F73ADCBE7B}"/>
              </a:ext>
            </a:extLst>
          </p:cNvPr>
          <p:cNvSpPr txBox="1"/>
          <p:nvPr/>
        </p:nvSpPr>
        <p:spPr>
          <a:xfrm>
            <a:off x="6870492" y="2853128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Ken Iverson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17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33C0B-D44F-981D-FFBD-DFB0EF21B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A07F8D-CD08-CBE9-BD0A-786EA6ED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Dangerous Wildlife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9DF6E10-B2A6-8A5D-C390-750853CC793E}"/>
              </a:ext>
            </a:extLst>
          </p:cNvPr>
          <p:cNvSpPr txBox="1">
            <a:spLocks/>
          </p:cNvSpPr>
          <p:nvPr/>
        </p:nvSpPr>
        <p:spPr>
          <a:xfrm>
            <a:off x="6723925" y="1264925"/>
            <a:ext cx="2127975" cy="324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Security requirements potentially make life much harder for the domain expert.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C187CA92-087A-23B1-5099-1435741A2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773" y="1265238"/>
            <a:ext cx="5762977" cy="32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AB1DDA7-179E-E3B9-E173-7F5030B65992}"/>
              </a:ext>
            </a:extLst>
          </p:cNvPr>
          <p:cNvSpPr/>
          <p:nvPr/>
        </p:nvSpPr>
        <p:spPr>
          <a:xfrm>
            <a:off x="3362960" y="4714240"/>
            <a:ext cx="5707888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hape 0"/>
          <p:cNvSpPr/>
          <p:nvPr/>
        </p:nvSpPr>
        <p:spPr>
          <a:xfrm>
            <a:off x="0" y="0"/>
            <a:ext cx="3291840" cy="5143500"/>
          </a:xfrm>
          <a:prstGeom prst="rect">
            <a:avLst/>
          </a:prstGeom>
          <a:solidFill>
            <a:srgbClr val="232222"/>
          </a:solidFill>
          <a:ln w="12700">
            <a:solidFill>
              <a:srgbClr val="232222"/>
            </a:solidFill>
            <a:prstDash val="solid"/>
          </a:ln>
        </p:spPr>
        <p:txBody>
          <a:bodyPr/>
          <a:lstStyle/>
          <a:p>
            <a:endParaRPr lang="en-DK"/>
          </a:p>
        </p:txBody>
      </p:sp>
      <p:sp>
        <p:nvSpPr>
          <p:cNvPr id="3" name="Shape 1"/>
          <p:cNvSpPr/>
          <p:nvPr/>
        </p:nvSpPr>
        <p:spPr>
          <a:xfrm>
            <a:off x="3218688" y="0"/>
            <a:ext cx="73152" cy="5143500"/>
          </a:xfrm>
          <a:prstGeom prst="rect">
            <a:avLst/>
          </a:prstGeom>
          <a:solidFill>
            <a:srgbClr val="FF6A13"/>
          </a:solidFill>
          <a:ln w="1270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DK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256032"/>
            <a:ext cx="822960" cy="8229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74320" y="1188720"/>
            <a:ext cx="27432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Software Security</a:t>
            </a:r>
            <a:endParaRPr lang="en-US" sz="2200" dirty="0"/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 Dyalog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731520" y="2240280"/>
            <a:ext cx="1828800" cy="3657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DK"/>
          </a:p>
        </p:txBody>
      </p:sp>
      <p:sp>
        <p:nvSpPr>
          <p:cNvPr id="7" name="Text 4"/>
          <p:cNvSpPr/>
          <p:nvPr/>
        </p:nvSpPr>
        <p:spPr>
          <a:xfrm>
            <a:off x="274320" y="2377440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200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BSIMM16</a:t>
            </a:r>
            <a:r>
              <a:rPr lang="en-US" sz="900" b="1" kern="0" spc="200" dirty="0">
                <a:solidFill>
                  <a:srgbClr val="FFA3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00" b="1" kern="0" spc="200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Assessment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274320" y="2670048"/>
            <a:ext cx="2743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FAAB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Independent assessment by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8FAAB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Black Duck Software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8FAAB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March 2026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274320" y="3383280"/>
            <a:ext cx="2743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</a:t>
            </a:r>
            <a:endParaRPr lang="en-US" sz="6400" dirty="0"/>
          </a:p>
        </p:txBody>
      </p:sp>
      <p:sp>
        <p:nvSpPr>
          <p:cNvPr id="10" name="Text 7"/>
          <p:cNvSpPr/>
          <p:nvPr/>
        </p:nvSpPr>
        <p:spPr>
          <a:xfrm>
            <a:off x="274320" y="4133088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8FAAB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 128 ACTIVITIES OBSERVED</a:t>
            </a:r>
            <a:endParaRPr lang="en-US" sz="800" dirty="0"/>
          </a:p>
        </p:txBody>
      </p:sp>
      <p:sp>
        <p:nvSpPr>
          <p:cNvPr id="11" name="Text 8"/>
          <p:cNvSpPr/>
          <p:nvPr/>
        </p:nvSpPr>
        <p:spPr>
          <a:xfrm>
            <a:off x="274320" y="4462272"/>
            <a:ext cx="2743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Top of our peer group</a:t>
            </a:r>
            <a:endParaRPr lang="en-US" sz="9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900" i="1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Strategy &amp; Metrics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12" name="Shape 9"/>
          <p:cNvSpPr/>
          <p:nvPr/>
        </p:nvSpPr>
        <p:spPr>
          <a:xfrm>
            <a:off x="3520440" y="137160"/>
            <a:ext cx="5394960" cy="1508760"/>
          </a:xfrm>
          <a:prstGeom prst="rect">
            <a:avLst/>
          </a:prstGeom>
          <a:solidFill>
            <a:srgbClr val="2A3244"/>
          </a:solidFill>
          <a:ln w="12700">
            <a:solidFill>
              <a:srgbClr val="2A3244"/>
            </a:solidFill>
            <a:prstDash val="solid"/>
          </a:ln>
          <a:effectLst>
            <a:outerShdw blurRad="101600" dist="254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DK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56032"/>
            <a:ext cx="384048" cy="384048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4160520" y="228600"/>
            <a:ext cx="4572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we do well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3685032" y="685800"/>
            <a:ext cx="51206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F1F0"/>
                </a:solidFill>
                <a:latin typeface="Calibri"/>
                <a:ea typeface="Calibri"/>
                <a:cs typeface="Calibri"/>
              </a:rPr>
              <a:t>CEO-led SSG with security at every stage of development  •  Continuous fuzz testing, SAST on all C/C++ code  •  Formal </a:t>
            </a:r>
            <a:r>
              <a:rPr lang="en-US" sz="1200">
                <a:solidFill>
                  <a:srgbClr val="F2F1F0"/>
                </a:solidFill>
                <a:latin typeface="Calibri"/>
                <a:ea typeface="Calibri"/>
                <a:cs typeface="Calibri"/>
              </a:rPr>
              <a:t>open-source</a:t>
            </a:r>
            <a:r>
              <a:rPr lang="en-US" sz="1200" dirty="0">
                <a:solidFill>
                  <a:srgbClr val="F2F1F0"/>
                </a:solidFill>
                <a:latin typeface="Calibri"/>
                <a:ea typeface="Calibri"/>
                <a:cs typeface="Calibri"/>
              </a:rPr>
              <a:t> approval and CVE monitoring  •  All staff trained twice per year</a:t>
            </a:r>
            <a:endParaRPr lang="en-US" sz="1200" dirty="0">
              <a:latin typeface="Calibri"/>
              <a:ea typeface="Calibri"/>
              <a:cs typeface="Calibri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3520440" y="1755648"/>
            <a:ext cx="5394960" cy="1417320"/>
          </a:xfrm>
          <a:prstGeom prst="rect">
            <a:avLst/>
          </a:prstGeom>
          <a:solidFill>
            <a:srgbClr val="2A3244"/>
          </a:solidFill>
          <a:ln w="12700">
            <a:solidFill>
              <a:srgbClr val="2A3244"/>
            </a:solidFill>
            <a:prstDash val="solid"/>
          </a:ln>
          <a:effectLst>
            <a:outerShdw blurRad="101600" dist="254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DK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032" y="1874520"/>
            <a:ext cx="384048" cy="38404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4160520" y="1847088"/>
            <a:ext cx="4572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honest bit</a:t>
            </a:r>
            <a:endParaRPr lang="en-US" sz="1600" dirty="0"/>
          </a:p>
        </p:txBody>
      </p:sp>
      <p:sp>
        <p:nvSpPr>
          <p:cNvPr id="19" name="Text 14"/>
          <p:cNvSpPr/>
          <p:nvPr/>
        </p:nvSpPr>
        <p:spPr>
          <a:xfrm>
            <a:off x="3685032" y="2304288"/>
            <a:ext cx="5120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F1F0"/>
                </a:solidFill>
                <a:latin typeface="Calibri"/>
                <a:ea typeface="Calibri"/>
                <a:cs typeface="Calibri"/>
              </a:rPr>
              <a:t>We are doing more than we are getting credit for — but several real gaps remain. Good practices exist across the organization; not all of them are visible, documented, or repeatable enough for an external assessor to verify.</a:t>
            </a:r>
            <a:endParaRPr lang="en-US" sz="1200" dirty="0">
              <a:latin typeface="Calibri"/>
              <a:ea typeface="Calibri"/>
              <a:cs typeface="Calibri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3520440" y="3282696"/>
            <a:ext cx="5394960" cy="1673352"/>
          </a:xfrm>
          <a:prstGeom prst="rect">
            <a:avLst/>
          </a:prstGeom>
          <a:solidFill>
            <a:srgbClr val="2A3244"/>
          </a:solidFill>
          <a:ln w="12700">
            <a:solidFill>
              <a:srgbClr val="2A3244"/>
            </a:solidFill>
            <a:prstDash val="solid"/>
          </a:ln>
          <a:effectLst>
            <a:outerShdw blurRad="101600" dist="254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DK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5032" y="3401568"/>
            <a:ext cx="384048" cy="38404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160520" y="3374136"/>
            <a:ext cx="4572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we are fixing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3685032" y="3831336"/>
            <a:ext cx="5120640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SzPct val="100000"/>
              <a:buChar char="•"/>
            </a:pPr>
            <a:r>
              <a:rPr lang="en-US" sz="1200" dirty="0">
                <a:solidFill>
                  <a:srgbClr val="F2F1F0"/>
                </a:solidFill>
                <a:latin typeface="Calibri"/>
                <a:ea typeface="Calibri"/>
                <a:cs typeface="Calibri"/>
              </a:rPr>
              <a:t>Centralizing security policies and metrics into a single reportable framework</a:t>
            </a:r>
            <a:endParaRPr lang="en-US" sz="1200" dirty="0">
              <a:latin typeface="Calibri"/>
              <a:ea typeface="Calibri"/>
              <a:cs typeface="Calibri"/>
            </a:endParaRPr>
          </a:p>
          <a:p>
            <a:pPr marL="342900" indent="-342900">
              <a:buSzPct val="100000"/>
              <a:buChar char="•"/>
            </a:pPr>
            <a:r>
              <a:rPr lang="en-US" sz="1200" dirty="0">
                <a:solidFill>
                  <a:srgbClr val="F2F1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Commissioning third-party penetration testing of our core product and external services</a:t>
            </a:r>
            <a:endParaRPr lang="en-US" sz="1200" dirty="0"/>
          </a:p>
          <a:p>
            <a:pPr marL="342900" indent="-342900">
              <a:buSzPct val="100000"/>
              <a:buChar char="•"/>
            </a:pPr>
            <a:r>
              <a:rPr lang="en-US" sz="1200" dirty="0">
                <a:solidFill>
                  <a:srgbClr val="F2F1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Extending static analysis to APL code — C/C++ is covered, APL is next</a:t>
            </a:r>
            <a:endParaRPr lang="en-US" sz="1200" dirty="0"/>
          </a:p>
          <a:p>
            <a:pPr marL="342900" indent="-342900">
              <a:buSzPct val="100000"/>
              <a:buChar char="•"/>
            </a:pPr>
            <a:r>
              <a:rPr lang="en-US" sz="1200" dirty="0">
                <a:solidFill>
                  <a:srgbClr val="F2F1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Introducing Static Code Analysis tooling and SBOM generation for customers who need full supply chain transparency</a:t>
            </a:r>
            <a:endParaRPr lang="en-US" sz="1200" dirty="0"/>
          </a:p>
        </p:txBody>
      </p:sp>
      <p:sp>
        <p:nvSpPr>
          <p:cNvPr id="24" name="Shape 18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FF6A13"/>
          </a:solidFill>
          <a:ln w="12700">
            <a:solidFill>
              <a:srgbClr val="FF6600"/>
            </a:solidFill>
            <a:prstDash val="solid"/>
          </a:ln>
        </p:spPr>
        <p:txBody>
          <a:bodyPr/>
          <a:lstStyle/>
          <a:p>
            <a:endParaRPr lang="en-DK" dirty="0"/>
          </a:p>
        </p:txBody>
      </p:sp>
      <p:sp>
        <p:nvSpPr>
          <p:cNvPr id="25" name="Text 19"/>
          <p:cNvSpPr/>
          <p:nvPr/>
        </p:nvSpPr>
        <p:spPr>
          <a:xfrm>
            <a:off x="274320" y="4974336"/>
            <a:ext cx="8595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003B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assess, we measure, and we improve — next independent assessment planned for 2029</a:t>
            </a:r>
            <a:endParaRPr lang="en-US" sz="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CDECC680-BEAC-217C-9D48-5EE8D363E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740" y="1883615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677CCB6-6BD6-A717-07A4-F470A2B1374F}"/>
              </a:ext>
            </a:extLst>
          </p:cNvPr>
          <p:cNvSpPr txBox="1"/>
          <p:nvPr/>
        </p:nvSpPr>
        <p:spPr>
          <a:xfrm>
            <a:off x="941817" y="3447404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CEO Stine Kromberg</a:t>
            </a:r>
            <a:br>
              <a:rPr lang="da-DK" sz="1200" dirty="0"/>
            </a:br>
            <a:r>
              <a:rPr lang="da-DK" sz="1200" dirty="0"/>
              <a:t>(with Claude)</a:t>
            </a:r>
            <a:endParaRPr lang="en-GB" sz="1200" dirty="0"/>
          </a:p>
        </p:txBody>
      </p:sp>
      <p:sp>
        <p:nvSpPr>
          <p:cNvPr id="2" name="Shape 15">
            <a:extLst>
              <a:ext uri="{FF2B5EF4-FFF2-40B4-BE49-F238E27FC236}">
                <a16:creationId xmlns:a16="http://schemas.microsoft.com/office/drawing/2014/main" id="{FF4679A6-3A20-5072-55B8-2BA1B19B8F53}"/>
              </a:ext>
            </a:extLst>
          </p:cNvPr>
          <p:cNvSpPr/>
          <p:nvPr/>
        </p:nvSpPr>
        <p:spPr>
          <a:xfrm>
            <a:off x="3230630" y="1883615"/>
            <a:ext cx="5394960" cy="1673352"/>
          </a:xfrm>
          <a:prstGeom prst="rect">
            <a:avLst/>
          </a:prstGeom>
          <a:solidFill>
            <a:srgbClr val="2A3244"/>
          </a:solidFill>
          <a:ln w="12700">
            <a:solidFill>
              <a:srgbClr val="2A3244"/>
            </a:solidFill>
            <a:prstDash val="solid"/>
          </a:ln>
          <a:effectLst>
            <a:outerShdw blurRad="101600" dist="254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DK"/>
          </a:p>
        </p:txBody>
      </p:sp>
      <p:pic>
        <p:nvPicPr>
          <p:cNvPr id="3" name="Image 3" descr="preencoded.png">
            <a:extLst>
              <a:ext uri="{FF2B5EF4-FFF2-40B4-BE49-F238E27FC236}">
                <a16:creationId xmlns:a16="http://schemas.microsoft.com/office/drawing/2014/main" id="{0929BAA4-1EA4-B310-5C7F-DE1D90493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222" y="2002487"/>
            <a:ext cx="384048" cy="384048"/>
          </a:xfrm>
          <a:prstGeom prst="rect">
            <a:avLst/>
          </a:prstGeom>
        </p:spPr>
      </p:pic>
      <p:sp>
        <p:nvSpPr>
          <p:cNvPr id="4" name="Text 16">
            <a:extLst>
              <a:ext uri="{FF2B5EF4-FFF2-40B4-BE49-F238E27FC236}">
                <a16:creationId xmlns:a16="http://schemas.microsoft.com/office/drawing/2014/main" id="{66F97B2B-7590-0081-C5DB-4F12FD174DDC}"/>
              </a:ext>
            </a:extLst>
          </p:cNvPr>
          <p:cNvSpPr/>
          <p:nvPr/>
        </p:nvSpPr>
        <p:spPr>
          <a:xfrm>
            <a:off x="3870710" y="1975055"/>
            <a:ext cx="4572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we are fixing</a:t>
            </a:r>
            <a:endParaRPr lang="en-US" sz="1600" dirty="0"/>
          </a:p>
        </p:txBody>
      </p:sp>
      <p:sp>
        <p:nvSpPr>
          <p:cNvPr id="5" name="Text 17">
            <a:extLst>
              <a:ext uri="{FF2B5EF4-FFF2-40B4-BE49-F238E27FC236}">
                <a16:creationId xmlns:a16="http://schemas.microsoft.com/office/drawing/2014/main" id="{9FC611EC-6405-3E92-575A-6E7B3DCBCF88}"/>
              </a:ext>
            </a:extLst>
          </p:cNvPr>
          <p:cNvSpPr/>
          <p:nvPr/>
        </p:nvSpPr>
        <p:spPr>
          <a:xfrm>
            <a:off x="3395222" y="2432255"/>
            <a:ext cx="5120640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SzPct val="100000"/>
              <a:buChar char="•"/>
            </a:pPr>
            <a:r>
              <a:rPr lang="en-US" sz="1200" dirty="0">
                <a:solidFill>
                  <a:srgbClr val="F2F1F0"/>
                </a:solidFill>
                <a:latin typeface="Calibri"/>
                <a:ea typeface="Calibri"/>
                <a:cs typeface="Calibri"/>
              </a:rPr>
              <a:t>Centralizing security policies and metrics into a single reportable framework</a:t>
            </a:r>
            <a:endParaRPr lang="en-US" sz="1200" dirty="0">
              <a:latin typeface="Calibri"/>
              <a:ea typeface="Calibri"/>
              <a:cs typeface="Calibri"/>
            </a:endParaRPr>
          </a:p>
          <a:p>
            <a:pPr marL="342900" indent="-342900">
              <a:buSzPct val="100000"/>
              <a:buChar char="•"/>
            </a:pPr>
            <a:r>
              <a:rPr lang="en-US" sz="1200" dirty="0">
                <a:solidFill>
                  <a:srgbClr val="F2F1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Commissioning third-party penetration testing of our core product and external services</a:t>
            </a:r>
            <a:endParaRPr lang="en-US" sz="1200" dirty="0"/>
          </a:p>
          <a:p>
            <a:pPr marL="342900" indent="-342900">
              <a:buSzPct val="100000"/>
              <a:buChar char="•"/>
            </a:pPr>
            <a:r>
              <a:rPr lang="en-US" sz="1200" dirty="0">
                <a:solidFill>
                  <a:srgbClr val="F2F1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Extending static analysis to APL code — C/C++ is covered, APL is next</a:t>
            </a:r>
            <a:endParaRPr lang="en-US" sz="1200" dirty="0"/>
          </a:p>
          <a:p>
            <a:pPr marL="342900" indent="-342900">
              <a:buSzPct val="100000"/>
              <a:buChar char="•"/>
            </a:pPr>
            <a:r>
              <a:rPr lang="en-US" sz="1200" dirty="0">
                <a:solidFill>
                  <a:srgbClr val="F2F1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Introducing Static Code Analysis tooling and SBOM generation for customers who need full supply chain transparency</a:t>
            </a:r>
            <a:endParaRPr lang="en-US" sz="12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AD8E70-0E82-285B-606E-1F7E435D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Software Security @ Dyalog</a:t>
            </a:r>
            <a:endParaRPr lang="en-GB" dirty="0"/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91368C21-368F-E0EB-8303-D1AB2449460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043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A29AF5-B1EF-FCCA-5C70-68D03AFA379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F1C8A-635F-D9DB-7E60-6CC7B8248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growing requirement for clients distributing Dyalog APL as a component</a:t>
            </a:r>
          </a:p>
          <a:p>
            <a:r>
              <a:rPr lang="en-GB" dirty="0"/>
              <a:t>We will include an SBOM with future Dyalog APL distributions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613768-DE32-5975-2DAA-E6AFEC36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6731367" cy="685535"/>
          </a:xfrm>
        </p:spPr>
        <p:txBody>
          <a:bodyPr/>
          <a:lstStyle/>
          <a:p>
            <a:r>
              <a:rPr lang="en-GB" dirty="0"/>
              <a:t>Software Bill of Materials - SBOM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D6F4B36-6A27-77B7-C77A-CF4E7A6FA14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081B8E-C091-45C4-4F67-338F516E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3650" y="1264925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7CFB3F-3FD6-ADDE-64B3-24FE27317B46}"/>
              </a:ext>
            </a:extLst>
          </p:cNvPr>
          <p:cNvSpPr txBox="1"/>
          <p:nvPr/>
        </p:nvSpPr>
        <p:spPr>
          <a:xfrm>
            <a:off x="7535727" y="2828714"/>
            <a:ext cx="111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Richard Smith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0183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BE370F-B17C-BC5C-F220-039F6531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Language Models / AI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54F6C15-13C8-3993-7FCC-5A59DBA836F3}"/>
              </a:ext>
            </a:extLst>
          </p:cNvPr>
          <p:cNvSpPr txBox="1">
            <a:spLocks/>
          </p:cNvSpPr>
          <p:nvPr/>
        </p:nvSpPr>
        <p:spPr>
          <a:xfrm>
            <a:off x="6723925" y="1264925"/>
            <a:ext cx="2127975" cy="324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Nobody can afford to ignore LLMs.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866DFD6-6A6E-24F5-29AD-9EE9B239F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773" y="1265238"/>
            <a:ext cx="5762977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C592E-3A12-9B09-6D06-520133A1E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090533-99C0-8398-BC02-37AE73616E9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C02B2-5A7F-14C4-9A86-F354CC50B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documentation requirement for clients distributing Dyalog APL as a component</a:t>
            </a:r>
          </a:p>
          <a:p>
            <a:r>
              <a:rPr lang="en-GB" dirty="0"/>
              <a:t>Will be included with from Dyalog APL version 21.0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B27093-9647-48C7-0D81-6265C3BD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6731367" cy="685535"/>
          </a:xfrm>
        </p:spPr>
        <p:txBody>
          <a:bodyPr/>
          <a:lstStyle/>
          <a:p>
            <a:r>
              <a:rPr lang="en-GB" dirty="0"/>
              <a:t>Software Bill of Materials - SBOM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96FE1F3-CD70-85D0-3011-4FF3C0D87EA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36D55E-8249-3A3F-A31D-5AA274026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71" y="0"/>
            <a:ext cx="78801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35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9467-8BB2-2ECD-AAD6-E0B04B8F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Code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DD06D-AE3B-6341-FA2B-949B70C53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659118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Search APL code for known vulnerabilities and "code smells"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Prototype delivered to launch customer this month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Several large clients seem interested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Initially delivered as a consulting project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Considering a free community version</a:t>
            </a:r>
          </a:p>
          <a:p>
            <a:pPr>
              <a:spcAft>
                <a:spcPts val="600"/>
              </a:spcAft>
            </a:pPr>
            <a:r>
              <a:rPr lang="en-GB" sz="2200" dirty="0"/>
              <a:t>Output formats: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JSON format ingestible by SonarQube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CSV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In-workspace arrays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7F8DB86-E090-4D30-B8CB-A3C5CEDD634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7B1C81E-A591-E4D0-5D54-F7FB9744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3650" y="1264925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5BA42C-0E40-468A-964C-4EED82A110BC}"/>
              </a:ext>
            </a:extLst>
          </p:cNvPr>
          <p:cNvSpPr txBox="1"/>
          <p:nvPr/>
        </p:nvSpPr>
        <p:spPr>
          <a:xfrm>
            <a:off x="7535727" y="2828714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Brandon Wilson</a:t>
            </a:r>
            <a:endParaRPr lang="en-GB" sz="1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D6EC55-63DE-38C8-BA09-1A99A0EE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5289" y="2882925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E687BA-D11E-33D5-9422-ED6C1507435F}"/>
              </a:ext>
            </a:extLst>
          </p:cNvPr>
          <p:cNvSpPr txBox="1"/>
          <p:nvPr/>
        </p:nvSpPr>
        <p:spPr>
          <a:xfrm>
            <a:off x="6017366" y="4446714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Aaron Hsu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444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6B80AC-4D84-5F34-9044-CC216E30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Implemented Rules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E8292F8-A92B-1764-ED7C-76AA0BAEC80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24741F-8317-22FE-7EB2-D5CCAD066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891564"/>
              </p:ext>
            </p:extLst>
          </p:nvPr>
        </p:nvGraphicFramePr>
        <p:xfrm>
          <a:off x="323850" y="1648748"/>
          <a:ext cx="8528050" cy="2474654"/>
        </p:xfrm>
        <a:graphic>
          <a:graphicData uri="http://schemas.openxmlformats.org/drawingml/2006/table">
            <a:tbl>
              <a:tblPr/>
              <a:tblGrid>
                <a:gridCol w="659418">
                  <a:extLst>
                    <a:ext uri="{9D8B030D-6E8A-4147-A177-3AD203B41FA5}">
                      <a16:colId xmlns:a16="http://schemas.microsoft.com/office/drawing/2014/main" val="2531326323"/>
                    </a:ext>
                  </a:extLst>
                </a:gridCol>
                <a:gridCol w="1664396">
                  <a:extLst>
                    <a:ext uri="{9D8B030D-6E8A-4147-A177-3AD203B41FA5}">
                      <a16:colId xmlns:a16="http://schemas.microsoft.com/office/drawing/2014/main" val="3737272595"/>
                    </a:ext>
                  </a:extLst>
                </a:gridCol>
                <a:gridCol w="4768099">
                  <a:extLst>
                    <a:ext uri="{9D8B030D-6E8A-4147-A177-3AD203B41FA5}">
                      <a16:colId xmlns:a16="http://schemas.microsoft.com/office/drawing/2014/main" val="4008704478"/>
                    </a:ext>
                  </a:extLst>
                </a:gridCol>
                <a:gridCol w="722824">
                  <a:extLst>
                    <a:ext uri="{9D8B030D-6E8A-4147-A177-3AD203B41FA5}">
                      <a16:colId xmlns:a16="http://schemas.microsoft.com/office/drawing/2014/main" val="2545719252"/>
                    </a:ext>
                  </a:extLst>
                </a:gridCol>
                <a:gridCol w="713313">
                  <a:extLst>
                    <a:ext uri="{9D8B030D-6E8A-4147-A177-3AD203B41FA5}">
                      <a16:colId xmlns:a16="http://schemas.microsoft.com/office/drawing/2014/main" val="791745751"/>
                    </a:ext>
                  </a:extLst>
                </a:gridCol>
              </a:tblGrid>
              <a:tr h="19035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Id</a:t>
                      </a:r>
                    </a:p>
                  </a:txBody>
                  <a:tcPr marL="9518" marR="9518" marT="9518" marB="0" anchor="b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Name</a:t>
                      </a:r>
                    </a:p>
                  </a:txBody>
                  <a:tcPr marL="9518" marR="9518" marT="95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Description</a:t>
                      </a:r>
                    </a:p>
                  </a:txBody>
                  <a:tcPr marL="9518" marR="9518" marT="95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Quality</a:t>
                      </a:r>
                    </a:p>
                  </a:txBody>
                  <a:tcPr marL="9518" marR="9518" marT="95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Severity</a:t>
                      </a:r>
                    </a:p>
                  </a:txBody>
                  <a:tcPr marL="9518" marR="9518" marT="9518" marB="0" anchor="b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008985"/>
                  </a:ext>
                </a:extLst>
              </a:tr>
              <a:tr h="38071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SAST-0001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Syntax Errors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Code that intentionally induces a SYNTAX ERROR should be expicitly marked with an ignore directive.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RELIABILITY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LOW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03516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SAST-0002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Insecure connections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Clear text protocols are insecure. Use TLS versions instead.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SECURITY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349791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SAST-0003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Fixed Random Seed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Setting ⎕RL to a static value may break Roll and Deal.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SECURITY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89466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SAST-0004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Hard-Coded Secrets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Suspicious constant detected. Ensure this isn't a hard-coded secret.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SECURITY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HIGH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10907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SAST-0005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Code Injection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Detected execution of potentially dangerous user-controlled data.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SECURITY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HIGH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42271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SAST-0006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Leaked Locals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Semi-globals that might be forgotten localizations.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RELIABILITY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LOW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769220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SAST-0007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Duplicate Functions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Candidate duplicate functions may want to be unified.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RELIABILITY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LOW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76371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SAST-0008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Shadow after usage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Shadowing a variable after usage may cause confusion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RELIABILITY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363224"/>
                  </a:ext>
                </a:extLst>
              </a:tr>
              <a:tr h="38071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SAST-0009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Naked strand assignments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Unparenthesized stranded assignments might be confused as modified assignment. Consider enclosing in parentheses.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RELIABILITY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531765"/>
                  </a:ext>
                </a:extLst>
              </a:tr>
              <a:tr h="1903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SAST-0010</a:t>
                      </a:r>
                    </a:p>
                  </a:txBody>
                  <a:tcPr marL="9518" marR="9518" marT="9518" marB="0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Unbound variables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These names might trigger a VALUE ERROR.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RELIABILITY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HIGH</a:t>
                      </a:r>
                    </a:p>
                  </a:txBody>
                  <a:tcPr marL="9518" marR="9518" marT="9518" marB="0">
                    <a:lnL>
                      <a:noFill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624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521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D59FBA-E335-32AE-1460-E30BEE87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In-Workspace Analytics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59B5EBDF-879E-B375-4709-291E6D72408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7B29A-6C9A-8A8F-DEBA-B9E23E2B935D}"/>
              </a:ext>
            </a:extLst>
          </p:cNvPr>
          <p:cNvSpPr txBox="1"/>
          <p:nvPr/>
        </p:nvSpPr>
        <p:spPr>
          <a:xfrm>
            <a:off x="458026" y="988929"/>
            <a:ext cx="3752950" cy="19543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b="1" dirty="0">
                <a:latin typeface="APL385 Unicode" panose="020B0709000202000203" pitchFamily="49" charset="0"/>
              </a:rPr>
              <a:t>      SUMMARY</a:t>
            </a:r>
            <a:br>
              <a:rPr lang="en-GB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10   SAST-0001   Syntax Errors           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 0   SAST-0002   Insecure connections    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 3   SAST-0003   Fixed Random Seed       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 1   SAST-0004   Hard-Coded Secrets      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 5   SAST-0005   Code Injection          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37   SAST-0006   Leaked Locals           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 2   SAST-0007   Duplicate Functions     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 0   SAST-0008   Shadow after usage      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99   SAST-0009   Naked strand assignments 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 0   SAST-0010   Unbound variables        </a:t>
            </a:r>
            <a:endParaRPr lang="en-GB" sz="1100" dirty="0">
              <a:latin typeface="APL385 Unicode" panose="020B0709000202000203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DC283-C860-9522-2FE6-0B6524344973}"/>
              </a:ext>
            </a:extLst>
          </p:cNvPr>
          <p:cNvSpPr txBox="1"/>
          <p:nvPr/>
        </p:nvSpPr>
        <p:spPr>
          <a:xfrm>
            <a:off x="4384125" y="990039"/>
            <a:ext cx="4517583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APL385 Unicode" panose="020B0709000202000203" pitchFamily="49" charset="0"/>
              </a:rPr>
              <a:t>      </a:t>
            </a:r>
            <a:r>
              <a:rPr lang="da-DK" sz="1100" dirty="0">
                <a:latin typeface="APL385 Unicode" panose="020B0709000202000203" pitchFamily="49" charset="0"/>
              </a:rPr>
              <a:t>      2↑</a:t>
            </a:r>
            <a:r>
              <a:rPr lang="da-DK" sz="1100" b="1" dirty="0">
                <a:latin typeface="APL385 Unicode" panose="020B0709000202000203" pitchFamily="49" charset="0"/>
              </a:rPr>
              <a:t>VIEW</a:t>
            </a:r>
            <a:r>
              <a:rPr lang="da-DK" sz="1100" dirty="0">
                <a:latin typeface="APL385 Unicode" panose="020B0709000202000203" pitchFamily="49" charset="0"/>
              </a:rPr>
              <a:t> 'SAST-0005'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#.doThing[7] :If readFlag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#.doThing[8]   r←⍎someData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#.doThing[9] :EndIf</a:t>
            </a:r>
            <a:br>
              <a:rPr lang="da-DK" sz="1100" dirty="0">
                <a:latin typeface="APL385 Unicode" panose="020B0709000202000203" pitchFamily="49" charset="0"/>
              </a:rPr>
            </a:b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#.ns.anotherFun[42] args←'--verbose' '--output' out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#.ns.anotherFun[43] exit←4⊃⎕SHELL (⊂'curl')⍪args</a:t>
            </a:r>
            <a:br>
              <a:rPr lang="da-DK" sz="1100" dirty="0">
                <a:latin typeface="APL385 Unicode" panose="020B0709000202000203" pitchFamily="49" charset="0"/>
              </a:rPr>
            </a:br>
            <a:r>
              <a:rPr lang="da-DK" sz="1100" dirty="0">
                <a:latin typeface="APL385 Unicode" panose="020B0709000202000203" pitchFamily="49" charset="0"/>
              </a:rPr>
              <a:t>#.ns.anotherFun[44] :If exit≠0       </a:t>
            </a:r>
            <a:endParaRPr lang="en-GB" sz="1100" dirty="0">
              <a:latin typeface="APL385 Unicode" panose="020B0709000202000203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424D0-FC6A-79C3-80D3-99D5A34931ED}"/>
              </a:ext>
            </a:extLst>
          </p:cNvPr>
          <p:cNvSpPr txBox="1"/>
          <p:nvPr/>
        </p:nvSpPr>
        <p:spPr>
          <a:xfrm>
            <a:off x="458026" y="3077447"/>
            <a:ext cx="7406195" cy="6001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APL385 Unicode" panose="020B0709000202000203" pitchFamily="49" charset="0"/>
              </a:rPr>
              <a:t>      '#.entryPoint1' '#.entryPoint2' </a:t>
            </a:r>
            <a:r>
              <a:rPr lang="en-GB" sz="1100" b="1" dirty="0">
                <a:latin typeface="APL385 Unicode" panose="020B0709000202000203" pitchFamily="49" charset="0"/>
              </a:rPr>
              <a:t>CALLGRAPH</a:t>
            </a:r>
            <a:r>
              <a:rPr lang="en-GB" sz="1100" dirty="0">
                <a:latin typeface="APL385 Unicode" panose="020B0709000202000203" pitchFamily="49" charset="0"/>
              </a:rPr>
              <a:t> '#.</a:t>
            </a:r>
            <a:r>
              <a:rPr lang="en-GB" sz="1100" dirty="0" err="1">
                <a:latin typeface="APL385 Unicode" panose="020B0709000202000203" pitchFamily="49" charset="0"/>
              </a:rPr>
              <a:t>ns.anotherFun</a:t>
            </a:r>
            <a:r>
              <a:rPr lang="en-GB" sz="1100" dirty="0">
                <a:latin typeface="APL385 Unicode" panose="020B0709000202000203" pitchFamily="49" charset="0"/>
              </a:rPr>
              <a:t>'</a:t>
            </a:r>
          </a:p>
          <a:p>
            <a:r>
              <a:rPr lang="en-GB" sz="1100" dirty="0">
                <a:latin typeface="APL385 Unicode" panose="020B0709000202000203" pitchFamily="49" charset="0"/>
              </a:rPr>
              <a:t>#.entryPoint1[17] #.combobulate[7 11 13] #.ns.fizzle[7] #.ns.greet[1] #.ns.anotherFun</a:t>
            </a:r>
          </a:p>
          <a:p>
            <a:r>
              <a:rPr lang="en-GB" sz="1100" dirty="0">
                <a:latin typeface="APL385 Unicode" panose="020B0709000202000203" pitchFamily="49" charset="0"/>
              </a:rPr>
              <a:t>#.entryPoint2[12] #.ns.anotherFun</a:t>
            </a:r>
            <a:r>
              <a:rPr lang="da-DK" sz="1100" dirty="0">
                <a:latin typeface="APL385 Unicode" panose="020B0709000202000203" pitchFamily="49" charset="0"/>
              </a:rPr>
              <a:t>       </a:t>
            </a:r>
            <a:endParaRPr lang="en-GB" sz="1100" dirty="0">
              <a:latin typeface="APL385 Unicode" panose="020B0709000202000203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66CA17-D985-19B2-C1E6-89A9EC1D876A}"/>
              </a:ext>
            </a:extLst>
          </p:cNvPr>
          <p:cNvSpPr txBox="1"/>
          <p:nvPr/>
        </p:nvSpPr>
        <p:spPr>
          <a:xfrm>
            <a:off x="458026" y="3811748"/>
            <a:ext cx="5791970" cy="11079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L385 Unicode" panose="020B0709000202000203" pitchFamily="49" charset="0"/>
              </a:rPr>
              <a:t>       '#.entryPoint1' </a:t>
            </a:r>
            <a:r>
              <a:rPr lang="en-GB" sz="1100" b="1" dirty="0">
                <a:latin typeface="APL385 Unicode" panose="020B0709000202000203" pitchFamily="49" charset="0"/>
              </a:rPr>
              <a:t>GLOBALS</a:t>
            </a:r>
            <a:r>
              <a:rPr lang="en-GB" sz="1100" dirty="0">
                <a:latin typeface="APL385 Unicode" panose="020B0709000202000203" pitchFamily="49" charset="0"/>
              </a:rPr>
              <a:t> '#.</a:t>
            </a:r>
            <a:r>
              <a:rPr lang="en-GB" sz="1100" dirty="0" err="1">
                <a:latin typeface="APL385 Unicode" panose="020B0709000202000203" pitchFamily="49" charset="0"/>
              </a:rPr>
              <a:t>ns.anotherFun</a:t>
            </a:r>
            <a:r>
              <a:rPr lang="en-GB" sz="1100" dirty="0">
                <a:latin typeface="APL385 Unicode" panose="020B0709000202000203" pitchFamily="49" charset="0"/>
              </a:rPr>
              <a:t>'</a:t>
            </a:r>
          </a:p>
          <a:p>
            <a:r>
              <a:rPr lang="en-GB" sz="1100" dirty="0">
                <a:latin typeface="APL385 Unicode" panose="020B0709000202000203" pitchFamily="49" charset="0"/>
              </a:rPr>
              <a:t>#.entryPoint1    </a:t>
            </a:r>
            <a:r>
              <a:rPr lang="en-GB" sz="1100" dirty="0" err="1">
                <a:latin typeface="APL385 Unicode" panose="020B0709000202000203" pitchFamily="49" charset="0"/>
              </a:rPr>
              <a:t>someVar</a:t>
            </a:r>
            <a:r>
              <a:rPr lang="en-GB" sz="1100" dirty="0">
                <a:latin typeface="APL385 Unicode" panose="020B0709000202000203" pitchFamily="49" charset="0"/>
              </a:rPr>
              <a:t> </a:t>
            </a:r>
            <a:r>
              <a:rPr lang="en-GB" sz="1100" dirty="0" err="1">
                <a:latin typeface="APL385 Unicode" panose="020B0709000202000203" pitchFamily="49" charset="0"/>
              </a:rPr>
              <a:t>globalThing</a:t>
            </a:r>
            <a:r>
              <a:rPr lang="en-GB" sz="1100" dirty="0">
                <a:latin typeface="APL385 Unicode" panose="020B0709000202000203" pitchFamily="49" charset="0"/>
              </a:rPr>
              <a:t> </a:t>
            </a:r>
            <a:r>
              <a:rPr lang="en-GB" sz="1100" dirty="0" err="1">
                <a:latin typeface="APL385 Unicode" panose="020B0709000202000203" pitchFamily="49" charset="0"/>
              </a:rPr>
              <a:t>setupParam</a:t>
            </a:r>
            <a:endParaRPr lang="en-GB" sz="1100" dirty="0">
              <a:latin typeface="APL385 Unicode" panose="020B0709000202000203" pitchFamily="49" charset="0"/>
            </a:endParaRPr>
          </a:p>
          <a:p>
            <a:r>
              <a:rPr lang="en-GB" sz="1100" dirty="0">
                <a:latin typeface="APL385 Unicode" panose="020B0709000202000203" pitchFamily="49" charset="0"/>
              </a:rPr>
              <a:t>#.combobulate    </a:t>
            </a:r>
            <a:r>
              <a:rPr lang="en-GB" sz="1100" dirty="0" err="1">
                <a:latin typeface="APL385 Unicode" panose="020B0709000202000203" pitchFamily="49" charset="0"/>
              </a:rPr>
              <a:t>anotherVar</a:t>
            </a:r>
            <a:endParaRPr lang="en-GB" sz="1100" dirty="0">
              <a:latin typeface="APL385 Unicode" panose="020B0709000202000203" pitchFamily="49" charset="0"/>
            </a:endParaRPr>
          </a:p>
          <a:p>
            <a:r>
              <a:rPr lang="en-GB" sz="1100" dirty="0">
                <a:latin typeface="APL385 Unicode" panose="020B0709000202000203" pitchFamily="49" charset="0"/>
              </a:rPr>
              <a:t>#.ns.fizzle</a:t>
            </a:r>
          </a:p>
          <a:p>
            <a:r>
              <a:rPr lang="en-GB" sz="1100" dirty="0">
                <a:latin typeface="APL385 Unicode" panose="020B0709000202000203" pitchFamily="49" charset="0"/>
              </a:rPr>
              <a:t>#.ns.greet       </a:t>
            </a:r>
            <a:r>
              <a:rPr lang="en-GB" sz="1100" dirty="0" err="1">
                <a:latin typeface="APL385 Unicode" panose="020B0709000202000203" pitchFamily="49" charset="0"/>
              </a:rPr>
              <a:t>greetingMsg</a:t>
            </a:r>
            <a:endParaRPr lang="en-GB" sz="1100" dirty="0">
              <a:latin typeface="APL385 Unicode" panose="020B0709000202000203" pitchFamily="49" charset="0"/>
            </a:endParaRPr>
          </a:p>
          <a:p>
            <a:r>
              <a:rPr lang="en-GB" sz="1100" dirty="0">
                <a:latin typeface="APL385 Unicode" panose="020B0709000202000203" pitchFamily="49" charset="0"/>
              </a:rPr>
              <a:t>#.ns.anotherFun</a:t>
            </a:r>
            <a:r>
              <a:rPr lang="da-DK" sz="1100" dirty="0">
                <a:latin typeface="APL385 Unicode" panose="020B0709000202000203" pitchFamily="49" charset="0"/>
              </a:rPr>
              <a:t>      </a:t>
            </a:r>
            <a:endParaRPr lang="en-GB" sz="110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4C962-CD1C-C676-5CFA-ABD801D8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148991" cy="3242040"/>
          </a:xfrm>
        </p:spPr>
        <p:txBody>
          <a:bodyPr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2000" dirty="0"/>
              <a:t>Greatly enhanced parser to support Static Analysis project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en-US" sz="2000" dirty="0"/>
              <a:t>Coming soon: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"Lexical" Trad-</a:t>
            </a:r>
            <a:r>
              <a:rPr lang="en-US" sz="2000" dirty="0" err="1"/>
              <a:t>fns</a:t>
            </a:r>
            <a:r>
              <a:rPr lang="en-US" sz="2000" dirty="0"/>
              <a:t> with Branch and Labels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Performance enhancements and fixes for C backend / Embedded C backend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Initial Python and JS backends (by End of Year)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Potential Java backend (Next year, depending on demand)</a:t>
            </a: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93D97-9D26-6045-1D68-0415A10E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Co-</a:t>
            </a:r>
            <a:r>
              <a:rPr lang="en-GB" dirty="0" err="1"/>
              <a:t>dfns</a:t>
            </a:r>
            <a:r>
              <a:rPr lang="en-GB" dirty="0"/>
              <a:t> update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71E3267-1176-3577-9CB5-9D6BF6BB2AA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735290-28C1-FEF6-C33A-CBC97EC8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25" y="126815"/>
            <a:ext cx="2288505" cy="192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4FE3A06-7057-A70D-252D-862E3826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9762" y="2413234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C19905-793F-9F62-56F8-B2A1A76F1920}"/>
              </a:ext>
            </a:extLst>
          </p:cNvPr>
          <p:cNvSpPr txBox="1"/>
          <p:nvPr/>
        </p:nvSpPr>
        <p:spPr>
          <a:xfrm>
            <a:off x="6821839" y="3977023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Aaron Hsu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0289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42C22-F028-28D1-1FFB-57CE7DB1C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502376-2E1D-2F1E-8180-B8A3FE92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737FA5D-5929-BD11-D10D-B6542D114090}"/>
              </a:ext>
            </a:extLst>
          </p:cNvPr>
          <p:cNvSpPr txBox="1">
            <a:spLocks/>
          </p:cNvSpPr>
          <p:nvPr/>
        </p:nvSpPr>
        <p:spPr>
          <a:xfrm>
            <a:off x="6554313" y="1204855"/>
            <a:ext cx="2297588" cy="324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We continue to employ an increasing number of "Ape Coders".</a:t>
            </a:r>
          </a:p>
          <a:p>
            <a:r>
              <a:rPr lang="en-GB" sz="1600" dirty="0"/>
              <a:t>This is the "Consulting, Tools and Data Science" team.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CF99AF6-0047-29FC-396E-0012B690D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256" y="1265238"/>
            <a:ext cx="4862010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B5EF2D-3219-91A8-6123-B849FF991A0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D8BE2-BFB9-F202-AEC8-3B740ADF6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323746" cy="324204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When there is no consulting to do</a:t>
            </a:r>
          </a:p>
          <a:p>
            <a:r>
              <a:rPr lang="en-GB" dirty="0"/>
              <a:t>Develop productivity tools for APL application development – in APL</a:t>
            </a:r>
          </a:p>
          <a:p>
            <a:r>
              <a:rPr lang="en-GB" dirty="0"/>
              <a:t>Do research into the Data Science market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415196-F6F3-3A8E-5205-20339600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7332068" cy="685535"/>
          </a:xfrm>
        </p:spPr>
        <p:txBody>
          <a:bodyPr/>
          <a:lstStyle/>
          <a:p>
            <a:r>
              <a:rPr lang="da-DK" dirty="0"/>
              <a:t>Consulting, Tools, Data Science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6C5EEE7-DC74-2DF5-0162-7901ED4BCC9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E62A316-06C6-75D5-CF96-D547FE0F7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924" y="1417982"/>
            <a:ext cx="2204627" cy="14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48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85E8F-C855-824B-7FF3-DBDADBA37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0EAF2-CD1B-5068-41DE-9F07D932F7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8841-D0FF-D27B-E114-C67E807B5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731369" cy="324204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/>
              <a:t>We specialize in:</a:t>
            </a:r>
          </a:p>
          <a:p>
            <a:pPr>
              <a:spcAft>
                <a:spcPts val="600"/>
              </a:spcAft>
            </a:pPr>
            <a:r>
              <a:rPr lang="en-GB" dirty="0"/>
              <a:t>Migrations to Dyalog APL</a:t>
            </a:r>
          </a:p>
          <a:p>
            <a:pPr>
              <a:spcAft>
                <a:spcPts val="600"/>
              </a:spcAft>
            </a:pPr>
            <a:r>
              <a:rPr lang="en-GB" dirty="0"/>
              <a:t>Migrations to new platforms, e.g. Cloud</a:t>
            </a:r>
          </a:p>
          <a:p>
            <a:pPr lvl="1">
              <a:spcAft>
                <a:spcPts val="600"/>
              </a:spcAft>
            </a:pPr>
            <a:r>
              <a:rPr lang="en-GB" dirty="0" err="1"/>
              <a:t>Dockerization</a:t>
            </a:r>
            <a:r>
              <a:rPr lang="en-GB" dirty="0"/>
              <a:t>, Continuous Integration</a:t>
            </a:r>
          </a:p>
          <a:p>
            <a:pPr>
              <a:spcAft>
                <a:spcPts val="600"/>
              </a:spcAft>
            </a:pPr>
            <a:r>
              <a:rPr lang="en-GB" dirty="0"/>
              <a:t>Using AI with APL</a:t>
            </a:r>
          </a:p>
          <a:p>
            <a:pPr>
              <a:spcAft>
                <a:spcPts val="600"/>
              </a:spcAft>
            </a:pPr>
            <a:r>
              <a:rPr lang="en-GB" dirty="0"/>
              <a:t>Architecture reviews and performance tuning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E29157-6191-23BA-E463-09F07AC5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7332068" cy="685535"/>
          </a:xfrm>
        </p:spPr>
        <p:txBody>
          <a:bodyPr/>
          <a:lstStyle/>
          <a:p>
            <a:r>
              <a:rPr lang="da-DK" dirty="0"/>
              <a:t>Consulting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55FCB13-E4A4-67E1-AB07-28A400C5E89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4F25580-8756-1B3C-0A2A-F5A69A8F55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924" y="1417982"/>
            <a:ext cx="2204627" cy="14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46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CF6C016-BF0F-24BD-ED13-1B5977B3B0FB}"/>
              </a:ext>
            </a:extLst>
          </p:cNvPr>
          <p:cNvGraphicFramePr>
            <a:graphicFrameLocks/>
          </p:cNvGraphicFramePr>
          <p:nvPr/>
        </p:nvGraphicFramePr>
        <p:xfrm>
          <a:off x="1076960" y="751840"/>
          <a:ext cx="7305040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77397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8F989-9AB6-35F6-10DF-C40A74B62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E45FCAB-0C30-FC35-B879-8D87B23FBBAA}"/>
              </a:ext>
            </a:extLst>
          </p:cNvPr>
          <p:cNvGraphicFramePr>
            <a:graphicFrameLocks/>
          </p:cNvGraphicFramePr>
          <p:nvPr/>
        </p:nvGraphicFramePr>
        <p:xfrm>
          <a:off x="1076960" y="751840"/>
          <a:ext cx="7305040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371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58FBE-7500-1C62-5401-6C06F0E4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4F5E83-C8C4-8A19-9264-EBB6A4B8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Language Models / AI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2CA6A0F-378C-25CF-F63E-732C3AAF4A72}"/>
              </a:ext>
            </a:extLst>
          </p:cNvPr>
          <p:cNvSpPr txBox="1">
            <a:spLocks/>
          </p:cNvSpPr>
          <p:nvPr/>
        </p:nvSpPr>
        <p:spPr>
          <a:xfrm>
            <a:off x="6723925" y="1264925"/>
            <a:ext cx="2127975" cy="324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Nobody can afford to ignore LLMs.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B0E51CAE-4D16-176F-3083-054CC104F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773" y="1265238"/>
            <a:ext cx="5762977" cy="324167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59F5E5B-70D4-DD6A-7C21-9A485A75F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45" y="2727974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4698-F62A-5815-E7DC-32719582CDCB}"/>
              </a:ext>
            </a:extLst>
          </p:cNvPr>
          <p:cNvSpPr txBox="1"/>
          <p:nvPr/>
        </p:nvSpPr>
        <p:spPr>
          <a:xfrm>
            <a:off x="6734522" y="4291763"/>
            <a:ext cx="1085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Mike Mingard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650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E612-AEB4-3A6F-67B6-3D503D17C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4BB24-5C43-5D1D-DBC4-3A5092471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310879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 err="1"/>
              <a:t>HttpCommand</a:t>
            </a:r>
            <a:r>
              <a:rPr lang="en-US" sz="1800" dirty="0"/>
              <a:t> – utility for making HTTP requests and consuming web services.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Recent enhancements: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Server Sent Events (good for talking to LLMs)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Convert www-form-</a:t>
            </a:r>
            <a:r>
              <a:rPr lang="en-US" sz="1800" dirty="0" err="1"/>
              <a:t>urlencoded</a:t>
            </a:r>
            <a:r>
              <a:rPr lang="en-US" sz="1800" dirty="0"/>
              <a:t> results into namespaces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Upload files using content-type multipart/form-data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Automatic parsing of JSON responses, making API consumption straightforward.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7CCB28-4711-6D52-C1B2-83254C4A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7332068" cy="685535"/>
          </a:xfrm>
        </p:spPr>
        <p:txBody>
          <a:bodyPr/>
          <a:lstStyle/>
          <a:p>
            <a:r>
              <a:rPr lang="da-DK" dirty="0"/>
              <a:t>Productivity Tools in APL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8241B95-357F-5351-3722-05C40F0E40A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88D292D-EAFB-7BFD-6CD3-DE8D4AEFE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924" y="1417982"/>
            <a:ext cx="2204627" cy="14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80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BF334-D963-81B8-89C3-A4245F48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4CC7F-C33A-915A-8E9B-856B6222F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310879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Jarvis</a:t>
            </a:r>
            <a:r>
              <a:rPr lang="en-US" sz="1800" dirty="0"/>
              <a:t> - web service framework that lets you build JSON or REST APIs.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Recent enhancements: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JSON mode – endpoints are APL functions.</a:t>
            </a:r>
          </a:p>
          <a:p>
            <a:pPr lvl="1">
              <a:spcAft>
                <a:spcPts val="600"/>
              </a:spcAft>
            </a:pPr>
            <a:r>
              <a:rPr lang="en-US" sz="1400" dirty="0" err="1"/>
              <a:t>TryAPL</a:t>
            </a:r>
            <a:r>
              <a:rPr lang="en-US" sz="1400" dirty="0"/>
              <a:t> and the APL Challenge site use Jarvis in JSON mode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REST mode – endpoints are resources (real or virtual)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DCMS (see Rich's presentation later today) uses Jarvis in REST mode</a:t>
            </a:r>
            <a:endParaRPr lang="en-US" sz="1800" dirty="0"/>
          </a:p>
          <a:p>
            <a:pPr lvl="1">
              <a:spcAft>
                <a:spcPts val="600"/>
              </a:spcAft>
            </a:pPr>
            <a:endParaRPr lang="en-US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6FFB2F-FFE2-2BA0-DFA8-A8A0A6EE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7332068" cy="685535"/>
          </a:xfrm>
        </p:spPr>
        <p:txBody>
          <a:bodyPr/>
          <a:lstStyle/>
          <a:p>
            <a:r>
              <a:rPr lang="da-DK" dirty="0"/>
              <a:t>Productivity Tools in APL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E319F1A-1361-D11E-F91A-5B52BF9F278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8BD8E14-B828-4102-C6EF-F1AEF4D9C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924" y="1417982"/>
            <a:ext cx="2204627" cy="14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8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FE9035-248F-313D-6BEC-30D48462487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CAC3-49B6-2978-EAD2-390AF0164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FFBA0B-FA6F-1864-FC1E-5F5AB3013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BDF1C35-D9B4-410B-C2B3-42A823978E1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38041D-6E2B-B215-C18A-5A3A1D3F2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"/>
            <a:ext cx="9144000" cy="51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9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FF8A47-D3C4-236B-9E36-A094261CFFD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A75DD-9826-D2F0-5F73-F02BF3ABF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F411DA-F5D7-A6FB-D01E-7D02CCED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5353E6D1-6CFC-5D2B-27CD-956F71D7A29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F9CAA3-2E19-1E06-6347-48E3553AF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9"/>
            <a:ext cx="9144000" cy="5128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AB6CF2-4B07-EFA5-5D07-A2501B77975F}"/>
              </a:ext>
            </a:extLst>
          </p:cNvPr>
          <p:cNvSpPr txBox="1"/>
          <p:nvPr/>
        </p:nvSpPr>
        <p:spPr>
          <a:xfrm>
            <a:off x="3911229" y="1948948"/>
            <a:ext cx="433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2800" b="1" i="0" dirty="0">
                <a:solidFill>
                  <a:srgbClr val="00B050"/>
                </a:solidFill>
                <a:effectLst/>
                <a:latin typeface="Source Sans Pro" panose="020B0503030403020204" pitchFamily="34" charset="0"/>
              </a:rPr>
              <a:t>✓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4552B-A6C2-16E7-AC5D-17EDE140F0ED}"/>
              </a:ext>
            </a:extLst>
          </p:cNvPr>
          <p:cNvSpPr txBox="1"/>
          <p:nvPr/>
        </p:nvSpPr>
        <p:spPr>
          <a:xfrm>
            <a:off x="3106528" y="2310139"/>
            <a:ext cx="433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2800" b="1" i="0" dirty="0">
                <a:solidFill>
                  <a:srgbClr val="00B050"/>
                </a:solidFill>
                <a:effectLst/>
                <a:latin typeface="Source Sans Pro" panose="020B0503030403020204" pitchFamily="34" charset="0"/>
              </a:rPr>
              <a:t>✓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C4A74-1EF7-ABFB-370D-AEEEE7816F4F}"/>
              </a:ext>
            </a:extLst>
          </p:cNvPr>
          <p:cNvSpPr txBox="1"/>
          <p:nvPr/>
        </p:nvSpPr>
        <p:spPr>
          <a:xfrm>
            <a:off x="3169505" y="1581718"/>
            <a:ext cx="1175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i="0" dirty="0">
                <a:solidFill>
                  <a:srgbClr val="00B050"/>
                </a:solidFill>
                <a:effectLst/>
                <a:latin typeface="Source Sans Pro" panose="020B0503030403020204" pitchFamily="34" charset="0"/>
              </a:rPr>
              <a:t>Next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6BAC7-0731-8738-E543-26068F4E804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00C51-179A-1EEB-409E-C08584DDD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Increased focus on speed-ups and other features to improve the "data science experience"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Make APL a better command-line tool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Not only to please LLMs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Make interfaces Open-Source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HTMLRenderer, Conga (TCP), Crypto etc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Take full advantage of Array Notation</a:t>
            </a: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FB64C1-73DE-4FB7-851E-BB78EAD7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Core Product Directions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A33718F-1EDC-F2A3-9FB2-67F41538D47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16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6C02C4-0A30-35AD-22C0-7C2187C1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Array Notation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DBFB9-3AD7-4906-1833-E5629381CE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EC82D-AF61-07E2-A2EB-6D17940F0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12"/>
          <a:stretch/>
        </p:blipFill>
        <p:spPr>
          <a:xfrm>
            <a:off x="2298770" y="1075740"/>
            <a:ext cx="1444782" cy="791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0FAB5-EDE7-3EE4-6B95-60C26BCD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232"/>
          <a:stretch/>
        </p:blipFill>
        <p:spPr>
          <a:xfrm>
            <a:off x="4286072" y="1075740"/>
            <a:ext cx="1184214" cy="791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81261-AA3B-8974-3F78-444EA2FAB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85"/>
          <a:stretch/>
        </p:blipFill>
        <p:spPr>
          <a:xfrm>
            <a:off x="2298770" y="2036679"/>
            <a:ext cx="1444782" cy="2586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D8AE44-B7AB-E611-DDEB-71ED55D34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3"/>
          <a:stretch/>
        </p:blipFill>
        <p:spPr>
          <a:xfrm>
            <a:off x="4334516" y="2036679"/>
            <a:ext cx="1184214" cy="2596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AA906-77CC-9533-8F48-6386BC1DC589}"/>
              </a:ext>
            </a:extLst>
          </p:cNvPr>
          <p:cNvSpPr txBox="1"/>
          <p:nvPr/>
        </p:nvSpPr>
        <p:spPr>
          <a:xfrm>
            <a:off x="3848636" y="128687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81E64-C07E-C67E-3A9A-8EE4690F1199}"/>
              </a:ext>
            </a:extLst>
          </p:cNvPr>
          <p:cNvSpPr txBox="1"/>
          <p:nvPr/>
        </p:nvSpPr>
        <p:spPr>
          <a:xfrm>
            <a:off x="3848636" y="24693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B3D32-7048-7E47-B655-E3BFB8E487B1}"/>
              </a:ext>
            </a:extLst>
          </p:cNvPr>
          <p:cNvSpPr txBox="1"/>
          <p:nvPr/>
        </p:nvSpPr>
        <p:spPr>
          <a:xfrm>
            <a:off x="3877772" y="39419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D491D-CC71-67B4-22E7-ED538E5C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4" y="693551"/>
            <a:ext cx="7005527" cy="685535"/>
          </a:xfrm>
        </p:spPr>
        <p:txBody>
          <a:bodyPr/>
          <a:lstStyle/>
          <a:p>
            <a:r>
              <a:rPr lang="en-US" dirty="0"/>
              <a:t>Namespace Notation</a:t>
            </a:r>
            <a:br>
              <a:rPr lang="en-US" dirty="0"/>
            </a:br>
            <a:r>
              <a:rPr lang="en-US" dirty="0">
                <a:latin typeface="APL385 Unicode" panose="020B0709000202000203" pitchFamily="49" charset="0"/>
              </a:rPr>
              <a:t>⎕VGET</a:t>
            </a:r>
            <a:r>
              <a:rPr lang="en-US" dirty="0"/>
              <a:t> and </a:t>
            </a:r>
            <a:r>
              <a:rPr lang="en-US" dirty="0">
                <a:latin typeface="APL385 Unicode" panose="020B0709000202000203" pitchFamily="49" charset="0"/>
              </a:rPr>
              <a:t>⎕VSET</a:t>
            </a:r>
            <a:endParaRPr lang="LID4096" dirty="0">
              <a:latin typeface="APL385 Unicode" panose="020B0709000202000203" pitchFamily="49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43C5F-19B0-58A7-CB36-526C22C9CE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26337-27B9-B225-541B-E421B310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9" y="1471360"/>
            <a:ext cx="8309482" cy="32420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da-DK" sz="1800" dirty="0">
                <a:latin typeface="APL385 Unicode" panose="020B0709000202000203" pitchFamily="49" charset="0"/>
              </a:rPr>
              <a:t>      people← (name: 'Jack' ⋄ weight:75) (name: 'Jill')</a:t>
            </a:r>
            <a:br>
              <a:rPr lang="da-DK" sz="1800" dirty="0">
                <a:latin typeface="APL385 Unicode" panose="020B0709000202000203" pitchFamily="49" charset="0"/>
              </a:rPr>
            </a:br>
            <a:endParaRPr lang="da-DK" sz="18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800" dirty="0">
                <a:latin typeface="APL385 Unicode" panose="020B0709000202000203" pitchFamily="49" charset="0"/>
              </a:rPr>
              <a:t>      people.name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800" dirty="0">
                <a:latin typeface="APL385 Unicode" panose="020B0709000202000203" pitchFamily="49" charset="0"/>
              </a:rPr>
              <a:t> Jack  Jill </a:t>
            </a:r>
          </a:p>
          <a:p>
            <a:pPr marL="0" indent="0">
              <a:spcAft>
                <a:spcPts val="0"/>
              </a:spcAft>
              <a:buNone/>
            </a:pPr>
            <a:br>
              <a:rPr lang="da-DK" sz="18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endParaRPr lang="da-DK" sz="1800" dirty="0">
              <a:solidFill>
                <a:srgbClr val="FF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800" dirty="0">
                <a:latin typeface="APL385 Unicode" panose="020B0709000202000203" pitchFamily="49" charset="0"/>
              </a:rPr>
              <a:t>      people ⎕VGET 'name' ('weight' 50) </a:t>
            </a:r>
            <a:r>
              <a:rPr lang="en-US" sz="1800" dirty="0">
                <a:latin typeface="APL385 Unicode" panose="020B0709000202000203" pitchFamily="49" charset="0"/>
              </a:rPr>
              <a:t>⍝ Default weight=50</a:t>
            </a:r>
            <a:endParaRPr lang="da-DK" sz="18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800" dirty="0">
                <a:latin typeface="APL385 Unicode" panose="020B0709000202000203" pitchFamily="49" charset="0"/>
              </a:rPr>
              <a:t>  Jack  75   Jill  50 </a:t>
            </a:r>
          </a:p>
          <a:p>
            <a:pPr marL="0" indent="0">
              <a:spcAft>
                <a:spcPts val="0"/>
              </a:spcAft>
              <a:buNone/>
            </a:pP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4875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DCD7C-7C2B-59CC-4337-7E13DB05D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53261" cy="3242040"/>
          </a:xfrm>
        </p:spPr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⎕APLAN</a:t>
            </a:r>
            <a:r>
              <a:rPr lang="da-DK" dirty="0"/>
              <a:t> to format and execute array notation</a:t>
            </a:r>
          </a:p>
          <a:p>
            <a:r>
              <a:rPr lang="da-DK" dirty="0"/>
              <a:t>Enhance system functions to use namespace notation</a:t>
            </a:r>
            <a:br>
              <a:rPr lang="da-DK" dirty="0"/>
            </a:br>
            <a:br>
              <a:rPr lang="da-DK" dirty="0"/>
            </a:br>
            <a:r>
              <a:rPr lang="da-DK" sz="1400" dirty="0">
                <a:latin typeface="APL385 Unicode" panose="020B0709000202000203" pitchFamily="49" charset="0"/>
              </a:rPr>
              <a:t>⎕SIGNAL (EN:11 ⋄ EM:'USER ERROR' </a:t>
            </a:r>
            <a:br>
              <a:rPr lang="da-DK" sz="1400" dirty="0">
                <a:latin typeface="APL385 Unicode" panose="020B0709000202000203" pitchFamily="49" charset="0"/>
              </a:rPr>
            </a:br>
            <a:r>
              <a:rPr lang="da-DK" sz="1400" dirty="0">
                <a:latin typeface="APL385 Unicode" panose="020B0709000202000203" pitchFamily="49" charset="0"/>
              </a:rPr>
              <a:t>               ⋄ Message:'problem between screen and chair')</a:t>
            </a:r>
            <a:br>
              <a:rPr lang="da-DK" sz="1400" dirty="0">
                <a:latin typeface="APL385 Unicode" panose="020B0709000202000203" pitchFamily="49" charset="0"/>
              </a:rPr>
            </a:br>
            <a:br>
              <a:rPr lang="da-DK" sz="1400" dirty="0">
                <a:latin typeface="APL385 Unicode" panose="020B0709000202000203" pitchFamily="49" charset="0"/>
              </a:rPr>
            </a:br>
            <a:r>
              <a:rPr lang="da-DK" sz="1400" dirty="0">
                <a:latin typeface="APL385 Unicode" panose="020B0709000202000203" pitchFamily="49" charset="0"/>
              </a:rPr>
              <a:t>⎕NEW 'Timer' (Active:0 ⋄ Interval:500)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7321D-BCE8-7104-483B-32280770B73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82C988-7B72-35CD-D508-7F77F175A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Array Notation: To come in v22.0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6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CEEE0-ACBE-A008-E964-211EA56B1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732593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Add language support for loading modules (</a:t>
            </a:r>
            <a:r>
              <a:rPr lang="da-DK" dirty="0">
                <a:latin typeface="APL385 Unicode" panose="020B0709000202000203" pitchFamily="49" charset="0"/>
              </a:rPr>
              <a:t>⎕IMPORT</a:t>
            </a:r>
            <a:r>
              <a:rPr lang="da-DK" dirty="0"/>
              <a:t>)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Simplify the package manager for APL (Tatin)</a:t>
            </a:r>
          </a:p>
          <a:p>
            <a:pPr>
              <a:spcAft>
                <a:spcPts val="600"/>
              </a:spcAft>
            </a:pPr>
            <a:r>
              <a:rPr lang="en-GB" dirty="0"/>
              <a:t>Add a command-line interface to install packages</a:t>
            </a:r>
          </a:p>
          <a:p>
            <a:pPr>
              <a:spcAft>
                <a:spcPts val="600"/>
              </a:spcAft>
            </a:pPr>
            <a:r>
              <a:rPr lang="en-GB" dirty="0"/>
              <a:t>Write more packages</a:t>
            </a:r>
          </a:p>
          <a:p>
            <a:pPr>
              <a:spcAft>
                <a:spcPts val="600"/>
              </a:spcAft>
            </a:pPr>
            <a:r>
              <a:rPr lang="en-GB" dirty="0"/>
              <a:t>Find a way to get YOU to write packages</a:t>
            </a:r>
          </a:p>
          <a:p>
            <a:pPr lvl="1">
              <a:spcAft>
                <a:spcPts val="600"/>
              </a:spcAft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81B4C2-CB42-7558-4D2E-3BA35074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APL Libraries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E44477-E810-246C-2570-9AE5E1F5234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7C012CF-B33C-BE80-6E3B-6D55C7F0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8209" y="1102610"/>
            <a:ext cx="1114810" cy="11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6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C247E-2EC2-C126-FA1A-EE39C780F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044681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Implement a primitive operator ∥ which can invoke functions asynchronously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A future is immediately returned (as with isolates today)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The interpreter will block automatically if the value is used and has not materialised.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Multiple architectures will be supported simultaneously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Isolates (remote processes w/TCP sockets)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"Green threads" (as the existing &amp; operator)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Multiple interpreters running on separate O/S threads within the same process</a:t>
            </a: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601020-FD18-60FB-7C9E-CF14EF15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Parallel / Async Operator </a:t>
            </a:r>
            <a:r>
              <a:rPr lang="en-GB" sz="4400" dirty="0"/>
              <a:t>∥</a:t>
            </a:r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668E9F6-EFEF-BAE9-6AE7-17B8EF38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8017" y="561179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CFCFB-B14D-70D6-CC86-CFEFC7FF3B3D}"/>
              </a:ext>
            </a:extLst>
          </p:cNvPr>
          <p:cNvSpPr txBox="1"/>
          <p:nvPr/>
        </p:nvSpPr>
        <p:spPr>
          <a:xfrm>
            <a:off x="7520094" y="2124968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Peter Mikkelsen</a:t>
            </a:r>
            <a:endParaRPr lang="en-GB" sz="1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4C0398D-2ECF-C861-E382-5EEE2D6E8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8017" y="2665408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90126-2DE6-02CD-5CDA-D49933EF6EAF}"/>
              </a:ext>
            </a:extLst>
          </p:cNvPr>
          <p:cNvSpPr txBox="1"/>
          <p:nvPr/>
        </p:nvSpPr>
        <p:spPr>
          <a:xfrm>
            <a:off x="7520094" y="4229197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John Daintree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207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marter, not bigg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Smarter, not bigger</a:t>
            </a:r>
          </a:p>
        </p:txBody>
      </p:sp>
      <p:sp>
        <p:nvSpPr>
          <p:cNvPr id="176" name="Model improv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rPr sz="3600" dirty="0"/>
              <a:t>Model improvements</a:t>
            </a:r>
          </a:p>
        </p:txBody>
      </p:sp>
      <p:sp>
        <p:nvSpPr>
          <p:cNvPr id="177" name="Significant improvement in coding performance…"/>
          <p:cNvSpPr txBox="1">
            <a:spLocks noGrp="1"/>
          </p:cNvSpPr>
          <p:nvPr>
            <p:ph type="body" idx="1"/>
          </p:nvPr>
        </p:nvSpPr>
        <p:spPr>
          <a:xfrm>
            <a:off x="323527" y="1557071"/>
            <a:ext cx="8528373" cy="294989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b="1" dirty="0"/>
              <a:t>Significant</a:t>
            </a:r>
            <a:r>
              <a:rPr dirty="0"/>
              <a:t> improvement in coding performance</a:t>
            </a:r>
          </a:p>
          <a:p>
            <a:pPr>
              <a:spcAft>
                <a:spcPts val="600"/>
              </a:spcAft>
            </a:pPr>
            <a:r>
              <a:rPr dirty="0"/>
              <a:t>Console agents are capable of hours' of unsupervised work</a:t>
            </a:r>
          </a:p>
          <a:p>
            <a:pPr>
              <a:spcAft>
                <a:spcPts val="600"/>
              </a:spcAft>
            </a:pPr>
            <a:r>
              <a:rPr dirty="0"/>
              <a:t>In your terminal, in the cloud, in your GitHub, on your phone</a:t>
            </a:r>
          </a:p>
          <a:p>
            <a:pPr>
              <a:spcAft>
                <a:spcPts val="600"/>
              </a:spcAft>
            </a:pPr>
            <a:r>
              <a:rPr dirty="0"/>
              <a:t>In skilled hands, capable of producing production-grade code in sweet spot languages</a:t>
            </a:r>
          </a:p>
        </p:txBody>
      </p:sp>
      <p:pic>
        <p:nvPicPr>
          <p:cNvPr id="178" name="Dyalog AI Orange.png" descr="Dyalog AI Oran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27" y="297312"/>
            <a:ext cx="1676545" cy="37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build="p" bldLvl="5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AE263-AC8E-B83E-CD42-0F077292E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∥ operator will support parallelism using multiple interpreters</a:t>
            </a:r>
          </a:p>
          <a:p>
            <a:r>
              <a:rPr lang="en-GB" dirty="0"/>
              <a:t>Effective use of GPUs </a:t>
            </a:r>
            <a:br>
              <a:rPr lang="en-GB" dirty="0"/>
            </a:br>
            <a:r>
              <a:rPr lang="en-GB" dirty="0"/>
              <a:t>requires a compiler</a:t>
            </a:r>
          </a:p>
          <a:p>
            <a:r>
              <a:rPr lang="en-GB" dirty="0"/>
              <a:t>Enter </a:t>
            </a:r>
            <a:r>
              <a:rPr lang="en-GB" dirty="0" err="1"/>
              <a:t>codfns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D050E-6757-BA24-2150-664C82CC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Compilation</a:t>
            </a:r>
            <a:endParaRPr lang="en-GB" dirty="0"/>
          </a:p>
        </p:txBody>
      </p:sp>
      <p:pic>
        <p:nvPicPr>
          <p:cNvPr id="4098" name="Picture 2" descr="GitHub - Co-dfns/Co-dfns: High-performance, Reliable, and Parallel APL">
            <a:extLst>
              <a:ext uri="{FF2B5EF4-FFF2-40B4-BE49-F238E27FC236}">
                <a16:creationId xmlns:a16="http://schemas.microsoft.com/office/drawing/2014/main" id="{F11B0396-ECB1-56F8-4932-DD6A4792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7778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port on Co-dfns // Aaron Hsu // Dyalog '22">
            <a:extLst>
              <a:ext uri="{FF2B5EF4-FFF2-40B4-BE49-F238E27FC236}">
                <a16:creationId xmlns:a16="http://schemas.microsoft.com/office/drawing/2014/main" id="{63C6D5F4-1726-7D4E-0091-BDE85FCA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74" y="2220914"/>
            <a:ext cx="5194026" cy="29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88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ast year, models could kinda explain moderately complex APL…"/>
          <p:cNvSpPr txBox="1">
            <a:spLocks noGrp="1"/>
          </p:cNvSpPr>
          <p:nvPr>
            <p:ph idx="1"/>
          </p:nvPr>
        </p:nvSpPr>
        <p:spPr>
          <a:xfrm>
            <a:off x="323527" y="1264925"/>
            <a:ext cx="5425819" cy="32420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sz="2000" dirty="0"/>
              <a:t>Last year, models could </a:t>
            </a:r>
            <a:r>
              <a:rPr sz="2000" dirty="0" err="1"/>
              <a:t>kinda</a:t>
            </a:r>
            <a:r>
              <a:rPr sz="2000" dirty="0"/>
              <a:t> explain moderately complex APL</a:t>
            </a:r>
          </a:p>
          <a:p>
            <a:pPr>
              <a:spcAft>
                <a:spcPts val="600"/>
              </a:spcAft>
            </a:pPr>
            <a:r>
              <a:rPr sz="2000" dirty="0"/>
              <a:t>...but not reliably write it</a:t>
            </a:r>
          </a:p>
          <a:p>
            <a:pPr>
              <a:spcAft>
                <a:spcPts val="600"/>
              </a:spcAft>
            </a:pPr>
            <a:r>
              <a:rPr sz="2000" dirty="0"/>
              <a:t>A year later, they're assisting in writing more complex APL applications</a:t>
            </a:r>
          </a:p>
          <a:p>
            <a:pPr>
              <a:spcAft>
                <a:spcPts val="600"/>
              </a:spcAft>
            </a:pPr>
            <a:r>
              <a:rPr sz="2000" dirty="0"/>
              <a:t>...in the hands of a capable practitioner!</a:t>
            </a:r>
          </a:p>
          <a:p>
            <a:pPr>
              <a:spcAft>
                <a:spcPts val="600"/>
              </a:spcAft>
            </a:pPr>
            <a:r>
              <a:rPr sz="2000" dirty="0"/>
              <a:t>...and with one or two tooling injections </a:t>
            </a:r>
          </a:p>
        </p:txBody>
      </p:sp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FE06B704-95A7-042E-3136-AEAF48E51AD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64B16-EF28-B6E6-718F-CC3FBA48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APL Improvements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61ACD6-C77A-A7E7-9D8D-1005FB61D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5204" r="12022" b="14893"/>
          <a:stretch>
            <a:fillRect/>
          </a:stretch>
        </p:blipFill>
        <p:spPr bwMode="auto">
          <a:xfrm>
            <a:off x="5632315" y="1311965"/>
            <a:ext cx="3326859" cy="20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uiExpan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6C53E9-860C-3344-5F23-28E02A7A8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633864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Turn your application into a service with good documentation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(Holden will show you one way to do that later)</a:t>
            </a:r>
          </a:p>
          <a:p>
            <a:pPr>
              <a:spcAft>
                <a:spcPts val="600"/>
              </a:spcAft>
            </a:pPr>
            <a:r>
              <a:rPr lang="en-GB" dirty="0"/>
              <a:t>Let Claude write the GUI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Claude is really good at JavaScript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(Brian will show an example of this later)</a:t>
            </a:r>
          </a:p>
          <a:p>
            <a:pPr lvl="1"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But guess what…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1A6145-15CB-37ED-C254-15276B53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"Claude is the new Quad"</a:t>
            </a:r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9DD3D865-7A9B-0A44-5603-F9DCDF7599B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1C7AF-15E1-CF0B-4E2E-C407E91EC521}"/>
              </a:ext>
            </a:extLst>
          </p:cNvPr>
          <p:cNvSpPr txBox="1"/>
          <p:nvPr/>
        </p:nvSpPr>
        <p:spPr>
          <a:xfrm>
            <a:off x="4682359" y="816255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(Stephen Taylor)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05198-D89D-5638-494B-3A4F39BE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2221" y="816255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1ABA7D-3076-A438-E937-D3E3E63927C6}"/>
              </a:ext>
            </a:extLst>
          </p:cNvPr>
          <p:cNvSpPr txBox="1"/>
          <p:nvPr/>
        </p:nvSpPr>
        <p:spPr>
          <a:xfrm>
            <a:off x="7467843" y="2359305"/>
            <a:ext cx="118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Holden Hoover</a:t>
            </a:r>
            <a:endParaRPr lang="en-GB" sz="12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62DD9DC-B22C-406C-9BEE-822270B0F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3300" y="2745515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F96509-0338-F224-01A3-399DCD459C07}"/>
              </a:ext>
            </a:extLst>
          </p:cNvPr>
          <p:cNvSpPr txBox="1"/>
          <p:nvPr/>
        </p:nvSpPr>
        <p:spPr>
          <a:xfrm>
            <a:off x="6005377" y="4309304"/>
            <a:ext cx="1023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Brian Becker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299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6A6820-746A-9736-02C5-74658732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7" y="1"/>
            <a:ext cx="7886700" cy="994172"/>
          </a:xfrm>
        </p:spPr>
        <p:txBody>
          <a:bodyPr/>
          <a:lstStyle/>
          <a:p>
            <a:r>
              <a:rPr lang="en-GB" dirty="0"/>
              <a:t>Claude can do 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r>
              <a:rPr lang="da-DK" dirty="0"/>
              <a:t> too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DD08C-D592-1974-4DF8-B349AC992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3" y="1170869"/>
            <a:ext cx="8738673" cy="28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1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 2025.6">
      <a:dk1>
        <a:srgbClr val="232222"/>
      </a:dk1>
      <a:lt1>
        <a:sysClr val="window" lastClr="FFFFFF"/>
      </a:lt1>
      <a:dk2>
        <a:srgbClr val="2A3244"/>
      </a:dk2>
      <a:lt2>
        <a:srgbClr val="F2F1F0"/>
      </a:lt2>
      <a:accent1>
        <a:srgbClr val="FF6A13"/>
      </a:accent1>
      <a:accent2>
        <a:srgbClr val="8986CA"/>
      </a:accent2>
      <a:accent3>
        <a:srgbClr val="003B5C"/>
      </a:accent3>
      <a:accent4>
        <a:srgbClr val="FFA300"/>
      </a:accent4>
      <a:accent5>
        <a:srgbClr val="CA2E51"/>
      </a:accent5>
      <a:accent6>
        <a:srgbClr val="FF6A13"/>
      </a:accent6>
      <a:hlink>
        <a:srgbClr val="FF6A13"/>
      </a:hlink>
      <a:folHlink>
        <a:srgbClr val="FF6A13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7311</TotalTime>
  <Words>2179</Words>
  <Application>Microsoft Office PowerPoint</Application>
  <PresentationFormat>On-screen Show (16:9)</PresentationFormat>
  <Paragraphs>321</Paragraphs>
  <Slides>60</Slides>
  <Notes>6</Notes>
  <HiddenSlides>2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Calibri</vt:lpstr>
      <vt:lpstr>Wingdings</vt:lpstr>
      <vt:lpstr>Source Sans Pro</vt:lpstr>
      <vt:lpstr>Courier New</vt:lpstr>
      <vt:lpstr>Sarabun</vt:lpstr>
      <vt:lpstr>Aptos Narrow</vt:lpstr>
      <vt:lpstr>APL385 Unicode</vt:lpstr>
      <vt:lpstr>Arial</vt:lpstr>
      <vt:lpstr>Wingdings 2</vt:lpstr>
      <vt:lpstr>Office Theme</vt:lpstr>
      <vt:lpstr>The Dyalog Road Map</vt:lpstr>
      <vt:lpstr>The Dyalog Road Map</vt:lpstr>
      <vt:lpstr>PowerPoint Presentation</vt:lpstr>
      <vt:lpstr>Large Language Models / AI</vt:lpstr>
      <vt:lpstr>Large Language Models / AI</vt:lpstr>
      <vt:lpstr>Model improvements</vt:lpstr>
      <vt:lpstr>APL Improvements</vt:lpstr>
      <vt:lpstr>"Claude is the new Quad"</vt:lpstr>
      <vt:lpstr>Claude can do ⎕WC too</vt:lpstr>
      <vt:lpstr>Building GUI in APL with Claude</vt:lpstr>
      <vt:lpstr>Building GUI in APL with Claude</vt:lpstr>
      <vt:lpstr>Building GUI in APL with Claude</vt:lpstr>
      <vt:lpstr>Building GUI in APL with Claude</vt:lpstr>
      <vt:lpstr>OK, so Claude can do ⎕WC</vt:lpstr>
      <vt:lpstr>EWC (Everywhere WC)</vt:lpstr>
      <vt:lpstr>EWC Tests and Tutorial</vt:lpstr>
      <vt:lpstr>PowerPoint Presentation</vt:lpstr>
      <vt:lpstr>PowerPoint Presentation</vt:lpstr>
      <vt:lpstr>PowerPoint Presentation</vt:lpstr>
      <vt:lpstr>LLMs write documentation </vt:lpstr>
      <vt:lpstr>LLMs write  documentation </vt:lpstr>
      <vt:lpstr>LLMs write documentation </vt:lpstr>
      <vt:lpstr>LLMs write documentation </vt:lpstr>
      <vt:lpstr>Building Prototypes</vt:lpstr>
      <vt:lpstr>VSC Plugin – Interactive APL Session</vt:lpstr>
      <vt:lpstr>VSC Plugin – Debugging</vt:lpstr>
      <vt:lpstr>VSC Plugin – Documentation</vt:lpstr>
      <vt:lpstr>VSC Plugin – HTML Graphics</vt:lpstr>
      <vt:lpstr>VSC Plugin – Claude Code</vt:lpstr>
      <vt:lpstr>VS Code extension</vt:lpstr>
      <vt:lpstr>VS Code Plugin - Summary</vt:lpstr>
      <vt:lpstr>Summary – AI Productivity Gains</vt:lpstr>
      <vt:lpstr>Dyalog Internal AI Policy</vt:lpstr>
      <vt:lpstr>Dyalog's AI Strategy</vt:lpstr>
      <vt:lpstr>Future of APL in an AI World</vt:lpstr>
      <vt:lpstr>Other Dangerous Wildlife</vt:lpstr>
      <vt:lpstr>PowerPoint Presentation</vt:lpstr>
      <vt:lpstr>Software Security @ Dyalog</vt:lpstr>
      <vt:lpstr>Software Bill of Materials - SBOM</vt:lpstr>
      <vt:lpstr>Software Bill of Materials - SBOM</vt:lpstr>
      <vt:lpstr>Static Code Analysis</vt:lpstr>
      <vt:lpstr>Some Implemented Rules</vt:lpstr>
      <vt:lpstr>In-Workspace Analytics</vt:lpstr>
      <vt:lpstr>Co-dfns update</vt:lpstr>
      <vt:lpstr>Humans</vt:lpstr>
      <vt:lpstr>Consulting, Tools, Data Science</vt:lpstr>
      <vt:lpstr>Consulting</vt:lpstr>
      <vt:lpstr>PowerPoint Presentation</vt:lpstr>
      <vt:lpstr>PowerPoint Presentation</vt:lpstr>
      <vt:lpstr>Productivity Tools in APL</vt:lpstr>
      <vt:lpstr>Productivity Tools in APL</vt:lpstr>
      <vt:lpstr>PowerPoint Presentation</vt:lpstr>
      <vt:lpstr>PowerPoint Presentation</vt:lpstr>
      <vt:lpstr>Core Product Directions</vt:lpstr>
      <vt:lpstr>Array Notation</vt:lpstr>
      <vt:lpstr>Namespace Notation ⎕VGET and ⎕VSET</vt:lpstr>
      <vt:lpstr>Array Notation: To come in v22.0</vt:lpstr>
      <vt:lpstr>APL Libraries</vt:lpstr>
      <vt:lpstr>Parallel / Async Operator ∥</vt:lpstr>
      <vt:lpstr>Compilation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269</cp:revision>
  <dcterms:created xsi:type="dcterms:W3CDTF">2019-07-25T11:46:05Z</dcterms:created>
  <dcterms:modified xsi:type="dcterms:W3CDTF">2026-05-20T15:42:29Z</dcterms:modified>
</cp:coreProperties>
</file>