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70" r:id="rId2"/>
    <p:sldId id="296" r:id="rId3"/>
    <p:sldId id="308" r:id="rId4"/>
    <p:sldId id="305" r:id="rId5"/>
    <p:sldId id="303" r:id="rId6"/>
    <p:sldId id="306" r:id="rId7"/>
    <p:sldId id="304" r:id="rId8"/>
    <p:sldId id="307" r:id="rId9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4902" autoAdjust="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77200" y="68088"/>
            <a:ext cx="958965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36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leniumhq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/Seleni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Devt\Selenium\Selenium%20from%20Dyalog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/MiServer/tree/development/MS3/QA/Exampl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/>
              <a:t>User Interface Testing</a:t>
            </a:r>
            <a:br>
              <a:rPr lang="en-US" kern="0" dirty="0"/>
            </a:br>
            <a:r>
              <a:rPr lang="en-US" kern="0" dirty="0"/>
              <a:t>With Selenium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315306" y="4724400"/>
            <a:ext cx="2874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Morten Kromberg, CXO</a:t>
            </a:r>
          </a:p>
        </p:txBody>
      </p:sp>
      <p:pic>
        <p:nvPicPr>
          <p:cNvPr id="1026" name="Picture 2" descr="Dy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Selenium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u="sng" dirty="0">
                <a:hlinkClick r:id="rId2" tooltip="Selenium Home Page"/>
              </a:rPr>
              <a:t>Selenium</a:t>
            </a:r>
            <a:r>
              <a:rPr lang="en-GB" sz="2400" dirty="0"/>
              <a:t> is a widely used open-source tool for automating browsers</a:t>
            </a:r>
          </a:p>
          <a:p>
            <a:pPr lvl="1"/>
            <a:r>
              <a:rPr lang="en-GB" sz="1800" dirty="0"/>
              <a:t>with growing support from browser vendors</a:t>
            </a:r>
          </a:p>
          <a:p>
            <a:r>
              <a:rPr lang="en-GB" sz="2400" dirty="0"/>
              <a:t>Selenium provides an API that allows you to perform just about any operation that a user could:</a:t>
            </a:r>
          </a:p>
          <a:p>
            <a:pPr lvl="1"/>
            <a:r>
              <a:rPr lang="en-GB" sz="1800" dirty="0"/>
              <a:t>click on buttons,</a:t>
            </a:r>
          </a:p>
          <a:p>
            <a:pPr lvl="1"/>
            <a:r>
              <a:rPr lang="en-GB" sz="1800" dirty="0"/>
              <a:t>select items from drop-downs, </a:t>
            </a:r>
          </a:p>
          <a:p>
            <a:pPr lvl="1"/>
            <a:r>
              <a:rPr lang="en-GB" sz="1800" dirty="0"/>
              <a:t>press keys to enter text, </a:t>
            </a:r>
          </a:p>
          <a:p>
            <a:pPr lvl="1"/>
            <a:r>
              <a:rPr lang="en-GB" sz="1800" dirty="0"/>
              <a:t>drag and drop items, </a:t>
            </a:r>
          </a:p>
          <a:p>
            <a:pPr lvl="1"/>
            <a:r>
              <a:rPr lang="en-GB" sz="1800" dirty="0"/>
              <a:t>perform exact mouse movements and different types of clicks.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72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hlinkClick r:id="rId2"/>
              </a:rPr>
              <a:t>github</a:t>
            </a:r>
            <a:r>
              <a:rPr lang="en-GB" dirty="0">
                <a:hlinkClick r:id="rId2"/>
              </a:rPr>
              <a:t> Dyalog/Selenium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2000" dirty="0"/>
          </a:p>
          <a:p>
            <a:r>
              <a:rPr lang="en-GB" sz="2400" dirty="0"/>
              <a:t>An open-source project with some covers for Selenium to make it easy to drive browsers from Dyalog APL. </a:t>
            </a:r>
          </a:p>
          <a:p>
            <a:r>
              <a:rPr lang="en-GB" sz="2400" dirty="0"/>
              <a:t>Currently requires the Microsoft .NET bindings and can only do the testing from Microsoft Windows.</a:t>
            </a:r>
          </a:p>
          <a:p>
            <a:r>
              <a:rPr lang="en-GB" sz="2400" dirty="0"/>
              <a:t>The web server can be running anywhere, and we hope to add other client platforms in the future.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13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14305"/>
            <a:ext cx="8191541" cy="68723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683" y="1297693"/>
            <a:ext cx="9221397" cy="543418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411760" y="3048000"/>
            <a:ext cx="483840" cy="37384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399" y="1700213"/>
            <a:ext cx="7924801" cy="432107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∇ </a:t>
            </a:r>
            <a:r>
              <a:rPr lang="en-GB" sz="1800" dirty="0" err="1">
                <a:latin typeface="APL385 Unicode" panose="020B0709000202000203" pitchFamily="49" charset="0"/>
              </a:rPr>
              <a:t>r←TestTryAPL;S;result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⍝ Basic test that </a:t>
            </a:r>
            <a:r>
              <a:rPr lang="en-GB" sz="1800" dirty="0" err="1">
                <a:latin typeface="APL385 Unicode" panose="020B0709000202000203" pitchFamily="49" charset="0"/>
              </a:rPr>
              <a:t>TryAPL</a:t>
            </a:r>
            <a:r>
              <a:rPr lang="en-GB" sz="1800" dirty="0">
                <a:latin typeface="APL385 Unicode" panose="020B0709000202000203" pitchFamily="49" charset="0"/>
              </a:rPr>
              <a:t> is working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S←##.Selenium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S.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InitBrowser</a:t>
            </a:r>
            <a:r>
              <a:rPr lang="en-GB" sz="1800" dirty="0">
                <a:latin typeface="APL385 Unicode" panose="020B0709000202000203" pitchFamily="49" charset="0"/>
              </a:rPr>
              <a:t> ''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S.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GoTo</a:t>
            </a:r>
            <a:r>
              <a:rPr lang="en-GB" sz="1800" dirty="0">
                <a:latin typeface="APL385 Unicode" panose="020B0709000202000203" pitchFamily="49" charset="0"/>
              </a:rPr>
              <a:t> 'http://tryapl.org'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'</a:t>
            </a:r>
            <a:r>
              <a:rPr lang="en-GB" sz="1800" dirty="0" err="1">
                <a:latin typeface="APL385 Unicode" panose="020B0709000202000203" pitchFamily="49" charset="0"/>
              </a:rPr>
              <a:t>APLedit</a:t>
            </a:r>
            <a:r>
              <a:rPr lang="en-GB" sz="1800" dirty="0">
                <a:latin typeface="APL385 Unicode" panose="020B0709000202000203" pitchFamily="49" charset="0"/>
              </a:rPr>
              <a:t>' </a:t>
            </a:r>
            <a:r>
              <a:rPr lang="en-GB" sz="1800" dirty="0" err="1">
                <a:latin typeface="APL385 Unicode" panose="020B0709000202000203" pitchFamily="49" charset="0"/>
              </a:rPr>
              <a:t>S.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SendKeys</a:t>
            </a:r>
            <a:r>
              <a:rPr lang="en-GB" sz="1800" dirty="0">
                <a:latin typeface="APL385 Unicode" panose="020B0709000202000203" pitchFamily="49" charset="0"/>
              </a:rPr>
              <a:t> '1 2 3+4 5 6'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S.('</a:t>
            </a:r>
            <a:r>
              <a:rPr lang="en-GB" sz="1800" dirty="0" err="1">
                <a:latin typeface="APL385 Unicode" panose="020B0709000202000203" pitchFamily="49" charset="0"/>
              </a:rPr>
              <a:t>APLedit</a:t>
            </a:r>
            <a:r>
              <a:rPr lang="en-GB" sz="1800" dirty="0">
                <a:latin typeface="APL385 Unicode" panose="020B0709000202000203" pitchFamily="49" charset="0"/>
              </a:rPr>
              <a:t>' 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SendKeys</a:t>
            </a:r>
            <a:r>
              <a:rPr lang="en-GB" sz="1800" b="1" dirty="0">
                <a:solidFill>
                  <a:srgbClr val="0070C0"/>
                </a:solidFill>
                <a:latin typeface="APL385 Unicode" panose="020B0709000202000203" pitchFamily="49" charset="0"/>
              </a:rPr>
              <a:t> 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Keys.Return</a:t>
            </a:r>
            <a:r>
              <a:rPr lang="en-GB" sz="18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result←'</a:t>
            </a:r>
            <a:r>
              <a:rPr lang="en-GB" sz="1800" dirty="0" err="1">
                <a:latin typeface="APL385 Unicode" panose="020B0709000202000203" pitchFamily="49" charset="0"/>
              </a:rPr>
              <a:t>ClassName</a:t>
            </a:r>
            <a:r>
              <a:rPr lang="en-GB" sz="1800" dirty="0">
                <a:latin typeface="APL385 Unicode" panose="020B0709000202000203" pitchFamily="49" charset="0"/>
              </a:rPr>
              <a:t>' </a:t>
            </a:r>
            <a:r>
              <a:rPr lang="en-GB" sz="1800" dirty="0" err="1">
                <a:latin typeface="APL385 Unicode" panose="020B0709000202000203" pitchFamily="49" charset="0"/>
              </a:rPr>
              <a:t>S.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Find</a:t>
            </a:r>
            <a:r>
              <a:rPr lang="en-GB" sz="1800" dirty="0">
                <a:latin typeface="APL385 Unicode" panose="020B0709000202000203" pitchFamily="49" charset="0"/>
              </a:rPr>
              <a:t> 'result'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r←result</a:t>
            </a: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S.</a:t>
            </a:r>
            <a:r>
              <a:rPr lang="en-GB" sz="1800" b="1" dirty="0" err="1">
                <a:solidFill>
                  <a:srgbClr val="0070C0"/>
                </a:solidFill>
                <a:latin typeface="APL385 Unicode" panose="020B0709000202000203" pitchFamily="49" charset="0"/>
              </a:rPr>
              <a:t>WaitFor</a:t>
            </a:r>
            <a:r>
              <a:rPr lang="en-GB" sz="1800" dirty="0">
                <a:latin typeface="APL385 Unicode" panose="020B0709000202000203" pitchFamily="49" charset="0"/>
              </a:rPr>
              <a:t> '5 7 9' '1 2 3+4 5 6 failed'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∇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71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Started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8703987" cy="697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Lots of Examples (MS3 QA)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38199" y="1700213"/>
            <a:ext cx="8001001" cy="4321075"/>
          </a:xfrm>
        </p:spPr>
        <p:txBody>
          <a:bodyPr/>
          <a:lstStyle/>
          <a:p>
            <a:pPr marL="0" indent="0">
              <a:buNone/>
            </a:pPr>
            <a:br>
              <a:rPr lang="en-GB" sz="1400" dirty="0">
                <a:latin typeface="APL385 Unicode" panose="020B0709000202000203" pitchFamily="49" charset="0"/>
              </a:rPr>
            </a:br>
            <a:r>
              <a:rPr lang="en-GB" sz="1400" dirty="0">
                <a:latin typeface="APL385 Unicode" panose="020B0709000202000203" pitchFamily="49" charset="0"/>
                <a:hlinkClick r:id="rId2"/>
              </a:rPr>
              <a:t>https://github.com/Dyalog/MiServer/tree/development/MS3/QA/Examples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08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Selenium is available from APL!</a:t>
            </a:r>
          </a:p>
          <a:p>
            <a:pPr lvl="1"/>
            <a:r>
              <a:rPr lang="en-GB" dirty="0"/>
              <a:t>Windows only until further notice</a:t>
            </a:r>
          </a:p>
          <a:p>
            <a:pPr lvl="1"/>
            <a:r>
              <a:rPr lang="en-GB" dirty="0"/>
              <a:t>(The server can be anywhere of course)</a:t>
            </a:r>
          </a:p>
          <a:p>
            <a:r>
              <a:rPr lang="en-GB" dirty="0"/>
              <a:t>Automated testing of HTML5/JS based User Interfaces is realistic!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User Interface Testing with Selenium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69540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8123</TotalTime>
  <Words>224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APL385 Unicode</vt:lpstr>
      <vt:lpstr>Arial</vt:lpstr>
      <vt:lpstr>Calibri</vt:lpstr>
      <vt:lpstr>Geneva</vt:lpstr>
      <vt:lpstr>Times</vt:lpstr>
      <vt:lpstr>Master Powerpoint template 18 aug 2014</vt:lpstr>
      <vt:lpstr>PowerPoint Presentation</vt:lpstr>
      <vt:lpstr>Selenium</vt:lpstr>
      <vt:lpstr>github Dyalog/Selenium</vt:lpstr>
      <vt:lpstr>PowerPoint Presentation</vt:lpstr>
      <vt:lpstr>Example</vt:lpstr>
      <vt:lpstr>Getting Started</vt:lpstr>
      <vt:lpstr>Lots of Examples (MS3 QA)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Morten Kromberg</cp:lastModifiedBy>
  <cp:revision>117</cp:revision>
  <cp:lastPrinted>2014-08-15T09:52:37Z</cp:lastPrinted>
  <dcterms:created xsi:type="dcterms:W3CDTF">2015-04-09T20:01:25Z</dcterms:created>
  <dcterms:modified xsi:type="dcterms:W3CDTF">2016-04-23T02:29:54Z</dcterms:modified>
</cp:coreProperties>
</file>