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50" r:id="rId1"/>
  </p:sldMasterIdLst>
  <p:notesMasterIdLst>
    <p:notesMasterId r:id="rId26"/>
  </p:notesMasterIdLst>
  <p:handoutMasterIdLst>
    <p:handoutMasterId r:id="rId27"/>
  </p:handoutMasterIdLst>
  <p:sldIdLst>
    <p:sldId id="270" r:id="rId2"/>
    <p:sldId id="273" r:id="rId3"/>
    <p:sldId id="274" r:id="rId4"/>
    <p:sldId id="275" r:id="rId5"/>
    <p:sldId id="276" r:id="rId6"/>
    <p:sldId id="277" r:id="rId7"/>
    <p:sldId id="278" r:id="rId8"/>
    <p:sldId id="279" r:id="rId9"/>
    <p:sldId id="280" r:id="rId10"/>
    <p:sldId id="281" r:id="rId11"/>
    <p:sldId id="282" r:id="rId12"/>
    <p:sldId id="283" r:id="rId13"/>
    <p:sldId id="284" r:id="rId14"/>
    <p:sldId id="285" r:id="rId15"/>
    <p:sldId id="286" r:id="rId16"/>
    <p:sldId id="287" r:id="rId17"/>
    <p:sldId id="288" r:id="rId18"/>
    <p:sldId id="289" r:id="rId19"/>
    <p:sldId id="290" r:id="rId20"/>
    <p:sldId id="291" r:id="rId21"/>
    <p:sldId id="292" r:id="rId22"/>
    <p:sldId id="293" r:id="rId23"/>
    <p:sldId id="294" r:id="rId24"/>
    <p:sldId id="295" r:id="rId25"/>
  </p:sldIdLst>
  <p:sldSz cx="9144000" cy="6858000" type="screen4x3"/>
  <p:notesSz cx="6718300" cy="9855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6706"/>
    <a:srgbClr val="EEB5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32" autoAdjust="0"/>
    <p:restoredTop sz="84902" autoAdjust="0"/>
  </p:normalViewPr>
  <p:slideViewPr>
    <p:cSldViewPr>
      <p:cViewPr varScale="1">
        <p:scale>
          <a:sx n="70" d="100"/>
          <a:sy n="70" d="100"/>
        </p:scale>
        <p:origin x="468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3990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147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05238" y="0"/>
            <a:ext cx="291147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AB2BBA-8000-4029-9420-EBC2F9DE2F15}" type="datetimeFigureOut">
              <a:rPr lang="en-US" smtClean="0"/>
              <a:t>4/20/2015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61488"/>
            <a:ext cx="2911475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05238" y="9361488"/>
            <a:ext cx="2911475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E301AE-8CD3-4030-A7B2-9737F181DC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7044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5482" y="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5350" y="739775"/>
            <a:ext cx="4927600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1830" y="4681220"/>
            <a:ext cx="5374640" cy="4434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073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5482" y="9360730"/>
            <a:ext cx="2911263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1CB69223-2A7E-4679-8394-C16FA4EA79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0066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  <a:cs typeface="Arial" charset="0"/>
              </a:defRPr>
            </a:lvl9pPr>
          </a:lstStyle>
          <a:p>
            <a:pPr eaLnBrk="1" hangingPunct="1"/>
            <a:fld id="{54F46E95-09C8-4B6A-84A1-65DE253C0A87}" type="slidenum">
              <a:rPr lang="en-US" sz="1200" smtClean="0">
                <a:latin typeface="Arial" charset="0"/>
              </a:rPr>
              <a:pPr eaLnBrk="1" hangingPunct="1"/>
              <a:t>0</a:t>
            </a:fld>
            <a:endParaRPr lang="en-US" sz="1200" smtClean="0">
              <a:latin typeface="Arial" charset="0"/>
            </a:endParaRPr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a-DK" smtClean="0"/>
          </a:p>
        </p:txBody>
      </p:sp>
    </p:spTree>
    <p:extLst>
      <p:ext uri="{BB962C8B-B14F-4D97-AF65-F5344CB8AC3E}">
        <p14:creationId xmlns:p14="http://schemas.microsoft.com/office/powerpoint/2010/main" val="26972807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008C6EE-D1B6-459E-8A26-2B5B906D620B}" type="slidenum">
              <a:rPr lang="en-GB" altLang="da-DK"/>
              <a:pPr/>
              <a:t>13</a:t>
            </a:fld>
            <a:endParaRPr lang="en-GB" altLang="da-DK"/>
          </a:p>
        </p:txBody>
      </p:sp>
      <p:sp>
        <p:nvSpPr>
          <p:cNvPr id="129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5350" y="739775"/>
            <a:ext cx="4927600" cy="3695700"/>
          </a:xfrm>
          <a:ln/>
        </p:spPr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/>
          </a:p>
        </p:txBody>
      </p:sp>
    </p:spTree>
    <p:extLst>
      <p:ext uri="{BB962C8B-B14F-4D97-AF65-F5344CB8AC3E}">
        <p14:creationId xmlns:p14="http://schemas.microsoft.com/office/powerpoint/2010/main" val="10658949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008C6EE-D1B6-459E-8A26-2B5B906D620B}" type="slidenum">
              <a:rPr lang="en-GB" altLang="da-DK"/>
              <a:pPr/>
              <a:t>14</a:t>
            </a:fld>
            <a:endParaRPr lang="en-GB" altLang="da-DK"/>
          </a:p>
        </p:txBody>
      </p:sp>
      <p:sp>
        <p:nvSpPr>
          <p:cNvPr id="129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5350" y="739775"/>
            <a:ext cx="4927600" cy="3695700"/>
          </a:xfrm>
          <a:ln/>
        </p:spPr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/>
          </a:p>
        </p:txBody>
      </p:sp>
    </p:spTree>
    <p:extLst>
      <p:ext uri="{BB962C8B-B14F-4D97-AF65-F5344CB8AC3E}">
        <p14:creationId xmlns:p14="http://schemas.microsoft.com/office/powerpoint/2010/main" val="29449453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9F61139-15DE-423A-9BD4-DB80089B0150}" type="slidenum">
              <a:rPr lang="en-GB" altLang="da-DK"/>
              <a:pPr/>
              <a:t>15</a:t>
            </a:fld>
            <a:endParaRPr lang="en-GB" altLang="da-DK"/>
          </a:p>
        </p:txBody>
      </p:sp>
      <p:sp>
        <p:nvSpPr>
          <p:cNvPr id="150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895350" y="739775"/>
            <a:ext cx="4927600" cy="3695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1830" y="4681220"/>
            <a:ext cx="5374640" cy="443484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a-DK" altLang="da-DK"/>
          </a:p>
        </p:txBody>
      </p:sp>
    </p:spTree>
    <p:extLst>
      <p:ext uri="{BB962C8B-B14F-4D97-AF65-F5344CB8AC3E}">
        <p14:creationId xmlns:p14="http://schemas.microsoft.com/office/powerpoint/2010/main" val="32807316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9F61139-15DE-423A-9BD4-DB80089B0150}" type="slidenum">
              <a:rPr lang="en-GB" altLang="da-DK"/>
              <a:pPr/>
              <a:t>16</a:t>
            </a:fld>
            <a:endParaRPr lang="en-GB" altLang="da-DK"/>
          </a:p>
        </p:txBody>
      </p:sp>
      <p:sp>
        <p:nvSpPr>
          <p:cNvPr id="150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895350" y="739775"/>
            <a:ext cx="4927600" cy="3695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1830" y="4681220"/>
            <a:ext cx="5374640" cy="443484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da-DK" altLang="da-DK"/>
          </a:p>
        </p:txBody>
      </p:sp>
    </p:spTree>
    <p:extLst>
      <p:ext uri="{BB962C8B-B14F-4D97-AF65-F5344CB8AC3E}">
        <p14:creationId xmlns:p14="http://schemas.microsoft.com/office/powerpoint/2010/main" val="8390839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95350" y="739775"/>
            <a:ext cx="4927600" cy="36957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8871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3181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B648585-F661-4F02-9ADD-67F9C1983A2E}" type="slidenum">
              <a:rPr lang="en-GB" altLang="da-DK"/>
              <a:pPr/>
              <a:t>2</a:t>
            </a:fld>
            <a:endParaRPr lang="en-GB" altLang="da-DK"/>
          </a:p>
        </p:txBody>
      </p:sp>
      <p:sp>
        <p:nvSpPr>
          <p:cNvPr id="158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5350" y="739775"/>
            <a:ext cx="4927600" cy="3695700"/>
          </a:xfrm>
          <a:ln/>
        </p:spPr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/>
          </a:p>
        </p:txBody>
      </p:sp>
    </p:spTree>
    <p:extLst>
      <p:ext uri="{BB962C8B-B14F-4D97-AF65-F5344CB8AC3E}">
        <p14:creationId xmlns:p14="http://schemas.microsoft.com/office/powerpoint/2010/main" val="20282041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2F76D46-1439-4C4A-B1B7-B31262625710}" type="slidenum">
              <a:rPr lang="en-GB" altLang="da-DK"/>
              <a:pPr/>
              <a:t>3</a:t>
            </a:fld>
            <a:endParaRPr lang="en-GB" altLang="da-DK"/>
          </a:p>
        </p:txBody>
      </p:sp>
      <p:sp>
        <p:nvSpPr>
          <p:cNvPr id="123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5350" y="739775"/>
            <a:ext cx="4927600" cy="3695700"/>
          </a:xfrm>
          <a:ln/>
        </p:spPr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/>
          </a:p>
        </p:txBody>
      </p:sp>
    </p:spTree>
    <p:extLst>
      <p:ext uri="{BB962C8B-B14F-4D97-AF65-F5344CB8AC3E}">
        <p14:creationId xmlns:p14="http://schemas.microsoft.com/office/powerpoint/2010/main" val="25425915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B5485FE-3D2B-4081-AE3C-B718B5F975B0}" type="slidenum">
              <a:rPr lang="en-GB" altLang="da-DK"/>
              <a:pPr/>
              <a:t>4</a:t>
            </a:fld>
            <a:endParaRPr lang="en-GB" altLang="da-DK"/>
          </a:p>
        </p:txBody>
      </p:sp>
      <p:sp>
        <p:nvSpPr>
          <p:cNvPr id="124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5350" y="739775"/>
            <a:ext cx="4927600" cy="3695700"/>
          </a:xfrm>
          <a:ln/>
        </p:spPr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/>
          </a:p>
        </p:txBody>
      </p:sp>
    </p:spTree>
    <p:extLst>
      <p:ext uri="{BB962C8B-B14F-4D97-AF65-F5344CB8AC3E}">
        <p14:creationId xmlns:p14="http://schemas.microsoft.com/office/powerpoint/2010/main" val="25166591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B69223-2A7E-4679-8394-C16FA4EA79F3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4843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E0D0FE3-4D74-4ACA-B4B3-B8B49D48979B}" type="slidenum">
              <a:rPr lang="en-GB" altLang="da-DK"/>
              <a:pPr/>
              <a:t>10</a:t>
            </a:fld>
            <a:endParaRPr lang="en-GB" altLang="da-DK"/>
          </a:p>
        </p:txBody>
      </p:sp>
      <p:sp>
        <p:nvSpPr>
          <p:cNvPr id="128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5350" y="739775"/>
            <a:ext cx="4927600" cy="3695700"/>
          </a:xfrm>
          <a:ln/>
        </p:spPr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/>
          </a:p>
        </p:txBody>
      </p:sp>
    </p:spTree>
    <p:extLst>
      <p:ext uri="{BB962C8B-B14F-4D97-AF65-F5344CB8AC3E}">
        <p14:creationId xmlns:p14="http://schemas.microsoft.com/office/powerpoint/2010/main" val="13826449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E0D0FE3-4D74-4ACA-B4B3-B8B49D48979B}" type="slidenum">
              <a:rPr lang="en-GB" altLang="da-DK"/>
              <a:pPr/>
              <a:t>11</a:t>
            </a:fld>
            <a:endParaRPr lang="en-GB" altLang="da-DK"/>
          </a:p>
        </p:txBody>
      </p:sp>
      <p:sp>
        <p:nvSpPr>
          <p:cNvPr id="128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5350" y="739775"/>
            <a:ext cx="4927600" cy="3695700"/>
          </a:xfrm>
          <a:ln/>
        </p:spPr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/>
          </a:p>
        </p:txBody>
      </p:sp>
    </p:spTree>
    <p:extLst>
      <p:ext uri="{BB962C8B-B14F-4D97-AF65-F5344CB8AC3E}">
        <p14:creationId xmlns:p14="http://schemas.microsoft.com/office/powerpoint/2010/main" val="16180992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008C6EE-D1B6-459E-8A26-2B5B906D620B}" type="slidenum">
              <a:rPr lang="en-GB" altLang="da-DK"/>
              <a:pPr/>
              <a:t>12</a:t>
            </a:fld>
            <a:endParaRPr lang="en-GB" altLang="da-DK"/>
          </a:p>
        </p:txBody>
      </p:sp>
      <p:sp>
        <p:nvSpPr>
          <p:cNvPr id="129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5350" y="739775"/>
            <a:ext cx="4927600" cy="3695700"/>
          </a:xfrm>
          <a:ln/>
        </p:spPr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a-DK" altLang="da-DK"/>
          </a:p>
        </p:txBody>
      </p:sp>
    </p:spTree>
    <p:extLst>
      <p:ext uri="{BB962C8B-B14F-4D97-AF65-F5344CB8AC3E}">
        <p14:creationId xmlns:p14="http://schemas.microsoft.com/office/powerpoint/2010/main" val="12063362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755575" y="1700213"/>
            <a:ext cx="7632849" cy="38893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3389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</p:spPr>
        <p:txBody>
          <a:bodyPr/>
          <a:lstStyle>
            <a:lvl1pPr>
              <a:defRPr b="0"/>
            </a:lvl1pPr>
            <a:lvl2pPr>
              <a:defRPr b="0"/>
            </a:lvl2pPr>
            <a:lvl3pPr>
              <a:defRPr b="0"/>
            </a:lvl3pPr>
            <a:lvl4pPr>
              <a:defRPr b="0"/>
            </a:lvl4pPr>
            <a:lvl5pPr>
              <a:defRPr b="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524000" y="6248400"/>
            <a:ext cx="5867400" cy="457200"/>
          </a:xfrm>
          <a:prstGeom prst="rect">
            <a:avLst/>
          </a:prstGeom>
        </p:spPr>
        <p:txBody>
          <a:bodyPr/>
          <a:lstStyle>
            <a:lvl1pPr algn="ctr">
              <a:defRPr smtClean="0">
                <a:solidFill>
                  <a:srgbClr val="7030A0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Welcome to DYNA'15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0"/>
            <a:ext cx="641212" cy="457200"/>
          </a:xfrm>
          <a:prstGeom prst="rect">
            <a:avLst/>
          </a:prstGeom>
        </p:spPr>
        <p:txBody>
          <a:bodyPr/>
          <a:lstStyle>
            <a:lvl1pPr algn="r">
              <a:defRPr sz="2800" smtClean="0">
                <a:solidFill>
                  <a:schemeClr val="bg1"/>
                </a:solidFill>
                <a:latin typeface="+mj-lt"/>
              </a:defRPr>
            </a:lvl1pPr>
          </a:lstStyle>
          <a:p>
            <a:pPr>
              <a:defRPr/>
            </a:pPr>
            <a:fld id="{E6DD2F29-DB1C-4E94-A1AC-5626D33AEA9B}" type="slidenum">
              <a:rPr lang="da-DK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644781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55577" y="620691"/>
            <a:ext cx="7632849" cy="925682"/>
          </a:xfrm>
          <a:prstGeom prst="rect">
            <a:avLst/>
          </a:prstGeom>
        </p:spPr>
        <p:txBody>
          <a:bodyPr lIns="96113" tIns="48056" rIns="96113" bIns="48056"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755576" y="1628800"/>
            <a:ext cx="3672408" cy="3972100"/>
          </a:xfrm>
          <a:prstGeom prst="rect">
            <a:avLst/>
          </a:prstGeom>
        </p:spPr>
        <p:txBody>
          <a:bodyPr lIns="96113" tIns="48056" rIns="96113" bIns="48056"/>
          <a:lstStyle/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half" idx="11"/>
          </p:nvPr>
        </p:nvSpPr>
        <p:spPr>
          <a:xfrm>
            <a:off x="4716016" y="1654690"/>
            <a:ext cx="3672408" cy="3972100"/>
          </a:xfrm>
          <a:prstGeom prst="rect">
            <a:avLst/>
          </a:prstGeom>
        </p:spPr>
        <p:txBody>
          <a:bodyPr lIns="96113" tIns="48056" rIns="96113" bIns="48056"/>
          <a:lstStyle/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1524000" y="6248400"/>
            <a:ext cx="5867400" cy="457200"/>
          </a:xfrm>
          <a:prstGeom prst="rect">
            <a:avLst/>
          </a:prstGeom>
        </p:spPr>
        <p:txBody>
          <a:bodyPr/>
          <a:lstStyle>
            <a:lvl1pPr algn="ctr">
              <a:defRPr smtClean="0">
                <a:solidFill>
                  <a:srgbClr val="7030A0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Welcome to DYNA'15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3"/>
          </p:nvPr>
        </p:nvSpPr>
        <p:spPr>
          <a:xfrm>
            <a:off x="7924800" y="0"/>
            <a:ext cx="641212" cy="457200"/>
          </a:xfrm>
          <a:prstGeom prst="rect">
            <a:avLst/>
          </a:prstGeom>
        </p:spPr>
        <p:txBody>
          <a:bodyPr/>
          <a:lstStyle>
            <a:lvl1pPr algn="r">
              <a:defRPr sz="2800" smtClean="0">
                <a:solidFill>
                  <a:schemeClr val="bg1"/>
                </a:solidFill>
                <a:latin typeface="+mj-lt"/>
              </a:defRPr>
            </a:lvl1pPr>
          </a:lstStyle>
          <a:p>
            <a:pPr>
              <a:defRPr/>
            </a:pPr>
            <a:fld id="{E6DD2F29-DB1C-4E94-A1AC-5626D33AEA9B}" type="slidenum">
              <a:rPr lang="da-DK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8490279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55577" y="620691"/>
            <a:ext cx="7632849" cy="925682"/>
          </a:xfrm>
          <a:prstGeom prst="rect">
            <a:avLst/>
          </a:prstGeom>
        </p:spPr>
        <p:txBody>
          <a:bodyPr lIns="96113" tIns="48056" rIns="96113" bIns="48056"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755576" y="1628800"/>
            <a:ext cx="3672408" cy="3972100"/>
          </a:xfrm>
          <a:prstGeom prst="rect">
            <a:avLst/>
          </a:prstGeom>
        </p:spPr>
        <p:txBody>
          <a:bodyPr lIns="96113" tIns="48056" rIns="96113" bIns="48056"/>
          <a:lstStyle/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half" idx="11"/>
          </p:nvPr>
        </p:nvSpPr>
        <p:spPr>
          <a:xfrm>
            <a:off x="4716016" y="1654690"/>
            <a:ext cx="3672408" cy="3972100"/>
          </a:xfrm>
          <a:prstGeom prst="rect">
            <a:avLst/>
          </a:prstGeom>
        </p:spPr>
        <p:txBody>
          <a:bodyPr lIns="96113" tIns="48056" rIns="96113" bIns="48056"/>
          <a:lstStyle/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1524000" y="6248400"/>
            <a:ext cx="5867400" cy="457200"/>
          </a:xfrm>
          <a:prstGeom prst="rect">
            <a:avLst/>
          </a:prstGeom>
        </p:spPr>
        <p:txBody>
          <a:bodyPr/>
          <a:lstStyle>
            <a:lvl1pPr algn="ctr">
              <a:defRPr smtClean="0">
                <a:solidFill>
                  <a:srgbClr val="7030A0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Welcome to DYNA'15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3"/>
          </p:nvPr>
        </p:nvSpPr>
        <p:spPr>
          <a:xfrm>
            <a:off x="7924800" y="0"/>
            <a:ext cx="641212" cy="457200"/>
          </a:xfrm>
          <a:prstGeom prst="rect">
            <a:avLst/>
          </a:prstGeom>
        </p:spPr>
        <p:txBody>
          <a:bodyPr/>
          <a:lstStyle>
            <a:lvl1pPr algn="r">
              <a:defRPr sz="2800" smtClean="0">
                <a:solidFill>
                  <a:schemeClr val="bg1"/>
                </a:solidFill>
                <a:latin typeface="+mj-lt"/>
              </a:defRPr>
            </a:lvl1pPr>
          </a:lstStyle>
          <a:p>
            <a:pPr>
              <a:defRPr/>
            </a:pPr>
            <a:fld id="{E6DD2F29-DB1C-4E94-A1AC-5626D33AEA9B}" type="slidenum">
              <a:rPr lang="da-DK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193548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55577" y="620691"/>
            <a:ext cx="7632849" cy="925682"/>
          </a:xfrm>
          <a:prstGeom prst="rect">
            <a:avLst/>
          </a:prstGeom>
        </p:spPr>
        <p:txBody>
          <a:bodyPr lIns="96113" tIns="48056" rIns="96113" bIns="48056"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755576" y="1628800"/>
            <a:ext cx="3672408" cy="3972100"/>
          </a:xfrm>
          <a:prstGeom prst="rect">
            <a:avLst/>
          </a:prstGeom>
        </p:spPr>
        <p:txBody>
          <a:bodyPr lIns="96113" tIns="48056" rIns="96113" bIns="48056"/>
          <a:lstStyle/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half" idx="11"/>
          </p:nvPr>
        </p:nvSpPr>
        <p:spPr>
          <a:xfrm>
            <a:off x="4716016" y="1654690"/>
            <a:ext cx="3672408" cy="3972100"/>
          </a:xfrm>
          <a:prstGeom prst="rect">
            <a:avLst/>
          </a:prstGeom>
        </p:spPr>
        <p:txBody>
          <a:bodyPr lIns="96113" tIns="48056" rIns="96113" bIns="48056"/>
          <a:lstStyle/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1524000" y="6248400"/>
            <a:ext cx="5867400" cy="457200"/>
          </a:xfrm>
          <a:prstGeom prst="rect">
            <a:avLst/>
          </a:prstGeom>
        </p:spPr>
        <p:txBody>
          <a:bodyPr/>
          <a:lstStyle>
            <a:lvl1pPr algn="ctr">
              <a:defRPr smtClean="0">
                <a:solidFill>
                  <a:srgbClr val="7030A0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Welcome to DYNA'15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3"/>
          </p:nvPr>
        </p:nvSpPr>
        <p:spPr>
          <a:xfrm>
            <a:off x="7924800" y="0"/>
            <a:ext cx="641212" cy="457200"/>
          </a:xfrm>
          <a:prstGeom prst="rect">
            <a:avLst/>
          </a:prstGeom>
        </p:spPr>
        <p:txBody>
          <a:bodyPr/>
          <a:lstStyle>
            <a:lvl1pPr algn="r">
              <a:defRPr sz="2800" smtClean="0">
                <a:solidFill>
                  <a:schemeClr val="bg1"/>
                </a:solidFill>
                <a:latin typeface="+mj-lt"/>
              </a:defRPr>
            </a:lvl1pPr>
          </a:lstStyle>
          <a:p>
            <a:pPr>
              <a:defRPr/>
            </a:pPr>
            <a:fld id="{E6DD2F29-DB1C-4E94-A1AC-5626D33AEA9B}" type="slidenum">
              <a:rPr lang="da-DK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155498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55577" y="620691"/>
            <a:ext cx="7632849" cy="925682"/>
          </a:xfrm>
          <a:prstGeom prst="rect">
            <a:avLst/>
          </a:prstGeom>
        </p:spPr>
        <p:txBody>
          <a:bodyPr lIns="96113" tIns="48056" rIns="96113" bIns="48056"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755576" y="1628800"/>
            <a:ext cx="3672408" cy="3972100"/>
          </a:xfrm>
          <a:prstGeom prst="rect">
            <a:avLst/>
          </a:prstGeom>
        </p:spPr>
        <p:txBody>
          <a:bodyPr lIns="96113" tIns="48056" rIns="96113" bIns="48056"/>
          <a:lstStyle/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half" idx="11"/>
          </p:nvPr>
        </p:nvSpPr>
        <p:spPr>
          <a:xfrm>
            <a:off x="4716016" y="1654690"/>
            <a:ext cx="3672408" cy="3972100"/>
          </a:xfrm>
          <a:prstGeom prst="rect">
            <a:avLst/>
          </a:prstGeom>
        </p:spPr>
        <p:txBody>
          <a:bodyPr lIns="96113" tIns="48056" rIns="96113" bIns="48056"/>
          <a:lstStyle/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1524000" y="6248400"/>
            <a:ext cx="5867400" cy="457200"/>
          </a:xfrm>
          <a:prstGeom prst="rect">
            <a:avLst/>
          </a:prstGeom>
        </p:spPr>
        <p:txBody>
          <a:bodyPr/>
          <a:lstStyle>
            <a:lvl1pPr algn="ctr">
              <a:defRPr smtClean="0">
                <a:solidFill>
                  <a:srgbClr val="7030A0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Welcome to DYNA'15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3"/>
          </p:nvPr>
        </p:nvSpPr>
        <p:spPr>
          <a:xfrm>
            <a:off x="7924800" y="0"/>
            <a:ext cx="641212" cy="457200"/>
          </a:xfrm>
          <a:prstGeom prst="rect">
            <a:avLst/>
          </a:prstGeom>
        </p:spPr>
        <p:txBody>
          <a:bodyPr/>
          <a:lstStyle>
            <a:lvl1pPr algn="r">
              <a:defRPr sz="2800" smtClean="0">
                <a:solidFill>
                  <a:schemeClr val="bg1"/>
                </a:solidFill>
                <a:latin typeface="+mj-lt"/>
              </a:defRPr>
            </a:lvl1pPr>
          </a:lstStyle>
          <a:p>
            <a:pPr>
              <a:defRPr/>
            </a:pPr>
            <a:fld id="{E6DD2F29-DB1C-4E94-A1AC-5626D33AEA9B}" type="slidenum">
              <a:rPr lang="da-DK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7831289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55577" y="620691"/>
            <a:ext cx="7632849" cy="925682"/>
          </a:xfrm>
          <a:prstGeom prst="rect">
            <a:avLst/>
          </a:prstGeom>
        </p:spPr>
        <p:txBody>
          <a:bodyPr lIns="96113" tIns="48056" rIns="96113" bIns="48056"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755576" y="1628800"/>
            <a:ext cx="3672408" cy="3972100"/>
          </a:xfrm>
          <a:prstGeom prst="rect">
            <a:avLst/>
          </a:prstGeom>
        </p:spPr>
        <p:txBody>
          <a:bodyPr lIns="96113" tIns="48056" rIns="96113" bIns="48056"/>
          <a:lstStyle/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half" idx="11"/>
          </p:nvPr>
        </p:nvSpPr>
        <p:spPr>
          <a:xfrm>
            <a:off x="4716016" y="1654690"/>
            <a:ext cx="3672408" cy="3972100"/>
          </a:xfrm>
          <a:prstGeom prst="rect">
            <a:avLst/>
          </a:prstGeom>
        </p:spPr>
        <p:txBody>
          <a:bodyPr lIns="96113" tIns="48056" rIns="96113" bIns="48056"/>
          <a:lstStyle/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1524000" y="6248400"/>
            <a:ext cx="5867400" cy="457200"/>
          </a:xfrm>
          <a:prstGeom prst="rect">
            <a:avLst/>
          </a:prstGeom>
        </p:spPr>
        <p:txBody>
          <a:bodyPr/>
          <a:lstStyle>
            <a:lvl1pPr algn="ctr">
              <a:defRPr smtClean="0">
                <a:solidFill>
                  <a:srgbClr val="7030A0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Welcome to DYNA'15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3"/>
          </p:nvPr>
        </p:nvSpPr>
        <p:spPr>
          <a:xfrm>
            <a:off x="7924800" y="0"/>
            <a:ext cx="641212" cy="457200"/>
          </a:xfrm>
          <a:prstGeom prst="rect">
            <a:avLst/>
          </a:prstGeom>
        </p:spPr>
        <p:txBody>
          <a:bodyPr/>
          <a:lstStyle>
            <a:lvl1pPr algn="r">
              <a:defRPr sz="2800" smtClean="0">
                <a:solidFill>
                  <a:schemeClr val="bg1"/>
                </a:solidFill>
                <a:latin typeface="+mj-lt"/>
              </a:defRPr>
            </a:lvl1pPr>
          </a:lstStyle>
          <a:p>
            <a:pPr>
              <a:defRPr/>
            </a:pPr>
            <a:fld id="{E6DD2F29-DB1C-4E94-A1AC-5626D33AEA9B}" type="slidenum">
              <a:rPr lang="da-DK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8762393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55577" y="620691"/>
            <a:ext cx="7632849" cy="925682"/>
          </a:xfrm>
          <a:prstGeom prst="rect">
            <a:avLst/>
          </a:prstGeom>
        </p:spPr>
        <p:txBody>
          <a:bodyPr lIns="96113" tIns="48056" rIns="96113" bIns="48056"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755576" y="1628800"/>
            <a:ext cx="3672408" cy="3972100"/>
          </a:xfrm>
          <a:prstGeom prst="rect">
            <a:avLst/>
          </a:prstGeom>
        </p:spPr>
        <p:txBody>
          <a:bodyPr lIns="96113" tIns="48056" rIns="96113" bIns="48056"/>
          <a:lstStyle/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half" idx="11"/>
          </p:nvPr>
        </p:nvSpPr>
        <p:spPr>
          <a:xfrm>
            <a:off x="4716016" y="1654690"/>
            <a:ext cx="3672408" cy="3972100"/>
          </a:xfrm>
          <a:prstGeom prst="rect">
            <a:avLst/>
          </a:prstGeom>
        </p:spPr>
        <p:txBody>
          <a:bodyPr lIns="96113" tIns="48056" rIns="96113" bIns="48056"/>
          <a:lstStyle/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1524000" y="6248400"/>
            <a:ext cx="5867400" cy="457200"/>
          </a:xfrm>
          <a:prstGeom prst="rect">
            <a:avLst/>
          </a:prstGeom>
        </p:spPr>
        <p:txBody>
          <a:bodyPr/>
          <a:lstStyle>
            <a:lvl1pPr algn="ctr">
              <a:defRPr smtClean="0">
                <a:solidFill>
                  <a:srgbClr val="7030A0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Welcome to DYNA'15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3"/>
          </p:nvPr>
        </p:nvSpPr>
        <p:spPr>
          <a:xfrm>
            <a:off x="7924800" y="0"/>
            <a:ext cx="641212" cy="457200"/>
          </a:xfrm>
          <a:prstGeom prst="rect">
            <a:avLst/>
          </a:prstGeom>
        </p:spPr>
        <p:txBody>
          <a:bodyPr/>
          <a:lstStyle>
            <a:lvl1pPr algn="r">
              <a:defRPr sz="2800" smtClean="0">
                <a:solidFill>
                  <a:schemeClr val="bg1"/>
                </a:solidFill>
                <a:latin typeface="+mj-lt"/>
              </a:defRPr>
            </a:lvl1pPr>
          </a:lstStyle>
          <a:p>
            <a:pPr>
              <a:defRPr/>
            </a:pPr>
            <a:fld id="{E6DD2F29-DB1C-4E94-A1AC-5626D33AEA9B}" type="slidenum">
              <a:rPr lang="da-DK" altLang="en-US" smtClean="0"/>
              <a:pPr>
                <a:defRPr/>
              </a:pPr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69326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%18dyalogpower-768x1024.gif%20%20%20%20%20%20%20%20%20%20%20%20%20%20%20%20%20%20%20%20%20%20%20%20%20%20%20%20%20%20%20%20%20%20%20%20%20%20%2000020D4A%06extern%20%20%20%20%20%20%20%20%20%20%20%20%20%20%20%20%20%20%20%20%20%20%20%20%20BC21CDDC:" TargetMode="Externa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yalogpower-768x1024.gif                                       00020D4Aextern                         BC21CDDC:"/>
          <p:cNvPicPr>
            <a:picLocks noChangeAspect="1" noChangeArrowheads="1"/>
          </p:cNvPicPr>
          <p:nvPr userDrawn="1"/>
        </p:nvPicPr>
        <p:blipFill>
          <a:blip r:embed="rId10" r:link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8576"/>
            <a:ext cx="9191626" cy="6886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639"/>
          <a:stretch/>
        </p:blipFill>
        <p:spPr>
          <a:xfrm>
            <a:off x="76200" y="6346039"/>
            <a:ext cx="1066800" cy="28047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8617005" y="6196279"/>
            <a:ext cx="447675" cy="661721"/>
          </a:xfrm>
          <a:prstGeom prst="rect">
            <a:avLst/>
          </a:prstGeom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9678" y="6321899"/>
            <a:ext cx="1554322" cy="352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b="1" baseline="0">
          <a:solidFill>
            <a:srgbClr val="333333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33"/>
          </a:solidFill>
          <a:latin typeface="Geneva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•"/>
        <a:defRPr sz="3200">
          <a:solidFill>
            <a:srgbClr val="333333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–"/>
        <a:defRPr sz="2800">
          <a:solidFill>
            <a:srgbClr val="333333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•"/>
        <a:defRPr sz="2400">
          <a:solidFill>
            <a:srgbClr val="333333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–"/>
        <a:defRPr sz="2000">
          <a:solidFill>
            <a:srgbClr val="333333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8000"/>
        </a:buClr>
        <a:buChar char="»"/>
        <a:defRPr sz="2000">
          <a:solidFill>
            <a:srgbClr val="333333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2971800"/>
            <a:ext cx="3248354" cy="1180235"/>
          </a:xfrm>
          <a:prstGeom prst="rect">
            <a:avLst/>
          </a:prstGeom>
        </p:spPr>
      </p:pic>
      <p:sp>
        <p:nvSpPr>
          <p:cNvPr id="6" name="Title Placeholder 4"/>
          <p:cNvSpPr txBox="1">
            <a:spLocks/>
          </p:cNvSpPr>
          <p:nvPr/>
        </p:nvSpPr>
        <p:spPr>
          <a:xfrm>
            <a:off x="675437" y="1524000"/>
            <a:ext cx="7886700" cy="7200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000" b="1" baseline="0">
                <a:solidFill>
                  <a:srgbClr val="333333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33"/>
                </a:solidFill>
                <a:latin typeface="Geneva"/>
              </a:defRPr>
            </a:lvl9pPr>
          </a:lstStyle>
          <a:p>
            <a:r>
              <a:rPr lang="en-US" kern="0" dirty="0" smtClean="0"/>
              <a:t>Welcome!</a:t>
            </a:r>
            <a:endParaRPr lang="en-GB" kern="0" dirty="0"/>
          </a:p>
        </p:txBody>
      </p:sp>
      <p:sp>
        <p:nvSpPr>
          <p:cNvPr id="2" name="TextBox 1"/>
          <p:cNvSpPr txBox="1"/>
          <p:nvPr/>
        </p:nvSpPr>
        <p:spPr>
          <a:xfrm>
            <a:off x="3563969" y="5032858"/>
            <a:ext cx="23294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latin typeface="+mn-lt"/>
              </a:rPr>
              <a:t>Gitte Christensen, CEO</a:t>
            </a:r>
            <a:endParaRPr lang="en-US" sz="1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7295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Development</a:t>
            </a:r>
            <a:endParaRPr lang="da-DK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sz="2899" dirty="0"/>
              <a:t>Because sometimes as in Dyalog v14 we get to enhance Dyalog APL with some cool new language features – and every-body gets excited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Welcome to DYNA'15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C97E963A-2A83-41F9-AAD2-89FEDADEA62A}" type="slidenum">
              <a:rPr lang="en-GB" smtClean="0"/>
              <a:pPr/>
              <a:t>9</a:t>
            </a:fld>
            <a:endParaRPr lang="en-GB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3288" y="2060575"/>
            <a:ext cx="4430712" cy="3621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993604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a-DK" altLang="da-DK" dirty="0"/>
              <a:t>New Services</a:t>
            </a:r>
            <a:endParaRPr lang="en-GB" altLang="da-DK" dirty="0"/>
          </a:p>
        </p:txBody>
      </p:sp>
      <p:sp>
        <p:nvSpPr>
          <p:cNvPr id="1003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a-DK" altLang="da-DK"/>
              <a:t>Expand Services based on Insight Systems Key Competences</a:t>
            </a:r>
          </a:p>
          <a:p>
            <a:r>
              <a:rPr lang="da-DK" altLang="da-DK"/>
              <a:t>High Level Consultancy: Platform Migrations, Interfacing, Tuning</a:t>
            </a:r>
          </a:p>
          <a:p>
            <a:r>
              <a:rPr lang="da-DK" altLang="da-DK"/>
              <a:t>”Audits” to help customers use Dyalog more effectively and Dyalog to better understand customer requirement</a:t>
            </a:r>
          </a:p>
          <a:p>
            <a:endParaRPr lang="en-GB" altLang="da-DK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Welcome to DYNA'15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DD2F29-DB1C-4E94-A1AC-5626D33AEA9B}" type="slidenum">
              <a:rPr lang="da-DK" altLang="en-US" smtClean="0"/>
              <a:pPr>
                <a:defRPr/>
              </a:pPr>
              <a:t>10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711124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a-DK" altLang="da-DK" dirty="0"/>
              <a:t>New Services</a:t>
            </a:r>
            <a:endParaRPr lang="en-GB" altLang="da-DK" dirty="0"/>
          </a:p>
        </p:txBody>
      </p:sp>
      <p:sp>
        <p:nvSpPr>
          <p:cNvPr id="1003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a-DK" altLang="da-DK" dirty="0"/>
              <a:t>Expand Services based on Insight Systems Key Competences</a:t>
            </a:r>
          </a:p>
          <a:p>
            <a:r>
              <a:rPr lang="da-DK" altLang="da-DK" dirty="0"/>
              <a:t>High Level Consultancy: Platform Migrations, Interfacing, </a:t>
            </a:r>
            <a:r>
              <a:rPr lang="da-DK" altLang="da-DK" b="1" dirty="0" smtClean="0"/>
              <a:t>Tuning</a:t>
            </a:r>
          </a:p>
          <a:p>
            <a:r>
              <a:rPr lang="da-DK" altLang="da-DK" b="1" dirty="0" smtClean="0"/>
              <a:t>”Audits” </a:t>
            </a:r>
            <a:r>
              <a:rPr lang="da-DK" altLang="da-DK" dirty="0" smtClean="0"/>
              <a:t>to help customers use Dyalog more effectively and Dyalog to better understand customer requirement</a:t>
            </a:r>
          </a:p>
          <a:p>
            <a:endParaRPr lang="en-GB" altLang="da-DK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Welcome to DYNA'15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DD2F29-DB1C-4E94-A1AC-5626D33AEA9B}" type="slidenum">
              <a:rPr lang="da-DK" altLang="en-US" smtClean="0"/>
              <a:pPr>
                <a:defRPr/>
              </a:pPr>
              <a:t>11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77637128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a-DK" altLang="da-DK" dirty="0"/>
              <a:t>APL Market</a:t>
            </a:r>
            <a:endParaRPr lang="en-GB" altLang="da-DK" dirty="0"/>
          </a:p>
        </p:txBody>
      </p:sp>
      <p:sp>
        <p:nvSpPr>
          <p:cNvPr id="911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a-DK" altLang="da-DK" sz="2799" dirty="0"/>
              <a:t>Produce new Training and Marketing Materials</a:t>
            </a:r>
          </a:p>
          <a:p>
            <a:pPr lvl="1"/>
            <a:r>
              <a:rPr lang="da-DK" altLang="da-DK" sz="2500" dirty="0"/>
              <a:t>Mastering Dyalog APL, new website, YouTube videos, social media</a:t>
            </a:r>
          </a:p>
          <a:p>
            <a:r>
              <a:rPr lang="da-DK" altLang="da-DK" sz="2799" dirty="0"/>
              <a:t>Build high quality suite of ”APL Patterns” and other Code Libraries</a:t>
            </a:r>
          </a:p>
          <a:p>
            <a:pPr lvl="1"/>
            <a:r>
              <a:rPr lang="da-DK" altLang="da-DK" sz="2500" dirty="0"/>
              <a:t>MiServer, WPF, SALT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Welcome to DYNA'15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DD2F29-DB1C-4E94-A1AC-5626D33AEA9B}" type="slidenum">
              <a:rPr lang="da-DK" altLang="en-US" smtClean="0"/>
              <a:pPr>
                <a:defRPr/>
              </a:pPr>
              <a:t>12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075727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39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11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a-DK" altLang="da-DK" sz="2799" dirty="0"/>
              <a:t>Produce new Training and Marketing Materials</a:t>
            </a:r>
          </a:p>
          <a:p>
            <a:pPr lvl="1"/>
            <a:r>
              <a:rPr lang="da-DK" altLang="da-DK" sz="2500" dirty="0"/>
              <a:t>Mastering Dyalog APL, new website, You tube videos, social media</a:t>
            </a:r>
          </a:p>
          <a:p>
            <a:r>
              <a:rPr lang="da-DK" altLang="da-DK" sz="2799" dirty="0"/>
              <a:t>Build high quality suite of ”APL Patterns” and other Code Libraries</a:t>
            </a:r>
          </a:p>
          <a:p>
            <a:pPr lvl="1"/>
            <a:r>
              <a:rPr lang="da-DK" altLang="da-DK" sz="2500" dirty="0"/>
              <a:t>MiServer, WPF, SALT </a:t>
            </a:r>
          </a:p>
          <a:p>
            <a:r>
              <a:rPr lang="da-DK" altLang="da-DK" sz="2799" dirty="0"/>
              <a:t>Drive co-operation between Array Language Vendors</a:t>
            </a:r>
          </a:p>
          <a:p>
            <a:pPr lvl="1"/>
            <a:endParaRPr lang="da-DK" altLang="da-DK" sz="25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Welcome to DYNA'15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DD2F29-DB1C-4E94-A1AC-5626D33AEA9B}" type="slidenum">
              <a:rPr lang="da-DK" altLang="en-US" smtClean="0"/>
              <a:pPr>
                <a:defRPr/>
              </a:pPr>
              <a:t>13</a:t>
            </a:fld>
            <a:endParaRPr lang="en-US" altLang="en-US" dirty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716803" y="765166"/>
            <a:ext cx="7913873" cy="1142802"/>
          </a:xfrm>
          <a:prstGeom prst="rect">
            <a:avLst/>
          </a:prstGeom>
        </p:spPr>
        <p:txBody>
          <a:bodyPr lIns="96096" tIns="48048" rIns="96096" bIns="48048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600" b="1">
                <a:solidFill>
                  <a:srgbClr val="333333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600" b="1">
                <a:solidFill>
                  <a:srgbClr val="333333"/>
                </a:solidFill>
                <a:latin typeface="Geneva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600" b="1">
                <a:solidFill>
                  <a:srgbClr val="333333"/>
                </a:solidFill>
                <a:latin typeface="Geneva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600" b="1">
                <a:solidFill>
                  <a:srgbClr val="333333"/>
                </a:solidFill>
                <a:latin typeface="Geneva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600" b="1">
                <a:solidFill>
                  <a:srgbClr val="333333"/>
                </a:solidFill>
                <a:latin typeface="Geneva"/>
              </a:defRPr>
            </a:lvl5pPr>
            <a:lvl6pPr marL="480563" algn="l" rtl="0" eaLnBrk="1" fontAlgn="base" hangingPunct="1">
              <a:spcBef>
                <a:spcPct val="0"/>
              </a:spcBef>
              <a:spcAft>
                <a:spcPct val="0"/>
              </a:spcAft>
              <a:defRPr sz="4600" b="1">
                <a:solidFill>
                  <a:srgbClr val="333333"/>
                </a:solidFill>
                <a:latin typeface="Geneva"/>
              </a:defRPr>
            </a:lvl6pPr>
            <a:lvl7pPr marL="961126" algn="l" rtl="0" eaLnBrk="1" fontAlgn="base" hangingPunct="1">
              <a:spcBef>
                <a:spcPct val="0"/>
              </a:spcBef>
              <a:spcAft>
                <a:spcPct val="0"/>
              </a:spcAft>
              <a:defRPr sz="4600" b="1">
                <a:solidFill>
                  <a:srgbClr val="333333"/>
                </a:solidFill>
                <a:latin typeface="Geneva"/>
              </a:defRPr>
            </a:lvl7pPr>
            <a:lvl8pPr marL="1441689" algn="l" rtl="0" eaLnBrk="1" fontAlgn="base" hangingPunct="1">
              <a:spcBef>
                <a:spcPct val="0"/>
              </a:spcBef>
              <a:spcAft>
                <a:spcPct val="0"/>
              </a:spcAft>
              <a:defRPr sz="4600" b="1">
                <a:solidFill>
                  <a:srgbClr val="333333"/>
                </a:solidFill>
                <a:latin typeface="Geneva"/>
              </a:defRPr>
            </a:lvl8pPr>
            <a:lvl9pPr marL="1922252" algn="l" rtl="0" eaLnBrk="1" fontAlgn="base" hangingPunct="1">
              <a:spcBef>
                <a:spcPct val="0"/>
              </a:spcBef>
              <a:spcAft>
                <a:spcPct val="0"/>
              </a:spcAft>
              <a:defRPr sz="4600" b="1">
                <a:solidFill>
                  <a:srgbClr val="333333"/>
                </a:solidFill>
                <a:latin typeface="Geneva"/>
              </a:defRPr>
            </a:lvl9pPr>
          </a:lstStyle>
          <a:p>
            <a:r>
              <a:rPr lang="da-DK" altLang="da-DK" sz="4599" kern="0"/>
              <a:t>APL Market</a:t>
            </a:r>
            <a:endParaRPr lang="en-GB" altLang="da-DK" sz="4599" kern="0" dirty="0"/>
          </a:p>
        </p:txBody>
      </p:sp>
    </p:spTree>
    <p:extLst>
      <p:ext uri="{BB962C8B-B14F-4D97-AF65-F5344CB8AC3E}">
        <p14:creationId xmlns:p14="http://schemas.microsoft.com/office/powerpoint/2010/main" val="1420887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91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91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91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91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4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500" fill="hold"/>
                                        <p:tgtEl>
                                          <p:spTgt spid="91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91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91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91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4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6" dur="500" fill="hold"/>
                                        <p:tgtEl>
                                          <p:spTgt spid="91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7" dur="500" fill="hold"/>
                                        <p:tgtEl>
                                          <p:spTgt spid="91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8" dur="500" fill="hold"/>
                                        <p:tgtEl>
                                          <p:spTgt spid="91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91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4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1" dur="500" fill="hold"/>
                                        <p:tgtEl>
                                          <p:spTgt spid="91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91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91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91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4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6" dur="500" fill="hold"/>
                                        <p:tgtEl>
                                          <p:spTgt spid="911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7" dur="500" fill="hold"/>
                                        <p:tgtEl>
                                          <p:spTgt spid="911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8" dur="500" fill="hold"/>
                                        <p:tgtEl>
                                          <p:spTgt spid="911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911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11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a-DK" altLang="da-DK" sz="2799" dirty="0"/>
              <a:t>Produce new Training and Marketing Materials</a:t>
            </a:r>
          </a:p>
          <a:p>
            <a:pPr lvl="1"/>
            <a:r>
              <a:rPr lang="da-DK" altLang="da-DK" sz="2500" dirty="0"/>
              <a:t>Mastering Dyalog APL, new website, You tube videos, social media</a:t>
            </a:r>
          </a:p>
          <a:p>
            <a:r>
              <a:rPr lang="da-DK" altLang="da-DK" sz="2799" dirty="0"/>
              <a:t>Build high quality suite of ”APL Patterns” and other Code Libraries</a:t>
            </a:r>
          </a:p>
          <a:p>
            <a:pPr lvl="1"/>
            <a:r>
              <a:rPr lang="da-DK" altLang="da-DK" sz="2500" dirty="0"/>
              <a:t>MiServer, WPF, SALT </a:t>
            </a:r>
          </a:p>
          <a:p>
            <a:r>
              <a:rPr lang="da-DK" altLang="da-DK" sz="2799" dirty="0"/>
              <a:t>Make APL easier to learn for new users and significantly grow the market for APL</a:t>
            </a:r>
          </a:p>
          <a:p>
            <a:pPr lvl="1"/>
            <a:endParaRPr lang="da-DK" altLang="da-DK" sz="25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Welcome to DYNA'15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DD2F29-DB1C-4E94-A1AC-5626D33AEA9B}" type="slidenum">
              <a:rPr lang="da-DK" altLang="en-US" smtClean="0"/>
              <a:pPr>
                <a:defRPr/>
              </a:pPr>
              <a:t>14</a:t>
            </a:fld>
            <a:endParaRPr lang="en-US" altLang="en-US" dirty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716803" y="765166"/>
            <a:ext cx="7913873" cy="1142802"/>
          </a:xfrm>
          <a:prstGeom prst="rect">
            <a:avLst/>
          </a:prstGeom>
        </p:spPr>
        <p:txBody>
          <a:bodyPr lIns="96096" tIns="48048" rIns="96096" bIns="48048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600" b="1">
                <a:solidFill>
                  <a:srgbClr val="333333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4600" b="1">
                <a:solidFill>
                  <a:srgbClr val="333333"/>
                </a:solidFill>
                <a:latin typeface="Geneva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4600" b="1">
                <a:solidFill>
                  <a:srgbClr val="333333"/>
                </a:solidFill>
                <a:latin typeface="Geneva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4600" b="1">
                <a:solidFill>
                  <a:srgbClr val="333333"/>
                </a:solidFill>
                <a:latin typeface="Geneva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4600" b="1">
                <a:solidFill>
                  <a:srgbClr val="333333"/>
                </a:solidFill>
                <a:latin typeface="Geneva"/>
              </a:defRPr>
            </a:lvl5pPr>
            <a:lvl6pPr marL="480563" algn="l" rtl="0" eaLnBrk="1" fontAlgn="base" hangingPunct="1">
              <a:spcBef>
                <a:spcPct val="0"/>
              </a:spcBef>
              <a:spcAft>
                <a:spcPct val="0"/>
              </a:spcAft>
              <a:defRPr sz="4600" b="1">
                <a:solidFill>
                  <a:srgbClr val="333333"/>
                </a:solidFill>
                <a:latin typeface="Geneva"/>
              </a:defRPr>
            </a:lvl6pPr>
            <a:lvl7pPr marL="961126" algn="l" rtl="0" eaLnBrk="1" fontAlgn="base" hangingPunct="1">
              <a:spcBef>
                <a:spcPct val="0"/>
              </a:spcBef>
              <a:spcAft>
                <a:spcPct val="0"/>
              </a:spcAft>
              <a:defRPr sz="4600" b="1">
                <a:solidFill>
                  <a:srgbClr val="333333"/>
                </a:solidFill>
                <a:latin typeface="Geneva"/>
              </a:defRPr>
            </a:lvl7pPr>
            <a:lvl8pPr marL="1441689" algn="l" rtl="0" eaLnBrk="1" fontAlgn="base" hangingPunct="1">
              <a:spcBef>
                <a:spcPct val="0"/>
              </a:spcBef>
              <a:spcAft>
                <a:spcPct val="0"/>
              </a:spcAft>
              <a:defRPr sz="4600" b="1">
                <a:solidFill>
                  <a:srgbClr val="333333"/>
                </a:solidFill>
                <a:latin typeface="Geneva"/>
              </a:defRPr>
            </a:lvl8pPr>
            <a:lvl9pPr marL="1922252" algn="l" rtl="0" eaLnBrk="1" fontAlgn="base" hangingPunct="1">
              <a:spcBef>
                <a:spcPct val="0"/>
              </a:spcBef>
              <a:spcAft>
                <a:spcPct val="0"/>
              </a:spcAft>
              <a:defRPr sz="4600" b="1">
                <a:solidFill>
                  <a:srgbClr val="333333"/>
                </a:solidFill>
                <a:latin typeface="Geneva"/>
              </a:defRPr>
            </a:lvl9pPr>
          </a:lstStyle>
          <a:p>
            <a:r>
              <a:rPr lang="da-DK" altLang="da-DK" sz="4599" kern="0"/>
              <a:t>APL Market</a:t>
            </a:r>
            <a:endParaRPr lang="en-GB" altLang="da-DK" sz="4599" kern="0" dirty="0"/>
          </a:p>
        </p:txBody>
      </p:sp>
    </p:spTree>
    <p:extLst>
      <p:ext uri="{BB962C8B-B14F-4D97-AF65-F5344CB8AC3E}">
        <p14:creationId xmlns:p14="http://schemas.microsoft.com/office/powerpoint/2010/main" val="30439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91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91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91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91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4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500" fill="hold"/>
                                        <p:tgtEl>
                                          <p:spTgt spid="91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91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91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91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4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6" dur="500" fill="hold"/>
                                        <p:tgtEl>
                                          <p:spTgt spid="91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7" dur="500" fill="hold"/>
                                        <p:tgtEl>
                                          <p:spTgt spid="91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18" dur="500" fill="hold"/>
                                        <p:tgtEl>
                                          <p:spTgt spid="91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91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4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1" dur="500" fill="hold"/>
                                        <p:tgtEl>
                                          <p:spTgt spid="91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91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91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12549" l="-25098"/>
                                      </p:by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91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95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a-DK" altLang="da-DK" dirty="0" smtClean="0">
                <a:cs typeface="Times New Roman" charset="0"/>
              </a:rPr>
              <a:t>A warning from 2005:</a:t>
            </a:r>
          </a:p>
          <a:p>
            <a:pPr marL="420409" lvl="1" indent="0">
              <a:buNone/>
            </a:pPr>
            <a:r>
              <a:rPr lang="da-DK" altLang="da-DK" dirty="0" smtClean="0">
                <a:cs typeface="Times New Roman" charset="0"/>
              </a:rPr>
              <a:t>20 </a:t>
            </a:r>
            <a:r>
              <a:rPr lang="da-DK" altLang="da-DK" dirty="0">
                <a:cs typeface="Times New Roman" charset="0"/>
              </a:rPr>
              <a:t>Years from now we will need a New Generation to take over and we will have to raise them </a:t>
            </a:r>
            <a:r>
              <a:rPr lang="da-DK" altLang="da-DK" dirty="0" smtClean="0">
                <a:cs typeface="Times New Roman" charset="0"/>
              </a:rPr>
              <a:t>ourselves</a:t>
            </a:r>
          </a:p>
          <a:p>
            <a:endParaRPr lang="da-DK" altLang="da-DK" dirty="0" smtClean="0">
              <a:cs typeface="Times New Roman" charset="0"/>
            </a:endParaRPr>
          </a:p>
          <a:p>
            <a:r>
              <a:rPr lang="da-DK" altLang="da-DK" dirty="0" smtClean="0">
                <a:cs typeface="Times New Roman" charset="0"/>
              </a:rPr>
              <a:t>It is now 2015 .......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Welcome to DYNA'15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DD2F29-DB1C-4E94-A1AC-5626D33AEA9B}" type="slidenum">
              <a:rPr lang="da-DK" altLang="en-US" smtClean="0"/>
              <a:pPr>
                <a:defRPr/>
              </a:pPr>
              <a:t>15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1408585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95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a-DK" altLang="da-DK" dirty="0" smtClean="0">
                <a:cs typeface="Times New Roman" charset="0"/>
              </a:rPr>
              <a:t>Please assist us where you can</a:t>
            </a:r>
          </a:p>
          <a:p>
            <a:pPr lvl="1"/>
            <a:r>
              <a:rPr lang="da-DK" altLang="da-DK" dirty="0" smtClean="0">
                <a:cs typeface="Times New Roman" charset="0"/>
              </a:rPr>
              <a:t>By supporting us on the social media</a:t>
            </a:r>
          </a:p>
          <a:p>
            <a:pPr lvl="1"/>
            <a:r>
              <a:rPr lang="da-DK" altLang="da-DK" dirty="0" smtClean="0">
                <a:cs typeface="Times New Roman" charset="0"/>
              </a:rPr>
              <a:t>By posting your own material</a:t>
            </a:r>
          </a:p>
          <a:p>
            <a:pPr lvl="1"/>
            <a:r>
              <a:rPr lang="da-DK" altLang="da-DK" dirty="0" smtClean="0">
                <a:cs typeface="Times New Roman" charset="0"/>
              </a:rPr>
              <a:t>By submitting your code examples to the repositories </a:t>
            </a:r>
            <a:endParaRPr lang="da-DK" altLang="da-DK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Welcome to DYNA'15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DD2F29-DB1C-4E94-A1AC-5626D33AEA9B}" type="slidenum">
              <a:rPr lang="da-DK" altLang="en-US" smtClean="0"/>
              <a:pPr>
                <a:defRPr/>
              </a:pPr>
              <a:t>16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1807243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Dyalog v14.1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major language features</a:t>
            </a:r>
          </a:p>
          <a:p>
            <a:endParaRPr lang="da-DK" dirty="0" smtClean="0"/>
          </a:p>
          <a:p>
            <a:pPr marL="0" indent="0">
              <a:buNone/>
            </a:pPr>
            <a:r>
              <a:rPr lang="da-DK" dirty="0" smtClean="0"/>
              <a:t>Work done on:</a:t>
            </a:r>
            <a:endParaRPr lang="en-US" dirty="0"/>
          </a:p>
          <a:p>
            <a:r>
              <a:rPr lang="en-US" dirty="0" smtClean="0"/>
              <a:t>Performance</a:t>
            </a:r>
          </a:p>
          <a:p>
            <a:r>
              <a:rPr lang="en-US" dirty="0" smtClean="0"/>
              <a:t>Portability</a:t>
            </a:r>
          </a:p>
          <a:p>
            <a:r>
              <a:rPr lang="en-US" dirty="0" smtClean="0"/>
              <a:t>User Interface Features (Windows)</a:t>
            </a:r>
          </a:p>
          <a:p>
            <a:r>
              <a:rPr lang="en-US" dirty="0" smtClean="0"/>
              <a:t>Security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Welcome to DYNA'15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DD2F29-DB1C-4E94-A1AC-5626D33AEA9B}" type="slidenum">
              <a:rPr lang="da-DK" altLang="en-US" smtClean="0"/>
              <a:pPr>
                <a:defRPr/>
              </a:pPr>
              <a:t>17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69984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V14.1 Performance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99" dirty="0"/>
              <a:t>A few more core language speedups</a:t>
            </a:r>
          </a:p>
          <a:p>
            <a:r>
              <a:rPr lang="en-US" sz="2899" dirty="0"/>
              <a:t>Compiler able to handle control structures and calls to global names</a:t>
            </a:r>
          </a:p>
          <a:p>
            <a:r>
              <a:rPr lang="en-US" sz="2899" dirty="0"/>
              <a:t>Minor Isolate enhancements</a:t>
            </a:r>
          </a:p>
          <a:p>
            <a:pPr lvl="1"/>
            <a:r>
              <a:rPr lang="en-US" sz="2500" dirty="0"/>
              <a:t>Will work with bound executables</a:t>
            </a:r>
          </a:p>
          <a:p>
            <a:pPr lvl="1"/>
            <a:r>
              <a:rPr lang="en-US" sz="2500" dirty="0"/>
              <a:t>Main worker threads un-interruptible</a:t>
            </a:r>
          </a:p>
          <a:p>
            <a:pPr lvl="1"/>
            <a:r>
              <a:rPr lang="en-US" sz="2500" dirty="0"/>
              <a:t>Filter connections on client-side certs</a:t>
            </a:r>
          </a:p>
          <a:p>
            <a:r>
              <a:rPr lang="en-US" sz="2899" dirty="0"/>
              <a:t>Shared Code Files</a:t>
            </a:r>
          </a:p>
          <a:p>
            <a:endParaRPr lang="en-US" sz="2899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Welcome to DYNA'15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DD2F29-DB1C-4E94-A1AC-5626D33AEA9B}" type="slidenum">
              <a:rPr lang="da-DK" altLang="en-US" smtClean="0"/>
              <a:pPr>
                <a:defRPr/>
              </a:pPr>
              <a:t>18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50811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a-DK" dirty="0" smtClean="0"/>
              <a:t>Time flies		</a:t>
            </a:r>
            <a:endParaRPr lang="da-DK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sz="2899" dirty="0" err="1"/>
              <a:t>Early</a:t>
            </a:r>
            <a:r>
              <a:rPr lang="da-DK" sz="2899" dirty="0"/>
              <a:t> </a:t>
            </a:r>
            <a:r>
              <a:rPr lang="da-DK" sz="2899" dirty="0" err="1" smtClean="0"/>
              <a:t>this</a:t>
            </a:r>
            <a:r>
              <a:rPr lang="da-DK" sz="2899" dirty="0" smtClean="0"/>
              <a:t> </a:t>
            </a:r>
            <a:r>
              <a:rPr lang="da-DK" sz="2899" dirty="0"/>
              <a:t>month it </a:t>
            </a:r>
            <a:r>
              <a:rPr lang="da-DK" sz="2899" dirty="0" err="1" smtClean="0"/>
              <a:t>was</a:t>
            </a:r>
            <a:r>
              <a:rPr lang="da-DK" sz="2899" dirty="0" smtClean="0"/>
              <a:t> </a:t>
            </a:r>
            <a:r>
              <a:rPr lang="da-DK" sz="2899" dirty="0"/>
              <a:t>10 years since Morten and I joined Dyalog in April 2005</a:t>
            </a:r>
          </a:p>
          <a:p>
            <a:r>
              <a:rPr lang="da-DK" sz="2899" dirty="0"/>
              <a:t>Maybe worth a look back ...</a:t>
            </a:r>
            <a:endParaRPr lang="da-DK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Welcome to DYNA'15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smtClean="0"/>
              <a:t>Slide </a:t>
            </a:r>
            <a:fld id="{C97E963A-2A83-41F9-AAD2-89FEDADEA62A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039022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V14.1 Portability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Admin-free install on all platforms</a:t>
            </a:r>
          </a:p>
          <a:p>
            <a:r>
              <a:rPr lang="en-US" dirty="0" smtClean="0"/>
              <a:t>Dyalog for Apple Mac OS X</a:t>
            </a:r>
          </a:p>
          <a:p>
            <a:r>
              <a:rPr lang="en-US" dirty="0" smtClean="0"/>
              <a:t>RIDE 2.0 (</a:t>
            </a:r>
            <a:r>
              <a:rPr lang="en-US" dirty="0" err="1" smtClean="0"/>
              <a:t>Javascript</a:t>
            </a:r>
            <a:r>
              <a:rPr lang="en-US" dirty="0" smtClean="0"/>
              <a:t>) will be the first version to see widespread use.</a:t>
            </a:r>
          </a:p>
          <a:p>
            <a:pPr lvl="1"/>
            <a:r>
              <a:rPr lang="en-US" dirty="0" smtClean="0"/>
              <a:t>Silverlight and WPF versions abandoned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Welcome to DYNA'15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DD2F29-DB1C-4E94-A1AC-5626D33AEA9B}" type="slidenum">
              <a:rPr lang="da-DK" altLang="en-US" smtClean="0"/>
              <a:pPr>
                <a:defRPr/>
              </a:pPr>
              <a:t>19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01623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V14.1 Security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99" dirty="0"/>
              <a:t>Conga able to reject incoming connections based on:</a:t>
            </a:r>
          </a:p>
          <a:p>
            <a:pPr lvl="1"/>
            <a:r>
              <a:rPr lang="en-US" sz="2500" dirty="0"/>
              <a:t>IP address</a:t>
            </a:r>
          </a:p>
          <a:p>
            <a:pPr lvl="1"/>
            <a:r>
              <a:rPr lang="en-US" sz="2500" dirty="0"/>
              <a:t>Client-side certificate contents</a:t>
            </a:r>
          </a:p>
          <a:p>
            <a:r>
              <a:rPr lang="en-US" sz="2899" dirty="0"/>
              <a:t>Conga to support Windows Certificate Store</a:t>
            </a:r>
          </a:p>
          <a:p>
            <a:endParaRPr lang="en-US" sz="2899" dirty="0"/>
          </a:p>
          <a:p>
            <a:r>
              <a:rPr lang="en-US" sz="2899" dirty="0"/>
              <a:t>I-Beam to overwrite all free pockets following use of sensitive data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Welcome to DYNA'15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DD2F29-DB1C-4E94-A1AC-5626D33AEA9B}" type="slidenum">
              <a:rPr lang="da-DK" altLang="en-US" smtClean="0"/>
              <a:pPr>
                <a:defRPr/>
              </a:pPr>
              <a:t>20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766765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V14.1 UI 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99" dirty="0"/>
              <a:t>Support for “High DPI” screens</a:t>
            </a:r>
          </a:p>
          <a:p>
            <a:pPr lvl="1"/>
            <a:r>
              <a:rPr lang="en-US" sz="2500" dirty="0"/>
              <a:t>See JD presentation from Dyalog’14</a:t>
            </a:r>
          </a:p>
          <a:p>
            <a:r>
              <a:rPr lang="en-US" sz="2899" dirty="0"/>
              <a:t>Events to handle Gestures (Windows)</a:t>
            </a:r>
          </a:p>
          <a:p>
            <a:r>
              <a:rPr lang="en-US" sz="2899" dirty="0"/>
              <a:t>Direct </a:t>
            </a:r>
            <a:r>
              <a:rPr lang="en-US" sz="2899" dirty="0" err="1"/>
              <a:t>databinding</a:t>
            </a:r>
            <a:r>
              <a:rPr lang="en-US" sz="2899" dirty="0"/>
              <a:t> of matrices</a:t>
            </a:r>
          </a:p>
          <a:p>
            <a:r>
              <a:rPr lang="en-US" sz="2899" dirty="0"/>
              <a:t>:Disposable control structure to ensure .NET-bound resources are released</a:t>
            </a:r>
          </a:p>
          <a:p>
            <a:r>
              <a:rPr lang="en-US" sz="2899" dirty="0"/>
              <a:t>Plus: </a:t>
            </a:r>
            <a:r>
              <a:rPr lang="en-US" sz="2899" dirty="0" err="1"/>
              <a:t>MiServer</a:t>
            </a:r>
            <a:r>
              <a:rPr lang="en-US" sz="2899" dirty="0"/>
              <a:t> 3.0</a:t>
            </a:r>
          </a:p>
          <a:p>
            <a:r>
              <a:rPr lang="en-US" sz="2899" dirty="0"/>
              <a:t>Experimental JSON parser/generator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Welcome to DYNA'15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DD2F29-DB1C-4E94-A1AC-5626D33AEA9B}" type="slidenum">
              <a:rPr lang="da-DK" altLang="en-US" smtClean="0"/>
              <a:pPr>
                <a:defRPr/>
              </a:pPr>
              <a:t>21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996010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Version 14.1 Availability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Beta Testing well under way</a:t>
            </a:r>
          </a:p>
          <a:p>
            <a:r>
              <a:rPr lang="en-US" dirty="0" smtClean="0"/>
              <a:t>Release beginning of May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Welcome to DYNA'15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DD2F29-DB1C-4E94-A1AC-5626D33AEA9B}" type="slidenum">
              <a:rPr lang="da-DK" altLang="en-US" smtClean="0"/>
              <a:pPr>
                <a:defRPr/>
              </a:pPr>
              <a:t>22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73712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Events in 2015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68522"/>
            <a:ext cx="7772400" cy="4114800"/>
          </a:xfrm>
        </p:spPr>
        <p:txBody>
          <a:bodyPr/>
          <a:lstStyle/>
          <a:p>
            <a:r>
              <a:rPr lang="da-DK" sz="2899" i="1" dirty="0"/>
              <a:t>Version 14.1 release: </a:t>
            </a:r>
            <a:r>
              <a:rPr lang="da-DK" sz="2899" dirty="0"/>
              <a:t>May</a:t>
            </a:r>
          </a:p>
          <a:p>
            <a:r>
              <a:rPr lang="da-DK" sz="2899" i="1" dirty="0"/>
              <a:t>DYNA15: </a:t>
            </a:r>
            <a:r>
              <a:rPr lang="da-DK" sz="2899" dirty="0"/>
              <a:t>April 20th/21st, Princeton</a:t>
            </a:r>
          </a:p>
          <a:p>
            <a:r>
              <a:rPr lang="da-DK" sz="2899" i="1" dirty="0"/>
              <a:t>Dyalog 15 Global: </a:t>
            </a:r>
            <a:r>
              <a:rPr lang="da-DK" sz="2899" dirty="0"/>
              <a:t>September 6th-10th (3½ days plus 1½ days workshops) in Sicily, Italy</a:t>
            </a:r>
          </a:p>
          <a:p>
            <a:r>
              <a:rPr lang="da-DK" sz="2899" i="1" dirty="0"/>
              <a:t>FuConf’15: </a:t>
            </a:r>
            <a:r>
              <a:rPr lang="da-DK" sz="2899" dirty="0"/>
              <a:t>Bangalore </a:t>
            </a:r>
          </a:p>
          <a:p>
            <a:pPr lvl="1"/>
            <a:r>
              <a:rPr lang="da-DK" sz="2100" dirty="0"/>
              <a:t>Ideally one more ”non-APL” conference</a:t>
            </a:r>
          </a:p>
          <a:p>
            <a:r>
              <a:rPr lang="da-DK" sz="2899" dirty="0" err="1"/>
              <a:t>Follow</a:t>
            </a:r>
            <a:r>
              <a:rPr lang="da-DK" sz="2899" dirty="0"/>
              <a:t> </a:t>
            </a:r>
            <a:r>
              <a:rPr lang="da-DK" sz="2899" dirty="0" err="1"/>
              <a:t>us</a:t>
            </a:r>
            <a:r>
              <a:rPr lang="da-DK" sz="2899" dirty="0"/>
              <a:t> on </a:t>
            </a:r>
            <a:r>
              <a:rPr lang="da-DK" sz="2899" i="1" dirty="0"/>
              <a:t>Twitter, Facebook, LinkedIn, Dyalog Forums</a:t>
            </a:r>
            <a:r>
              <a:rPr lang="da-DK" sz="2899" b="1" dirty="0"/>
              <a:t> </a:t>
            </a:r>
            <a:r>
              <a:rPr lang="da-DK" sz="2899" dirty="0"/>
              <a:t>and the </a:t>
            </a:r>
            <a:r>
              <a:rPr lang="da-DK" sz="2899" i="1" dirty="0"/>
              <a:t>dyalog.com/blog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Welcome to DYNA'15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DD2F29-DB1C-4E94-A1AC-5626D33AEA9B}" type="slidenum">
              <a:rPr lang="da-DK" altLang="en-US" smtClean="0"/>
              <a:pPr>
                <a:defRPr/>
              </a:pPr>
              <a:t>23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972015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a-DK" altLang="da-DK" dirty="0"/>
              <a:t>Future Direction</a:t>
            </a:r>
            <a:endParaRPr lang="en-GB" altLang="da-DK" dirty="0"/>
          </a:p>
        </p:txBody>
      </p:sp>
      <p:sp>
        <p:nvSpPr>
          <p:cNvPr id="134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a-DK" altLang="da-DK"/>
              <a:t>Finance</a:t>
            </a:r>
          </a:p>
          <a:p>
            <a:r>
              <a:rPr lang="da-DK" altLang="da-DK">
                <a:cs typeface="Times New Roman" charset="0"/>
              </a:rPr>
              <a:t>Development</a:t>
            </a:r>
          </a:p>
          <a:p>
            <a:r>
              <a:rPr lang="da-DK" altLang="da-DK"/>
              <a:t>New Services</a:t>
            </a:r>
          </a:p>
          <a:p>
            <a:r>
              <a:rPr lang="da-DK" altLang="da-DK"/>
              <a:t>APL Market</a:t>
            </a:r>
            <a:endParaRPr lang="da-DK" altLang="da-DK">
              <a:cs typeface="Times New Roman" charset="0"/>
            </a:endParaRPr>
          </a:p>
          <a:p>
            <a:endParaRPr lang="da-DK" altLang="da-DK"/>
          </a:p>
          <a:p>
            <a:endParaRPr lang="en-GB" altLang="da-DK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Welcome to DYNA'15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DD2F29-DB1C-4E94-A1AC-5626D33AEA9B}" type="slidenum">
              <a:rPr lang="da-DK" altLang="en-US" smtClean="0"/>
              <a:pPr>
                <a:defRPr/>
              </a:pPr>
              <a:t>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9987698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a-DK" altLang="da-DK" dirty="0"/>
              <a:t>Finance</a:t>
            </a:r>
            <a:endParaRPr lang="en-GB" altLang="da-DK" dirty="0"/>
          </a:p>
        </p:txBody>
      </p:sp>
      <p:sp>
        <p:nvSpPr>
          <p:cNvPr id="890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da-DK" altLang="da-DK" dirty="0" smtClean="0">
                <a:cs typeface="Times New Roman" charset="0"/>
              </a:rPr>
              <a:t>Ensure</a:t>
            </a:r>
            <a:r>
              <a:rPr lang="en-GB" altLang="da-DK" dirty="0" smtClean="0">
                <a:cs typeface="Times New Roman" charset="0"/>
              </a:rPr>
              <a:t> </a:t>
            </a:r>
            <a:r>
              <a:rPr lang="en-GB" altLang="da-DK" dirty="0">
                <a:cs typeface="Times New Roman" charset="0"/>
              </a:rPr>
              <a:t>that </a:t>
            </a:r>
            <a:r>
              <a:rPr lang="da-DK" altLang="da-DK" dirty="0">
                <a:cs typeface="Times New Roman" charset="0"/>
              </a:rPr>
              <a:t>Dyalog Ltd</a:t>
            </a:r>
            <a:r>
              <a:rPr lang="en-GB" altLang="da-DK" dirty="0">
                <a:cs typeface="Times New Roman" charset="0"/>
              </a:rPr>
              <a:t> is profitable and financially </a:t>
            </a:r>
            <a:r>
              <a:rPr lang="en-GB" altLang="da-DK" dirty="0" smtClean="0">
                <a:cs typeface="Times New Roman" charset="0"/>
              </a:rPr>
              <a:t>sound</a:t>
            </a:r>
          </a:p>
          <a:p>
            <a:r>
              <a:rPr lang="en-GB" altLang="da-DK" dirty="0" smtClean="0">
                <a:cs typeface="Times New Roman" charset="0"/>
              </a:rPr>
              <a:t>So far so good – but we would like to grow revenue another 50%</a:t>
            </a:r>
          </a:p>
          <a:p>
            <a:r>
              <a:rPr lang="en-GB" altLang="da-DK" dirty="0" smtClean="0">
                <a:cs typeface="Times New Roman" charset="0"/>
              </a:rPr>
              <a:t>New customers wanted </a:t>
            </a:r>
            <a:r>
              <a:rPr lang="en-GB" altLang="da-DK" dirty="0" smtClean="0">
                <a:cs typeface="Times New Roman" charset="0"/>
                <a:sym typeface="Wingdings" panose="05000000000000000000" pitchFamily="2" charset="2"/>
              </a:rPr>
              <a:t></a:t>
            </a:r>
            <a:r>
              <a:rPr lang="en-GB" altLang="da-DK" dirty="0" smtClean="0">
                <a:cs typeface="Times New Roman" charset="0"/>
              </a:rPr>
              <a:t> </a:t>
            </a:r>
          </a:p>
          <a:p>
            <a:pPr lvl="1"/>
            <a:endParaRPr lang="da-DK" altLang="da-DK" dirty="0">
              <a:cs typeface="Times New Roman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Welcome to DYNA'15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DD2F29-DB1C-4E94-A1AC-5626D33AEA9B}" type="slidenum">
              <a:rPr lang="da-DK" altLang="en-US" smtClean="0"/>
              <a:pPr>
                <a:defRPr/>
              </a:pPr>
              <a:t>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8944217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a-DK" altLang="da-DK" dirty="0">
                <a:cs typeface="Times New Roman" charset="0"/>
              </a:rPr>
              <a:t>Development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da-DK" altLang="da-DK">
                <a:cs typeface="Times New Roman" charset="0"/>
              </a:rPr>
              <a:t>Dyalog APL will continue to be well i</a:t>
            </a:r>
            <a:r>
              <a:rPr lang="en-GB" altLang="da-DK">
                <a:cs typeface="Times New Roman" charset="0"/>
              </a:rPr>
              <a:t>ntegrated with operating systems</a:t>
            </a:r>
            <a:endParaRPr lang="da-DK" altLang="da-DK">
              <a:cs typeface="Times New Roman" charset="0"/>
            </a:endParaRPr>
          </a:p>
          <a:p>
            <a:pPr>
              <a:lnSpc>
                <a:spcPct val="90000"/>
              </a:lnSpc>
            </a:pPr>
            <a:r>
              <a:rPr lang="da-DK" altLang="da-DK">
                <a:cs typeface="Times New Roman" charset="0"/>
              </a:rPr>
              <a:t>Dyalog APL will Support Industry Standard Interfaces</a:t>
            </a:r>
          </a:p>
          <a:p>
            <a:pPr>
              <a:lnSpc>
                <a:spcPct val="90000"/>
              </a:lnSpc>
            </a:pPr>
            <a:r>
              <a:rPr lang="da-DK" altLang="da-DK">
                <a:cs typeface="Times New Roman" charset="0"/>
              </a:rPr>
              <a:t>Dyalog APL will </a:t>
            </a:r>
            <a:r>
              <a:rPr lang="en-GB" altLang="da-DK">
                <a:cs typeface="Times New Roman" charset="0"/>
              </a:rPr>
              <a:t>continuously improve</a:t>
            </a:r>
            <a:r>
              <a:rPr lang="da-DK" altLang="da-DK">
                <a:cs typeface="Times New Roman" charset="0"/>
              </a:rPr>
              <a:t> wrt Performance and </a:t>
            </a:r>
            <a:r>
              <a:rPr lang="en-GB" altLang="da-DK">
                <a:cs typeface="Times New Roman" charset="0"/>
              </a:rPr>
              <a:t>Scalability</a:t>
            </a:r>
            <a:endParaRPr lang="da-DK" altLang="da-DK">
              <a:cs typeface="Times New Roman" charset="0"/>
            </a:endParaRPr>
          </a:p>
          <a:p>
            <a:pPr>
              <a:lnSpc>
                <a:spcPct val="90000"/>
              </a:lnSpc>
            </a:pPr>
            <a:r>
              <a:rPr lang="da-DK" altLang="da-DK">
                <a:cs typeface="Times New Roman" charset="0"/>
              </a:rPr>
              <a:t>We will continue to extend</a:t>
            </a:r>
            <a:r>
              <a:rPr lang="en-GB" altLang="da-DK">
                <a:cs typeface="Times New Roman" charset="0"/>
              </a:rPr>
              <a:t> the APL language</a:t>
            </a:r>
            <a:endParaRPr lang="da-DK" altLang="da-DK">
              <a:cs typeface="Times New Roman" charset="0"/>
            </a:endParaRPr>
          </a:p>
          <a:p>
            <a:pPr>
              <a:lnSpc>
                <a:spcPct val="90000"/>
              </a:lnSpc>
            </a:pPr>
            <a:endParaRPr lang="da-DK" altLang="da-DK">
              <a:cs typeface="Times New Roman" charset="0"/>
            </a:endParaRPr>
          </a:p>
          <a:p>
            <a:pPr lvl="1">
              <a:lnSpc>
                <a:spcPct val="90000"/>
              </a:lnSpc>
              <a:buFontTx/>
              <a:buNone/>
            </a:pPr>
            <a:endParaRPr lang="da-DK" altLang="da-DK">
              <a:cs typeface="Times New Roman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Welcome to DYNA'15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DD2F29-DB1C-4E94-A1AC-5626D33AEA9B}" type="slidenum">
              <a:rPr lang="da-DK" altLang="en-US" smtClean="0"/>
              <a:pPr>
                <a:defRPr/>
              </a:pPr>
              <a:t>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1459681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Development</a:t>
            </a:r>
            <a:endParaRPr lang="da-DK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smtClean="0"/>
              <a:t>It sounds simple enough</a:t>
            </a:r>
          </a:p>
          <a:p>
            <a:r>
              <a:rPr lang="da-DK" dirty="0"/>
              <a:t> </a:t>
            </a:r>
            <a:r>
              <a:rPr lang="da-DK" dirty="0" smtClean="0"/>
              <a:t>- but here is the truth</a:t>
            </a:r>
            <a:endParaRPr lang="da-DK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Welcome to DYNA'15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C97E963A-2A83-41F9-AAD2-89FEDADEA62A}" type="slidenum">
              <a:rPr lang="en-GB" smtClean="0"/>
              <a:pPr/>
              <a:t>5</a:t>
            </a:fld>
            <a:endParaRPr lang="en-GB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0463" y="1989138"/>
            <a:ext cx="4173537" cy="3240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387233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Development</a:t>
            </a:r>
            <a:endParaRPr lang="da-DK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sz="2799" dirty="0"/>
              <a:t>Most of the work we do is creating ways for you to develop applications with the least possible technical challenge</a:t>
            </a:r>
          </a:p>
          <a:p>
            <a:pPr lvl="1"/>
            <a:r>
              <a:rPr lang="da-DK" sz="2799" dirty="0"/>
              <a:t>OO extensions to talk to the environment</a:t>
            </a:r>
          </a:p>
          <a:p>
            <a:pPr lvl="1"/>
            <a:r>
              <a:rPr lang="da-DK" sz="2799" dirty="0"/>
              <a:t>.Net integration to utilize external ressources</a:t>
            </a:r>
          </a:p>
          <a:p>
            <a:pPr lvl="1"/>
            <a:r>
              <a:rPr lang="da-DK" sz="2799" dirty="0"/>
              <a:t>SQAPL to talk to databases</a:t>
            </a:r>
          </a:p>
          <a:p>
            <a:pPr lvl="1"/>
            <a:r>
              <a:rPr lang="da-DK" sz="2799" dirty="0"/>
              <a:t>File system upgrades to compensate for weakening network functionality</a:t>
            </a:r>
          </a:p>
          <a:p>
            <a:endParaRPr lang="da-DK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Welcome to DYNA'15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C97E963A-2A83-41F9-AAD2-89FEDADEA62A}" type="slidenum">
              <a:rPr lang="en-GB" smtClean="0"/>
              <a:pPr/>
              <a:t>6</a:t>
            </a:fld>
            <a:endParaRPr lang="en-GB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775" y="620713"/>
            <a:ext cx="1800225" cy="1398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419445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Development</a:t>
            </a:r>
            <a:endParaRPr lang="da-DK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da-DK" sz="2799" dirty="0"/>
              <a:t>Futures and isolates to make sure you can run faster and utilise all the available machine ressources</a:t>
            </a:r>
          </a:p>
          <a:p>
            <a:pPr lvl="1"/>
            <a:r>
              <a:rPr lang="da-DK" sz="2799" dirty="0"/>
              <a:t>Compilation and precompilation to make sure you can do finer grained parallelisation</a:t>
            </a:r>
          </a:p>
          <a:p>
            <a:pPr lvl="1"/>
            <a:r>
              <a:rPr lang="da-DK" sz="2799" dirty="0"/>
              <a:t>Crypto libraries to make sure you can pass the secirity audits</a:t>
            </a:r>
          </a:p>
          <a:p>
            <a:pPr marL="480467" lvl="1" indent="0">
              <a:buNone/>
            </a:pPr>
            <a:endParaRPr lang="da-DK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Welcome to DYNA'15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dirty="0" smtClean="0"/>
              <a:t> </a:t>
            </a:r>
            <a:fld id="{C97E963A-2A83-41F9-AAD2-89FEDADEA62A}" type="slidenum">
              <a:rPr lang="en-GB" smtClean="0"/>
              <a:pPr/>
              <a:t>7</a:t>
            </a:fld>
            <a:endParaRPr lang="en-GB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775" y="620713"/>
            <a:ext cx="1800225" cy="1398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67457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dirty="0" smtClean="0"/>
              <a:t>Development</a:t>
            </a:r>
            <a:endParaRPr lang="da-DK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sz="2899" dirty="0"/>
              <a:t>RIDE to make sure you can develop on one platform, deploy on another and still debug you code comfortably</a:t>
            </a:r>
          </a:p>
          <a:p>
            <a:r>
              <a:rPr lang="da-DK" sz="2899" dirty="0"/>
              <a:t>- and sometimes we don’t even get to deploy before we have to start all over again</a:t>
            </a:r>
          </a:p>
          <a:p>
            <a:r>
              <a:rPr lang="da-DK" sz="2899" dirty="0"/>
              <a:t>- but we are happy to do so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Welcome to DYNA'15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C97E963A-2A83-41F9-AAD2-89FEDADEA62A}" type="slidenum">
              <a:rPr lang="en-GB" smtClean="0"/>
              <a:pPr/>
              <a:t>8</a:t>
            </a:fld>
            <a:endParaRPr lang="en-GB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1338" y="2205038"/>
            <a:ext cx="3522662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416505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aster Powerpoint template 18 aug 2014">
  <a:themeElements>
    <a:clrScheme name="1_Dyalog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yalog">
      <a:majorFont>
        <a:latin typeface="Geneva"/>
        <a:ea typeface=""/>
        <a:cs typeface=""/>
      </a:majorFont>
      <a:minorFont>
        <a:latin typeface="Genev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  <a:cs typeface="Arial" charset="0"/>
          </a:defRPr>
        </a:defPPr>
      </a:lstStyle>
    </a:lnDef>
  </a:objectDefaults>
  <a:extraClrSchemeLst>
    <a:extraClrScheme>
      <a:clrScheme name="1_Dyalo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yalog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yalog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Master Powerpoint template 18 aug 2014.potx" id="{D75E8AA9-851B-4AE5-B4A8-6C86A88EC8D9}" vid="{39B23ECB-5CBD-46BA-A539-2031A0E04786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6643</TotalTime>
  <Words>891</Words>
  <Application>Microsoft Office PowerPoint</Application>
  <PresentationFormat>On-screen Show (4:3)</PresentationFormat>
  <Paragraphs>177</Paragraphs>
  <Slides>24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Arial</vt:lpstr>
      <vt:lpstr>Geneva</vt:lpstr>
      <vt:lpstr>Times</vt:lpstr>
      <vt:lpstr>Times New Roman</vt:lpstr>
      <vt:lpstr>Wingdings</vt:lpstr>
      <vt:lpstr>Master Powerpoint template 18 aug 2014</vt:lpstr>
      <vt:lpstr>PowerPoint Presentation</vt:lpstr>
      <vt:lpstr>Time flies  </vt:lpstr>
      <vt:lpstr>Future Direction</vt:lpstr>
      <vt:lpstr>Finance</vt:lpstr>
      <vt:lpstr>Development</vt:lpstr>
      <vt:lpstr>Development</vt:lpstr>
      <vt:lpstr>Development</vt:lpstr>
      <vt:lpstr>Development</vt:lpstr>
      <vt:lpstr>Development</vt:lpstr>
      <vt:lpstr>Development</vt:lpstr>
      <vt:lpstr>New Services</vt:lpstr>
      <vt:lpstr>New Services</vt:lpstr>
      <vt:lpstr>APL Market</vt:lpstr>
      <vt:lpstr>PowerPoint Presentation</vt:lpstr>
      <vt:lpstr>PowerPoint Presentation</vt:lpstr>
      <vt:lpstr>PowerPoint Presentation</vt:lpstr>
      <vt:lpstr>PowerPoint Presentation</vt:lpstr>
      <vt:lpstr>Dyalog v14.1 Goals</vt:lpstr>
      <vt:lpstr>V14.1 Performance</vt:lpstr>
      <vt:lpstr>V14.1 Portability</vt:lpstr>
      <vt:lpstr>V14.1 Security</vt:lpstr>
      <vt:lpstr>V14.1 UI Features</vt:lpstr>
      <vt:lpstr>Version 14.1 Availability</vt:lpstr>
      <vt:lpstr>Events in 2015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P Becker</dc:creator>
  <cp:lastModifiedBy>Morten Kromberg</cp:lastModifiedBy>
  <cp:revision>78</cp:revision>
  <cp:lastPrinted>2014-08-15T09:52:37Z</cp:lastPrinted>
  <dcterms:created xsi:type="dcterms:W3CDTF">2015-04-09T20:01:25Z</dcterms:created>
  <dcterms:modified xsi:type="dcterms:W3CDTF">2015-04-20T01:37:38Z</dcterms:modified>
</cp:coreProperties>
</file>