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50" r:id="rId1"/>
  </p:sldMasterIdLst>
  <p:notesMasterIdLst>
    <p:notesMasterId r:id="rId43"/>
  </p:notesMasterIdLst>
  <p:handoutMasterIdLst>
    <p:handoutMasterId r:id="rId44"/>
  </p:handoutMasterIdLst>
  <p:sldIdLst>
    <p:sldId id="270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313" r:id="rId26"/>
    <p:sldId id="314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8" r:id="rId38"/>
    <p:sldId id="309" r:id="rId39"/>
    <p:sldId id="310" r:id="rId40"/>
    <p:sldId id="311" r:id="rId41"/>
    <p:sldId id="312" r:id="rId42"/>
  </p:sldIdLst>
  <p:sldSz cx="9144000" cy="6858000" type="screen4x3"/>
  <p:notesSz cx="6718300" cy="9855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706"/>
    <a:srgbClr val="EEB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32" autoAdjust="0"/>
    <p:restoredTop sz="84902" autoAdjust="0"/>
  </p:normalViewPr>
  <p:slideViewPr>
    <p:cSldViewPr>
      <p:cViewPr varScale="1">
        <p:scale>
          <a:sx n="116" d="100"/>
          <a:sy n="116" d="100"/>
        </p:scale>
        <p:origin x="774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3990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B2BBA-8000-4029-9420-EBC2F9DE2F15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61488"/>
            <a:ext cx="291147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361488"/>
            <a:ext cx="291147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301AE-8CD3-4030-A7B2-9737F181D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7044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263" cy="49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482" y="0"/>
            <a:ext cx="2911263" cy="49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5350" y="739775"/>
            <a:ext cx="4927600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830" y="4681220"/>
            <a:ext cx="5374640" cy="443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0730"/>
            <a:ext cx="2911263" cy="49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482" y="9360730"/>
            <a:ext cx="2911263" cy="49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CB69223-2A7E-4679-8394-C16FA4EA7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006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  <a:cs typeface="Arial" charset="0"/>
              </a:defRPr>
            </a:lvl9pPr>
          </a:lstStyle>
          <a:p>
            <a:pPr eaLnBrk="1" hangingPunct="1"/>
            <a:fld id="{54F46E95-09C8-4B6A-84A1-65DE253C0A87}" type="slidenum">
              <a:rPr lang="en-US" sz="1200" smtClean="0">
                <a:latin typeface="Arial" charset="0"/>
              </a:rPr>
              <a:pPr eaLnBrk="1" hangingPunct="1"/>
              <a:t>0</a:t>
            </a:fld>
            <a:endParaRPr lang="en-US" sz="1200" smtClean="0">
              <a:latin typeface="Arial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a-DK" smtClean="0"/>
          </a:p>
        </p:txBody>
      </p:sp>
    </p:spTree>
    <p:extLst>
      <p:ext uri="{BB962C8B-B14F-4D97-AF65-F5344CB8AC3E}">
        <p14:creationId xmlns:p14="http://schemas.microsoft.com/office/powerpoint/2010/main" val="2697280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72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0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24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62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386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26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83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95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22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616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B69223-2A7E-4679-8394-C16FA4EA79F3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82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755575" y="1700213"/>
            <a:ext cx="7632849" cy="38893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338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0" y="6248400"/>
            <a:ext cx="5867400" cy="457200"/>
          </a:xfrm>
          <a:prstGeom prst="rect">
            <a:avLst/>
          </a:prstGeom>
        </p:spPr>
        <p:txBody>
          <a:bodyPr/>
          <a:lstStyle>
            <a:lvl1pPr algn="ctr">
              <a:defRPr smtClean="0">
                <a:solidFill>
                  <a:srgbClr val="7030A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0"/>
            <a:ext cx="641212" cy="457200"/>
          </a:xfrm>
          <a:prstGeom prst="rect">
            <a:avLst/>
          </a:prstGeom>
        </p:spPr>
        <p:txBody>
          <a:bodyPr/>
          <a:lstStyle>
            <a:lvl1pPr algn="r">
              <a:defRPr sz="280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44781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heme" Target="../theme/them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%18dyalogpower-768x1024.gif%20%20%20%20%20%20%20%20%20%20%20%20%20%20%20%20%20%20%20%20%20%20%20%20%20%20%20%20%20%20%20%20%20%20%20%20%20%20%2000020D4A%06extern%20%20%20%20%20%20%20%20%20%20%20%20%20%20%20%20%20%20%20%20%20%20%20%20%20BC21CDDC:" TargetMode="Externa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yalogpower-768x1024.gif                                       00020D4Aextern                         BC21CDDC:"/>
          <p:cNvPicPr>
            <a:picLocks noChangeAspect="1" noChangeArrowheads="1"/>
          </p:cNvPicPr>
          <p:nvPr userDrawn="1"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6"/>
            <a:ext cx="9191626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39"/>
          <a:stretch/>
        </p:blipFill>
        <p:spPr>
          <a:xfrm>
            <a:off x="76200" y="6346039"/>
            <a:ext cx="1066800" cy="28047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617005" y="6196279"/>
            <a:ext cx="447675" cy="661721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678" y="6321899"/>
            <a:ext cx="1554322" cy="35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333333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333333"/>
          </a:solidFill>
          <a:latin typeface="Geneva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•"/>
        <a:defRPr sz="32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–"/>
        <a:defRPr sz="2800">
          <a:solidFill>
            <a:srgbClr val="333333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•"/>
        <a:defRPr sz="2400">
          <a:solidFill>
            <a:srgbClr val="333333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–"/>
        <a:defRPr sz="2000">
          <a:solidFill>
            <a:srgbClr val="333333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»"/>
        <a:defRPr sz="2000">
          <a:solidFill>
            <a:srgbClr val="333333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»"/>
        <a:defRPr sz="2000">
          <a:solidFill>
            <a:srgbClr val="33333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»"/>
        <a:defRPr sz="2000">
          <a:solidFill>
            <a:srgbClr val="33333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»"/>
        <a:defRPr sz="2000">
          <a:solidFill>
            <a:srgbClr val="33333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FF8000"/>
        </a:buClr>
        <a:buChar char="»"/>
        <a:defRPr sz="2000">
          <a:solidFill>
            <a:srgbClr val="333333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DACAndDyalog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hyperlink" Target="DACAndDyalog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971800"/>
            <a:ext cx="3248354" cy="1180235"/>
          </a:xfrm>
          <a:prstGeom prst="rect">
            <a:avLst/>
          </a:prstGeom>
        </p:spPr>
      </p:pic>
      <p:sp>
        <p:nvSpPr>
          <p:cNvPr id="6" name="Title Placeholder 4"/>
          <p:cNvSpPr txBox="1">
            <a:spLocks/>
          </p:cNvSpPr>
          <p:nvPr/>
        </p:nvSpPr>
        <p:spPr>
          <a:xfrm>
            <a:off x="685800" y="1295400"/>
            <a:ext cx="78867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000" b="1" baseline="0">
                <a:solidFill>
                  <a:srgbClr val="333333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3333"/>
                </a:solidFill>
                <a:latin typeface="Geneva"/>
              </a:defRPr>
            </a:lvl9pPr>
          </a:lstStyle>
          <a:p>
            <a:r>
              <a:rPr lang="en-US" kern="0" dirty="0" smtClean="0"/>
              <a:t>Parallel Programming</a:t>
            </a:r>
            <a:br>
              <a:rPr lang="en-US" kern="0" dirty="0" smtClean="0"/>
            </a:br>
            <a:r>
              <a:rPr lang="en-US" kern="0" dirty="0" smtClean="0"/>
              <a:t>with Futures and Isolates</a:t>
            </a:r>
            <a:endParaRPr lang="en-GB" kern="0" dirty="0"/>
          </a:p>
        </p:txBody>
      </p:sp>
      <p:sp>
        <p:nvSpPr>
          <p:cNvPr id="2" name="TextBox 1"/>
          <p:cNvSpPr txBox="1"/>
          <p:nvPr/>
        </p:nvSpPr>
        <p:spPr>
          <a:xfrm>
            <a:off x="3565022" y="5032858"/>
            <a:ext cx="23273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Morten Kromberg, CTO</a:t>
            </a:r>
            <a:endParaRPr 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29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Status,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717964"/>
            <a:ext cx="7772400" cy="4114800"/>
          </a:xfrm>
        </p:spPr>
        <p:txBody>
          <a:bodyPr/>
          <a:lstStyle/>
          <a:p>
            <a:r>
              <a:rPr lang="en-US" sz="2400" dirty="0" smtClean="0"/>
              <a:t>Small updates in v14.1…</a:t>
            </a:r>
          </a:p>
          <a:p>
            <a:r>
              <a:rPr lang="en-US" sz="2400" dirty="0" smtClean="0"/>
              <a:t>Interrupts no longer affect isolate-handling </a:t>
            </a:r>
            <a:r>
              <a:rPr lang="en-US" sz="2400" dirty="0" smtClean="0"/>
              <a:t>threads</a:t>
            </a:r>
            <a:endParaRPr lang="en-US" sz="2400" dirty="0" smtClean="0"/>
          </a:p>
          <a:p>
            <a:r>
              <a:rPr lang="en-US" sz="2400" dirty="0" smtClean="0"/>
              <a:t>Errors in </a:t>
            </a:r>
            <a:r>
              <a:rPr lang="en-US" sz="2400" dirty="0" smtClean="0"/>
              <a:t>your code </a:t>
            </a:r>
            <a:r>
              <a:rPr lang="en-US" sz="2400" dirty="0" smtClean="0"/>
              <a:t>should no longer cause isolate threads to suspend even when “suspend threads on error” is enabled</a:t>
            </a:r>
          </a:p>
          <a:p>
            <a:r>
              <a:rPr lang="en-US" sz="2400" dirty="0" smtClean="0"/>
              <a:t>Support for bound executables as isolate hosts</a:t>
            </a:r>
          </a:p>
          <a:p>
            <a:r>
              <a:rPr lang="en-US" sz="2400" dirty="0" smtClean="0"/>
              <a:t>“External Workspaces” enable faster startup of legacy apps – AND isolates</a:t>
            </a:r>
          </a:p>
          <a:p>
            <a:r>
              <a:rPr lang="en-US" sz="2400" dirty="0" smtClean="0"/>
              <a:t>Users are possibly </a:t>
            </a:r>
            <a:r>
              <a:rPr lang="en-US" sz="2400" dirty="0"/>
              <a:t>waiting for us to make it primitive – but we are waiting for </a:t>
            </a:r>
            <a:r>
              <a:rPr lang="en-US" sz="2400" dirty="0" smtClean="0"/>
              <a:t>users </a:t>
            </a:r>
            <a:r>
              <a:rPr lang="en-US" sz="2400" dirty="0"/>
              <a:t>to validate the design </a:t>
            </a:r>
            <a:r>
              <a:rPr lang="en-US" sz="2400" dirty="0">
                <a:sym typeface="Wingdings" panose="05000000000000000000" pitchFamily="2" charset="2"/>
              </a:rPr>
              <a:t></a:t>
            </a:r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9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770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Demos &amp; Exercises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10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228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Exercises</a:t>
            </a:r>
            <a:r>
              <a:rPr lang="da-DK" dirty="0" smtClean="0"/>
              <a:t> - 1a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Verify that you can create an isolate with some data in it, and compute something: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>
                <a:latin typeface="APL385 Unicode" panose="020B0709000202000203" pitchFamily="49" charset="0"/>
              </a:rPr>
              <a:t>      )load isolate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myis←isolate.New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'</a:t>
            </a:r>
            <a:r>
              <a:rPr lang="en-GB" sz="2400" dirty="0">
                <a:latin typeface="APL385 Unicode" panose="020B0709000202000203" pitchFamily="49" charset="0"/>
              </a:rPr>
              <a:t>'</a:t>
            </a:r>
            <a:r>
              <a:rPr lang="en-GB" sz="2400" dirty="0" smtClean="0">
                <a:latin typeface="APL385 Unicode" panose="020B0709000202000203" pitchFamily="49" charset="0"/>
              </a:rPr>
              <a:t/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>
                <a:latin typeface="APL385 Unicode" panose="020B0709000202000203" pitchFamily="49" charset="0"/>
              </a:rPr>
              <a:t>myis.abc←1 2 </a:t>
            </a:r>
            <a:r>
              <a:rPr lang="en-GB" sz="2400" dirty="0" smtClean="0">
                <a:latin typeface="APL385 Unicode" panose="020B0709000202000203" pitchFamily="49" charset="0"/>
              </a:rPr>
              <a:t>3</a:t>
            </a:r>
            <a:r>
              <a:rPr lang="en-GB" sz="2400" dirty="0">
                <a:latin typeface="APL385 Unicode" panose="020B0709000202000203" pitchFamily="49" charset="0"/>
              </a:rPr>
              <a:t/>
            </a:r>
            <a:br>
              <a:rPr lang="en-GB" sz="2400" dirty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myis</a:t>
            </a:r>
            <a:r>
              <a:rPr lang="en-GB" sz="2400" dirty="0" smtClean="0">
                <a:latin typeface="APL385 Unicode" panose="020B0709000202000203" pitchFamily="49" charset="0"/>
              </a:rPr>
              <a:t>.(+/</a:t>
            </a:r>
            <a:r>
              <a:rPr lang="en-GB" sz="2400" dirty="0" err="1" smtClean="0">
                <a:latin typeface="APL385 Unicode" panose="020B0709000202000203" pitchFamily="49" charset="0"/>
              </a:rPr>
              <a:t>abc</a:t>
            </a:r>
            <a:r>
              <a:rPr lang="en-GB" sz="2400" dirty="0" smtClean="0">
                <a:latin typeface="APL385 Unicode" panose="020B0709000202000203" pitchFamily="49" charset="0"/>
              </a:rPr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4560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Exercises</a:t>
            </a:r>
            <a:r>
              <a:rPr lang="da-DK" dirty="0" smtClean="0"/>
              <a:t> - 1b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Initialise </a:t>
            </a:r>
            <a:r>
              <a:rPr lang="en-GB" sz="2800" dirty="0"/>
              <a:t>isolates </a:t>
            </a:r>
            <a:r>
              <a:rPr lang="en-GB" sz="2800" dirty="0" smtClean="0"/>
              <a:t>from various sources:</a:t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 smtClean="0"/>
          </a:p>
          <a:p>
            <a:r>
              <a:rPr lang="en-GB" sz="2800" dirty="0" smtClean="0"/>
              <a:t>Cheat sheet for making namespaces:</a:t>
            </a:r>
          </a:p>
          <a:p>
            <a:pPr marL="0" indent="0">
              <a:buNone/>
            </a:pPr>
            <a:r>
              <a:rPr lang="en-GB" sz="2800" dirty="0" smtClean="0"/>
              <a:t>          </a:t>
            </a:r>
            <a:r>
              <a:rPr lang="en-GB" sz="2400" dirty="0" err="1">
                <a:latin typeface="APL385 Unicode" panose="020B0709000202000203" pitchFamily="49" charset="0"/>
              </a:rPr>
              <a:t>MyNS</a:t>
            </a:r>
            <a:r>
              <a:rPr lang="en-GB" sz="2400" dirty="0">
                <a:latin typeface="APL385 Unicode" panose="020B0709000202000203" pitchFamily="49" charset="0"/>
              </a:rPr>
              <a:t>←⎕NS '' ⋄ MyNS.data←1 2 3 4</a:t>
            </a:r>
          </a:p>
          <a:p>
            <a:endParaRPr lang="en-GB" sz="36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43000" y="2514600"/>
          <a:ext cx="6383302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5580"/>
                <a:gridCol w="4917722"/>
              </a:tblGrid>
              <a:tr h="369033">
                <a:tc>
                  <a:txBody>
                    <a:bodyPr/>
                    <a:lstStyle/>
                    <a:p>
                      <a:r>
                        <a:rPr lang="en-US" dirty="0" smtClean="0"/>
                        <a:t>Source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Example</a:t>
                      </a:r>
                      <a:endParaRPr lang="en-US" dirty="0"/>
                    </a:p>
                  </a:txBody>
                  <a:tcPr/>
                </a:tc>
              </a:tr>
              <a:tr h="369033">
                <a:tc>
                  <a:txBody>
                    <a:bodyPr/>
                    <a:lstStyle/>
                    <a:p>
                      <a:r>
                        <a:rPr lang="en-US" dirty="0" smtClean="0"/>
                        <a:t>Namespace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is←isolate.New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 </a:t>
                      </a:r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MyNS</a:t>
                      </a:r>
                      <a:endParaRPr lang="en-US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</a:tr>
              <a:tr h="369033">
                <a:tc>
                  <a:txBody>
                    <a:bodyPr/>
                    <a:lstStyle/>
                    <a:p>
                      <a:r>
                        <a:rPr lang="en-US" dirty="0" smtClean="0"/>
                        <a:t>Workspace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is←isolate.New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 '</a:t>
                      </a:r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ws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 name'</a:t>
                      </a:r>
                      <a:endParaRPr lang="en-US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</a:tr>
              <a:tr h="389541">
                <a:tc>
                  <a:txBody>
                    <a:bodyPr/>
                    <a:lstStyle/>
                    <a:p>
                      <a:r>
                        <a:rPr lang="en-US" dirty="0" smtClean="0"/>
                        <a:t>Name List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is←isolate.New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 'foo'</a:t>
                      </a:r>
                      <a:r>
                        <a:rPr lang="en-US" baseline="0" dirty="0" smtClean="0">
                          <a:latin typeface="APL385 Unicode" panose="020B0709000202000203" pitchFamily="49" charset="0"/>
                        </a:rPr>
                        <a:t> 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'goo' 'data'</a:t>
                      </a:r>
                      <a:endParaRPr lang="en-US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</a:tr>
              <a:tr h="484560">
                <a:tc>
                  <a:txBody>
                    <a:bodyPr/>
                    <a:lstStyle/>
                    <a:p>
                      <a:r>
                        <a:rPr lang="en-US" dirty="0" smtClean="0"/>
                        <a:t>Empty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APL385 Unicode" panose="020B0709000202000203" pitchFamily="49" charset="0"/>
                        </a:rPr>
                        <a:t>is←isolate.New</a:t>
                      </a:r>
                      <a:r>
                        <a:rPr lang="en-US" dirty="0" smtClean="0">
                          <a:latin typeface="APL385 Unicode" panose="020B0709000202000203" pitchFamily="49" charset="0"/>
                        </a:rPr>
                        <a:t> ''</a:t>
                      </a:r>
                      <a:endParaRPr lang="en-US" dirty="0">
                        <a:latin typeface="APL385 Unicode" panose="020B0709000202000203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47513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Exercises</a:t>
            </a:r>
            <a:r>
              <a:rPr lang="da-DK" dirty="0" smtClean="0"/>
              <a:t> – 1c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Create a vector </a:t>
            </a:r>
            <a:r>
              <a:rPr lang="en-GB" sz="2400" dirty="0"/>
              <a:t>of </a:t>
            </a:r>
            <a:r>
              <a:rPr lang="en-GB" sz="2400" dirty="0" smtClean="0"/>
              <a:t>isolates and </a:t>
            </a:r>
            <a:r>
              <a:rPr lang="en-GB" sz="2400" dirty="0"/>
              <a:t>distribute </a:t>
            </a:r>
            <a:r>
              <a:rPr lang="en-GB" sz="2400" dirty="0" smtClean="0"/>
              <a:t>data</a:t>
            </a:r>
            <a:r>
              <a:rPr lang="en-GB" sz="2400" dirty="0"/>
              <a:t> </a:t>
            </a:r>
            <a:r>
              <a:rPr lang="en-GB" sz="2400" dirty="0" smtClean="0"/>
              <a:t>across them. Compute something in parallel. For example: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iss</a:t>
            </a:r>
            <a:r>
              <a:rPr lang="en-GB" sz="2400" dirty="0" err="1">
                <a:latin typeface="APL385 Unicode" panose="020B0709000202000203" pitchFamily="49" charset="0"/>
              </a:rPr>
              <a:t>←isolate.New</a:t>
            </a:r>
            <a:r>
              <a:rPr lang="en-GB" sz="2400" dirty="0">
                <a:latin typeface="APL385 Unicode" panose="020B0709000202000203" pitchFamily="49" charset="0"/>
              </a:rPr>
              <a:t>¨ '' '' </a:t>
            </a:r>
            <a:r>
              <a:rPr lang="en-GB" sz="2400" dirty="0" smtClean="0">
                <a:latin typeface="APL385 Unicode" panose="020B0709000202000203" pitchFamily="49" charset="0"/>
              </a:rPr>
              <a:t>'</a:t>
            </a:r>
            <a:r>
              <a:rPr lang="en-GB" sz="2400" dirty="0">
                <a:latin typeface="APL385 Unicode" panose="020B0709000202000203" pitchFamily="49" charset="0"/>
              </a:rPr>
              <a:t>'</a:t>
            </a:r>
            <a:r>
              <a:rPr lang="en-GB" sz="2400" dirty="0" smtClean="0">
                <a:latin typeface="APL385 Unicode" panose="020B0709000202000203" pitchFamily="49" charset="0"/>
              </a:rPr>
              <a:t/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>
                <a:latin typeface="APL385 Unicode" panose="020B0709000202000203" pitchFamily="49" charset="0"/>
              </a:rPr>
              <a:t>iss.data</a:t>
            </a:r>
            <a:r>
              <a:rPr lang="en-GB" sz="2400" dirty="0">
                <a:latin typeface="APL385 Unicode" panose="020B0709000202000203" pitchFamily="49" charset="0"/>
              </a:rPr>
              <a:t>←↓3 4⍴⍳</a:t>
            </a:r>
            <a:r>
              <a:rPr lang="en-GB" sz="2400" dirty="0" smtClean="0">
                <a:latin typeface="APL385 Unicode" panose="020B0709000202000203" pitchFamily="49" charset="0"/>
              </a:rPr>
              <a:t>12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iss</a:t>
            </a:r>
            <a:r>
              <a:rPr lang="en-GB" sz="2400" dirty="0">
                <a:latin typeface="APL385 Unicode" panose="020B0709000202000203" pitchFamily="49" charset="0"/>
              </a:rPr>
              <a:t>.(+/data</a:t>
            </a:r>
            <a:r>
              <a:rPr lang="en-GB" sz="2400" dirty="0" smtClean="0">
                <a:latin typeface="APL385 Unicode" panose="020B0709000202000203" pitchFamily="49" charset="0"/>
              </a:rPr>
              <a:t>)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endParaRPr lang="en-GB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499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1 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Isolates can be created using </a:t>
            </a:r>
            <a:r>
              <a:rPr lang="en-GB" sz="2800" dirty="0" err="1" smtClean="0">
                <a:latin typeface="APL385 Unicode" panose="020B0709000202000203" pitchFamily="49" charset="0"/>
              </a:rPr>
              <a:t>isolate.New</a:t>
            </a:r>
            <a:r>
              <a:rPr lang="en-GB" sz="2800" dirty="0" smtClean="0"/>
              <a:t> or </a:t>
            </a:r>
            <a:r>
              <a:rPr lang="en-GB" sz="2800" dirty="0" smtClean="0">
                <a:latin typeface="APL385 Unicode" panose="020B0709000202000203" pitchFamily="49" charset="0"/>
              </a:rPr>
              <a:t>ø</a:t>
            </a:r>
            <a:r>
              <a:rPr lang="en-GB" sz="2800" dirty="0" smtClean="0"/>
              <a:t> for short.</a:t>
            </a:r>
          </a:p>
          <a:p>
            <a:r>
              <a:rPr lang="en-GB" sz="2800" dirty="0" smtClean="0"/>
              <a:t>The right argument can be</a:t>
            </a:r>
          </a:p>
          <a:p>
            <a:pPr lvl="1"/>
            <a:r>
              <a:rPr lang="en-GB" sz="2400" dirty="0" smtClean="0"/>
              <a:t>A vector of vectors of names</a:t>
            </a:r>
          </a:p>
          <a:p>
            <a:pPr lvl="1"/>
            <a:r>
              <a:rPr lang="en-GB" sz="2400" dirty="0" smtClean="0"/>
              <a:t>A namespace reference to clone</a:t>
            </a:r>
          </a:p>
          <a:p>
            <a:pPr lvl="1"/>
            <a:r>
              <a:rPr lang="en-GB" sz="2400" dirty="0" smtClean="0"/>
              <a:t>A simple vector containing a workspace name</a:t>
            </a:r>
          </a:p>
          <a:p>
            <a:r>
              <a:rPr lang="en-GB" sz="2800" dirty="0" smtClean="0"/>
              <a:t>An isolate looks, tastes and smells quite like a namespace</a:t>
            </a:r>
            <a:endParaRPr lang="en-GB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12763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Some</a:t>
            </a:r>
            <a:r>
              <a:rPr lang="da-DK" dirty="0" smtClean="0"/>
              <a:t> </a:t>
            </a:r>
            <a:r>
              <a:rPr lang="da-DK" dirty="0" err="1" smtClean="0"/>
              <a:t>Restrictions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 smtClean="0"/>
              <a:t>An expression executed in an isolate MUST return a result:</a:t>
            </a:r>
          </a:p>
          <a:p>
            <a:pPr lvl="1"/>
            <a:r>
              <a:rPr lang="en-GB" dirty="0" smtClean="0"/>
              <a:t>The result may not be a Function</a:t>
            </a:r>
          </a:p>
          <a:p>
            <a:pPr lvl="1"/>
            <a:r>
              <a:rPr lang="en-GB" dirty="0" smtClean="0"/>
              <a:t>The result may not be a Class (Namespace is OK)</a:t>
            </a:r>
          </a:p>
          <a:p>
            <a:pPr lvl="1"/>
            <a:r>
              <a:rPr lang="en-GB" dirty="0" smtClean="0"/>
              <a:t>Shy results will become bold (they will display)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0060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 – 2a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Experiment with making calls to </a:t>
            </a:r>
            <a:r>
              <a:rPr lang="en-GB" sz="2400" dirty="0" smtClean="0">
                <a:latin typeface="APL385 Unicode" panose="020B0709000202000203" pitchFamily="49" charset="0"/>
              </a:rPr>
              <a:t>⎕DL</a:t>
            </a:r>
            <a:r>
              <a:rPr lang="en-GB" sz="2400" dirty="0" smtClean="0"/>
              <a:t> in several isolates at once. </a:t>
            </a:r>
          </a:p>
          <a:p>
            <a:pPr marL="0" indent="0">
              <a:buNone/>
            </a:pP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isos</a:t>
            </a:r>
            <a:r>
              <a:rPr lang="en-GB" sz="2400" dirty="0" err="1">
                <a:latin typeface="APL385 Unicode" panose="020B0709000202000203" pitchFamily="49" charset="0"/>
              </a:rPr>
              <a:t>←isolate.New</a:t>
            </a:r>
            <a:r>
              <a:rPr lang="en-GB" sz="2400" dirty="0">
                <a:latin typeface="APL385 Unicode" panose="020B0709000202000203" pitchFamily="49" charset="0"/>
              </a:rPr>
              <a:t>¨'' '' ''</a:t>
            </a:r>
          </a:p>
          <a:p>
            <a:pPr marL="0" indent="0">
              <a:buNone/>
            </a:pPr>
            <a:r>
              <a:rPr lang="en-GB" sz="2400" dirty="0" smtClean="0">
                <a:latin typeface="APL385 Unicode" panose="020B0709000202000203" pitchFamily="49" charset="0"/>
              </a:rPr>
              <a:t> 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isos</a:t>
            </a:r>
            <a:r>
              <a:rPr lang="en-GB" sz="2400" dirty="0">
                <a:latin typeface="APL385 Unicode" panose="020B0709000202000203" pitchFamily="49" charset="0"/>
              </a:rPr>
              <a:t>.⎕DL 5 10 </a:t>
            </a:r>
            <a:r>
              <a:rPr lang="en-GB" sz="2400" dirty="0" smtClean="0">
                <a:latin typeface="APL385 Unicode" panose="020B0709000202000203" pitchFamily="49" charset="0"/>
              </a:rPr>
              <a:t>15</a:t>
            </a:r>
            <a:endParaRPr lang="en-GB" sz="2400" dirty="0" smtClean="0"/>
          </a:p>
          <a:p>
            <a:r>
              <a:rPr lang="en-GB" sz="2400" dirty="0" smtClean="0"/>
              <a:t>Notice the difference between assigning the result to a variable vs displaying the result in the session.</a:t>
            </a:r>
            <a:br>
              <a:rPr lang="en-GB" sz="2400" dirty="0" smtClean="0"/>
            </a:br>
            <a:r>
              <a:rPr lang="en-GB" sz="2400" dirty="0" smtClean="0"/>
              <a:t>      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  </a:t>
            </a:r>
            <a:r>
              <a:rPr lang="en-GB" sz="2400" dirty="0" err="1" smtClean="0">
                <a:latin typeface="APL385 Unicode" panose="020B0709000202000203" pitchFamily="49" charset="0"/>
              </a:rPr>
              <a:t>delays←isos</a:t>
            </a:r>
            <a:r>
              <a:rPr lang="en-GB" sz="2400" dirty="0">
                <a:latin typeface="APL385 Unicode" panose="020B0709000202000203" pitchFamily="49" charset="0"/>
              </a:rPr>
              <a:t>.⎕DL 5 10 </a:t>
            </a:r>
            <a:r>
              <a:rPr lang="en-GB" sz="2400" dirty="0" smtClean="0">
                <a:latin typeface="APL385 Unicode" panose="020B0709000202000203" pitchFamily="49" charset="0"/>
              </a:rPr>
              <a:t>15</a:t>
            </a:r>
            <a:endParaRPr lang="en-GB" sz="2400" dirty="0" smtClean="0"/>
          </a:p>
          <a:p>
            <a:r>
              <a:rPr lang="en-GB" sz="2400" dirty="0" smtClean="0"/>
              <a:t>Verify that you can perform structural functions on the result (like shape or reshape) without blocking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272746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Exercises – 2b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Experiment until comfortable with the use of </a:t>
            </a:r>
            <a:br>
              <a:rPr lang="en-GB" sz="2400" dirty="0" smtClean="0"/>
            </a:b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      </a:t>
            </a:r>
            <a:r>
              <a:rPr lang="en-GB" sz="2400" dirty="0" smtClean="0">
                <a:latin typeface="APL385 Unicode" panose="020B0709000202000203" pitchFamily="49" charset="0"/>
              </a:rPr>
              <a:t>Values  Running  Failed  Available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… </a:t>
            </a:r>
            <a:r>
              <a:rPr lang="en-GB" sz="2400" dirty="0" smtClean="0"/>
              <a:t>to inspect the results of asynchronous calls. For example:</a:t>
            </a:r>
            <a:br>
              <a:rPr lang="en-GB" sz="2400" dirty="0" smtClean="0"/>
            </a:br>
            <a:r>
              <a:rPr lang="en-GB" sz="2000" dirty="0" smtClean="0">
                <a:latin typeface="APL385 Unicode" panose="020B0709000202000203" pitchFamily="49" charset="0"/>
              </a:rPr>
              <a:t>     </a:t>
            </a:r>
          </a:p>
          <a:p>
            <a:pPr marL="0" indent="0">
              <a:buNone/>
            </a:pPr>
            <a:r>
              <a:rPr lang="en-GB" sz="2000" dirty="0">
                <a:latin typeface="APL385 Unicode" panose="020B0709000202000203" pitchFamily="49" charset="0"/>
              </a:rPr>
              <a:t> </a:t>
            </a:r>
            <a:r>
              <a:rPr lang="en-GB" sz="2000" dirty="0" smtClean="0">
                <a:latin typeface="APL385 Unicode" panose="020B0709000202000203" pitchFamily="49" charset="0"/>
              </a:rPr>
              <a:t>       </a:t>
            </a:r>
            <a:r>
              <a:rPr lang="en-GB" sz="2000" dirty="0" err="1" smtClean="0">
                <a:latin typeface="APL385 Unicode" panose="020B0709000202000203" pitchFamily="49" charset="0"/>
              </a:rPr>
              <a:t>isos←isolate.New</a:t>
            </a:r>
            <a:r>
              <a:rPr lang="en-GB" sz="2000" dirty="0" smtClean="0">
                <a:latin typeface="APL385 Unicode" panose="020B0709000202000203" pitchFamily="49" charset="0"/>
              </a:rPr>
              <a:t>¨</a:t>
            </a:r>
            <a:r>
              <a:rPr lang="en-GB" sz="2000" dirty="0">
                <a:latin typeface="APL385 Unicode" panose="020B0709000202000203" pitchFamily="49" charset="0"/>
              </a:rPr>
              <a:t>'' '' ''</a:t>
            </a:r>
            <a:endParaRPr lang="en-GB" sz="2000" dirty="0" smtClean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PL385 Unicode" panose="020B0709000202000203" pitchFamily="49" charset="0"/>
              </a:rPr>
              <a:t>        </a:t>
            </a:r>
            <a:r>
              <a:rPr lang="en-GB" sz="2000" dirty="0" err="1" smtClean="0">
                <a:latin typeface="APL385 Unicode" panose="020B0709000202000203" pitchFamily="49" charset="0"/>
              </a:rPr>
              <a:t>delays</a:t>
            </a:r>
            <a:r>
              <a:rPr lang="en-GB" sz="2000" dirty="0" err="1">
                <a:latin typeface="APL385 Unicode" panose="020B0709000202000203" pitchFamily="49" charset="0"/>
              </a:rPr>
              <a:t>←isos</a:t>
            </a:r>
            <a:r>
              <a:rPr lang="en-GB" sz="2000" dirty="0">
                <a:latin typeface="APL385 Unicode" panose="020B0709000202000203" pitchFamily="49" charset="0"/>
              </a:rPr>
              <a:t>.⎕DL 5 10 15</a:t>
            </a:r>
          </a:p>
          <a:p>
            <a:pPr marL="0" indent="0">
              <a:buNone/>
            </a:pPr>
            <a:r>
              <a:rPr lang="en-GB" sz="2000" dirty="0" smtClean="0">
                <a:latin typeface="APL385 Unicode" panose="020B0709000202000203" pitchFamily="49" charset="0"/>
              </a:rPr>
              <a:t>       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isolate.Values</a:t>
            </a:r>
            <a:r>
              <a:rPr lang="en-GB" sz="2000" dirty="0" smtClean="0">
                <a:latin typeface="APL385 Unicode" panose="020B0709000202000203" pitchFamily="49" charset="0"/>
              </a:rPr>
              <a:t> </a:t>
            </a:r>
            <a:r>
              <a:rPr lang="en-GB" sz="2000" dirty="0">
                <a:latin typeface="APL385 Unicode" panose="020B0709000202000203" pitchFamily="49" charset="0"/>
              </a:rPr>
              <a:t>'delays'</a:t>
            </a:r>
          </a:p>
          <a:p>
            <a:pPr marL="0" indent="0">
              <a:buNone/>
            </a:pPr>
            <a:r>
              <a:rPr lang="en-GB" sz="2000" dirty="0" smtClean="0">
                <a:latin typeface="APL385 Unicode" panose="020B0709000202000203" pitchFamily="49" charset="0"/>
              </a:rPr>
              <a:t>   5.093  </a:t>
            </a:r>
            <a:r>
              <a:rPr lang="en-GB" sz="2000" dirty="0">
                <a:latin typeface="APL385 Unicode" panose="020B0709000202000203" pitchFamily="49" charset="0"/>
              </a:rPr>
              <a:t>[Null]  [Null] </a:t>
            </a:r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423331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2 Summary (1/2)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result of ANY expression executed in an isolate is a </a:t>
            </a:r>
            <a:r>
              <a:rPr lang="en-GB" sz="2000" b="1" i="1" dirty="0" smtClean="0"/>
              <a:t>future</a:t>
            </a:r>
          </a:p>
          <a:p>
            <a:r>
              <a:rPr lang="en-GB" sz="2000" dirty="0" smtClean="0"/>
              <a:t>Futures “block” when a primitive needs to know the value and the result is not yet available</a:t>
            </a:r>
          </a:p>
          <a:p>
            <a:r>
              <a:rPr lang="en-GB" sz="2000" dirty="0" smtClean="0"/>
              <a:t>Errors are signalled when an attempt is made to USE data, not when the error occurs</a:t>
            </a:r>
          </a:p>
          <a:p>
            <a:pPr lvl="1"/>
            <a:r>
              <a:rPr lang="en-GB" sz="1800" dirty="0" smtClean="0"/>
              <a:t>If you don’t look at the data, errors may go completely undetected</a:t>
            </a:r>
          </a:p>
          <a:p>
            <a:r>
              <a:rPr lang="en-GB" sz="2000" dirty="0" smtClean="0"/>
              <a:t>Interrupting returns control to the client, but does NOT stop the asynchronous function call.</a:t>
            </a:r>
          </a:p>
          <a:p>
            <a:pPr lvl="1"/>
            <a:r>
              <a:rPr lang="en-GB" sz="1800" dirty="0" smtClean="0"/>
              <a:t>A new call to the same isolate will be queued</a:t>
            </a:r>
          </a:p>
          <a:p>
            <a:pPr lvl="1"/>
            <a:r>
              <a:rPr lang="en-GB" sz="1800" dirty="0" smtClean="0"/>
              <a:t>However: Calls to a different isolate hosted by the same process will run in a separate thread</a:t>
            </a:r>
          </a:p>
          <a:p>
            <a:pPr lvl="1"/>
            <a:endParaRPr lang="en-GB" sz="16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3524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Futures and Isolates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800" dirty="0" err="1" smtClean="0"/>
              <a:t>Goal</a:t>
            </a:r>
            <a:r>
              <a:rPr lang="da-DK" sz="2800" dirty="0" smtClean="0"/>
              <a:t>: </a:t>
            </a:r>
            <a:r>
              <a:rPr lang="da-DK" sz="2800" dirty="0" err="1" smtClean="0"/>
              <a:t>Allow</a:t>
            </a:r>
            <a:r>
              <a:rPr lang="da-DK" sz="2800" dirty="0" smtClean="0"/>
              <a:t> the APL </a:t>
            </a:r>
            <a:r>
              <a:rPr lang="da-DK" sz="2800" dirty="0" err="1" smtClean="0"/>
              <a:t>user</a:t>
            </a:r>
            <a:r>
              <a:rPr lang="da-DK" sz="2800" dirty="0" smtClean="0"/>
              <a:t> to explicitly express parallelism in a ”natural” way</a:t>
            </a:r>
          </a:p>
          <a:p>
            <a:r>
              <a:rPr lang="da-DK" sz="2800" dirty="0" smtClean="0"/>
              <a:t>In the interpreter, </a:t>
            </a:r>
            <a:r>
              <a:rPr lang="da-DK" sz="2800" dirty="0"/>
              <a:t>f</a:t>
            </a:r>
            <a:r>
              <a:rPr lang="da-DK" sz="2800" dirty="0" smtClean="0"/>
              <a:t>utures and isolates enable coarse-grained ”task” parallelism</a:t>
            </a:r>
          </a:p>
          <a:p>
            <a:pPr lvl="1"/>
            <a:r>
              <a:rPr lang="da-DK" sz="2400" dirty="0" smtClean="0"/>
              <a:t>”coarse” = units of ~100ms or more</a:t>
            </a:r>
          </a:p>
          <a:p>
            <a:r>
              <a:rPr lang="da-DK" sz="2800" dirty="0" smtClean="0"/>
              <a:t>In a compiler, futures can be used to express fine-grained, or ”data” parallelism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1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305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2 Summary (2/2)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state of an array containing futures can be inspected using functions in isolate namespace, each of which returns a result the same size as the named array: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622777"/>
              </p:ext>
            </p:extLst>
          </p:nvPr>
        </p:nvGraphicFramePr>
        <p:xfrm>
          <a:off x="1143000" y="3200400"/>
          <a:ext cx="7162801" cy="1891622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432560"/>
                <a:gridCol w="5730241"/>
              </a:tblGrid>
              <a:tr h="609600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  <a:latin typeface="APL385 Unicode" panose="020B0709000202000203" pitchFamily="49" charset="0"/>
                        </a:rPr>
                        <a:t>Values</a:t>
                      </a:r>
                      <a:endParaRPr lang="en-GB" sz="2000" b="0" dirty="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Available values, with </a:t>
                      </a:r>
                      <a:r>
                        <a:rPr lang="en-GB" sz="1600" dirty="0">
                          <a:effectLst/>
                        </a:rPr>
                        <a:t>unfulfilled futures replaced with the value given as the left </a:t>
                      </a:r>
                      <a:r>
                        <a:rPr lang="en-GB" sz="1600" dirty="0" smtClean="0">
                          <a:effectLst/>
                        </a:rPr>
                        <a:t>argument</a:t>
                      </a:r>
                      <a:r>
                        <a:rPr lang="en-GB" sz="1600" baseline="0" dirty="0" smtClean="0">
                          <a:effectLst/>
                        </a:rPr>
                        <a:t> (</a:t>
                      </a:r>
                      <a:r>
                        <a:rPr lang="en-GB" sz="1600" baseline="0" dirty="0" smtClean="0">
                          <a:effectLst/>
                          <a:latin typeface="APL385 Unicode" panose="020B0709000202000203" pitchFamily="49" charset="0"/>
                        </a:rPr>
                        <a:t>⎕NULL</a:t>
                      </a:r>
                      <a:r>
                        <a:rPr lang="en-GB" sz="1600" baseline="0" dirty="0" smtClean="0">
                          <a:effectLst/>
                        </a:rPr>
                        <a:t> by default)</a:t>
                      </a:r>
                      <a:endParaRPr lang="en-GB" sz="2000" b="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000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Available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 Boolean array with 1 marking values which are </a:t>
                      </a:r>
                      <a:r>
                        <a:rPr lang="en-GB" sz="1600" dirty="0" smtClean="0">
                          <a:effectLst/>
                        </a:rPr>
                        <a:t>computed.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78306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Failed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 Boolean array with 1 marking futures which have encountered </a:t>
                      </a:r>
                      <a:r>
                        <a:rPr lang="en-GB" sz="1600" dirty="0" smtClean="0">
                          <a:effectLst/>
                        </a:rPr>
                        <a:t>errors (and will</a:t>
                      </a:r>
                      <a:r>
                        <a:rPr lang="en-GB" sz="1600" baseline="0" dirty="0" smtClean="0">
                          <a:effectLst/>
                        </a:rPr>
                        <a:t> not be computed)</a:t>
                      </a:r>
                      <a:r>
                        <a:rPr lang="en-GB" sz="1600" dirty="0" smtClean="0">
                          <a:effectLst/>
                        </a:rPr>
                        <a:t>.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2716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  <a:latin typeface="APL385 Unicode" panose="020B0709000202000203" pitchFamily="49" charset="0"/>
                        </a:rPr>
                        <a:t>Running</a:t>
                      </a:r>
                      <a:endParaRPr lang="en-GB" sz="2000" dirty="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1s identify futures where the isolate is still running.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75610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3a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85800" y="1735183"/>
            <a:ext cx="7772400" cy="4114800"/>
          </a:xfrm>
        </p:spPr>
        <p:txBody>
          <a:bodyPr/>
          <a:lstStyle/>
          <a:p>
            <a:r>
              <a:rPr lang="en-GB" sz="2400" dirty="0" smtClean="0"/>
              <a:t>Define a small stand-alone function which consumes significant CPU and call it via</a:t>
            </a:r>
            <a:br>
              <a:rPr lang="en-GB" sz="2400" dirty="0" smtClean="0"/>
            </a:br>
            <a:r>
              <a:rPr lang="en-GB" sz="2400" dirty="0" smtClean="0">
                <a:latin typeface="APL385 Unicode" panose="020B0709000202000203" pitchFamily="49" charset="0"/>
              </a:rPr>
              <a:t>    II   ⍝ or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isolate.ll</a:t>
            </a:r>
            <a:r>
              <a:rPr lang="en-GB" sz="2400" dirty="0" smtClean="0">
                <a:latin typeface="APL385 Unicode" panose="020B0709000202000203" pitchFamily="49" charset="0"/>
              </a:rPr>
              <a:t>  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IÏ   ⍝ or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isolate.llEach</a:t>
            </a:r>
            <a:endParaRPr lang="en-GB" sz="2400" dirty="0" smtClean="0">
              <a:latin typeface="APL385 Unicode" panose="020B0709000202000203" pitchFamily="49" charset="0"/>
            </a:endParaRPr>
          </a:p>
          <a:p>
            <a:endParaRPr lang="en-GB" sz="2400" dirty="0" smtClean="0"/>
          </a:p>
          <a:p>
            <a:r>
              <a:rPr lang="en-GB" sz="2400" dirty="0" smtClean="0"/>
              <a:t>Open Windows Task Manager and look at the CPU and timings of invoking the function with the normal each operator ( </a:t>
            </a:r>
            <a:r>
              <a:rPr lang="en-GB" sz="2400" dirty="0" smtClean="0">
                <a:latin typeface="APL385 Unicode" panose="020B0709000202000203" pitchFamily="49" charset="0"/>
              </a:rPr>
              <a:t>¨</a:t>
            </a:r>
            <a:r>
              <a:rPr lang="en-GB" sz="2400" dirty="0" smtClean="0"/>
              <a:t> ) versus </a:t>
            </a:r>
            <a:r>
              <a:rPr lang="en-GB" sz="2400" dirty="0" smtClean="0">
                <a:latin typeface="APL385 Unicode" panose="020B0709000202000203" pitchFamily="49" charset="0"/>
              </a:rPr>
              <a:t>IÏ</a:t>
            </a:r>
            <a:r>
              <a:rPr lang="en-GB" sz="2400" dirty="0"/>
              <a:t/>
            </a:r>
            <a:br>
              <a:rPr lang="en-GB" sz="2400" dirty="0"/>
            </a:br>
            <a:endParaRPr lang="en-GB" sz="2400" dirty="0" smtClean="0"/>
          </a:p>
          <a:p>
            <a:r>
              <a:rPr lang="en-GB" sz="2400" dirty="0" smtClean="0"/>
              <a:t>Or cheat:</a:t>
            </a:r>
            <a:r>
              <a:rPr lang="en-GB" sz="2400" dirty="0" smtClean="0">
                <a:latin typeface="APL385 Unicode" panose="020B0709000202000203" pitchFamily="49" charset="0"/>
              </a:rPr>
              <a:t/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]load </a:t>
            </a:r>
            <a:r>
              <a:rPr lang="en-GB" sz="2400" dirty="0" smtClean="0">
                <a:latin typeface="APL385 Unicode" panose="020B0709000202000203" pitchFamily="49" charset="0"/>
              </a:rPr>
              <a:t>…</a:t>
            </a:r>
            <a:r>
              <a:rPr lang="en-GB" sz="2400" dirty="0" smtClean="0">
                <a:latin typeface="APL385 Unicode" panose="020B0709000202000203" pitchFamily="49" charset="0"/>
              </a:rPr>
              <a:t>\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isolatework</a:t>
            </a:r>
            <a:r>
              <a:rPr lang="en-GB" sz="2400" dirty="0" smtClean="0">
                <a:latin typeface="APL385 Unicode" panose="020B0709000202000203" pitchFamily="49" charset="0"/>
              </a:rPr>
              <a:t>\loop</a:t>
            </a:r>
            <a:r>
              <a:rPr lang="en-GB" sz="2400" dirty="0">
                <a:latin typeface="APL385 Unicode" panose="020B0709000202000203" pitchFamily="49" charset="0"/>
              </a:rPr>
              <a:t/>
            </a:r>
            <a:br>
              <a:rPr lang="en-GB" sz="2400" dirty="0">
                <a:latin typeface="APL385 Unicode" panose="020B0709000202000203" pitchFamily="49" charset="0"/>
              </a:rPr>
            </a:br>
            <a:endParaRPr lang="en-GB" sz="2400" dirty="0" smtClean="0">
              <a:latin typeface="APL385 Unicode" panose="020B0709000202000203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75172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3b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Using your function from 3a, experiment with calling functions derived from </a:t>
            </a:r>
            <a:r>
              <a:rPr lang="en-GB" sz="2400" dirty="0" smtClean="0">
                <a:latin typeface="APL385 Unicode" panose="020B0709000202000203" pitchFamily="49" charset="0"/>
              </a:rPr>
              <a:t>II</a:t>
            </a:r>
            <a:r>
              <a:rPr lang="en-GB" sz="2400" dirty="0"/>
              <a:t> </a:t>
            </a:r>
            <a:r>
              <a:rPr lang="en-GB" sz="2400" dirty="0" smtClean="0"/>
              <a:t>and </a:t>
            </a:r>
            <a:r>
              <a:rPr lang="en-GB" sz="2400" dirty="0" smtClean="0">
                <a:latin typeface="APL385 Unicode" panose="020B0709000202000203" pitchFamily="49" charset="0"/>
              </a:rPr>
              <a:t>IÏ</a:t>
            </a:r>
            <a:r>
              <a:rPr lang="en-GB" sz="2400" dirty="0" smtClean="0"/>
              <a:t> for example: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>
                <a:latin typeface="APL385 Unicode" panose="020B0709000202000203" pitchFamily="49" charset="0"/>
              </a:rPr>
              <a:t>      foo←{⎕DL 2×⍵}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foo_asynch←foo</a:t>
            </a:r>
            <a:r>
              <a:rPr lang="en-GB" sz="2400" dirty="0" smtClean="0">
                <a:latin typeface="APL385 Unicode" panose="020B0709000202000203" pitchFamily="49" charset="0"/>
              </a:rPr>
              <a:t> II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future←foo_asych</a:t>
            </a:r>
            <a:r>
              <a:rPr lang="en-GB" sz="2400" dirty="0" smtClean="0">
                <a:latin typeface="APL385 Unicode" panose="020B0709000202000203" pitchFamily="49" charset="0"/>
              </a:rPr>
              <a:t> 3</a:t>
            </a:r>
            <a:endParaRPr lang="en-GB" sz="2400" dirty="0" smtClean="0"/>
          </a:p>
          <a:p>
            <a:pPr marL="0" indent="0">
              <a:buNone/>
            </a:pPr>
            <a:endParaRPr lang="en-GB" sz="2400" dirty="0" smtClean="0"/>
          </a:p>
          <a:p>
            <a:r>
              <a:rPr lang="en-GB" sz="2400" dirty="0" smtClean="0"/>
              <a:t>Invoke your asynchronous function twice and displays the results as they become available.</a:t>
            </a:r>
            <a:br>
              <a:rPr lang="en-GB" sz="2400" dirty="0" smtClean="0"/>
            </a:br>
            <a:r>
              <a:rPr lang="en-GB" sz="2400" dirty="0" smtClean="0"/>
              <a:t>(hint/answer on next page)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99515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3b - answer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Invoke your asynchronous function twice and displays the results as they become </a:t>
            </a:r>
            <a:r>
              <a:rPr lang="en-GB" sz="2400" dirty="0" smtClean="0"/>
              <a:t>available</a:t>
            </a:r>
            <a:r>
              <a:rPr lang="en-GB" sz="2400" dirty="0"/>
              <a:t>: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>
                <a:latin typeface="APL385 Unicode" panose="020B0709000202000203" pitchFamily="49" charset="0"/>
              </a:rPr>
              <a:t>   </a:t>
            </a:r>
            <a:r>
              <a:rPr lang="en-GB" sz="2400" dirty="0" smtClean="0">
                <a:latin typeface="APL385 Unicode" panose="020B0709000202000203" pitchFamily="49" charset="0"/>
              </a:rPr>
              <a:t>l1</a:t>
            </a:r>
            <a:r>
              <a:rPr lang="en-GB" sz="2400" dirty="0">
                <a:latin typeface="APL385 Unicode" panose="020B0709000202000203" pitchFamily="49" charset="0"/>
              </a:rPr>
              <a:t>←foo_asynch 2 ⋄ l2←foo_asynch </a:t>
            </a:r>
            <a:r>
              <a:rPr lang="en-GB" sz="2400" dirty="0" smtClean="0">
                <a:latin typeface="APL385 Unicode" panose="020B0709000202000203" pitchFamily="49" charset="0"/>
              </a:rPr>
              <a:t>3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</a:t>
            </a:r>
            <a:r>
              <a:rPr lang="en-GB" sz="2400" dirty="0">
                <a:latin typeface="APL385 Unicode" panose="020B0709000202000203" pitchFamily="49" charset="0"/>
              </a:rPr>
              <a:t>{⎕←l1}&amp;⍬ ⋄ {⎕←l2}&amp;</a:t>
            </a:r>
            <a:r>
              <a:rPr lang="en-GB" sz="2400" dirty="0" smtClean="0">
                <a:latin typeface="APL385 Unicode" panose="020B0709000202000203" pitchFamily="49" charset="0"/>
              </a:rPr>
              <a:t>⍬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4.062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6.094</a:t>
            </a:r>
            <a:endParaRPr lang="en-GB" sz="24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6499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3 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isolate.ll</a:t>
            </a:r>
            <a:r>
              <a:rPr lang="en-GB" sz="2000" dirty="0" smtClean="0"/>
              <a:t> (or </a:t>
            </a:r>
            <a:r>
              <a:rPr lang="en-GB" sz="2000" dirty="0" smtClean="0">
                <a:latin typeface="APL385 Unicode" panose="020B0709000202000203" pitchFamily="49" charset="0"/>
              </a:rPr>
              <a:t>II</a:t>
            </a:r>
            <a:r>
              <a:rPr lang="en-GB" sz="2000" dirty="0" smtClean="0"/>
              <a:t>) are models of the parallel operator </a:t>
            </a:r>
            <a:r>
              <a:rPr lang="da-DK" sz="2000" b="1" dirty="0">
                <a:solidFill>
                  <a:schemeClr val="tx1"/>
                </a:solidFill>
                <a:latin typeface="APL385 Unicode" pitchFamily="49" charset="0"/>
              </a:rPr>
              <a:t>∥</a:t>
            </a:r>
            <a:endParaRPr lang="en-GB" sz="2000" dirty="0" smtClean="0">
              <a:solidFill>
                <a:schemeClr val="tx1"/>
              </a:solidFill>
            </a:endParaRPr>
          </a:p>
          <a:p>
            <a:r>
              <a:rPr lang="en-GB" sz="2000" dirty="0" smtClean="0"/>
              <a:t>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isolate.llEach</a:t>
            </a:r>
            <a:r>
              <a:rPr lang="en-GB" sz="2000" dirty="0" smtClean="0"/>
              <a:t> (or </a:t>
            </a:r>
            <a:r>
              <a:rPr lang="en-GB" sz="2000" dirty="0" smtClean="0">
                <a:latin typeface="APL385 Unicode" panose="020B0709000202000203" pitchFamily="49" charset="0"/>
              </a:rPr>
              <a:t>IÏ</a:t>
            </a:r>
            <a:r>
              <a:rPr lang="en-GB" sz="2000" dirty="0" smtClean="0"/>
              <a:t>) of what will be </a:t>
            </a:r>
            <a:r>
              <a:rPr lang="da-DK" sz="2000" b="1" dirty="0" smtClean="0">
                <a:solidFill>
                  <a:schemeClr val="tx1"/>
                </a:solidFill>
                <a:latin typeface="APL385 Unicode" pitchFamily="49" charset="0"/>
              </a:rPr>
              <a:t>∥¨</a:t>
            </a:r>
          </a:p>
          <a:p>
            <a:endParaRPr lang="da-DK" sz="1800" dirty="0" smtClean="0">
              <a:solidFill>
                <a:schemeClr val="tx1"/>
              </a:solidFill>
            </a:endParaRPr>
          </a:p>
          <a:p>
            <a:r>
              <a:rPr lang="da-DK" sz="2000" dirty="0" smtClean="0">
                <a:solidFill>
                  <a:schemeClr val="tx1"/>
                </a:solidFill>
              </a:rPr>
              <a:t>The parallel operator </a:t>
            </a:r>
            <a:r>
              <a:rPr lang="da-DK" sz="2000" dirty="0" err="1" smtClean="0">
                <a:solidFill>
                  <a:schemeClr val="tx1"/>
                </a:solidFill>
              </a:rPr>
              <a:t>creates</a:t>
            </a:r>
            <a:r>
              <a:rPr lang="da-DK" sz="2000" dirty="0" smtClean="0">
                <a:solidFill>
                  <a:schemeClr val="tx1"/>
                </a:solidFill>
              </a:rPr>
              <a:t> an </a:t>
            </a:r>
            <a:r>
              <a:rPr lang="da-DK" sz="2000" dirty="0" err="1" smtClean="0">
                <a:solidFill>
                  <a:schemeClr val="tx1"/>
                </a:solidFill>
              </a:rPr>
              <a:t>isolate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which</a:t>
            </a:r>
            <a:r>
              <a:rPr lang="da-DK" sz="2000" dirty="0" smtClean="0">
                <a:solidFill>
                  <a:schemeClr val="tx1"/>
                </a:solidFill>
              </a:rPr>
              <a:t> is </a:t>
            </a:r>
            <a:r>
              <a:rPr lang="da-DK" sz="2000" dirty="0" err="1" smtClean="0">
                <a:solidFill>
                  <a:schemeClr val="tx1"/>
                </a:solidFill>
              </a:rPr>
              <a:t>empty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except</a:t>
            </a:r>
            <a:r>
              <a:rPr lang="da-DK" sz="2000" dirty="0" smtClean="0">
                <a:solidFill>
                  <a:schemeClr val="tx1"/>
                </a:solidFill>
              </a:rPr>
              <a:t> for a </a:t>
            </a:r>
            <a:r>
              <a:rPr lang="da-DK" sz="2000" dirty="0" err="1" smtClean="0">
                <a:solidFill>
                  <a:schemeClr val="tx1"/>
                </a:solidFill>
              </a:rPr>
              <a:t>copy</a:t>
            </a:r>
            <a:r>
              <a:rPr lang="da-DK" sz="2000" dirty="0" smtClean="0">
                <a:solidFill>
                  <a:schemeClr val="tx1"/>
                </a:solidFill>
              </a:rPr>
              <a:t> of the </a:t>
            </a:r>
            <a:r>
              <a:rPr lang="da-DK" sz="2000" dirty="0" err="1" smtClean="0">
                <a:solidFill>
                  <a:schemeClr val="tx1"/>
                </a:solidFill>
              </a:rPr>
              <a:t>operand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function</a:t>
            </a:r>
            <a:r>
              <a:rPr lang="da-DK" sz="2000" dirty="0" smtClean="0">
                <a:solidFill>
                  <a:schemeClr val="tx1"/>
                </a:solidFill>
              </a:rPr>
              <a:t>, and </a:t>
            </a:r>
            <a:r>
              <a:rPr lang="da-DK" sz="2000" dirty="0" err="1" smtClean="0">
                <a:solidFill>
                  <a:schemeClr val="tx1"/>
                </a:solidFill>
              </a:rPr>
              <a:t>invokes</a:t>
            </a:r>
            <a:r>
              <a:rPr lang="da-DK" sz="2000" dirty="0" smtClean="0">
                <a:solidFill>
                  <a:schemeClr val="tx1"/>
                </a:solidFill>
              </a:rPr>
              <a:t> the </a:t>
            </a:r>
            <a:r>
              <a:rPr lang="da-DK" sz="2000" dirty="0" err="1" smtClean="0">
                <a:solidFill>
                  <a:schemeClr val="tx1"/>
                </a:solidFill>
              </a:rPr>
              <a:t>function</a:t>
            </a:r>
            <a:endParaRPr lang="da-DK" sz="2000" dirty="0" smtClean="0">
              <a:solidFill>
                <a:schemeClr val="tx1"/>
              </a:solidFill>
            </a:endParaRPr>
          </a:p>
          <a:p>
            <a:pPr lvl="1"/>
            <a:r>
              <a:rPr lang="da-DK" sz="1800" dirty="0" smtClean="0">
                <a:solidFill>
                  <a:schemeClr val="tx1"/>
                </a:solidFill>
              </a:rPr>
              <a:t>The </a:t>
            </a:r>
            <a:r>
              <a:rPr lang="da-DK" sz="1800" dirty="0" err="1" smtClean="0">
                <a:solidFill>
                  <a:schemeClr val="tx1"/>
                </a:solidFill>
              </a:rPr>
              <a:t>isolate</a:t>
            </a:r>
            <a:r>
              <a:rPr lang="da-DK" sz="1800" dirty="0" smtClean="0">
                <a:solidFill>
                  <a:schemeClr val="tx1"/>
                </a:solidFill>
              </a:rPr>
              <a:t> is </a:t>
            </a:r>
            <a:r>
              <a:rPr lang="da-DK" sz="1800" dirty="0" err="1" smtClean="0">
                <a:solidFill>
                  <a:schemeClr val="tx1"/>
                </a:solidFill>
              </a:rPr>
              <a:t>subsequently</a:t>
            </a:r>
            <a:r>
              <a:rPr lang="da-DK" sz="1800" dirty="0" smtClean="0">
                <a:solidFill>
                  <a:schemeClr val="tx1"/>
                </a:solidFill>
              </a:rPr>
              <a:t> </a:t>
            </a:r>
            <a:r>
              <a:rPr lang="da-DK" sz="1800" dirty="0" err="1" smtClean="0">
                <a:solidFill>
                  <a:schemeClr val="tx1"/>
                </a:solidFill>
              </a:rPr>
              <a:t>discarded</a:t>
            </a:r>
            <a:endParaRPr lang="da-DK" sz="1800" dirty="0" smtClean="0">
              <a:solidFill>
                <a:schemeClr val="tx1"/>
              </a:solidFill>
            </a:endParaRPr>
          </a:p>
          <a:p>
            <a:pPr lvl="1"/>
            <a:endParaRPr lang="da-DK" sz="1800" dirty="0" smtClean="0">
              <a:solidFill>
                <a:schemeClr val="tx1"/>
              </a:solidFill>
            </a:endParaRPr>
          </a:p>
          <a:p>
            <a:r>
              <a:rPr lang="da-DK" sz="2000" dirty="0" smtClean="0">
                <a:solidFill>
                  <a:schemeClr val="tx1"/>
                </a:solidFill>
              </a:rPr>
              <a:t>”</a:t>
            </a:r>
            <a:r>
              <a:rPr lang="da-DK" sz="2000" dirty="0" err="1" smtClean="0">
                <a:solidFill>
                  <a:schemeClr val="tx1"/>
                </a:solidFill>
              </a:rPr>
              <a:t>Classical</a:t>
            </a:r>
            <a:r>
              <a:rPr lang="da-DK" sz="2000" dirty="0" smtClean="0">
                <a:solidFill>
                  <a:schemeClr val="tx1"/>
                </a:solidFill>
              </a:rPr>
              <a:t>” Dyalog </a:t>
            </a:r>
            <a:r>
              <a:rPr lang="da-DK" sz="2000" dirty="0" err="1" smtClean="0">
                <a:solidFill>
                  <a:schemeClr val="tx1"/>
                </a:solidFill>
              </a:rPr>
              <a:t>threading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can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be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used</a:t>
            </a:r>
            <a:r>
              <a:rPr lang="da-DK" sz="2000" dirty="0" smtClean="0">
                <a:solidFill>
                  <a:schemeClr val="tx1"/>
                </a:solidFill>
              </a:rPr>
              <a:t> to </a:t>
            </a:r>
            <a:r>
              <a:rPr lang="da-DK" sz="2000" dirty="0" err="1" smtClean="0">
                <a:solidFill>
                  <a:schemeClr val="tx1"/>
                </a:solidFill>
              </a:rPr>
              <a:t>launch</a:t>
            </a:r>
            <a:r>
              <a:rPr lang="da-DK" sz="2000" dirty="0" smtClean="0">
                <a:solidFill>
                  <a:schemeClr val="tx1"/>
                </a:solidFill>
              </a:rPr>
              <a:t> a </a:t>
            </a:r>
            <a:r>
              <a:rPr lang="da-DK" sz="2000" dirty="0" err="1" smtClean="0">
                <a:solidFill>
                  <a:schemeClr val="tx1"/>
                </a:solidFill>
              </a:rPr>
              <a:t>thread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which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will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wait</a:t>
            </a:r>
            <a:r>
              <a:rPr lang="da-DK" sz="2000" dirty="0" smtClean="0">
                <a:solidFill>
                  <a:schemeClr val="tx1"/>
                </a:solidFill>
              </a:rPr>
              <a:t> on a future and </a:t>
            </a:r>
            <a:r>
              <a:rPr lang="da-DK" sz="2000" dirty="0" err="1" smtClean="0">
                <a:solidFill>
                  <a:schemeClr val="tx1"/>
                </a:solidFill>
              </a:rPr>
              <a:t>use</a:t>
            </a:r>
            <a:r>
              <a:rPr lang="da-DK" sz="2000" dirty="0" smtClean="0">
                <a:solidFill>
                  <a:schemeClr val="tx1"/>
                </a:solidFill>
              </a:rPr>
              <a:t> the </a:t>
            </a:r>
            <a:r>
              <a:rPr lang="da-DK" sz="2000" dirty="0" err="1" smtClean="0">
                <a:solidFill>
                  <a:schemeClr val="tx1"/>
                </a:solidFill>
              </a:rPr>
              <a:t>result</a:t>
            </a:r>
            <a:r>
              <a:rPr lang="da-DK" sz="2000" dirty="0" smtClean="0">
                <a:solidFill>
                  <a:schemeClr val="tx1"/>
                </a:solidFill>
              </a:rPr>
              <a:t> </a:t>
            </a:r>
            <a:r>
              <a:rPr lang="da-DK" sz="2000" dirty="0" err="1" smtClean="0">
                <a:solidFill>
                  <a:schemeClr val="tx1"/>
                </a:solidFill>
              </a:rPr>
              <a:t>when</a:t>
            </a:r>
            <a:r>
              <a:rPr lang="da-DK" sz="2000" dirty="0" smtClean="0">
                <a:solidFill>
                  <a:schemeClr val="tx1"/>
                </a:solidFill>
              </a:rPr>
              <a:t> it arrives</a:t>
            </a:r>
          </a:p>
          <a:p>
            <a:endParaRPr lang="en-GB" sz="1600" dirty="0" smtClean="0"/>
          </a:p>
          <a:p>
            <a:pPr lvl="1"/>
            <a:endParaRPr lang="en-GB" sz="16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883284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4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dirty="0" smtClean="0"/>
              <a:t>Invoke your own function under </a:t>
            </a:r>
            <a:r>
              <a:rPr lang="en-GB" sz="2800" dirty="0" smtClean="0">
                <a:latin typeface="APL385 Unicode" panose="020B0709000202000203" pitchFamily="49" charset="0"/>
              </a:rPr>
              <a:t>IIX.PEACH</a:t>
            </a:r>
            <a:r>
              <a:rPr lang="en-GB" sz="2800" dirty="0">
                <a:latin typeface="APL385 Unicode" panose="020B0709000202000203" pitchFamily="49" charset="0"/>
              </a:rPr>
              <a:t/>
            </a:r>
            <a:br>
              <a:rPr lang="en-GB" sz="2800" dirty="0">
                <a:latin typeface="APL385 Unicode" panose="020B0709000202000203" pitchFamily="49" charset="0"/>
              </a:rPr>
            </a:br>
            <a:endParaRPr lang="en-GB" sz="2800" dirty="0" smtClean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PL385 Unicode" panose="020B0709000202000203" pitchFamily="49" charset="0"/>
              </a:rPr>
              <a:t>    ]</a:t>
            </a:r>
            <a:r>
              <a:rPr lang="en-GB" sz="2000" dirty="0">
                <a:latin typeface="APL385 Unicode" panose="020B0709000202000203" pitchFamily="49" charset="0"/>
              </a:rPr>
              <a:t>load </a:t>
            </a:r>
            <a:r>
              <a:rPr lang="en-GB" sz="2000" dirty="0" smtClean="0">
                <a:latin typeface="APL385 Unicode" panose="020B0709000202000203" pitchFamily="49" charset="0"/>
              </a:rPr>
              <a:t>[…where </a:t>
            </a:r>
            <a:r>
              <a:rPr lang="en-GB" sz="2000" dirty="0" smtClean="0">
                <a:latin typeface="APL385 Unicode" panose="020B0709000202000203" pitchFamily="49" charset="0"/>
              </a:rPr>
              <a:t>you saved </a:t>
            </a:r>
            <a:r>
              <a:rPr lang="en-GB" sz="2000" dirty="0" smtClean="0">
                <a:latin typeface="APL385 Unicode" panose="020B0709000202000203" pitchFamily="49" charset="0"/>
              </a:rPr>
              <a:t>it…]\</a:t>
            </a:r>
            <a:r>
              <a:rPr lang="en-GB" sz="2000" dirty="0" smtClean="0">
                <a:latin typeface="APL385 Unicode" panose="020B0709000202000203" pitchFamily="49" charset="0"/>
              </a:rPr>
              <a:t>IIX</a:t>
            </a:r>
            <a:endParaRPr lang="en-GB" sz="2000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GB" sz="2000" dirty="0">
                <a:latin typeface="APL385 Unicode" panose="020B0709000202000203" pitchFamily="49" charset="0"/>
              </a:rPr>
              <a:t>    </a:t>
            </a:r>
            <a:r>
              <a:rPr lang="en-GB" sz="2000" dirty="0" smtClean="0">
                <a:latin typeface="APL385 Unicode" panose="020B0709000202000203" pitchFamily="49" charset="0"/>
              </a:rPr>
              <a:t>NS</a:t>
            </a:r>
            <a:r>
              <a:rPr lang="en-GB" sz="2000" dirty="0">
                <a:latin typeface="APL385 Unicode" panose="020B0709000202000203" pitchFamily="49" charset="0"/>
              </a:rPr>
              <a:t>←⎕NS ''</a:t>
            </a:r>
          </a:p>
          <a:p>
            <a:pPr marL="0" indent="0">
              <a:buNone/>
            </a:pPr>
            <a:r>
              <a:rPr lang="en-GB" sz="2000" dirty="0">
                <a:latin typeface="APL385 Unicode" panose="020B0709000202000203" pitchFamily="49" charset="0"/>
              </a:rPr>
              <a:t>    </a:t>
            </a:r>
            <a:r>
              <a:rPr lang="en-GB" sz="2000" dirty="0" smtClean="0">
                <a:latin typeface="APL385 Unicode" panose="020B0709000202000203" pitchFamily="49" charset="0"/>
              </a:rPr>
              <a:t>NS</a:t>
            </a:r>
            <a:r>
              <a:rPr lang="en-GB" sz="2000" dirty="0">
                <a:latin typeface="APL385 Unicode" panose="020B0709000202000203" pitchFamily="49" charset="0"/>
              </a:rPr>
              <a:t>.(foo←{⎕DL 2×⍵})</a:t>
            </a:r>
          </a:p>
          <a:p>
            <a:pPr marL="0" indent="0">
              <a:buNone/>
            </a:pPr>
            <a:r>
              <a:rPr lang="en-GB" sz="2000" dirty="0">
                <a:latin typeface="APL385 Unicode" panose="020B0709000202000203" pitchFamily="49" charset="0"/>
              </a:rPr>
              <a:t>    </a:t>
            </a:r>
            <a:r>
              <a:rPr lang="en-GB" sz="2000" dirty="0" smtClean="0">
                <a:latin typeface="APL385 Unicode" panose="020B0709000202000203" pitchFamily="49" charset="0"/>
              </a:rPr>
              <a:t>(</a:t>
            </a:r>
            <a:r>
              <a:rPr lang="en-GB" sz="2000" dirty="0">
                <a:latin typeface="APL385 Unicode" panose="020B0709000202000203" pitchFamily="49" charset="0"/>
              </a:rPr>
              <a:t>'foo' </a:t>
            </a:r>
            <a:r>
              <a:rPr lang="en-GB" sz="2000" dirty="0" smtClean="0">
                <a:latin typeface="APL385 Unicode" panose="020B0709000202000203" pitchFamily="49" charset="0"/>
              </a:rPr>
              <a:t>IIX.PEACH </a:t>
            </a:r>
            <a:r>
              <a:rPr lang="en-GB" sz="2000" dirty="0">
                <a:latin typeface="APL385 Unicode" panose="020B0709000202000203" pitchFamily="49" charset="0"/>
              </a:rPr>
              <a:t>NS)40⍴1</a:t>
            </a:r>
            <a:endParaRPr lang="en-GB" sz="2000" dirty="0" smtClean="0">
              <a:latin typeface="APL385 Unicode" panose="020B0709000202000203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02056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</a:t>
            </a:r>
            <a:r>
              <a:rPr lang="da-DK" dirty="0"/>
              <a:t>4</a:t>
            </a:r>
            <a:r>
              <a:rPr lang="da-DK" dirty="0" smtClean="0"/>
              <a:t> 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GB" sz="1800" dirty="0" smtClean="0">
                <a:latin typeface="APL385 Unicode" panose="020B0709000202000203" pitchFamily="49" charset="0"/>
              </a:rPr>
              <a:t>IIX.PEACH</a:t>
            </a:r>
            <a:r>
              <a:rPr lang="en-GB" sz="1800" dirty="0" smtClean="0"/>
              <a:t> is a utility which uses a fixed number of isolates to make any number of function applications</a:t>
            </a:r>
            <a:r>
              <a:rPr lang="en-GB" sz="1800" dirty="0" smtClean="0"/>
              <a:t>:</a:t>
            </a:r>
            <a:r>
              <a:rPr lang="en-GB" sz="1800" dirty="0" smtClean="0">
                <a:latin typeface="APL385 Unicode" panose="020B0709000202000203" pitchFamily="49" charset="0"/>
              </a:rPr>
              <a:t/>
            </a:r>
            <a:br>
              <a:rPr lang="en-GB" sz="1800" dirty="0" smtClean="0">
                <a:latin typeface="APL385 Unicode" panose="020B0709000202000203" pitchFamily="49" charset="0"/>
              </a:rPr>
            </a:br>
            <a:r>
              <a:rPr lang="en-GB" sz="1800" dirty="0" smtClean="0">
                <a:latin typeface="APL385 Unicode" panose="020B0709000202000203" pitchFamily="49" charset="0"/>
              </a:rPr>
              <a:t>      </a:t>
            </a:r>
            <a:r>
              <a:rPr lang="en-GB" sz="1800" dirty="0">
                <a:latin typeface="APL385 Unicode" panose="020B0709000202000203" pitchFamily="49" charset="0"/>
              </a:rPr>
              <a:t>('FOO' </a:t>
            </a:r>
            <a:r>
              <a:rPr lang="en-GB" sz="1800" dirty="0" smtClean="0">
                <a:latin typeface="APL385 Unicode" panose="020B0709000202000203" pitchFamily="49" charset="0"/>
              </a:rPr>
              <a:t>IIX.PEACH </a:t>
            </a:r>
            <a:r>
              <a:rPr lang="en-GB" sz="1800" dirty="0" smtClean="0">
                <a:latin typeface="APL385 Unicode" panose="020B0709000202000203" pitchFamily="49" charset="0"/>
              </a:rPr>
              <a:t>NS</a:t>
            </a:r>
            <a:r>
              <a:rPr lang="en-GB" sz="1800" dirty="0" smtClean="0">
                <a:latin typeface="APL385 Unicode" panose="020B0709000202000203" pitchFamily="49" charset="0"/>
              </a:rPr>
              <a:t>) </a:t>
            </a:r>
            <a:r>
              <a:rPr lang="en-GB" sz="1800" dirty="0" smtClean="0">
                <a:latin typeface="APL385 Unicode" panose="020B0709000202000203" pitchFamily="49" charset="0"/>
              </a:rPr>
              <a:t>⍳100</a:t>
            </a:r>
          </a:p>
          <a:p>
            <a:r>
              <a:rPr lang="en-GB" sz="1800" dirty="0" smtClean="0"/>
              <a:t>If right operand is </a:t>
            </a:r>
            <a:r>
              <a:rPr lang="en-GB" sz="1800" dirty="0" smtClean="0">
                <a:latin typeface="APL385 Unicode" panose="020B0709000202000203" pitchFamily="49" charset="0"/>
              </a:rPr>
              <a:t>⍬</a:t>
            </a:r>
            <a:r>
              <a:rPr lang="en-GB" sz="1800" dirty="0" smtClean="0"/>
              <a:t>, isolates are manufactured (as many as you have processors in the machine).</a:t>
            </a:r>
          </a:p>
          <a:p>
            <a:r>
              <a:rPr lang="en-GB" sz="1800" dirty="0" smtClean="0"/>
              <a:t>The left operand can be a two or three element vector:</a:t>
            </a:r>
            <a:br>
              <a:rPr lang="en-GB" sz="1800" dirty="0" smtClean="0"/>
            </a:br>
            <a:r>
              <a:rPr lang="en-GB" sz="1800" dirty="0" smtClean="0">
                <a:latin typeface="APL385 Unicode" panose="020B0709000202000203" pitchFamily="49" charset="0"/>
              </a:rPr>
              <a:t>     (</a:t>
            </a:r>
            <a:r>
              <a:rPr lang="en-GB" sz="1800" dirty="0" err="1" smtClean="0">
                <a:latin typeface="APL385 Unicode" panose="020B0709000202000203" pitchFamily="49" charset="0"/>
              </a:rPr>
              <a:t>fn</a:t>
            </a:r>
            <a:r>
              <a:rPr lang="en-GB" sz="1800" dirty="0" smtClean="0">
                <a:latin typeface="APL385 Unicode" panose="020B0709000202000203" pitchFamily="49" charset="0"/>
              </a:rPr>
              <a:t> </a:t>
            </a:r>
            <a:r>
              <a:rPr lang="en-GB" sz="1800" dirty="0" err="1" smtClean="0">
                <a:latin typeface="APL385 Unicode" panose="020B0709000202000203" pitchFamily="49" charset="0"/>
              </a:rPr>
              <a:t>callback_fn</a:t>
            </a:r>
            <a:r>
              <a:rPr lang="en-GB" sz="1800" dirty="0" smtClean="0">
                <a:latin typeface="APL385 Unicode" panose="020B0709000202000203" pitchFamily="49" charset="0"/>
              </a:rPr>
              <a:t> </a:t>
            </a:r>
            <a:r>
              <a:rPr lang="en-GB" sz="1800" dirty="0" err="1" smtClean="0">
                <a:latin typeface="APL385 Unicode" panose="020B0709000202000203" pitchFamily="49" charset="0"/>
              </a:rPr>
              <a:t>callback_left_arg</a:t>
            </a:r>
            <a:r>
              <a:rPr lang="en-GB" sz="1800" dirty="0" smtClean="0">
                <a:latin typeface="APL385 Unicode" panose="020B0709000202000203" pitchFamily="49" charset="0"/>
              </a:rPr>
              <a:t>) </a:t>
            </a:r>
          </a:p>
          <a:p>
            <a:r>
              <a:rPr lang="en-GB" sz="1800" dirty="0" err="1"/>
              <a:t>c</a:t>
            </a:r>
            <a:r>
              <a:rPr lang="en-GB" sz="1800" dirty="0" err="1" smtClean="0"/>
              <a:t>allback_fn</a:t>
            </a:r>
            <a:r>
              <a:rPr lang="en-GB" sz="1800" dirty="0" smtClean="0"/>
              <a:t> </a:t>
            </a:r>
            <a:r>
              <a:rPr lang="en-GB" sz="1800" dirty="0" smtClean="0"/>
              <a:t>is called each time a function call is completed, with an argument which is a vector of the number of calls handled by each isolate, plus the total number of calls.</a:t>
            </a:r>
          </a:p>
          <a:p>
            <a:r>
              <a:rPr lang="en-GB" sz="1800" dirty="0" err="1" smtClean="0"/>
              <a:t>callback_left_arg</a:t>
            </a:r>
            <a:r>
              <a:rPr lang="en-GB" sz="1800" dirty="0" smtClean="0"/>
              <a:t> </a:t>
            </a:r>
            <a:r>
              <a:rPr lang="en-GB" sz="1800" dirty="0" smtClean="0"/>
              <a:t>is provided as a left argument.</a:t>
            </a:r>
          </a:p>
          <a:p>
            <a:r>
              <a:rPr lang="en-GB" sz="1800" dirty="0" smtClean="0"/>
              <a:t>The </a:t>
            </a:r>
            <a:r>
              <a:rPr lang="en-GB" sz="1800" dirty="0" err="1" smtClean="0"/>
              <a:t>callback</a:t>
            </a:r>
            <a:r>
              <a:rPr lang="en-GB" sz="1800" dirty="0" smtClean="0"/>
              <a:t> function must return 0 to continue or 1 to </a:t>
            </a:r>
            <a:r>
              <a:rPr lang="en-GB" sz="1800" dirty="0" smtClean="0"/>
              <a:t>abort</a:t>
            </a:r>
            <a:r>
              <a:rPr lang="en-GB" sz="1800" dirty="0" smtClean="0"/>
              <a:t> </a:t>
            </a:r>
            <a:r>
              <a:rPr lang="en-GB" sz="1800" dirty="0" smtClean="0"/>
              <a:t>the calculation</a:t>
            </a:r>
          </a:p>
          <a:p>
            <a:r>
              <a:rPr lang="en-GB" sz="1800" dirty="0" smtClean="0"/>
              <a:t>If you do not supply a </a:t>
            </a:r>
            <a:r>
              <a:rPr lang="en-GB" sz="1800" dirty="0" err="1" smtClean="0"/>
              <a:t>callback</a:t>
            </a:r>
            <a:r>
              <a:rPr lang="en-GB" sz="1800" dirty="0" smtClean="0"/>
              <a:t> </a:t>
            </a:r>
            <a:r>
              <a:rPr lang="en-GB" sz="1800" dirty="0" err="1" smtClean="0"/>
              <a:t>fn</a:t>
            </a:r>
            <a:r>
              <a:rPr lang="en-GB" sz="1800" dirty="0" smtClean="0"/>
              <a:t>, a form is displayed to track progress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3581400"/>
            <a:ext cx="7791450" cy="17811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84270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5a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Write a function which updates a global variable in the containing space (</a:t>
            </a:r>
            <a:r>
              <a:rPr lang="en-GB" sz="2400" dirty="0" smtClean="0">
                <a:latin typeface="APL385 Unicode" panose="020B0709000202000203" pitchFamily="49" charset="0"/>
              </a:rPr>
              <a:t>##.GLOBAL</a:t>
            </a:r>
            <a:r>
              <a:rPr lang="en-GB" sz="2400" dirty="0" smtClean="0"/>
              <a:t>).</a:t>
            </a:r>
          </a:p>
          <a:p>
            <a:r>
              <a:rPr lang="en-GB" sz="2400" dirty="0" smtClean="0"/>
              <a:t>Turn </a:t>
            </a:r>
            <a:r>
              <a:rPr lang="en-GB" sz="2400" dirty="0" smtClean="0"/>
              <a:t>call-backs </a:t>
            </a:r>
            <a:r>
              <a:rPr lang="en-GB" sz="2400" dirty="0"/>
              <a:t>on</a:t>
            </a:r>
            <a:r>
              <a:rPr lang="en-GB" sz="2400" dirty="0" smtClean="0"/>
              <a:t>:</a:t>
            </a:r>
            <a:br>
              <a:rPr lang="en-GB" sz="2400" dirty="0" smtClean="0"/>
            </a:b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 smtClean="0">
                <a:latin typeface="APL385 Unicode" panose="020B0709000202000203" pitchFamily="49" charset="0"/>
              </a:rPr>
              <a:t>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isolate.Config</a:t>
            </a:r>
            <a:r>
              <a:rPr lang="en-GB" sz="2400" dirty="0" smtClean="0">
                <a:latin typeface="APL385 Unicode" panose="020B0709000202000203" pitchFamily="49" charset="0"/>
              </a:rPr>
              <a:t> </a:t>
            </a:r>
            <a:r>
              <a:rPr lang="en-GB" sz="2400" dirty="0">
                <a:latin typeface="APL385 Unicode" panose="020B0709000202000203" pitchFamily="49" charset="0"/>
              </a:rPr>
              <a:t>'listen' </a:t>
            </a:r>
            <a:r>
              <a:rPr lang="en-GB" sz="2400" dirty="0" smtClean="0">
                <a:latin typeface="APL385 Unicode" panose="020B0709000202000203" pitchFamily="49" charset="0"/>
              </a:rPr>
              <a:t>1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isolate.Reset</a:t>
            </a:r>
            <a:r>
              <a:rPr lang="en-GB" sz="2400" dirty="0" smtClean="0">
                <a:latin typeface="APL385 Unicode" panose="020B0709000202000203" pitchFamily="49" charset="0"/>
              </a:rPr>
              <a:t> </a:t>
            </a:r>
            <a:r>
              <a:rPr lang="en-GB" sz="2400" dirty="0">
                <a:latin typeface="APL385 Unicode" panose="020B0709000202000203" pitchFamily="49" charset="0"/>
              </a:rPr>
              <a:t>0</a:t>
            </a:r>
            <a:endParaRPr lang="en-GB" sz="2400" dirty="0" smtClean="0">
              <a:latin typeface="APL385 Unicode" panose="020B0709000202000203" pitchFamily="49" charset="0"/>
            </a:endParaRPr>
          </a:p>
          <a:p>
            <a:endParaRPr lang="en-GB" sz="2400" dirty="0" smtClean="0"/>
          </a:p>
          <a:p>
            <a:r>
              <a:rPr lang="en-GB" sz="2400" dirty="0" smtClean="0"/>
              <a:t>Invoke your function under </a:t>
            </a:r>
            <a:r>
              <a:rPr lang="en-GB" sz="2400" dirty="0" smtClean="0">
                <a:latin typeface="APL385 Unicode" panose="020B0709000202000203" pitchFamily="49" charset="0"/>
              </a:rPr>
              <a:t>IÏ</a:t>
            </a:r>
            <a:r>
              <a:rPr lang="en-GB" sz="2400" dirty="0" smtClean="0"/>
              <a:t> and verify that it is doing what you expect.</a:t>
            </a:r>
            <a:r>
              <a:rPr lang="en-GB" sz="2400" dirty="0">
                <a:latin typeface="APL385 Unicode" panose="020B0709000202000203" pitchFamily="49" charset="0"/>
              </a:rPr>
              <a:t/>
            </a:r>
            <a:br>
              <a:rPr lang="en-GB" sz="2400" dirty="0">
                <a:latin typeface="APL385 Unicode" panose="020B0709000202000203" pitchFamily="49" charset="0"/>
              </a:rPr>
            </a:br>
            <a:endParaRPr lang="en-GB" sz="2400" dirty="0" smtClean="0">
              <a:latin typeface="APL385 Unicode" panose="020B0709000202000203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950473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5b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b="1" dirty="0" smtClean="0"/>
              <a:t>(Optional)</a:t>
            </a:r>
            <a:br>
              <a:rPr lang="en-GB" sz="2800" b="1" dirty="0" smtClean="0"/>
            </a:br>
            <a:endParaRPr lang="en-GB" sz="2800" b="1" dirty="0" smtClean="0"/>
          </a:p>
          <a:p>
            <a:r>
              <a:rPr lang="en-GB" sz="2400" dirty="0" smtClean="0"/>
              <a:t>Update your isolate function to loop and make several calls to a global function outputs something to the session.</a:t>
            </a:r>
          </a:p>
          <a:p>
            <a:endParaRPr lang="en-GB" sz="2400" dirty="0" smtClean="0"/>
          </a:p>
          <a:p>
            <a:r>
              <a:rPr lang="en-GB" sz="2400" b="1" dirty="0" smtClean="0"/>
              <a:t>Beware:</a:t>
            </a:r>
            <a:r>
              <a:rPr lang="en-GB" sz="2400" dirty="0" smtClean="0"/>
              <a:t> Do not display the result of your long-running function, there seems to be a conflict between delaying on a future and GUI message queue processing.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360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5 Summary (1/2)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Configuration settings can be listed using</a:t>
            </a:r>
            <a:br>
              <a:rPr lang="en-GB" sz="2400" dirty="0" smtClean="0"/>
            </a:br>
            <a:r>
              <a:rPr lang="en-GB" sz="2400" dirty="0" smtClean="0"/>
              <a:t>  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isolate.Config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''</a:t>
            </a:r>
            <a:endParaRPr lang="en-GB" sz="2400" dirty="0" smtClean="0">
              <a:solidFill>
                <a:schemeClr val="tx1"/>
              </a:solidFill>
            </a:endParaRPr>
          </a:p>
          <a:p>
            <a:r>
              <a:rPr lang="en-GB" sz="2400" dirty="0" err="1" smtClean="0"/>
              <a:t>Callbacks</a:t>
            </a:r>
            <a:r>
              <a:rPr lang="en-GB" sz="2400" dirty="0" smtClean="0"/>
              <a:t> from isolates to the main process are enabled using</a:t>
            </a:r>
            <a:br>
              <a:rPr lang="en-GB" sz="2400" dirty="0" smtClean="0"/>
            </a:br>
            <a:r>
              <a:rPr lang="en-GB" sz="2400" dirty="0" smtClean="0"/>
              <a:t>  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isolate.Config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'listen' 1</a:t>
            </a:r>
            <a:r>
              <a:rPr lang="en-GB" sz="2400" dirty="0" smtClean="0"/>
              <a:t> </a:t>
            </a:r>
            <a:endParaRPr lang="da-DK" sz="2400" b="1" dirty="0" smtClean="0">
              <a:solidFill>
                <a:schemeClr val="tx1"/>
              </a:solidFill>
              <a:latin typeface="APL385 Unicode" pitchFamily="49" charset="0"/>
            </a:endParaRPr>
          </a:p>
          <a:p>
            <a:r>
              <a:rPr lang="da-DK" sz="2400" dirty="0" err="1" smtClean="0">
                <a:solidFill>
                  <a:schemeClr val="tx1"/>
                </a:solidFill>
              </a:rPr>
              <a:t>Following</a:t>
            </a:r>
            <a:r>
              <a:rPr lang="da-DK" sz="2400" dirty="0" smtClean="0">
                <a:solidFill>
                  <a:schemeClr val="tx1"/>
                </a:solidFill>
              </a:rPr>
              <a:t> a </a:t>
            </a:r>
            <a:r>
              <a:rPr lang="da-DK" sz="2400" dirty="0" err="1" smtClean="0">
                <a:solidFill>
                  <a:schemeClr val="tx1"/>
                </a:solidFill>
              </a:rPr>
              <a:t>configuration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change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which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affects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how</a:t>
            </a:r>
            <a:r>
              <a:rPr lang="da-DK" sz="2400" dirty="0" smtClean="0">
                <a:solidFill>
                  <a:schemeClr val="tx1"/>
                </a:solidFill>
              </a:rPr>
              <a:t> processes </a:t>
            </a:r>
            <a:r>
              <a:rPr lang="da-DK" sz="2400" dirty="0" err="1" smtClean="0">
                <a:solidFill>
                  <a:schemeClr val="tx1"/>
                </a:solidFill>
              </a:rPr>
              <a:t>are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started</a:t>
            </a:r>
            <a:r>
              <a:rPr lang="da-DK" sz="2400" dirty="0" smtClean="0">
                <a:solidFill>
                  <a:schemeClr val="tx1"/>
                </a:solidFill>
              </a:rPr>
              <a:t> or </a:t>
            </a:r>
            <a:r>
              <a:rPr lang="da-DK" sz="2400" dirty="0" err="1" smtClean="0">
                <a:solidFill>
                  <a:schemeClr val="tx1"/>
                </a:solidFill>
              </a:rPr>
              <a:t>connected</a:t>
            </a:r>
            <a:r>
              <a:rPr lang="da-DK" sz="2400" dirty="0" smtClean="0">
                <a:solidFill>
                  <a:schemeClr val="tx1"/>
                </a:solidFill>
              </a:rPr>
              <a:t>, it is </a:t>
            </a:r>
            <a:r>
              <a:rPr lang="da-DK" sz="2400" dirty="0" err="1" smtClean="0">
                <a:solidFill>
                  <a:schemeClr val="tx1"/>
                </a:solidFill>
              </a:rPr>
              <a:t>recommended</a:t>
            </a:r>
            <a:r>
              <a:rPr lang="da-DK" sz="2400" dirty="0" smtClean="0">
                <a:solidFill>
                  <a:schemeClr val="tx1"/>
                </a:solidFill>
              </a:rPr>
              <a:t> to do a</a:t>
            </a:r>
            <a:br>
              <a:rPr lang="da-DK" sz="2400" dirty="0" smtClean="0">
                <a:solidFill>
                  <a:schemeClr val="tx1"/>
                </a:solidFill>
              </a:rPr>
            </a:br>
            <a:r>
              <a:rPr lang="da-DK" sz="2400" dirty="0" smtClean="0">
                <a:solidFill>
                  <a:schemeClr val="tx1"/>
                </a:solidFill>
              </a:rPr>
              <a:t>       </a:t>
            </a:r>
            <a:r>
              <a:rPr lang="en-GB" sz="2400" dirty="0" smtClean="0"/>
              <a:t>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isolate.Reset</a:t>
            </a:r>
            <a:r>
              <a:rPr lang="en-GB" sz="2400" dirty="0" smtClean="0">
                <a:latin typeface="APL385 Unicode" panose="020B0709000202000203" pitchFamily="49" charset="0"/>
              </a:rPr>
              <a:t> 0</a:t>
            </a:r>
            <a:endParaRPr lang="da-DK" sz="2400" dirty="0" smtClean="0">
              <a:solidFill>
                <a:schemeClr val="tx1"/>
              </a:solidFill>
            </a:endParaRPr>
          </a:p>
          <a:p>
            <a:pPr lvl="1"/>
            <a:r>
              <a:rPr lang="da-DK" sz="1800" dirty="0" smtClean="0">
                <a:solidFill>
                  <a:schemeClr val="tx1"/>
                </a:solidFill>
              </a:rPr>
              <a:t>The right argument is </a:t>
            </a:r>
            <a:r>
              <a:rPr lang="da-DK" sz="1800" dirty="0" err="1" smtClean="0">
                <a:solidFill>
                  <a:schemeClr val="tx1"/>
                </a:solidFill>
              </a:rPr>
              <a:t>currently</a:t>
            </a:r>
            <a:r>
              <a:rPr lang="da-DK" sz="1800" dirty="0" smtClean="0">
                <a:solidFill>
                  <a:schemeClr val="tx1"/>
                </a:solidFill>
              </a:rPr>
              <a:t> </a:t>
            </a:r>
            <a:r>
              <a:rPr lang="da-DK" sz="1800" dirty="0" err="1" smtClean="0">
                <a:solidFill>
                  <a:schemeClr val="tx1"/>
                </a:solidFill>
              </a:rPr>
              <a:t>ignored</a:t>
            </a:r>
            <a:r>
              <a:rPr lang="da-DK" sz="1800" dirty="0" smtClean="0">
                <a:solidFill>
                  <a:schemeClr val="tx1"/>
                </a:solidFill>
              </a:rPr>
              <a:t>, but </a:t>
            </a:r>
            <a:r>
              <a:rPr lang="da-DK" sz="1800" dirty="0" err="1" smtClean="0">
                <a:solidFill>
                  <a:schemeClr val="tx1"/>
                </a:solidFill>
              </a:rPr>
              <a:t>please</a:t>
            </a:r>
            <a:r>
              <a:rPr lang="da-DK" sz="1800" dirty="0" smtClean="0">
                <a:solidFill>
                  <a:schemeClr val="tx1"/>
                </a:solidFill>
              </a:rPr>
              <a:t> </a:t>
            </a:r>
            <a:r>
              <a:rPr lang="da-DK" sz="1800" dirty="0" err="1" smtClean="0">
                <a:solidFill>
                  <a:schemeClr val="tx1"/>
                </a:solidFill>
              </a:rPr>
              <a:t>use</a:t>
            </a:r>
            <a:r>
              <a:rPr lang="da-DK" sz="1800" dirty="0" smtClean="0">
                <a:solidFill>
                  <a:schemeClr val="tx1"/>
                </a:solidFill>
              </a:rPr>
              <a:t> 0 or </a:t>
            </a:r>
            <a:r>
              <a:rPr lang="en-GB" sz="1800" dirty="0" smtClean="0">
                <a:latin typeface="APL385 Unicode" panose="020B0709000202000203" pitchFamily="49" charset="0"/>
              </a:rPr>
              <a:t>''</a:t>
            </a:r>
            <a:r>
              <a:rPr lang="en-GB" sz="1800" dirty="0" smtClean="0"/>
              <a:t> (if you care about whether application keeps working).</a:t>
            </a:r>
            <a:endParaRPr lang="da-DK" sz="1800" dirty="0" smtClean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501870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Isolates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An </a:t>
            </a:r>
            <a:r>
              <a:rPr lang="da-DK" b="1" i="1" dirty="0"/>
              <a:t>I</a:t>
            </a:r>
            <a:r>
              <a:rPr lang="da-DK" b="1" i="1" dirty="0" smtClean="0"/>
              <a:t>solate</a:t>
            </a:r>
            <a:r>
              <a:rPr lang="da-DK" dirty="0" smtClean="0"/>
              <a:t> tastes, smells, looks like a Dyalog namespace, except that...</a:t>
            </a:r>
          </a:p>
          <a:p>
            <a:r>
              <a:rPr lang="da-DK" dirty="0" smtClean="0"/>
              <a:t>Expressions executed </a:t>
            </a:r>
            <a:r>
              <a:rPr lang="da-DK" b="1" i="1" dirty="0" smtClean="0"/>
              <a:t>in the isolate </a:t>
            </a:r>
            <a:r>
              <a:rPr lang="da-DK" dirty="0" smtClean="0"/>
              <a:t>run in a separate process from the main interpreter thread (”in parallel”)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511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5 Summary (2/2)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400" dirty="0" smtClean="0">
                <a:solidFill>
                  <a:schemeClr val="tx1"/>
                </a:solidFill>
              </a:rPr>
              <a:t>From the ”</a:t>
            </a:r>
            <a:r>
              <a:rPr lang="da-DK" sz="2400" dirty="0" err="1" smtClean="0">
                <a:solidFill>
                  <a:schemeClr val="tx1"/>
                </a:solidFill>
              </a:rPr>
              <a:t>root</a:t>
            </a:r>
            <a:r>
              <a:rPr lang="da-DK" sz="2400" dirty="0" smtClean="0">
                <a:solidFill>
                  <a:schemeClr val="tx1"/>
                </a:solidFill>
              </a:rPr>
              <a:t>” of an </a:t>
            </a:r>
            <a:r>
              <a:rPr lang="da-DK" sz="2400" dirty="0" err="1" smtClean="0">
                <a:solidFill>
                  <a:schemeClr val="tx1"/>
                </a:solidFill>
              </a:rPr>
              <a:t>isolate</a:t>
            </a:r>
            <a:r>
              <a:rPr lang="da-DK" sz="2400" dirty="0" smtClean="0">
                <a:solidFill>
                  <a:schemeClr val="tx1"/>
                </a:solidFill>
              </a:rPr>
              <a:t>, </a:t>
            </a:r>
            <a:r>
              <a:rPr lang="da-DK" sz="2400" dirty="0" smtClean="0">
                <a:solidFill>
                  <a:schemeClr val="tx1"/>
                </a:solidFill>
                <a:latin typeface="APL385 Unicode" panose="020B0709000202000203" pitchFamily="49" charset="0"/>
              </a:rPr>
              <a:t>##</a:t>
            </a:r>
            <a:r>
              <a:rPr lang="da-DK" sz="2400" dirty="0" smtClean="0">
                <a:solidFill>
                  <a:schemeClr val="tx1"/>
                </a:solidFill>
              </a:rPr>
              <a:t> is a reference to the </a:t>
            </a:r>
            <a:r>
              <a:rPr lang="da-DK" sz="2400" dirty="0" err="1" smtClean="0">
                <a:solidFill>
                  <a:schemeClr val="tx1"/>
                </a:solidFill>
              </a:rPr>
              <a:t>root</a:t>
            </a:r>
            <a:r>
              <a:rPr lang="da-DK" sz="2400" dirty="0" smtClean="0">
                <a:solidFill>
                  <a:schemeClr val="tx1"/>
                </a:solidFill>
              </a:rPr>
              <a:t> of the </a:t>
            </a:r>
            <a:r>
              <a:rPr lang="da-DK" sz="2400" dirty="0" err="1" smtClean="0">
                <a:solidFill>
                  <a:schemeClr val="tx1"/>
                </a:solidFill>
              </a:rPr>
              <a:t>main</a:t>
            </a:r>
            <a:r>
              <a:rPr lang="da-DK" sz="2400" dirty="0" smtClean="0">
                <a:solidFill>
                  <a:schemeClr val="tx1"/>
                </a:solidFill>
              </a:rPr>
              <a:t> (</a:t>
            </a:r>
            <a:r>
              <a:rPr lang="da-DK" sz="2400" dirty="0" err="1" smtClean="0">
                <a:solidFill>
                  <a:schemeClr val="tx1"/>
                </a:solidFill>
              </a:rPr>
              <a:t>client</a:t>
            </a:r>
            <a:r>
              <a:rPr lang="da-DK" sz="2400" dirty="0" smtClean="0">
                <a:solidFill>
                  <a:schemeClr val="tx1"/>
                </a:solidFill>
              </a:rPr>
              <a:t>) </a:t>
            </a:r>
            <a:r>
              <a:rPr lang="da-DK" sz="2400" dirty="0" err="1" smtClean="0">
                <a:solidFill>
                  <a:schemeClr val="tx1"/>
                </a:solidFill>
              </a:rPr>
              <a:t>process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workspace</a:t>
            </a:r>
            <a:r>
              <a:rPr lang="da-DK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da-DK" sz="2400" dirty="0" smtClean="0">
                <a:solidFill>
                  <a:schemeClr val="tx1"/>
                </a:solidFill>
              </a:rPr>
              <a:t>Thus, </a:t>
            </a:r>
            <a:r>
              <a:rPr lang="da-DK" sz="2400" dirty="0" smtClean="0">
                <a:solidFill>
                  <a:schemeClr val="tx1"/>
                </a:solidFill>
                <a:latin typeface="APL385 Unicode" panose="020B0709000202000203" pitchFamily="49" charset="0"/>
              </a:rPr>
              <a:t>##.XYZ </a:t>
            </a:r>
            <a:r>
              <a:rPr lang="da-DK" sz="2400" dirty="0" err="1" smtClean="0">
                <a:solidFill>
                  <a:schemeClr val="tx1"/>
                </a:solidFill>
              </a:rPr>
              <a:t>corresponds</a:t>
            </a:r>
            <a:r>
              <a:rPr lang="da-DK" sz="2400" dirty="0" smtClean="0">
                <a:solidFill>
                  <a:schemeClr val="tx1"/>
                </a:solidFill>
              </a:rPr>
              <a:t> to </a:t>
            </a:r>
            <a:r>
              <a:rPr lang="da-DK" sz="2400" dirty="0" smtClean="0">
                <a:solidFill>
                  <a:schemeClr val="tx1"/>
                </a:solidFill>
                <a:latin typeface="APL385 Unicode" panose="020B0709000202000203" pitchFamily="49" charset="0"/>
              </a:rPr>
              <a:t>#.XYZ</a:t>
            </a:r>
            <a:r>
              <a:rPr lang="da-DK" sz="2400" dirty="0" smtClean="0">
                <a:solidFill>
                  <a:schemeClr val="tx1"/>
                </a:solidFill>
              </a:rPr>
              <a:t> in the </a:t>
            </a:r>
            <a:r>
              <a:rPr lang="da-DK" sz="2400" dirty="0" err="1" smtClean="0">
                <a:solidFill>
                  <a:schemeClr val="tx1"/>
                </a:solidFill>
              </a:rPr>
              <a:t>main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workspace</a:t>
            </a:r>
            <a:r>
              <a:rPr lang="da-DK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da-DK" sz="2400" dirty="0" smtClean="0">
                <a:solidFill>
                  <a:schemeClr val="tx1"/>
                </a:solidFill>
              </a:rPr>
              <a:t>Calls </a:t>
            </a:r>
            <a:r>
              <a:rPr lang="da-DK" sz="2400" dirty="0" err="1" smtClean="0">
                <a:solidFill>
                  <a:schemeClr val="tx1"/>
                </a:solidFill>
              </a:rPr>
              <a:t>into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any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isolate</a:t>
            </a:r>
            <a:r>
              <a:rPr lang="da-DK" sz="2400" dirty="0" smtClean="0">
                <a:solidFill>
                  <a:schemeClr val="tx1"/>
                </a:solidFill>
              </a:rPr>
              <a:t>, </a:t>
            </a:r>
            <a:r>
              <a:rPr lang="da-DK" sz="2400" dirty="0" err="1" smtClean="0">
                <a:solidFill>
                  <a:schemeClr val="tx1"/>
                </a:solidFill>
              </a:rPr>
              <a:t>including</a:t>
            </a:r>
            <a:r>
              <a:rPr lang="da-DK" sz="2400" dirty="0" smtClean="0">
                <a:solidFill>
                  <a:schemeClr val="tx1"/>
                </a:solidFill>
              </a:rPr>
              <a:t> the </a:t>
            </a:r>
            <a:r>
              <a:rPr lang="da-DK" sz="2400" dirty="0" err="1" smtClean="0">
                <a:solidFill>
                  <a:schemeClr val="tx1"/>
                </a:solidFill>
              </a:rPr>
              <a:t>main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process</a:t>
            </a:r>
            <a:r>
              <a:rPr lang="da-DK" sz="2400" dirty="0" smtClean="0">
                <a:solidFill>
                  <a:schemeClr val="tx1"/>
                </a:solidFill>
              </a:rPr>
              <a:t>, </a:t>
            </a:r>
            <a:r>
              <a:rPr lang="da-DK" sz="2400" dirty="0" err="1" smtClean="0">
                <a:solidFill>
                  <a:schemeClr val="tx1"/>
                </a:solidFill>
              </a:rPr>
              <a:t>are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serialised</a:t>
            </a:r>
            <a:r>
              <a:rPr lang="da-DK" sz="2400" dirty="0" smtClean="0">
                <a:solidFill>
                  <a:schemeClr val="tx1"/>
                </a:solidFill>
              </a:rPr>
              <a:t>: </a:t>
            </a:r>
            <a:r>
              <a:rPr lang="da-DK" sz="2400" dirty="0" err="1" smtClean="0">
                <a:solidFill>
                  <a:schemeClr val="tx1"/>
                </a:solidFill>
              </a:rPr>
              <a:t>Only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one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call</a:t>
            </a:r>
            <a:r>
              <a:rPr lang="da-DK" sz="2400" dirty="0" smtClean="0">
                <a:solidFill>
                  <a:schemeClr val="tx1"/>
                </a:solidFill>
              </a:rPr>
              <a:t> is </a:t>
            </a:r>
            <a:r>
              <a:rPr lang="da-DK" sz="2400" dirty="0" err="1" smtClean="0">
                <a:solidFill>
                  <a:schemeClr val="tx1"/>
                </a:solidFill>
              </a:rPr>
              <a:t>executed</a:t>
            </a:r>
            <a:r>
              <a:rPr lang="da-DK" sz="2400" dirty="0" smtClean="0">
                <a:solidFill>
                  <a:schemeClr val="tx1"/>
                </a:solidFill>
              </a:rPr>
              <a:t> at a time. This </a:t>
            </a:r>
            <a:r>
              <a:rPr lang="da-DK" sz="2400" dirty="0" err="1" smtClean="0">
                <a:solidFill>
                  <a:schemeClr val="tx1"/>
                </a:solidFill>
              </a:rPr>
              <a:t>allows</a:t>
            </a:r>
            <a:r>
              <a:rPr lang="da-DK" sz="2400" dirty="0" smtClean="0">
                <a:solidFill>
                  <a:schemeClr val="tx1"/>
                </a:solidFill>
              </a:rPr>
              <a:t> a ”</a:t>
            </a:r>
            <a:r>
              <a:rPr lang="da-DK" sz="2400" dirty="0" err="1" smtClean="0">
                <a:solidFill>
                  <a:schemeClr val="tx1"/>
                </a:solidFill>
              </a:rPr>
              <a:t>callback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expression</a:t>
            </a:r>
            <a:r>
              <a:rPr lang="da-DK" sz="2400" dirty="0" smtClean="0">
                <a:solidFill>
                  <a:schemeClr val="tx1"/>
                </a:solidFill>
              </a:rPr>
              <a:t>” to </a:t>
            </a:r>
            <a:r>
              <a:rPr lang="da-DK" sz="2400" dirty="0" err="1" smtClean="0">
                <a:solidFill>
                  <a:schemeClr val="tx1"/>
                </a:solidFill>
              </a:rPr>
              <a:t>function</a:t>
            </a:r>
            <a:r>
              <a:rPr lang="da-DK" sz="2400" dirty="0" smtClean="0">
                <a:solidFill>
                  <a:schemeClr val="tx1"/>
                </a:solidFill>
              </a:rPr>
              <a:t> as a </a:t>
            </a:r>
            <a:r>
              <a:rPr lang="da-DK" sz="2400" dirty="0" err="1" smtClean="0">
                <a:solidFill>
                  <a:schemeClr val="tx1"/>
                </a:solidFill>
              </a:rPr>
              <a:t>transaction</a:t>
            </a:r>
            <a:r>
              <a:rPr lang="da-DK" sz="2400" dirty="0" smtClean="0">
                <a:solidFill>
                  <a:schemeClr val="tx1"/>
                </a:solidFill>
              </a:rPr>
              <a:t>.</a:t>
            </a:r>
          </a:p>
          <a:p>
            <a:r>
              <a:rPr lang="da-DK" sz="2400" dirty="0" smtClean="0">
                <a:solidFill>
                  <a:schemeClr val="tx1"/>
                </a:solidFill>
              </a:rPr>
              <a:t>A </a:t>
            </a:r>
            <a:r>
              <a:rPr lang="da-DK" sz="2400" dirty="0" err="1" smtClean="0">
                <a:solidFill>
                  <a:schemeClr val="tx1"/>
                </a:solidFill>
              </a:rPr>
              <a:t>configuration</a:t>
            </a:r>
            <a:r>
              <a:rPr lang="da-DK" sz="2400" dirty="0" smtClean="0">
                <a:solidFill>
                  <a:schemeClr val="tx1"/>
                </a:solidFill>
              </a:rPr>
              <a:t> option </a:t>
            </a:r>
            <a:r>
              <a:rPr lang="da-DK" sz="2400" dirty="0" err="1" smtClean="0">
                <a:solidFill>
                  <a:schemeClr val="tx1"/>
                </a:solidFill>
              </a:rPr>
              <a:t>may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change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this</a:t>
            </a:r>
            <a:r>
              <a:rPr lang="da-DK" sz="2400" dirty="0" smtClean="0">
                <a:solidFill>
                  <a:schemeClr val="tx1"/>
                </a:solidFill>
              </a:rPr>
              <a:t> in the future, but it </a:t>
            </a:r>
            <a:r>
              <a:rPr lang="da-DK" sz="2400" dirty="0" err="1" smtClean="0">
                <a:solidFill>
                  <a:schemeClr val="tx1"/>
                </a:solidFill>
              </a:rPr>
              <a:t>will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be</a:t>
            </a:r>
            <a:r>
              <a:rPr lang="da-DK" sz="2400" dirty="0" smtClean="0">
                <a:solidFill>
                  <a:schemeClr val="tx1"/>
                </a:solidFill>
              </a:rPr>
              <a:t> under </a:t>
            </a:r>
            <a:r>
              <a:rPr lang="da-DK" sz="2400" dirty="0" err="1" smtClean="0">
                <a:solidFill>
                  <a:schemeClr val="tx1"/>
                </a:solidFill>
              </a:rPr>
              <a:t>your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control</a:t>
            </a:r>
            <a:r>
              <a:rPr lang="da-DK" sz="2400" dirty="0" smtClean="0">
                <a:solidFill>
                  <a:schemeClr val="tx1"/>
                </a:solidFill>
              </a:rPr>
              <a:t>, so </a:t>
            </a:r>
            <a:r>
              <a:rPr lang="da-DK" sz="2400" dirty="0" err="1" smtClean="0">
                <a:solidFill>
                  <a:schemeClr val="tx1"/>
                </a:solidFill>
              </a:rPr>
              <a:t>you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can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  <a:r>
              <a:rPr lang="da-DK" sz="2400" dirty="0" err="1" smtClean="0">
                <a:solidFill>
                  <a:schemeClr val="tx1"/>
                </a:solidFill>
              </a:rPr>
              <a:t>rely</a:t>
            </a:r>
            <a:r>
              <a:rPr lang="da-DK" sz="2400" dirty="0" smtClean="0">
                <a:solidFill>
                  <a:schemeClr val="tx1"/>
                </a:solidFill>
              </a:rPr>
              <a:t> on it.</a:t>
            </a:r>
          </a:p>
          <a:p>
            <a:endParaRPr lang="en-GB" sz="1800" dirty="0" smtClean="0"/>
          </a:p>
          <a:p>
            <a:pPr lvl="1"/>
            <a:endParaRPr lang="en-GB" sz="18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5951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#1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latin typeface="APL385 Unicode" panose="020B0709000202000203" pitchFamily="49" charset="0"/>
              </a:rPr>
              <a:t>Unable to create isolate processes</a:t>
            </a:r>
          </a:p>
          <a:p>
            <a:pPr lvl="1"/>
            <a:r>
              <a:rPr lang="en-GB" sz="1800" dirty="0" smtClean="0"/>
              <a:t>If not using the default isolate workspace location: Check the setting of the “workspace” option: remember that runtime interpreters may have no WSPATH</a:t>
            </a:r>
          </a:p>
          <a:p>
            <a:pPr lvl="1"/>
            <a:r>
              <a:rPr lang="en-GB" sz="1800" dirty="0" smtClean="0"/>
              <a:t>Switch </a:t>
            </a:r>
            <a:r>
              <a:rPr lang="en-GB" sz="1800" dirty="0"/>
              <a:t>to (</a:t>
            </a:r>
            <a:r>
              <a:rPr lang="en-GB" sz="1800" dirty="0" smtClean="0"/>
              <a:t>'</a:t>
            </a:r>
            <a:r>
              <a:rPr lang="en-GB" sz="1800" dirty="0">
                <a:latin typeface="APL385 Unicode" panose="020B0709000202000203" pitchFamily="49" charset="0"/>
              </a:rPr>
              <a:t>runtime' </a:t>
            </a:r>
            <a:r>
              <a:rPr lang="en-GB" sz="1800" dirty="0" smtClean="0">
                <a:latin typeface="APL385 Unicode" panose="020B0709000202000203" pitchFamily="49" charset="0"/>
              </a:rPr>
              <a:t>0</a:t>
            </a:r>
            <a:r>
              <a:rPr lang="en-GB" sz="1800" dirty="0" smtClean="0"/>
              <a:t>) and see whether you can spot any hints in the session output. A logging mechanism will soon be added.</a:t>
            </a:r>
            <a:endParaRPr lang="en-GB" sz="1600" dirty="0"/>
          </a:p>
          <a:p>
            <a:r>
              <a:rPr lang="en-US" sz="2400" dirty="0" smtClean="0">
                <a:latin typeface="APL385 Unicode" panose="020B0709000202000203" pitchFamily="49" charset="0"/>
              </a:rPr>
              <a:t>Everything is hung…</a:t>
            </a:r>
          </a:p>
          <a:p>
            <a:pPr lvl="1"/>
            <a:r>
              <a:rPr lang="en-GB" sz="1800" dirty="0" smtClean="0"/>
              <a:t>Try restarting all threads. It is recommended not to use “pause threads on error” when using isolates.</a:t>
            </a:r>
          </a:p>
          <a:p>
            <a:pPr lvl="1"/>
            <a:r>
              <a:rPr lang="en-GB" sz="1800" dirty="0" smtClean="0"/>
              <a:t>If you have had an error or interrupt deep inside the isolate model, you may have a thread pool issue. Try (</a:t>
            </a:r>
            <a:r>
              <a:rPr lang="en-GB" sz="1800" dirty="0" err="1" smtClean="0">
                <a:latin typeface="APL385 Unicode" panose="020B0709000202000203" pitchFamily="49" charset="0"/>
              </a:rPr>
              <a:t>isolate.Reset</a:t>
            </a:r>
            <a:r>
              <a:rPr lang="en-GB" sz="1800" dirty="0" smtClean="0">
                <a:latin typeface="APL385 Unicode" panose="020B0709000202000203" pitchFamily="49" charset="0"/>
              </a:rPr>
              <a:t> 0</a:t>
            </a:r>
            <a:r>
              <a:rPr lang="en-GB" sz="1800" dirty="0" smtClean="0"/>
              <a:t>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3244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6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Enable server-side debugging:</a:t>
            </a:r>
            <a:br>
              <a:rPr lang="en-GB" sz="2400" dirty="0" smtClean="0"/>
            </a:b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 smtClean="0">
                <a:latin typeface="APL385 Unicode" panose="020B0709000202000203" pitchFamily="49" charset="0"/>
              </a:rPr>
              <a:t>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isolate.Config</a:t>
            </a:r>
            <a:r>
              <a:rPr lang="en-GB" sz="2400" dirty="0" smtClean="0">
                <a:latin typeface="APL385 Unicode" panose="020B0709000202000203" pitchFamily="49" charset="0"/>
              </a:rPr>
              <a:t> '</a:t>
            </a:r>
            <a:r>
              <a:rPr lang="en-GB" sz="2400" dirty="0" err="1" smtClean="0">
                <a:latin typeface="APL385 Unicode" panose="020B0709000202000203" pitchFamily="49" charset="0"/>
              </a:rPr>
              <a:t>onerror</a:t>
            </a:r>
            <a:r>
              <a:rPr lang="en-GB" sz="2400" dirty="0" smtClean="0">
                <a:latin typeface="APL385 Unicode" panose="020B0709000202000203" pitchFamily="49" charset="0"/>
              </a:rPr>
              <a:t>'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'debug'</a:t>
            </a:r>
            <a:br>
              <a:rPr lang="en-GB" sz="2400" dirty="0" smtClean="0">
                <a:latin typeface="APL385 Unicode" panose="020B0709000202000203" pitchFamily="49" charset="0"/>
              </a:rPr>
            </a:br>
            <a:r>
              <a:rPr lang="en-GB" sz="2400" dirty="0" smtClean="0">
                <a:latin typeface="APL385 Unicode" panose="020B0709000202000203" pitchFamily="49" charset="0"/>
              </a:rPr>
              <a:t>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isolate.Reset</a:t>
            </a:r>
            <a:r>
              <a:rPr lang="en-GB" sz="2400" dirty="0" smtClean="0">
                <a:latin typeface="APL385 Unicode" panose="020B0709000202000203" pitchFamily="49" charset="0"/>
              </a:rPr>
              <a:t> </a:t>
            </a:r>
            <a:r>
              <a:rPr lang="en-GB" sz="2400" dirty="0">
                <a:latin typeface="APL385 Unicode" panose="020B0709000202000203" pitchFamily="49" charset="0"/>
              </a:rPr>
              <a:t>0</a:t>
            </a:r>
            <a:endParaRPr lang="en-GB" sz="2400" dirty="0" smtClean="0">
              <a:latin typeface="APL385 Unicode" panose="020B0709000202000203" pitchFamily="49" charset="0"/>
            </a:endParaRPr>
          </a:p>
          <a:p>
            <a:endParaRPr lang="en-GB" sz="2400" dirty="0" smtClean="0"/>
          </a:p>
          <a:p>
            <a:r>
              <a:rPr lang="en-GB" sz="2400" dirty="0" smtClean="0"/>
              <a:t>Put a bug in a function and invoke it in an isolate</a:t>
            </a:r>
            <a:r>
              <a:rPr lang="en-GB" sz="2400" dirty="0">
                <a:latin typeface="APL385 Unicode" panose="020B0709000202000203" pitchFamily="49" charset="0"/>
              </a:rPr>
              <a:t/>
            </a:r>
            <a:br>
              <a:rPr lang="en-GB" sz="2400" dirty="0">
                <a:latin typeface="APL385 Unicode" panose="020B0709000202000203" pitchFamily="49" charset="0"/>
              </a:rPr>
            </a:br>
            <a:endParaRPr lang="en-GB" sz="2400" dirty="0" smtClean="0">
              <a:latin typeface="APL385 Unicode" panose="020B0709000202000203" pitchFamily="49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0576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6 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Enable debugging with:</a:t>
            </a:r>
            <a:br>
              <a:rPr lang="en-GB" sz="2400" dirty="0" smtClean="0"/>
            </a:br>
            <a:r>
              <a:rPr lang="en-GB" sz="2400" dirty="0" smtClean="0"/>
              <a:t>        </a:t>
            </a:r>
            <a:r>
              <a:rPr lang="en-GB" sz="2400" dirty="0" err="1" smtClean="0">
                <a:latin typeface="APL385 Unicode" panose="020B0709000202000203" pitchFamily="49" charset="0"/>
              </a:rPr>
              <a:t>isolate.Config</a:t>
            </a:r>
            <a:r>
              <a:rPr lang="en-GB" sz="2400" dirty="0">
                <a:latin typeface="APL385 Unicode" panose="020B0709000202000203" pitchFamily="49" charset="0"/>
              </a:rPr>
              <a:t> </a:t>
            </a:r>
            <a:r>
              <a:rPr lang="en-GB" sz="2400" dirty="0" smtClean="0">
                <a:latin typeface="APL385 Unicode" panose="020B0709000202000203" pitchFamily="49" charset="0"/>
              </a:rPr>
              <a:t>'</a:t>
            </a:r>
            <a:r>
              <a:rPr lang="en-GB" sz="2400" dirty="0" err="1" smtClean="0">
                <a:latin typeface="APL385 Unicode" panose="020B0709000202000203" pitchFamily="49" charset="0"/>
              </a:rPr>
              <a:t>onerror</a:t>
            </a:r>
            <a:r>
              <a:rPr lang="en-GB" sz="2400" dirty="0" smtClean="0">
                <a:latin typeface="APL385 Unicode" panose="020B0709000202000203" pitchFamily="49" charset="0"/>
              </a:rPr>
              <a:t>' 'debug'</a:t>
            </a:r>
            <a:endParaRPr lang="en-GB" sz="2400" dirty="0" smtClean="0">
              <a:solidFill>
                <a:schemeClr val="tx1"/>
              </a:solidFill>
            </a:endParaRPr>
          </a:p>
          <a:p>
            <a:r>
              <a:rPr lang="en-GB" sz="2400" dirty="0" smtClean="0"/>
              <a:t>This will automatically select the development interpreter, rather than a runtime (regardless of the runtime configuration setting).</a:t>
            </a:r>
          </a:p>
          <a:p>
            <a:r>
              <a:rPr lang="en-GB" sz="2400" dirty="0" smtClean="0"/>
              <a:t>Switch back with</a:t>
            </a:r>
            <a:br>
              <a:rPr lang="en-GB" sz="2400" dirty="0" smtClean="0"/>
            </a:br>
            <a:r>
              <a:rPr lang="en-GB" sz="2400" dirty="0" smtClean="0"/>
              <a:t>       </a:t>
            </a:r>
            <a:r>
              <a:rPr lang="en-GB" sz="2400" dirty="0" err="1">
                <a:latin typeface="APL385 Unicode" panose="020B0709000202000203" pitchFamily="49" charset="0"/>
              </a:rPr>
              <a:t>isolate.Config</a:t>
            </a:r>
            <a:r>
              <a:rPr lang="en-GB" sz="2400" dirty="0">
                <a:latin typeface="APL385 Unicode" panose="020B0709000202000203" pitchFamily="49" charset="0"/>
              </a:rPr>
              <a:t> '</a:t>
            </a:r>
            <a:r>
              <a:rPr lang="en-GB" sz="2400" dirty="0" err="1">
                <a:latin typeface="APL385 Unicode" panose="020B0709000202000203" pitchFamily="49" charset="0"/>
              </a:rPr>
              <a:t>onerror</a:t>
            </a:r>
            <a:r>
              <a:rPr lang="en-GB" sz="2400" dirty="0">
                <a:latin typeface="APL385 Unicode" panose="020B0709000202000203" pitchFamily="49" charset="0"/>
              </a:rPr>
              <a:t>' </a:t>
            </a:r>
            <a:r>
              <a:rPr lang="en-GB" sz="2400" dirty="0" smtClean="0">
                <a:latin typeface="APL385 Unicode" panose="020B0709000202000203" pitchFamily="49" charset="0"/>
              </a:rPr>
              <a:t>'signal'</a:t>
            </a:r>
            <a:endParaRPr lang="en-GB" sz="2400" dirty="0" smtClean="0"/>
          </a:p>
          <a:p>
            <a:r>
              <a:rPr lang="da-DK" sz="2400" dirty="0" smtClean="0"/>
              <a:t>Under Windows, the </a:t>
            </a:r>
            <a:r>
              <a:rPr lang="da-DK" sz="2400" dirty="0" err="1"/>
              <a:t>w</a:t>
            </a:r>
            <a:r>
              <a:rPr lang="da-DK" sz="2400" dirty="0" err="1" smtClean="0"/>
              <a:t>indow</a:t>
            </a:r>
            <a:r>
              <a:rPr lang="da-DK" sz="2400" dirty="0" smtClean="0"/>
              <a:t> </a:t>
            </a:r>
            <a:r>
              <a:rPr lang="da-DK" sz="2400" dirty="0" err="1"/>
              <a:t>c</a:t>
            </a:r>
            <a:r>
              <a:rPr lang="da-DK" sz="2400" dirty="0" err="1" smtClean="0"/>
              <a:t>aption</a:t>
            </a:r>
            <a:r>
              <a:rPr lang="da-DK" sz="2400" dirty="0" smtClean="0"/>
              <a:t> of a </a:t>
            </a:r>
            <a:r>
              <a:rPr lang="da-DK" sz="2400" dirty="0" err="1" smtClean="0"/>
              <a:t>suspended</a:t>
            </a:r>
            <a:r>
              <a:rPr lang="da-DK" sz="2400" dirty="0" smtClean="0"/>
              <a:t> </a:t>
            </a:r>
            <a:r>
              <a:rPr lang="da-DK" sz="2400" dirty="0" err="1" smtClean="0"/>
              <a:t>isolate</a:t>
            </a:r>
            <a:r>
              <a:rPr lang="da-DK" sz="2400" dirty="0" smtClean="0"/>
              <a:t> </a:t>
            </a:r>
            <a:r>
              <a:rPr lang="da-DK" sz="2400" dirty="0" err="1" smtClean="0"/>
              <a:t>process</a:t>
            </a:r>
            <a:r>
              <a:rPr lang="da-DK" sz="2400" dirty="0" smtClean="0"/>
              <a:t> is </a:t>
            </a:r>
            <a:r>
              <a:rPr lang="da-DK" sz="2400" dirty="0" err="1" smtClean="0"/>
              <a:t>modified</a:t>
            </a:r>
            <a:r>
              <a:rPr lang="da-DK" sz="2400" dirty="0" smtClean="0"/>
              <a:t> to </a:t>
            </a:r>
            <a:r>
              <a:rPr lang="da-DK" sz="2400" dirty="0" err="1" smtClean="0"/>
              <a:t>help</a:t>
            </a:r>
            <a:r>
              <a:rPr lang="da-DK" sz="2400" dirty="0" smtClean="0"/>
              <a:t> </a:t>
            </a:r>
            <a:r>
              <a:rPr lang="da-DK" sz="2400" dirty="0" err="1" smtClean="0"/>
              <a:t>you</a:t>
            </a:r>
            <a:r>
              <a:rPr lang="da-DK" sz="2400" dirty="0" smtClean="0"/>
              <a:t> find it</a:t>
            </a:r>
            <a:endParaRPr lang="da-DK" sz="2400" dirty="0" smtClean="0">
              <a:solidFill>
                <a:schemeClr val="tx1"/>
              </a:solidFill>
            </a:endParaRPr>
          </a:p>
          <a:p>
            <a:endParaRPr lang="en-GB" sz="1800" dirty="0" smtClean="0"/>
          </a:p>
          <a:p>
            <a:pPr lvl="1"/>
            <a:endParaRPr lang="en-GB" sz="1800" dirty="0" smtClean="0"/>
          </a:p>
          <a:p>
            <a:endParaRPr lang="en-GB" sz="2400" dirty="0" smtClean="0"/>
          </a:p>
          <a:p>
            <a:endParaRPr lang="en-GB" sz="2400" dirty="0" smtClean="0"/>
          </a:p>
          <a:p>
            <a:endParaRPr lang="en-GB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78667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Configuration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385556"/>
              </p:ext>
            </p:extLst>
          </p:nvPr>
        </p:nvGraphicFramePr>
        <p:xfrm>
          <a:off x="664029" y="1649975"/>
          <a:ext cx="7617587" cy="4446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6832"/>
                <a:gridCol w="1359535"/>
                <a:gridCol w="4681220"/>
              </a:tblGrid>
              <a:tr h="357584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Option Name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Default</a:t>
                      </a:r>
                      <a:endParaRPr lang="en-GB" sz="18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Description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drc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#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Location of CONGA namespace to use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homeport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7051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The lowest port number that will be used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homeportmax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7151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The highest port number to try listening on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isolates                          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99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Number or isolates allowed per process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listen                          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0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1 to allow isolates to issue callbacks to parent process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85064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maxws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'64000'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By default, uses the same setting as the current APL session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onerror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'signal'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Signal errors to the line waiting for results</a:t>
                      </a:r>
                      <a:endParaRPr lang="en-GB" sz="20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processes                       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1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The number of processes to start per </a:t>
                      </a:r>
                      <a:r>
                        <a:rPr lang="en-GB" sz="1600" dirty="0" smtClean="0">
                          <a:effectLst/>
                        </a:rPr>
                        <a:t>processor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22617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processors          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4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Number of processors </a:t>
                      </a:r>
                      <a:r>
                        <a:rPr lang="en-GB" sz="1600" dirty="0" smtClean="0">
                          <a:effectLst/>
                        </a:rPr>
                        <a:t>(default </a:t>
                      </a:r>
                      <a:r>
                        <a:rPr lang="en-GB" sz="1600" dirty="0">
                          <a:effectLst/>
                        </a:rPr>
                        <a:t>determined automatically)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runtime  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  <a:latin typeface="APL385 Unicode" panose="020B0709000202000203" pitchFamily="49" charset="0"/>
                        </a:rPr>
                        <a:t>1</a:t>
                      </a:r>
                      <a:endParaRPr lang="en-GB" sz="200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Whether to run isolates using the runtime engine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1130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  <a:latin typeface="APL385 Unicode" panose="020B0709000202000203" pitchFamily="49" charset="0"/>
                        </a:rPr>
                        <a:t>workspace            </a:t>
                      </a:r>
                      <a:endParaRPr lang="en-GB" sz="2000" dirty="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  <a:latin typeface="APL385 Unicode" panose="020B0709000202000203" pitchFamily="49" charset="0"/>
                        </a:rPr>
                        <a:t>'isolate'</a:t>
                      </a:r>
                      <a:endParaRPr lang="en-GB" sz="2000" dirty="0">
                        <a:effectLst/>
                        <a:latin typeface="APL385 Unicode" panose="020B0709000202000203" pitchFamily="49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Workspace to load when starting new isolates</a:t>
                      </a:r>
                      <a:endParaRPr lang="en-GB" sz="20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067661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More </a:t>
            </a:r>
            <a:r>
              <a:rPr lang="da-DK" dirty="0" err="1" smtClean="0"/>
              <a:t>limitations</a:t>
            </a:r>
            <a:r>
              <a:rPr lang="da-DK" dirty="0" smtClean="0"/>
              <a:t> / </a:t>
            </a:r>
            <a:r>
              <a:rPr lang="da-DK" dirty="0" err="1" smtClean="0"/>
              <a:t>Gotchas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Beware of isolates sharing a process</a:t>
            </a:r>
          </a:p>
          <a:p>
            <a:r>
              <a:rPr lang="en-GB" dirty="0" smtClean="0"/>
              <a:t>NB you cannot have refs </a:t>
            </a:r>
            <a:r>
              <a:rPr lang="en-GB" dirty="0"/>
              <a:t>pointing across borders</a:t>
            </a:r>
          </a:p>
          <a:p>
            <a:pPr lvl="1"/>
            <a:r>
              <a:rPr lang="en-GB" dirty="0"/>
              <a:t>Namespaces will always be </a:t>
            </a:r>
            <a:r>
              <a:rPr lang="en-GB" dirty="0" smtClean="0"/>
              <a:t>COPIED</a:t>
            </a:r>
            <a:br>
              <a:rPr lang="en-GB" dirty="0" smtClean="0"/>
            </a:br>
            <a:r>
              <a:rPr lang="en-GB" dirty="0" smtClean="0"/>
              <a:t>e.g.     </a:t>
            </a:r>
            <a:r>
              <a:rPr lang="en-GB" dirty="0" smtClean="0">
                <a:latin typeface="APL385 Unicode" panose="020B0709000202000203" pitchFamily="49" charset="0"/>
              </a:rPr>
              <a:t>ref←is1.ns</a:t>
            </a:r>
            <a:endParaRPr lang="en-GB" dirty="0">
              <a:latin typeface="APL385 Unicode" panose="020B0709000202000203" pitchFamily="49" charset="0"/>
            </a:endParaRP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90877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Troubleshooting #2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latin typeface="APL385 Unicode" panose="020B0709000202000203" pitchFamily="49" charset="0"/>
              </a:rPr>
              <a:t>Warning: Ports in use…</a:t>
            </a:r>
          </a:p>
          <a:p>
            <a:pPr lvl="1"/>
            <a:r>
              <a:rPr lang="en-GB" sz="1600" dirty="0" smtClean="0"/>
              <a:t>Either you have two APL sessions both using isolates</a:t>
            </a:r>
          </a:p>
          <a:p>
            <a:pPr lvl="1"/>
            <a:r>
              <a:rPr lang="en-GB" sz="1600" dirty="0" smtClean="0"/>
              <a:t>Or you have “zombie” isolate processes, typically created if you exit from your APL process without running the destructors</a:t>
            </a:r>
          </a:p>
          <a:p>
            <a:pPr lvl="1"/>
            <a:r>
              <a:rPr lang="en-GB" sz="1600" dirty="0" smtClean="0"/>
              <a:t>Currently, there is no way to kill them other than using </a:t>
            </a:r>
            <a:r>
              <a:rPr lang="en-GB" sz="1600" dirty="0" err="1" smtClean="0"/>
              <a:t>TaskMgr</a:t>
            </a:r>
            <a:endParaRPr lang="en-GB" sz="1600" dirty="0" smtClean="0"/>
          </a:p>
          <a:p>
            <a:pPr lvl="1"/>
            <a:endParaRPr lang="en-GB" sz="1600" dirty="0"/>
          </a:p>
          <a:p>
            <a:r>
              <a:rPr lang="en-US" sz="2000" dirty="0">
                <a:latin typeface="APL385 Unicode" panose="020B0709000202000203" pitchFamily="49" charset="0"/>
              </a:rPr>
              <a:t>Soft interrupt received, RPC Server shutting </a:t>
            </a:r>
            <a:r>
              <a:rPr lang="en-US" sz="2000" dirty="0" smtClean="0">
                <a:latin typeface="APL385 Unicode" panose="020B0709000202000203" pitchFamily="49" charset="0"/>
              </a:rPr>
              <a:t>down</a:t>
            </a:r>
            <a:br>
              <a:rPr lang="en-US" sz="2000" dirty="0" smtClean="0">
                <a:latin typeface="APL385 Unicode" panose="020B0709000202000203" pitchFamily="49" charset="0"/>
              </a:rPr>
            </a:br>
            <a:r>
              <a:rPr lang="en-US" sz="2000" dirty="0" smtClean="0">
                <a:latin typeface="APL385 Unicode" panose="020B0709000202000203" pitchFamily="49" charset="0"/>
              </a:rPr>
              <a:t>ISOLATE</a:t>
            </a:r>
            <a:r>
              <a:rPr lang="en-US" sz="2000" dirty="0">
                <a:latin typeface="APL385 Unicode" panose="020B0709000202000203" pitchFamily="49" charset="0"/>
              </a:rPr>
              <a:t>: Callback server restarted</a:t>
            </a:r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GB" sz="1600" dirty="0" smtClean="0"/>
              <a:t>When </a:t>
            </a:r>
            <a:r>
              <a:rPr lang="en-GB" sz="1600" dirty="0" err="1" smtClean="0"/>
              <a:t>callbacks</a:t>
            </a:r>
            <a:r>
              <a:rPr lang="en-GB" sz="1600" dirty="0" smtClean="0"/>
              <a:t> are enabled, a thread is running a Conga TCP listener</a:t>
            </a:r>
          </a:p>
          <a:p>
            <a:pPr lvl="1"/>
            <a:r>
              <a:rPr lang="en-GB" sz="1600" dirty="0" smtClean="0"/>
              <a:t>If you issue an interrupt, this thread may be killed – this gives the first message</a:t>
            </a:r>
          </a:p>
          <a:p>
            <a:pPr lvl="1"/>
            <a:r>
              <a:rPr lang="en-GB" sz="1600" dirty="0" smtClean="0"/>
              <a:t>On the next call to an isolate, the second message will be issued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082322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Session 7 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Start isolate processes using </a:t>
            </a:r>
            <a:r>
              <a:rPr lang="en-GB" sz="2000" dirty="0" err="1" smtClean="0"/>
              <a:t>StartServer</a:t>
            </a:r>
            <a:r>
              <a:rPr lang="en-GB" sz="2000" dirty="0" smtClean="0"/>
              <a:t>:</a:t>
            </a:r>
            <a:br>
              <a:rPr lang="en-GB" sz="2000" dirty="0" smtClean="0"/>
            </a:br>
            <a:r>
              <a:rPr lang="en-GB" sz="2000" dirty="0" smtClean="0"/>
              <a:t>       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isolate.StartServer</a:t>
            </a:r>
            <a:r>
              <a:rPr lang="en-GB" sz="2000" dirty="0" smtClean="0">
                <a:latin typeface="APL385 Unicode" panose="020B0709000202000203" pitchFamily="49" charset="0"/>
              </a:rPr>
              <a:t> '</a:t>
            </a:r>
            <a:r>
              <a:rPr lang="en-GB" sz="2000" dirty="0" err="1" smtClean="0">
                <a:latin typeface="APL385 Unicode" panose="020B0709000202000203" pitchFamily="49" charset="0"/>
              </a:rPr>
              <a:t>ip</a:t>
            </a:r>
            <a:r>
              <a:rPr lang="en-GB" sz="2000" dirty="0" smtClean="0">
                <a:latin typeface="APL385 Unicode" panose="020B0709000202000203" pitchFamily="49" charset="0"/>
              </a:rPr>
              <a:t>=192.168.88.96'</a:t>
            </a:r>
            <a:endParaRPr lang="en-GB" sz="2000" dirty="0" smtClean="0">
              <a:solidFill>
                <a:schemeClr val="tx1"/>
              </a:solidFill>
            </a:endParaRPr>
          </a:p>
          <a:p>
            <a:r>
              <a:rPr lang="en-GB" sz="2000" dirty="0" smtClean="0"/>
              <a:t>This uses all the usual </a:t>
            </a:r>
            <a:r>
              <a:rPr lang="en-GB" sz="2000" dirty="0" err="1" smtClean="0"/>
              <a:t>Config</a:t>
            </a:r>
            <a:r>
              <a:rPr lang="en-GB" sz="2000" dirty="0" smtClean="0"/>
              <a:t> settings to decide how many processes to start, whether to use runtime, allow debugging, etc.</a:t>
            </a:r>
          </a:p>
          <a:p>
            <a:endParaRPr lang="en-GB" sz="2000" dirty="0" smtClean="0"/>
          </a:p>
          <a:p>
            <a:r>
              <a:rPr lang="en-GB" sz="2000" dirty="0" smtClean="0"/>
              <a:t>As a client, you can add and remote servers using:</a:t>
            </a:r>
            <a:br>
              <a:rPr lang="en-GB" sz="2000" dirty="0" smtClean="0"/>
            </a:br>
            <a:r>
              <a:rPr lang="en-GB" sz="2000" dirty="0" smtClean="0"/>
              <a:t>      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isolate.AddServer</a:t>
            </a:r>
            <a:r>
              <a:rPr lang="en-GB" sz="2000" dirty="0" smtClean="0">
                <a:latin typeface="APL385 Unicode" panose="020B0709000202000203" pitchFamily="49" charset="0"/>
              </a:rPr>
              <a:t> 'address' ports</a:t>
            </a:r>
            <a:br>
              <a:rPr lang="en-GB" sz="2000" dirty="0" smtClean="0">
                <a:latin typeface="APL385 Unicode" panose="020B0709000202000203" pitchFamily="49" charset="0"/>
              </a:rPr>
            </a:br>
            <a:r>
              <a:rPr lang="en-GB" sz="2000" dirty="0" smtClean="0">
                <a:latin typeface="APL385 Unicode" panose="020B0709000202000203" pitchFamily="49" charset="0"/>
              </a:rPr>
              <a:t>   </a:t>
            </a:r>
            <a:r>
              <a:rPr lang="en-GB" sz="2000" dirty="0" err="1" smtClean="0">
                <a:latin typeface="APL385 Unicode" panose="020B0709000202000203" pitchFamily="49" charset="0"/>
              </a:rPr>
              <a:t>isolate.RemoveServer</a:t>
            </a:r>
            <a:r>
              <a:rPr lang="en-GB" sz="2000" dirty="0" smtClean="0">
                <a:latin typeface="APL385 Unicode" panose="020B0709000202000203" pitchFamily="49" charset="0"/>
              </a:rPr>
              <a:t> </a:t>
            </a:r>
            <a:r>
              <a:rPr lang="en-GB" sz="2000" dirty="0">
                <a:latin typeface="APL385 Unicode" panose="020B0709000202000203" pitchFamily="49" charset="0"/>
              </a:rPr>
              <a:t>'address'</a:t>
            </a:r>
            <a:endParaRPr lang="en-GB" sz="2000" dirty="0" smtClean="0"/>
          </a:p>
          <a:p>
            <a:endParaRPr lang="en-GB" sz="2000" dirty="0" smtClean="0"/>
          </a:p>
          <a:p>
            <a:r>
              <a:rPr lang="da-DK" sz="2000" dirty="0" err="1" smtClean="0"/>
              <a:t>Use</a:t>
            </a:r>
            <a:r>
              <a:rPr lang="da-DK" sz="2000" dirty="0" smtClean="0"/>
              <a:t>       </a:t>
            </a:r>
            <a:r>
              <a:rPr lang="da-DK" sz="2000" dirty="0" err="1" smtClean="0">
                <a:latin typeface="APL385 Unicode" panose="020B0709000202000203" pitchFamily="49" charset="0"/>
              </a:rPr>
              <a:t>isolate.State</a:t>
            </a:r>
            <a:r>
              <a:rPr lang="da-DK" sz="2000" dirty="0" smtClean="0">
                <a:latin typeface="APL385 Unicode" panose="020B0709000202000203" pitchFamily="49" charset="0"/>
              </a:rPr>
              <a:t> </a:t>
            </a:r>
            <a:r>
              <a:rPr lang="en-GB" sz="2000" dirty="0" smtClean="0">
                <a:latin typeface="APL385 Unicode" panose="020B0709000202000203" pitchFamily="49" charset="0"/>
              </a:rPr>
              <a:t>''   </a:t>
            </a:r>
            <a:r>
              <a:rPr lang="en-GB" sz="2000" dirty="0" smtClean="0"/>
              <a:t>to monitor status.</a:t>
            </a:r>
            <a:endParaRPr lang="da-DK" sz="2000" dirty="0" smtClean="0">
              <a:solidFill>
                <a:schemeClr val="tx1"/>
              </a:solidFill>
            </a:endParaRPr>
          </a:p>
          <a:p>
            <a:endParaRPr lang="en-GB" sz="1600" dirty="0" smtClean="0"/>
          </a:p>
          <a:p>
            <a:pPr lvl="1"/>
            <a:endParaRPr lang="en-GB" sz="1600" dirty="0" smtClean="0"/>
          </a:p>
          <a:p>
            <a:endParaRPr lang="en-GB" sz="2000" dirty="0" smtClean="0"/>
          </a:p>
          <a:p>
            <a:endParaRPr lang="en-GB" sz="2000" dirty="0" smtClean="0"/>
          </a:p>
          <a:p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95703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Session 7 Exercises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Connect to SSID: Isolates, Password: Parallel14</a:t>
            </a:r>
          </a:p>
          <a:p>
            <a:endParaRPr lang="en-GB" sz="2400" dirty="0" smtClean="0"/>
          </a:p>
          <a:p>
            <a:r>
              <a:rPr lang="en-GB" sz="2400" dirty="0" smtClean="0"/>
              <a:t>Pair up with someone and see if you can make your server available to them (or vice versa)</a:t>
            </a:r>
          </a:p>
          <a:p>
            <a:endParaRPr lang="en-GB" sz="2400" dirty="0"/>
          </a:p>
          <a:p>
            <a:r>
              <a:rPr lang="en-GB" sz="2400" dirty="0" smtClean="0"/>
              <a:t>Give me your IP address and we’ll try to set a new record for the highest number of processes ever used at once!</a:t>
            </a:r>
            <a:endParaRPr lang="en-GB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1415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Futures and Isolates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800" dirty="0" err="1" smtClean="0"/>
              <a:t>Goal</a:t>
            </a:r>
            <a:r>
              <a:rPr lang="da-DK" sz="2800" dirty="0" smtClean="0"/>
              <a:t>: </a:t>
            </a:r>
            <a:r>
              <a:rPr lang="da-DK" sz="2800" dirty="0" err="1" smtClean="0"/>
              <a:t>Allow</a:t>
            </a:r>
            <a:r>
              <a:rPr lang="da-DK" sz="2800" dirty="0" smtClean="0"/>
              <a:t> the APL </a:t>
            </a:r>
            <a:r>
              <a:rPr lang="da-DK" sz="2800" dirty="0" err="1" smtClean="0"/>
              <a:t>user</a:t>
            </a:r>
            <a:r>
              <a:rPr lang="da-DK" sz="2800" dirty="0" smtClean="0"/>
              <a:t> to explicitly express parallelism in a ”natural” </a:t>
            </a:r>
            <a:r>
              <a:rPr lang="da-DK" sz="2800" dirty="0" err="1" smtClean="0"/>
              <a:t>way</a:t>
            </a:r>
            <a:endParaRPr lang="da-DK" sz="2800" dirty="0" smtClean="0"/>
          </a:p>
          <a:p>
            <a:endParaRPr lang="da-DK" sz="2800" dirty="0"/>
          </a:p>
          <a:p>
            <a:r>
              <a:rPr lang="da-DK" sz="2800" dirty="0" smtClean="0"/>
              <a:t>How </a:t>
            </a:r>
            <a:r>
              <a:rPr lang="da-DK" sz="2800" dirty="0" err="1" smtClean="0"/>
              <a:t>close</a:t>
            </a:r>
            <a:r>
              <a:rPr lang="da-DK" sz="2800" dirty="0" smtClean="0"/>
              <a:t> </a:t>
            </a:r>
            <a:r>
              <a:rPr lang="da-DK" sz="2800" dirty="0" err="1" smtClean="0"/>
              <a:t>are</a:t>
            </a:r>
            <a:r>
              <a:rPr lang="da-DK" sz="2800" dirty="0" smtClean="0"/>
              <a:t> </a:t>
            </a:r>
            <a:r>
              <a:rPr lang="da-DK" sz="2800" dirty="0" err="1" smtClean="0"/>
              <a:t>we</a:t>
            </a:r>
            <a:r>
              <a:rPr lang="da-DK" sz="2800" dirty="0" smtClean="0"/>
              <a:t>?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38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30861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Isolates in Action</a:t>
            </a:r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3</a:t>
            </a:fld>
            <a:endParaRPr lang="da-DK"/>
          </a:p>
        </p:txBody>
      </p:sp>
      <p:sp>
        <p:nvSpPr>
          <p:cNvPr id="4" name="Oval 3"/>
          <p:cNvSpPr/>
          <p:nvPr/>
        </p:nvSpPr>
        <p:spPr bwMode="auto">
          <a:xfrm>
            <a:off x="2174954" y="1815005"/>
            <a:ext cx="3917911" cy="273630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8" name="Chord 7"/>
          <p:cNvSpPr/>
          <p:nvPr/>
        </p:nvSpPr>
        <p:spPr bwMode="auto">
          <a:xfrm flipH="1">
            <a:off x="3205982" y="3183157"/>
            <a:ext cx="1855853" cy="2315334"/>
          </a:xfrm>
          <a:prstGeom prst="chord">
            <a:avLst>
              <a:gd name="adj1" fmla="val 21418589"/>
              <a:gd name="adj2" fmla="val 1099454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7" name="Chord 6"/>
          <p:cNvSpPr/>
          <p:nvPr/>
        </p:nvSpPr>
        <p:spPr bwMode="auto">
          <a:xfrm flipH="1">
            <a:off x="4767242" y="2945866"/>
            <a:ext cx="1649647" cy="2104849"/>
          </a:xfrm>
          <a:prstGeom prst="chord">
            <a:avLst>
              <a:gd name="adj1" fmla="val 1131296"/>
              <a:gd name="adj2" fmla="val 1437027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5" name="Chord 4"/>
          <p:cNvSpPr/>
          <p:nvPr/>
        </p:nvSpPr>
        <p:spPr bwMode="auto">
          <a:xfrm>
            <a:off x="1958930" y="2953700"/>
            <a:ext cx="1794961" cy="2104849"/>
          </a:xfrm>
          <a:prstGeom prst="chord">
            <a:avLst>
              <a:gd name="adj1" fmla="val 1131296"/>
              <a:gd name="adj2" fmla="val 1365006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a-DK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18138" y="4135219"/>
            <a:ext cx="147654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latin typeface="APL385 Unicode" pitchFamily="49" charset="0"/>
              </a:rPr>
              <a:t>X←1 2 3</a:t>
            </a:r>
            <a:endParaRPr lang="da-DK" sz="1900" b="1" dirty="0">
              <a:latin typeface="APL385 Unicode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53891" y="4607239"/>
            <a:ext cx="117814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latin typeface="APL385 Unicode" pitchFamily="49" charset="0"/>
              </a:rPr>
              <a:t>X←4 5</a:t>
            </a:r>
            <a:endParaRPr lang="da-DK" sz="1900" b="1" dirty="0">
              <a:latin typeface="APL385 Unicode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50719" y="4069519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b="1" dirty="0" smtClean="0">
                <a:latin typeface="APL385 Unicode" pitchFamily="49" charset="0"/>
              </a:rPr>
              <a:t>X←6</a:t>
            </a:r>
            <a:endParaRPr lang="da-DK" sz="2000" b="1" dirty="0">
              <a:latin typeface="APL385 Unicode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2626" y="2216669"/>
            <a:ext cx="420906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latin typeface="APL385 Unicode" pitchFamily="49" charset="0"/>
              </a:rPr>
              <a:t>  I3←</a:t>
            </a:r>
            <a:r>
              <a:rPr lang="da-DK" sz="1900" b="1" dirty="0">
                <a:latin typeface="APL385 Unicode" pitchFamily="49" charset="0"/>
              </a:rPr>
              <a:t>¤¨3⍴⊂''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72626" y="2798436"/>
            <a:ext cx="420906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latin typeface="APL385 Unicode" pitchFamily="49" charset="0"/>
              </a:rPr>
              <a:t>  I3.({(+/⍵)÷≢⍵}</a:t>
            </a:r>
            <a:r>
              <a:rPr lang="da-DK" sz="1900" b="1" dirty="0" smtClean="0">
                <a:solidFill>
                  <a:srgbClr val="333333"/>
                </a:solidFill>
                <a:latin typeface="APL385 Unicode" pitchFamily="49" charset="0"/>
              </a:rPr>
              <a:t>X)</a:t>
            </a:r>
            <a:endParaRPr lang="da-DK" sz="1900" b="1" dirty="0">
              <a:latin typeface="APL385 Unicode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72626" y="2519023"/>
            <a:ext cx="420906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latin typeface="APL385 Unicode" pitchFamily="49" charset="0"/>
              </a:rPr>
              <a:t>  I3.X←(1 2 3)(4 5)6   </a:t>
            </a:r>
            <a:endParaRPr lang="da-DK" sz="1900" b="1" dirty="0">
              <a:latin typeface="APL385 Unicode" pitchFamily="49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23466" y="3133085"/>
            <a:ext cx="420906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900" b="1" dirty="0" smtClean="0">
                <a:solidFill>
                  <a:srgbClr val="333333"/>
                </a:solidFill>
                <a:latin typeface="APL385 Unicode" pitchFamily="49" charset="0"/>
              </a:rPr>
              <a:t>2 4.5 6</a:t>
            </a:r>
            <a:endParaRPr lang="da-DK" sz="1900" b="1" dirty="0">
              <a:latin typeface="APL385 Unicod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950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4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Known Weaknesses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GB" dirty="0" smtClean="0"/>
              <a:t>No start-up logging</a:t>
            </a:r>
          </a:p>
          <a:p>
            <a:r>
              <a:rPr lang="en-GB" dirty="0" smtClean="0"/>
              <a:t>No </a:t>
            </a:r>
            <a:r>
              <a:rPr lang="en-GB" dirty="0"/>
              <a:t>way to start </a:t>
            </a:r>
            <a:r>
              <a:rPr lang="en-GB" dirty="0" smtClean="0"/>
              <a:t>an isolate </a:t>
            </a:r>
            <a:r>
              <a:rPr lang="en-GB" dirty="0"/>
              <a:t>on specific process</a:t>
            </a:r>
          </a:p>
          <a:p>
            <a:r>
              <a:rPr lang="en-GB" dirty="0"/>
              <a:t>No way to stop </a:t>
            </a:r>
            <a:r>
              <a:rPr lang="en-GB" dirty="0" smtClean="0"/>
              <a:t>an asynchronous call</a:t>
            </a:r>
          </a:p>
          <a:p>
            <a:r>
              <a:rPr lang="en-GB" dirty="0" smtClean="0"/>
              <a:t>Cannot return functions or classes</a:t>
            </a:r>
          </a:p>
          <a:p>
            <a:r>
              <a:rPr lang="en-GB" dirty="0" smtClean="0"/>
              <a:t>No way to fix the same bug in 10 isolates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39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8398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Please play </a:t>
            </a:r>
            <a:r>
              <a:rPr lang="en-GB" smtClean="0"/>
              <a:t>with Futures </a:t>
            </a:r>
            <a:r>
              <a:rPr lang="en-GB" dirty="0" smtClean="0"/>
              <a:t>and Isolates and provide feedback!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D2F29-DB1C-4E94-A1AC-5626D33AEA9B}" type="slidenum">
              <a:rPr lang="da-DK" altLang="en-US" smtClean="0"/>
              <a:pPr>
                <a:defRPr/>
              </a:pPr>
              <a:t>40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3489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3962400" y="1295400"/>
            <a:ext cx="4953000" cy="480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A 2-Core Computer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How it Works…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 bwMode="auto">
          <a:xfrm>
            <a:off x="4038600" y="2050676"/>
            <a:ext cx="1905000" cy="193693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A Dyalog</a:t>
            </a:r>
            <a:b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</a:b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Application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6934200" y="2050676"/>
            <a:ext cx="1905000" cy="1981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Isolate</a:t>
            </a:r>
            <a:b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</a:b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Process 1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6934200" y="4121523"/>
            <a:ext cx="1905000" cy="1905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Isolate</a:t>
            </a:r>
            <a:b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</a:b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Process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 2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5715000" y="2292723"/>
            <a:ext cx="1371600" cy="58987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 bwMode="auto">
          <a:xfrm>
            <a:off x="5753100" y="3079601"/>
            <a:ext cx="1333500" cy="127052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 bwMode="auto">
          <a:xfrm>
            <a:off x="7104529" y="2952078"/>
            <a:ext cx="1600200" cy="4953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Isolate 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104529" y="4913779"/>
            <a:ext cx="1600200" cy="4953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Isolate 2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5029200" y="80657"/>
            <a:ext cx="1905000" cy="30771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Dyalog Processes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7101840" y="80657"/>
            <a:ext cx="1905000" cy="307714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Namespaces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4191000" y="3452812"/>
            <a:ext cx="304800" cy="357187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1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4550376" y="3452813"/>
            <a:ext cx="304800" cy="357186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4913448" y="3452813"/>
            <a:ext cx="304800" cy="357186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3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5295689" y="3452813"/>
            <a:ext cx="304800" cy="357186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4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2966652" y="93233"/>
            <a:ext cx="1905000" cy="3077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Computers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228600" y="1295401"/>
            <a:ext cx="3561624" cy="4800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Another Computer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1076160" y="2050676"/>
            <a:ext cx="1905000" cy="1981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Isolate</a:t>
            </a:r>
            <a:b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</a:b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Process 1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1076160" y="4121523"/>
            <a:ext cx="1905000" cy="1905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Isolate</a:t>
            </a:r>
            <a:b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</a:b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Process</a:t>
            </a:r>
            <a:r>
              <a:rPr kumimoji="0" lang="en-GB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Arial" charset="0"/>
              </a:rPr>
              <a:t> 2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 bwMode="auto">
          <a:xfrm flipH="1" flipV="1">
            <a:off x="2844000" y="2409018"/>
            <a:ext cx="1423200" cy="50451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 bwMode="auto">
          <a:xfrm flipV="1">
            <a:off x="2844000" y="3091143"/>
            <a:ext cx="1423200" cy="126326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006025" y="4426759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 err="1">
                <a:latin typeface="APL385 Unicode" panose="020B0709000202000203" pitchFamily="49" charset="0"/>
              </a:rPr>
              <a:t>i</a:t>
            </a:r>
            <a:r>
              <a:rPr lang="en-GB" sz="1800" dirty="0" err="1" smtClean="0">
                <a:latin typeface="APL385 Unicode" panose="020B0709000202000203" pitchFamily="49" charset="0"/>
              </a:rPr>
              <a:t>ss</a:t>
            </a:r>
            <a:r>
              <a:rPr lang="en-GB" sz="1800" dirty="0" smtClean="0">
                <a:latin typeface="APL385 Unicode" panose="020B0709000202000203" pitchFamily="49" charset="0"/>
              </a:rPr>
              <a:t>←¤¨4⍴</a:t>
            </a:r>
            <a:r>
              <a:rPr lang="da-DK" sz="1800" dirty="0" smtClean="0">
                <a:latin typeface="APL385 Unicode" panose="020B0709000202000203" pitchFamily="49" charset="0"/>
              </a:rPr>
              <a:t>⊂⍬</a:t>
            </a:r>
            <a:endParaRPr lang="en-GB" sz="1800" dirty="0">
              <a:latin typeface="APL385 Unicode" panose="020B0709000202000203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97233" y="478155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800" dirty="0" err="1" smtClean="0">
                <a:latin typeface="APL385 Unicode" panose="020B0709000202000203" pitchFamily="49" charset="0"/>
              </a:rPr>
              <a:t>AddServer</a:t>
            </a:r>
            <a:r>
              <a:rPr lang="da-DK" sz="1800" dirty="0" smtClean="0">
                <a:latin typeface="APL385 Unicode" panose="020B0709000202000203" pitchFamily="49" charset="0"/>
              </a:rPr>
              <a:t> '10.0.0.4'</a:t>
            </a:r>
            <a:endParaRPr lang="en-GB" sz="1800" dirty="0">
              <a:latin typeface="APL385 Unicode" panose="020B0709000202000203" pitchFamily="49" charset="0"/>
            </a:endParaRPr>
          </a:p>
        </p:txBody>
      </p:sp>
      <p:cxnSp>
        <p:nvCxnSpPr>
          <p:cNvPr id="57" name="Straight Arrow Connector 56"/>
          <p:cNvCxnSpPr/>
          <p:nvPr/>
        </p:nvCxnSpPr>
        <p:spPr bwMode="auto">
          <a:xfrm>
            <a:off x="6438900" y="774225"/>
            <a:ext cx="2283655" cy="86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5067300" y="640507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 smtClean="0">
                <a:latin typeface="+mn-lt"/>
              </a:rPr>
              <a:t>TCP Sockets</a:t>
            </a:r>
            <a:endParaRPr lang="en-GB" sz="1600" dirty="0">
              <a:latin typeface="+mn-lt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101840" y="3492313"/>
            <a:ext cx="1600200" cy="4953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Isolate 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101840" y="5460066"/>
            <a:ext cx="1600200" cy="495300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cs typeface="Arial" charset="0"/>
              </a:rPr>
              <a:t>Isolate 4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3314700" y="6305217"/>
            <a:ext cx="1905000" cy="457200"/>
          </a:xfrm>
        </p:spPr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4</a:t>
            </a:fld>
            <a:endParaRPr lang="da-DK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8373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7 L -0.63924 -0.0780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62" y="-391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63924 -0.0694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62" y="-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6" grpId="0" animBg="1"/>
      <p:bldP spid="17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33" grpId="0" animBg="1"/>
      <p:bldP spid="35" grpId="0" animBg="1"/>
      <p:bldP spid="36" grpId="0" animBg="1"/>
      <p:bldP spid="55" grpId="0"/>
      <p:bldP spid="56" grpId="0"/>
      <p:bldP spid="59" grpId="0"/>
      <p:bldP spid="18" grpId="0" animBg="1"/>
      <p:bldP spid="18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Futures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sz="2800" dirty="0" smtClean="0"/>
              <a:t>The result of an expression executed in an Isolate is a </a:t>
            </a:r>
            <a:r>
              <a:rPr lang="da-DK" sz="2800" b="1" i="1" dirty="0" smtClean="0"/>
              <a:t>Future</a:t>
            </a:r>
          </a:p>
          <a:p>
            <a:r>
              <a:rPr lang="da-DK" sz="2800" dirty="0" smtClean="0"/>
              <a:t>Futures can be passed as arguments to functions without blocking</a:t>
            </a:r>
          </a:p>
          <a:p>
            <a:r>
              <a:rPr lang="da-DK" sz="2800" dirty="0" smtClean="0"/>
              <a:t>Structural functions can work on arrays containing futures without blocking</a:t>
            </a:r>
          </a:p>
          <a:p>
            <a:r>
              <a:rPr lang="da-DK" sz="2800" dirty="0" smtClean="0"/>
              <a:t>Primitives which need to reference the </a:t>
            </a:r>
            <a:r>
              <a:rPr lang="da-DK" sz="2800" b="1" i="1" dirty="0" smtClean="0"/>
              <a:t>value</a:t>
            </a:r>
            <a:r>
              <a:rPr lang="da-DK" sz="2800" dirty="0" smtClean="0"/>
              <a:t> will block</a:t>
            </a:r>
            <a:endParaRPr lang="da-DK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7293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The Parallel Operator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064" y="1628800"/>
            <a:ext cx="8424936" cy="4114800"/>
          </a:xfrm>
        </p:spPr>
        <p:txBody>
          <a:bodyPr/>
          <a:lstStyle/>
          <a:p>
            <a:pPr marL="0" indent="0">
              <a:buNone/>
            </a:pPr>
            <a:r>
              <a:rPr lang="da-DK" sz="1800" dirty="0" smtClean="0"/>
              <a:t>Monadic operator </a:t>
            </a:r>
            <a:r>
              <a:rPr lang="da-DK" sz="1800" i="1" dirty="0" smtClean="0"/>
              <a:t>parallel</a:t>
            </a:r>
            <a:r>
              <a:rPr lang="da-DK" sz="1800" dirty="0" smtClean="0"/>
              <a:t> (</a:t>
            </a:r>
            <a:r>
              <a:rPr lang="da-DK" sz="1800" dirty="0"/>
              <a:t>∥</a:t>
            </a:r>
            <a:r>
              <a:rPr lang="da-DK" sz="1800" dirty="0" smtClean="0"/>
              <a:t>) derives a function which creates an empty isolate on the fly and executes the operand inside it (thus returning a future):</a:t>
            </a:r>
            <a:br>
              <a:rPr lang="da-DK" sz="1800" dirty="0" smtClean="0"/>
            </a:br>
            <a:endParaRPr lang="da-DK" sz="1800" dirty="0" smtClean="0"/>
          </a:p>
          <a:p>
            <a:pPr marL="0" indent="0">
              <a:buNone/>
            </a:pPr>
            <a:r>
              <a:rPr lang="da-DK" sz="1800" dirty="0" smtClean="0">
                <a:latin typeface="APL385 Unicode" pitchFamily="49" charset="0"/>
              </a:rPr>
              <a:t>   sums</a:t>
            </a:r>
            <a:r>
              <a:rPr lang="da-DK" sz="1800" dirty="0">
                <a:latin typeface="APL385 Unicode" pitchFamily="49" charset="0"/>
              </a:rPr>
              <a:t>←{+/⍳⍵}</a:t>
            </a:r>
            <a:r>
              <a:rPr lang="da-DK" sz="1800" b="1" dirty="0">
                <a:solidFill>
                  <a:srgbClr val="FF0000"/>
                </a:solidFill>
                <a:latin typeface="APL385 Unicode" pitchFamily="49" charset="0"/>
              </a:rPr>
              <a:t>∥</a:t>
            </a:r>
            <a:r>
              <a:rPr lang="da-DK" sz="1800" dirty="0">
                <a:latin typeface="APL385 Unicode" pitchFamily="49" charset="0"/>
              </a:rPr>
              <a:t>¨⍳100 ⍝ returns </a:t>
            </a:r>
            <a:r>
              <a:rPr lang="da-DK" sz="1800" dirty="0" smtClean="0">
                <a:latin typeface="APL385 Unicode" pitchFamily="49" charset="0"/>
              </a:rPr>
              <a:t>100 ”futures” - IMMEDIATELY</a:t>
            </a:r>
          </a:p>
          <a:p>
            <a:pPr marL="0" indent="0">
              <a:buNone/>
            </a:pPr>
            <a:r>
              <a:rPr lang="da-DK" sz="1800" dirty="0">
                <a:latin typeface="APL385 Unicode" pitchFamily="49" charset="0"/>
              </a:rPr>
              <a:t> </a:t>
            </a:r>
            <a:r>
              <a:rPr lang="da-DK" sz="1800" dirty="0" smtClean="0">
                <a:latin typeface="APL385 Unicode" pitchFamily="49" charset="0"/>
              </a:rPr>
              <a:t>  ⍴sums ⍝ structural functions do not ”realize” futures</a:t>
            </a:r>
            <a:br>
              <a:rPr lang="da-DK" sz="1800" dirty="0" smtClean="0">
                <a:latin typeface="APL385 Unicode" pitchFamily="49" charset="0"/>
              </a:rPr>
            </a:br>
            <a:r>
              <a:rPr lang="da-DK" sz="1800" dirty="0" smtClean="0">
                <a:latin typeface="APL385 Unicode" pitchFamily="49" charset="0"/>
              </a:rPr>
              <a:t>100</a:t>
            </a:r>
          </a:p>
          <a:p>
            <a:pPr marL="0" indent="0">
              <a:buNone/>
            </a:pPr>
            <a:r>
              <a:rPr lang="da-DK" sz="1800" dirty="0" smtClean="0">
                <a:latin typeface="APL385 Unicode" pitchFamily="49" charset="0"/>
              </a:rPr>
              <a:t>   partitions</a:t>
            </a:r>
            <a:r>
              <a:rPr lang="da-DK" sz="1800" dirty="0">
                <a:latin typeface="APL385 Unicode" pitchFamily="49" charset="0"/>
              </a:rPr>
              <a:t>←</a:t>
            </a:r>
            <a:r>
              <a:rPr lang="da-DK" sz="1800" dirty="0" smtClean="0">
                <a:latin typeface="APL385 Unicode" pitchFamily="49" charset="0"/>
              </a:rPr>
              <a:t>(25/⍳4)</a:t>
            </a:r>
            <a:r>
              <a:rPr lang="da-DK" sz="1800" dirty="0">
                <a:latin typeface="APL385 Unicode" pitchFamily="49" charset="0"/>
              </a:rPr>
              <a:t>⊂sums ⍝ </a:t>
            </a:r>
            <a:r>
              <a:rPr lang="da-DK" sz="1800" dirty="0" smtClean="0">
                <a:latin typeface="APL385 Unicode" pitchFamily="49" charset="0"/>
              </a:rPr>
              <a:t>Also returns immediately</a:t>
            </a:r>
          </a:p>
          <a:p>
            <a:pPr marL="0" indent="0">
              <a:buNone/>
            </a:pPr>
            <a:r>
              <a:rPr lang="da-DK" sz="1800" dirty="0">
                <a:latin typeface="APL385 Unicode" pitchFamily="49" charset="0"/>
              </a:rPr>
              <a:t> </a:t>
            </a:r>
            <a:r>
              <a:rPr lang="da-DK" sz="1800" dirty="0" smtClean="0">
                <a:latin typeface="APL385 Unicode" pitchFamily="49" charset="0"/>
              </a:rPr>
              <a:t>  ⍴partitions ⍝ 4 partitions</a:t>
            </a:r>
            <a:br>
              <a:rPr lang="da-DK" sz="1800" dirty="0" smtClean="0">
                <a:latin typeface="APL385 Unicode" pitchFamily="49" charset="0"/>
              </a:rPr>
            </a:br>
            <a:r>
              <a:rPr lang="da-DK" sz="1800" dirty="0" smtClean="0">
                <a:latin typeface="APL385 Unicode" pitchFamily="49" charset="0"/>
              </a:rPr>
              <a:t>4</a:t>
            </a:r>
          </a:p>
          <a:p>
            <a:pPr marL="0" indent="0">
              <a:buNone/>
            </a:pPr>
            <a:r>
              <a:rPr lang="da-DK" sz="1800" dirty="0">
                <a:latin typeface="APL385 Unicode" pitchFamily="49" charset="0"/>
              </a:rPr>
              <a:t> </a:t>
            </a:r>
            <a:r>
              <a:rPr lang="da-DK" sz="1800" dirty="0" smtClean="0">
                <a:latin typeface="APL385 Unicode" pitchFamily="49" charset="0"/>
              </a:rPr>
              <a:t>  ⍴¨partitions ⍝ Each containing 25 futures</a:t>
            </a:r>
            <a:br>
              <a:rPr lang="da-DK" sz="1800" dirty="0" smtClean="0">
                <a:latin typeface="APL385 Unicode" pitchFamily="49" charset="0"/>
              </a:rPr>
            </a:br>
            <a:r>
              <a:rPr lang="da-DK" sz="1800" dirty="0" smtClean="0">
                <a:latin typeface="APL385 Unicode" pitchFamily="49" charset="0"/>
              </a:rPr>
              <a:t> 25  25  25  25</a:t>
            </a:r>
          </a:p>
          <a:p>
            <a:pPr marL="0" indent="0">
              <a:buNone/>
            </a:pPr>
            <a:r>
              <a:rPr lang="da-DK" sz="1800" dirty="0" smtClean="0">
                <a:latin typeface="APL385 Unicode" pitchFamily="49" charset="0"/>
              </a:rPr>
              <a:t>   +/+/</a:t>
            </a:r>
            <a:r>
              <a:rPr lang="da-DK" sz="1800" b="1" dirty="0">
                <a:solidFill>
                  <a:srgbClr val="FF0000"/>
                </a:solidFill>
                <a:latin typeface="APL385 Unicode" pitchFamily="49" charset="0"/>
              </a:rPr>
              <a:t>∥</a:t>
            </a:r>
            <a:r>
              <a:rPr lang="da-DK" sz="1800" dirty="0">
                <a:latin typeface="APL385 Unicode" pitchFamily="49" charset="0"/>
              </a:rPr>
              <a:t>¨partitions ⍝ </a:t>
            </a:r>
            <a:r>
              <a:rPr lang="da-DK" sz="1800" dirty="0" smtClean="0">
                <a:latin typeface="APL385 Unicode" pitchFamily="49" charset="0"/>
              </a:rPr>
              <a:t>4 threads to do sums (blocks)</a:t>
            </a:r>
            <a:br>
              <a:rPr lang="da-DK" sz="1800" dirty="0" smtClean="0">
                <a:latin typeface="APL385 Unicode" pitchFamily="49" charset="0"/>
              </a:rPr>
            </a:br>
            <a:r>
              <a:rPr lang="da-DK" sz="1800" dirty="0" smtClean="0">
                <a:latin typeface="APL385 Unicode" pitchFamily="49" charset="0"/>
              </a:rPr>
              <a:t>171700</a:t>
            </a:r>
          </a:p>
          <a:p>
            <a:pPr marL="0" indent="0">
              <a:buNone/>
            </a:pPr>
            <a:endParaRPr lang="da-DK" sz="1400" dirty="0">
              <a:latin typeface="APL385 Unicode" pitchFamily="49" charset="0"/>
            </a:endParaRPr>
          </a:p>
          <a:p>
            <a:pPr marL="0" indent="0">
              <a:buNone/>
            </a:pPr>
            <a:r>
              <a:rPr lang="da-DK" sz="1800" dirty="0" smtClean="0"/>
              <a:t>(</a:t>
            </a:r>
            <a:r>
              <a:rPr lang="da-DK" sz="1800" dirty="0" smtClean="0">
                <a:solidFill>
                  <a:schemeClr val="tx1"/>
                </a:solidFill>
              </a:rPr>
              <a:t>We</a:t>
            </a:r>
            <a:r>
              <a:rPr lang="da-DK" sz="1800" dirty="0" smtClean="0"/>
              <a:t> used 100+4+1 parallel threads to compute the end result)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2051720" y="2852936"/>
            <a:ext cx="720080" cy="29523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H="1" flipV="1">
            <a:off x="1907704" y="5157192"/>
            <a:ext cx="504056" cy="64807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flipV="1">
            <a:off x="2740765" y="5589240"/>
            <a:ext cx="0" cy="21602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Straight Connector 22"/>
          <p:cNvCxnSpPr/>
          <p:nvPr/>
        </p:nvCxnSpPr>
        <p:spPr bwMode="auto">
          <a:xfrm>
            <a:off x="1309192" y="5589240"/>
            <a:ext cx="143157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H="1" flipV="1">
            <a:off x="1309192" y="5301208"/>
            <a:ext cx="878" cy="28803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3913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436" y="1524000"/>
            <a:ext cx="7772400" cy="4114800"/>
          </a:xfrm>
        </p:spPr>
        <p:txBody>
          <a:bodyPr/>
          <a:lstStyle/>
          <a:p>
            <a:r>
              <a:rPr lang="en-US" sz="2800" dirty="0" smtClean="0"/>
              <a:t>Still partly a model implemented in APL</a:t>
            </a:r>
          </a:p>
          <a:p>
            <a:r>
              <a:rPr lang="en-US" sz="2800" dirty="0" smtClean="0"/>
              <a:t>A few users in production.</a:t>
            </a:r>
          </a:p>
          <a:p>
            <a:r>
              <a:rPr lang="en-US" sz="2800" dirty="0" smtClean="0"/>
              <a:t>Pre-v14 prototype *is* in production and giving 5x speed-ups on 8 core machines</a:t>
            </a:r>
          </a:p>
          <a:p>
            <a:r>
              <a:rPr lang="en-US" sz="2800" dirty="0" smtClean="0"/>
              <a:t>One well-know user:</a:t>
            </a:r>
            <a:br>
              <a:rPr lang="en-US" sz="2800" dirty="0" smtClean="0"/>
            </a:br>
            <a:r>
              <a:rPr lang="en-US" sz="2800" dirty="0" smtClean="0">
                <a:hlinkClick r:id="rId2" action="ppaction://hlinkfile"/>
              </a:rPr>
              <a:t>DACAndDyalog.pdf</a:t>
            </a:r>
            <a:endParaRPr lang="en-US" sz="2800" dirty="0" smtClean="0"/>
          </a:p>
          <a:p>
            <a:r>
              <a:rPr lang="en-US" sz="2800" dirty="0" smtClean="0"/>
              <a:t>Dr. James A. Brown says: “Isolate are the hottest thing in parallel computing” </a:t>
            </a:r>
            <a:r>
              <a:rPr lang="en-US" sz="2800" dirty="0" smtClean="0">
                <a:sym typeface="Wingdings" panose="05000000000000000000" pitchFamily="2" charset="2"/>
              </a:rPr>
              <a:t></a:t>
            </a:r>
            <a:endParaRPr lang="en-US" sz="2800" dirty="0" smtClean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7</a:t>
            </a:fld>
            <a:endParaRPr lang="da-DK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160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0436" y="1524000"/>
            <a:ext cx="7772400" cy="4114800"/>
          </a:xfrm>
        </p:spPr>
        <p:txBody>
          <a:bodyPr/>
          <a:lstStyle/>
          <a:p>
            <a:r>
              <a:rPr lang="en-US" sz="2800" dirty="0" smtClean="0"/>
              <a:t>Still very few users in production.</a:t>
            </a:r>
          </a:p>
          <a:p>
            <a:r>
              <a:rPr lang="en-US" sz="2800" dirty="0" smtClean="0"/>
              <a:t>Pre-v14 prototype *is* in production and giving 5x speed-ups on 8 core machines</a:t>
            </a:r>
          </a:p>
          <a:p>
            <a:r>
              <a:rPr lang="en-US" sz="2800" dirty="0" smtClean="0"/>
              <a:t>One well-know user:</a:t>
            </a:r>
            <a:br>
              <a:rPr lang="en-US" sz="2800" dirty="0" smtClean="0"/>
            </a:br>
            <a:r>
              <a:rPr lang="en-US" sz="2800" dirty="0" smtClean="0">
                <a:hlinkClick r:id="rId4" action="ppaction://hlinkfile"/>
              </a:rPr>
              <a:t>DACAndDyalog.pdf</a:t>
            </a:r>
            <a:endParaRPr lang="en-US" sz="2800" dirty="0" smtClean="0"/>
          </a:p>
          <a:p>
            <a:r>
              <a:rPr lang="en-US" sz="2800" dirty="0" smtClean="0"/>
              <a:t>Dr. James A. Brown says: “Isolate are the hottest thing in parallel computing” </a:t>
            </a:r>
            <a:r>
              <a:rPr lang="en-US" sz="2800" dirty="0" smtClean="0">
                <a:sym typeface="Wingdings" panose="05000000000000000000" pitchFamily="2" charset="2"/>
              </a:rPr>
              <a:t></a:t>
            </a:r>
          </a:p>
          <a:p>
            <a:r>
              <a:rPr lang="en-US" sz="2800" dirty="0" smtClean="0">
                <a:sym typeface="Wingdings" panose="05000000000000000000" pitchFamily="2" charset="2"/>
              </a:rPr>
              <a:t>Dancing Robots</a:t>
            </a: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CDEE4C-F9F1-481E-A617-5C7709786851}" type="slidenum">
              <a:rPr lang="da-DK" smtClean="0"/>
              <a:pPr>
                <a:defRPr/>
              </a:pPr>
              <a:t>8</a:t>
            </a:fld>
            <a:endParaRPr lang="da-DK" dirty="0"/>
          </a:p>
        </p:txBody>
      </p:sp>
      <p:pic>
        <p:nvPicPr>
          <p:cNvPr id="5" name="MVI_004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609600"/>
            <a:ext cx="9144000" cy="514350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Futures and Isolates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49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Master Powerpoint template 18 aug 2014">
  <a:themeElements>
    <a:clrScheme name="1_Dyalo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yalog">
      <a:majorFont>
        <a:latin typeface="Geneva"/>
        <a:ea typeface=""/>
        <a:cs typeface=""/>
      </a:majorFont>
      <a:minorFont>
        <a:latin typeface="Genev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  <a:cs typeface="Arial" charset="0"/>
          </a:defRPr>
        </a:defPPr>
      </a:lstStyle>
    </a:lnDef>
  </a:objectDefaults>
  <a:extraClrSchemeLst>
    <a:extraClrScheme>
      <a:clrScheme name="1_Dyalo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yalo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yalo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yalo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yalo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yalo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yalo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Master Powerpoint template 18 aug 2014.potx" id="{D75E8AA9-851B-4AE5-B4A8-6C86A88EC8D9}" vid="{39B23ECB-5CBD-46BA-A539-2031A0E0478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7139</TotalTime>
  <Words>1788</Words>
  <Application>Microsoft Office PowerPoint</Application>
  <PresentationFormat>On-screen Show (4:3)</PresentationFormat>
  <Paragraphs>387</Paragraphs>
  <Slides>41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0" baseType="lpstr">
      <vt:lpstr>MS Mincho</vt:lpstr>
      <vt:lpstr>APL385 Unicode</vt:lpstr>
      <vt:lpstr>Arial</vt:lpstr>
      <vt:lpstr>Calibri</vt:lpstr>
      <vt:lpstr>Geneva</vt:lpstr>
      <vt:lpstr>Times</vt:lpstr>
      <vt:lpstr>Times New Roman</vt:lpstr>
      <vt:lpstr>Wingdings</vt:lpstr>
      <vt:lpstr>Master Powerpoint template 18 aug 2014</vt:lpstr>
      <vt:lpstr>PowerPoint Presentation</vt:lpstr>
      <vt:lpstr>Futures and Isolates</vt:lpstr>
      <vt:lpstr>Isolates</vt:lpstr>
      <vt:lpstr>Isolates in Action</vt:lpstr>
      <vt:lpstr>How it Works…</vt:lpstr>
      <vt:lpstr>Futures</vt:lpstr>
      <vt:lpstr>The Parallel Operator</vt:lpstr>
      <vt:lpstr>Status</vt:lpstr>
      <vt:lpstr>Status</vt:lpstr>
      <vt:lpstr>Status, Continued</vt:lpstr>
      <vt:lpstr>Demos &amp; Exercises</vt:lpstr>
      <vt:lpstr>Exercises - 1a</vt:lpstr>
      <vt:lpstr>Exercises - 1b</vt:lpstr>
      <vt:lpstr>Exercises – 1c</vt:lpstr>
      <vt:lpstr>Session 1 Summary</vt:lpstr>
      <vt:lpstr>Some Restrictions</vt:lpstr>
      <vt:lpstr>Exercises – 2a</vt:lpstr>
      <vt:lpstr>Exercises – 2b</vt:lpstr>
      <vt:lpstr>Session 2 Summary (1/2)</vt:lpstr>
      <vt:lpstr>Session 2 Summary (2/2)</vt:lpstr>
      <vt:lpstr>Exercise 3a</vt:lpstr>
      <vt:lpstr>Exercise 3b</vt:lpstr>
      <vt:lpstr>Exercise 3b - answer</vt:lpstr>
      <vt:lpstr>Session 3 Summary</vt:lpstr>
      <vt:lpstr>Exercise 4</vt:lpstr>
      <vt:lpstr>Session 4 Summary</vt:lpstr>
      <vt:lpstr>Exercise 5a</vt:lpstr>
      <vt:lpstr>Exercise 5b</vt:lpstr>
      <vt:lpstr>Session 5 Summary (1/2)</vt:lpstr>
      <vt:lpstr>Session 5 Summary (2/2)</vt:lpstr>
      <vt:lpstr>Troubleshooting #1</vt:lpstr>
      <vt:lpstr>Exercise 6</vt:lpstr>
      <vt:lpstr>Session 6 Summary</vt:lpstr>
      <vt:lpstr>Configuration Options</vt:lpstr>
      <vt:lpstr>More limitations / Gotchas</vt:lpstr>
      <vt:lpstr>Troubleshooting #2</vt:lpstr>
      <vt:lpstr>Session 7 Summary</vt:lpstr>
      <vt:lpstr>Session 7 Exercises</vt:lpstr>
      <vt:lpstr>Futures and Isolates</vt:lpstr>
      <vt:lpstr>Known Weaknesses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P Becker</dc:creator>
  <cp:lastModifiedBy>Morten Kromberg</cp:lastModifiedBy>
  <cp:revision>80</cp:revision>
  <cp:lastPrinted>2014-08-15T09:52:37Z</cp:lastPrinted>
  <dcterms:created xsi:type="dcterms:W3CDTF">2015-04-09T20:01:25Z</dcterms:created>
  <dcterms:modified xsi:type="dcterms:W3CDTF">2015-04-21T11:02:01Z</dcterms:modified>
</cp:coreProperties>
</file>