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270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706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84902" autoAdjust="0"/>
  </p:normalViewPr>
  <p:slideViewPr>
    <p:cSldViewPr>
      <p:cViewPr varScale="1">
        <p:scale>
          <a:sx n="70" d="100"/>
          <a:sy n="70" d="100"/>
        </p:scale>
        <p:origin x="4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9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2BBA-8000-4029-9420-EBC2F9DE2F15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301AE-8CD3-4030-A7B2-9737F181D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0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2697280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8C6EE-D1B6-459E-8A26-2B5B906D620B}" type="slidenum">
              <a:rPr lang="en-GB" altLang="da-DK"/>
              <a:pPr/>
              <a:t>13</a:t>
            </a:fld>
            <a:endParaRPr lang="en-GB" altLang="da-DK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39775"/>
            <a:ext cx="4927600" cy="36957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065894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8C6EE-D1B6-459E-8A26-2B5B906D620B}" type="slidenum">
              <a:rPr lang="en-GB" altLang="da-DK"/>
              <a:pPr/>
              <a:t>14</a:t>
            </a:fld>
            <a:endParaRPr lang="en-GB" altLang="da-DK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39775"/>
            <a:ext cx="4927600" cy="36957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944945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F61139-15DE-423A-9BD4-DB80089B0150}" type="slidenum">
              <a:rPr lang="en-GB" altLang="da-DK"/>
              <a:pPr/>
              <a:t>15</a:t>
            </a:fld>
            <a:endParaRPr lang="en-GB" altLang="da-DK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280731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F61139-15DE-423A-9BD4-DB80089B0150}" type="slidenum">
              <a:rPr lang="en-GB" altLang="da-DK"/>
              <a:pPr/>
              <a:t>16</a:t>
            </a:fld>
            <a:endParaRPr lang="en-GB" altLang="da-DK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839083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9775"/>
            <a:ext cx="4927600" cy="36957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7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1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48585-F661-4F02-9ADD-67F9C1983A2E}" type="slidenum">
              <a:rPr lang="en-GB" altLang="da-DK"/>
              <a:pPr/>
              <a:t>2</a:t>
            </a:fld>
            <a:endParaRPr lang="en-GB" altLang="da-DK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39775"/>
            <a:ext cx="4927600" cy="36957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028204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76D46-1439-4C4A-B1B7-B31262625710}" type="slidenum">
              <a:rPr lang="en-GB" altLang="da-DK"/>
              <a:pPr/>
              <a:t>3</a:t>
            </a:fld>
            <a:endParaRPr lang="en-GB" altLang="da-DK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39775"/>
            <a:ext cx="4927600" cy="36957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42591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485FE-3D2B-4081-AE3C-B718B5F975B0}" type="slidenum">
              <a:rPr lang="en-GB" altLang="da-DK"/>
              <a:pPr/>
              <a:t>4</a:t>
            </a:fld>
            <a:endParaRPr lang="en-GB" altLang="da-DK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39775"/>
            <a:ext cx="4927600" cy="3695700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16659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84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D0FE3-4D74-4ACA-B4B3-B8B49D48979B}" type="slidenum">
              <a:rPr lang="en-GB" altLang="da-DK"/>
              <a:pPr/>
              <a:t>10</a:t>
            </a:fld>
            <a:endParaRPr lang="en-GB" altLang="da-DK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39775"/>
            <a:ext cx="4927600" cy="3695700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382644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D0FE3-4D74-4ACA-B4B3-B8B49D48979B}" type="slidenum">
              <a:rPr lang="en-GB" altLang="da-DK"/>
              <a:pPr/>
              <a:t>11</a:t>
            </a:fld>
            <a:endParaRPr lang="en-GB" altLang="da-DK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39775"/>
            <a:ext cx="4927600" cy="3695700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618099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8C6EE-D1B6-459E-8A26-2B5B906D620B}" type="slidenum">
              <a:rPr lang="en-GB" altLang="da-DK"/>
              <a:pPr/>
              <a:t>12</a:t>
            </a:fld>
            <a:endParaRPr lang="en-GB" altLang="da-DK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39775"/>
            <a:ext cx="4927600" cy="36957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20633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2484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478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7" y="620691"/>
            <a:ext cx="7632849" cy="925682"/>
          </a:xfrm>
          <a:prstGeom prst="rect">
            <a:avLst/>
          </a:prstGeom>
        </p:spPr>
        <p:txBody>
          <a:bodyPr lIns="96113" tIns="48056" rIns="96113" bIns="48056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524000" y="62484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027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7" y="620691"/>
            <a:ext cx="7632849" cy="925682"/>
          </a:xfrm>
          <a:prstGeom prst="rect">
            <a:avLst/>
          </a:prstGeom>
        </p:spPr>
        <p:txBody>
          <a:bodyPr lIns="96113" tIns="48056" rIns="96113" bIns="48056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524000" y="62484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9354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7" y="620691"/>
            <a:ext cx="7632849" cy="925682"/>
          </a:xfrm>
          <a:prstGeom prst="rect">
            <a:avLst/>
          </a:prstGeom>
        </p:spPr>
        <p:txBody>
          <a:bodyPr lIns="96113" tIns="48056" rIns="96113" bIns="48056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524000" y="62484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5549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7" y="620691"/>
            <a:ext cx="7632849" cy="925682"/>
          </a:xfrm>
          <a:prstGeom prst="rect">
            <a:avLst/>
          </a:prstGeom>
        </p:spPr>
        <p:txBody>
          <a:bodyPr lIns="96113" tIns="48056" rIns="96113" bIns="48056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524000" y="62484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3128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7" y="620691"/>
            <a:ext cx="7632849" cy="925682"/>
          </a:xfrm>
          <a:prstGeom prst="rect">
            <a:avLst/>
          </a:prstGeom>
        </p:spPr>
        <p:txBody>
          <a:bodyPr lIns="96113" tIns="48056" rIns="96113" bIns="48056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524000" y="62484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6239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7" y="620691"/>
            <a:ext cx="7632849" cy="925682"/>
          </a:xfrm>
          <a:prstGeom prst="rect">
            <a:avLst/>
          </a:prstGeom>
        </p:spPr>
        <p:txBody>
          <a:bodyPr lIns="96113" tIns="48056" rIns="96113" bIns="48056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3972100"/>
          </a:xfrm>
          <a:prstGeom prst="rect">
            <a:avLst/>
          </a:prstGeom>
        </p:spPr>
        <p:txBody>
          <a:bodyPr lIns="96113" tIns="48056" rIns="96113" bIns="48056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524000" y="62484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rgbClr val="7030A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9326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76200" y="6346039"/>
            <a:ext cx="1066800" cy="2804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617005" y="6196279"/>
            <a:ext cx="447675" cy="66172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678" y="6321899"/>
            <a:ext cx="1554322" cy="3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971800"/>
            <a:ext cx="3248354" cy="1180235"/>
          </a:xfrm>
          <a:prstGeom prst="rect">
            <a:avLst/>
          </a:prstGeom>
        </p:spPr>
      </p:pic>
      <p:sp>
        <p:nvSpPr>
          <p:cNvPr id="6" name="Title Placeholder 4"/>
          <p:cNvSpPr txBox="1">
            <a:spLocks/>
          </p:cNvSpPr>
          <p:nvPr/>
        </p:nvSpPr>
        <p:spPr>
          <a:xfrm>
            <a:off x="675437" y="1524000"/>
            <a:ext cx="788670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 smtClean="0"/>
              <a:t>Welcome!</a:t>
            </a:r>
            <a:endParaRPr lang="en-GB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3563969" y="5032858"/>
            <a:ext cx="2329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Gitte Christensen, CEO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2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Development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99" dirty="0"/>
              <a:t>Because sometimes as in Dyalog v14 we get to enhance Dyalog APL with some cool new language features – and every-body gets excited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97E963A-2A83-41F9-AAD2-89FEDADEA62A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288" y="2060575"/>
            <a:ext cx="4430712" cy="362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936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/>
              <a:t>New Services</a:t>
            </a:r>
            <a:endParaRPr lang="en-GB" altLang="da-DK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Expand Services based on Insight Systems Key Competences</a:t>
            </a:r>
          </a:p>
          <a:p>
            <a:r>
              <a:rPr lang="da-DK" altLang="da-DK"/>
              <a:t>High Level Consultancy: Platform Migrations, Interfacing, Tuning</a:t>
            </a:r>
          </a:p>
          <a:p>
            <a:r>
              <a:rPr lang="da-DK" altLang="da-DK"/>
              <a:t>”Audits” to help customers use Dyalog more effectively and Dyalog to better understand customer requirement</a:t>
            </a:r>
          </a:p>
          <a:p>
            <a:endParaRPr lang="en-GB" altLang="da-DK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1112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/>
              <a:t>New Services</a:t>
            </a:r>
            <a:endParaRPr lang="en-GB" altLang="da-DK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/>
              <a:t>Expand Services based on Insight Systems Key Competences</a:t>
            </a:r>
          </a:p>
          <a:p>
            <a:r>
              <a:rPr lang="da-DK" altLang="da-DK" dirty="0"/>
              <a:t>High Level Consultancy: Platform Migrations, Interfacing, </a:t>
            </a:r>
            <a:r>
              <a:rPr lang="da-DK" altLang="da-DK" b="1" dirty="0" smtClean="0"/>
              <a:t>Tuning</a:t>
            </a:r>
          </a:p>
          <a:p>
            <a:r>
              <a:rPr lang="da-DK" altLang="da-DK" b="1" dirty="0" smtClean="0"/>
              <a:t>”Audits” </a:t>
            </a:r>
            <a:r>
              <a:rPr lang="da-DK" altLang="da-DK" dirty="0" smtClean="0"/>
              <a:t>to help customers use Dyalog more effectively and Dyalog to better understand customer requirement</a:t>
            </a:r>
          </a:p>
          <a:p>
            <a:endParaRPr lang="en-GB" altLang="da-DK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6371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/>
              <a:t>APL Market</a:t>
            </a:r>
            <a:endParaRPr lang="en-GB" altLang="da-DK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799" dirty="0"/>
              <a:t>Produce new Training and Marketing Materials</a:t>
            </a:r>
          </a:p>
          <a:p>
            <a:pPr lvl="1"/>
            <a:r>
              <a:rPr lang="da-DK" altLang="da-DK" sz="2500" dirty="0"/>
              <a:t>Mastering Dyalog APL, new website, YouTube videos, social media</a:t>
            </a:r>
          </a:p>
          <a:p>
            <a:r>
              <a:rPr lang="da-DK" altLang="da-DK" sz="2799" dirty="0"/>
              <a:t>Build high quality suite of ”APL Patterns” and other Code Libraries</a:t>
            </a:r>
          </a:p>
          <a:p>
            <a:pPr lvl="1"/>
            <a:r>
              <a:rPr lang="da-DK" altLang="da-DK" sz="2500" dirty="0"/>
              <a:t>MiServer, WPF, SALT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7572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799" dirty="0"/>
              <a:t>Produce new Training and Marketing Materials</a:t>
            </a:r>
          </a:p>
          <a:p>
            <a:pPr lvl="1"/>
            <a:r>
              <a:rPr lang="da-DK" altLang="da-DK" sz="2500" dirty="0"/>
              <a:t>Mastering Dyalog APL, new website, You tube videos, social media</a:t>
            </a:r>
          </a:p>
          <a:p>
            <a:r>
              <a:rPr lang="da-DK" altLang="da-DK" sz="2799" dirty="0"/>
              <a:t>Build high quality suite of ”APL Patterns” and other Code Libraries</a:t>
            </a:r>
          </a:p>
          <a:p>
            <a:pPr lvl="1"/>
            <a:r>
              <a:rPr lang="da-DK" altLang="da-DK" sz="2500" dirty="0"/>
              <a:t>MiServer, WPF, SALT </a:t>
            </a:r>
          </a:p>
          <a:p>
            <a:r>
              <a:rPr lang="da-DK" altLang="da-DK" sz="2799" dirty="0"/>
              <a:t>Drive co-operation between Array Language Vendors</a:t>
            </a:r>
          </a:p>
          <a:p>
            <a:pPr lvl="1"/>
            <a:endParaRPr lang="da-DK" altLang="da-DK" sz="25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16803" y="765166"/>
            <a:ext cx="7913873" cy="1142802"/>
          </a:xfrm>
          <a:prstGeom prst="rect">
            <a:avLst/>
          </a:prstGeom>
        </p:spPr>
        <p:txBody>
          <a:bodyPr lIns="96096" tIns="48048" rIns="96096" bIns="48048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5pPr>
            <a:lvl6pPr marL="480563"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6pPr>
            <a:lvl7pPr marL="961126"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7pPr>
            <a:lvl8pPr marL="1441689"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8pPr>
            <a:lvl9pPr marL="1922252"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da-DK" altLang="da-DK" sz="4599" kern="0"/>
              <a:t>APL Market</a:t>
            </a:r>
            <a:endParaRPr lang="en-GB" altLang="da-DK" sz="4599" kern="0" dirty="0"/>
          </a:p>
        </p:txBody>
      </p:sp>
    </p:spTree>
    <p:extLst>
      <p:ext uri="{BB962C8B-B14F-4D97-AF65-F5344CB8AC3E}">
        <p14:creationId xmlns:p14="http://schemas.microsoft.com/office/powerpoint/2010/main" val="142088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799" dirty="0"/>
              <a:t>Produce new Training and Marketing Materials</a:t>
            </a:r>
          </a:p>
          <a:p>
            <a:pPr lvl="1"/>
            <a:r>
              <a:rPr lang="da-DK" altLang="da-DK" sz="2500" dirty="0"/>
              <a:t>Mastering Dyalog APL, new website, You tube videos, social media</a:t>
            </a:r>
          </a:p>
          <a:p>
            <a:r>
              <a:rPr lang="da-DK" altLang="da-DK" sz="2799" dirty="0"/>
              <a:t>Build high quality suite of ”APL Patterns” and other Code Libraries</a:t>
            </a:r>
          </a:p>
          <a:p>
            <a:pPr lvl="1"/>
            <a:r>
              <a:rPr lang="da-DK" altLang="da-DK" sz="2500" dirty="0"/>
              <a:t>MiServer, WPF, SALT </a:t>
            </a:r>
          </a:p>
          <a:p>
            <a:r>
              <a:rPr lang="da-DK" altLang="da-DK" sz="2799" dirty="0"/>
              <a:t>Make APL easier to learn for new users and significantly grow the market for APL</a:t>
            </a:r>
          </a:p>
          <a:p>
            <a:pPr lvl="1"/>
            <a:endParaRPr lang="da-DK" altLang="da-DK" sz="25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16803" y="765166"/>
            <a:ext cx="7913873" cy="1142802"/>
          </a:xfrm>
          <a:prstGeom prst="rect">
            <a:avLst/>
          </a:prstGeom>
        </p:spPr>
        <p:txBody>
          <a:bodyPr lIns="96096" tIns="48048" rIns="96096" bIns="48048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5pPr>
            <a:lvl6pPr marL="480563"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6pPr>
            <a:lvl7pPr marL="961126"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7pPr>
            <a:lvl8pPr marL="1441689"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8pPr>
            <a:lvl9pPr marL="1922252" algn="l" rtl="0" eaLnBrk="1" fontAlgn="base" hangingPunct="1">
              <a:spcBef>
                <a:spcPct val="0"/>
              </a:spcBef>
              <a:spcAft>
                <a:spcPct val="0"/>
              </a:spcAft>
              <a:defRPr sz="46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da-DK" altLang="da-DK" sz="4599" kern="0"/>
              <a:t>APL Market</a:t>
            </a:r>
            <a:endParaRPr lang="en-GB" altLang="da-DK" sz="4599" kern="0" dirty="0"/>
          </a:p>
        </p:txBody>
      </p:sp>
    </p:spTree>
    <p:extLst>
      <p:ext uri="{BB962C8B-B14F-4D97-AF65-F5344CB8AC3E}">
        <p14:creationId xmlns:p14="http://schemas.microsoft.com/office/powerpoint/2010/main" val="30439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 smtClean="0">
                <a:cs typeface="Times New Roman" charset="0"/>
              </a:rPr>
              <a:t>A warning from 2005:</a:t>
            </a:r>
          </a:p>
          <a:p>
            <a:pPr marL="420409" lvl="1" indent="0">
              <a:buNone/>
            </a:pPr>
            <a:r>
              <a:rPr lang="da-DK" altLang="da-DK" dirty="0" smtClean="0">
                <a:cs typeface="Times New Roman" charset="0"/>
              </a:rPr>
              <a:t>20 </a:t>
            </a:r>
            <a:r>
              <a:rPr lang="da-DK" altLang="da-DK" dirty="0">
                <a:cs typeface="Times New Roman" charset="0"/>
              </a:rPr>
              <a:t>Years from now we will need a New Generation to take over and we will have to raise them </a:t>
            </a:r>
            <a:r>
              <a:rPr lang="da-DK" altLang="da-DK" dirty="0" smtClean="0">
                <a:cs typeface="Times New Roman" charset="0"/>
              </a:rPr>
              <a:t>ourselves</a:t>
            </a:r>
          </a:p>
          <a:p>
            <a:endParaRPr lang="da-DK" altLang="da-DK" dirty="0" smtClean="0">
              <a:cs typeface="Times New Roman" charset="0"/>
            </a:endParaRPr>
          </a:p>
          <a:p>
            <a:r>
              <a:rPr lang="da-DK" altLang="da-DK" dirty="0" smtClean="0">
                <a:cs typeface="Times New Roman" charset="0"/>
              </a:rPr>
              <a:t>It is now 2015 .......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0858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 smtClean="0">
                <a:cs typeface="Times New Roman" charset="0"/>
              </a:rPr>
              <a:t>Please assist us where you can</a:t>
            </a:r>
          </a:p>
          <a:p>
            <a:pPr lvl="1"/>
            <a:r>
              <a:rPr lang="da-DK" altLang="da-DK" dirty="0" smtClean="0">
                <a:cs typeface="Times New Roman" charset="0"/>
              </a:rPr>
              <a:t>By supporting us on the social media</a:t>
            </a:r>
          </a:p>
          <a:p>
            <a:pPr lvl="1"/>
            <a:r>
              <a:rPr lang="da-DK" altLang="da-DK" dirty="0" smtClean="0">
                <a:cs typeface="Times New Roman" charset="0"/>
              </a:rPr>
              <a:t>By posting your own material</a:t>
            </a:r>
          </a:p>
          <a:p>
            <a:pPr lvl="1"/>
            <a:r>
              <a:rPr lang="da-DK" altLang="da-DK" dirty="0" smtClean="0">
                <a:cs typeface="Times New Roman" charset="0"/>
              </a:rPr>
              <a:t>By submitting your code examples to the repositories </a:t>
            </a:r>
            <a:endParaRPr lang="da-DK" altLang="da-DK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0724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Dyalog v14.1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major language features</a:t>
            </a:r>
          </a:p>
          <a:p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Work done on:</a:t>
            </a:r>
            <a:endParaRPr lang="en-US" dirty="0"/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Portability</a:t>
            </a:r>
          </a:p>
          <a:p>
            <a:r>
              <a:rPr lang="en-US" dirty="0" smtClean="0"/>
              <a:t>User Interface Features (Windows)</a:t>
            </a:r>
          </a:p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998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99" dirty="0"/>
              <a:t>A few more core language speedups</a:t>
            </a:r>
          </a:p>
          <a:p>
            <a:r>
              <a:rPr lang="en-US" sz="2899" dirty="0"/>
              <a:t>Compiler able to handle control structures and calls to global names</a:t>
            </a:r>
          </a:p>
          <a:p>
            <a:r>
              <a:rPr lang="en-US" sz="2899" dirty="0"/>
              <a:t>Minor Isolate enhancements</a:t>
            </a:r>
          </a:p>
          <a:p>
            <a:pPr lvl="1"/>
            <a:r>
              <a:rPr lang="en-US" sz="2500" dirty="0"/>
              <a:t>Will work with bound executables</a:t>
            </a:r>
          </a:p>
          <a:p>
            <a:pPr lvl="1"/>
            <a:r>
              <a:rPr lang="en-US" sz="2500" dirty="0"/>
              <a:t>Main worker threads un-interruptible</a:t>
            </a:r>
          </a:p>
          <a:p>
            <a:pPr lvl="1"/>
            <a:r>
              <a:rPr lang="en-US" sz="2500" dirty="0"/>
              <a:t>Filter connections on client-side certs</a:t>
            </a:r>
          </a:p>
          <a:p>
            <a:r>
              <a:rPr lang="en-US" sz="2899" dirty="0"/>
              <a:t>Shared Code Files</a:t>
            </a:r>
          </a:p>
          <a:p>
            <a:endParaRPr lang="en-US" sz="2899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081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Time flies		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99" dirty="0" err="1"/>
              <a:t>Early</a:t>
            </a:r>
            <a:r>
              <a:rPr lang="da-DK" sz="2899" dirty="0"/>
              <a:t> </a:t>
            </a:r>
            <a:r>
              <a:rPr lang="da-DK" sz="2899" dirty="0" err="1" smtClean="0"/>
              <a:t>this</a:t>
            </a:r>
            <a:r>
              <a:rPr lang="da-DK" sz="2899" dirty="0" smtClean="0"/>
              <a:t> </a:t>
            </a:r>
            <a:r>
              <a:rPr lang="da-DK" sz="2899" dirty="0"/>
              <a:t>month it </a:t>
            </a:r>
            <a:r>
              <a:rPr lang="da-DK" sz="2899" dirty="0" err="1" smtClean="0"/>
              <a:t>was</a:t>
            </a:r>
            <a:r>
              <a:rPr lang="da-DK" sz="2899" dirty="0" smtClean="0"/>
              <a:t> </a:t>
            </a:r>
            <a:r>
              <a:rPr lang="da-DK" sz="2899" dirty="0"/>
              <a:t>10 years since Morten and I joined Dyalog in April 2005</a:t>
            </a:r>
          </a:p>
          <a:p>
            <a:r>
              <a:rPr lang="da-DK" sz="2899" dirty="0"/>
              <a:t>Maybe worth a look back ...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390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Admin-free install on all platforms</a:t>
            </a:r>
          </a:p>
          <a:p>
            <a:r>
              <a:rPr lang="en-US" dirty="0" smtClean="0"/>
              <a:t>Dyalog for Apple Mac OS X</a:t>
            </a:r>
          </a:p>
          <a:p>
            <a:r>
              <a:rPr lang="en-US" dirty="0" smtClean="0"/>
              <a:t>RIDE 2.0 (</a:t>
            </a:r>
            <a:r>
              <a:rPr lang="en-US" dirty="0" err="1" smtClean="0"/>
              <a:t>Javascript</a:t>
            </a:r>
            <a:r>
              <a:rPr lang="en-US" dirty="0" smtClean="0"/>
              <a:t>) will be the first version to see widespread use.</a:t>
            </a:r>
          </a:p>
          <a:p>
            <a:pPr lvl="1"/>
            <a:r>
              <a:rPr lang="en-US" dirty="0" smtClean="0"/>
              <a:t>Silverlight and WPF versions abandoned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162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99" dirty="0"/>
              <a:t>Conga able to reject incoming connections based on:</a:t>
            </a:r>
          </a:p>
          <a:p>
            <a:pPr lvl="1"/>
            <a:r>
              <a:rPr lang="en-US" sz="2500" dirty="0"/>
              <a:t>IP address</a:t>
            </a:r>
          </a:p>
          <a:p>
            <a:pPr lvl="1"/>
            <a:r>
              <a:rPr lang="en-US" sz="2500" dirty="0"/>
              <a:t>Client-side certificate contents</a:t>
            </a:r>
          </a:p>
          <a:p>
            <a:r>
              <a:rPr lang="en-US" sz="2899" dirty="0"/>
              <a:t>Conga to support Windows Certificate Store</a:t>
            </a:r>
          </a:p>
          <a:p>
            <a:endParaRPr lang="en-US" sz="2899" dirty="0"/>
          </a:p>
          <a:p>
            <a:r>
              <a:rPr lang="en-US" sz="2899" dirty="0"/>
              <a:t>I-Beam to overwrite all free pockets following use of sensitive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676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UI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99" dirty="0"/>
              <a:t>Support for “High DPI” screens</a:t>
            </a:r>
          </a:p>
          <a:p>
            <a:pPr lvl="1"/>
            <a:r>
              <a:rPr lang="en-US" sz="2500" dirty="0"/>
              <a:t>See JD presentation from Dyalog’14</a:t>
            </a:r>
          </a:p>
          <a:p>
            <a:r>
              <a:rPr lang="en-US" sz="2899" dirty="0"/>
              <a:t>Events to handle Gestures (Windows)</a:t>
            </a:r>
          </a:p>
          <a:p>
            <a:r>
              <a:rPr lang="en-US" sz="2899" dirty="0"/>
              <a:t>Direct </a:t>
            </a:r>
            <a:r>
              <a:rPr lang="en-US" sz="2899" dirty="0" err="1"/>
              <a:t>databinding</a:t>
            </a:r>
            <a:r>
              <a:rPr lang="en-US" sz="2899" dirty="0"/>
              <a:t> of matrices</a:t>
            </a:r>
          </a:p>
          <a:p>
            <a:r>
              <a:rPr lang="en-US" sz="2899" dirty="0"/>
              <a:t>:Disposable control structure to ensure .NET-bound resources are released</a:t>
            </a:r>
          </a:p>
          <a:p>
            <a:r>
              <a:rPr lang="en-US" sz="2899" dirty="0"/>
              <a:t>Plus: </a:t>
            </a:r>
            <a:r>
              <a:rPr lang="en-US" sz="2899" dirty="0" err="1"/>
              <a:t>MiServer</a:t>
            </a:r>
            <a:r>
              <a:rPr lang="en-US" sz="2899" dirty="0"/>
              <a:t> 3.0</a:t>
            </a:r>
          </a:p>
          <a:p>
            <a:r>
              <a:rPr lang="en-US" sz="2899" dirty="0"/>
              <a:t>Experimental JSON parser/generator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601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14.1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Beta Testing well under way</a:t>
            </a:r>
          </a:p>
          <a:p>
            <a:r>
              <a:rPr lang="en-US" dirty="0" smtClean="0"/>
              <a:t>Release beginning of May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371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Events in 2015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68522"/>
            <a:ext cx="7772400" cy="4114800"/>
          </a:xfrm>
        </p:spPr>
        <p:txBody>
          <a:bodyPr/>
          <a:lstStyle/>
          <a:p>
            <a:r>
              <a:rPr lang="da-DK" sz="2899" i="1" dirty="0"/>
              <a:t>Version 14.1 release: </a:t>
            </a:r>
            <a:r>
              <a:rPr lang="da-DK" sz="2899" dirty="0"/>
              <a:t>May</a:t>
            </a:r>
          </a:p>
          <a:p>
            <a:r>
              <a:rPr lang="da-DK" sz="2899" i="1" dirty="0"/>
              <a:t>DYNA15: </a:t>
            </a:r>
            <a:r>
              <a:rPr lang="da-DK" sz="2899" dirty="0"/>
              <a:t>April 20th/21st, Princeton</a:t>
            </a:r>
          </a:p>
          <a:p>
            <a:r>
              <a:rPr lang="da-DK" sz="2899" i="1" dirty="0"/>
              <a:t>Dyalog 15 Global: </a:t>
            </a:r>
            <a:r>
              <a:rPr lang="da-DK" sz="2899" dirty="0"/>
              <a:t>September 6th-10th (3½ days plus 1½ days workshops) in Sicily, Italy</a:t>
            </a:r>
          </a:p>
          <a:p>
            <a:r>
              <a:rPr lang="da-DK" sz="2899" i="1" dirty="0"/>
              <a:t>FuConf’15: </a:t>
            </a:r>
            <a:r>
              <a:rPr lang="da-DK" sz="2899" dirty="0"/>
              <a:t>Bangalore </a:t>
            </a:r>
          </a:p>
          <a:p>
            <a:pPr lvl="1"/>
            <a:r>
              <a:rPr lang="da-DK" sz="2100" dirty="0"/>
              <a:t>Ideally one more ”non-APL” conference</a:t>
            </a:r>
          </a:p>
          <a:p>
            <a:r>
              <a:rPr lang="da-DK" sz="2899" dirty="0" err="1"/>
              <a:t>Follow</a:t>
            </a:r>
            <a:r>
              <a:rPr lang="da-DK" sz="2899" dirty="0"/>
              <a:t> </a:t>
            </a:r>
            <a:r>
              <a:rPr lang="da-DK" sz="2899" dirty="0" err="1"/>
              <a:t>us</a:t>
            </a:r>
            <a:r>
              <a:rPr lang="da-DK" sz="2899" dirty="0"/>
              <a:t> on </a:t>
            </a:r>
            <a:r>
              <a:rPr lang="da-DK" sz="2899" i="1" dirty="0"/>
              <a:t>Twitter, Facebook, LinkedIn, Dyalog Forums</a:t>
            </a:r>
            <a:r>
              <a:rPr lang="da-DK" sz="2899" b="1" dirty="0"/>
              <a:t> </a:t>
            </a:r>
            <a:r>
              <a:rPr lang="da-DK" sz="2899" dirty="0"/>
              <a:t>and the </a:t>
            </a:r>
            <a:r>
              <a:rPr lang="da-DK" sz="2899" i="1" dirty="0"/>
              <a:t>dyalog.com/blog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20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/>
              <a:t>Future Direction</a:t>
            </a:r>
            <a:endParaRPr lang="en-GB" altLang="da-DK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Finance</a:t>
            </a:r>
          </a:p>
          <a:p>
            <a:r>
              <a:rPr lang="da-DK" altLang="da-DK">
                <a:cs typeface="Times New Roman" charset="0"/>
              </a:rPr>
              <a:t>Development</a:t>
            </a:r>
          </a:p>
          <a:p>
            <a:r>
              <a:rPr lang="da-DK" altLang="da-DK"/>
              <a:t>New Services</a:t>
            </a:r>
          </a:p>
          <a:p>
            <a:r>
              <a:rPr lang="da-DK" altLang="da-DK"/>
              <a:t>APL Market</a:t>
            </a:r>
            <a:endParaRPr lang="da-DK" altLang="da-DK">
              <a:cs typeface="Times New Roman" charset="0"/>
            </a:endParaRPr>
          </a:p>
          <a:p>
            <a:endParaRPr lang="da-DK" altLang="da-DK"/>
          </a:p>
          <a:p>
            <a:endParaRPr lang="en-GB" altLang="da-DK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9876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/>
              <a:t>Finance</a:t>
            </a:r>
            <a:endParaRPr lang="en-GB" altLang="da-DK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 smtClean="0">
                <a:cs typeface="Times New Roman" charset="0"/>
              </a:rPr>
              <a:t>Ensure</a:t>
            </a:r>
            <a:r>
              <a:rPr lang="en-GB" altLang="da-DK" dirty="0" smtClean="0">
                <a:cs typeface="Times New Roman" charset="0"/>
              </a:rPr>
              <a:t> </a:t>
            </a:r>
            <a:r>
              <a:rPr lang="en-GB" altLang="da-DK" dirty="0">
                <a:cs typeface="Times New Roman" charset="0"/>
              </a:rPr>
              <a:t>that </a:t>
            </a:r>
            <a:r>
              <a:rPr lang="da-DK" altLang="da-DK" dirty="0">
                <a:cs typeface="Times New Roman" charset="0"/>
              </a:rPr>
              <a:t>Dyalog Ltd</a:t>
            </a:r>
            <a:r>
              <a:rPr lang="en-GB" altLang="da-DK" dirty="0">
                <a:cs typeface="Times New Roman" charset="0"/>
              </a:rPr>
              <a:t> is profitable and financially </a:t>
            </a:r>
            <a:r>
              <a:rPr lang="en-GB" altLang="da-DK" dirty="0" smtClean="0">
                <a:cs typeface="Times New Roman" charset="0"/>
              </a:rPr>
              <a:t>sound</a:t>
            </a:r>
          </a:p>
          <a:p>
            <a:r>
              <a:rPr lang="en-GB" altLang="da-DK" dirty="0" smtClean="0">
                <a:cs typeface="Times New Roman" charset="0"/>
              </a:rPr>
              <a:t>So far so good – but we would like to grow revenue another 50%</a:t>
            </a:r>
          </a:p>
          <a:p>
            <a:r>
              <a:rPr lang="en-GB" altLang="da-DK" dirty="0" smtClean="0">
                <a:cs typeface="Times New Roman" charset="0"/>
              </a:rPr>
              <a:t>New customers wanted </a:t>
            </a:r>
            <a:r>
              <a:rPr lang="en-GB" altLang="da-DK" dirty="0" smtClean="0">
                <a:cs typeface="Times New Roman" charset="0"/>
                <a:sym typeface="Wingdings" panose="05000000000000000000" pitchFamily="2" charset="2"/>
              </a:rPr>
              <a:t></a:t>
            </a:r>
            <a:r>
              <a:rPr lang="en-GB" altLang="da-DK" dirty="0" smtClean="0">
                <a:cs typeface="Times New Roman" charset="0"/>
              </a:rPr>
              <a:t> </a:t>
            </a:r>
          </a:p>
          <a:p>
            <a:pPr lvl="1"/>
            <a:endParaRPr lang="da-DK" altLang="da-DK" dirty="0">
              <a:cs typeface="Times New Roman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4421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cs typeface="Times New Roman" charset="0"/>
              </a:rPr>
              <a:t>Development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a-DK" altLang="da-DK">
                <a:cs typeface="Times New Roman" charset="0"/>
              </a:rPr>
              <a:t>Dyalog APL will continue to be well i</a:t>
            </a:r>
            <a:r>
              <a:rPr lang="en-GB" altLang="da-DK">
                <a:cs typeface="Times New Roman" charset="0"/>
              </a:rPr>
              <a:t>ntegrated with operating systems</a:t>
            </a:r>
            <a:endParaRPr lang="da-DK" altLang="da-DK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da-DK" altLang="da-DK">
                <a:cs typeface="Times New Roman" charset="0"/>
              </a:rPr>
              <a:t>Dyalog APL will Support Industry Standard Interfaces</a:t>
            </a:r>
          </a:p>
          <a:p>
            <a:pPr>
              <a:lnSpc>
                <a:spcPct val="90000"/>
              </a:lnSpc>
            </a:pPr>
            <a:r>
              <a:rPr lang="da-DK" altLang="da-DK">
                <a:cs typeface="Times New Roman" charset="0"/>
              </a:rPr>
              <a:t>Dyalog APL will </a:t>
            </a:r>
            <a:r>
              <a:rPr lang="en-GB" altLang="da-DK">
                <a:cs typeface="Times New Roman" charset="0"/>
              </a:rPr>
              <a:t>continuously improve</a:t>
            </a:r>
            <a:r>
              <a:rPr lang="da-DK" altLang="da-DK">
                <a:cs typeface="Times New Roman" charset="0"/>
              </a:rPr>
              <a:t> wrt Performance and </a:t>
            </a:r>
            <a:r>
              <a:rPr lang="en-GB" altLang="da-DK">
                <a:cs typeface="Times New Roman" charset="0"/>
              </a:rPr>
              <a:t>Scalability</a:t>
            </a:r>
            <a:endParaRPr lang="da-DK" altLang="da-DK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da-DK" altLang="da-DK">
                <a:cs typeface="Times New Roman" charset="0"/>
              </a:rPr>
              <a:t>We will continue to extend</a:t>
            </a:r>
            <a:r>
              <a:rPr lang="en-GB" altLang="da-DK">
                <a:cs typeface="Times New Roman" charset="0"/>
              </a:rPr>
              <a:t> the APL language</a:t>
            </a:r>
            <a:endParaRPr lang="da-DK" altLang="da-DK"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da-DK" altLang="da-DK">
              <a:cs typeface="Times New Roman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da-DK" altLang="da-DK">
              <a:cs typeface="Times New Roman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5968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Development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It sounds simple enough</a:t>
            </a:r>
          </a:p>
          <a:p>
            <a:r>
              <a:rPr lang="da-DK" dirty="0"/>
              <a:t> </a:t>
            </a:r>
            <a:r>
              <a:rPr lang="da-DK" dirty="0" smtClean="0"/>
              <a:t>- but here is the truth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97E963A-2A83-41F9-AAD2-89FEDADEA62A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463" y="1989138"/>
            <a:ext cx="4173537" cy="324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723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Development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799" dirty="0"/>
              <a:t>Most of the work we do is creating ways for you to develop applications with the least possible technical challenge</a:t>
            </a:r>
          </a:p>
          <a:p>
            <a:pPr lvl="1"/>
            <a:r>
              <a:rPr lang="da-DK" sz="2799" dirty="0"/>
              <a:t>OO extensions to talk to the environment</a:t>
            </a:r>
          </a:p>
          <a:p>
            <a:pPr lvl="1"/>
            <a:r>
              <a:rPr lang="da-DK" sz="2799" dirty="0"/>
              <a:t>.Net integration to utilize external ressources</a:t>
            </a:r>
          </a:p>
          <a:p>
            <a:pPr lvl="1"/>
            <a:r>
              <a:rPr lang="da-DK" sz="2799" dirty="0"/>
              <a:t>SQAPL to talk to databases</a:t>
            </a:r>
          </a:p>
          <a:p>
            <a:pPr lvl="1"/>
            <a:r>
              <a:rPr lang="da-DK" sz="2799" dirty="0"/>
              <a:t>File system upgrades to compensate for weakening network functionality</a:t>
            </a:r>
          </a:p>
          <a:p>
            <a:endParaRPr lang="da-DK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97E963A-2A83-41F9-AAD2-89FEDADEA62A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75" y="620713"/>
            <a:ext cx="1800225" cy="139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94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Development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a-DK" sz="2799" dirty="0"/>
              <a:t>Futures and isolates to make sure you can run faster and utilise all the available machine ressources</a:t>
            </a:r>
          </a:p>
          <a:p>
            <a:pPr lvl="1"/>
            <a:r>
              <a:rPr lang="da-DK" sz="2799" dirty="0"/>
              <a:t>Compilation and precompilation to make sure you can do finer grained parallelisation</a:t>
            </a:r>
          </a:p>
          <a:p>
            <a:pPr lvl="1"/>
            <a:r>
              <a:rPr lang="da-DK" sz="2799" dirty="0"/>
              <a:t>Crypto libraries to make sure you can pass the secirity audits</a:t>
            </a:r>
          </a:p>
          <a:p>
            <a:pPr marL="480467" lvl="1" indent="0">
              <a:buNone/>
            </a:pPr>
            <a:endParaRPr lang="da-DK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smtClean="0"/>
              <a:t> </a:t>
            </a:r>
            <a:fld id="{C97E963A-2A83-41F9-AAD2-89FEDADEA62A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75" y="620713"/>
            <a:ext cx="1800225" cy="139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45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Development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99" dirty="0"/>
              <a:t>RIDE to make sure you can develop on one platform, deploy on another and still debug you code comfortably</a:t>
            </a:r>
          </a:p>
          <a:p>
            <a:r>
              <a:rPr lang="da-DK" sz="2899" dirty="0"/>
              <a:t>- and sometimes we don’t even get to deploy before we have to start all over again</a:t>
            </a:r>
          </a:p>
          <a:p>
            <a:r>
              <a:rPr lang="da-DK" sz="2899" dirty="0"/>
              <a:t>- but we are happy to do so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Welcome to DYNA'15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97E963A-2A83-41F9-AAD2-89FEDADEA62A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338" y="2205038"/>
            <a:ext cx="3522662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165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ster Powerpoint template 18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6643</TotalTime>
  <Words>891</Words>
  <Application>Microsoft Office PowerPoint</Application>
  <PresentationFormat>On-screen Show (4:3)</PresentationFormat>
  <Paragraphs>177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Geneva</vt:lpstr>
      <vt:lpstr>Times</vt:lpstr>
      <vt:lpstr>Times New Roman</vt:lpstr>
      <vt:lpstr>Wingdings</vt:lpstr>
      <vt:lpstr>Master Powerpoint template 18 aug 2014</vt:lpstr>
      <vt:lpstr>PowerPoint Presentation</vt:lpstr>
      <vt:lpstr>Time flies  </vt:lpstr>
      <vt:lpstr>Future Direction</vt:lpstr>
      <vt:lpstr>Finance</vt:lpstr>
      <vt:lpstr>Development</vt:lpstr>
      <vt:lpstr>Development</vt:lpstr>
      <vt:lpstr>Development</vt:lpstr>
      <vt:lpstr>Development</vt:lpstr>
      <vt:lpstr>Development</vt:lpstr>
      <vt:lpstr>Development</vt:lpstr>
      <vt:lpstr>New Services</vt:lpstr>
      <vt:lpstr>New Services</vt:lpstr>
      <vt:lpstr>APL Market</vt:lpstr>
      <vt:lpstr>PowerPoint Presentation</vt:lpstr>
      <vt:lpstr>PowerPoint Presentation</vt:lpstr>
      <vt:lpstr>PowerPoint Presentation</vt:lpstr>
      <vt:lpstr>PowerPoint Presentation</vt:lpstr>
      <vt:lpstr>Dyalog v14.1 Goals</vt:lpstr>
      <vt:lpstr>V14.1 Performance</vt:lpstr>
      <vt:lpstr>V14.1 Portability</vt:lpstr>
      <vt:lpstr>V14.1 Security</vt:lpstr>
      <vt:lpstr>V14.1 UI Features</vt:lpstr>
      <vt:lpstr>Version 14.1 Availability</vt:lpstr>
      <vt:lpstr>Events in 2015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 Becker</dc:creator>
  <cp:lastModifiedBy>Morten Kromberg</cp:lastModifiedBy>
  <cp:revision>78</cp:revision>
  <cp:lastPrinted>2014-08-15T09:52:37Z</cp:lastPrinted>
  <dcterms:created xsi:type="dcterms:W3CDTF">2015-04-09T20:01:25Z</dcterms:created>
  <dcterms:modified xsi:type="dcterms:W3CDTF">2015-04-20T01:37:38Z</dcterms:modified>
</cp:coreProperties>
</file>