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468" r:id="rId3"/>
    <p:sldId id="464" r:id="rId4"/>
    <p:sldId id="467" r:id="rId5"/>
    <p:sldId id="462" r:id="rId6"/>
    <p:sldId id="466" r:id="rId7"/>
    <p:sldId id="465" r:id="rId8"/>
    <p:sldId id="461" r:id="rId9"/>
    <p:sldId id="407" r:id="rId10"/>
    <p:sldId id="463"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944" userDrawn="1">
          <p15:clr>
            <a:srgbClr val="A4A3A4"/>
          </p15:clr>
        </p15:guide>
        <p15:guide id="2" orient="horz" pos="3000" userDrawn="1">
          <p15:clr>
            <a:srgbClr val="A4A3A4"/>
          </p15:clr>
        </p15:guide>
        <p15:guide id="3" orient="horz" pos="1608" userDrawn="1">
          <p15:clr>
            <a:srgbClr val="A4A3A4"/>
          </p15:clr>
        </p15:guide>
        <p15:guide id="4" orient="horz" pos="2856" userDrawn="1">
          <p15:clr>
            <a:srgbClr val="A4A3A4"/>
          </p15:clr>
        </p15:guide>
        <p15:guide id="6" orient="horz" pos="2016" userDrawn="1">
          <p15:clr>
            <a:srgbClr val="A4A3A4"/>
          </p15:clr>
        </p15:guide>
        <p15:guide id="7" pos="2304" userDrawn="1">
          <p15:clr>
            <a:srgbClr val="A4A3A4"/>
          </p15:clr>
        </p15:guide>
        <p15:guide id="8" pos="24" userDrawn="1">
          <p15:clr>
            <a:srgbClr val="A4A3A4"/>
          </p15:clr>
        </p15:guide>
        <p15:guide id="9" pos="1992" userDrawn="1">
          <p15:clr>
            <a:srgbClr val="A4A3A4"/>
          </p15:clr>
        </p15:guide>
        <p15:guide id="10" pos="696" userDrawn="1">
          <p15:clr>
            <a:srgbClr val="A4A3A4"/>
          </p15:clr>
        </p15:guide>
        <p15:guide id="11" pos="4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A7EBB"/>
    <a:srgbClr val="000000"/>
    <a:srgbClr val="E7BDBB"/>
    <a:srgbClr val="558ED5"/>
    <a:srgbClr val="60B3CA"/>
    <a:srgbClr val="FCD5B5"/>
    <a:srgbClr val="C00000"/>
    <a:srgbClr val="4F81BD"/>
    <a:srgbClr val="8B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6" autoAdjust="0"/>
    <p:restoredTop sz="93522" autoAdjust="0"/>
  </p:normalViewPr>
  <p:slideViewPr>
    <p:cSldViewPr snapToGrid="0" showGuides="1">
      <p:cViewPr>
        <p:scale>
          <a:sx n="46" d="100"/>
          <a:sy n="46" d="100"/>
        </p:scale>
        <p:origin x="1516" y="304"/>
      </p:cViewPr>
      <p:guideLst>
        <p:guide orient="horz" pos="1944"/>
        <p:guide orient="horz" pos="3000"/>
        <p:guide orient="horz" pos="1608"/>
        <p:guide orient="horz" pos="2856"/>
        <p:guide orient="horz" pos="2016"/>
        <p:guide pos="2304"/>
        <p:guide pos="24"/>
        <p:guide pos="1992"/>
        <p:guide pos="696"/>
        <p:guide pos="4248"/>
      </p:guideLst>
    </p:cSldViewPr>
  </p:slideViewPr>
  <p:outlineViewPr>
    <p:cViewPr>
      <p:scale>
        <a:sx n="33" d="100"/>
        <a:sy n="33" d="100"/>
      </p:scale>
      <p:origin x="0" y="-22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4206"/>
          </a:xfrm>
          <a:prstGeom prst="rect">
            <a:avLst/>
          </a:prstGeom>
        </p:spPr>
        <p:txBody>
          <a:bodyPr vert="horz" lIns="87172" tIns="43586" rIns="87172" bIns="43586" rtlCol="0"/>
          <a:lstStyle>
            <a:lvl1pPr algn="l">
              <a:defRPr sz="1100"/>
            </a:lvl1pPr>
          </a:lstStyle>
          <a:p>
            <a:endParaRPr lang="en-US"/>
          </a:p>
        </p:txBody>
      </p:sp>
      <p:sp>
        <p:nvSpPr>
          <p:cNvPr id="3" name="Date Placeholder 2"/>
          <p:cNvSpPr>
            <a:spLocks noGrp="1"/>
          </p:cNvSpPr>
          <p:nvPr>
            <p:ph type="dt" sz="quarter" idx="1"/>
          </p:nvPr>
        </p:nvSpPr>
        <p:spPr>
          <a:xfrm>
            <a:off x="3970735" y="0"/>
            <a:ext cx="3038145" cy="464206"/>
          </a:xfrm>
          <a:prstGeom prst="rect">
            <a:avLst/>
          </a:prstGeom>
        </p:spPr>
        <p:txBody>
          <a:bodyPr vert="horz" lIns="87172" tIns="43586" rIns="87172" bIns="43586" rtlCol="0"/>
          <a:lstStyle>
            <a:lvl1pPr algn="r">
              <a:defRPr sz="1100"/>
            </a:lvl1pPr>
          </a:lstStyle>
          <a:p>
            <a:fld id="{EA0AB4F4-DC06-4C56-9903-A37BAD7F5659}" type="datetimeFigureOut">
              <a:rPr lang="en-US" smtClean="0"/>
              <a:pPr/>
              <a:t>10/5/2024</a:t>
            </a:fld>
            <a:endParaRPr lang="en-US"/>
          </a:p>
        </p:txBody>
      </p:sp>
      <p:sp>
        <p:nvSpPr>
          <p:cNvPr id="4" name="Footer Placeholder 3"/>
          <p:cNvSpPr>
            <a:spLocks noGrp="1"/>
          </p:cNvSpPr>
          <p:nvPr>
            <p:ph type="ftr" sz="quarter" idx="2"/>
          </p:nvPr>
        </p:nvSpPr>
        <p:spPr>
          <a:xfrm>
            <a:off x="0" y="8830658"/>
            <a:ext cx="3038145" cy="464206"/>
          </a:xfrm>
          <a:prstGeom prst="rect">
            <a:avLst/>
          </a:prstGeom>
        </p:spPr>
        <p:txBody>
          <a:bodyPr vert="horz" lIns="87172" tIns="43586" rIns="87172" bIns="43586" rtlCol="0" anchor="b"/>
          <a:lstStyle>
            <a:lvl1pPr algn="l">
              <a:defRPr sz="1100"/>
            </a:lvl1pPr>
          </a:lstStyle>
          <a:p>
            <a:endParaRPr lang="en-US"/>
          </a:p>
        </p:txBody>
      </p:sp>
      <p:sp>
        <p:nvSpPr>
          <p:cNvPr id="5" name="Slide Number Placeholder 4"/>
          <p:cNvSpPr>
            <a:spLocks noGrp="1"/>
          </p:cNvSpPr>
          <p:nvPr>
            <p:ph type="sldNum" sz="quarter" idx="3"/>
          </p:nvPr>
        </p:nvSpPr>
        <p:spPr>
          <a:xfrm>
            <a:off x="3970735" y="8830658"/>
            <a:ext cx="3038145" cy="464206"/>
          </a:xfrm>
          <a:prstGeom prst="rect">
            <a:avLst/>
          </a:prstGeom>
        </p:spPr>
        <p:txBody>
          <a:bodyPr vert="horz" lIns="87172" tIns="43586" rIns="87172" bIns="43586" rtlCol="0" anchor="b"/>
          <a:lstStyle>
            <a:lvl1pPr algn="r">
              <a:defRPr sz="1100"/>
            </a:lvl1pPr>
          </a:lstStyle>
          <a:p>
            <a:fld id="{2ABD23BE-4C1F-48F6-9AC3-3CCA7731BDD8}"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4206"/>
          </a:xfrm>
          <a:prstGeom prst="rect">
            <a:avLst/>
          </a:prstGeom>
        </p:spPr>
        <p:txBody>
          <a:bodyPr vert="horz" lIns="92150" tIns="46076" rIns="92150" bIns="4607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735" y="0"/>
            <a:ext cx="3038145" cy="464206"/>
          </a:xfrm>
          <a:prstGeom prst="rect">
            <a:avLst/>
          </a:prstGeom>
        </p:spPr>
        <p:txBody>
          <a:bodyPr vert="horz" lIns="92150" tIns="46076" rIns="92150" bIns="46076" rtlCol="0"/>
          <a:lstStyle>
            <a:lvl1pPr algn="r" fontAlgn="auto">
              <a:spcBef>
                <a:spcPts val="0"/>
              </a:spcBef>
              <a:spcAft>
                <a:spcPts val="0"/>
              </a:spcAft>
              <a:defRPr sz="1200">
                <a:latin typeface="+mn-lt"/>
                <a:cs typeface="+mn-cs"/>
              </a:defRPr>
            </a:lvl1pPr>
          </a:lstStyle>
          <a:p>
            <a:pPr>
              <a:defRPr/>
            </a:pPr>
            <a:fld id="{54BB5DCE-AD12-437A-8D7B-E95D3D089D14}" type="datetimeFigureOut">
              <a:rPr lang="en-US"/>
              <a:pPr>
                <a:defRPr/>
              </a:pPr>
              <a:t>10/5/2024</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150" tIns="46076" rIns="92150" bIns="46076" rtlCol="0" anchor="ctr"/>
          <a:lstStyle/>
          <a:p>
            <a:pPr lvl="0"/>
            <a:endParaRPr lang="en-US" noProof="0"/>
          </a:p>
        </p:txBody>
      </p:sp>
      <p:sp>
        <p:nvSpPr>
          <p:cNvPr id="5" name="Notes Placeholder 4"/>
          <p:cNvSpPr>
            <a:spLocks noGrp="1"/>
          </p:cNvSpPr>
          <p:nvPr>
            <p:ph type="body" sz="quarter" idx="3"/>
          </p:nvPr>
        </p:nvSpPr>
        <p:spPr>
          <a:xfrm>
            <a:off x="701344" y="4416099"/>
            <a:ext cx="5607712" cy="4182457"/>
          </a:xfrm>
          <a:prstGeom prst="rect">
            <a:avLst/>
          </a:prstGeom>
        </p:spPr>
        <p:txBody>
          <a:bodyPr vert="horz" lIns="92150" tIns="46076" rIns="92150" bIns="4607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8"/>
            <a:ext cx="3038145" cy="464206"/>
          </a:xfrm>
          <a:prstGeom prst="rect">
            <a:avLst/>
          </a:prstGeom>
        </p:spPr>
        <p:txBody>
          <a:bodyPr vert="horz" lIns="92150" tIns="46076" rIns="92150" bIns="4607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735" y="8830658"/>
            <a:ext cx="3038145" cy="464206"/>
          </a:xfrm>
          <a:prstGeom prst="rect">
            <a:avLst/>
          </a:prstGeom>
        </p:spPr>
        <p:txBody>
          <a:bodyPr vert="horz" lIns="92150" tIns="46076" rIns="92150" bIns="46076" rtlCol="0" anchor="b"/>
          <a:lstStyle>
            <a:lvl1pPr algn="r" fontAlgn="auto">
              <a:spcBef>
                <a:spcPts val="0"/>
              </a:spcBef>
              <a:spcAft>
                <a:spcPts val="0"/>
              </a:spcAft>
              <a:defRPr sz="1200">
                <a:latin typeface="+mn-lt"/>
                <a:cs typeface="+mn-cs"/>
              </a:defRPr>
            </a:lvl1pPr>
          </a:lstStyle>
          <a:p>
            <a:pPr>
              <a:defRPr/>
            </a:pPr>
            <a:fld id="{CC2CF046-5204-46A3-BAB4-C10E62BE1D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a:p>
        </p:txBody>
      </p:sp>
      <p:sp>
        <p:nvSpPr>
          <p:cNvPr id="4" name="Slide Number Placeholder 3"/>
          <p:cNvSpPr>
            <a:spLocks noGrp="1"/>
          </p:cNvSpPr>
          <p:nvPr>
            <p:ph type="sldNum" sz="quarter" idx="5"/>
          </p:nvPr>
        </p:nvSpPr>
        <p:spPr/>
        <p:txBody>
          <a:bodyPr/>
          <a:lstStyle/>
          <a:p>
            <a:pPr>
              <a:defRPr/>
            </a:pPr>
            <a:fld id="{5D95ACCF-7203-4695-9C96-0972C64291B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2CF046-5204-46A3-BAB4-C10E62BE1D41}" type="slidenum">
              <a:rPr lang="en-US" smtClean="0"/>
              <a:pPr>
                <a:defRPr/>
              </a:pPr>
              <a:t>5</a:t>
            </a:fld>
            <a:endParaRPr lang="en-US"/>
          </a:p>
        </p:txBody>
      </p:sp>
    </p:spTree>
    <p:extLst>
      <p:ext uri="{BB962C8B-B14F-4D97-AF65-F5344CB8AC3E}">
        <p14:creationId xmlns:p14="http://schemas.microsoft.com/office/powerpoint/2010/main" val="422951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0D7FFDD-BD30-4C77-959C-198CCC10F315}" type="datetime1">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RMNE logic?</a:t>
            </a:r>
          </a:p>
        </p:txBody>
      </p:sp>
      <p:sp>
        <p:nvSpPr>
          <p:cNvPr id="6" name="Slide Number Placeholder 5"/>
          <p:cNvSpPr>
            <a:spLocks noGrp="1"/>
          </p:cNvSpPr>
          <p:nvPr>
            <p:ph type="sldNum" sz="quarter" idx="12"/>
          </p:nvPr>
        </p:nvSpPr>
        <p:spPr/>
        <p:txBody>
          <a:bodyPr/>
          <a:lstStyle>
            <a:lvl1pPr>
              <a:defRPr/>
            </a:lvl1pPr>
          </a:lstStyle>
          <a:p>
            <a:pPr>
              <a:defRPr/>
            </a:pPr>
            <a:fld id="{68F46790-80A0-4ABF-9A54-799510AEFB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DDC72E-115C-43AD-9CA9-E55958B895D2}" type="datetime1">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RMNE logic?</a:t>
            </a:r>
          </a:p>
        </p:txBody>
      </p:sp>
      <p:sp>
        <p:nvSpPr>
          <p:cNvPr id="6" name="Slide Number Placeholder 5"/>
          <p:cNvSpPr>
            <a:spLocks noGrp="1"/>
          </p:cNvSpPr>
          <p:nvPr>
            <p:ph type="sldNum" sz="quarter" idx="12"/>
          </p:nvPr>
        </p:nvSpPr>
        <p:spPr/>
        <p:txBody>
          <a:bodyPr/>
          <a:lstStyle>
            <a:lvl1pPr>
              <a:defRPr/>
            </a:lvl1pPr>
          </a:lstStyle>
          <a:p>
            <a:pPr>
              <a:defRPr/>
            </a:pPr>
            <a:fld id="{1CC3AB09-FCA7-4BB0-83BC-2547AD983F3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786E9C-E7B2-49BB-A927-701B178135A5}" type="datetime1">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RMNE logic?</a:t>
            </a:r>
          </a:p>
        </p:txBody>
      </p:sp>
      <p:sp>
        <p:nvSpPr>
          <p:cNvPr id="6" name="Slide Number Placeholder 5"/>
          <p:cNvSpPr>
            <a:spLocks noGrp="1"/>
          </p:cNvSpPr>
          <p:nvPr>
            <p:ph type="sldNum" sz="quarter" idx="12"/>
          </p:nvPr>
        </p:nvSpPr>
        <p:spPr/>
        <p:txBody>
          <a:bodyPr/>
          <a:lstStyle>
            <a:lvl1pPr>
              <a:defRPr/>
            </a:lvl1pPr>
          </a:lstStyle>
          <a:p>
            <a:pPr>
              <a:defRPr/>
            </a:pPr>
            <a:fld id="{2D4332FA-9A54-43B7-9426-43966700B8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53463B-F2F7-49F6-B1D8-4AC014E05526}" type="datetime1">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Mixture Solution</a:t>
            </a:r>
          </a:p>
        </p:txBody>
      </p:sp>
      <p:sp>
        <p:nvSpPr>
          <p:cNvPr id="6" name="Slide Number Placeholder 5"/>
          <p:cNvSpPr>
            <a:spLocks noGrp="1"/>
          </p:cNvSpPr>
          <p:nvPr>
            <p:ph type="sldNum" sz="quarter" idx="12"/>
          </p:nvPr>
        </p:nvSpPr>
        <p:spPr/>
        <p:txBody>
          <a:bodyPr/>
          <a:lstStyle>
            <a:lvl1pPr>
              <a:defRPr/>
            </a:lvl1pPr>
          </a:lstStyle>
          <a:p>
            <a:pPr>
              <a:defRPr/>
            </a:pPr>
            <a:fld id="{E82B1306-92D8-4297-A618-1FAE7B4D178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51A297F-4557-45C2-A2D2-DEAAE1E6B7D5}" type="datetime1">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RMNE logic?</a:t>
            </a:r>
          </a:p>
        </p:txBody>
      </p:sp>
      <p:sp>
        <p:nvSpPr>
          <p:cNvPr id="6" name="Slide Number Placeholder 5"/>
          <p:cNvSpPr>
            <a:spLocks noGrp="1"/>
          </p:cNvSpPr>
          <p:nvPr>
            <p:ph type="sldNum" sz="quarter" idx="12"/>
          </p:nvPr>
        </p:nvSpPr>
        <p:spPr/>
        <p:txBody>
          <a:bodyPr/>
          <a:lstStyle>
            <a:lvl1pPr>
              <a:defRPr/>
            </a:lvl1pPr>
          </a:lstStyle>
          <a:p>
            <a:pPr>
              <a:defRPr/>
            </a:pPr>
            <a:fld id="{6CF10089-43F9-4167-A05E-EC52AB95EE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F76613-78EA-471A-926B-71F1A0A80B86}" type="datetime1">
              <a:rPr lang="en-US"/>
              <a:pPr>
                <a:defRPr/>
              </a:pPr>
              <a:t>10/5/2024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RMNE logic?</a:t>
            </a:r>
          </a:p>
        </p:txBody>
      </p:sp>
      <p:sp>
        <p:nvSpPr>
          <p:cNvPr id="7" name="Slide Number Placeholder 5"/>
          <p:cNvSpPr>
            <a:spLocks noGrp="1"/>
          </p:cNvSpPr>
          <p:nvPr>
            <p:ph type="sldNum" sz="quarter" idx="12"/>
          </p:nvPr>
        </p:nvSpPr>
        <p:spPr/>
        <p:txBody>
          <a:bodyPr/>
          <a:lstStyle>
            <a:lvl1pPr>
              <a:defRPr/>
            </a:lvl1pPr>
          </a:lstStyle>
          <a:p>
            <a:pPr>
              <a:defRPr/>
            </a:pPr>
            <a:fld id="{911B5ACF-0815-42B2-9436-5958A5A14E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6D3D479-0118-4F32-B77B-FB7D668FEEE4}" type="datetime1">
              <a:rPr lang="en-US"/>
              <a:pPr>
                <a:defRPr/>
              </a:pPr>
              <a:t>10/5/2024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RMNE logic?</a:t>
            </a:r>
          </a:p>
        </p:txBody>
      </p:sp>
      <p:sp>
        <p:nvSpPr>
          <p:cNvPr id="9" name="Slide Number Placeholder 5"/>
          <p:cNvSpPr>
            <a:spLocks noGrp="1"/>
          </p:cNvSpPr>
          <p:nvPr>
            <p:ph type="sldNum" sz="quarter" idx="12"/>
          </p:nvPr>
        </p:nvSpPr>
        <p:spPr/>
        <p:txBody>
          <a:bodyPr/>
          <a:lstStyle>
            <a:lvl1pPr>
              <a:defRPr/>
            </a:lvl1pPr>
          </a:lstStyle>
          <a:p>
            <a:pPr>
              <a:defRPr/>
            </a:pPr>
            <a:fld id="{6D81F7CB-49E9-41ED-9E25-6AD9D34E47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937700C-0813-434E-B5A9-08CFA5F5C92E}" type="datetime1">
              <a:rPr lang="en-US"/>
              <a:pPr>
                <a:defRPr/>
              </a:pPr>
              <a:t>10/5/2024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RMNE logic?</a:t>
            </a:r>
          </a:p>
        </p:txBody>
      </p:sp>
      <p:sp>
        <p:nvSpPr>
          <p:cNvPr id="5" name="Slide Number Placeholder 5"/>
          <p:cNvSpPr>
            <a:spLocks noGrp="1"/>
          </p:cNvSpPr>
          <p:nvPr>
            <p:ph type="sldNum" sz="quarter" idx="12"/>
          </p:nvPr>
        </p:nvSpPr>
        <p:spPr/>
        <p:txBody>
          <a:bodyPr/>
          <a:lstStyle>
            <a:lvl1pPr>
              <a:defRPr/>
            </a:lvl1pPr>
          </a:lstStyle>
          <a:p>
            <a:pPr>
              <a:defRPr/>
            </a:pPr>
            <a:fld id="{FAE9C324-14BE-46B1-8C6B-E31F1717A3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98C3DB-DCB6-4757-8B8B-88DCB92B37F2}" type="datetime1">
              <a:rPr lang="en-US"/>
              <a:pPr>
                <a:defRPr/>
              </a:pPr>
              <a:t>10/5/2024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RMNE logic?</a:t>
            </a:r>
          </a:p>
        </p:txBody>
      </p:sp>
      <p:sp>
        <p:nvSpPr>
          <p:cNvPr id="4" name="Slide Number Placeholder 5"/>
          <p:cNvSpPr>
            <a:spLocks noGrp="1"/>
          </p:cNvSpPr>
          <p:nvPr>
            <p:ph type="sldNum" sz="quarter" idx="12"/>
          </p:nvPr>
        </p:nvSpPr>
        <p:spPr/>
        <p:txBody>
          <a:bodyPr/>
          <a:lstStyle>
            <a:lvl1pPr>
              <a:defRPr/>
            </a:lvl1pPr>
          </a:lstStyle>
          <a:p>
            <a:pPr>
              <a:defRPr/>
            </a:pPr>
            <a:fld id="{C780D58B-7A6A-4A81-AE3A-0554AE5C76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6E1700-32E7-4086-AEA7-C729C03E4349}" type="datetime1">
              <a:rPr lang="en-US"/>
              <a:pPr>
                <a:defRPr/>
              </a:pPr>
              <a:t>10/5/2024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RMNE logic?</a:t>
            </a:r>
          </a:p>
        </p:txBody>
      </p:sp>
      <p:sp>
        <p:nvSpPr>
          <p:cNvPr id="7" name="Slide Number Placeholder 5"/>
          <p:cNvSpPr>
            <a:spLocks noGrp="1"/>
          </p:cNvSpPr>
          <p:nvPr>
            <p:ph type="sldNum" sz="quarter" idx="12"/>
          </p:nvPr>
        </p:nvSpPr>
        <p:spPr/>
        <p:txBody>
          <a:bodyPr/>
          <a:lstStyle>
            <a:lvl1pPr>
              <a:defRPr/>
            </a:lvl1pPr>
          </a:lstStyle>
          <a:p>
            <a:pPr>
              <a:defRPr/>
            </a:pPr>
            <a:fld id="{0DDADC72-46EE-4548-B23F-02AC849EF4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30EFCD-8556-483A-80DB-D17B03187D9D}" type="datetime1">
              <a:rPr lang="en-US"/>
              <a:pPr>
                <a:defRPr/>
              </a:pPr>
              <a:t>10/5/2024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RMNE logic?</a:t>
            </a:r>
          </a:p>
        </p:txBody>
      </p:sp>
      <p:sp>
        <p:nvSpPr>
          <p:cNvPr id="7" name="Slide Number Placeholder 5"/>
          <p:cNvSpPr>
            <a:spLocks noGrp="1"/>
          </p:cNvSpPr>
          <p:nvPr>
            <p:ph type="sldNum" sz="quarter" idx="12"/>
          </p:nvPr>
        </p:nvSpPr>
        <p:spPr/>
        <p:txBody>
          <a:bodyPr/>
          <a:lstStyle>
            <a:lvl1pPr>
              <a:defRPr/>
            </a:lvl1pPr>
          </a:lstStyle>
          <a:p>
            <a:pPr>
              <a:defRPr/>
            </a:pPr>
            <a:fld id="{CCC69AA6-AD96-48E3-B916-C396C52B79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C95CB6C-48A9-4AEA-B69D-EE92135F3160}" type="datetime1">
              <a:rPr lang="en-US"/>
              <a:pPr>
                <a:defRPr/>
              </a:pPr>
              <a:t>10/5/2024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RMNE logic?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CE76AC6-3FED-4B41-B437-179AA5E13F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c@dna-view.com" TargetMode="External"/><Relationship Id="rId4" Type="http://schemas.openxmlformats.org/officeDocument/2006/relationships/hyperlink" Target="http://dna-view.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mailto:c@dna-view.co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11000" b="-11000"/>
          </a:stretch>
        </a:blipFill>
        <a:effectLst/>
      </p:bgPr>
    </p:bg>
    <p:spTree>
      <p:nvGrpSpPr>
        <p:cNvPr id="1" name=""/>
        <p:cNvGrpSpPr/>
        <p:nvPr/>
      </p:nvGrpSpPr>
      <p:grpSpPr>
        <a:xfrm>
          <a:off x="0" y="0"/>
          <a:ext cx="0" cy="0"/>
          <a:chOff x="0" y="0"/>
          <a:chExt cx="0" cy="0"/>
        </a:xfrm>
      </p:grpSpPr>
      <p:sp>
        <p:nvSpPr>
          <p:cNvPr id="2052" name="TextBox 3"/>
          <p:cNvSpPr txBox="1">
            <a:spLocks noChangeArrowheads="1"/>
          </p:cNvSpPr>
          <p:nvPr/>
        </p:nvSpPr>
        <p:spPr bwMode="auto">
          <a:xfrm>
            <a:off x="176980" y="3894582"/>
            <a:ext cx="6507480" cy="1323439"/>
          </a:xfrm>
          <a:prstGeom prst="rect">
            <a:avLst/>
          </a:prstGeom>
          <a:noFill/>
          <a:ln w="9525">
            <a:noFill/>
            <a:miter lim="800000"/>
            <a:headEnd/>
            <a:tailEnd/>
          </a:ln>
        </p:spPr>
        <p:txBody>
          <a:bodyPr wrap="square">
            <a:spAutoFit/>
          </a:bodyPr>
          <a:lstStyle/>
          <a:p>
            <a:r>
              <a:rPr lang="en-US" sz="2000" b="1" dirty="0">
                <a:solidFill>
                  <a:schemeClr val="tx2">
                    <a:lumMod val="75000"/>
                  </a:schemeClr>
                </a:solidFill>
                <a:latin typeface="Calibri" pitchFamily="34" charset="0"/>
              </a:rPr>
              <a:t>Charles Brenner, Ph.D.</a:t>
            </a:r>
          </a:p>
          <a:p>
            <a:r>
              <a:rPr lang="en-US" sz="2000" dirty="0">
                <a:latin typeface="Calibri" pitchFamily="34" charset="0"/>
              </a:rPr>
              <a:t>Purveyor of forensic mathematics, </a:t>
            </a:r>
            <a:r>
              <a:rPr lang="en-US" sz="2000" b="1" dirty="0">
                <a:solidFill>
                  <a:schemeClr val="tx2">
                    <a:lumMod val="75000"/>
                  </a:schemeClr>
                </a:solidFill>
                <a:latin typeface="Calibri" pitchFamily="34" charset="0"/>
              </a:rPr>
              <a:t>DNA∙VIEW®</a:t>
            </a:r>
            <a:r>
              <a:rPr lang="en-US" sz="2000" dirty="0">
                <a:latin typeface="Calibri" pitchFamily="34" charset="0"/>
              </a:rPr>
              <a:t>,</a:t>
            </a:r>
          </a:p>
          <a:p>
            <a:r>
              <a:rPr lang="en-US" sz="2000" dirty="0">
                <a:latin typeface="Calibri" pitchFamily="34" charset="0"/>
              </a:rPr>
              <a:t>Senior Research Fellow at UC Berkeley  Human Rights Center</a:t>
            </a:r>
          </a:p>
          <a:p>
            <a:r>
              <a:rPr lang="en-US" sz="2000" dirty="0">
                <a:latin typeface="Calibri" pitchFamily="34" charset="0"/>
                <a:hlinkClick r:id="rId4"/>
              </a:rPr>
              <a:t>http://dna-view.com</a:t>
            </a:r>
            <a:r>
              <a:rPr lang="en-US" sz="2000" dirty="0">
                <a:latin typeface="Calibri" pitchFamily="34" charset="0"/>
              </a:rPr>
              <a:t>     </a:t>
            </a:r>
            <a:r>
              <a:rPr lang="en-US" sz="2000" dirty="0">
                <a:latin typeface="Calibri" pitchFamily="34" charset="0"/>
                <a:hlinkClick r:id="rId5"/>
              </a:rPr>
              <a:t>c@dna-view.com</a:t>
            </a:r>
            <a:r>
              <a:rPr lang="en-US" sz="2000" dirty="0">
                <a:latin typeface="Calibri" pitchFamily="34" charset="0"/>
              </a:rPr>
              <a:t>	</a:t>
            </a:r>
            <a:r>
              <a:rPr lang="en-US" sz="2000" b="1" dirty="0">
                <a:solidFill>
                  <a:schemeClr val="accent2">
                    <a:lumMod val="50000"/>
                  </a:schemeClr>
                </a:solidFill>
                <a:latin typeface="Calibri" pitchFamily="34" charset="0"/>
              </a:rPr>
              <a:t>+1 510 798 7139</a:t>
            </a:r>
          </a:p>
        </p:txBody>
      </p:sp>
      <p:sp>
        <p:nvSpPr>
          <p:cNvPr id="5" name="Date Placeholder 4"/>
          <p:cNvSpPr>
            <a:spLocks noGrp="1"/>
          </p:cNvSpPr>
          <p:nvPr>
            <p:ph type="dt" sz="quarter" idx="10"/>
          </p:nvPr>
        </p:nvSpPr>
        <p:spPr/>
        <p:txBody>
          <a:bodyPr/>
          <a:lstStyle/>
          <a:p>
            <a:pPr>
              <a:defRPr/>
            </a:pPr>
            <a:fld id="{E9667135-A9A8-4137-869C-AA492EA29856}" type="datetime1">
              <a:rPr lang="en-US"/>
              <a:pPr>
                <a:defRPr/>
              </a:pPr>
              <a:t>10/5/2024</a:t>
            </a:fld>
            <a:endParaRPr lang="en-US"/>
          </a:p>
        </p:txBody>
      </p:sp>
      <p:sp>
        <p:nvSpPr>
          <p:cNvPr id="6" name="TextBox 5"/>
          <p:cNvSpPr txBox="1"/>
          <p:nvPr/>
        </p:nvSpPr>
        <p:spPr>
          <a:xfrm>
            <a:off x="6932314" y="4875111"/>
            <a:ext cx="2226734" cy="338554"/>
          </a:xfrm>
          <a:prstGeom prst="rect">
            <a:avLst/>
          </a:prstGeom>
          <a:noFill/>
        </p:spPr>
        <p:txBody>
          <a:bodyPr wrap="square" rtlCol="0">
            <a:spAutoFit/>
          </a:bodyPr>
          <a:lstStyle/>
          <a:p>
            <a:r>
              <a:rPr lang="en-US" sz="1600" dirty="0" err="1">
                <a:solidFill>
                  <a:schemeClr val="accent1">
                    <a:lumMod val="50000"/>
                  </a:schemeClr>
                </a:solidFill>
              </a:rPr>
              <a:t>Dyalog</a:t>
            </a:r>
            <a:r>
              <a:rPr lang="en-US" sz="1600" dirty="0">
                <a:solidFill>
                  <a:schemeClr val="accent1">
                    <a:lumMod val="50000"/>
                  </a:schemeClr>
                </a:solidFill>
              </a:rPr>
              <a:t> 2024 Sept</a:t>
            </a:r>
          </a:p>
        </p:txBody>
      </p:sp>
      <p:sp>
        <p:nvSpPr>
          <p:cNvPr id="4" name="Title 3">
            <a:extLst>
              <a:ext uri="{FF2B5EF4-FFF2-40B4-BE49-F238E27FC236}">
                <a16:creationId xmlns:a16="http://schemas.microsoft.com/office/drawing/2014/main" id="{2A5EE925-7BBA-03DC-D4CA-0BC4CCBBBD23}"/>
              </a:ext>
            </a:extLst>
          </p:cNvPr>
          <p:cNvSpPr>
            <a:spLocks noGrp="1"/>
          </p:cNvSpPr>
          <p:nvPr>
            <p:ph type="ctrTitle"/>
          </p:nvPr>
        </p:nvSpPr>
        <p:spPr>
          <a:xfrm>
            <a:off x="38100" y="831674"/>
            <a:ext cx="9120948" cy="1470025"/>
          </a:xfrm>
          <a:solidFill>
            <a:srgbClr val="DBEEF4">
              <a:alpha val="45882"/>
            </a:srgbClr>
          </a:solidFill>
        </p:spPr>
        <p:txBody>
          <a:bodyPr/>
          <a:lstStyle/>
          <a:p>
            <a:r>
              <a:rPr lang="en-US" sz="3600" dirty="0">
                <a:solidFill>
                  <a:schemeClr val="accent2">
                    <a:lumMod val="75000"/>
                  </a:schemeClr>
                </a:solidFill>
                <a:latin typeface="Times New Roman" panose="02020603050405020304" pitchFamily="18" charset="0"/>
                <a:cs typeface="Times New Roman" panose="02020603050405020304" pitchFamily="18" charset="0"/>
              </a:rPr>
              <a:t>Hanging out with APL friends in times of yore</a:t>
            </a:r>
            <a:endParaRPr lang="en-US" sz="3600" dirty="0"/>
          </a:p>
        </p:txBody>
      </p:sp>
      <p:sp>
        <p:nvSpPr>
          <p:cNvPr id="7" name="Subtitle 6">
            <a:extLst>
              <a:ext uri="{FF2B5EF4-FFF2-40B4-BE49-F238E27FC236}">
                <a16:creationId xmlns:a16="http://schemas.microsoft.com/office/drawing/2014/main" id="{DD5B57B6-1DD4-D78E-B25D-8FB2C7662CF2}"/>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334303-F105-0AEF-F4D3-EC9628D0DFB1}"/>
              </a:ext>
            </a:extLst>
          </p:cNvPr>
          <p:cNvSpPr>
            <a:spLocks noGrp="1"/>
          </p:cNvSpPr>
          <p:nvPr>
            <p:ph type="dt" sz="half" idx="10"/>
          </p:nvPr>
        </p:nvSpPr>
        <p:spPr/>
        <p:txBody>
          <a:bodyPr/>
          <a:lstStyle/>
          <a:p>
            <a:pPr>
              <a:defRPr/>
            </a:pPr>
            <a:fld id="{FA53463B-F2F7-49F6-B1D8-4AC014E05526}" type="datetime1">
              <a:rPr lang="en-US" smtClean="0"/>
              <a:pPr>
                <a:defRPr/>
              </a:pPr>
              <a:t>10/5/2024</a:t>
            </a:fld>
            <a:endParaRPr lang="en-US"/>
          </a:p>
        </p:txBody>
      </p:sp>
      <p:pic>
        <p:nvPicPr>
          <p:cNvPr id="6" name="Picture 5">
            <a:extLst>
              <a:ext uri="{FF2B5EF4-FFF2-40B4-BE49-F238E27FC236}">
                <a16:creationId xmlns:a16="http://schemas.microsoft.com/office/drawing/2014/main" id="{CA774BD6-4EDF-BCE9-A34F-B3493FE110A5}"/>
              </a:ext>
            </a:extLst>
          </p:cNvPr>
          <p:cNvPicPr>
            <a:picLocks noChangeAspect="1"/>
          </p:cNvPicPr>
          <p:nvPr/>
        </p:nvPicPr>
        <p:blipFill rotWithShape="1">
          <a:blip r:embed="rId2">
            <a:extLst>
              <a:ext uri="{28A0092B-C50C-407E-A947-70E740481C1C}">
                <a14:useLocalDpi xmlns:a14="http://schemas.microsoft.com/office/drawing/2010/main" val="0"/>
              </a:ext>
            </a:extLst>
          </a:blip>
          <a:srcRect l="51517" t="10570" r="4470" b="57606"/>
          <a:stretch/>
        </p:blipFill>
        <p:spPr>
          <a:xfrm>
            <a:off x="1325216" y="136525"/>
            <a:ext cx="5377398" cy="5031823"/>
          </a:xfrm>
          <a:prstGeom prst="rect">
            <a:avLst/>
          </a:prstGeom>
        </p:spPr>
      </p:pic>
      <p:pic>
        <p:nvPicPr>
          <p:cNvPr id="7" name="Picture 6">
            <a:extLst>
              <a:ext uri="{FF2B5EF4-FFF2-40B4-BE49-F238E27FC236}">
                <a16:creationId xmlns:a16="http://schemas.microsoft.com/office/drawing/2014/main" id="{C026C0F5-394F-7424-EA08-7278876972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3" t="49363" r="49207" b="33478"/>
          <a:stretch/>
        </p:blipFill>
        <p:spPr>
          <a:xfrm>
            <a:off x="4572000" y="5157005"/>
            <a:ext cx="2382593" cy="1176807"/>
          </a:xfrm>
          <a:prstGeom prst="rect">
            <a:avLst/>
          </a:prstGeom>
        </p:spPr>
      </p:pic>
    </p:spTree>
    <p:extLst>
      <p:ext uri="{BB962C8B-B14F-4D97-AF65-F5344CB8AC3E}">
        <p14:creationId xmlns:p14="http://schemas.microsoft.com/office/powerpoint/2010/main" val="388708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123B17-674A-3F85-CA9E-D4C373635517}"/>
              </a:ext>
            </a:extLst>
          </p:cNvPr>
          <p:cNvSpPr>
            <a:spLocks noGrp="1"/>
          </p:cNvSpPr>
          <p:nvPr>
            <p:ph type="dt" sz="half" idx="10"/>
          </p:nvPr>
        </p:nvSpPr>
        <p:spPr/>
        <p:txBody>
          <a:bodyPr/>
          <a:lstStyle/>
          <a:p>
            <a:pPr>
              <a:defRPr/>
            </a:pPr>
            <a:fld id="{D398C3DB-DCB6-4757-8B8B-88DCB92B37F2}" type="datetime1">
              <a:rPr lang="en-US" smtClean="0"/>
              <a:pPr>
                <a:defRPr/>
              </a:pPr>
              <a:t>10/5/2024</a:t>
            </a:fld>
            <a:endParaRPr lang="en-US"/>
          </a:p>
        </p:txBody>
      </p:sp>
      <p:pic>
        <p:nvPicPr>
          <p:cNvPr id="13" name="Picture 12">
            <a:extLst>
              <a:ext uri="{FF2B5EF4-FFF2-40B4-BE49-F238E27FC236}">
                <a16:creationId xmlns:a16="http://schemas.microsoft.com/office/drawing/2014/main" id="{6214B4B0-AB31-E65A-F245-763A3A591A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003" y="2907030"/>
            <a:ext cx="2586990" cy="3449320"/>
          </a:xfrm>
          <a:prstGeom prst="rect">
            <a:avLst/>
          </a:prstGeom>
        </p:spPr>
      </p:pic>
      <p:sp>
        <p:nvSpPr>
          <p:cNvPr id="3" name="TextBox 2">
            <a:extLst>
              <a:ext uri="{FF2B5EF4-FFF2-40B4-BE49-F238E27FC236}">
                <a16:creationId xmlns:a16="http://schemas.microsoft.com/office/drawing/2014/main" id="{28F610A8-7C45-17F9-51AF-12921AB496D5}"/>
              </a:ext>
            </a:extLst>
          </p:cNvPr>
          <p:cNvSpPr txBox="1"/>
          <p:nvPr/>
        </p:nvSpPr>
        <p:spPr>
          <a:xfrm>
            <a:off x="783031" y="178484"/>
            <a:ext cx="4043094" cy="2739211"/>
          </a:xfrm>
          <a:prstGeom prst="rect">
            <a:avLst/>
          </a:prstGeom>
          <a:noFill/>
        </p:spPr>
        <p:txBody>
          <a:bodyPr wrap="none" rtlCol="0">
            <a:spAutoFit/>
          </a:bodyPr>
          <a:lstStyle/>
          <a:p>
            <a:r>
              <a:rPr lang="en-US" sz="3600" dirty="0"/>
              <a:t>1967 – </a:t>
            </a:r>
          </a:p>
          <a:p>
            <a:r>
              <a:rPr lang="en-US" sz="2000" dirty="0"/>
              <a:t>right arm in a cast, winding watch.</a:t>
            </a:r>
          </a:p>
          <a:p>
            <a:r>
              <a:rPr lang="en-US" sz="2000" dirty="0"/>
              <a:t>Truth 40 years later.</a:t>
            </a:r>
          </a:p>
          <a:p>
            <a:endParaRPr lang="en-US" sz="2000" dirty="0"/>
          </a:p>
          <a:p>
            <a:r>
              <a:rPr lang="en-US" sz="2000" dirty="0"/>
              <a:t>Yorktown Heights</a:t>
            </a:r>
          </a:p>
          <a:p>
            <a:r>
              <a:rPr lang="en-US" sz="2000" dirty="0"/>
              <a:t>Circuit diagrams on the floor</a:t>
            </a:r>
          </a:p>
          <a:p>
            <a:endParaRPr lang="en-US" sz="3600" dirty="0"/>
          </a:p>
        </p:txBody>
      </p:sp>
      <p:sp>
        <p:nvSpPr>
          <p:cNvPr id="5" name="TextBox 4">
            <a:extLst>
              <a:ext uri="{FF2B5EF4-FFF2-40B4-BE49-F238E27FC236}">
                <a16:creationId xmlns:a16="http://schemas.microsoft.com/office/drawing/2014/main" id="{4688BCF1-DA1A-9903-B2F1-C4B61A4CE39B}"/>
              </a:ext>
            </a:extLst>
          </p:cNvPr>
          <p:cNvSpPr txBox="1"/>
          <p:nvPr/>
        </p:nvSpPr>
        <p:spPr>
          <a:xfrm>
            <a:off x="4419600" y="1508760"/>
            <a:ext cx="4406976" cy="954107"/>
          </a:xfrm>
          <a:prstGeom prst="rect">
            <a:avLst/>
          </a:prstGeom>
          <a:noFill/>
        </p:spPr>
        <p:txBody>
          <a:bodyPr wrap="none" rtlCol="0">
            <a:spAutoFit/>
          </a:bodyPr>
          <a:lstStyle/>
          <a:p>
            <a:r>
              <a:rPr lang="en-US" sz="2800" dirty="0"/>
              <a:t>Larry “sonofabitch” Breed</a:t>
            </a:r>
          </a:p>
          <a:p>
            <a:r>
              <a:rPr lang="en-US" sz="2800" dirty="0"/>
              <a:t>(later photograph)</a:t>
            </a:r>
          </a:p>
        </p:txBody>
      </p:sp>
    </p:spTree>
    <p:extLst>
      <p:ext uri="{BB962C8B-B14F-4D97-AF65-F5344CB8AC3E}">
        <p14:creationId xmlns:p14="http://schemas.microsoft.com/office/powerpoint/2010/main" val="93232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D80-12BB-FD3A-2048-8A2AE22D7705}"/>
              </a:ext>
            </a:extLst>
          </p:cNvPr>
          <p:cNvSpPr>
            <a:spLocks noGrp="1"/>
          </p:cNvSpPr>
          <p:nvPr>
            <p:ph type="title"/>
          </p:nvPr>
        </p:nvSpPr>
        <p:spPr/>
        <p:txBody>
          <a:bodyPr/>
          <a:lstStyle/>
          <a:p>
            <a:r>
              <a:rPr lang="en-US" b="0" i="0" dirty="0">
                <a:effectLst/>
                <a:latin typeface="Roboto" panose="02000000000000000000" pitchFamily="2" charset="0"/>
              </a:rPr>
              <a:t>Larry’s </a:t>
            </a:r>
            <a:r>
              <a:rPr lang="en-US" dirty="0">
                <a:latin typeface="Roboto" panose="02000000000000000000" pitchFamily="2" charset="0"/>
              </a:rPr>
              <a:t>righ</a:t>
            </a:r>
            <a:r>
              <a:rPr lang="en-US" b="0" i="0" dirty="0">
                <a:effectLst/>
                <a:latin typeface="Roboto" panose="02000000000000000000" pitchFamily="2" charset="0"/>
              </a:rPr>
              <a:t>t hand was in a cast</a:t>
            </a:r>
            <a:endParaRPr lang="en-US" dirty="0"/>
          </a:p>
        </p:txBody>
      </p:sp>
      <p:sp>
        <p:nvSpPr>
          <p:cNvPr id="3" name="Content Placeholder 2">
            <a:extLst>
              <a:ext uri="{FF2B5EF4-FFF2-40B4-BE49-F238E27FC236}">
                <a16:creationId xmlns:a16="http://schemas.microsoft.com/office/drawing/2014/main" id="{91600528-9F01-176D-394F-D2E46C1010D8}"/>
              </a:ext>
            </a:extLst>
          </p:cNvPr>
          <p:cNvSpPr>
            <a:spLocks noGrp="1"/>
          </p:cNvSpPr>
          <p:nvPr>
            <p:ph idx="1"/>
          </p:nvPr>
        </p:nvSpPr>
        <p:spPr/>
        <p:txBody>
          <a:bodyPr/>
          <a:lstStyle/>
          <a:p>
            <a:r>
              <a:rPr lang="en-US" sz="2000" b="0" i="0" dirty="0">
                <a:effectLst/>
                <a:latin typeface="Times New Roman" panose="02020603050405020304" pitchFamily="18" charset="0"/>
                <a:cs typeface="Times New Roman" panose="02020603050405020304" pitchFamily="18" charset="0"/>
              </a:rPr>
              <a:t>He asked me to wind his watch for him, an unusual way to become acquainted. Anyway, winding a watch isn't difficult so I did, and moreover, noticing that the watch's time was off by about 6 hours I added the extra favor of correcting it, for which Larry was not grateful. He pointed out what I'd noticed but not thought about. His minute hand wasn't synchronized with the hour hand in the usual way but rather Larry had re-positioned by just enough that the two hands would coincide not at the usual 12 o'clock but rather at 6:30. That allowed him, left-handed, to wear the watch upside down on his right wrist, so of course he ignored the numbers on the face and preferred to have both hands pointing up at 12 sharp.</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I was duly chagrined. Forty years later …</a:t>
            </a:r>
            <a:endParaRPr lang="en-US"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98C0BD2-DF42-C4DE-07D9-34A72E7D2A43}"/>
              </a:ext>
            </a:extLst>
          </p:cNvPr>
          <p:cNvSpPr>
            <a:spLocks noGrp="1"/>
          </p:cNvSpPr>
          <p:nvPr>
            <p:ph type="dt" sz="half" idx="10"/>
          </p:nvPr>
        </p:nvSpPr>
        <p:spPr/>
        <p:txBody>
          <a:bodyPr/>
          <a:lstStyle/>
          <a:p>
            <a:pPr>
              <a:defRPr/>
            </a:pPr>
            <a:fld id="{FA53463B-F2F7-49F6-B1D8-4AC014E05526}" type="datetime1">
              <a:rPr lang="en-US" smtClean="0"/>
              <a:pPr>
                <a:defRPr/>
              </a:pPr>
              <a:t>10/5/2024</a:t>
            </a:fld>
            <a:endParaRPr lang="en-US"/>
          </a:p>
        </p:txBody>
      </p:sp>
    </p:spTree>
    <p:extLst>
      <p:ext uri="{BB962C8B-B14F-4D97-AF65-F5344CB8AC3E}">
        <p14:creationId xmlns:p14="http://schemas.microsoft.com/office/powerpoint/2010/main" val="390078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123B17-674A-3F85-CA9E-D4C373635517}"/>
              </a:ext>
            </a:extLst>
          </p:cNvPr>
          <p:cNvSpPr>
            <a:spLocks noGrp="1"/>
          </p:cNvSpPr>
          <p:nvPr>
            <p:ph type="dt" sz="half" idx="10"/>
          </p:nvPr>
        </p:nvSpPr>
        <p:spPr>
          <a:xfrm>
            <a:off x="484221" y="6369425"/>
            <a:ext cx="2133600" cy="365125"/>
          </a:xfrm>
        </p:spPr>
        <p:txBody>
          <a:bodyPr/>
          <a:lstStyle/>
          <a:p>
            <a:pPr>
              <a:defRPr/>
            </a:pPr>
            <a:fld id="{D398C3DB-DCB6-4757-8B8B-88DCB92B37F2}" type="datetime1">
              <a:rPr lang="en-US" smtClean="0"/>
              <a:pPr>
                <a:defRPr/>
              </a:pPr>
              <a:t>10/5/2024</a:t>
            </a:fld>
            <a:endParaRPr lang="en-US"/>
          </a:p>
        </p:txBody>
      </p:sp>
      <p:pic>
        <p:nvPicPr>
          <p:cNvPr id="8" name="Picture 7">
            <a:extLst>
              <a:ext uri="{FF2B5EF4-FFF2-40B4-BE49-F238E27FC236}">
                <a16:creationId xmlns:a16="http://schemas.microsoft.com/office/drawing/2014/main" id="{B527C723-7114-E0D3-B5C4-743892A21214}"/>
              </a:ext>
            </a:extLst>
          </p:cNvPr>
          <p:cNvPicPr>
            <a:picLocks noChangeAspect="1"/>
          </p:cNvPicPr>
          <p:nvPr/>
        </p:nvPicPr>
        <p:blipFill>
          <a:blip r:embed="rId2"/>
          <a:srcRect l="2946" t="53342" r="46395" b="16693"/>
          <a:stretch/>
        </p:blipFill>
        <p:spPr>
          <a:xfrm>
            <a:off x="3102042" y="-225029"/>
            <a:ext cx="5903947" cy="1883661"/>
          </a:xfrm>
          <a:prstGeom prst="rect">
            <a:avLst/>
          </a:prstGeom>
        </p:spPr>
      </p:pic>
      <p:pic>
        <p:nvPicPr>
          <p:cNvPr id="11" name="Picture 10">
            <a:extLst>
              <a:ext uri="{FF2B5EF4-FFF2-40B4-BE49-F238E27FC236}">
                <a16:creationId xmlns:a16="http://schemas.microsoft.com/office/drawing/2014/main" id="{2F06AA90-4222-AAB2-33CA-414A079DEA3D}"/>
              </a:ext>
            </a:extLst>
          </p:cNvPr>
          <p:cNvPicPr>
            <a:picLocks noChangeAspect="1"/>
          </p:cNvPicPr>
          <p:nvPr/>
        </p:nvPicPr>
        <p:blipFill>
          <a:blip r:embed="rId3"/>
          <a:srcRect l="19534" t="40622" r="63838" b="34802"/>
          <a:stretch/>
        </p:blipFill>
        <p:spPr>
          <a:xfrm>
            <a:off x="0" y="306012"/>
            <a:ext cx="3102042" cy="2472955"/>
          </a:xfrm>
          <a:prstGeom prst="rect">
            <a:avLst/>
          </a:prstGeom>
        </p:spPr>
      </p:pic>
      <p:sp>
        <p:nvSpPr>
          <p:cNvPr id="16" name="TextBox 15">
            <a:extLst>
              <a:ext uri="{FF2B5EF4-FFF2-40B4-BE49-F238E27FC236}">
                <a16:creationId xmlns:a16="http://schemas.microsoft.com/office/drawing/2014/main" id="{D8FB84AD-BCA3-B517-F846-BE788A971B2B}"/>
              </a:ext>
            </a:extLst>
          </p:cNvPr>
          <p:cNvSpPr txBox="1"/>
          <p:nvPr/>
        </p:nvSpPr>
        <p:spPr>
          <a:xfrm>
            <a:off x="6957095" y="5531242"/>
            <a:ext cx="2180277" cy="1323439"/>
          </a:xfrm>
          <a:prstGeom prst="rect">
            <a:avLst/>
          </a:prstGeom>
          <a:noFill/>
        </p:spPr>
        <p:txBody>
          <a:bodyPr wrap="none" rtlCol="0">
            <a:spAutoFit/>
          </a:bodyPr>
          <a:lstStyle/>
          <a:p>
            <a:r>
              <a:rPr lang="en-US" sz="1600" dirty="0"/>
              <a:t>1968 Yorktown </a:t>
            </a:r>
            <a:r>
              <a:rPr lang="en-US" sz="1600" dirty="0" err="1"/>
              <a:t>Hgts</a:t>
            </a:r>
            <a:endParaRPr lang="en-US" sz="1600" dirty="0"/>
          </a:p>
          <a:p>
            <a:r>
              <a:rPr lang="en-US" sz="1600" dirty="0"/>
              <a:t>1988 Toronto</a:t>
            </a:r>
          </a:p>
          <a:p>
            <a:r>
              <a:rPr lang="en-US" sz="1600" dirty="0"/>
              <a:t>1990 San Antonio. OJ</a:t>
            </a:r>
          </a:p>
          <a:p>
            <a:r>
              <a:rPr lang="en-US" sz="1600" dirty="0"/>
              <a:t>1992 tacit</a:t>
            </a:r>
          </a:p>
          <a:p>
            <a:r>
              <a:rPr lang="en-US" sz="1600" dirty="0"/>
              <a:t>1999 Palo Alto</a:t>
            </a:r>
          </a:p>
        </p:txBody>
      </p:sp>
      <p:grpSp>
        <p:nvGrpSpPr>
          <p:cNvPr id="4" name="Group 3">
            <a:extLst>
              <a:ext uri="{FF2B5EF4-FFF2-40B4-BE49-F238E27FC236}">
                <a16:creationId xmlns:a16="http://schemas.microsoft.com/office/drawing/2014/main" id="{5C4A5889-CFDA-F63B-8A8C-92EBCBAF2C8F}"/>
              </a:ext>
            </a:extLst>
          </p:cNvPr>
          <p:cNvGrpSpPr/>
          <p:nvPr/>
        </p:nvGrpSpPr>
        <p:grpSpPr>
          <a:xfrm>
            <a:off x="3207646" y="1280735"/>
            <a:ext cx="4019839" cy="2069790"/>
            <a:chOff x="3207646" y="1280735"/>
            <a:chExt cx="4019839" cy="2069790"/>
          </a:xfrm>
        </p:grpSpPr>
        <p:pic>
          <p:nvPicPr>
            <p:cNvPr id="17" name="Picture 16">
              <a:extLst>
                <a:ext uri="{FF2B5EF4-FFF2-40B4-BE49-F238E27FC236}">
                  <a16:creationId xmlns:a16="http://schemas.microsoft.com/office/drawing/2014/main" id="{027214AB-3F5F-9D19-2F3A-977083D57EE9}"/>
                </a:ext>
              </a:extLst>
            </p:cNvPr>
            <p:cNvPicPr>
              <a:picLocks noChangeAspect="1"/>
            </p:cNvPicPr>
            <p:nvPr/>
          </p:nvPicPr>
          <p:blipFill>
            <a:blip r:embed="rId2"/>
            <a:srcRect l="66472" t="53342" r="1783" b="16693"/>
            <a:stretch/>
          </p:blipFill>
          <p:spPr>
            <a:xfrm>
              <a:off x="3207646" y="1303795"/>
              <a:ext cx="4019839" cy="2046730"/>
            </a:xfrm>
            <a:prstGeom prst="rect">
              <a:avLst/>
            </a:prstGeom>
          </p:spPr>
        </p:pic>
        <p:sp>
          <p:nvSpPr>
            <p:cNvPr id="18" name="TextBox 17">
              <a:extLst>
                <a:ext uri="{FF2B5EF4-FFF2-40B4-BE49-F238E27FC236}">
                  <a16:creationId xmlns:a16="http://schemas.microsoft.com/office/drawing/2014/main" id="{47F95EE0-C1C9-509C-C24E-1C0B3FE0558D}"/>
                </a:ext>
              </a:extLst>
            </p:cNvPr>
            <p:cNvSpPr txBox="1"/>
            <p:nvPr/>
          </p:nvSpPr>
          <p:spPr>
            <a:xfrm>
              <a:off x="6422939" y="1280735"/>
              <a:ext cx="641522" cy="307777"/>
            </a:xfrm>
            <a:prstGeom prst="rect">
              <a:avLst/>
            </a:prstGeom>
            <a:noFill/>
          </p:spPr>
          <p:txBody>
            <a:bodyPr wrap="none" rtlCol="0">
              <a:spAutoFit/>
            </a:bodyPr>
            <a:lstStyle/>
            <a:p>
              <a:r>
                <a:rPr lang="en-US" sz="1400" dirty="0"/>
                <a:t>-2004</a:t>
              </a:r>
            </a:p>
          </p:txBody>
        </p:sp>
      </p:grpSp>
      <p:sp>
        <p:nvSpPr>
          <p:cNvPr id="3" name="TextBox 2">
            <a:extLst>
              <a:ext uri="{FF2B5EF4-FFF2-40B4-BE49-F238E27FC236}">
                <a16:creationId xmlns:a16="http://schemas.microsoft.com/office/drawing/2014/main" id="{D090B6C9-AC44-F880-5E48-9B28BDA022AB}"/>
              </a:ext>
            </a:extLst>
          </p:cNvPr>
          <p:cNvSpPr txBox="1"/>
          <p:nvPr/>
        </p:nvSpPr>
        <p:spPr>
          <a:xfrm>
            <a:off x="3926436" y="4950066"/>
            <a:ext cx="2702406" cy="646331"/>
          </a:xfrm>
          <a:prstGeom prst="rect">
            <a:avLst/>
          </a:prstGeom>
          <a:noFill/>
        </p:spPr>
        <p:txBody>
          <a:bodyPr wrap="none" rtlCol="0">
            <a:spAutoFit/>
          </a:bodyPr>
          <a:lstStyle/>
          <a:p>
            <a:r>
              <a:rPr lang="en-US" dirty="0" err="1"/>
              <a:t>Eero</a:t>
            </a:r>
            <a:r>
              <a:rPr lang="en-US" dirty="0"/>
              <a:t> Saarinen </a:t>
            </a:r>
          </a:p>
          <a:p>
            <a:r>
              <a:rPr lang="en-US" dirty="0"/>
              <a:t>TJ Watson Research Ctr</a:t>
            </a:r>
          </a:p>
        </p:txBody>
      </p:sp>
      <p:pic>
        <p:nvPicPr>
          <p:cNvPr id="1026" name="Picture 2" descr="IBM, Thomas J. Watson Research Center, Yorktown Heights, New ...">
            <a:extLst>
              <a:ext uri="{FF2B5EF4-FFF2-40B4-BE49-F238E27FC236}">
                <a16:creationId xmlns:a16="http://schemas.microsoft.com/office/drawing/2014/main" id="{05FA772E-6938-ED18-D55F-8D83A24ED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39" y="3429000"/>
            <a:ext cx="3102041" cy="2429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rktown Heights - IBM Research">
            <a:extLst>
              <a:ext uri="{FF2B5EF4-FFF2-40B4-BE49-F238E27FC236}">
                <a16:creationId xmlns:a16="http://schemas.microsoft.com/office/drawing/2014/main" id="{31D405EE-63F6-B29C-E743-4334EF314A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0321" y="3552318"/>
            <a:ext cx="2552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1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5086D22-EAD8-99E6-1F6E-668F8E9AE1FE}"/>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00831" y="132665"/>
            <a:ext cx="8542338" cy="6405631"/>
          </a:xfrm>
        </p:spPr>
      </p:pic>
      <p:sp>
        <p:nvSpPr>
          <p:cNvPr id="10" name="Rectangle 9">
            <a:extLst>
              <a:ext uri="{FF2B5EF4-FFF2-40B4-BE49-F238E27FC236}">
                <a16:creationId xmlns:a16="http://schemas.microsoft.com/office/drawing/2014/main" id="{09FCDE7E-A6DA-64BE-9F03-94F3C7FFC902}"/>
              </a:ext>
            </a:extLst>
          </p:cNvPr>
          <p:cNvSpPr/>
          <p:nvPr/>
        </p:nvSpPr>
        <p:spPr>
          <a:xfrm>
            <a:off x="300831" y="132665"/>
            <a:ext cx="8542338" cy="14928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466813F-6A27-72FD-D8C1-F3F99ACB2FD1}"/>
              </a:ext>
            </a:extLst>
          </p:cNvPr>
          <p:cNvSpPr>
            <a:spLocks noGrp="1"/>
          </p:cNvSpPr>
          <p:nvPr>
            <p:ph type="dt" sz="half" idx="10"/>
          </p:nvPr>
        </p:nvSpPr>
        <p:spPr>
          <a:xfrm>
            <a:off x="-16525" y="5497035"/>
            <a:ext cx="2133600" cy="365125"/>
          </a:xfrm>
        </p:spPr>
        <p:txBody>
          <a:bodyPr/>
          <a:lstStyle/>
          <a:p>
            <a:pPr>
              <a:defRPr/>
            </a:pPr>
            <a:fld id="{FA53463B-F2F7-49F6-B1D8-4AC014E05526}" type="datetime1">
              <a:rPr lang="en-US" smtClean="0"/>
              <a:pPr>
                <a:defRPr/>
              </a:pPr>
              <a:t>10/5/2024</a:t>
            </a:fld>
            <a:endParaRPr lang="en-US"/>
          </a:p>
        </p:txBody>
      </p:sp>
      <p:sp>
        <p:nvSpPr>
          <p:cNvPr id="3" name="TextBox 2">
            <a:extLst>
              <a:ext uri="{FF2B5EF4-FFF2-40B4-BE49-F238E27FC236}">
                <a16:creationId xmlns:a16="http://schemas.microsoft.com/office/drawing/2014/main" id="{6E89882C-6D2F-C3E1-5AD5-DFE4815B7997}"/>
              </a:ext>
            </a:extLst>
          </p:cNvPr>
          <p:cNvSpPr txBox="1"/>
          <p:nvPr/>
        </p:nvSpPr>
        <p:spPr>
          <a:xfrm>
            <a:off x="1927955" y="346018"/>
            <a:ext cx="1010213"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Charles</a:t>
            </a:r>
          </a:p>
          <a:p>
            <a:pPr algn="ctr"/>
            <a:r>
              <a:rPr lang="en-US" sz="2000" dirty="0">
                <a:latin typeface="Times New Roman" panose="02020603050405020304" pitchFamily="18" charset="0"/>
                <a:cs typeface="Times New Roman" panose="02020603050405020304" pitchFamily="18" charset="0"/>
              </a:rPr>
              <a:t>Brenner</a:t>
            </a:r>
          </a:p>
        </p:txBody>
      </p:sp>
      <p:sp>
        <p:nvSpPr>
          <p:cNvPr id="8" name="TextBox 7">
            <a:extLst>
              <a:ext uri="{FF2B5EF4-FFF2-40B4-BE49-F238E27FC236}">
                <a16:creationId xmlns:a16="http://schemas.microsoft.com/office/drawing/2014/main" id="{49E5C937-F232-0D9F-14D9-712973BB3D41}"/>
              </a:ext>
            </a:extLst>
          </p:cNvPr>
          <p:cNvSpPr txBox="1"/>
          <p:nvPr/>
        </p:nvSpPr>
        <p:spPr>
          <a:xfrm>
            <a:off x="3101251" y="917585"/>
            <a:ext cx="786369"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Joey</a:t>
            </a:r>
          </a:p>
          <a:p>
            <a:pPr algn="ctr"/>
            <a:r>
              <a:rPr lang="en-US" sz="2000" dirty="0">
                <a:latin typeface="Times New Roman" panose="02020603050405020304" pitchFamily="18" charset="0"/>
                <a:cs typeface="Times New Roman" panose="02020603050405020304" pitchFamily="18" charset="0"/>
              </a:rPr>
              <a:t>Tuttle</a:t>
            </a:r>
          </a:p>
        </p:txBody>
      </p:sp>
      <p:sp>
        <p:nvSpPr>
          <p:cNvPr id="9" name="TextBox 8">
            <a:extLst>
              <a:ext uri="{FF2B5EF4-FFF2-40B4-BE49-F238E27FC236}">
                <a16:creationId xmlns:a16="http://schemas.microsoft.com/office/drawing/2014/main" id="{5EDC7175-C34B-10E7-6976-CAC586AE7DC6}"/>
              </a:ext>
            </a:extLst>
          </p:cNvPr>
          <p:cNvSpPr txBox="1"/>
          <p:nvPr/>
        </p:nvSpPr>
        <p:spPr>
          <a:xfrm>
            <a:off x="4180706" y="346018"/>
            <a:ext cx="817853"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Larry </a:t>
            </a:r>
          </a:p>
          <a:p>
            <a:pPr algn="ctr"/>
            <a:r>
              <a:rPr lang="en-US" sz="2000" dirty="0">
                <a:latin typeface="Times New Roman" panose="02020603050405020304" pitchFamily="18" charset="0"/>
                <a:cs typeface="Times New Roman" panose="02020603050405020304" pitchFamily="18" charset="0"/>
              </a:rPr>
              <a:t>Breed</a:t>
            </a:r>
          </a:p>
        </p:txBody>
      </p:sp>
      <p:sp>
        <p:nvSpPr>
          <p:cNvPr id="11" name="TextBox 10">
            <a:extLst>
              <a:ext uri="{FF2B5EF4-FFF2-40B4-BE49-F238E27FC236}">
                <a16:creationId xmlns:a16="http://schemas.microsoft.com/office/drawing/2014/main" id="{C9C0C6BE-51D2-C659-73E0-5994F7D4424B}"/>
              </a:ext>
            </a:extLst>
          </p:cNvPr>
          <p:cNvSpPr txBox="1"/>
          <p:nvPr/>
        </p:nvSpPr>
        <p:spPr>
          <a:xfrm>
            <a:off x="5407730" y="346018"/>
            <a:ext cx="1351652"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Eugene</a:t>
            </a:r>
          </a:p>
          <a:p>
            <a:pPr algn="ctr"/>
            <a:r>
              <a:rPr lang="en-US" sz="2000" dirty="0">
                <a:latin typeface="Times New Roman" panose="02020603050405020304" pitchFamily="18" charset="0"/>
                <a:cs typeface="Times New Roman" panose="02020603050405020304" pitchFamily="18" charset="0"/>
              </a:rPr>
              <a:t>McDonnell</a:t>
            </a:r>
          </a:p>
        </p:txBody>
      </p:sp>
      <p:sp>
        <p:nvSpPr>
          <p:cNvPr id="12" name="TextBox 11">
            <a:extLst>
              <a:ext uri="{FF2B5EF4-FFF2-40B4-BE49-F238E27FC236}">
                <a16:creationId xmlns:a16="http://schemas.microsoft.com/office/drawing/2014/main" id="{32CEDEA0-DB41-61FF-3621-3C613198AD98}"/>
              </a:ext>
            </a:extLst>
          </p:cNvPr>
          <p:cNvSpPr txBox="1"/>
          <p:nvPr/>
        </p:nvSpPr>
        <p:spPr>
          <a:xfrm>
            <a:off x="6620832" y="917585"/>
            <a:ext cx="809837"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Curtis</a:t>
            </a:r>
          </a:p>
          <a:p>
            <a:pPr algn="ctr"/>
            <a:r>
              <a:rPr lang="en-US" sz="2000" dirty="0">
                <a:latin typeface="Times New Roman" panose="02020603050405020304" pitchFamily="18" charset="0"/>
                <a:cs typeface="Times New Roman" panose="02020603050405020304" pitchFamily="18" charset="0"/>
              </a:rPr>
              <a:t>Jones</a:t>
            </a:r>
          </a:p>
        </p:txBody>
      </p:sp>
      <p:sp>
        <p:nvSpPr>
          <p:cNvPr id="2" name="TextBox 1">
            <a:extLst>
              <a:ext uri="{FF2B5EF4-FFF2-40B4-BE49-F238E27FC236}">
                <a16:creationId xmlns:a16="http://schemas.microsoft.com/office/drawing/2014/main" id="{40053CCA-D616-C4B3-7551-E0BA1ABACDF4}"/>
              </a:ext>
            </a:extLst>
          </p:cNvPr>
          <p:cNvSpPr txBox="1"/>
          <p:nvPr/>
        </p:nvSpPr>
        <p:spPr>
          <a:xfrm>
            <a:off x="636987" y="917585"/>
            <a:ext cx="768159"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Paul</a:t>
            </a:r>
          </a:p>
          <a:p>
            <a:pPr algn="ctr"/>
            <a:r>
              <a:rPr lang="en-US" sz="2000" dirty="0">
                <a:latin typeface="Times New Roman" panose="02020603050405020304" pitchFamily="18" charset="0"/>
                <a:cs typeface="Times New Roman" panose="02020603050405020304" pitchFamily="18" charset="0"/>
              </a:rPr>
              <a:t>Berry</a:t>
            </a:r>
          </a:p>
        </p:txBody>
      </p:sp>
      <p:sp>
        <p:nvSpPr>
          <p:cNvPr id="5" name="TextBox 4">
            <a:extLst>
              <a:ext uri="{FF2B5EF4-FFF2-40B4-BE49-F238E27FC236}">
                <a16:creationId xmlns:a16="http://schemas.microsoft.com/office/drawing/2014/main" id="{D9DAA696-E238-975D-712C-B45AEC998A6F}"/>
              </a:ext>
            </a:extLst>
          </p:cNvPr>
          <p:cNvSpPr txBox="1"/>
          <p:nvPr/>
        </p:nvSpPr>
        <p:spPr>
          <a:xfrm>
            <a:off x="7940151" y="346018"/>
            <a:ext cx="824265"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Garth</a:t>
            </a:r>
          </a:p>
          <a:p>
            <a:pPr algn="ctr"/>
            <a:r>
              <a:rPr lang="en-US" sz="2000" dirty="0">
                <a:latin typeface="Times New Roman" panose="02020603050405020304" pitchFamily="18" charset="0"/>
                <a:cs typeface="Times New Roman" panose="02020603050405020304" pitchFamily="18" charset="0"/>
              </a:rPr>
              <a:t>Foster</a:t>
            </a:r>
          </a:p>
        </p:txBody>
      </p:sp>
      <p:sp>
        <p:nvSpPr>
          <p:cNvPr id="7" name="TextBox 6">
            <a:extLst>
              <a:ext uri="{FF2B5EF4-FFF2-40B4-BE49-F238E27FC236}">
                <a16:creationId xmlns:a16="http://schemas.microsoft.com/office/drawing/2014/main" id="{1A6FCCE2-33F7-EB55-51CB-85C9773A5C04}"/>
              </a:ext>
            </a:extLst>
          </p:cNvPr>
          <p:cNvSpPr txBox="1"/>
          <p:nvPr/>
        </p:nvSpPr>
        <p:spPr>
          <a:xfrm>
            <a:off x="5032147" y="1068147"/>
            <a:ext cx="298480"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640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6D80-12BB-FD3A-2048-8A2AE22D7705}"/>
              </a:ext>
            </a:extLst>
          </p:cNvPr>
          <p:cNvSpPr>
            <a:spLocks noGrp="1"/>
          </p:cNvSpPr>
          <p:nvPr>
            <p:ph type="title"/>
          </p:nvPr>
        </p:nvSpPr>
        <p:spPr/>
        <p:txBody>
          <a:bodyPr/>
          <a:lstStyle/>
          <a:p>
            <a:r>
              <a:rPr lang="en-US" b="0" i="0" dirty="0">
                <a:effectLst/>
                <a:latin typeface="Roboto" panose="02000000000000000000" pitchFamily="2" charset="0"/>
              </a:rPr>
              <a:t>Much later</a:t>
            </a:r>
            <a:endParaRPr lang="en-US" dirty="0"/>
          </a:p>
        </p:txBody>
      </p:sp>
      <p:sp>
        <p:nvSpPr>
          <p:cNvPr id="3" name="Content Placeholder 2">
            <a:extLst>
              <a:ext uri="{FF2B5EF4-FFF2-40B4-BE49-F238E27FC236}">
                <a16:creationId xmlns:a16="http://schemas.microsoft.com/office/drawing/2014/main" id="{91600528-9F01-176D-394F-D2E46C1010D8}"/>
              </a:ext>
            </a:extLst>
          </p:cNvPr>
          <p:cNvSpPr>
            <a:spLocks noGrp="1"/>
          </p:cNvSpPr>
          <p:nvPr>
            <p:ph idx="1"/>
          </p:nvPr>
        </p:nvSpPr>
        <p:spPr/>
        <p:txBody>
          <a:bodyPr/>
          <a:lstStyle/>
          <a:p>
            <a:r>
              <a:rPr lang="en-US" b="0" i="0" dirty="0">
                <a:effectLst/>
                <a:latin typeface="Roboto" panose="02000000000000000000" pitchFamily="2" charset="0"/>
              </a:rPr>
              <a:t>I was duly chagrined.</a:t>
            </a:r>
            <a:br>
              <a:rPr lang="en-US" dirty="0"/>
            </a:br>
            <a:br>
              <a:rPr lang="en-US" dirty="0"/>
            </a:br>
            <a:r>
              <a:rPr lang="en-US" b="0" i="0" dirty="0">
                <a:effectLst/>
                <a:latin typeface="Roboto" panose="02000000000000000000" pitchFamily="2" charset="0"/>
              </a:rPr>
              <a:t>However, forty years later, no longer as gullible as at 16, I asked Larry if he'd trapped me intentionally. He confessed. So not for the only time (see Billings) a Breed incident had its denouement decades after.</a:t>
            </a:r>
            <a:endParaRPr lang="en-US" dirty="0"/>
          </a:p>
        </p:txBody>
      </p:sp>
      <p:sp>
        <p:nvSpPr>
          <p:cNvPr id="4" name="Date Placeholder 3">
            <a:extLst>
              <a:ext uri="{FF2B5EF4-FFF2-40B4-BE49-F238E27FC236}">
                <a16:creationId xmlns:a16="http://schemas.microsoft.com/office/drawing/2014/main" id="{198C0BD2-DF42-C4DE-07D9-34A72E7D2A43}"/>
              </a:ext>
            </a:extLst>
          </p:cNvPr>
          <p:cNvSpPr>
            <a:spLocks noGrp="1"/>
          </p:cNvSpPr>
          <p:nvPr>
            <p:ph type="dt" sz="half" idx="10"/>
          </p:nvPr>
        </p:nvSpPr>
        <p:spPr/>
        <p:txBody>
          <a:bodyPr/>
          <a:lstStyle/>
          <a:p>
            <a:pPr>
              <a:defRPr/>
            </a:pPr>
            <a:fld id="{FA53463B-F2F7-49F6-B1D8-4AC014E05526}" type="datetime1">
              <a:rPr lang="en-US" smtClean="0"/>
              <a:pPr>
                <a:defRPr/>
              </a:pPr>
              <a:t>10/5/2024</a:t>
            </a:fld>
            <a:endParaRPr lang="en-US"/>
          </a:p>
        </p:txBody>
      </p:sp>
    </p:spTree>
    <p:extLst>
      <p:ext uri="{BB962C8B-B14F-4D97-AF65-F5344CB8AC3E}">
        <p14:creationId xmlns:p14="http://schemas.microsoft.com/office/powerpoint/2010/main" val="396439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E82F-97CF-4C9B-F4E6-1FC3EF1B23EA}"/>
              </a:ext>
            </a:extLst>
          </p:cNvPr>
          <p:cNvSpPr>
            <a:spLocks noGrp="1"/>
          </p:cNvSpPr>
          <p:nvPr>
            <p:ph type="title"/>
          </p:nvPr>
        </p:nvSpPr>
        <p:spPr/>
        <p:txBody>
          <a:bodyPr/>
          <a:lstStyle/>
          <a:p>
            <a:r>
              <a:rPr lang="en-US" dirty="0"/>
              <a:t>40 years after Montana incident</a:t>
            </a:r>
          </a:p>
        </p:txBody>
      </p:sp>
      <p:sp>
        <p:nvSpPr>
          <p:cNvPr id="3" name="Content Placeholder 2">
            <a:extLst>
              <a:ext uri="{FF2B5EF4-FFF2-40B4-BE49-F238E27FC236}">
                <a16:creationId xmlns:a16="http://schemas.microsoft.com/office/drawing/2014/main" id="{A74DEFD3-2F99-F7E6-DB4A-B005330FE15C}"/>
              </a:ext>
            </a:extLst>
          </p:cNvPr>
          <p:cNvSpPr>
            <a:spLocks noGrp="1"/>
          </p:cNvSpPr>
          <p:nvPr>
            <p:ph idx="1"/>
          </p:nvPr>
        </p:nvSpPr>
        <p:spPr/>
        <p:txBody>
          <a:bodyPr/>
          <a:lstStyle/>
          <a:p>
            <a:r>
              <a:rPr lang="en-US" dirty="0"/>
              <a:t>Flying off a ramp</a:t>
            </a:r>
          </a:p>
          <a:p>
            <a:r>
              <a:rPr lang="en-US" dirty="0"/>
              <a:t>A van with a name</a:t>
            </a:r>
          </a:p>
          <a:p>
            <a:r>
              <a:rPr lang="en-US" dirty="0"/>
              <a:t>What really happened</a:t>
            </a:r>
          </a:p>
        </p:txBody>
      </p:sp>
      <p:sp>
        <p:nvSpPr>
          <p:cNvPr id="4" name="Date Placeholder 3">
            <a:extLst>
              <a:ext uri="{FF2B5EF4-FFF2-40B4-BE49-F238E27FC236}">
                <a16:creationId xmlns:a16="http://schemas.microsoft.com/office/drawing/2014/main" id="{2DCA0AED-A966-7E82-C84F-D87CAF1E2DAB}"/>
              </a:ext>
            </a:extLst>
          </p:cNvPr>
          <p:cNvSpPr>
            <a:spLocks noGrp="1"/>
          </p:cNvSpPr>
          <p:nvPr>
            <p:ph type="dt" sz="half" idx="10"/>
          </p:nvPr>
        </p:nvSpPr>
        <p:spPr/>
        <p:txBody>
          <a:bodyPr/>
          <a:lstStyle/>
          <a:p>
            <a:pPr>
              <a:defRPr/>
            </a:pPr>
            <a:fld id="{FA53463B-F2F7-49F6-B1D8-4AC014E05526}" type="datetime1">
              <a:rPr lang="en-US" smtClean="0"/>
              <a:pPr>
                <a:defRPr/>
              </a:pPr>
              <a:t>10/5/2024</a:t>
            </a:fld>
            <a:endParaRPr lang="en-US"/>
          </a:p>
        </p:txBody>
      </p:sp>
    </p:spTree>
    <p:extLst>
      <p:ext uri="{BB962C8B-B14F-4D97-AF65-F5344CB8AC3E}">
        <p14:creationId xmlns:p14="http://schemas.microsoft.com/office/powerpoint/2010/main" val="1561550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7528-395B-1A15-3F1C-09114CF11366}"/>
              </a:ext>
            </a:extLst>
          </p:cNvPr>
          <p:cNvSpPr>
            <a:spLocks noGrp="1"/>
          </p:cNvSpPr>
          <p:nvPr>
            <p:ph type="title"/>
          </p:nvPr>
        </p:nvSpPr>
        <p:spPr>
          <a:xfrm>
            <a:off x="286553" y="240737"/>
            <a:ext cx="4625295" cy="564279"/>
          </a:xfrm>
        </p:spPr>
        <p:txBody>
          <a:bodyPr/>
          <a:lstStyle/>
          <a:p>
            <a:pPr algn="l"/>
            <a:r>
              <a:rPr lang="en-US" sz="3200" dirty="0"/>
              <a:t>Train crossing in Montana</a:t>
            </a:r>
          </a:p>
        </p:txBody>
      </p:sp>
      <p:sp>
        <p:nvSpPr>
          <p:cNvPr id="4" name="Date Placeholder 3">
            <a:extLst>
              <a:ext uri="{FF2B5EF4-FFF2-40B4-BE49-F238E27FC236}">
                <a16:creationId xmlns:a16="http://schemas.microsoft.com/office/drawing/2014/main" id="{5E2EEDA5-A738-D882-CC45-52011F0342D4}"/>
              </a:ext>
            </a:extLst>
          </p:cNvPr>
          <p:cNvSpPr>
            <a:spLocks noGrp="1"/>
          </p:cNvSpPr>
          <p:nvPr>
            <p:ph type="dt" sz="half" idx="10"/>
          </p:nvPr>
        </p:nvSpPr>
        <p:spPr/>
        <p:txBody>
          <a:bodyPr/>
          <a:lstStyle/>
          <a:p>
            <a:pPr>
              <a:defRPr/>
            </a:pPr>
            <a:fld id="{FA53463B-F2F7-49F6-B1D8-4AC014E05526}" type="datetime1">
              <a:rPr lang="en-US" smtClean="0"/>
              <a:pPr>
                <a:defRPr/>
              </a:pPr>
              <a:t>10/5/2024</a:t>
            </a:fld>
            <a:endParaRPr lang="en-US"/>
          </a:p>
        </p:txBody>
      </p:sp>
      <p:pic>
        <p:nvPicPr>
          <p:cNvPr id="1026" name="Picture 2" descr="1962 MG Midget – The Stable, Ltd.">
            <a:extLst>
              <a:ext uri="{FF2B5EF4-FFF2-40B4-BE49-F238E27FC236}">
                <a16:creationId xmlns:a16="http://schemas.microsoft.com/office/drawing/2014/main" id="{0EC18F1B-0806-6CFD-33DB-258E32A07B3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3249" y="1402144"/>
            <a:ext cx="2631951" cy="17546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113639-A2E3-BB75-5A3C-C4288F3A13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848" y="2051050"/>
            <a:ext cx="2631951" cy="15206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F91A30-4A20-C9CF-DC6A-F3E63C8D12CC}"/>
              </a:ext>
            </a:extLst>
          </p:cNvPr>
          <p:cNvSpPr txBox="1"/>
          <p:nvPr/>
        </p:nvSpPr>
        <p:spPr>
          <a:xfrm>
            <a:off x="7543799" y="2051050"/>
            <a:ext cx="1551213" cy="646331"/>
          </a:xfrm>
          <a:prstGeom prst="rect">
            <a:avLst/>
          </a:prstGeom>
          <a:noFill/>
        </p:spPr>
        <p:txBody>
          <a:bodyPr wrap="square" rtlCol="0">
            <a:spAutoFit/>
          </a:bodyPr>
          <a:lstStyle/>
          <a:p>
            <a:r>
              <a:rPr lang="en-US" dirty="0"/>
              <a:t>Zion National Park (Utah)</a:t>
            </a:r>
          </a:p>
        </p:txBody>
      </p:sp>
      <p:pic>
        <p:nvPicPr>
          <p:cNvPr id="1028" name="Picture 4" descr="Ribbons of Rail">
            <a:extLst>
              <a:ext uri="{FF2B5EF4-FFF2-40B4-BE49-F238E27FC236}">
                <a16:creationId xmlns:a16="http://schemas.microsoft.com/office/drawing/2014/main" id="{1ED9C07B-D127-70B7-5690-E296E5B73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4099949"/>
            <a:ext cx="2400300" cy="1409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EB329E-763A-D131-A1AC-A36C75797639}"/>
              </a:ext>
            </a:extLst>
          </p:cNvPr>
          <p:cNvSpPr txBox="1"/>
          <p:nvPr/>
        </p:nvSpPr>
        <p:spPr>
          <a:xfrm>
            <a:off x="2859858" y="5641357"/>
            <a:ext cx="2646878" cy="369332"/>
          </a:xfrm>
          <a:prstGeom prst="rect">
            <a:avLst/>
          </a:prstGeom>
          <a:noFill/>
        </p:spPr>
        <p:txBody>
          <a:bodyPr wrap="none" rtlCol="0">
            <a:spAutoFit/>
          </a:bodyPr>
          <a:lstStyle/>
          <a:p>
            <a:r>
              <a:rPr lang="en-US" dirty="0"/>
              <a:t>near Billings (pop 100K)</a:t>
            </a:r>
          </a:p>
        </p:txBody>
      </p:sp>
      <p:pic>
        <p:nvPicPr>
          <p:cNvPr id="2050" name="Picture 2" descr="Premium Photo | Local railway with the asphalt road crossing ...">
            <a:extLst>
              <a:ext uri="{FF2B5EF4-FFF2-40B4-BE49-F238E27FC236}">
                <a16:creationId xmlns:a16="http://schemas.microsoft.com/office/drawing/2014/main" id="{3584735D-A2DC-8184-6AB5-86A86C072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50" y="4111808"/>
            <a:ext cx="2038350" cy="1409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463E0D-F780-CDCC-7B82-EA6C0D25CC7E}"/>
              </a:ext>
            </a:extLst>
          </p:cNvPr>
          <p:cNvSpPr txBox="1"/>
          <p:nvPr/>
        </p:nvSpPr>
        <p:spPr>
          <a:xfrm>
            <a:off x="6885542" y="4341352"/>
            <a:ext cx="1274708" cy="646331"/>
          </a:xfrm>
          <a:prstGeom prst="rect">
            <a:avLst/>
          </a:prstGeom>
          <a:noFill/>
        </p:spPr>
        <p:txBody>
          <a:bodyPr wrap="none" rtlCol="0">
            <a:spAutoFit/>
          </a:bodyPr>
          <a:lstStyle/>
          <a:p>
            <a:r>
              <a:rPr lang="en-US" dirty="0"/>
              <a:t>Recessed </a:t>
            </a:r>
          </a:p>
          <a:p>
            <a:r>
              <a:rPr lang="en-US" dirty="0"/>
              <a:t>train track</a:t>
            </a:r>
          </a:p>
        </p:txBody>
      </p:sp>
      <p:sp>
        <p:nvSpPr>
          <p:cNvPr id="8" name="TextBox 7">
            <a:extLst>
              <a:ext uri="{FF2B5EF4-FFF2-40B4-BE49-F238E27FC236}">
                <a16:creationId xmlns:a16="http://schemas.microsoft.com/office/drawing/2014/main" id="{6D4F6760-6B63-443D-A773-EB2C20C15508}"/>
              </a:ext>
            </a:extLst>
          </p:cNvPr>
          <p:cNvSpPr txBox="1"/>
          <p:nvPr/>
        </p:nvSpPr>
        <p:spPr>
          <a:xfrm>
            <a:off x="991870" y="3133489"/>
            <a:ext cx="1313180" cy="369332"/>
          </a:xfrm>
          <a:prstGeom prst="rect">
            <a:avLst/>
          </a:prstGeom>
          <a:noFill/>
        </p:spPr>
        <p:txBody>
          <a:bodyPr wrap="none" rtlCol="0">
            <a:spAutoFit/>
          </a:bodyPr>
          <a:lstStyle/>
          <a:p>
            <a:r>
              <a:rPr lang="en-US" dirty="0"/>
              <a:t>Need a car</a:t>
            </a:r>
          </a:p>
        </p:txBody>
      </p:sp>
      <p:sp>
        <p:nvSpPr>
          <p:cNvPr id="9" name="TextBox 8">
            <a:extLst>
              <a:ext uri="{FF2B5EF4-FFF2-40B4-BE49-F238E27FC236}">
                <a16:creationId xmlns:a16="http://schemas.microsoft.com/office/drawing/2014/main" id="{36CA4600-ECA4-D746-889A-1DA5800A8D2C}"/>
              </a:ext>
            </a:extLst>
          </p:cNvPr>
          <p:cNvSpPr txBox="1"/>
          <p:nvPr/>
        </p:nvSpPr>
        <p:spPr>
          <a:xfrm>
            <a:off x="4894476" y="696744"/>
            <a:ext cx="4089581" cy="707886"/>
          </a:xfrm>
          <a:prstGeom prst="rect">
            <a:avLst/>
          </a:prstGeom>
          <a:noFill/>
        </p:spPr>
        <p:txBody>
          <a:bodyPr wrap="none" rtlCol="0">
            <a:spAutoFit/>
          </a:bodyPr>
          <a:lstStyle/>
          <a:p>
            <a:r>
              <a:rPr lang="en-US" sz="2000" dirty="0"/>
              <a:t>Palo Alto (later Silicon Valley)</a:t>
            </a:r>
            <a:br>
              <a:rPr lang="en-US" sz="2000" dirty="0"/>
            </a:br>
            <a:r>
              <a:rPr lang="en-US" sz="2000" dirty="0"/>
              <a:t>to Regina, Saskatchewan, quickly</a:t>
            </a:r>
          </a:p>
        </p:txBody>
      </p:sp>
    </p:spTree>
    <p:extLst>
      <p:ext uri="{BB962C8B-B14F-4D97-AF65-F5344CB8AC3E}">
        <p14:creationId xmlns:p14="http://schemas.microsoft.com/office/powerpoint/2010/main" val="254198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pic>
        <p:nvPicPr>
          <p:cNvPr id="10" name="Content Placeholder 9" descr="train B&amp;W.JPG"/>
          <p:cNvPicPr>
            <a:picLocks noGrp="1" noChangeAspect="1"/>
          </p:cNvPicPr>
          <p:nvPr>
            <p:ph idx="1"/>
          </p:nvPr>
        </p:nvPicPr>
        <p:blipFill>
          <a:blip r:embed="rId2" cstate="print"/>
          <a:srcRect l="8558" t="29" b="27928"/>
          <a:stretch>
            <a:fillRect/>
          </a:stretch>
        </p:blipFill>
        <p:spPr>
          <a:xfrm>
            <a:off x="-58065" y="821933"/>
            <a:ext cx="9182333" cy="5425683"/>
          </a:xfrm>
        </p:spPr>
      </p:pic>
      <p:sp>
        <p:nvSpPr>
          <p:cNvPr id="7" name="Date Placeholder 6"/>
          <p:cNvSpPr>
            <a:spLocks noGrp="1"/>
          </p:cNvSpPr>
          <p:nvPr>
            <p:ph type="dt" sz="half" idx="10"/>
          </p:nvPr>
        </p:nvSpPr>
        <p:spPr/>
        <p:txBody>
          <a:bodyPr/>
          <a:lstStyle/>
          <a:p>
            <a:pPr>
              <a:defRPr/>
            </a:pPr>
            <a:fld id="{36D3D479-0118-4F32-B77B-FB7D668FEEE4}" type="datetime1">
              <a:rPr lang="en-US" smtClean="0"/>
              <a:pPr>
                <a:defRPr/>
              </a:pPr>
              <a:t>10/5/2024</a:t>
            </a:fld>
            <a:endParaRPr lang="en-US"/>
          </a:p>
        </p:txBody>
      </p:sp>
      <p:sp>
        <p:nvSpPr>
          <p:cNvPr id="11" name="TextBox 10"/>
          <p:cNvSpPr txBox="1"/>
          <p:nvPr/>
        </p:nvSpPr>
        <p:spPr>
          <a:xfrm>
            <a:off x="210291" y="942171"/>
            <a:ext cx="2928430" cy="954107"/>
          </a:xfrm>
          <a:prstGeom prst="rect">
            <a:avLst/>
          </a:prstGeom>
          <a:noFill/>
        </p:spPr>
        <p:txBody>
          <a:bodyPr wrap="none" rtlCol="0">
            <a:spAutoFit/>
          </a:bodyPr>
          <a:lstStyle/>
          <a:p>
            <a:r>
              <a:rPr lang="en-US" sz="2800" dirty="0">
                <a:hlinkClick r:id="rId3"/>
              </a:rPr>
              <a:t>c@dna-view.com</a:t>
            </a:r>
            <a:endParaRPr lang="en-US" sz="2800" dirty="0"/>
          </a:p>
          <a:p>
            <a:r>
              <a:rPr lang="en-US" sz="2800" dirty="0">
                <a:solidFill>
                  <a:schemeClr val="accent2">
                    <a:lumMod val="75000"/>
                  </a:schemeClr>
                </a:solidFill>
              </a:rPr>
              <a:t>+1 510 798 7139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67271</TotalTime>
  <Words>416</Words>
  <Application>Microsoft Office PowerPoint</Application>
  <PresentationFormat>On-screen Show (4:3)</PresentationFormat>
  <Paragraphs>66</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Roboto</vt:lpstr>
      <vt:lpstr>Times New Roman</vt:lpstr>
      <vt:lpstr>Office Theme</vt:lpstr>
      <vt:lpstr>Hanging out with APL friends in times of yore</vt:lpstr>
      <vt:lpstr>PowerPoint Presentation</vt:lpstr>
      <vt:lpstr>Larry’s right hand was in a cast</vt:lpstr>
      <vt:lpstr>PowerPoint Presentation</vt:lpstr>
      <vt:lpstr>PowerPoint Presentation</vt:lpstr>
      <vt:lpstr>Much later</vt:lpstr>
      <vt:lpstr>40 years after Montana incident</vt:lpstr>
      <vt:lpstr>Train crossing in Montana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Mythical “Exclusion” Method for Analyzing DNA Mixtures</dc:title>
  <dc:creator>Charles</dc:creator>
  <cp:lastModifiedBy>Charles Brenner</cp:lastModifiedBy>
  <cp:revision>1572</cp:revision>
  <cp:lastPrinted>2024-08-26T22:54:14Z</cp:lastPrinted>
  <dcterms:created xsi:type="dcterms:W3CDTF">2011-02-18T03:58:41Z</dcterms:created>
  <dcterms:modified xsi:type="dcterms:W3CDTF">2024-10-05T17:37:35Z</dcterms:modified>
</cp:coreProperties>
</file>