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8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85" r:id="rId13"/>
    <p:sldId id="277" r:id="rId14"/>
    <p:sldId id="286" r:id="rId15"/>
    <p:sldId id="287" r:id="rId16"/>
    <p:sldId id="284" r:id="rId17"/>
    <p:sldId id="283" r:id="rId18"/>
    <p:sldId id="278" r:id="rId19"/>
    <p:sldId id="288" r:id="rId20"/>
    <p:sldId id="289" r:id="rId21"/>
    <p:sldId id="297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79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77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77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77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77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77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77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77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77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77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35C"/>
    <a:srgbClr val="074B8C"/>
    <a:srgbClr val="E9E9E9"/>
    <a:srgbClr val="A2B0BA"/>
    <a:srgbClr val="E2001A"/>
    <a:srgbClr val="FFA7B1"/>
    <a:srgbClr val="FF2942"/>
    <a:srgbClr val="FF576B"/>
    <a:srgbClr val="A5002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78" autoAdjust="0"/>
    <p:restoredTop sz="94660"/>
  </p:normalViewPr>
  <p:slideViewPr>
    <p:cSldViewPr>
      <p:cViewPr varScale="1">
        <p:scale>
          <a:sx n="107" d="100"/>
          <a:sy n="107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3942A4C-E382-4F2F-9CFA-E6BEBDDE9B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BD37F-5C55-4826-AE81-B85FFCEECB32}" type="slidenum">
              <a:rPr lang="de-DE" smtClean="0">
                <a:latin typeface="Arial" charset="0"/>
              </a:rPr>
              <a:pPr/>
              <a:t>1</a:t>
            </a:fld>
            <a:endParaRPr lang="de-DE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23805-9CCC-4684-B045-B84ACDC9413B}" type="slidenum">
              <a:rPr lang="de-DE" smtClean="0">
                <a:latin typeface="Arial" charset="0"/>
              </a:rPr>
              <a:pPr/>
              <a:t>2</a:t>
            </a:fld>
            <a:endParaRPr lang="de-DE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CBD37F-5C55-4826-AE81-B85FFCEECB32}" type="slidenum">
              <a:rPr lang="de-DE" smtClean="0">
                <a:latin typeface="Arial" charset="0"/>
              </a:rPr>
              <a:pPr/>
              <a:t>26</a:t>
            </a:fld>
            <a:endParaRPr lang="de-DE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655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-27384"/>
            <a:ext cx="9144000" cy="6858000"/>
          </a:xfrm>
          <a:prstGeom prst="rect">
            <a:avLst/>
          </a:prstGeom>
          <a:gradFill rotWithShape="1">
            <a:gsLst>
              <a:gs pos="0">
                <a:srgbClr val="46535D"/>
              </a:gs>
              <a:gs pos="100000">
                <a:srgbClr val="A2B0B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latin typeface="Arial" pitchFamily="34" charset="0"/>
            </a:endParaRPr>
          </a:p>
        </p:txBody>
      </p:sp>
      <p:pic>
        <p:nvPicPr>
          <p:cNvPr id="5" name="Picture 10" descr="heade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4100"/>
            <a:ext cx="9144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2"/>
          <p:cNvSpPr>
            <a:spLocks noChangeShapeType="1"/>
          </p:cNvSpPr>
          <p:nvPr userDrawn="1"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27813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4213" y="3717032"/>
            <a:ext cx="7772400" cy="1224136"/>
          </a:xfrm>
        </p:spPr>
        <p:txBody>
          <a:bodyPr/>
          <a:lstStyle>
            <a:lvl1pPr algn="ctr">
              <a:defRPr sz="2800">
                <a:latin typeface="Aptos" panose="020B0004020202020204" pitchFamily="34" charset="0"/>
              </a:defRPr>
            </a:lvl1pPr>
          </a:lstStyle>
          <a:p>
            <a:r>
              <a:rPr lang="en-US"/>
              <a:t>Deployment of the Dyalog Interpreter as an OLE Server for Interactive Use</a:t>
            </a:r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31913" y="5445224"/>
            <a:ext cx="6400800" cy="815876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Jürgen Wiedemann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18A28E2-43D7-F253-B9F8-017D0CBA0DAB}"/>
              </a:ext>
            </a:extLst>
          </p:cNvPr>
          <p:cNvSpPr txBox="1"/>
          <p:nvPr userDrawn="1"/>
        </p:nvSpPr>
        <p:spPr>
          <a:xfrm>
            <a:off x="2627784" y="314096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>
                <a:solidFill>
                  <a:schemeClr val="bg1"/>
                </a:solidFill>
                <a:latin typeface="Aptos" panose="020B0004020202020204" pitchFamily="34" charset="0"/>
              </a:rPr>
              <a:t>dyalog.WSEngine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Frutiger LT Com 47 Light Cn" pitchFamily="34" charset="0"/>
              </a:defRPr>
            </a:lvl3pPr>
            <a:lvl4pPr>
              <a:defRPr>
                <a:latin typeface="Frutiger LT Com 47 Light Cn" pitchFamily="34" charset="0"/>
              </a:defRPr>
            </a:lvl4pPr>
            <a:lvl5pPr>
              <a:defRPr>
                <a:latin typeface="Frutiger LT Com 47 Light Cn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300A04FD-082B-4CDC-BB92-F01D95F8C4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7650" y="548680"/>
            <a:ext cx="2078038" cy="53276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58775" y="548680"/>
            <a:ext cx="6086475" cy="5327650"/>
          </a:xfrm>
        </p:spPr>
        <p:txBody>
          <a:bodyPr vert="eaVert"/>
          <a:lstStyle>
            <a:lvl3pPr>
              <a:defRPr>
                <a:latin typeface="Frutiger LT Com 47 Light Cn" pitchFamily="34" charset="0"/>
              </a:defRPr>
            </a:lvl3pPr>
            <a:lvl4pPr>
              <a:defRPr>
                <a:latin typeface="Frutiger LT Com 47 Light Cn" pitchFamily="34" charset="0"/>
              </a:defRPr>
            </a:lvl4pPr>
            <a:lvl5pPr>
              <a:defRPr>
                <a:latin typeface="Frutiger LT Com 47 Light Cn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333DA342-F623-4919-A9A5-E6602A7E211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000"/>
              </a:spcBef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rgbClr val="E2001A"/>
              </a:buClr>
              <a:buFont typeface="Arial" panose="020B0604020202020204" pitchFamily="34" charset="0"/>
              <a:buChar char="•"/>
              <a:defRPr sz="3200"/>
            </a:lvl2pPr>
            <a:lvl3pPr marL="1143000" indent="-228600">
              <a:buClr>
                <a:srgbClr val="E2001A"/>
              </a:buClr>
              <a:buFont typeface="Aptos" panose="020B0004020202020204" pitchFamily="34" charset="0"/>
              <a:buChar char="›"/>
              <a:defRPr sz="3200">
                <a:latin typeface="Aptos" panose="020B0004020202020204" pitchFamily="34" charset="0"/>
              </a:defRPr>
            </a:lvl3pPr>
            <a:lvl4pPr>
              <a:defRPr sz="3200">
                <a:latin typeface="Aptos" panose="020B0004020202020204" pitchFamily="34" charset="0"/>
              </a:defRPr>
            </a:lvl4pPr>
            <a:lvl5pPr>
              <a:defRPr sz="3200">
                <a:latin typeface="Aptos" panose="020B00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8C8D857D-6606-4E22-B3FE-E7E0FA1D54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196752"/>
            <a:ext cx="4081463" cy="4812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2638" y="1196752"/>
            <a:ext cx="4083050" cy="48122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>
                <a:latin typeface="Aptos" panose="020B0004020202020204" pitchFamily="34" charset="0"/>
              </a:defRPr>
            </a:lvl3pPr>
            <a:lvl4pP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12770644-B591-41FC-907B-20A903F862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8092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142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3976"/>
            <a:ext cx="4040188" cy="4167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2142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853976"/>
            <a:ext cx="4041775" cy="41673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A406F5A6-D7D4-43B6-9CC5-E07F3D1ED0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9E60F-A28D-4A78-9638-5495A12C6E1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5CC4BA04-791D-4010-867C-2CDDE1CB71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9AD24C39-06A9-4EA3-8DD7-9061F6183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</a:t>
            </a:r>
            <a:fld id="{27D3E28B-A2CF-481F-8ADD-6568DC25D7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CED1AAB-1519-9D69-A0B9-B5E58BAA0822}"/>
              </a:ext>
            </a:extLst>
          </p:cNvPr>
          <p:cNvSpPr/>
          <p:nvPr userDrawn="1"/>
        </p:nvSpPr>
        <p:spPr>
          <a:xfrm>
            <a:off x="3851920" y="6399165"/>
            <a:ext cx="5292080" cy="458835"/>
          </a:xfrm>
          <a:prstGeom prst="rect">
            <a:avLst/>
          </a:prstGeom>
          <a:solidFill>
            <a:srgbClr val="46535C"/>
          </a:solidFill>
          <a:ln w="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-27385"/>
            <a:ext cx="9144000" cy="6549463"/>
          </a:xfrm>
          <a:prstGeom prst="rect">
            <a:avLst/>
          </a:prstGeom>
          <a:gradFill flip="none" rotWithShape="1">
            <a:gsLst>
              <a:gs pos="0">
                <a:srgbClr val="46535D"/>
              </a:gs>
              <a:gs pos="100000">
                <a:srgbClr val="A2B0BA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1600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2320" y="6525344"/>
            <a:ext cx="1656754" cy="1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A2B0BA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r>
              <a:rPr lang="de-DE"/>
              <a:t> </a:t>
            </a:r>
            <a:fld id="{F89B7293-F850-4F2F-89D1-FC562F61CC8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>
            <a:off x="107950" y="44623"/>
            <a:ext cx="8928546" cy="6323883"/>
          </a:xfrm>
          <a:prstGeom prst="roundRect">
            <a:avLst>
              <a:gd name="adj" fmla="val 2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961" dir="2700000" algn="ctr" rotWithShape="0">
              <a:srgbClr val="46535D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0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052736"/>
            <a:ext cx="838968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2050" name="Picture 22" descr="Head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" y="6399168"/>
            <a:ext cx="3851921" cy="4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60648"/>
            <a:ext cx="838968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LT Com 57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LT Com 57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LT Com 57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LT Com 57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65 Bold" pitchFamily="8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65 Bold" pitchFamily="8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65 Bold" pitchFamily="8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Frutiger 65 Bold" pitchFamily="8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001A"/>
        </a:buClr>
        <a:buSzPct val="80000"/>
        <a:buFont typeface="Webdings" pitchFamily="18" charset="2"/>
        <a:buChar char="&lt;"/>
        <a:defRPr sz="20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ptos" panose="020B00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4119215"/>
            <a:ext cx="8202612" cy="1109985"/>
          </a:xfrm>
        </p:spPr>
        <p:txBody>
          <a:bodyPr/>
          <a:lstStyle/>
          <a:p>
            <a:pPr eaLnBrk="1" hangingPunct="1"/>
            <a:r>
              <a:rPr lang="en-US" sz="3200"/>
              <a:t>Deployment of the Dyalog Interpreter as</a:t>
            </a:r>
            <a:br>
              <a:rPr lang="en-US" sz="3200"/>
            </a:br>
            <a:r>
              <a:rPr lang="en-US" sz="3200"/>
              <a:t>OLE-Server for interactive Use</a:t>
            </a:r>
            <a:endParaRPr lang="de-DE" sz="32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853485"/>
            <a:ext cx="8202612" cy="671859"/>
          </a:xfrm>
        </p:spPr>
        <p:txBody>
          <a:bodyPr/>
          <a:lstStyle/>
          <a:p>
            <a:pPr algn="l" eaLnBrk="1" hangingPunct="1">
              <a:tabLst>
                <a:tab pos="6007100" algn="l"/>
              </a:tabLst>
            </a:pPr>
            <a:r>
              <a:rPr lang="de-DE"/>
              <a:t>Jürgen Wiedemann      	</a:t>
            </a:r>
            <a:r>
              <a:rPr lang="de-DE" sz="1800"/>
              <a:t>Dyalog ´24  </a:t>
            </a:r>
            <a:br>
              <a:rPr lang="de-DE" sz="1800"/>
            </a:br>
            <a:r>
              <a:rPr lang="de-DE" sz="1800"/>
              <a:t>DPC	17. September 2024</a:t>
            </a:r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3CCA9FC-38B1-B8C0-9404-24DCBF96E6FD}"/>
              </a:ext>
            </a:extLst>
          </p:cNvPr>
          <p:cNvSpPr txBox="1"/>
          <p:nvPr/>
        </p:nvSpPr>
        <p:spPr>
          <a:xfrm>
            <a:off x="3273475" y="51571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>
                <a:latin typeface="Aptos" panose="020B0004020202020204" pitchFamily="34" charset="0"/>
              </a:rPr>
              <a:t>(Microsoft Windows only)</a:t>
            </a:r>
          </a:p>
          <a:p>
            <a:endParaRPr lang="de-DE" sz="1600"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A082-E4CB-7A8F-B78D-693077FC4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dyalog.WSEngine - Essentials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C763A2-AD3D-70D9-1690-3B34315BE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Tiny namespace as an OLEServer </a:t>
            </a:r>
          </a:p>
          <a:p>
            <a:r>
              <a:rPr lang="en-US"/>
              <a:t>Very few and general methods</a:t>
            </a:r>
          </a:p>
          <a:p>
            <a:r>
              <a:rPr lang="en-US"/>
              <a:t>To overcome some limitations that apply to an OLEServer</a:t>
            </a:r>
          </a:p>
          <a:p>
            <a:r>
              <a:rPr lang="en-US"/>
              <a:t>The OLEServer namespace only acts as an intermediate layer for dynamic use of any APL resources.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63EC57-8717-5AA4-4A6A-9A9E2227E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405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B02AD-33D8-D7AF-634A-3EB32B5C9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dyalog.WSEngine - Details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77C7ED4-5E54-0639-37DD-B4F726D29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24744"/>
            <a:ext cx="8389938" cy="765266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B8BC25-DA89-81B5-FC4A-9F53306FB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BFB0C07-25CB-8966-4961-B006BB955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90010"/>
            <a:ext cx="8562975" cy="10572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BD7AB03-7A42-7A3E-DB7F-0D015D6DA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879027"/>
            <a:ext cx="8562975" cy="1266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D075B0F-7C15-132F-B688-A3F622957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3" y="4222973"/>
            <a:ext cx="85629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0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86112-793A-2D7A-36AF-3BD28DD3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dyalog.WSEngine - Details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259EC9-9DD0-B00D-8331-DC0C21B8C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27" y="1081069"/>
            <a:ext cx="8239125" cy="97155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25C5F0-0BEA-9789-6AD8-B5FBC0AF37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166E2B-CFBD-E03F-A18B-BDF3030C4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28" y="1647157"/>
            <a:ext cx="8239125" cy="12477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BA55B1-E584-F6C5-8322-E3F938CAC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27" y="2985889"/>
            <a:ext cx="8239125" cy="10191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D218C32-0A20-9F65-F05F-3E043C508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27" y="3930377"/>
            <a:ext cx="8239125" cy="8667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2508149-D1D7-FE22-9D2B-14D88C186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94" y="4827240"/>
            <a:ext cx="8239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6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A4093D-731F-585F-2E45-2B1EA095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Deployment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D266AC-BDE1-86A6-286D-254EC062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52736"/>
            <a:ext cx="8389689" cy="2448272"/>
          </a:xfrm>
        </p:spPr>
        <p:txBody>
          <a:bodyPr/>
          <a:lstStyle/>
          <a:p>
            <a:r>
              <a:rPr lang="de-DE"/>
              <a:t>Registration</a:t>
            </a:r>
          </a:p>
          <a:p>
            <a:pPr lvl="1"/>
            <a:r>
              <a:rPr lang="de-DE" sz="2800"/>
              <a:t>with the OLERegister method invoked in </a:t>
            </a:r>
            <a:r>
              <a:rPr lang="de-DE" sz="2800">
                <a:latin typeface="APL385 Unicode" panose="020B0709000202000203" pitchFamily="49" charset="0"/>
              </a:rPr>
              <a:t>⎕LX</a:t>
            </a:r>
            <a:r>
              <a:rPr lang="de-DE" sz="2800"/>
              <a:t> </a:t>
            </a:r>
          </a:p>
          <a:p>
            <a:pPr lvl="1"/>
            <a:r>
              <a:rPr lang="de-DE" sz="2800"/>
              <a:t>called with a special switch /RegWSEngine</a:t>
            </a:r>
          </a:p>
          <a:p>
            <a:pPr lvl="1"/>
            <a:r>
              <a:rPr lang="de-DE" sz="2000" b="1">
                <a:latin typeface="Courier New" panose="02070309020205020404" pitchFamily="49" charset="0"/>
                <a:cs typeface="Courier New" panose="02070309020205020404" pitchFamily="49" charset="0"/>
              </a:rPr>
              <a:t>dyalog.exe WSEngine.dws -MAXWS=256M RegWSEngine=1 DYALOG_NOPOPUPS=1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AF0E1-0801-8C9A-ED55-9C4C1E2C17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9704F13-52B0-063E-DABB-EA7C8154DBFA}"/>
              </a:ext>
            </a:extLst>
          </p:cNvPr>
          <p:cNvSpPr txBox="1">
            <a:spLocks/>
          </p:cNvSpPr>
          <p:nvPr/>
        </p:nvSpPr>
        <p:spPr bwMode="auto">
          <a:xfrm>
            <a:off x="358774" y="3429000"/>
            <a:ext cx="838968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rgbClr val="E2001A"/>
              </a:buClr>
              <a:buSzPct val="8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001A"/>
              </a:buClr>
              <a:buFont typeface="Aptos" panose="020B0004020202020204" pitchFamily="34" charset="0"/>
              <a:buChar char="›"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/>
              <a:t>Invocation</a:t>
            </a:r>
          </a:p>
          <a:p>
            <a:pPr lvl="1"/>
            <a:r>
              <a:rPr lang="de-DE" sz="2800" kern="0"/>
              <a:t>VBA</a:t>
            </a:r>
            <a:br>
              <a:rPr lang="de-DE" sz="2800" kern="0"/>
            </a:br>
            <a:r>
              <a:rPr lang="de-DE" sz="2000" ker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000" b="1" ker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Dim objAPL As Object</a:t>
            </a:r>
            <a:br>
              <a:rPr lang="de-DE" sz="2000" b="1" ker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b="1" ker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Set objAPL = CreateObject(“dyalog.WSEngine”)</a:t>
            </a:r>
            <a:endParaRPr lang="de-DE" sz="2800" b="1" kern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de-DE" sz="2800" kern="0"/>
              <a:t>Dyalog</a:t>
            </a:r>
            <a:br>
              <a:rPr lang="de-DE" sz="2800" kern="0"/>
            </a:br>
            <a:r>
              <a:rPr lang="de-DE" sz="1800" kern="0">
                <a:latin typeface="APL385 Unicode" panose="020B0709000202000203" pitchFamily="49" charset="0"/>
              </a:rPr>
              <a:t>  </a:t>
            </a:r>
            <a:r>
              <a:rPr lang="de-DE" sz="1800" b="1" kern="0">
                <a:latin typeface="APL385 Unicode" panose="020B0709000202000203" pitchFamily="49" charset="0"/>
              </a:rPr>
              <a:t>'objAPL‘ ⎕WC 'OLEClient' 'dyalog.WSEngine' </a:t>
            </a:r>
            <a:endParaRPr lang="de-DE" sz="2800" b="1" kern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030A8-75FF-1AB2-CAF7-351063F4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Examples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3D5EBC-1281-E029-C319-486A5FF15B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17C2C6-10F7-B624-980A-6CABAA31E3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71600" y="1309699"/>
            <a:ext cx="666149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'APL'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⎕WC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'OLEClient'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'dyalog.WSEngine'</a:t>
            </a:r>
            <a:endParaRPr kumimoji="0" lang="de-DE" alt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APL.setVisible 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</a:t>
            </a:r>
            <a:b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</a:b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←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APL.SysCommand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⊂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'LOAD 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,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ws</a:t>
            </a:r>
            <a:b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</a:b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←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APL.Call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⊂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'init_appl'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b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</a:b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←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APL.Call 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'do_calc'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123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b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</a:b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x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←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APL.Exec_async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⊂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'⎕OFF'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  <a:t> </a:t>
            </a:r>
            <a:b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  <a:ea typeface="Arial" panose="020B0604020202020204" pitchFamily="34" charset="0"/>
                <a:cs typeface="Courier New" panose="02070309020205020404" pitchFamily="49" charset="0"/>
              </a:rPr>
            </a:b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⎕EX</a:t>
            </a:r>
            <a:r>
              <a:rPr kumimoji="0" lang="en-US" altLang="de-DE" sz="2000" b="0" i="0" u="none" strike="noStrike" cap="none" normalizeH="0" baseline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'APL'</a:t>
            </a:r>
            <a:endParaRPr kumimoji="0" lang="en-US" altLang="de-DE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BFB94E6-5F9E-71C6-675D-1816B1CB0E0C}"/>
              </a:ext>
            </a:extLst>
          </p:cNvPr>
          <p:cNvSpPr txBox="1"/>
          <p:nvPr/>
        </p:nvSpPr>
        <p:spPr>
          <a:xfrm>
            <a:off x="358775" y="77045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/>
              <a:t>From APL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B054D-F7EB-CCB8-CFEC-023C0A03CAA4}"/>
              </a:ext>
            </a:extLst>
          </p:cNvPr>
          <p:cNvSpPr txBox="1"/>
          <p:nvPr/>
        </p:nvSpPr>
        <p:spPr>
          <a:xfrm>
            <a:off x="969312" y="4053264"/>
            <a:ext cx="66614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APL = CreateObject("dyalog.WSEngine")</a:t>
            </a:r>
          </a:p>
          <a:p>
            <a:r>
              <a:rPr lang="de-DE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 = APL.SysCommand(")LOAD " &amp; DWSfile)</a:t>
            </a:r>
          </a:p>
          <a:p>
            <a:r>
              <a:rPr lang="fr-FR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 = APL.SysVariable("PATH", "#.UTILS")</a:t>
            </a:r>
          </a:p>
          <a:p>
            <a:r>
              <a:rPr lang="fr-FR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 = APL.Call("init_appl")</a:t>
            </a:r>
          </a:p>
          <a:p>
            <a:r>
              <a:rPr lang="fr-FR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rc = APL.Call("do_calc",123)</a:t>
            </a:r>
          </a:p>
          <a:p>
            <a:r>
              <a:rPr lang="de-DE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APL.Exec_async (apl_quad &amp; "OFF")</a:t>
            </a:r>
          </a:p>
          <a:p>
            <a:r>
              <a:rPr lang="de-DE" sz="20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APL = Nothing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B79B7EE-F986-7BD9-68B5-A8ECFD56D351}"/>
              </a:ext>
            </a:extLst>
          </p:cNvPr>
          <p:cNvSpPr txBox="1"/>
          <p:nvPr/>
        </p:nvSpPr>
        <p:spPr>
          <a:xfrm>
            <a:off x="358775" y="355646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/>
              <a:t>From Excel (VBA)</a:t>
            </a:r>
          </a:p>
        </p:txBody>
      </p:sp>
    </p:spTree>
    <p:extLst>
      <p:ext uri="{BB962C8B-B14F-4D97-AF65-F5344CB8AC3E}">
        <p14:creationId xmlns:p14="http://schemas.microsoft.com/office/powerpoint/2010/main" val="2783334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012E0-F425-9DDD-42FF-54108388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463CD3-BECD-4037-D2A5-66C06807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Excel/VBA</a:t>
            </a:r>
          </a:p>
          <a:p>
            <a:pPr lvl="1"/>
            <a:r>
              <a:rPr lang="de-DE" sz="2800" b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CreateObject("dyalog.WSEngine")</a:t>
            </a:r>
            <a:endParaRPr lang="de-DE" sz="280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FBE3E1-9C99-7EE4-FC1A-2A7E619FD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250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85BE4-08F9-1A93-36B1-3611FE29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Excel/VBA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Software, Computersymbol enthält.&#10;&#10;Automatisch generierte Beschreibung">
            <a:extLst>
              <a:ext uri="{FF2B5EF4-FFF2-40B4-BE49-F238E27FC236}">
                <a16:creationId xmlns:a16="http://schemas.microsoft.com/office/drawing/2014/main" id="{F7A224F3-AAC4-E9E2-516A-2D3B9E3C6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19B87B-EC35-8523-B328-472E65812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78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F2171-675D-86D3-69A0-B4953C43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Excel/VBA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Software, Display enthält.&#10;&#10;Automatisch generierte Beschreibung">
            <a:extLst>
              <a:ext uri="{FF2B5EF4-FFF2-40B4-BE49-F238E27FC236}">
                <a16:creationId xmlns:a16="http://schemas.microsoft.com/office/drawing/2014/main" id="{B7313B02-01E8-D485-D9BA-D8562EF1E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85BE2C-3F83-C29A-B081-341D03079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38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012E0-F425-9DDD-42FF-541083886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463CD3-BECD-4037-D2A5-66C06807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Dyalog v19  using WSEngine v18.2:</a:t>
            </a:r>
          </a:p>
          <a:p>
            <a:pPr lvl="1"/>
            <a:r>
              <a:rPr lang="de-DE" sz="2800">
                <a:latin typeface="APL385 Unicode" panose="020B0709000202000203" pitchFamily="49" charset="0"/>
              </a:rPr>
              <a:t>]demo F:\tmp\WSE</a:t>
            </a:r>
          </a:p>
          <a:p>
            <a:endParaRPr lang="de-DE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FBE3E1-9C99-7EE4-FC1A-2A7E619FD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1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AC77B-051A-37E1-9584-C97593170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381F9EDB-172D-128A-627E-21712D3CC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4B5120-C8C1-627C-033A-EF1039B94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0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de-DE"/>
              <a:t> </a:t>
            </a:r>
            <a:fld id="{7CE5A6A1-BC80-4B77-9AB7-A142A195715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/>
              <a:t>Agenda</a:t>
            </a:r>
            <a:endParaRPr lang="de-DE" sz="240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3600"/>
              <a:t>  Introducing DPC and myself</a:t>
            </a:r>
          </a:p>
          <a:p>
            <a:pPr>
              <a:spcBef>
                <a:spcPts val="1200"/>
              </a:spcBef>
            </a:pPr>
            <a:r>
              <a:rPr lang="de-DE" sz="3600"/>
              <a:t>  Starting point and Requirements</a:t>
            </a:r>
          </a:p>
          <a:p>
            <a:pPr>
              <a:spcBef>
                <a:spcPts val="1200"/>
              </a:spcBef>
            </a:pPr>
            <a:r>
              <a:rPr lang="de-DE" sz="3600"/>
              <a:t>  Implementation</a:t>
            </a:r>
          </a:p>
          <a:p>
            <a:pPr>
              <a:spcBef>
                <a:spcPts val="1200"/>
              </a:spcBef>
            </a:pPr>
            <a:r>
              <a:rPr lang="de-DE" sz="3600"/>
              <a:t>  Demo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F8914-C411-CAAD-C860-57A006D50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D332A99E-FAD3-EBA1-F680-DFC29D792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2B820E-EDD9-E0E1-016E-C097F86E7C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907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50BCB-F2A0-B842-1084-422D88E0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44F615DE-4022-3EE9-6954-E670D980D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B55859-35E5-9207-C5FF-442C43190E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70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99578-B688-EB68-EA54-CF3CE76FF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26C8186D-8911-09E4-C14C-ED609AC79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9DA482-973F-4406-566B-6FE5CCC03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33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6B45E-0A4F-6C9E-51D7-F4AD33B8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Elektronik, Screenshot, Display enthält.&#10;&#10;Automatisch generierte Beschreibung">
            <a:extLst>
              <a:ext uri="{FF2B5EF4-FFF2-40B4-BE49-F238E27FC236}">
                <a16:creationId xmlns:a16="http://schemas.microsoft.com/office/drawing/2014/main" id="{7F2D5059-95B0-872F-04AD-14FDE129B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DD93344-8474-86ED-1ECD-977E185DA9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200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119BB-3267-36A9-AEB7-F2DEB28E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Screenshot, Software, Display enthält.&#10;&#10;Automatisch generierte Beschreibung">
            <a:extLst>
              <a:ext uri="{FF2B5EF4-FFF2-40B4-BE49-F238E27FC236}">
                <a16:creationId xmlns:a16="http://schemas.microsoft.com/office/drawing/2014/main" id="{4B2F6CBE-3EC1-72BF-4D8A-0824E1567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E5B42E-75BC-3BD4-00B2-EA000A8CE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472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87028-D096-3C43-D651-6C50FCFDC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Demo: </a:t>
            </a:r>
            <a:r>
              <a:rPr lang="de-DE" sz="3200"/>
              <a:t>APL </a:t>
            </a:r>
            <a:r>
              <a:rPr lang="de-DE" sz="2000">
                <a:sym typeface="Wingdings" panose="05000000000000000000" pitchFamily="2" charset="2"/>
              </a:rPr>
              <a:t></a:t>
            </a:r>
            <a:r>
              <a:rPr lang="de-DE" sz="3200">
                <a:sym typeface="Wingdings" panose="05000000000000000000" pitchFamily="2" charset="2"/>
              </a:rPr>
              <a:t> dyalog.WSEngine</a:t>
            </a:r>
            <a:endParaRPr lang="de-DE"/>
          </a:p>
        </p:txBody>
      </p:sp>
      <p:pic>
        <p:nvPicPr>
          <p:cNvPr id="6" name="Inhaltsplatzhalter 5" descr="Ein Bild, das Text, Elektronik, Screenshot, Software enthält.&#10;&#10;Automatisch generierte Beschreibung">
            <a:extLst>
              <a:ext uri="{FF2B5EF4-FFF2-40B4-BE49-F238E27FC236}">
                <a16:creationId xmlns:a16="http://schemas.microsoft.com/office/drawing/2014/main" id="{A2631BA5-8EC1-7D3F-B2D0-867261F1B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1249512"/>
            <a:ext cx="8389938" cy="4719339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08D8F1-CBDD-9631-7738-7F7C959FEF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06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"/>
          <p:cNvSpPr>
            <a:spLocks noGrp="1" noChangeAspect="1" noChangeArrowheads="1"/>
          </p:cNvSpPr>
          <p:nvPr>
            <p:ph type="ctrTitle"/>
          </p:nvPr>
        </p:nvSpPr>
        <p:spPr>
          <a:xfrm>
            <a:off x="468313" y="4119215"/>
            <a:ext cx="8202612" cy="1109985"/>
          </a:xfrm>
        </p:spPr>
        <p:txBody>
          <a:bodyPr/>
          <a:lstStyle/>
          <a:p>
            <a:pPr eaLnBrk="1" hangingPunct="1"/>
            <a:r>
              <a:rPr lang="en-US" sz="3200"/>
              <a:t>Thank you for listening </a:t>
            </a:r>
            <a:endParaRPr lang="de-DE" sz="3200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853485"/>
            <a:ext cx="8202612" cy="671859"/>
          </a:xfrm>
        </p:spPr>
        <p:txBody>
          <a:bodyPr/>
          <a:lstStyle/>
          <a:p>
            <a:pPr algn="l" eaLnBrk="1" hangingPunct="1">
              <a:tabLst>
                <a:tab pos="6007100" algn="l"/>
              </a:tabLst>
            </a:pPr>
            <a:r>
              <a:rPr lang="de-DE"/>
              <a:t>Jürgen Wiedemann      	</a:t>
            </a:r>
            <a:r>
              <a:rPr lang="de-DE" sz="1800"/>
              <a:t>Dyalog ´24  </a:t>
            </a:r>
            <a:br>
              <a:rPr lang="de-DE" sz="1800"/>
            </a:br>
            <a:r>
              <a:rPr lang="de-DE" sz="1800"/>
              <a:t>DPC	17. September 2024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75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3A14D-00E5-A91D-4A60-4C09D3825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About DPC  </a:t>
            </a:r>
            <a:r>
              <a:rPr lang="de-DE" sz="2800" b="0"/>
              <a:t>(Dittrich &amp; Partner Consulting)</a:t>
            </a:r>
            <a:endParaRPr lang="de-DE" b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2186B5-3BE8-07B1-FAB5-8015813D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Founded in 1981</a:t>
            </a:r>
          </a:p>
          <a:p>
            <a:r>
              <a:rPr lang="en-US"/>
              <a:t>Acquired from HBA Consulting in 2023</a:t>
            </a:r>
          </a:p>
          <a:p>
            <a:r>
              <a:rPr lang="en-US"/>
              <a:t>10 employees, together with HBA 50</a:t>
            </a:r>
          </a:p>
          <a:p>
            <a:r>
              <a:rPr lang="en-US"/>
              <a:t>Located in Germany, customers in Germany, Austria and Switzerland</a:t>
            </a:r>
          </a:p>
          <a:p>
            <a:r>
              <a:rPr lang="en-US"/>
              <a:t>Providing consulting services </a:t>
            </a:r>
            <a:br>
              <a:rPr lang="en-US"/>
            </a:br>
            <a:r>
              <a:rPr lang="en-US"/>
              <a:t>mainly for life insurance companies</a:t>
            </a:r>
          </a:p>
          <a:p>
            <a:r>
              <a:rPr lang="en-US"/>
              <a:t>Distributing APL Software licences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03221-B557-163F-3A6D-B2CD49E2F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647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D75B3-9DEB-DF54-8B37-8E57748C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About 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864C81-3002-056D-F844-55D5391C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Working for DPC since 1998 </a:t>
            </a:r>
          </a:p>
          <a:p>
            <a:r>
              <a:rPr lang="en-US"/>
              <a:t>Consultant with focus on APL</a:t>
            </a:r>
          </a:p>
          <a:p>
            <a:r>
              <a:rPr lang="en-US"/>
              <a:t>Done a lot of APL migrations</a:t>
            </a:r>
          </a:p>
          <a:p>
            <a:r>
              <a:rPr lang="en-US"/>
              <a:t>Managing director since 2019</a:t>
            </a:r>
            <a:br>
              <a:rPr lang="en-US"/>
            </a:br>
            <a:r>
              <a:rPr lang="en-US" sz="2400"/>
              <a:t>(second job)</a:t>
            </a:r>
            <a:endParaRPr lang="en-US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914FEC-C061-D7F7-AFD5-E6121ADFC7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31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7E448-362A-A72D-AB2E-C4756549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Starting point and Requirements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D18D1-D23D-FF14-3FA6-E5549689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Migration of several APL+Win applications </a:t>
            </a:r>
            <a:r>
              <a:rPr lang="en-US" sz="2400"/>
              <a:t>(with all the typical challenges)</a:t>
            </a:r>
            <a:endParaRPr lang="en-US"/>
          </a:p>
          <a:p>
            <a:r>
              <a:rPr lang="en-US"/>
              <a:t>Requirement:</a:t>
            </a:r>
          </a:p>
          <a:p>
            <a:pPr lvl="1"/>
            <a:r>
              <a:rPr lang="en-US" sz="2800"/>
              <a:t>special functionality referred to as </a:t>
            </a:r>
            <a:br>
              <a:rPr lang="en-US" sz="2800"/>
            </a:br>
            <a:r>
              <a:rPr lang="en-US" sz="2800"/>
              <a:t>“APL+Win as an ActiveX server”</a:t>
            </a:r>
          </a:p>
          <a:p>
            <a:r>
              <a:rPr lang="en-US"/>
              <a:t>Possibility to </a:t>
            </a:r>
          </a:p>
          <a:p>
            <a:pPr lvl="1"/>
            <a:r>
              <a:rPr lang="en-US" sz="2800"/>
              <a:t>create an instance of APL</a:t>
            </a:r>
          </a:p>
          <a:p>
            <a:pPr lvl="1"/>
            <a:r>
              <a:rPr lang="en-US" sz="2800"/>
              <a:t>to use any workspace in it without special preparation</a:t>
            </a:r>
            <a:br>
              <a:rPr lang="en-US" sz="2800"/>
            </a:br>
            <a:r>
              <a:rPr lang="en-US" sz="2800"/>
              <a:t> 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4D6F6-B6AC-5F12-6FB8-2B27FA38B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73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7E448-362A-A72D-AB2E-C4756549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Use cases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BD18D1-D23D-FF14-3FA6-E5549689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Regression test for lots of calculations in parallel on several local instances</a:t>
            </a:r>
          </a:p>
          <a:p>
            <a:r>
              <a:rPr lang="en-US"/>
              <a:t>Integration of APL in other environments,</a:t>
            </a:r>
            <a:br>
              <a:rPr lang="en-US"/>
            </a:br>
            <a:r>
              <a:rPr lang="en-US"/>
              <a:t>e.g. in Excel (VBA)</a:t>
            </a:r>
          </a:p>
          <a:p>
            <a:r>
              <a:rPr lang="en-US"/>
              <a:t>Operation in “Developer mode”:</a:t>
            </a:r>
          </a:p>
          <a:p>
            <a:pPr lvl="1"/>
            <a:r>
              <a:rPr lang="en-US" sz="2800"/>
              <a:t>fully functional IDE</a:t>
            </a:r>
          </a:p>
          <a:p>
            <a:pPr lvl="1"/>
            <a:r>
              <a:rPr lang="en-US" sz="2800"/>
              <a:t>visible</a:t>
            </a:r>
          </a:p>
          <a:p>
            <a:pPr lvl="1"/>
            <a:r>
              <a:rPr lang="en-US" sz="2800"/>
              <a:t>debugging and tracing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4D6F6-B6AC-5F12-6FB8-2B27FA38B3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79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E63E0-BC60-7A08-10E8-90BE5D16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3C983-6800-6CC5-ECE2-BC30FF0E8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Dyalog does not offer an out-of-the-box solution for these requirements.</a:t>
            </a:r>
          </a:p>
          <a:p>
            <a:r>
              <a:rPr lang="en-US"/>
              <a:t>You can </a:t>
            </a:r>
          </a:p>
          <a:p>
            <a:pPr lvl="1"/>
            <a:r>
              <a:rPr lang="en-US" sz="2800"/>
              <a:t>export workspaces as Runtime, in- and out-of-process server, .Net assembly </a:t>
            </a:r>
          </a:p>
          <a:p>
            <a:pPr lvl="1"/>
            <a:r>
              <a:rPr lang="en-US" sz="2800"/>
              <a:t>provide namespaces via Jarvis. </a:t>
            </a:r>
          </a:p>
          <a:p>
            <a:pPr lvl="1"/>
            <a:r>
              <a:rPr lang="en-US" sz="2800"/>
              <a:t>But this is more or less tied to a fixed code base.</a:t>
            </a:r>
          </a:p>
          <a:p>
            <a:r>
              <a:rPr lang="en-US"/>
              <a:t>Full IDE with editor and debugger ?!?</a:t>
            </a:r>
            <a:br>
              <a:rPr lang="en-US"/>
            </a:br>
            <a:r>
              <a:rPr lang="en-US" sz="2800"/>
              <a:t>However, this was an important requirement.</a:t>
            </a:r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B7817E-6A96-1B66-8842-78919B64D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139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3F098-FA43-AEE3-1D41-AAB15BB19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BD4B56-63F6-FA9F-F228-00808164F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OLEServer object</a:t>
            </a:r>
          </a:p>
          <a:p>
            <a:pPr lvl="1"/>
            <a:r>
              <a:rPr lang="en-US" sz="2800"/>
              <a:t>allows visibility and full access to the session</a:t>
            </a:r>
          </a:p>
          <a:p>
            <a:pPr lvl="1"/>
            <a:r>
              <a:rPr lang="en-US" sz="2800"/>
              <a:t>but deploys a </a:t>
            </a:r>
            <a:r>
              <a:rPr lang="en-US" sz="2800" u="sng"/>
              <a:t>specific</a:t>
            </a:r>
            <a:r>
              <a:rPr lang="en-US" sz="2800"/>
              <a:t> namespace and only </a:t>
            </a:r>
            <a:r>
              <a:rPr lang="en-US" sz="2800" u="sng"/>
              <a:t>certain functions </a:t>
            </a:r>
            <a:r>
              <a:rPr lang="en-US" sz="2800"/>
              <a:t>from it</a:t>
            </a:r>
          </a:p>
          <a:p>
            <a:pPr lvl="1"/>
            <a:r>
              <a:rPr lang="en-US" sz="2800">
                <a:solidFill>
                  <a:schemeClr val="bg2">
                    <a:lumMod val="60000"/>
                    <a:lumOff val="40000"/>
                  </a:schemeClr>
                </a:solidFill>
              </a:rPr>
              <a:t>an OLEServer object is generated from a namespace and the entry points to be provided are defined with its ExportedFns property</a:t>
            </a:r>
          </a:p>
          <a:p>
            <a:r>
              <a:rPr lang="en-US"/>
              <a:t>Emulation for most of the APL+-Features</a:t>
            </a:r>
          </a:p>
          <a:p>
            <a:pPr marL="0" indent="0">
              <a:buNone/>
            </a:pPr>
            <a:endParaRPr lang="en-US"/>
          </a:p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9E1CD6-175A-F2A2-9A7E-FE2BD7BB6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8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5D04B-65B8-76DE-484C-DCD7C8FD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Solution - Template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B9CBC0-77B5-40A2-EED9-46CAFC047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Overview </a:t>
            </a:r>
            <a:r>
              <a:rPr lang="en-US"/>
              <a:t>“APL+Win as an ActiveX server”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E7E30B-0E97-9948-3CE8-4545C90C9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 </a:t>
            </a:r>
            <a:fld id="{30513F6F-BE0F-4A76-A893-1BEEFF9F9E9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E29E4F5-D7E0-A2BE-D668-C2B05538C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5" y="1664804"/>
            <a:ext cx="8210330" cy="388843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1484D82-9657-2492-23EC-E7414F806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3" y="1808820"/>
            <a:ext cx="8364949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Frutiger 65 Bold"/>
        <a:ea typeface=""/>
        <a:cs typeface=""/>
      </a:majorFont>
      <a:minorFont>
        <a:latin typeface="Frutiger 57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C_Vorlage_einfach_v3.pptx" id="{F00060D5-592E-4CD7-AD0B-8E640E210EB3}" vid="{A1EEC258-CFCB-46D2-BC42-0E3F3266EA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6BD78693C5244F94BCEE51670D3F52" ma:contentTypeVersion="9" ma:contentTypeDescription="Ein neues Dokument erstellen." ma:contentTypeScope="" ma:versionID="05439cca6aa27cdfee2c3d84fb20b079">
  <xsd:schema xmlns:xsd="http://www.w3.org/2001/XMLSchema" xmlns:xs="http://www.w3.org/2001/XMLSchema" xmlns:p="http://schemas.microsoft.com/office/2006/metadata/properties" xmlns:ns2="d6758796-3a2f-4f7a-806a-a9f859317d6c" xmlns:ns3="29db81f6-1d88-4a69-bd0a-72a5049b3a82" targetNamespace="http://schemas.microsoft.com/office/2006/metadata/properties" ma:root="true" ma:fieldsID="45762669f7d47e9a13985474b956d4fc" ns2:_="" ns3:_="">
    <xsd:import namespace="d6758796-3a2f-4f7a-806a-a9f859317d6c"/>
    <xsd:import namespace="29db81f6-1d88-4a69-bd0a-72a5049b3a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58796-3a2f-4f7a-806a-a9f859317d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14f61644-dbb7-47c6-8bb2-d736e5a77d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b81f6-1d88-4a69-bd0a-72a5049b3a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108e2de-16a0-4a33-9e01-d66d600195db}" ma:internalName="TaxCatchAll" ma:showField="CatchAllData" ma:web="29db81f6-1d88-4a69-bd0a-72a5049b3a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db81f6-1d88-4a69-bd0a-72a5049b3a82" xsi:nil="true"/>
    <lcf76f155ced4ddcb4097134ff3c332f xmlns="d6758796-3a2f-4f7a-806a-a9f859317d6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E132A41-2B6F-48C7-9259-70B2DF5ED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758796-3a2f-4f7a-806a-a9f859317d6c"/>
    <ds:schemaRef ds:uri="29db81f6-1d88-4a69-bd0a-72a5049b3a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3A0500-1873-472B-8623-C129BA013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B0DFA-F851-4B2B-81AD-9BD21BEFB580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d6758796-3a2f-4f7a-806a-a9f859317d6c"/>
    <ds:schemaRef ds:uri="http://schemas.microsoft.com/office/infopath/2007/PartnerControls"/>
    <ds:schemaRef ds:uri="http://purl.org/dc/terms/"/>
    <ds:schemaRef ds:uri="29db81f6-1d88-4a69-bd0a-72a5049b3a8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DPC_Vorlage_einfach_v3</Template>
  <TotalTime>0</TotalTime>
  <Words>758</Words>
  <Application>Microsoft Office PowerPoint</Application>
  <PresentationFormat>Bildschirmpräsentation (4:3)</PresentationFormat>
  <Paragraphs>120</Paragraphs>
  <Slides>26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9" baseType="lpstr">
      <vt:lpstr>APL385 Unicode</vt:lpstr>
      <vt:lpstr>Aptos</vt:lpstr>
      <vt:lpstr>Arial</vt:lpstr>
      <vt:lpstr>Calibri</vt:lpstr>
      <vt:lpstr>Courier New</vt:lpstr>
      <vt:lpstr>Frutiger 57</vt:lpstr>
      <vt:lpstr>Frutiger 65 Bold</vt:lpstr>
      <vt:lpstr>Frutiger 77</vt:lpstr>
      <vt:lpstr>Frutiger LT Com 47 Light Cn</vt:lpstr>
      <vt:lpstr>Frutiger LT Com 57 Condensed</vt:lpstr>
      <vt:lpstr>Webdings</vt:lpstr>
      <vt:lpstr>Wingdings</vt:lpstr>
      <vt:lpstr>Standarddesign</vt:lpstr>
      <vt:lpstr>Deployment of the Dyalog Interpreter as OLE-Server for interactive Use</vt:lpstr>
      <vt:lpstr>Agenda</vt:lpstr>
      <vt:lpstr>About DPC  (Dittrich &amp; Partner Consulting)</vt:lpstr>
      <vt:lpstr>About me</vt:lpstr>
      <vt:lpstr>Starting point and Requirements</vt:lpstr>
      <vt:lpstr>Use cases</vt:lpstr>
      <vt:lpstr>Challenge</vt:lpstr>
      <vt:lpstr>Solution</vt:lpstr>
      <vt:lpstr>Solution - Template</vt:lpstr>
      <vt:lpstr>dyalog.WSEngine - Essentials</vt:lpstr>
      <vt:lpstr>dyalog.WSEngine - Details</vt:lpstr>
      <vt:lpstr>dyalog.WSEngine - Details</vt:lpstr>
      <vt:lpstr>Deployment</vt:lpstr>
      <vt:lpstr>Examples</vt:lpstr>
      <vt:lpstr>Demo</vt:lpstr>
      <vt:lpstr>Demo: Excel/VBA  dyalog.WSEngine</vt:lpstr>
      <vt:lpstr>Demo: Excel/VBA  dyalog.WSEngine</vt:lpstr>
      <vt:lpstr>Demo</vt:lpstr>
      <vt:lpstr>Demo: APL  dyalog.WSEngine</vt:lpstr>
      <vt:lpstr>Demo: APL  dyalog.WSEngine</vt:lpstr>
      <vt:lpstr>Demo: APL  dyalog.WSEngine</vt:lpstr>
      <vt:lpstr>Demo: APL  dyalog.WSEngine</vt:lpstr>
      <vt:lpstr>Demo: APL  dyalog.WSEngine</vt:lpstr>
      <vt:lpstr>Demo: APL  dyalog.WSEngine</vt:lpstr>
      <vt:lpstr>Demo: APL  dyalog.WSEngine</vt:lpstr>
      <vt:lpstr>Thank you for listening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Wiedemann</dc:creator>
  <cp:lastModifiedBy>Jürgen Wiedemann</cp:lastModifiedBy>
  <cp:revision>33</cp:revision>
  <cp:lastPrinted>2023-06-20T10:03:35Z</cp:lastPrinted>
  <dcterms:created xsi:type="dcterms:W3CDTF">2024-09-06T07:38:28Z</dcterms:created>
  <dcterms:modified xsi:type="dcterms:W3CDTF">2024-09-23T07:36:53Z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0x010100376BD78693C5244F94BCEE51670D3F52</vt:lpwstr>
  </property>
  <property fmtid="{D5CDD505-2E9C-101B-9397-08002B2CF9AE}" pid="3" name="MediaServiceImageTags">
    <vt:lpwstr/>
  </property>
</Properties>
</file>