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694" r:id="rId3"/>
    <p:sldId id="261" r:id="rId4"/>
    <p:sldId id="280" r:id="rId5"/>
    <p:sldId id="267" r:id="rId6"/>
    <p:sldId id="282" r:id="rId7"/>
    <p:sldId id="277" r:id="rId8"/>
    <p:sldId id="273" r:id="rId9"/>
    <p:sldId id="266" r:id="rId10"/>
    <p:sldId id="270" r:id="rId11"/>
    <p:sldId id="275" r:id="rId12"/>
    <p:sldId id="276" r:id="rId13"/>
    <p:sldId id="271" r:id="rId14"/>
    <p:sldId id="278" r:id="rId15"/>
    <p:sldId id="693" r:id="rId1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19"/>
    </p:embeddedFont>
    <p:embeddedFont>
      <p:font typeface="Sarabun" panose="020B0604020202020204" charset="-34"/>
      <p:regular r:id="rId20"/>
      <p:bold r:id="rId21"/>
      <p:italic r:id="rId22"/>
      <p:bold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20A956-FCCD-4B27-A6FF-11D5DAA7025B}">
          <p14:sldIdLst>
            <p14:sldId id="259"/>
            <p14:sldId id="694"/>
            <p14:sldId id="261"/>
            <p14:sldId id="280"/>
            <p14:sldId id="267"/>
            <p14:sldId id="282"/>
            <p14:sldId id="277"/>
            <p14:sldId id="273"/>
            <p14:sldId id="266"/>
            <p14:sldId id="270"/>
            <p14:sldId id="275"/>
            <p14:sldId id="276"/>
            <p14:sldId id="271"/>
            <p14:sldId id="278"/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986CA"/>
    <a:srgbClr val="CA2D51"/>
    <a:srgbClr val="000000"/>
    <a:srgbClr val="5A6D8F"/>
    <a:srgbClr val="3B475E"/>
    <a:srgbClr val="ED7F00"/>
    <a:srgbClr val="FDFDF5"/>
    <a:srgbClr val="F6F6D9"/>
    <a:srgbClr val="BB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15" autoAdjust="0"/>
    <p:restoredTop sz="70711" autoAdjust="0"/>
  </p:normalViewPr>
  <p:slideViewPr>
    <p:cSldViewPr snapToGrid="0">
      <p:cViewPr varScale="1">
        <p:scale>
          <a:sx n="73" d="100"/>
          <a:sy n="73" d="100"/>
        </p:scale>
        <p:origin x="1085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16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{(1=≢⍤⊢⌸⍵)/∪⍵}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{⍵/⍨(≠⍵)∧⌽≠⌽⍵}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{⍵~⍵/⍨~≠⍵}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{⍵[⍋+/∘.=⍨⍵]}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993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(≢⍵)↑((m/n)≡m/⊢)¨⍵,/⍨≢n}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{(n m)←⍺ ⋄ (≢⍵)↑≡⍥(m∘/)∘n¨⍵,/⍨≢n}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(≢⍵)↑n≡⍤1⍥(m∘/)↑⍵,/⍨≢n}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{(n m)←⍺ ⋄ (≢⍵)↑∊{⊂⍺↓n≡⍥(m∘/)⍵}⌺(≢n)⊢⍵}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F←{(n m)←⍺ ⋄ S←⌺(⍴n) ⋄ (b e)←(⊣/,⊢/),⊂⍤⊣S ⍵ ⋄ (⍴↑</a:t>
            </a:r>
            <a:r>
              <a:rPr lang="en-GB" dirty="0" err="1">
                <a:effectLst/>
                <a:latin typeface="APL385 Unicode" panose="020B0709000202000203" pitchFamily="49" charset="0"/>
              </a:rPr>
              <a:t>b↓e</a:t>
            </a:r>
            <a:r>
              <a:rPr lang="en-GB" dirty="0">
                <a:effectLst/>
                <a:latin typeface="APL385 Unicode" panose="020B0709000202000203" pitchFamily="49" charset="0"/>
              </a:rPr>
              <a:t>↓{n≡⍥(m/⍥,⊢)⍵}S)⍵}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(2 2⍴0 3 3 0)(2 2⍴0 1 1 0) F 5 6⍴3,⍳4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08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{⌽'...(?!$)'⎕R('&amp;'⍺)⌽⍵}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(∊,¨@{0=3|1@1⌽⍳≢⍵})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(⌽⍤⊃(≢⍴3↑1⍨)(⊣,',',⊢)/⍤⊂⌽)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{m←1 0 0⍴⍨≢⍵ ⋄ ⌽1↓∊⍺,¨m⊂⌽⍵}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{c←⌈3÷⍨≢⍵ ⋄ ⌽(c-1-≢⍵)↑,⍺,⍨c 3⍴⌽⍵}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{⌽⍺@{~m}(m←1 1 1 0⍴⍨0⌈¯1+⌈4×3÷⍨≢⍵)\⌽⍵}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{l←0⌈¯1+⌈4×3÷⍨≢⍵ ⋄ m←l⍴0 1 1 1⌽⍨-4|l ⋄ ⍺@{~m}m\⍵}</a:t>
            </a:r>
            <a:r>
              <a:rPr lang="en-GB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224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{∊¨c⊂⍨¯1⌽'TAG' 'TAA' 'TGA'∊⍨c←↓⍵⍴⍨3,⍨3÷⍨≢⍵}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{⍵⊂⍨¯3⌽(1 0 0⍴⍨≢g)∧∨⌿(3 3⍴'TAGTAATGA')⍷⍤1⊢⍵}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{⍵⊂⍨,¯1⊖∨⌿(3 3⍴'TAGTAATGA')⍷⍤1 2⊢⍵⍴⍨3,⍨3÷⍨≢⍵}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{⍵⊂⍨(1 0 0⍴⍨≢⍵)\¯1⌽3≥(3 3⍴'TAGTAATGA')⍳⍵⍴⍨3,⍨3÷⍨≢⍵}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'(...)*?(TAG|TAA|TGA)'⎕S'&amp;'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901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{0(∧.≤∧=∘⊃∘⌽)+\-⌿'()'∘.=⍵}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Hard: requires state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661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37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Workshop, not lecture — interrupt and ask!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7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{(+/⍺*2)=⍵*2}</a:t>
            </a:r>
            <a:r>
              <a:rPr lang="en-GB" dirty="0"/>
              <a:t> </a:t>
            </a:r>
            <a:endParaRPr lang="en-GB" dirty="0">
              <a:effectLst/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=⍥(+.×⍨)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{⍵=|0j1⊥⍺}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53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⊢~⌊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pPr rtl="0"/>
            <a:r>
              <a:rPr lang="en-GB" dirty="0">
                <a:latin typeface="APL385 Unicode" panose="020B0709000202000203" pitchFamily="49" charset="0"/>
              </a:rPr>
              <a:t>⊢∩⌊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58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0@{⎕NULL=⍵}</a:t>
            </a:r>
          </a:p>
          <a:p>
            <a:r>
              <a:rPr lang="en-GB" dirty="0">
                <a:latin typeface="APL385 Unicode" panose="020B0709000202000203" pitchFamily="49" charset="0"/>
              </a:rPr>
              <a:t>{r←⍵ ⋄ r[⍸⎕NULL=⍵]←0 ⋄r}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{r←⍵ ⋄ ((⎕NULL=∊r)/∊r)←0 ⋄ r}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77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∩⍨,~⍨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{⍵[⍒⍵∊⍺]}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0" dirty="0">
                <a:effectLst/>
                <a:latin typeface="APL385 Unicode" panose="020B0709000202000203" pitchFamily="49" charset="0"/>
              </a:rPr>
              <a:t>{⍵[⍋⍺⍳⍵]}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≢' '∘≠⊆⊢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≢'[^ ]+'⎕S 3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{+/1 0⍷0,⍨' '≠⍵}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{+/2&gt;/0,⍨' '≠⍵}</a:t>
            </a:r>
            <a:r>
              <a:rPr lang="en-GB" dirty="0"/>
              <a:t>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≢~⍤∊⍨⊆⊢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{+/2&lt;/1,⍨⍵∊⍺}</a:t>
            </a:r>
            <a:r>
              <a:rPr lang="en-GB" dirty="0"/>
              <a:t> ← swapped truth value to avoid </a:t>
            </a:r>
            <a:r>
              <a:rPr lang="en-GB" dirty="0">
                <a:latin typeface="APL385 Unicode" panose="020B0709000202000203" pitchFamily="49" charset="0"/>
              </a:rPr>
              <a:t>~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98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5 Unicode" panose="020B0709000202000203" pitchFamily="49" charset="0"/>
              </a:rPr>
              <a:t>∧∘⌽⍨∘.≤⍨∘⍳</a:t>
            </a:r>
            <a:r>
              <a:rPr lang="en-GB" dirty="0"/>
              <a:t> </a:t>
            </a:r>
          </a:p>
          <a:p>
            <a:r>
              <a:rPr lang="en-GB" dirty="0">
                <a:latin typeface="APL385 Unicode" panose="020B0709000202000203" pitchFamily="49" charset="0"/>
              </a:rPr>
              <a:t>(≤∧≤∘⌽)⍤0 1⍳</a:t>
            </a:r>
          </a:p>
          <a:p>
            <a:endParaRPr lang="en-GB" dirty="0"/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{⍺←0 ⋄ ⌽⍤⍉⍣⍺∧∘⌽⍨∘.≤⍨⍳⍵}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{∧∘⊖⍤(1+2|⍺)⍨∘.≤∘(⌽⍣(0=2|⍺))⍨⍳⍵}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580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{⌈/≢¨⊆⍨2≤/⍵}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{⌈/¯1-2-/⍸1,1,⍨~2≤/⍵}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APL385 Unicode" panose="020B0709000202000203" pitchFamily="49" charset="0"/>
              </a:rPr>
              <a:t>{¯1-⌊/2-/⍸1,1,⍨~2≤/⍵}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endParaRPr lang="en-GB" dirty="0">
              <a:latin typeface="APL385 Unicode" panose="020B0709000202000203" pitchFamily="49" charset="0"/>
            </a:endParaRP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{⌈/≢¨⊂⍨1,2≠/×2-/⍵}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r>
              <a:rPr lang="en-GB" dirty="0">
                <a:effectLst/>
                <a:latin typeface="APL385 Unicode" panose="020B0709000202000203" pitchFamily="49" charset="0"/>
              </a:rPr>
              <a:t>{⌈/≢¨⊂⍨1,2≠/2(&gt;-&lt;)/⍵}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5289" y="1682858"/>
            <a:ext cx="1351184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059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Problem Solving with APL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131D-FAD6-6DEB-EA1F-0D7CA9CE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60" y="1688053"/>
            <a:ext cx="5783651" cy="1767394"/>
          </a:xfrm>
        </p:spPr>
        <p:txBody>
          <a:bodyPr/>
          <a:lstStyle/>
          <a:p>
            <a:r>
              <a:rPr lang="en-GB" dirty="0"/>
              <a:t>Problem Solving with APL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D0370-BEAD-AE5B-D127-36AA16B903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D753B-7E09-AD62-3330-2AC1F8AE0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96777" y="4043284"/>
            <a:ext cx="1732760" cy="664125"/>
          </a:xfrm>
        </p:spPr>
        <p:txBody>
          <a:bodyPr/>
          <a:lstStyle/>
          <a:p>
            <a:r>
              <a:rPr lang="en-GB" dirty="0"/>
              <a:t>Rich Park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BD09BE-E175-5EF1-350A-FD7045E5D3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2763" y="4023472"/>
            <a:ext cx="1732760" cy="664125"/>
          </a:xfrm>
        </p:spPr>
        <p:txBody>
          <a:bodyPr/>
          <a:lstStyle/>
          <a:p>
            <a:r>
              <a:rPr lang="en-GB" dirty="0"/>
              <a:t>Stefan Kruger</a:t>
            </a:r>
          </a:p>
        </p:txBody>
      </p:sp>
      <p:pic>
        <p:nvPicPr>
          <p:cNvPr id="15" name="Content Placeholder 14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3BC5EF7F-E4BF-9B27-1021-8CF63135505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53" y="3768725"/>
            <a:ext cx="1158875" cy="1158875"/>
          </a:xfrm>
        </p:spPr>
      </p:pic>
      <p:pic>
        <p:nvPicPr>
          <p:cNvPr id="35" name="Content Placeholder 3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DB9A38D-8735-B7AB-00A2-9CC7B5CDD25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76872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28562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vector as its right argument and returns elements that occur only once in the vector.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1 2 3 4 5 4 3 2 1 2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'bye' 'bye' 'hello' 'world'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hello  world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You’re Unique, Just Like Everyone Else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A23435-01BC-BDE8-0CEA-66A775B050A1}"/>
              </a:ext>
            </a:extLst>
          </p:cNvPr>
          <p:cNvSpPr/>
          <p:nvPr/>
        </p:nvSpPr>
        <p:spPr>
          <a:xfrm>
            <a:off x="3046728" y="3760205"/>
            <a:ext cx="5652771" cy="63653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Sort by ascending frequency</a:t>
            </a:r>
          </a:p>
        </p:txBody>
      </p:sp>
    </p:spTree>
    <p:extLst>
      <p:ext uri="{BB962C8B-B14F-4D97-AF65-F5344CB8AC3E}">
        <p14:creationId xmlns:p14="http://schemas.microsoft.com/office/powerpoint/2010/main" val="48955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3FC77-F251-5431-D625-9D2842BD8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131575"/>
            <a:ext cx="8645495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a replacement for </a:t>
            </a:r>
            <a:r>
              <a:rPr lang="en-GB" dirty="0">
                <a:latin typeface="APL385 Unicode" panose="020B0709000202000203" pitchFamily="49" charset="0"/>
              </a:rPr>
              <a:t>⍷</a:t>
            </a:r>
            <a:r>
              <a:rPr lang="en-GB" dirty="0"/>
              <a:t> on simple vectors where the left argument is a pair: what to search for and a Boolean mask vector indicating which elements must match.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w ← 5 2 18 5 3 5 4 5 2 18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(5 6 5)(1 0 1)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0 0 0 1 0 1 0 0 0 0 0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w←'</a:t>
            </a:r>
            <a:r>
              <a:rPr lang="en-GB" dirty="0" err="1">
                <a:latin typeface="APL385 Unicode" panose="020B0709000202000203" pitchFamily="49" charset="0"/>
              </a:rPr>
              <a:t>mississippi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issixxi</a:t>
            </a:r>
            <a:r>
              <a:rPr lang="en-GB" dirty="0">
                <a:latin typeface="APL385 Unicode" panose="020B0709000202000203" pitchFamily="49" charset="0"/>
              </a:rPr>
              <a:t>' (1 1 1 1 0 0 1)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w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0 1 0 0 1 0 0 0 0 0 0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A3E7A7-6D1B-DEE4-7903-445F5D8A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(Through) Me</a:t>
            </a:r>
            <a:endParaRPr lang="en-GB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361C8-B0EC-F920-58E8-7C9239374C4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EE1E6E-7471-66C6-A775-D3556A8481BC}"/>
              </a:ext>
            </a:extLst>
          </p:cNvPr>
          <p:cNvSpPr/>
          <p:nvPr/>
        </p:nvSpPr>
        <p:spPr>
          <a:xfrm>
            <a:off x="3445505" y="2418676"/>
            <a:ext cx="1055058" cy="378372"/>
          </a:xfrm>
          <a:prstGeom prst="ellipse">
            <a:avLst/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B07AB9-EF77-3CDB-62BA-B43E0DBC0A04}"/>
              </a:ext>
            </a:extLst>
          </p:cNvPr>
          <p:cNvSpPr/>
          <p:nvPr/>
        </p:nvSpPr>
        <p:spPr>
          <a:xfrm>
            <a:off x="4172660" y="2419835"/>
            <a:ext cx="1055058" cy="378372"/>
          </a:xfrm>
          <a:prstGeom prst="ellipse">
            <a:avLst/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9281F9DA-855E-C343-3934-1998B387F582}"/>
              </a:ext>
            </a:extLst>
          </p:cNvPr>
          <p:cNvSpPr/>
          <p:nvPr/>
        </p:nvSpPr>
        <p:spPr>
          <a:xfrm>
            <a:off x="3845723" y="2485402"/>
            <a:ext cx="252000" cy="252000"/>
          </a:xfrm>
          <a:prstGeom prst="noSmoking">
            <a:avLst>
              <a:gd name="adj" fmla="val 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&quot;Not Allowed&quot; Symbol 10">
            <a:extLst>
              <a:ext uri="{FF2B5EF4-FFF2-40B4-BE49-F238E27FC236}">
                <a16:creationId xmlns:a16="http://schemas.microsoft.com/office/drawing/2014/main" id="{E81471B1-DB14-9EDE-CE7B-28039196364F}"/>
              </a:ext>
            </a:extLst>
          </p:cNvPr>
          <p:cNvSpPr/>
          <p:nvPr/>
        </p:nvSpPr>
        <p:spPr>
          <a:xfrm>
            <a:off x="4574189" y="2485402"/>
            <a:ext cx="252000" cy="252000"/>
          </a:xfrm>
          <a:prstGeom prst="noSmoking">
            <a:avLst>
              <a:gd name="adj" fmla="val 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7C5801-F8C9-7B55-C134-3AE448646C87}"/>
              </a:ext>
            </a:extLst>
          </p:cNvPr>
          <p:cNvSpPr/>
          <p:nvPr/>
        </p:nvSpPr>
        <p:spPr>
          <a:xfrm>
            <a:off x="2246489" y="3503940"/>
            <a:ext cx="1276624" cy="3783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5F2CB0-1B47-CC08-EF1B-B4A81CBCAE0A}"/>
              </a:ext>
            </a:extLst>
          </p:cNvPr>
          <p:cNvSpPr/>
          <p:nvPr/>
        </p:nvSpPr>
        <p:spPr>
          <a:xfrm>
            <a:off x="2793029" y="3538963"/>
            <a:ext cx="1276624" cy="3783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8D2FE3BF-C223-4206-8B28-B26AF8BBB29D}"/>
              </a:ext>
            </a:extLst>
          </p:cNvPr>
          <p:cNvSpPr/>
          <p:nvPr/>
        </p:nvSpPr>
        <p:spPr>
          <a:xfrm>
            <a:off x="2969210" y="3584222"/>
            <a:ext cx="361011" cy="254000"/>
          </a:xfrm>
          <a:prstGeom prst="noSmoking">
            <a:avLst>
              <a:gd name="adj" fmla="val 0"/>
            </a:avLst>
          </a:prstGeom>
          <a:noFill/>
          <a:ln>
            <a:solidFill>
              <a:srgbClr val="8986CA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95ADF2E9-0039-1769-C69C-A348F89E8470}"/>
              </a:ext>
            </a:extLst>
          </p:cNvPr>
          <p:cNvSpPr/>
          <p:nvPr/>
        </p:nvSpPr>
        <p:spPr>
          <a:xfrm>
            <a:off x="3517061" y="3601154"/>
            <a:ext cx="361011" cy="254000"/>
          </a:xfrm>
          <a:prstGeom prst="noSmoking">
            <a:avLst>
              <a:gd name="adj" fmla="val 0"/>
            </a:avLst>
          </a:prstGeom>
          <a:noFill/>
          <a:ln>
            <a:solidFill>
              <a:srgbClr val="CA2D51">
                <a:alpha val="8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CC6FF8-1938-35D1-21C4-115B00DBDFCF}"/>
              </a:ext>
            </a:extLst>
          </p:cNvPr>
          <p:cNvSpPr/>
          <p:nvPr/>
        </p:nvSpPr>
        <p:spPr>
          <a:xfrm>
            <a:off x="7022376" y="2218163"/>
            <a:ext cx="1983458" cy="13208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higher ranks</a:t>
            </a:r>
          </a:p>
        </p:txBody>
      </p:sp>
    </p:spTree>
    <p:extLst>
      <p:ext uri="{BB962C8B-B14F-4D97-AF65-F5344CB8AC3E}">
        <p14:creationId xmlns:p14="http://schemas.microsoft.com/office/powerpoint/2010/main" val="29787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right argument character vector and a left argument character scalar separator character. It should then insert the separator after every group of 3 characters from the right, but not at the far left.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','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'123456789'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123,456,789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 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</a:t>
            </a:r>
            <a:r>
              <a:rPr lang="en-GB" dirty="0" err="1">
                <a:latin typeface="APL385 Unicode" panose="020B0709000202000203" pitchFamily="49" charset="0"/>
              </a:rPr>
              <a:t>abcde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ab </a:t>
            </a:r>
            <a:r>
              <a:rPr lang="en-GB" dirty="0" err="1">
                <a:latin typeface="APL385 Unicode" panose="020B0709000202000203" pitchFamily="49" charset="0"/>
              </a:rPr>
              <a:t>cde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Separation Anxiety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8ED235-44D4-158D-658B-B7225A178CF3}"/>
              </a:ext>
            </a:extLst>
          </p:cNvPr>
          <p:cNvSpPr/>
          <p:nvPr/>
        </p:nvSpPr>
        <p:spPr>
          <a:xfrm>
            <a:off x="6936581" y="3224829"/>
            <a:ext cx="1858158" cy="865565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Do it fast!</a:t>
            </a:r>
          </a:p>
        </p:txBody>
      </p:sp>
    </p:spTree>
    <p:extLst>
      <p:ext uri="{BB962C8B-B14F-4D97-AF65-F5344CB8AC3E}">
        <p14:creationId xmlns:p14="http://schemas.microsoft.com/office/powerpoint/2010/main" val="129553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9239574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gene has 3×n characters and ends with TAG, TAA, or TGA.</a:t>
            </a:r>
          </a:p>
          <a:p>
            <a:pPr marL="0" indent="0">
              <a:buNone/>
            </a:pPr>
            <a:r>
              <a:rPr lang="en-GB" dirty="0"/>
              <a:t>Chop the given character vector into genes.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s←'TAG</a:t>
            </a:r>
            <a:r>
              <a:rPr lang="en-GB" dirty="0">
                <a:latin typeface="APL385 Unicode" panose="020B0709000202000203" pitchFamily="49" charset="0"/>
              </a:rPr>
              <a:t>' 'TAA' 'TGA'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⎕RL←4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⎕←g←∊{⍵≥4:'ACTG'[?3⍴4] ⋄ ⍵⊃s}¨?10⍴8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GTCC</a:t>
            </a:r>
            <a:r>
              <a:rPr lang="en-GB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CC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TTA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TGATAA</a:t>
            </a:r>
            <a:r>
              <a:rPr lang="en-GB" dirty="0">
                <a:latin typeface="APL385 Unicode" panose="020B0709000202000203" pitchFamily="49" charset="0"/>
              </a:rPr>
              <a:t>CGGCCG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g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GTCC</a:t>
            </a:r>
            <a:r>
              <a:rPr lang="en-GB" u="sng" dirty="0"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CC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 TTA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TGA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 CGGCCG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TAA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Chop </a:t>
            </a:r>
            <a:r>
              <a:rPr lang="en-GB" dirty="0" err="1"/>
              <a:t>Chop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1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which returns a 1 if the opening and closing parentheses in a character vector are balanced, or a zero otherwise.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'((2×3)+4)'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''      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'hello world!'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')(2×3)+/4('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'(()'       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Things In Balance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FB0459-70B2-645E-791C-A47C649140B1}"/>
              </a:ext>
            </a:extLst>
          </p:cNvPr>
          <p:cNvSpPr/>
          <p:nvPr/>
        </p:nvSpPr>
        <p:spPr>
          <a:xfrm>
            <a:off x="7515135" y="2571750"/>
            <a:ext cx="1305338" cy="1625093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</a:t>
            </a:r>
            <a:r>
              <a:rPr lang="en-GB" sz="2400" dirty="0">
                <a:latin typeface="APL385 Unicode" panose="020B0709000202000203" pitchFamily="49" charset="0"/>
              </a:rPr>
              <a:t>[]</a:t>
            </a:r>
            <a:r>
              <a:rPr lang="en-GB" sz="2400" dirty="0"/>
              <a:t> too!</a:t>
            </a:r>
          </a:p>
        </p:txBody>
      </p:sp>
    </p:spTree>
    <p:extLst>
      <p:ext uri="{BB962C8B-B14F-4D97-AF65-F5344CB8AC3E}">
        <p14:creationId xmlns:p14="http://schemas.microsoft.com/office/powerpoint/2010/main" val="421635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52928" cy="342938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b="1" dirty="0"/>
              <a:t>Thank you for playing!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Want more? Visit </a:t>
            </a:r>
            <a:r>
              <a:rPr lang="en-GB" dirty="0" err="1"/>
              <a:t>apl.quest</a:t>
            </a:r>
            <a:r>
              <a:rPr lang="en-GB" dirty="0"/>
              <a:t> </a:t>
            </a:r>
            <a:r>
              <a:rPr lang="en-GB" b="1" dirty="0"/>
              <a:t>→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4FA5E-B405-24D9-9459-D1A1A3EB5E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89120" y="1064180"/>
            <a:ext cx="4492312" cy="3521885"/>
          </a:xfrm>
          <a:custGeom>
            <a:avLst/>
            <a:gdLst>
              <a:gd name="connsiteX0" fmla="*/ 0 w 4492312"/>
              <a:gd name="connsiteY0" fmla="*/ 0 h 3521885"/>
              <a:gd name="connsiteX1" fmla="*/ 4492312 w 4492312"/>
              <a:gd name="connsiteY1" fmla="*/ 0 h 3521885"/>
              <a:gd name="connsiteX2" fmla="*/ 4492312 w 4492312"/>
              <a:gd name="connsiteY2" fmla="*/ 2868074 h 3521885"/>
              <a:gd name="connsiteX3" fmla="*/ 1584812 w 4492312"/>
              <a:gd name="connsiteY3" fmla="*/ 3505646 h 3521885"/>
              <a:gd name="connsiteX4" fmla="*/ 1403745 w 4492312"/>
              <a:gd name="connsiteY4" fmla="*/ 3521885 h 3521885"/>
              <a:gd name="connsiteX5" fmla="*/ 984992 w 4492312"/>
              <a:gd name="connsiteY5" fmla="*/ 3521885 h 3521885"/>
              <a:gd name="connsiteX6" fmla="*/ 905509 w 4492312"/>
              <a:gd name="connsiteY6" fmla="*/ 3516200 h 3521885"/>
              <a:gd name="connsiteX7" fmla="*/ 0 w 4492312"/>
              <a:gd name="connsiteY7" fmla="*/ 3339960 h 352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2312" h="3521885">
                <a:moveTo>
                  <a:pt x="0" y="0"/>
                </a:moveTo>
                <a:lnTo>
                  <a:pt x="4492312" y="0"/>
                </a:lnTo>
                <a:lnTo>
                  <a:pt x="4492312" y="2868074"/>
                </a:lnTo>
                <a:cubicBezTo>
                  <a:pt x="2948080" y="2868074"/>
                  <a:pt x="2465507" y="3384588"/>
                  <a:pt x="1584812" y="3505646"/>
                </a:cubicBezTo>
                <a:lnTo>
                  <a:pt x="1403745" y="3521885"/>
                </a:lnTo>
                <a:lnTo>
                  <a:pt x="984992" y="3521885"/>
                </a:lnTo>
                <a:lnTo>
                  <a:pt x="905509" y="3516200"/>
                </a:lnTo>
                <a:cubicBezTo>
                  <a:pt x="647086" y="3492154"/>
                  <a:pt x="350962" y="3436976"/>
                  <a:pt x="0" y="333996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ABE232-8D56-A4EE-BB85-E29E81BE0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A09565-88B4-2C76-731A-DB575E3F2A6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46CB1D-69CB-BCB3-3CDC-E673E615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805686" cy="3242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Problem statement</a:t>
            </a:r>
          </a:p>
          <a:p>
            <a:pPr>
              <a:lnSpc>
                <a:spcPct val="150000"/>
              </a:lnSpc>
            </a:pPr>
            <a:r>
              <a:rPr lang="en-GB" dirty="0"/>
              <a:t>Solve the problem</a:t>
            </a:r>
          </a:p>
          <a:p>
            <a:pPr>
              <a:lnSpc>
                <a:spcPct val="150000"/>
              </a:lnSpc>
            </a:pPr>
            <a:r>
              <a:rPr lang="en-GB" dirty="0"/>
              <a:t>We collect and show solutions</a:t>
            </a:r>
          </a:p>
          <a:p>
            <a:pPr>
              <a:lnSpc>
                <a:spcPct val="150000"/>
              </a:lnSpc>
            </a:pPr>
            <a:r>
              <a:rPr lang="en-GB" dirty="0"/>
              <a:t>Discussion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C478D9E-FAD8-0B85-513A-8E542417556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300663" y="1264925"/>
            <a:ext cx="3551238" cy="324204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(ask if unclear)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(bonus task if you’re fast)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(be brave)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(learning opportunity)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6075910-17AB-DEAA-ED1D-018AA209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Format: For each problem…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8CBD764-FD90-6395-8AB3-F4E9CB9ACF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0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</a:t>
            </a:r>
            <a:r>
              <a:rPr lang="en-GB" dirty="0" err="1"/>
              <a:t>dfn</a:t>
            </a:r>
            <a:r>
              <a:rPr lang="en-GB" dirty="0"/>
              <a:t> that takes the length of the legs of a triangle as its left argument, and the length of the hypotenuse as its right argument and returns 1 if the triangle is a right triangle, 0 otherwise.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3 4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2 3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4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All Right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289811-64CB-31B3-5241-30DC20DA3E6F}"/>
              </a:ext>
            </a:extLst>
          </p:cNvPr>
          <p:cNvSpPr/>
          <p:nvPr/>
        </p:nvSpPr>
        <p:spPr>
          <a:xfrm>
            <a:off x="5169644" y="2754490"/>
            <a:ext cx="3533873" cy="1619956"/>
          </a:xfrm>
          <a:prstGeom prst="roundRect">
            <a:avLst/>
          </a:prstGeom>
          <a:solidFill>
            <a:srgbClr val="8986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Hint: </a:t>
            </a:r>
            <a:r>
              <a:rPr lang="en-GB" sz="2400" dirty="0"/>
              <a:t>In a right triangle, the square of the hypo-</a:t>
            </a:r>
            <a:r>
              <a:rPr lang="en-GB" sz="2400" dirty="0" err="1"/>
              <a:t>tenuse</a:t>
            </a:r>
            <a:r>
              <a:rPr lang="en-GB" sz="2400" dirty="0"/>
              <a:t> equals the sum of squares of the legs.</a:t>
            </a:r>
          </a:p>
        </p:txBody>
      </p:sp>
    </p:spTree>
    <p:extLst>
      <p:ext uri="{BB962C8B-B14F-4D97-AF65-F5344CB8AC3E}">
        <p14:creationId xmlns:p14="http://schemas.microsoft.com/office/powerpoint/2010/main" val="117222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F7851-559D-02BF-BF24-7A16878A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which selects the non-integer numbers from a numeric vector.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14.2 9 3 3.1 0 ¯1.1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14.2 3.1 ¯1.1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1 3 5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3.1415 2.71828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3.1415 2.71828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68F8C-7F28-E580-9EC6-00F8232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Whole is Overrated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8590C-6C2F-C8A9-D239-F75136352D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D2FA1A-761A-48E6-452A-CBDED5FC2B97}"/>
              </a:ext>
            </a:extLst>
          </p:cNvPr>
          <p:cNvSpPr/>
          <p:nvPr/>
        </p:nvSpPr>
        <p:spPr>
          <a:xfrm>
            <a:off x="6734810" y="3065780"/>
            <a:ext cx="2117091" cy="12319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Keep integers instead</a:t>
            </a:r>
          </a:p>
        </p:txBody>
      </p:sp>
    </p:spTree>
    <p:extLst>
      <p:ext uri="{BB962C8B-B14F-4D97-AF65-F5344CB8AC3E}">
        <p14:creationId xmlns:p14="http://schemas.microsoft.com/office/powerpoint/2010/main" val="361475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replaces all </a:t>
            </a:r>
            <a:r>
              <a:rPr lang="en-GB" dirty="0">
                <a:latin typeface="APL385 Unicode" panose="020B0709000202000203" pitchFamily="49" charset="0"/>
              </a:rPr>
              <a:t>⎕NULL</a:t>
            </a:r>
            <a:r>
              <a:rPr lang="en-GB" dirty="0"/>
              <a:t>s with </a:t>
            </a:r>
            <a:r>
              <a:rPr lang="en-GB" dirty="0">
                <a:latin typeface="APL385 Unicode" panose="020B0709000202000203" pitchFamily="49" charset="0"/>
              </a:rPr>
              <a:t>0</a:t>
            </a:r>
            <a:r>
              <a:rPr lang="en-GB" dirty="0"/>
              <a:t>s in a simple array.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 2 ⎕NULL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1 2 0 4 5 6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2 2 2⍴'A' ⎕NULL 'B'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 0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B A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B</a:t>
            </a:r>
          </a:p>
          <a:p>
            <a:pPr marL="0" indent="0">
              <a:lnSpc>
                <a:spcPct val="8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A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Zero Nulls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5A89D-B219-7E4E-73B8-CFB8ED072CE4}"/>
              </a:ext>
            </a:extLst>
          </p:cNvPr>
          <p:cNvSpPr/>
          <p:nvPr/>
        </p:nvSpPr>
        <p:spPr>
          <a:xfrm>
            <a:off x="4114800" y="3688080"/>
            <a:ext cx="4737101" cy="583427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Handle nested arrays</a:t>
            </a:r>
          </a:p>
        </p:txBody>
      </p:sp>
    </p:spTree>
    <p:extLst>
      <p:ext uri="{BB962C8B-B14F-4D97-AF65-F5344CB8AC3E}">
        <p14:creationId xmlns:p14="http://schemas.microsoft.com/office/powerpoint/2010/main" val="30679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6F7851-559D-02BF-BF24-7A16878A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that, given vector arguments, reorders the right argument so elements in the left argument come first.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rb</a:t>
            </a:r>
            <a:r>
              <a:rPr lang="en-GB" dirty="0">
                <a:latin typeface="APL385 Unicode" panose="020B0709000202000203" pitchFamily="49" charset="0"/>
              </a:rPr>
              <a:t>'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'abracadabra'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brbraacadaa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42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⍬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3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,1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68F8C-7F28-E580-9EC6-00F8232B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Move to the Front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98590C-6C2F-C8A9-D239-F75136352D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F09121-AB24-AFC0-0A44-A802F2F61FB0}"/>
              </a:ext>
            </a:extLst>
          </p:cNvPr>
          <p:cNvSpPr/>
          <p:nvPr/>
        </p:nvSpPr>
        <p:spPr>
          <a:xfrm>
            <a:off x="5995992" y="2891525"/>
            <a:ext cx="2763521" cy="161544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Use the order of the left argument:</a:t>
            </a:r>
          </a:p>
          <a:p>
            <a:pPr algn="ctr"/>
            <a:r>
              <a:rPr lang="en-GB" sz="2400" dirty="0" err="1">
                <a:latin typeface="APL385 Unicode" panose="020B0709000202000203" pitchFamily="49" charset="0"/>
              </a:rPr>
              <a:t>rrbbaacadaa</a:t>
            </a:r>
            <a:endParaRPr lang="en-GB" sz="24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A3B08-19DE-2FA5-E68B-3FE11BA5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Write a function which returns the number of words in the given character vector. For simplicity’s sake, you can consider the space character </a:t>
            </a:r>
            <a:r>
              <a:rPr lang="en-GB" dirty="0">
                <a:latin typeface="APL385 Unicode" panose="020B0709000202000203" pitchFamily="49" charset="0"/>
              </a:rPr>
              <a:t>' '</a:t>
            </a:r>
            <a:r>
              <a:rPr lang="en-GB" dirty="0"/>
              <a:t> to be the only word separator.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'Testing one, two, three'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 many  blanks 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''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74A5F0-6EBD-DFD8-CE00-67FC709B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 a Word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527A9-E3D6-AB8E-BBCE-3C3439229E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8D153B-46B4-E07D-5959-202CA982B89C}"/>
              </a:ext>
            </a:extLst>
          </p:cNvPr>
          <p:cNvSpPr/>
          <p:nvPr/>
        </p:nvSpPr>
        <p:spPr>
          <a:xfrm>
            <a:off x="6865179" y="3002274"/>
            <a:ext cx="2207419" cy="1574801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Multiple word separators as left argument</a:t>
            </a:r>
          </a:p>
        </p:txBody>
      </p:sp>
    </p:spTree>
    <p:extLst>
      <p:ext uri="{BB962C8B-B14F-4D97-AF65-F5344CB8AC3E}">
        <p14:creationId xmlns:p14="http://schemas.microsoft.com/office/powerpoint/2010/main" val="360226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size and creates a corresponding Boolean matrix with the top triangle being 1s.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4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1 1 1 1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75971" cy="685535"/>
          </a:xfrm>
        </p:spPr>
        <p:txBody>
          <a:bodyPr/>
          <a:lstStyle/>
          <a:p>
            <a:r>
              <a:rPr lang="en-GB" dirty="0"/>
              <a:t>Like an Arrow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A695E-C448-E8A2-490A-17E79E4D0D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5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1 1 1 1 1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0 1 1 1 0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0 0 1 0 0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0 0 0 0 0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0 0 0 0 0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943D10-64BD-C183-6D57-310F4E892E66}"/>
              </a:ext>
            </a:extLst>
          </p:cNvPr>
          <p:cNvSpPr/>
          <p:nvPr/>
        </p:nvSpPr>
        <p:spPr>
          <a:xfrm>
            <a:off x="6686549" y="3056891"/>
            <a:ext cx="2311402" cy="153162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</a:t>
            </a:r>
          </a:p>
          <a:p>
            <a:pPr algn="ctr"/>
            <a:r>
              <a:rPr lang="en-GB" sz="2400" dirty="0"/>
              <a:t>Left argument (0–3) is arrow direction</a:t>
            </a:r>
          </a:p>
        </p:txBody>
      </p:sp>
    </p:spTree>
    <p:extLst>
      <p:ext uri="{BB962C8B-B14F-4D97-AF65-F5344CB8AC3E}">
        <p14:creationId xmlns:p14="http://schemas.microsoft.com/office/powerpoint/2010/main" val="4281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AAC9A-6294-D6A7-7C8B-2C994D0FC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52837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Write a function that takes a non-empty numeric vector and returns the length of the longest streak of positive growth.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1</a:t>
            </a:r>
            <a:r>
              <a:rPr lang="en-GB" u="sng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 2 3 4 5 6 7 8 </a:t>
            </a:r>
            <a:r>
              <a:rPr lang="en-GB" dirty="0">
                <a:latin typeface="APL385 Unicode" panose="020B0709000202000203" pitchFamily="49" charset="0"/>
              </a:rPr>
              <a:t>9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8 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GB" dirty="0" err="1">
                <a:latin typeface="APL385 Unicode" panose="020B0709000202000203" pitchFamily="49" charset="0"/>
              </a:rPr>
              <a:t>YourFunction</a:t>
            </a:r>
            <a:r>
              <a:rPr lang="en-GB" dirty="0">
                <a:latin typeface="APL385 Unicode" panose="020B0709000202000203" pitchFamily="49" charset="0"/>
              </a:rPr>
              <a:t> 9 5 4 3 </a:t>
            </a:r>
            <a:r>
              <a:rPr lang="en-GB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2</a:t>
            </a:r>
            <a:r>
              <a:rPr lang="en-GB" u="sng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 6 7 </a:t>
            </a:r>
            <a:r>
              <a:rPr lang="en-GB" dirty="0">
                <a:uFill>
                  <a:solidFill>
                    <a:srgbClr val="FF6600"/>
                  </a:solidFill>
                </a:uFill>
                <a:latin typeface="APL385 Unicode" panose="020B0709000202000203" pitchFamily="49" charset="0"/>
              </a:rPr>
              <a:t>8</a:t>
            </a:r>
            <a:r>
              <a:rPr lang="en-GB" dirty="0">
                <a:latin typeface="APL385 Unicode" panose="020B0709000202000203" pitchFamily="49" charset="0"/>
              </a:rPr>
              <a:t>    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→</a:t>
            </a:r>
            <a:r>
              <a:rPr lang="en-GB" dirty="0">
                <a:latin typeface="APL385 Unicode" panose="020B0709000202000203" pitchFamily="49" charset="0"/>
              </a:rPr>
              <a:t>  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2C55AE-4F92-4A3C-B0F6-31E09D2D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Longest Streak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E1E311-0987-F194-87C1-08E7157697C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DF9A02-AB5E-306A-0C1B-94507340DE1B}"/>
              </a:ext>
            </a:extLst>
          </p:cNvPr>
          <p:cNvSpPr/>
          <p:nvPr/>
        </p:nvSpPr>
        <p:spPr>
          <a:xfrm>
            <a:off x="3470656" y="3596640"/>
            <a:ext cx="5381245" cy="98298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Bonus task: </a:t>
            </a:r>
            <a:r>
              <a:rPr lang="en-GB" sz="2400" dirty="0"/>
              <a:t>Length of longest streak of consistent growth/stagnation/fall</a:t>
            </a:r>
          </a:p>
        </p:txBody>
      </p:sp>
    </p:spTree>
    <p:extLst>
      <p:ext uri="{BB962C8B-B14F-4D97-AF65-F5344CB8AC3E}">
        <p14:creationId xmlns:p14="http://schemas.microsoft.com/office/powerpoint/2010/main" val="38146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30844</TotalTime>
  <Words>1602</Words>
  <Application>Microsoft Office PowerPoint</Application>
  <PresentationFormat>On-screen Show (16:9)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Wingdings</vt:lpstr>
      <vt:lpstr>Wingdings 2</vt:lpstr>
      <vt:lpstr>Courier New</vt:lpstr>
      <vt:lpstr>Arial</vt:lpstr>
      <vt:lpstr>APL385 Unicode</vt:lpstr>
      <vt:lpstr>Sarabun</vt:lpstr>
      <vt:lpstr>Office Theme</vt:lpstr>
      <vt:lpstr>Problem Solving with APL</vt:lpstr>
      <vt:lpstr>Format: For each problem…</vt:lpstr>
      <vt:lpstr>It Is All Right</vt:lpstr>
      <vt:lpstr>Being Whole is Overrated</vt:lpstr>
      <vt:lpstr>Zero Nulls</vt:lpstr>
      <vt:lpstr>Move to the Front</vt:lpstr>
      <vt:lpstr>What Is In a Word</vt:lpstr>
      <vt:lpstr>Like an Arrow</vt:lpstr>
      <vt:lpstr>Longest Streak</vt:lpstr>
      <vt:lpstr>You’re Unique, Just Like Everyone Else</vt:lpstr>
      <vt:lpstr>See (Through) Me</vt:lpstr>
      <vt:lpstr>Separation Anxiety</vt:lpstr>
      <vt:lpstr>Chop Chop</vt:lpstr>
      <vt:lpstr>Keeping Things In Balance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263</cp:revision>
  <dcterms:created xsi:type="dcterms:W3CDTF">2019-07-25T11:46:05Z</dcterms:created>
  <dcterms:modified xsi:type="dcterms:W3CDTF">2024-09-24T06:41:52Z</dcterms:modified>
</cp:coreProperties>
</file>