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embedTrueTypeFonts="1">
  <p:sldMasterIdLst>
    <p:sldMasterId id="2147483648" r:id="rId4"/>
  </p:sldMasterIdLst>
  <p:notesMasterIdLst>
    <p:notesMasterId r:id="rId56"/>
  </p:notesMasterIdLst>
  <p:handoutMasterIdLst>
    <p:handoutMasterId r:id="rId57"/>
  </p:handoutMasterIdLst>
  <p:sldIdLst>
    <p:sldId id="259" r:id="rId5"/>
    <p:sldId id="269" r:id="rId6"/>
    <p:sldId id="1121" r:id="rId7"/>
    <p:sldId id="1033" r:id="rId8"/>
    <p:sldId id="1128" r:id="rId9"/>
    <p:sldId id="1120" r:id="rId10"/>
    <p:sldId id="262" r:id="rId11"/>
    <p:sldId id="1061" r:id="rId12"/>
    <p:sldId id="1069" r:id="rId13"/>
    <p:sldId id="1065" r:id="rId14"/>
    <p:sldId id="1068" r:id="rId15"/>
    <p:sldId id="881" r:id="rId16"/>
    <p:sldId id="1038" r:id="rId17"/>
    <p:sldId id="1113" r:id="rId18"/>
    <p:sldId id="1117" r:id="rId19"/>
    <p:sldId id="961" r:id="rId20"/>
    <p:sldId id="1116" r:id="rId21"/>
    <p:sldId id="1115" r:id="rId22"/>
    <p:sldId id="1126" r:id="rId23"/>
    <p:sldId id="954" r:id="rId24"/>
    <p:sldId id="1127" r:id="rId25"/>
    <p:sldId id="1103" r:id="rId26"/>
    <p:sldId id="1098" r:id="rId27"/>
    <p:sldId id="858" r:id="rId28"/>
    <p:sldId id="1070" r:id="rId29"/>
    <p:sldId id="1071" r:id="rId30"/>
    <p:sldId id="1072" r:id="rId31"/>
    <p:sldId id="787" r:id="rId32"/>
    <p:sldId id="1107" r:id="rId33"/>
    <p:sldId id="859" r:id="rId34"/>
    <p:sldId id="842" r:id="rId35"/>
    <p:sldId id="953" r:id="rId36"/>
    <p:sldId id="936" r:id="rId37"/>
    <p:sldId id="1008" r:id="rId38"/>
    <p:sldId id="1110" r:id="rId39"/>
    <p:sldId id="1041" r:id="rId40"/>
    <p:sldId id="1002" r:id="rId41"/>
    <p:sldId id="1009" r:id="rId42"/>
    <p:sldId id="846" r:id="rId43"/>
    <p:sldId id="1026" r:id="rId44"/>
    <p:sldId id="1125" r:id="rId45"/>
    <p:sldId id="1112" r:id="rId46"/>
    <p:sldId id="1050" r:id="rId47"/>
    <p:sldId id="1122" r:id="rId48"/>
    <p:sldId id="1119" r:id="rId49"/>
    <p:sldId id="1051" r:id="rId50"/>
    <p:sldId id="1123" r:id="rId51"/>
    <p:sldId id="1048" r:id="rId52"/>
    <p:sldId id="1045" r:id="rId53"/>
    <p:sldId id="1124" r:id="rId54"/>
    <p:sldId id="1129" r:id="rId55"/>
  </p:sldIdLst>
  <p:sldSz cx="9144000" cy="5143500" type="screen16x9"/>
  <p:notesSz cx="6858000" cy="9144000"/>
  <p:embeddedFontLst>
    <p:embeddedFont>
      <p:font typeface="APL385 Unicode" panose="020B0709000202000203" pitchFamily="49" charset="0"/>
      <p:regular r:id="rId58"/>
    </p:embeddedFont>
    <p:embeddedFont>
      <p:font typeface="Sarabun" panose="020B0604020202020204" charset="-34"/>
      <p:regular r:id="rId59"/>
      <p:bold r:id="rId60"/>
      <p:italic r:id="rId61"/>
      <p:boldItalic r:id="rId62"/>
    </p:embeddedFont>
    <p:embeddedFont>
      <p:font typeface="Wingdings 2" panose="05020102010507070707" pitchFamily="18" charset="2"/>
      <p:regular r:id="rId5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00"/>
    <a:srgbClr val="5A6D8F"/>
    <a:srgbClr val="3B475E"/>
    <a:srgbClr val="ED7F00"/>
    <a:srgbClr val="FDFDF5"/>
    <a:srgbClr val="F6F6D9"/>
    <a:srgbClr val="BBB5D6"/>
    <a:srgbClr val="928ABD"/>
    <a:srgbClr val="373535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000" autoAdjust="0"/>
    <p:restoredTop sz="85843" autoAdjust="0"/>
  </p:normalViewPr>
  <p:slideViewPr>
    <p:cSldViewPr snapToGrid="0">
      <p:cViewPr varScale="1">
        <p:scale>
          <a:sx n="180" d="100"/>
          <a:sy n="180" d="100"/>
        </p:scale>
        <p:origin x="1152" y="132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69" d="100"/>
          <a:sy n="69" d="100"/>
        </p:scale>
        <p:origin x="2693" y="77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63" Type="http://schemas.openxmlformats.org/officeDocument/2006/relationships/presProps" Target="presProp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font" Target="NULL"/><Relationship Id="rId66" Type="http://schemas.openxmlformats.org/officeDocument/2006/relationships/tableStyles" Target="tableStyles.xml"/><Relationship Id="rId5" Type="http://schemas.openxmlformats.org/officeDocument/2006/relationships/slide" Target="slides/slide1.xml"/><Relationship Id="rId61" Type="http://schemas.openxmlformats.org/officeDocument/2006/relationships/font" Target="fonts/font3.fntdata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notesMaster" Target="notesMasters/notesMaster1.xml"/><Relationship Id="rId64" Type="http://schemas.openxmlformats.org/officeDocument/2006/relationships/viewProps" Target="viewProp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font" Target="fonts/font1.fntdata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font" Target="fonts/font4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handoutMaster" Target="handoutMasters/handoutMaster1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font" Target="fonts/font2.fntdata"/><Relationship Id="rId65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>
              <a:latin typeface="Sarabun" panose="00000500000000000000" pitchFamily="2" charset="-34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CA6A3BD-28BD-4949-B52F-24E999822598}" type="datetimeFigureOut">
              <a:rPr lang="en-GB" smtClean="0">
                <a:latin typeface="Sarabun" panose="00000500000000000000" pitchFamily="2" charset="-34"/>
              </a:rPr>
              <a:t>24/09/2024</a:t>
            </a:fld>
            <a:endParaRPr lang="en-GB" dirty="0">
              <a:latin typeface="Sarabun" panose="00000500000000000000" pitchFamily="2" charset="-34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dirty="0">
              <a:latin typeface="Sarabun" panose="00000500000000000000" pitchFamily="2" charset="-34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D7370AB-76A5-41F1-9753-9FE7E667F0C0}" type="slidenum">
              <a:rPr lang="en-GB" smtClean="0">
                <a:latin typeface="Sarabun" panose="00000500000000000000" pitchFamily="2" charset="-34"/>
              </a:rPr>
              <a:t>‹#›</a:t>
            </a:fld>
            <a:endParaRPr lang="en-GB" dirty="0">
              <a:latin typeface="Sarabun" panose="00000500000000000000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56471822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Sarabun" panose="00000500000000000000" pitchFamily="2" charset="-34"/>
              </a:defRPr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Sarabun" panose="00000500000000000000" pitchFamily="2" charset="-34"/>
              </a:defRPr>
            </a:lvl1pPr>
          </a:lstStyle>
          <a:p>
            <a:fld id="{CDEAEF8A-5BB8-41C8-B8C2-160617C17EF4}" type="datetimeFigureOut">
              <a:rPr lang="en-GB" smtClean="0"/>
              <a:pPr/>
              <a:t>24/09/2024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Sarabun" panose="00000500000000000000" pitchFamily="2" charset="-34"/>
              </a:defRPr>
            </a:lvl1pPr>
          </a:lstStyle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Sarabun" panose="00000500000000000000" pitchFamily="2" charset="-34"/>
              </a:defRPr>
            </a:lvl1pPr>
          </a:lstStyle>
          <a:p>
            <a:fld id="{4320660A-27FD-4528-AE7F-EC6080404EEB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121339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Sarabun" panose="00000500000000000000" pitchFamily="2" charset="-34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Sarabun" panose="00000500000000000000" pitchFamily="2" charset="-34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Sarabun" panose="00000500000000000000" pitchFamily="2" charset="-34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Sarabun" panose="00000500000000000000" pitchFamily="2" charset="-34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Sarabun" panose="00000500000000000000" pitchFamily="2" charset="-34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ID4096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20660A-27FD-4528-AE7F-EC6080404EEB}" type="slidenum">
              <a:rPr lang="en-GB" smtClean="0"/>
              <a:pPr/>
              <a:t>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5660208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20660A-27FD-4528-AE7F-EC6080404EEB}" type="slidenum">
              <a:rPr lang="en-GB" smtClean="0"/>
              <a:pPr/>
              <a:t>45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6531446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ID4096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20660A-27FD-4528-AE7F-EC6080404EEB}" type="slidenum">
              <a:rPr lang="en-GB" smtClean="0"/>
              <a:pPr/>
              <a:t>50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084349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ID4096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20660A-27FD-4528-AE7F-EC6080404EEB}" type="slidenum">
              <a:rPr lang="en-GB" smtClean="0"/>
              <a:pPr/>
              <a:t>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603346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ID4096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20660A-27FD-4528-AE7F-EC6080404EEB}" type="slidenum">
              <a:rPr lang="en-GB" smtClean="0"/>
              <a:pPr/>
              <a:t>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789631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ID4096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20660A-27FD-4528-AE7F-EC6080404EEB}" type="slidenum">
              <a:rPr lang="en-GB" smtClean="0"/>
              <a:pPr/>
              <a:t>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0904444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ID4096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20660A-27FD-4528-AE7F-EC6080404EEB}" type="slidenum">
              <a:rPr lang="en-GB" smtClean="0"/>
              <a:pPr/>
              <a:t>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2298322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ID4096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20660A-27FD-4528-AE7F-EC6080404EEB}" type="slidenum">
              <a:rPr lang="en-GB" smtClean="0"/>
              <a:pPr/>
              <a:t>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6787489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ID4096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20660A-27FD-4528-AE7F-EC6080404EEB}" type="slidenum">
              <a:rPr lang="en-GB" smtClean="0"/>
              <a:pPr/>
              <a:t>10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3798865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ID4096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20660A-27FD-4528-AE7F-EC6080404EEB}" type="slidenum">
              <a:rPr lang="en-GB" smtClean="0"/>
              <a:pPr/>
              <a:t>31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7654457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20660A-27FD-4528-AE7F-EC6080404EEB}" type="slidenum">
              <a:rPr lang="en-GB" smtClean="0"/>
              <a:pPr/>
              <a:t>42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676854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5.sv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sv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sv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45060" y="1688053"/>
            <a:ext cx="5073517" cy="1767394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l">
              <a:lnSpc>
                <a:spcPct val="100000"/>
              </a:lnSpc>
              <a:defRPr sz="3200" b="0">
                <a:solidFill>
                  <a:srgbClr val="3B475E"/>
                </a:solidFill>
                <a:latin typeface="Sarabun" panose="00000500000000000000" pitchFamily="2" charset="-34"/>
              </a:defRPr>
            </a:lvl1pPr>
          </a:lstStyle>
          <a:p>
            <a:r>
              <a:rPr lang="en-US" dirty="0"/>
              <a:t>Title</a:t>
            </a:r>
            <a:endParaRPr lang="en-GB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 hasCustomPrompt="1"/>
          </p:nvPr>
        </p:nvSpPr>
        <p:spPr>
          <a:xfrm>
            <a:off x="1505740" y="4023437"/>
            <a:ext cx="1732760" cy="664125"/>
          </a:xfrm>
        </p:spPr>
        <p:txBody>
          <a:bodyPr anchor="ctr" anchorCtr="0">
            <a:noAutofit/>
          </a:bodyPr>
          <a:lstStyle>
            <a:lvl1pPr marL="0" indent="0" algn="l">
              <a:lnSpc>
                <a:spcPct val="100000"/>
              </a:lnSpc>
              <a:buNone/>
              <a:defRPr sz="1400" i="0" baseline="0">
                <a:solidFill>
                  <a:srgbClr val="3B475E"/>
                </a:solidFill>
                <a:latin typeface="Sarabun" panose="00000500000000000000" pitchFamily="2" charset="-34"/>
              </a:defRPr>
            </a:lvl1pPr>
          </a:lstStyle>
          <a:p>
            <a:pPr lvl="0"/>
            <a:r>
              <a:rPr lang="en-US" dirty="0"/>
              <a:t>Presenter</a:t>
            </a:r>
          </a:p>
        </p:txBody>
      </p:sp>
      <p:sp useBgFill="1">
        <p:nvSpPr>
          <p:cNvPr id="3" name="Rounded Rectangle 2"/>
          <p:cNvSpPr/>
          <p:nvPr userDrawn="1"/>
        </p:nvSpPr>
        <p:spPr>
          <a:xfrm>
            <a:off x="8616917" y="51470"/>
            <a:ext cx="405045" cy="270030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Sarabun" panose="00000500000000000000" pitchFamily="2" charset="-34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77D23D1-AF63-47CC-9FB3-B0A40D0C69CF}"/>
              </a:ext>
            </a:extLst>
          </p:cNvPr>
          <p:cNvSpPr txBox="1"/>
          <p:nvPr userDrawn="1"/>
        </p:nvSpPr>
        <p:spPr>
          <a:xfrm>
            <a:off x="445060" y="982246"/>
            <a:ext cx="507351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1600" kern="700" spc="-20" baseline="0" dirty="0">
                <a:solidFill>
                  <a:srgbClr val="3B475E"/>
                </a:solidFill>
                <a:latin typeface="Sarabun" panose="00000500000000000000" pitchFamily="2" charset="-34"/>
              </a:rPr>
              <a:t>Glasgow 2024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1A7F93E-0AC9-4994-C087-EC47479093D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883" y="534519"/>
            <a:ext cx="2039329" cy="336489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290E7845-2A67-E20F-B274-C028D9DE46A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6797909" y="1682858"/>
            <a:ext cx="1345943" cy="1737835"/>
          </a:xfrm>
          <a:prstGeom prst="rect">
            <a:avLst/>
          </a:prstGeom>
        </p:spPr>
      </p:pic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2FF9E41-7D19-942B-7E48-7229E88721AD}"/>
              </a:ext>
            </a:extLst>
          </p:cNvPr>
          <p:cNvSpPr>
            <a:spLocks noGrp="1" noChangeAspect="1"/>
          </p:cNvSpPr>
          <p:nvPr>
            <p:ph sz="quarter" idx="12" hasCustomPrompt="1"/>
          </p:nvPr>
        </p:nvSpPr>
        <p:spPr>
          <a:xfrm>
            <a:off x="6936581" y="0"/>
            <a:ext cx="2207419" cy="1320800"/>
          </a:xfrm>
          <a:noFill/>
        </p:spPr>
        <p:txBody>
          <a:bodyPr anchor="ctr"/>
          <a:lstStyle>
            <a:lvl1pPr marL="0" indent="0" algn="ctr">
              <a:buNone/>
              <a:defRPr sz="1200" baseline="0"/>
            </a:lvl1pPr>
          </a:lstStyle>
          <a:p>
            <a:pPr lvl="0"/>
            <a:r>
              <a:rPr lang="en-GB" dirty="0" err="1"/>
              <a:t>PICinPIC</a:t>
            </a:r>
            <a:r>
              <a:rPr lang="en-GB" dirty="0"/>
              <a:t> WILL SHOW HERE, CONTENT COULD BE OBSCURED.</a:t>
            </a:r>
            <a:br>
              <a:rPr lang="en-GB" dirty="0"/>
            </a:br>
            <a:r>
              <a:rPr lang="en-GB" dirty="0"/>
              <a:t>(invisible box)</a:t>
            </a:r>
          </a:p>
        </p:txBody>
      </p:sp>
      <p:sp>
        <p:nvSpPr>
          <p:cNvPr id="6" name="Content Placeholder 6">
            <a:extLst>
              <a:ext uri="{FF2B5EF4-FFF2-40B4-BE49-F238E27FC236}">
                <a16:creationId xmlns:a16="http://schemas.microsoft.com/office/drawing/2014/main" id="{85A1B3A2-B67B-97C0-5922-C5E5774A4147}"/>
              </a:ext>
            </a:extLst>
          </p:cNvPr>
          <p:cNvSpPr>
            <a:spLocks noGrp="1" noChangeAspect="1"/>
          </p:cNvSpPr>
          <p:nvPr>
            <p:ph sz="quarter" idx="13" hasCustomPrompt="1"/>
          </p:nvPr>
        </p:nvSpPr>
        <p:spPr>
          <a:xfrm>
            <a:off x="445060" y="3768819"/>
            <a:ext cx="1177213" cy="1158817"/>
          </a:xfrm>
          <a:noFill/>
        </p:spPr>
        <p:txBody>
          <a:bodyPr anchor="ctr"/>
          <a:lstStyle>
            <a:lvl1pPr marL="0" indent="0" algn="ctr">
              <a:buNone/>
              <a:defRPr sz="1200" baseline="0"/>
            </a:lvl1pPr>
          </a:lstStyle>
          <a:p>
            <a:pPr lvl="0"/>
            <a:r>
              <a:rPr lang="en-GB" dirty="0"/>
              <a:t>Profile picture</a:t>
            </a:r>
          </a:p>
        </p:txBody>
      </p:sp>
      <p:pic>
        <p:nvPicPr>
          <p:cNvPr id="10" name="Picture 9" descr="A person in a striped sweater&#10;&#10;Description automatically generated">
            <a:extLst>
              <a:ext uri="{FF2B5EF4-FFF2-40B4-BE49-F238E27FC236}">
                <a16:creationId xmlns:a16="http://schemas.microsoft.com/office/drawing/2014/main" id="{86F30E02-62B8-269D-AD9A-9BC5077EE9E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624" y="3579587"/>
            <a:ext cx="1402083" cy="1402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73736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0" hasCustomPrompt="1"/>
          </p:nvPr>
        </p:nvSpPr>
        <p:spPr>
          <a:xfrm>
            <a:off x="6723925" y="1264925"/>
            <a:ext cx="2127975" cy="3242039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/>
            </a:lvl1pPr>
            <a:lvl2pPr marL="717550" indent="-355600">
              <a:buSzPct val="60000"/>
              <a:buFont typeface="Courier New" panose="02070309020205020404" pitchFamily="49" charset="0"/>
              <a:buChar char="o"/>
              <a:defRPr/>
            </a:lvl2pPr>
            <a:lvl3pPr marL="1079500" indent="-361950">
              <a:buFont typeface="Wingdings" panose="05000000000000000000" pitchFamily="2" charset="2"/>
              <a:buChar char="§"/>
              <a:defRPr/>
            </a:lvl3pPr>
            <a:lvl4pPr marL="1433513" indent="-354013">
              <a:buFont typeface="Calibri" panose="020F0502020204030204" pitchFamily="34" charset="0"/>
              <a:buChar char="–"/>
              <a:defRPr/>
            </a:lvl4pPr>
          </a:lstStyle>
          <a:p>
            <a:r>
              <a:rPr lang="da-DK" dirty="0"/>
              <a:t>Space here </a:t>
            </a:r>
            <a:br>
              <a:rPr lang="da-DK" dirty="0"/>
            </a:br>
            <a:r>
              <a:rPr lang="da-DK" dirty="0"/>
              <a:t>for code </a:t>
            </a:r>
            <a:r>
              <a:rPr lang="da-DK" dirty="0">
                <a:latin typeface="APL385 Unicode" panose="020B0709000202000203" pitchFamily="49" charset="0"/>
              </a:rPr>
              <a:t>{⍺×⍵}</a:t>
            </a:r>
            <a:br>
              <a:rPr lang="da-DK" dirty="0"/>
            </a:br>
            <a:r>
              <a:rPr lang="da-DK" dirty="0"/>
              <a:t>pictures</a:t>
            </a:r>
            <a:br>
              <a:rPr lang="da-DK" dirty="0"/>
            </a:br>
            <a:r>
              <a:rPr lang="da-DK" dirty="0"/>
              <a:t>etc.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56DBA27B-8304-4CFA-81F2-07D6954C9B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7" y="1264925"/>
            <a:ext cx="6092513" cy="32420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spcBef>
                <a:spcPts val="0"/>
              </a:spcBef>
              <a:buClr>
                <a:srgbClr val="FFA336"/>
              </a:buClr>
              <a:defRPr/>
            </a:lvl1pPr>
            <a:lvl2pPr>
              <a:spcBef>
                <a:spcPts val="0"/>
              </a:spcBef>
              <a:buClr>
                <a:srgbClr val="FFA336"/>
              </a:buClr>
              <a:defRPr/>
            </a:lvl2pPr>
            <a:lvl3pPr>
              <a:spcBef>
                <a:spcPts val="0"/>
              </a:spcBef>
              <a:buClr>
                <a:srgbClr val="FFA336"/>
              </a:buClr>
              <a:defRPr/>
            </a:lvl3pPr>
            <a:lvl4pPr>
              <a:spcBef>
                <a:spcPts val="0"/>
              </a:spcBef>
              <a:buClr>
                <a:srgbClr val="FFA336"/>
              </a:buClr>
              <a:defRPr/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5" name="Content Placeholder 6">
            <a:extLst>
              <a:ext uri="{FF2B5EF4-FFF2-40B4-BE49-F238E27FC236}">
                <a16:creationId xmlns:a16="http://schemas.microsoft.com/office/drawing/2014/main" id="{63CC7BCE-4ADF-4981-A51C-337EB4EACDFD}"/>
              </a:ext>
            </a:extLst>
          </p:cNvPr>
          <p:cNvSpPr>
            <a:spLocks noGrp="1" noChangeAspect="1"/>
          </p:cNvSpPr>
          <p:nvPr>
            <p:ph sz="quarter" idx="12" hasCustomPrompt="1"/>
          </p:nvPr>
        </p:nvSpPr>
        <p:spPr>
          <a:xfrm>
            <a:off x="7533024" y="0"/>
            <a:ext cx="1610976" cy="1036319"/>
          </a:xfrm>
          <a:noFill/>
        </p:spPr>
        <p:txBody>
          <a:bodyPr anchor="ctr"/>
          <a:lstStyle>
            <a:lvl1pPr marL="0" indent="0" algn="ctr">
              <a:buNone/>
              <a:defRPr sz="1200" baseline="0"/>
            </a:lvl1pPr>
          </a:lstStyle>
          <a:p>
            <a:pPr lvl="0"/>
            <a:r>
              <a:rPr lang="en-GB" dirty="0" err="1"/>
              <a:t>PICinPIC</a:t>
            </a:r>
            <a:r>
              <a:rPr lang="en-GB" dirty="0"/>
              <a:t> WILL SHOW HERE, CONTENT COULD BE OBSCURED.</a:t>
            </a:r>
            <a:br>
              <a:rPr lang="en-GB" dirty="0"/>
            </a:br>
            <a:r>
              <a:rPr lang="en-GB" dirty="0"/>
              <a:t>(invisible box)</a:t>
            </a:r>
          </a:p>
        </p:txBody>
      </p:sp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228F4D49-482B-40A2-86AF-43C7452AA6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528" y="267657"/>
            <a:ext cx="7005527" cy="685535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327367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BE1C07FA-679D-46C0-86F7-8D17779A01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7" y="1264925"/>
            <a:ext cx="4104000" cy="32420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spcBef>
                <a:spcPts val="0"/>
              </a:spcBef>
              <a:buClr>
                <a:srgbClr val="FFA336"/>
              </a:buClr>
              <a:defRPr>
                <a:latin typeface="Sarabun" panose="00000500000000000000" pitchFamily="2" charset="-34"/>
              </a:defRPr>
            </a:lvl1pPr>
            <a:lvl2pPr>
              <a:spcBef>
                <a:spcPts val="0"/>
              </a:spcBef>
              <a:buClr>
                <a:srgbClr val="FFA336"/>
              </a:buClr>
              <a:defRPr>
                <a:latin typeface="Sarabun" panose="00000500000000000000" pitchFamily="2" charset="-34"/>
              </a:defRPr>
            </a:lvl2pPr>
            <a:lvl3pPr>
              <a:spcBef>
                <a:spcPts val="0"/>
              </a:spcBef>
              <a:buClr>
                <a:srgbClr val="FFA336"/>
              </a:buClr>
              <a:defRPr>
                <a:latin typeface="Sarabun" panose="00000500000000000000" pitchFamily="2" charset="-34"/>
              </a:defRPr>
            </a:lvl3pPr>
            <a:lvl4pPr>
              <a:spcBef>
                <a:spcPts val="0"/>
              </a:spcBef>
              <a:defRPr>
                <a:latin typeface="Sarabun" panose="00000500000000000000" pitchFamily="2" charset="-34"/>
              </a:defRPr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64BF5B9E-EBC4-409F-984B-6D47D81EDF48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4747260" y="1264925"/>
            <a:ext cx="4104641" cy="32420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spcBef>
                <a:spcPts val="0"/>
              </a:spcBef>
              <a:buClr>
                <a:srgbClr val="FFA336"/>
              </a:buClr>
              <a:defRPr>
                <a:latin typeface="Sarabun" panose="00000500000000000000" pitchFamily="2" charset="-34"/>
              </a:defRPr>
            </a:lvl1pPr>
            <a:lvl2pPr>
              <a:spcBef>
                <a:spcPts val="0"/>
              </a:spcBef>
              <a:buClr>
                <a:srgbClr val="FFA336"/>
              </a:buClr>
              <a:defRPr>
                <a:latin typeface="Sarabun" panose="00000500000000000000" pitchFamily="2" charset="-34"/>
              </a:defRPr>
            </a:lvl2pPr>
            <a:lvl3pPr>
              <a:spcBef>
                <a:spcPts val="0"/>
              </a:spcBef>
              <a:buClr>
                <a:srgbClr val="FFA336"/>
              </a:buClr>
              <a:defRPr>
                <a:latin typeface="Sarabun" panose="00000500000000000000" pitchFamily="2" charset="-34"/>
              </a:defRPr>
            </a:lvl3pPr>
            <a:lvl4pPr>
              <a:spcBef>
                <a:spcPts val="0"/>
              </a:spcBef>
              <a:defRPr>
                <a:latin typeface="Sarabun" panose="00000500000000000000" pitchFamily="2" charset="-34"/>
              </a:defRPr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1378A4D6-E4A6-4021-9A3E-CD1962CFEC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528" y="267657"/>
            <a:ext cx="7005527" cy="685535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7802031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0" hasCustomPrompt="1"/>
          </p:nvPr>
        </p:nvSpPr>
        <p:spPr>
          <a:xfrm>
            <a:off x="6723925" y="1264925"/>
            <a:ext cx="2127975" cy="3242039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/>
            </a:lvl1pPr>
            <a:lvl2pPr marL="717550" indent="-355600">
              <a:buSzPct val="60000"/>
              <a:buFont typeface="Courier New" panose="02070309020205020404" pitchFamily="49" charset="0"/>
              <a:buChar char="o"/>
              <a:defRPr/>
            </a:lvl2pPr>
            <a:lvl3pPr marL="1079500" indent="-361950">
              <a:buFont typeface="Wingdings" panose="05000000000000000000" pitchFamily="2" charset="2"/>
              <a:buChar char="§"/>
              <a:defRPr/>
            </a:lvl3pPr>
            <a:lvl4pPr marL="1433513" indent="-354013">
              <a:buFont typeface="Calibri" panose="020F0502020204030204" pitchFamily="34" charset="0"/>
              <a:buChar char="–"/>
              <a:defRPr/>
            </a:lvl4pPr>
          </a:lstStyle>
          <a:p>
            <a:r>
              <a:rPr lang="da-DK" dirty="0"/>
              <a:t>Space here </a:t>
            </a:r>
            <a:br>
              <a:rPr lang="da-DK" dirty="0"/>
            </a:br>
            <a:r>
              <a:rPr lang="da-DK" dirty="0"/>
              <a:t>for code </a:t>
            </a:r>
            <a:r>
              <a:rPr lang="da-DK" dirty="0">
                <a:latin typeface="APL385 Unicode" panose="020B0709000202000203" pitchFamily="49" charset="0"/>
              </a:rPr>
              <a:t>{⍺×⍵}</a:t>
            </a:r>
            <a:br>
              <a:rPr lang="da-DK" dirty="0"/>
            </a:br>
            <a:r>
              <a:rPr lang="da-DK" dirty="0"/>
              <a:t>pictures</a:t>
            </a:r>
            <a:br>
              <a:rPr lang="da-DK" dirty="0"/>
            </a:br>
            <a:r>
              <a:rPr lang="da-DK" dirty="0"/>
              <a:t>etc.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56DBA27B-8304-4CFA-81F2-07D6954C9B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7" y="1264925"/>
            <a:ext cx="6092513" cy="32420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spcBef>
                <a:spcPts val="0"/>
              </a:spcBef>
              <a:buClr>
                <a:srgbClr val="FF6600"/>
              </a:buClr>
              <a:defRPr/>
            </a:lvl1pPr>
            <a:lvl2pPr>
              <a:spcBef>
                <a:spcPts val="0"/>
              </a:spcBef>
              <a:buClr>
                <a:srgbClr val="FF6600"/>
              </a:buClr>
              <a:defRPr/>
            </a:lvl2pPr>
            <a:lvl3pPr>
              <a:spcBef>
                <a:spcPts val="0"/>
              </a:spcBef>
              <a:buClr>
                <a:srgbClr val="FF6600"/>
              </a:buClr>
              <a:defRPr/>
            </a:lvl3pPr>
            <a:lvl4pPr>
              <a:spcBef>
                <a:spcPts val="0"/>
              </a:spcBef>
              <a:buClr>
                <a:srgbClr val="FFA336"/>
              </a:buClr>
              <a:defRPr/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228F4D49-482B-40A2-86AF-43C7452AA6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528" y="267657"/>
            <a:ext cx="7044681" cy="685535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4" name="Media Placeholder 3">
            <a:extLst>
              <a:ext uri="{FF2B5EF4-FFF2-40B4-BE49-F238E27FC236}">
                <a16:creationId xmlns:a16="http://schemas.microsoft.com/office/drawing/2014/main" id="{854F5EF3-F1DB-2A73-B2A5-9024026CD504}"/>
              </a:ext>
            </a:extLst>
          </p:cNvPr>
          <p:cNvSpPr>
            <a:spLocks noGrp="1"/>
          </p:cNvSpPr>
          <p:nvPr>
            <p:ph type="media" sz="quarter" idx="11" hasCustomPrompt="1"/>
          </p:nvPr>
        </p:nvSpPr>
        <p:spPr>
          <a:xfrm>
            <a:off x="7531200" y="0"/>
            <a:ext cx="1612800" cy="1036800"/>
          </a:xfrm>
        </p:spPr>
        <p:txBody>
          <a:bodyPr/>
          <a:lstStyle>
            <a:lvl1pPr marL="0" indent="0" algn="ctr">
              <a:buNone/>
              <a:defRPr sz="12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6600"/>
              </a:buClr>
              <a:buSzPct val="75000"/>
              <a:buFont typeface="Wingdings 2" panose="05020102010507070707" pitchFamily="18" charset="2"/>
              <a:buNone/>
              <a:tabLst/>
              <a:defRPr/>
            </a:pPr>
            <a:r>
              <a:rPr lang="en-GB" dirty="0" err="1"/>
              <a:t>PICinPIC</a:t>
            </a:r>
            <a:r>
              <a:rPr lang="en-GB" dirty="0"/>
              <a:t> WILL SHOW HERE, CONTENT COULD BE OBSCURED.  (invisible box)</a:t>
            </a:r>
          </a:p>
        </p:txBody>
      </p:sp>
    </p:spTree>
    <p:extLst>
      <p:ext uri="{BB962C8B-B14F-4D97-AF65-F5344CB8AC3E}">
        <p14:creationId xmlns:p14="http://schemas.microsoft.com/office/powerpoint/2010/main" val="22356253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45060" y="1688053"/>
            <a:ext cx="5073517" cy="1767394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l">
              <a:lnSpc>
                <a:spcPct val="100000"/>
              </a:lnSpc>
              <a:defRPr sz="3200" b="0">
                <a:solidFill>
                  <a:srgbClr val="3B475E"/>
                </a:solidFill>
                <a:latin typeface="Sarabun" panose="00000500000000000000" pitchFamily="2" charset="-34"/>
              </a:defRPr>
            </a:lvl1pPr>
          </a:lstStyle>
          <a:p>
            <a:r>
              <a:rPr lang="en-US" dirty="0"/>
              <a:t>Title</a:t>
            </a:r>
            <a:endParaRPr lang="en-GB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 hasCustomPrompt="1"/>
          </p:nvPr>
        </p:nvSpPr>
        <p:spPr>
          <a:xfrm>
            <a:off x="1505740" y="4023437"/>
            <a:ext cx="1732760" cy="664125"/>
          </a:xfrm>
        </p:spPr>
        <p:txBody>
          <a:bodyPr anchor="ctr" anchorCtr="0">
            <a:noAutofit/>
          </a:bodyPr>
          <a:lstStyle>
            <a:lvl1pPr marL="0" indent="0" algn="l">
              <a:lnSpc>
                <a:spcPct val="100000"/>
              </a:lnSpc>
              <a:buNone/>
              <a:defRPr sz="1400" i="0" baseline="0">
                <a:solidFill>
                  <a:srgbClr val="3B475E"/>
                </a:solidFill>
                <a:latin typeface="Sarabun" panose="00000500000000000000" pitchFamily="2" charset="-34"/>
              </a:defRPr>
            </a:lvl1pPr>
          </a:lstStyle>
          <a:p>
            <a:pPr lvl="0"/>
            <a:r>
              <a:rPr lang="en-US" dirty="0"/>
              <a:t>Presenter</a:t>
            </a:r>
          </a:p>
        </p:txBody>
      </p:sp>
      <p:sp useBgFill="1">
        <p:nvSpPr>
          <p:cNvPr id="3" name="Rounded Rectangle 2"/>
          <p:cNvSpPr/>
          <p:nvPr userDrawn="1"/>
        </p:nvSpPr>
        <p:spPr>
          <a:xfrm>
            <a:off x="8616917" y="51470"/>
            <a:ext cx="405045" cy="270030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Sarabun" panose="00000500000000000000" pitchFamily="2" charset="-34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77D23D1-AF63-47CC-9FB3-B0A40D0C69CF}"/>
              </a:ext>
            </a:extLst>
          </p:cNvPr>
          <p:cNvSpPr txBox="1"/>
          <p:nvPr userDrawn="1"/>
        </p:nvSpPr>
        <p:spPr>
          <a:xfrm>
            <a:off x="445060" y="982246"/>
            <a:ext cx="507351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1600" kern="700" spc="-20" baseline="0" dirty="0">
                <a:solidFill>
                  <a:srgbClr val="3B475E"/>
                </a:solidFill>
                <a:latin typeface="Sarabun" panose="00000500000000000000" pitchFamily="2" charset="-34"/>
              </a:rPr>
              <a:t>Glasgow 2024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1A7F93E-0AC9-4994-C087-EC47479093D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883" y="534519"/>
            <a:ext cx="2039329" cy="336489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290E7845-2A67-E20F-B274-C028D9DE46A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6797909" y="1682858"/>
            <a:ext cx="1345943" cy="1737835"/>
          </a:xfrm>
          <a:prstGeom prst="rect">
            <a:avLst/>
          </a:prstGeom>
        </p:spPr>
      </p:pic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2FF9E41-7D19-942B-7E48-7229E88721AD}"/>
              </a:ext>
            </a:extLst>
          </p:cNvPr>
          <p:cNvSpPr>
            <a:spLocks noGrp="1" noChangeAspect="1"/>
          </p:cNvSpPr>
          <p:nvPr>
            <p:ph sz="quarter" idx="12" hasCustomPrompt="1"/>
          </p:nvPr>
        </p:nvSpPr>
        <p:spPr>
          <a:xfrm>
            <a:off x="6936581" y="0"/>
            <a:ext cx="2207419" cy="1320800"/>
          </a:xfrm>
          <a:noFill/>
        </p:spPr>
        <p:txBody>
          <a:bodyPr anchor="ctr"/>
          <a:lstStyle>
            <a:lvl1pPr marL="0" indent="0" algn="ctr">
              <a:buNone/>
              <a:defRPr sz="1200" baseline="0"/>
            </a:lvl1pPr>
          </a:lstStyle>
          <a:p>
            <a:pPr lvl="0"/>
            <a:r>
              <a:rPr lang="en-GB" dirty="0" err="1"/>
              <a:t>PICinPIC</a:t>
            </a:r>
            <a:r>
              <a:rPr lang="en-GB" dirty="0"/>
              <a:t> WILL SHOW HERE, CONTENT COULD BE OBSCURED.</a:t>
            </a:r>
            <a:br>
              <a:rPr lang="en-GB" dirty="0"/>
            </a:br>
            <a:r>
              <a:rPr lang="en-GB" dirty="0"/>
              <a:t>(invisible box)</a:t>
            </a:r>
          </a:p>
        </p:txBody>
      </p:sp>
      <p:sp>
        <p:nvSpPr>
          <p:cNvPr id="6" name="Content Placeholder 6">
            <a:extLst>
              <a:ext uri="{FF2B5EF4-FFF2-40B4-BE49-F238E27FC236}">
                <a16:creationId xmlns:a16="http://schemas.microsoft.com/office/drawing/2014/main" id="{85A1B3A2-B67B-97C0-5922-C5E5774A4147}"/>
              </a:ext>
            </a:extLst>
          </p:cNvPr>
          <p:cNvSpPr>
            <a:spLocks noGrp="1" noChangeAspect="1"/>
          </p:cNvSpPr>
          <p:nvPr>
            <p:ph sz="quarter" idx="13" hasCustomPrompt="1"/>
          </p:nvPr>
        </p:nvSpPr>
        <p:spPr>
          <a:xfrm>
            <a:off x="445060" y="3768819"/>
            <a:ext cx="1177213" cy="1158817"/>
          </a:xfrm>
          <a:noFill/>
        </p:spPr>
        <p:txBody>
          <a:bodyPr anchor="ctr"/>
          <a:lstStyle>
            <a:lvl1pPr marL="0" indent="0" algn="ctr">
              <a:buNone/>
              <a:defRPr sz="1200" baseline="0"/>
            </a:lvl1pPr>
          </a:lstStyle>
          <a:p>
            <a:pPr lvl="0"/>
            <a:r>
              <a:rPr lang="en-GB" dirty="0"/>
              <a:t>Profile picture</a:t>
            </a:r>
          </a:p>
        </p:txBody>
      </p:sp>
      <p:sp>
        <p:nvSpPr>
          <p:cNvPr id="16" name="Text Placeholder 8">
            <a:extLst>
              <a:ext uri="{FF2B5EF4-FFF2-40B4-BE49-F238E27FC236}">
                <a16:creationId xmlns:a16="http://schemas.microsoft.com/office/drawing/2014/main" id="{7064CD12-E4BB-A250-1B3D-404328B8A3C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393405" y="4028997"/>
            <a:ext cx="1732760" cy="664125"/>
          </a:xfrm>
        </p:spPr>
        <p:txBody>
          <a:bodyPr anchor="ctr" anchorCtr="0">
            <a:noAutofit/>
          </a:bodyPr>
          <a:lstStyle>
            <a:lvl1pPr marL="0" indent="0" algn="l">
              <a:lnSpc>
                <a:spcPct val="100000"/>
              </a:lnSpc>
              <a:buNone/>
              <a:defRPr sz="1400" i="0" baseline="0">
                <a:solidFill>
                  <a:srgbClr val="3B475E"/>
                </a:solidFill>
                <a:latin typeface="Sarabun" panose="00000500000000000000" pitchFamily="2" charset="-34"/>
              </a:defRPr>
            </a:lvl1pPr>
          </a:lstStyle>
          <a:p>
            <a:pPr lvl="0"/>
            <a:r>
              <a:rPr lang="en-US" dirty="0"/>
              <a:t>Presenter</a:t>
            </a:r>
          </a:p>
        </p:txBody>
      </p:sp>
      <p:sp>
        <p:nvSpPr>
          <p:cNvPr id="17" name="Content Placeholder 6">
            <a:extLst>
              <a:ext uri="{FF2B5EF4-FFF2-40B4-BE49-F238E27FC236}">
                <a16:creationId xmlns:a16="http://schemas.microsoft.com/office/drawing/2014/main" id="{5478DF96-BA35-07D6-2F0C-51AAC8944023}"/>
              </a:ext>
            </a:extLst>
          </p:cNvPr>
          <p:cNvSpPr>
            <a:spLocks noGrp="1" noChangeAspect="1"/>
          </p:cNvSpPr>
          <p:nvPr>
            <p:ph sz="quarter" idx="15" hasCustomPrompt="1"/>
          </p:nvPr>
        </p:nvSpPr>
        <p:spPr>
          <a:xfrm>
            <a:off x="3332725" y="3774379"/>
            <a:ext cx="1177213" cy="1158817"/>
          </a:xfrm>
          <a:noFill/>
        </p:spPr>
        <p:txBody>
          <a:bodyPr anchor="ctr"/>
          <a:lstStyle>
            <a:lvl1pPr marL="0" indent="0" algn="ctr">
              <a:buNone/>
              <a:defRPr sz="1200" baseline="0"/>
            </a:lvl1pPr>
          </a:lstStyle>
          <a:p>
            <a:pPr lvl="0"/>
            <a:r>
              <a:rPr lang="en-GB" dirty="0"/>
              <a:t>Profile picture</a:t>
            </a:r>
          </a:p>
        </p:txBody>
      </p:sp>
    </p:spTree>
    <p:extLst>
      <p:ext uri="{BB962C8B-B14F-4D97-AF65-F5344CB8AC3E}">
        <p14:creationId xmlns:p14="http://schemas.microsoft.com/office/powerpoint/2010/main" val="35704059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45060" y="1688053"/>
            <a:ext cx="5073517" cy="1767394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l">
              <a:lnSpc>
                <a:spcPct val="100000"/>
              </a:lnSpc>
              <a:defRPr sz="3200" b="0">
                <a:solidFill>
                  <a:srgbClr val="3B475E"/>
                </a:solidFill>
                <a:latin typeface="Sarabun" panose="00000500000000000000" pitchFamily="2" charset="-34"/>
              </a:defRPr>
            </a:lvl1pPr>
          </a:lstStyle>
          <a:p>
            <a:r>
              <a:rPr lang="en-US" dirty="0"/>
              <a:t>Title</a:t>
            </a:r>
            <a:endParaRPr lang="en-GB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 hasCustomPrompt="1"/>
          </p:nvPr>
        </p:nvSpPr>
        <p:spPr>
          <a:xfrm>
            <a:off x="1505740" y="4023437"/>
            <a:ext cx="1732760" cy="664125"/>
          </a:xfrm>
        </p:spPr>
        <p:txBody>
          <a:bodyPr anchor="ctr" anchorCtr="0">
            <a:noAutofit/>
          </a:bodyPr>
          <a:lstStyle>
            <a:lvl1pPr marL="0" indent="0" algn="l">
              <a:lnSpc>
                <a:spcPct val="100000"/>
              </a:lnSpc>
              <a:buNone/>
              <a:defRPr sz="1400" i="0" baseline="0">
                <a:solidFill>
                  <a:srgbClr val="3B475E"/>
                </a:solidFill>
                <a:latin typeface="Sarabun" panose="00000500000000000000" pitchFamily="2" charset="-34"/>
              </a:defRPr>
            </a:lvl1pPr>
          </a:lstStyle>
          <a:p>
            <a:pPr lvl="0"/>
            <a:r>
              <a:rPr lang="en-US" dirty="0"/>
              <a:t>Presenter</a:t>
            </a:r>
          </a:p>
        </p:txBody>
      </p:sp>
      <p:sp useBgFill="1">
        <p:nvSpPr>
          <p:cNvPr id="3" name="Rounded Rectangle 2"/>
          <p:cNvSpPr/>
          <p:nvPr userDrawn="1"/>
        </p:nvSpPr>
        <p:spPr>
          <a:xfrm>
            <a:off x="8616917" y="51470"/>
            <a:ext cx="405045" cy="270030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Sarabun" panose="00000500000000000000" pitchFamily="2" charset="-34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77D23D1-AF63-47CC-9FB3-B0A40D0C69CF}"/>
              </a:ext>
            </a:extLst>
          </p:cNvPr>
          <p:cNvSpPr txBox="1"/>
          <p:nvPr userDrawn="1"/>
        </p:nvSpPr>
        <p:spPr>
          <a:xfrm>
            <a:off x="445060" y="982246"/>
            <a:ext cx="507351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1600" kern="700" spc="-20" baseline="0" dirty="0">
                <a:solidFill>
                  <a:srgbClr val="3B475E"/>
                </a:solidFill>
                <a:latin typeface="Sarabun" panose="00000500000000000000" pitchFamily="2" charset="-34"/>
              </a:rPr>
              <a:t>Glasgow 2024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1A7F93E-0AC9-4994-C087-EC47479093D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883" y="534519"/>
            <a:ext cx="2039329" cy="336489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290E7845-2A67-E20F-B274-C028D9DE46A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6797909" y="1682858"/>
            <a:ext cx="1345943" cy="1737835"/>
          </a:xfrm>
          <a:prstGeom prst="rect">
            <a:avLst/>
          </a:prstGeom>
        </p:spPr>
      </p:pic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2FF9E41-7D19-942B-7E48-7229E88721AD}"/>
              </a:ext>
            </a:extLst>
          </p:cNvPr>
          <p:cNvSpPr>
            <a:spLocks noGrp="1" noChangeAspect="1"/>
          </p:cNvSpPr>
          <p:nvPr>
            <p:ph sz="quarter" idx="12" hasCustomPrompt="1"/>
          </p:nvPr>
        </p:nvSpPr>
        <p:spPr>
          <a:xfrm>
            <a:off x="6936581" y="0"/>
            <a:ext cx="2207419" cy="1320800"/>
          </a:xfrm>
          <a:noFill/>
        </p:spPr>
        <p:txBody>
          <a:bodyPr anchor="ctr"/>
          <a:lstStyle>
            <a:lvl1pPr marL="0" indent="0" algn="ctr">
              <a:buNone/>
              <a:defRPr sz="1200" baseline="0"/>
            </a:lvl1pPr>
          </a:lstStyle>
          <a:p>
            <a:pPr lvl="0"/>
            <a:r>
              <a:rPr lang="en-GB" dirty="0" err="1"/>
              <a:t>PICinPIC</a:t>
            </a:r>
            <a:r>
              <a:rPr lang="en-GB" dirty="0"/>
              <a:t> WILL SHOW HERE, CONTENT COULD BE OBSCURED.</a:t>
            </a:r>
            <a:br>
              <a:rPr lang="en-GB" dirty="0"/>
            </a:br>
            <a:r>
              <a:rPr lang="en-GB" dirty="0"/>
              <a:t>(invisible box)</a:t>
            </a:r>
          </a:p>
        </p:txBody>
      </p:sp>
      <p:sp>
        <p:nvSpPr>
          <p:cNvPr id="6" name="Content Placeholder 6">
            <a:extLst>
              <a:ext uri="{FF2B5EF4-FFF2-40B4-BE49-F238E27FC236}">
                <a16:creationId xmlns:a16="http://schemas.microsoft.com/office/drawing/2014/main" id="{85A1B3A2-B67B-97C0-5922-C5E5774A4147}"/>
              </a:ext>
            </a:extLst>
          </p:cNvPr>
          <p:cNvSpPr>
            <a:spLocks noGrp="1" noChangeAspect="1"/>
          </p:cNvSpPr>
          <p:nvPr>
            <p:ph sz="quarter" idx="13" hasCustomPrompt="1"/>
          </p:nvPr>
        </p:nvSpPr>
        <p:spPr>
          <a:xfrm>
            <a:off x="445060" y="3768819"/>
            <a:ext cx="1177213" cy="1158817"/>
          </a:xfrm>
          <a:noFill/>
        </p:spPr>
        <p:txBody>
          <a:bodyPr anchor="ctr"/>
          <a:lstStyle>
            <a:lvl1pPr marL="0" indent="0" algn="ctr">
              <a:buNone/>
              <a:defRPr sz="1200" baseline="0"/>
            </a:lvl1pPr>
          </a:lstStyle>
          <a:p>
            <a:pPr lvl="0"/>
            <a:r>
              <a:rPr lang="en-GB" dirty="0"/>
              <a:t>Profile picture</a:t>
            </a:r>
          </a:p>
        </p:txBody>
      </p:sp>
      <p:sp>
        <p:nvSpPr>
          <p:cNvPr id="16" name="Text Placeholder 8">
            <a:extLst>
              <a:ext uri="{FF2B5EF4-FFF2-40B4-BE49-F238E27FC236}">
                <a16:creationId xmlns:a16="http://schemas.microsoft.com/office/drawing/2014/main" id="{7064CD12-E4BB-A250-1B3D-404328B8A3C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393405" y="4028997"/>
            <a:ext cx="1732760" cy="664125"/>
          </a:xfrm>
        </p:spPr>
        <p:txBody>
          <a:bodyPr anchor="ctr" anchorCtr="0">
            <a:noAutofit/>
          </a:bodyPr>
          <a:lstStyle>
            <a:lvl1pPr marL="0" indent="0" algn="l">
              <a:lnSpc>
                <a:spcPct val="100000"/>
              </a:lnSpc>
              <a:buNone/>
              <a:defRPr sz="1400" i="0" baseline="0">
                <a:solidFill>
                  <a:srgbClr val="3B475E"/>
                </a:solidFill>
                <a:latin typeface="Sarabun" panose="00000500000000000000" pitchFamily="2" charset="-34"/>
              </a:defRPr>
            </a:lvl1pPr>
          </a:lstStyle>
          <a:p>
            <a:pPr lvl="0"/>
            <a:r>
              <a:rPr lang="en-US" dirty="0"/>
              <a:t>Presenter</a:t>
            </a:r>
          </a:p>
        </p:txBody>
      </p:sp>
      <p:sp>
        <p:nvSpPr>
          <p:cNvPr id="17" name="Content Placeholder 6">
            <a:extLst>
              <a:ext uri="{FF2B5EF4-FFF2-40B4-BE49-F238E27FC236}">
                <a16:creationId xmlns:a16="http://schemas.microsoft.com/office/drawing/2014/main" id="{5478DF96-BA35-07D6-2F0C-51AAC8944023}"/>
              </a:ext>
            </a:extLst>
          </p:cNvPr>
          <p:cNvSpPr>
            <a:spLocks noGrp="1" noChangeAspect="1"/>
          </p:cNvSpPr>
          <p:nvPr>
            <p:ph sz="quarter" idx="15" hasCustomPrompt="1"/>
          </p:nvPr>
        </p:nvSpPr>
        <p:spPr>
          <a:xfrm>
            <a:off x="3332725" y="3774379"/>
            <a:ext cx="1177213" cy="1158817"/>
          </a:xfrm>
          <a:noFill/>
        </p:spPr>
        <p:txBody>
          <a:bodyPr anchor="ctr"/>
          <a:lstStyle>
            <a:lvl1pPr marL="0" indent="0" algn="ctr">
              <a:buNone/>
              <a:defRPr sz="1200" baseline="0"/>
            </a:lvl1pPr>
          </a:lstStyle>
          <a:p>
            <a:pPr lvl="0"/>
            <a:r>
              <a:rPr lang="en-GB" dirty="0"/>
              <a:t>Profile picture</a:t>
            </a:r>
          </a:p>
        </p:txBody>
      </p:sp>
      <p:sp>
        <p:nvSpPr>
          <p:cNvPr id="20" name="Text Placeholder 8">
            <a:extLst>
              <a:ext uri="{FF2B5EF4-FFF2-40B4-BE49-F238E27FC236}">
                <a16:creationId xmlns:a16="http://schemas.microsoft.com/office/drawing/2014/main" id="{86A3A7A7-E601-DCD6-5E54-400DB2BA944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289391" y="4009185"/>
            <a:ext cx="1732760" cy="664125"/>
          </a:xfrm>
        </p:spPr>
        <p:txBody>
          <a:bodyPr anchor="ctr" anchorCtr="0">
            <a:noAutofit/>
          </a:bodyPr>
          <a:lstStyle>
            <a:lvl1pPr marL="0" indent="0" algn="l">
              <a:lnSpc>
                <a:spcPct val="100000"/>
              </a:lnSpc>
              <a:buNone/>
              <a:defRPr sz="1400" i="0" baseline="0">
                <a:solidFill>
                  <a:srgbClr val="3B475E"/>
                </a:solidFill>
                <a:latin typeface="Sarabun" panose="00000500000000000000" pitchFamily="2" charset="-34"/>
              </a:defRPr>
            </a:lvl1pPr>
          </a:lstStyle>
          <a:p>
            <a:pPr lvl="0"/>
            <a:r>
              <a:rPr lang="en-US" dirty="0"/>
              <a:t>Presenter</a:t>
            </a:r>
          </a:p>
        </p:txBody>
      </p:sp>
      <p:sp>
        <p:nvSpPr>
          <p:cNvPr id="21" name="Content Placeholder 6">
            <a:extLst>
              <a:ext uri="{FF2B5EF4-FFF2-40B4-BE49-F238E27FC236}">
                <a16:creationId xmlns:a16="http://schemas.microsoft.com/office/drawing/2014/main" id="{80A913AA-B1FE-852E-E245-5AF85CECEC69}"/>
              </a:ext>
            </a:extLst>
          </p:cNvPr>
          <p:cNvSpPr>
            <a:spLocks noGrp="1" noChangeAspect="1"/>
          </p:cNvSpPr>
          <p:nvPr>
            <p:ph sz="quarter" idx="17" hasCustomPrompt="1"/>
          </p:nvPr>
        </p:nvSpPr>
        <p:spPr>
          <a:xfrm>
            <a:off x="6228711" y="3754567"/>
            <a:ext cx="1177213" cy="1158817"/>
          </a:xfrm>
          <a:noFill/>
        </p:spPr>
        <p:txBody>
          <a:bodyPr anchor="ctr"/>
          <a:lstStyle>
            <a:lvl1pPr marL="0" indent="0" algn="ctr">
              <a:buNone/>
              <a:defRPr sz="1200" baseline="0"/>
            </a:lvl1pPr>
          </a:lstStyle>
          <a:p>
            <a:pPr lvl="0"/>
            <a:r>
              <a:rPr lang="en-GB" dirty="0"/>
              <a:t>Profile picture</a:t>
            </a:r>
          </a:p>
        </p:txBody>
      </p:sp>
    </p:spTree>
    <p:extLst>
      <p:ext uri="{BB962C8B-B14F-4D97-AF65-F5344CB8AC3E}">
        <p14:creationId xmlns:p14="http://schemas.microsoft.com/office/powerpoint/2010/main" val="30259006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0" hasCustomPrompt="1"/>
          </p:nvPr>
        </p:nvSpPr>
        <p:spPr>
          <a:xfrm>
            <a:off x="6723925" y="1417983"/>
            <a:ext cx="2127975" cy="3088981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/>
            </a:lvl1pPr>
            <a:lvl2pPr marL="717550" indent="-355600">
              <a:buSzPct val="60000"/>
              <a:buFont typeface="Courier New" panose="02070309020205020404" pitchFamily="49" charset="0"/>
              <a:buChar char="o"/>
              <a:defRPr/>
            </a:lvl2pPr>
            <a:lvl3pPr marL="1079500" indent="-361950">
              <a:buFont typeface="Wingdings" panose="05000000000000000000" pitchFamily="2" charset="2"/>
              <a:buChar char="§"/>
              <a:defRPr/>
            </a:lvl3pPr>
            <a:lvl4pPr marL="1433513" indent="-354013">
              <a:buFont typeface="Calibri" panose="020F0502020204030204" pitchFamily="34" charset="0"/>
              <a:buChar char="–"/>
              <a:defRPr/>
            </a:lvl4pPr>
          </a:lstStyle>
          <a:p>
            <a:r>
              <a:rPr lang="da-DK" dirty="0"/>
              <a:t>Space here </a:t>
            </a:r>
            <a:br>
              <a:rPr lang="da-DK" dirty="0"/>
            </a:br>
            <a:r>
              <a:rPr lang="da-DK" dirty="0"/>
              <a:t>for code </a:t>
            </a:r>
            <a:r>
              <a:rPr lang="da-DK" dirty="0">
                <a:latin typeface="APL385 Unicode" panose="020B0709000202000203" pitchFamily="49" charset="0"/>
              </a:rPr>
              <a:t>{⍺×⍵}</a:t>
            </a:r>
            <a:br>
              <a:rPr lang="da-DK" dirty="0"/>
            </a:br>
            <a:r>
              <a:rPr lang="da-DK" dirty="0"/>
              <a:t>pictures</a:t>
            </a:r>
            <a:br>
              <a:rPr lang="da-DK" dirty="0"/>
            </a:br>
            <a:r>
              <a:rPr lang="da-DK" dirty="0"/>
              <a:t>etc.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56DBA27B-8304-4CFA-81F2-07D6954C9B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7" y="1264925"/>
            <a:ext cx="6092513" cy="32420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spcBef>
                <a:spcPts val="0"/>
              </a:spcBef>
              <a:buClr>
                <a:srgbClr val="FF6600"/>
              </a:buClr>
              <a:defRPr/>
            </a:lvl1pPr>
            <a:lvl2pPr>
              <a:spcBef>
                <a:spcPts val="0"/>
              </a:spcBef>
              <a:buClr>
                <a:srgbClr val="FF6600"/>
              </a:buClr>
              <a:defRPr/>
            </a:lvl2pPr>
            <a:lvl3pPr>
              <a:spcBef>
                <a:spcPts val="0"/>
              </a:spcBef>
              <a:buClr>
                <a:srgbClr val="FF6600"/>
              </a:buClr>
              <a:defRPr/>
            </a:lvl3pPr>
            <a:lvl4pPr>
              <a:spcBef>
                <a:spcPts val="0"/>
              </a:spcBef>
              <a:buClr>
                <a:srgbClr val="FFA336"/>
              </a:buClr>
              <a:defRPr/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228F4D49-482B-40A2-86AF-43C7452AA6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529" y="267657"/>
            <a:ext cx="6507968" cy="685535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6">
            <a:extLst>
              <a:ext uri="{FF2B5EF4-FFF2-40B4-BE49-F238E27FC236}">
                <a16:creationId xmlns:a16="http://schemas.microsoft.com/office/drawing/2014/main" id="{0D952242-8C5B-5D1C-6EEB-5EED6E14074A}"/>
              </a:ext>
            </a:extLst>
          </p:cNvPr>
          <p:cNvSpPr>
            <a:spLocks noGrp="1" noChangeAspect="1"/>
          </p:cNvSpPr>
          <p:nvPr>
            <p:ph sz="quarter" idx="12" hasCustomPrompt="1"/>
          </p:nvPr>
        </p:nvSpPr>
        <p:spPr>
          <a:xfrm>
            <a:off x="6936581" y="0"/>
            <a:ext cx="2207419" cy="1320800"/>
          </a:xfrm>
          <a:noFill/>
        </p:spPr>
        <p:txBody>
          <a:bodyPr anchor="ctr"/>
          <a:lstStyle>
            <a:lvl1pPr marL="0" indent="0" algn="ctr">
              <a:buNone/>
              <a:defRPr sz="1200" baseline="0"/>
            </a:lvl1pPr>
          </a:lstStyle>
          <a:p>
            <a:pPr lvl="0"/>
            <a:r>
              <a:rPr lang="en-GB" dirty="0" err="1"/>
              <a:t>PICinPIC</a:t>
            </a:r>
            <a:r>
              <a:rPr lang="en-GB" dirty="0"/>
              <a:t> WILL SHOW HERE, CONTENT COULD BE OBSCURED.</a:t>
            </a:r>
            <a:br>
              <a:rPr lang="en-GB" dirty="0"/>
            </a:br>
            <a:r>
              <a:rPr lang="en-GB" dirty="0"/>
              <a:t>(invisible box)</a:t>
            </a:r>
          </a:p>
        </p:txBody>
      </p:sp>
    </p:spTree>
    <p:extLst>
      <p:ext uri="{BB962C8B-B14F-4D97-AF65-F5344CB8AC3E}">
        <p14:creationId xmlns:p14="http://schemas.microsoft.com/office/powerpoint/2010/main" val="2318352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BE1C07FA-679D-46C0-86F7-8D17779A01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7" y="1264925"/>
            <a:ext cx="4104000" cy="32420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spcBef>
                <a:spcPts val="0"/>
              </a:spcBef>
              <a:buClr>
                <a:srgbClr val="FF6600"/>
              </a:buClr>
              <a:defRPr>
                <a:latin typeface="Sarabun" panose="00000500000000000000" pitchFamily="2" charset="-34"/>
              </a:defRPr>
            </a:lvl1pPr>
            <a:lvl2pPr>
              <a:spcBef>
                <a:spcPts val="0"/>
              </a:spcBef>
              <a:buClr>
                <a:srgbClr val="FF6600"/>
              </a:buClr>
              <a:defRPr>
                <a:latin typeface="Sarabun" panose="00000500000000000000" pitchFamily="2" charset="-34"/>
              </a:defRPr>
            </a:lvl2pPr>
            <a:lvl3pPr>
              <a:spcBef>
                <a:spcPts val="0"/>
              </a:spcBef>
              <a:buClr>
                <a:srgbClr val="FF6600"/>
              </a:buClr>
              <a:defRPr>
                <a:latin typeface="Sarabun" panose="00000500000000000000" pitchFamily="2" charset="-34"/>
              </a:defRPr>
            </a:lvl3pPr>
            <a:lvl4pPr>
              <a:spcBef>
                <a:spcPts val="0"/>
              </a:spcBef>
              <a:defRPr>
                <a:latin typeface="Sarabun" panose="00000500000000000000" pitchFamily="2" charset="-34"/>
              </a:defRPr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64BF5B9E-EBC4-409F-984B-6D47D81EDF48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4747260" y="1264925"/>
            <a:ext cx="4104641" cy="32420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spcBef>
                <a:spcPts val="0"/>
              </a:spcBef>
              <a:buClr>
                <a:srgbClr val="FF6600"/>
              </a:buClr>
              <a:defRPr>
                <a:latin typeface="Sarabun" panose="00000500000000000000" pitchFamily="2" charset="-34"/>
              </a:defRPr>
            </a:lvl1pPr>
            <a:lvl2pPr>
              <a:spcBef>
                <a:spcPts val="0"/>
              </a:spcBef>
              <a:buClr>
                <a:srgbClr val="FF6600"/>
              </a:buClr>
              <a:defRPr>
                <a:latin typeface="Sarabun" panose="00000500000000000000" pitchFamily="2" charset="-34"/>
              </a:defRPr>
            </a:lvl2pPr>
            <a:lvl3pPr>
              <a:spcBef>
                <a:spcPts val="0"/>
              </a:spcBef>
              <a:buClr>
                <a:srgbClr val="FF6600"/>
              </a:buClr>
              <a:defRPr>
                <a:latin typeface="Sarabun" panose="00000500000000000000" pitchFamily="2" charset="-34"/>
              </a:defRPr>
            </a:lvl3pPr>
            <a:lvl4pPr>
              <a:spcBef>
                <a:spcPts val="0"/>
              </a:spcBef>
              <a:defRPr>
                <a:latin typeface="Sarabun" panose="00000500000000000000" pitchFamily="2" charset="-34"/>
              </a:defRPr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1378A4D6-E4A6-4021-9A3E-CD1962CFEC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529" y="267657"/>
            <a:ext cx="6554350" cy="685535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2" name="Content Placeholder 6">
            <a:extLst>
              <a:ext uri="{FF2B5EF4-FFF2-40B4-BE49-F238E27FC236}">
                <a16:creationId xmlns:a16="http://schemas.microsoft.com/office/drawing/2014/main" id="{6B9AF9E6-AA45-9785-A1CE-16C2DFAA1EE0}"/>
              </a:ext>
            </a:extLst>
          </p:cNvPr>
          <p:cNvSpPr>
            <a:spLocks noGrp="1" noChangeAspect="1"/>
          </p:cNvSpPr>
          <p:nvPr>
            <p:ph sz="quarter" idx="12" hasCustomPrompt="1"/>
          </p:nvPr>
        </p:nvSpPr>
        <p:spPr>
          <a:xfrm>
            <a:off x="6936581" y="0"/>
            <a:ext cx="2207419" cy="1320800"/>
          </a:xfrm>
          <a:noFill/>
        </p:spPr>
        <p:txBody>
          <a:bodyPr anchor="ctr"/>
          <a:lstStyle>
            <a:lvl1pPr marL="0" indent="0" algn="ctr">
              <a:buNone/>
              <a:defRPr sz="1200" baseline="0"/>
            </a:lvl1pPr>
          </a:lstStyle>
          <a:p>
            <a:pPr lvl="0"/>
            <a:r>
              <a:rPr lang="en-GB" dirty="0" err="1"/>
              <a:t>PICinPIC</a:t>
            </a:r>
            <a:r>
              <a:rPr lang="en-GB" dirty="0"/>
              <a:t> WILL SHOW HERE, CONTENT COULD BE OBSCURED.</a:t>
            </a:r>
            <a:br>
              <a:rPr lang="en-GB" dirty="0"/>
            </a:br>
            <a:r>
              <a:rPr lang="en-GB" dirty="0"/>
              <a:t>(invisible box)</a:t>
            </a:r>
          </a:p>
        </p:txBody>
      </p:sp>
    </p:spTree>
    <p:extLst>
      <p:ext uri="{BB962C8B-B14F-4D97-AF65-F5344CB8AC3E}">
        <p14:creationId xmlns:p14="http://schemas.microsoft.com/office/powerpoint/2010/main" val="14143226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4C4900D4-E042-4F52-A837-0B504DD6A4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529" y="267657"/>
            <a:ext cx="6527846" cy="685535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2" name="Content Placeholder 6">
            <a:extLst>
              <a:ext uri="{FF2B5EF4-FFF2-40B4-BE49-F238E27FC236}">
                <a16:creationId xmlns:a16="http://schemas.microsoft.com/office/drawing/2014/main" id="{BD421E95-D184-F593-396A-1A5CE1C16842}"/>
              </a:ext>
            </a:extLst>
          </p:cNvPr>
          <p:cNvSpPr>
            <a:spLocks noGrp="1" noChangeAspect="1"/>
          </p:cNvSpPr>
          <p:nvPr>
            <p:ph sz="quarter" idx="12" hasCustomPrompt="1"/>
          </p:nvPr>
        </p:nvSpPr>
        <p:spPr>
          <a:xfrm>
            <a:off x="6936581" y="0"/>
            <a:ext cx="2207419" cy="1320800"/>
          </a:xfrm>
          <a:noFill/>
        </p:spPr>
        <p:txBody>
          <a:bodyPr anchor="ctr"/>
          <a:lstStyle>
            <a:lvl1pPr marL="0" indent="0" algn="ctr">
              <a:buNone/>
              <a:defRPr sz="1200" baseline="0"/>
            </a:lvl1pPr>
          </a:lstStyle>
          <a:p>
            <a:pPr lvl="0"/>
            <a:r>
              <a:rPr lang="en-GB" dirty="0" err="1"/>
              <a:t>PICinPIC</a:t>
            </a:r>
            <a:r>
              <a:rPr lang="en-GB" dirty="0"/>
              <a:t> WILL SHOW HERE, CONTENT COULD BE OBSCURED.</a:t>
            </a:r>
            <a:br>
              <a:rPr lang="en-GB" dirty="0"/>
            </a:br>
            <a:r>
              <a:rPr lang="en-GB" dirty="0"/>
              <a:t>(invisible box)</a:t>
            </a:r>
          </a:p>
        </p:txBody>
      </p:sp>
    </p:spTree>
    <p:extLst>
      <p:ext uri="{BB962C8B-B14F-4D97-AF65-F5344CB8AC3E}">
        <p14:creationId xmlns:p14="http://schemas.microsoft.com/office/powerpoint/2010/main" val="42264723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6">
            <a:extLst>
              <a:ext uri="{FF2B5EF4-FFF2-40B4-BE49-F238E27FC236}">
                <a16:creationId xmlns:a16="http://schemas.microsoft.com/office/drawing/2014/main" id="{ADD9B8E7-D289-52C5-BF85-DF39F0452610}"/>
              </a:ext>
            </a:extLst>
          </p:cNvPr>
          <p:cNvSpPr>
            <a:spLocks noGrp="1" noChangeAspect="1"/>
          </p:cNvSpPr>
          <p:nvPr>
            <p:ph sz="quarter" idx="12" hasCustomPrompt="1"/>
          </p:nvPr>
        </p:nvSpPr>
        <p:spPr>
          <a:xfrm>
            <a:off x="6936581" y="0"/>
            <a:ext cx="2207419" cy="1320800"/>
          </a:xfrm>
          <a:noFill/>
        </p:spPr>
        <p:txBody>
          <a:bodyPr anchor="ctr"/>
          <a:lstStyle>
            <a:lvl1pPr marL="0" indent="0" algn="ctr">
              <a:buNone/>
              <a:defRPr sz="1200" baseline="0"/>
            </a:lvl1pPr>
          </a:lstStyle>
          <a:p>
            <a:pPr lvl="0"/>
            <a:r>
              <a:rPr lang="en-GB" dirty="0" err="1"/>
              <a:t>PICinPIC</a:t>
            </a:r>
            <a:r>
              <a:rPr lang="en-GB" dirty="0"/>
              <a:t> WILL SHOW HERE, CONTENT COULD BE OBSCURED.</a:t>
            </a:r>
            <a:br>
              <a:rPr lang="en-GB" dirty="0"/>
            </a:br>
            <a:r>
              <a:rPr lang="en-GB" dirty="0"/>
              <a:t>(invisible box)</a:t>
            </a:r>
          </a:p>
        </p:txBody>
      </p:sp>
    </p:spTree>
    <p:extLst>
      <p:ext uri="{BB962C8B-B14F-4D97-AF65-F5344CB8AC3E}">
        <p14:creationId xmlns:p14="http://schemas.microsoft.com/office/powerpoint/2010/main" val="14476942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Content Placeholder 6"/>
          <p:cNvSpPr>
            <a:spLocks noGrp="1" noChangeAspect="1"/>
          </p:cNvSpPr>
          <p:nvPr>
            <p:ph sz="quarter" idx="12" hasCustomPrompt="1"/>
          </p:nvPr>
        </p:nvSpPr>
        <p:spPr>
          <a:xfrm>
            <a:off x="5929200" y="2917869"/>
            <a:ext cx="3214800" cy="2225631"/>
          </a:xfrm>
          <a:noFill/>
        </p:spPr>
        <p:txBody>
          <a:bodyPr anchor="ctr"/>
          <a:lstStyle>
            <a:lvl1pPr marL="0" indent="0" algn="ctr">
              <a:buNone/>
              <a:defRPr sz="1200" baseline="0"/>
            </a:lvl1pPr>
          </a:lstStyle>
          <a:p>
            <a:pPr lvl="0"/>
            <a:r>
              <a:rPr lang="en-GB" dirty="0" err="1"/>
              <a:t>PICinPIC</a:t>
            </a:r>
            <a:r>
              <a:rPr lang="en-GB" dirty="0"/>
              <a:t> WILL SHOW HERE, SO ANY CONTENT THAT OVERLAPS THIS BOX COULD BE OBSCURED.</a:t>
            </a:r>
            <a:br>
              <a:rPr lang="en-GB" dirty="0"/>
            </a:br>
            <a:br>
              <a:rPr lang="en-GB" dirty="0"/>
            </a:br>
            <a:r>
              <a:rPr lang="en-GB" dirty="0"/>
              <a:t>THIS BOX WILL NOT BE VISIBLE DURING YOUR PRESENTATION</a:t>
            </a:r>
          </a:p>
        </p:txBody>
      </p:sp>
    </p:spTree>
    <p:extLst>
      <p:ext uri="{BB962C8B-B14F-4D97-AF65-F5344CB8AC3E}">
        <p14:creationId xmlns:p14="http://schemas.microsoft.com/office/powerpoint/2010/main" val="26086338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0" hasCustomPrompt="1"/>
          </p:nvPr>
        </p:nvSpPr>
        <p:spPr>
          <a:xfrm>
            <a:off x="6723925" y="1264925"/>
            <a:ext cx="2127975" cy="3242039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/>
            </a:lvl1pPr>
            <a:lvl2pPr marL="717550" indent="-355600">
              <a:buSzPct val="60000"/>
              <a:buFont typeface="Courier New" panose="02070309020205020404" pitchFamily="49" charset="0"/>
              <a:buChar char="o"/>
              <a:defRPr/>
            </a:lvl2pPr>
            <a:lvl3pPr marL="1079500" indent="-361950">
              <a:buFont typeface="Wingdings" panose="05000000000000000000" pitchFamily="2" charset="2"/>
              <a:buChar char="§"/>
              <a:defRPr/>
            </a:lvl3pPr>
            <a:lvl4pPr marL="1433513" indent="-354013">
              <a:buFont typeface="Calibri" panose="020F0502020204030204" pitchFamily="34" charset="0"/>
              <a:buChar char="–"/>
              <a:defRPr/>
            </a:lvl4pPr>
          </a:lstStyle>
          <a:p>
            <a:r>
              <a:rPr lang="da-DK" dirty="0"/>
              <a:t>Space here </a:t>
            </a:r>
            <a:br>
              <a:rPr lang="da-DK" dirty="0"/>
            </a:br>
            <a:r>
              <a:rPr lang="da-DK" dirty="0"/>
              <a:t>for code </a:t>
            </a:r>
            <a:r>
              <a:rPr lang="da-DK" dirty="0">
                <a:latin typeface="APL385 Unicode" panose="020B0709000202000203" pitchFamily="49" charset="0"/>
              </a:rPr>
              <a:t>{⍺×⍵}</a:t>
            </a:r>
            <a:br>
              <a:rPr lang="da-DK" dirty="0"/>
            </a:br>
            <a:r>
              <a:rPr lang="da-DK" dirty="0"/>
              <a:t>pictures</a:t>
            </a:r>
            <a:br>
              <a:rPr lang="da-DK" dirty="0"/>
            </a:br>
            <a:r>
              <a:rPr lang="da-DK" dirty="0"/>
              <a:t>etc.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56DBA27B-8304-4CFA-81F2-07D6954C9B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7" y="1264925"/>
            <a:ext cx="6092513" cy="32420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spcBef>
                <a:spcPts val="0"/>
              </a:spcBef>
              <a:buClr>
                <a:srgbClr val="FFA336"/>
              </a:buClr>
              <a:defRPr/>
            </a:lvl1pPr>
            <a:lvl2pPr>
              <a:spcBef>
                <a:spcPts val="0"/>
              </a:spcBef>
              <a:buClr>
                <a:srgbClr val="FFA336"/>
              </a:buClr>
              <a:defRPr/>
            </a:lvl2pPr>
            <a:lvl3pPr>
              <a:spcBef>
                <a:spcPts val="0"/>
              </a:spcBef>
              <a:buClr>
                <a:srgbClr val="FFA336"/>
              </a:buClr>
              <a:defRPr/>
            </a:lvl3pPr>
            <a:lvl4pPr>
              <a:spcBef>
                <a:spcPts val="0"/>
              </a:spcBef>
              <a:buClr>
                <a:srgbClr val="FFA336"/>
              </a:buClr>
              <a:defRPr/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228F4D49-482B-40A2-86AF-43C7452AA6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528" y="267657"/>
            <a:ext cx="7005527" cy="685535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112551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23528" y="267657"/>
            <a:ext cx="7005527" cy="685535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3527" y="1264925"/>
            <a:ext cx="8528373" cy="32420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79B4391E-A2CA-4E7C-B5A9-A31CF000D3E5}"/>
              </a:ext>
            </a:extLst>
          </p:cNvPr>
          <p:cNvSpPr txBox="1">
            <a:spLocks/>
          </p:cNvSpPr>
          <p:nvPr userDrawn="1"/>
        </p:nvSpPr>
        <p:spPr>
          <a:xfrm>
            <a:off x="710852" y="4745354"/>
            <a:ext cx="7066640" cy="39814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l" defTabSz="914400" rtl="0" eaLnBrk="1" latinLnBrk="0" hangingPunct="1">
              <a:lnSpc>
                <a:spcPct val="80000"/>
              </a:lnSpc>
              <a:spcBef>
                <a:spcPts val="400"/>
              </a:spcBef>
              <a:buClr>
                <a:srgbClr val="FF9421"/>
              </a:buClr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17550" indent="-355600" algn="l" defTabSz="914400" rtl="0" eaLnBrk="1" latinLnBrk="0" hangingPunct="1">
              <a:lnSpc>
                <a:spcPct val="80000"/>
              </a:lnSpc>
              <a:spcBef>
                <a:spcPts val="400"/>
              </a:spcBef>
              <a:buClr>
                <a:srgbClr val="FF9421"/>
              </a:buClr>
              <a:buSzPct val="60000"/>
              <a:buFont typeface="Courier New" panose="02070309020205020404" pitchFamily="49" charset="0"/>
              <a:buChar char="o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079500" indent="-361950" algn="l" defTabSz="914400" rtl="0" eaLnBrk="1" latinLnBrk="0" hangingPunct="1">
              <a:lnSpc>
                <a:spcPct val="80000"/>
              </a:lnSpc>
              <a:spcBef>
                <a:spcPts val="400"/>
              </a:spcBef>
              <a:buClr>
                <a:srgbClr val="FF9421"/>
              </a:buClr>
              <a:buSzPct val="75000"/>
              <a:buFont typeface="Wingdings" panose="05000000000000000000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433513" indent="-354013" algn="l" defTabSz="914400" rtl="0" eaLnBrk="1" latinLnBrk="0" hangingPunct="1">
              <a:lnSpc>
                <a:spcPct val="80000"/>
              </a:lnSpc>
              <a:spcBef>
                <a:spcPts val="400"/>
              </a:spcBef>
              <a:buClr>
                <a:srgbClr val="FF9421"/>
              </a:buClr>
              <a:buFont typeface="Calibri" panose="020F0502020204030204" pitchFamily="34" charset="0"/>
              <a:buChar char="–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Clr>
                <a:srgbClr val="FF9421"/>
              </a:buClr>
              <a:buFont typeface="Calibri" panose="020F050202020403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>
              <a:spcBef>
                <a:spcPts val="0"/>
              </a:spcBef>
            </a:pPr>
            <a:r>
              <a:rPr lang="en-US" sz="1600" dirty="0">
                <a:solidFill>
                  <a:srgbClr val="282828"/>
                </a:solidFill>
                <a:latin typeface="Sarabun" panose="00000500000000000000" pitchFamily="2" charset="-34"/>
              </a:rPr>
              <a:t>The Road Ahead - 2024</a:t>
            </a:r>
          </a:p>
        </p:txBody>
      </p:sp>
      <p:sp>
        <p:nvSpPr>
          <p:cNvPr id="49" name="Date Placeholder 3"/>
          <p:cNvSpPr txBox="1">
            <a:spLocks/>
          </p:cNvSpPr>
          <p:nvPr userDrawn="1"/>
        </p:nvSpPr>
        <p:spPr>
          <a:xfrm>
            <a:off x="45720" y="4743900"/>
            <a:ext cx="665132" cy="399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2000" b="0" kern="1200">
                <a:solidFill>
                  <a:schemeClr val="bg1"/>
                </a:solidFill>
                <a:latin typeface="Klavika Medium" panose="02000603000000000000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02EDF88B-1B61-4481-9BD6-D2E23BF0DCD8}" type="slidenum">
              <a:rPr lang="en-GB" sz="1600" smtClean="0">
                <a:solidFill>
                  <a:srgbClr val="FF6600"/>
                </a:solidFill>
                <a:latin typeface="Sarabun" panose="00000500000000000000" pitchFamily="2" charset="-34"/>
              </a:rPr>
              <a:pPr algn="l"/>
              <a:t>‹#›</a:t>
            </a:fld>
            <a:endParaRPr lang="en-GB" sz="1600" dirty="0">
              <a:solidFill>
                <a:srgbClr val="FF6600"/>
              </a:solidFill>
              <a:latin typeface="Sarabun" panose="00000500000000000000" pitchFamily="2" charset="-34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4920957-0551-8F72-773E-84D867F26A5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0400"/>
          <a:stretch/>
        </p:blipFill>
        <p:spPr>
          <a:xfrm>
            <a:off x="0" y="5097467"/>
            <a:ext cx="9144000" cy="4571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FEC5741-2586-9026-BBB0-7FC530AB64E7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6405" y="4818698"/>
            <a:ext cx="939483" cy="155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17400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  <p:sldLayoutId id="2147483658" r:id="rId2"/>
    <p:sldLayoutId id="2147483659" r:id="rId3"/>
    <p:sldLayoutId id="2147483650" r:id="rId4"/>
    <p:sldLayoutId id="2147483652" r:id="rId5"/>
    <p:sldLayoutId id="2147483654" r:id="rId6"/>
    <p:sldLayoutId id="2147483655" r:id="rId7"/>
    <p:sldLayoutId id="2147483660" r:id="rId8"/>
    <p:sldLayoutId id="2147483662" r:id="rId9"/>
    <p:sldLayoutId id="2147483663" r:id="rId10"/>
    <p:sldLayoutId id="2147483665" r:id="rId11"/>
    <p:sldLayoutId id="2147483666" r:id="rId12"/>
  </p:sldLayoutIdLst>
  <p:hf sldNum="0" hdr="0" dt="0"/>
  <p:txStyles>
    <p:titleStyle>
      <a:lvl1pPr algn="l" defTabSz="914400" rtl="0" eaLnBrk="1" latinLnBrk="0" hangingPunct="1">
        <a:spcBef>
          <a:spcPct val="0"/>
        </a:spcBef>
        <a:buNone/>
        <a:defRPr sz="3600" b="0" kern="1200">
          <a:solidFill>
            <a:srgbClr val="3B475E"/>
          </a:solidFill>
          <a:latin typeface="Sarabun" panose="00000500000000000000" pitchFamily="2" charset="-34"/>
          <a:ea typeface="+mj-ea"/>
          <a:cs typeface="Calibri" panose="020F0502020204030204" pitchFamily="34" charset="0"/>
        </a:defRPr>
      </a:lvl1pPr>
    </p:titleStyle>
    <p:bodyStyle>
      <a:lvl1pPr marL="458788" indent="-458788" algn="l" defTabSz="914400" rtl="0" eaLnBrk="1" latinLnBrk="0" hangingPunct="1">
        <a:lnSpc>
          <a:spcPct val="100000"/>
        </a:lnSpc>
        <a:spcBef>
          <a:spcPts val="0"/>
        </a:spcBef>
        <a:spcAft>
          <a:spcPts val="1200"/>
        </a:spcAft>
        <a:buClr>
          <a:srgbClr val="FF6600"/>
        </a:buClr>
        <a:buSzPct val="75000"/>
        <a:buFont typeface="Wingdings 2" panose="05020102010507070707" pitchFamily="18" charset="2"/>
        <a:buChar char=""/>
        <a:defRPr sz="2400" kern="1200">
          <a:solidFill>
            <a:srgbClr val="3B475E"/>
          </a:solidFill>
          <a:latin typeface="Sarabun" panose="00000500000000000000" pitchFamily="2" charset="-34"/>
          <a:ea typeface="+mn-ea"/>
          <a:cs typeface="+mn-cs"/>
        </a:defRPr>
      </a:lvl1pPr>
      <a:lvl2pPr marL="858838" indent="-401638" algn="l" defTabSz="914400" rtl="0" eaLnBrk="1" latinLnBrk="0" hangingPunct="1">
        <a:lnSpc>
          <a:spcPct val="100000"/>
        </a:lnSpc>
        <a:spcBef>
          <a:spcPts val="0"/>
        </a:spcBef>
        <a:spcAft>
          <a:spcPts val="1200"/>
        </a:spcAft>
        <a:buClr>
          <a:srgbClr val="FF6600"/>
        </a:buClr>
        <a:buSzPct val="75000"/>
        <a:buFont typeface="Wingdings 2" panose="05020102010507070707" pitchFamily="18" charset="2"/>
        <a:buChar char=""/>
        <a:defRPr lang="en-US" sz="2000" kern="1200" dirty="0" smtClean="0">
          <a:solidFill>
            <a:srgbClr val="3B475E"/>
          </a:solidFill>
          <a:latin typeface="Sarabun" panose="00000500000000000000" pitchFamily="2" charset="-34"/>
          <a:ea typeface="+mn-ea"/>
          <a:cs typeface="+mn-cs"/>
        </a:defRPr>
      </a:lvl2pPr>
      <a:lvl3pPr marL="1257300" indent="-342900" algn="l" defTabSz="914400" rtl="0" eaLnBrk="1" latinLnBrk="0" hangingPunct="1">
        <a:lnSpc>
          <a:spcPct val="100000"/>
        </a:lnSpc>
        <a:spcBef>
          <a:spcPts val="0"/>
        </a:spcBef>
        <a:spcAft>
          <a:spcPts val="1200"/>
        </a:spcAft>
        <a:buClr>
          <a:srgbClr val="FF6600"/>
        </a:buClr>
        <a:buSzPct val="75000"/>
        <a:buFont typeface="Wingdings 2" panose="05020102010507070707" pitchFamily="18" charset="2"/>
        <a:buChar char=""/>
        <a:defRPr sz="1800" kern="1200">
          <a:solidFill>
            <a:srgbClr val="3B475E"/>
          </a:solidFill>
          <a:latin typeface="Sarabun" panose="00000500000000000000" pitchFamily="2" charset="-34"/>
          <a:ea typeface="+mn-ea"/>
          <a:cs typeface="+mn-cs"/>
        </a:defRPr>
      </a:lvl3pPr>
      <a:lvl4pPr marL="1655763" indent="-284163" algn="l" defTabSz="914400" rtl="0" eaLnBrk="1" latinLnBrk="0" hangingPunct="1">
        <a:lnSpc>
          <a:spcPct val="100000"/>
        </a:lnSpc>
        <a:spcBef>
          <a:spcPts val="0"/>
        </a:spcBef>
        <a:spcAft>
          <a:spcPts val="1200"/>
        </a:spcAft>
        <a:buClr>
          <a:srgbClr val="FF6600"/>
        </a:buClr>
        <a:buSzPct val="75000"/>
        <a:buFont typeface="Wingdings 2" panose="05020102010507070707" pitchFamily="18" charset="2"/>
        <a:buChar char=""/>
        <a:defRPr sz="1400" kern="1200">
          <a:solidFill>
            <a:srgbClr val="3B475E"/>
          </a:solidFill>
          <a:latin typeface="Sarabun" panose="00000500000000000000" pitchFamily="2" charset="-34"/>
          <a:ea typeface="+mn-ea"/>
          <a:cs typeface="+mn-cs"/>
        </a:defRPr>
      </a:lvl4pPr>
      <a:lvl5pPr marL="1828800" indent="0" algn="l" defTabSz="914400" rtl="0" eaLnBrk="1" latinLnBrk="0" hangingPunct="1">
        <a:spcBef>
          <a:spcPct val="20000"/>
        </a:spcBef>
        <a:buClr>
          <a:srgbClr val="FF9421"/>
        </a:buClr>
        <a:buFont typeface="Calibri" panose="020F0502020204030204" pitchFamily="34" charset="0"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hyperlink" Target="https://github.com/MaxCan-Code/ride/tree/master" TargetMode="Externa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0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9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5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3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12" Type="http://schemas.openxmlformats.org/officeDocument/2006/relationships/image" Target="../media/image22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5" Type="http://schemas.openxmlformats.org/officeDocument/2006/relationships/image" Target="../media/image15.png"/><Relationship Id="rId15" Type="http://schemas.openxmlformats.org/officeDocument/2006/relationships/image" Target="../media/image25.pn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Relationship Id="rId14" Type="http://schemas.openxmlformats.org/officeDocument/2006/relationships/image" Target="../media/image24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5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F6131D-FAD6-6DEB-EA1F-0D7CA9CED0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Road Ahead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9C93487-DB22-D97F-151C-E62169C7543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678127" y="3911011"/>
            <a:ext cx="1732760" cy="664125"/>
          </a:xfrm>
        </p:spPr>
        <p:txBody>
          <a:bodyPr/>
          <a:lstStyle/>
          <a:p>
            <a:r>
              <a:rPr lang="en-GB" dirty="0"/>
              <a:t>Morten Kromberg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44757B1-98A9-0150-B94B-5BDB7E710854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8523676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Billede 20">
            <a:extLst>
              <a:ext uri="{FF2B5EF4-FFF2-40B4-BE49-F238E27FC236}">
                <a16:creationId xmlns:a16="http://schemas.microsoft.com/office/drawing/2014/main" id="{AEF27AB5-3E3D-8FEA-3BC2-4D85D3FE64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" r="141"/>
          <a:stretch/>
        </p:blipFill>
        <p:spPr>
          <a:xfrm>
            <a:off x="393113" y="240800"/>
            <a:ext cx="2160000" cy="2160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15983AA-2EFF-C7F7-30E1-1C949BB8B5C6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E61E86-2315-6497-91AB-9A48472C80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7" y="2571749"/>
            <a:ext cx="6092513" cy="1935215"/>
          </a:xfrm>
        </p:spPr>
        <p:txBody>
          <a:bodyPr>
            <a:normAutofit lnSpcReduction="10000"/>
          </a:bodyPr>
          <a:lstStyle/>
          <a:p>
            <a:pPr>
              <a:spcAft>
                <a:spcPts val="600"/>
              </a:spcAft>
            </a:pPr>
            <a:r>
              <a:rPr lang="da-DK" dirty="0"/>
              <a:t>Martina is a member of the APL Tools group and a Consultant</a:t>
            </a:r>
          </a:p>
          <a:p>
            <a:pPr>
              <a:spcAft>
                <a:spcPts val="600"/>
              </a:spcAft>
            </a:pPr>
            <a:r>
              <a:rPr lang="da-DK" dirty="0"/>
              <a:t>Martina is learning APL and knows C++</a:t>
            </a:r>
          </a:p>
          <a:p>
            <a:pPr>
              <a:spcAft>
                <a:spcPts val="600"/>
              </a:spcAft>
            </a:pPr>
            <a:r>
              <a:rPr lang="da-DK" dirty="0"/>
              <a:t>Her first project is to build a prototype of a Kafka interface for a client </a:t>
            </a:r>
            <a:endParaRPr lang="LID4096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7657CF5-6CEA-85AD-5F81-C7164096D6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35144" y="561499"/>
            <a:ext cx="4188781" cy="685535"/>
          </a:xfrm>
        </p:spPr>
        <p:txBody>
          <a:bodyPr/>
          <a:lstStyle/>
          <a:p>
            <a:r>
              <a:rPr lang="da-DK" dirty="0"/>
              <a:t>Martina Crippa</a:t>
            </a:r>
            <a:br>
              <a:rPr lang="da-DK" dirty="0"/>
            </a:br>
            <a:r>
              <a:rPr lang="da-DK" sz="2400" dirty="0"/>
              <a:t>(August, Copenhagen)</a:t>
            </a:r>
            <a:endParaRPr lang="LID4096" sz="2400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86F5886-0D14-A923-E19B-05767825D3FD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50959397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Billede 20">
            <a:extLst>
              <a:ext uri="{FF2B5EF4-FFF2-40B4-BE49-F238E27FC236}">
                <a16:creationId xmlns:a16="http://schemas.microsoft.com/office/drawing/2014/main" id="{AEF27AB5-3E3D-8FEA-3BC2-4D85D3FE64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" r="141"/>
          <a:stretch/>
        </p:blipFill>
        <p:spPr>
          <a:xfrm>
            <a:off x="393113" y="240800"/>
            <a:ext cx="2160000" cy="2160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15983AA-2EFF-C7F7-30E1-1C949BB8B5C6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E61E86-2315-6497-91AB-9A48472C80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7" y="2571749"/>
            <a:ext cx="6092513" cy="1935215"/>
          </a:xfrm>
        </p:spPr>
        <p:txBody>
          <a:bodyPr>
            <a:normAutofit fontScale="70000" lnSpcReduction="20000"/>
          </a:bodyPr>
          <a:lstStyle/>
          <a:p>
            <a:pPr>
              <a:lnSpc>
                <a:spcPct val="120000"/>
              </a:lnSpc>
              <a:spcAft>
                <a:spcPts val="600"/>
              </a:spcAft>
            </a:pPr>
            <a:r>
              <a:rPr lang="da-DK" dirty="0"/>
              <a:t>Neil is a JavaScript developer (amongst many things)</a:t>
            </a:r>
          </a:p>
          <a:p>
            <a:pPr>
              <a:lnSpc>
                <a:spcPct val="120000"/>
              </a:lnSpc>
              <a:spcAft>
                <a:spcPts val="600"/>
              </a:spcAft>
            </a:pPr>
            <a:r>
              <a:rPr lang="da-DK" dirty="0"/>
              <a:t>Also an APL enthusiast, had already signed up for Dyalog’24 before we met</a:t>
            </a:r>
          </a:p>
          <a:p>
            <a:pPr>
              <a:lnSpc>
                <a:spcPct val="120000"/>
              </a:lnSpc>
              <a:spcAft>
                <a:spcPts val="600"/>
              </a:spcAft>
            </a:pPr>
            <a:r>
              <a:rPr lang="da-DK" dirty="0"/>
              <a:t>He will work on enhancing EWC, and also take over RIDE development</a:t>
            </a:r>
          </a:p>
          <a:p>
            <a:pPr>
              <a:lnSpc>
                <a:spcPct val="120000"/>
              </a:lnSpc>
              <a:spcAft>
                <a:spcPts val="600"/>
              </a:spcAft>
            </a:pPr>
            <a:r>
              <a:rPr lang="da-DK" dirty="0"/>
              <a:t>... and look at a VS Code / Emacs plugin</a:t>
            </a:r>
            <a:endParaRPr lang="LID4096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7657CF5-6CEA-85AD-5F81-C7164096D6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35144" y="561499"/>
            <a:ext cx="4188781" cy="685535"/>
          </a:xfrm>
        </p:spPr>
        <p:txBody>
          <a:bodyPr/>
          <a:lstStyle/>
          <a:p>
            <a:r>
              <a:rPr lang="da-DK" dirty="0"/>
              <a:t>Neil Kirsopp</a:t>
            </a:r>
            <a:br>
              <a:rPr lang="da-DK" dirty="0"/>
            </a:br>
            <a:r>
              <a:rPr lang="da-DK" sz="2400" dirty="0"/>
              <a:t>(Gunzenhausen, Bavaria)</a:t>
            </a:r>
            <a:endParaRPr lang="LID4096" sz="2400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86F5886-0D14-A923-E19B-05767825D3FD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426843238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31B62A-CFDF-D9DD-ADD6-F9EDB814A4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6" y="1264924"/>
            <a:ext cx="4248474" cy="3462940"/>
          </a:xfrm>
        </p:spPr>
        <p:txBody>
          <a:bodyPr>
            <a:normAutofit lnSpcReduction="10000"/>
          </a:bodyPr>
          <a:lstStyle/>
          <a:p>
            <a:pPr>
              <a:lnSpc>
                <a:spcPct val="110000"/>
              </a:lnSpc>
              <a:spcAft>
                <a:spcPts val="600"/>
              </a:spcAft>
            </a:pPr>
            <a:r>
              <a:rPr lang="da-DK" sz="2000" dirty="0"/>
              <a:t>Platform Support / Distribution</a:t>
            </a:r>
          </a:p>
          <a:p>
            <a:pPr lvl="1">
              <a:lnSpc>
                <a:spcPct val="110000"/>
              </a:lnSpc>
              <a:spcAft>
                <a:spcPts val="600"/>
              </a:spcAft>
            </a:pPr>
            <a:r>
              <a:rPr lang="da-DK" sz="1400" dirty="0"/>
              <a:t>64-bit ARM support</a:t>
            </a:r>
          </a:p>
          <a:p>
            <a:pPr lvl="2">
              <a:lnSpc>
                <a:spcPct val="110000"/>
              </a:lnSpc>
              <a:spcAft>
                <a:spcPts val="600"/>
              </a:spcAft>
            </a:pPr>
            <a:r>
              <a:rPr lang="da-DK" sz="1200" dirty="0"/>
              <a:t>New Macs</a:t>
            </a:r>
          </a:p>
          <a:p>
            <a:pPr lvl="1">
              <a:lnSpc>
                <a:spcPct val="110000"/>
              </a:lnSpc>
              <a:spcAft>
                <a:spcPts val="600"/>
              </a:spcAft>
            </a:pPr>
            <a:r>
              <a:rPr lang="da-DK" sz="1400" dirty="0" err="1"/>
              <a:t>Enhanced</a:t>
            </a:r>
            <a:r>
              <a:rPr lang="da-DK" sz="1400" dirty="0"/>
              <a:t> .NET Bridge</a:t>
            </a:r>
          </a:p>
          <a:p>
            <a:pPr lvl="2">
              <a:lnSpc>
                <a:spcPct val="110000"/>
              </a:lnSpc>
              <a:spcAft>
                <a:spcPts val="600"/>
              </a:spcAft>
            </a:pPr>
            <a:r>
              <a:rPr lang="da-DK" sz="1200" dirty="0"/>
              <a:t>Framework </a:t>
            </a:r>
            <a:r>
              <a:rPr lang="da-DK" sz="1200" dirty="0" err="1"/>
              <a:t>vs</a:t>
            </a:r>
            <a:r>
              <a:rPr lang="da-DK" sz="1200" dirty="0"/>
              <a:t> new .NET versions</a:t>
            </a:r>
          </a:p>
          <a:p>
            <a:pPr lvl="1">
              <a:lnSpc>
                <a:spcPct val="110000"/>
              </a:lnSpc>
              <a:spcAft>
                <a:spcPts val="600"/>
              </a:spcAft>
            </a:pPr>
            <a:r>
              <a:rPr lang="da-DK" sz="1400" dirty="0" err="1"/>
              <a:t>Bound</a:t>
            </a:r>
            <a:r>
              <a:rPr lang="da-DK" sz="1400" dirty="0"/>
              <a:t> </a:t>
            </a:r>
            <a:r>
              <a:rPr lang="da-DK" sz="1400" dirty="0" err="1"/>
              <a:t>executables</a:t>
            </a:r>
            <a:r>
              <a:rPr lang="da-DK" sz="1400" dirty="0"/>
              <a:t> on all platforms</a:t>
            </a:r>
            <a:br>
              <a:rPr lang="da-DK" sz="1400" dirty="0"/>
            </a:br>
            <a:endParaRPr lang="da-DK" sz="1400" dirty="0"/>
          </a:p>
          <a:p>
            <a:pPr>
              <a:lnSpc>
                <a:spcPct val="110000"/>
              </a:lnSpc>
              <a:spcAft>
                <a:spcPts val="600"/>
              </a:spcAft>
            </a:pPr>
            <a:r>
              <a:rPr lang="da-DK" sz="2000" dirty="0"/>
              <a:t>Building </a:t>
            </a:r>
            <a:r>
              <a:rPr lang="da-DK" sz="2000" dirty="0" err="1"/>
              <a:t>Production</a:t>
            </a:r>
            <a:r>
              <a:rPr lang="da-DK" sz="2000" dirty="0"/>
              <a:t> Systems</a:t>
            </a:r>
          </a:p>
          <a:p>
            <a:pPr lvl="1">
              <a:lnSpc>
                <a:spcPct val="110000"/>
              </a:lnSpc>
              <a:spcAft>
                <a:spcPts val="600"/>
              </a:spcAft>
            </a:pPr>
            <a:r>
              <a:rPr lang="da-DK" sz="1400" dirty="0" err="1"/>
              <a:t>Token</a:t>
            </a:r>
            <a:r>
              <a:rPr lang="da-DK" sz="1400" dirty="0"/>
              <a:t> range reservation</a:t>
            </a:r>
          </a:p>
          <a:p>
            <a:pPr lvl="1">
              <a:lnSpc>
                <a:spcPct val="110000"/>
              </a:lnSpc>
              <a:spcAft>
                <a:spcPts val="600"/>
              </a:spcAft>
            </a:pPr>
            <a:r>
              <a:rPr lang="da-DK" sz="1400" dirty="0"/>
              <a:t>WS FULL handling</a:t>
            </a:r>
          </a:p>
          <a:p>
            <a:pPr lvl="1">
              <a:lnSpc>
                <a:spcPct val="110000"/>
              </a:lnSpc>
              <a:spcAft>
                <a:spcPts val="600"/>
              </a:spcAft>
            </a:pPr>
            <a:r>
              <a:rPr lang="da-DK" sz="1400" dirty="0">
                <a:latin typeface="APL385 Unicode" panose="020B0709000202000203" pitchFamily="49" charset="0"/>
              </a:rPr>
              <a:t>⎕NCOPY</a:t>
            </a:r>
            <a:r>
              <a:rPr lang="da-DK" sz="1400" dirty="0"/>
              <a:t>/</a:t>
            </a:r>
            <a:r>
              <a:rPr lang="da-DK" sz="1400" dirty="0">
                <a:latin typeface="APL385 Unicode" panose="020B0709000202000203" pitchFamily="49" charset="0"/>
              </a:rPr>
              <a:t>⎕NMOVE</a:t>
            </a:r>
            <a:r>
              <a:rPr lang="da-DK" sz="1400" dirty="0"/>
              <a:t> callbacks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2A00CF9-4167-3A70-8EC6-0270C58F09BC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4572000" y="1264925"/>
            <a:ext cx="4322618" cy="3242040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  <a:spcAft>
                <a:spcPts val="600"/>
              </a:spcAft>
            </a:pPr>
            <a:r>
              <a:rPr lang="da-DK" sz="2000" dirty="0"/>
              <a:t>Developer Productivity / IDE</a:t>
            </a:r>
          </a:p>
          <a:p>
            <a:pPr lvl="1">
              <a:lnSpc>
                <a:spcPct val="110000"/>
              </a:lnSpc>
              <a:spcAft>
                <a:spcPts val="600"/>
              </a:spcAft>
            </a:pPr>
            <a:r>
              <a:rPr lang="da-DK" sz="1400" dirty="0"/>
              <a:t>Source "as </a:t>
            </a:r>
            <a:r>
              <a:rPr lang="da-DK" sz="1400" dirty="0" err="1"/>
              <a:t>typed</a:t>
            </a:r>
            <a:r>
              <a:rPr lang="da-DK" sz="1400" dirty="0"/>
              <a:t>" by default</a:t>
            </a:r>
          </a:p>
          <a:p>
            <a:pPr lvl="1">
              <a:lnSpc>
                <a:spcPct val="110000"/>
              </a:lnSpc>
              <a:spcAft>
                <a:spcPts val="600"/>
              </a:spcAft>
            </a:pPr>
            <a:r>
              <a:rPr lang="da-DK" sz="1400" dirty="0" err="1"/>
              <a:t>Multi</a:t>
            </a:r>
            <a:r>
              <a:rPr lang="da-DK" sz="1400" dirty="0"/>
              <a:t>-line input on by default</a:t>
            </a:r>
          </a:p>
          <a:p>
            <a:pPr lvl="1">
              <a:lnSpc>
                <a:spcPct val="110000"/>
              </a:lnSpc>
              <a:spcAft>
                <a:spcPts val="600"/>
              </a:spcAft>
            </a:pPr>
            <a:r>
              <a:rPr lang="da-DK" sz="1400" dirty="0" err="1"/>
              <a:t>HTMLRenderer</a:t>
            </a:r>
            <a:r>
              <a:rPr lang="da-DK" sz="1400" dirty="0"/>
              <a:t> </a:t>
            </a:r>
            <a:r>
              <a:rPr lang="da-DK" sz="1400" dirty="0" err="1"/>
              <a:t>updates</a:t>
            </a:r>
            <a:endParaRPr lang="en-GB" sz="1400" dirty="0"/>
          </a:p>
          <a:p>
            <a:pPr lvl="1">
              <a:lnSpc>
                <a:spcPct val="110000"/>
              </a:lnSpc>
              <a:spcAft>
                <a:spcPts val="600"/>
              </a:spcAft>
            </a:pPr>
            <a:r>
              <a:rPr lang="en-GB" sz="1400" dirty="0"/>
              <a:t>Link 4.0: Config files, simple text arrays</a:t>
            </a:r>
          </a:p>
          <a:p>
            <a:pPr lvl="1">
              <a:lnSpc>
                <a:spcPct val="110000"/>
              </a:lnSpc>
              <a:spcAft>
                <a:spcPts val="600"/>
              </a:spcAft>
            </a:pPr>
            <a:r>
              <a:rPr lang="en-GB" sz="1400" dirty="0" err="1"/>
              <a:t>HttpCommand</a:t>
            </a:r>
            <a:r>
              <a:rPr lang="en-GB" sz="1400" dirty="0"/>
              <a:t> client, Jarvis web service</a:t>
            </a:r>
            <a:br>
              <a:rPr lang="en-GB" sz="1400" dirty="0"/>
            </a:br>
            <a:endParaRPr lang="en-GB" sz="900" dirty="0"/>
          </a:p>
          <a:p>
            <a:pPr>
              <a:lnSpc>
                <a:spcPct val="110000"/>
              </a:lnSpc>
              <a:spcAft>
                <a:spcPts val="600"/>
              </a:spcAft>
            </a:pPr>
            <a:r>
              <a:rPr lang="da-DK" sz="2000" dirty="0" err="1"/>
              <a:t>Installing</a:t>
            </a:r>
            <a:r>
              <a:rPr lang="da-DK" sz="2000" dirty="0"/>
              <a:t> &amp; </a:t>
            </a:r>
            <a:r>
              <a:rPr lang="da-DK" sz="2000" dirty="0" err="1"/>
              <a:t>Managing</a:t>
            </a:r>
            <a:r>
              <a:rPr lang="da-DK" sz="2000" dirty="0"/>
              <a:t> APL</a:t>
            </a:r>
          </a:p>
          <a:p>
            <a:pPr lvl="1">
              <a:lnSpc>
                <a:spcPct val="110000"/>
              </a:lnSpc>
              <a:spcAft>
                <a:spcPts val="600"/>
              </a:spcAft>
            </a:pPr>
            <a:r>
              <a:rPr lang="da-DK" sz="1400" dirty="0"/>
              <a:t>Multiple session files</a:t>
            </a:r>
          </a:p>
          <a:p>
            <a:pPr lvl="1">
              <a:lnSpc>
                <a:spcPct val="110000"/>
              </a:lnSpc>
              <a:spcAft>
                <a:spcPts val="600"/>
              </a:spcAft>
            </a:pPr>
            <a:r>
              <a:rPr lang="da-DK" sz="1400" dirty="0"/>
              <a:t>Health Monitor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CEEB7E22-ABC7-1342-8152-497F293B32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Highlights of Version 19.0      </a:t>
            </a:r>
            <a:r>
              <a:rPr lang="da-DK" sz="2400" dirty="0"/>
              <a:t>(Q1'24)</a:t>
            </a:r>
            <a:endParaRPr lang="en-GB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E4E2B90-B5B2-8E84-A814-968457D593C6}"/>
              </a:ext>
            </a:extLst>
          </p:cNvPr>
          <p:cNvSpPr txBox="1"/>
          <p:nvPr/>
        </p:nvSpPr>
        <p:spPr>
          <a:xfrm>
            <a:off x="2447763" y="953192"/>
            <a:ext cx="3111749" cy="369332"/>
          </a:xfrm>
          <a:prstGeom prst="rect">
            <a:avLst/>
          </a:prstGeom>
          <a:solidFill>
            <a:schemeClr val="accent2"/>
          </a:solidFill>
        </p:spPr>
        <p:txBody>
          <a:bodyPr wrap="none" rtlCol="0">
            <a:spAutoFit/>
          </a:bodyPr>
          <a:lstStyle/>
          <a:p>
            <a:r>
              <a:rPr lang="da-DK" dirty="0"/>
              <a:t>See Last Year's Presentations</a:t>
            </a:r>
            <a:endParaRPr lang="LID4096" dirty="0"/>
          </a:p>
        </p:txBody>
      </p:sp>
    </p:spTree>
    <p:extLst>
      <p:ext uri="{BB962C8B-B14F-4D97-AF65-F5344CB8AC3E}">
        <p14:creationId xmlns:p14="http://schemas.microsoft.com/office/powerpoint/2010/main" val="2219684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D2A4CE-9940-0C76-5260-C2D8FD06FE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7" y="1264925"/>
            <a:ext cx="4580982" cy="3242040"/>
          </a:xfrm>
        </p:spPr>
        <p:txBody>
          <a:bodyPr>
            <a:normAutofit fontScale="92500"/>
          </a:bodyPr>
          <a:lstStyle/>
          <a:p>
            <a:pPr>
              <a:lnSpc>
                <a:spcPct val="115000"/>
              </a:lnSpc>
              <a:spcAft>
                <a:spcPts val="800"/>
              </a:spcAft>
              <a:tabLst>
                <a:tab pos="457200" algn="l"/>
              </a:tabLst>
            </a:pPr>
            <a:r>
              <a:rPr lang="en-US" sz="2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Array Notation</a:t>
            </a:r>
          </a:p>
          <a:p>
            <a:pPr>
              <a:lnSpc>
                <a:spcPct val="115000"/>
              </a:lnSpc>
              <a:spcAft>
                <a:spcPts val="800"/>
              </a:spcAft>
              <a:tabLst>
                <a:tab pos="457200" algn="l"/>
              </a:tabLst>
            </a:pPr>
            <a:r>
              <a:rPr lang="en-US" sz="2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Set &amp; Get Variables</a:t>
            </a:r>
          </a:p>
          <a:p>
            <a:pPr>
              <a:lnSpc>
                <a:spcPct val="115000"/>
              </a:lnSpc>
              <a:spcAft>
                <a:spcPts val="800"/>
              </a:spcAft>
              <a:tabLst>
                <a:tab pos="457200" algn="l"/>
              </a:tabLst>
            </a:pPr>
            <a:r>
              <a:rPr lang="en-US" sz="2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Token-by-Token Debugging</a:t>
            </a:r>
          </a:p>
          <a:p>
            <a:pPr>
              <a:lnSpc>
                <a:spcPct val="115000"/>
              </a:lnSpc>
              <a:spcAft>
                <a:spcPts val="800"/>
              </a:spcAft>
              <a:tabLst>
                <a:tab pos="457200" algn="l"/>
              </a:tabLst>
            </a:pPr>
            <a:r>
              <a:rPr lang="en-US" sz="2800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Everywhere WC</a:t>
            </a:r>
          </a:p>
          <a:p>
            <a:pPr>
              <a:lnSpc>
                <a:spcPct val="115000"/>
              </a:lnSpc>
              <a:spcAft>
                <a:spcPts val="800"/>
              </a:spcAft>
              <a:tabLst>
                <a:tab pos="457200" algn="l"/>
              </a:tabLst>
            </a:pPr>
            <a:r>
              <a:rPr lang="en-US" sz="2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Reverse Compose</a:t>
            </a:r>
          </a:p>
          <a:p>
            <a:pPr marL="0" indent="0">
              <a:lnSpc>
                <a:spcPct val="115000"/>
              </a:lnSpc>
              <a:spcAft>
                <a:spcPts val="800"/>
              </a:spcAft>
              <a:buNone/>
              <a:tabLst>
                <a:tab pos="457200" algn="l"/>
              </a:tabLst>
            </a:pPr>
            <a:endParaRPr lang="en-US" sz="2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F1A2A053-AA95-9803-C350-37D0D15724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528" y="267657"/>
            <a:ext cx="5937161" cy="685535"/>
          </a:xfrm>
        </p:spPr>
        <p:txBody>
          <a:bodyPr/>
          <a:lstStyle/>
          <a:p>
            <a:r>
              <a:rPr lang="en-US" sz="36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Big Things Heading Your Way</a:t>
            </a:r>
            <a:endParaRPr lang="LID4096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4A3ACD1A-D4D7-D70D-8576-D0AD103CFDC4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LID4096"/>
          </a:p>
        </p:txBody>
      </p:sp>
      <p:pic>
        <p:nvPicPr>
          <p:cNvPr id="12" name="Picture 10">
            <a:extLst>
              <a:ext uri="{FF2B5EF4-FFF2-40B4-BE49-F238E27FC236}">
                <a16:creationId xmlns:a16="http://schemas.microsoft.com/office/drawing/2014/main" id="{D4DEF1CF-97A4-A740-94FB-D78F8AF8B6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648648" y="1300032"/>
            <a:ext cx="3171825" cy="3171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0481004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1A6C02C4-0A30-35AD-22C0-7C2187C137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Array Notation</a:t>
            </a:r>
            <a:endParaRPr lang="LID4096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054DBFB9-3AD7-4906-1833-E5629381CE82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LID4096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31EC82D-AF61-07E2-A2EB-6D17940F0EF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78112"/>
          <a:stretch/>
        </p:blipFill>
        <p:spPr>
          <a:xfrm>
            <a:off x="2298770" y="1075740"/>
            <a:ext cx="1444782" cy="79159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0B0FAB5-EDE7-3EE4-6B95-60C26BCD5D8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78232"/>
          <a:stretch/>
        </p:blipFill>
        <p:spPr>
          <a:xfrm>
            <a:off x="446803" y="1075740"/>
            <a:ext cx="1184214" cy="79159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B381261-AA3B-8974-3F78-444EA2FAB82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8485"/>
          <a:stretch/>
        </p:blipFill>
        <p:spPr>
          <a:xfrm>
            <a:off x="2298770" y="2036679"/>
            <a:ext cx="1444782" cy="258638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BD8AE44-B7AB-E611-DDEB-71ED55D3439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8603"/>
          <a:stretch/>
        </p:blipFill>
        <p:spPr>
          <a:xfrm>
            <a:off x="446803" y="2017758"/>
            <a:ext cx="1184214" cy="259639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E2AA906-77CC-9533-8F48-6386BC1DC589}"/>
              </a:ext>
            </a:extLst>
          </p:cNvPr>
          <p:cNvSpPr txBox="1"/>
          <p:nvPr/>
        </p:nvSpPr>
        <p:spPr>
          <a:xfrm>
            <a:off x="1801218" y="1250009"/>
            <a:ext cx="3225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b="1" dirty="0">
                <a:latin typeface="APL385 Unicode" panose="020B0709000202000203" pitchFamily="49" charset="0"/>
              </a:rPr>
              <a:t>≡</a:t>
            </a:r>
            <a:endParaRPr lang="LID4096" b="1" dirty="0">
              <a:latin typeface="APL385 Unicode" panose="020B0709000202000203" pitchFamily="49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0581E64-C07E-C67E-3A9A-8EE4690F1199}"/>
              </a:ext>
            </a:extLst>
          </p:cNvPr>
          <p:cNvSpPr txBox="1"/>
          <p:nvPr/>
        </p:nvSpPr>
        <p:spPr>
          <a:xfrm>
            <a:off x="1813865" y="2445146"/>
            <a:ext cx="3225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b="1" dirty="0">
                <a:latin typeface="APL385 Unicode" panose="020B0709000202000203" pitchFamily="49" charset="0"/>
              </a:rPr>
              <a:t>≡</a:t>
            </a:r>
            <a:endParaRPr lang="LID4096" b="1" dirty="0">
              <a:latin typeface="APL385 Unicode" panose="020B0709000202000203" pitchFamily="49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A9B3D32-7048-7E47-B655-E3BFB8E487B1}"/>
              </a:ext>
            </a:extLst>
          </p:cNvPr>
          <p:cNvSpPr txBox="1"/>
          <p:nvPr/>
        </p:nvSpPr>
        <p:spPr>
          <a:xfrm>
            <a:off x="1813865" y="3808725"/>
            <a:ext cx="3225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b="1" dirty="0">
                <a:latin typeface="APL385 Unicode" panose="020B0709000202000203" pitchFamily="49" charset="0"/>
              </a:rPr>
              <a:t>≡</a:t>
            </a:r>
            <a:endParaRPr lang="LID4096" b="1" dirty="0">
              <a:latin typeface="APL385 Unicode" panose="020B0709000202000203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5646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3581A79-D420-7F3C-7851-D8199FDA5129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15870E1-A359-9492-D356-B36F257A04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76209" y="1264924"/>
            <a:ext cx="7870842" cy="324204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600" dirty="0">
                <a:latin typeface="APL385 Unicode" panose="020B0709000202000203" pitchFamily="49" charset="0"/>
              </a:rPr>
              <a:t>      person</a:t>
            </a:r>
            <a:r>
              <a:rPr lang="da-DK" sz="2000" dirty="0">
                <a:latin typeface="APL385 Unicode" panose="020B0709000202000203" pitchFamily="49" charset="0"/>
              </a:rPr>
              <a:t>←</a:t>
            </a:r>
            <a:r>
              <a:rPr lang="en-US" sz="1600" dirty="0">
                <a:latin typeface="APL385 Unicode" panose="020B0709000202000203" pitchFamily="49" charset="0"/>
              </a:rPr>
              <a:t>(first: 'Max' ⋄ last: '</a:t>
            </a:r>
            <a:r>
              <a:rPr lang="en-US" sz="1600" dirty="0" err="1">
                <a:latin typeface="APL385 Unicode" panose="020B0709000202000203" pitchFamily="49" charset="0"/>
              </a:rPr>
              <a:t>Mustermann</a:t>
            </a:r>
            <a:r>
              <a:rPr lang="en-US" sz="1600" dirty="0">
                <a:latin typeface="APL385 Unicode" panose="020B0709000202000203" pitchFamily="49" charset="0"/>
              </a:rPr>
              <a:t>')</a:t>
            </a:r>
          </a:p>
          <a:p>
            <a:pPr marL="0" indent="0">
              <a:buNone/>
            </a:pPr>
            <a:r>
              <a:rPr lang="en-US" sz="1600" dirty="0">
                <a:latin typeface="APL385 Unicode" panose="020B0709000202000203" pitchFamily="49" charset="0"/>
              </a:rPr>
              <a:t>      </a:t>
            </a:r>
            <a:r>
              <a:rPr lang="en-US" sz="1600" dirty="0" err="1">
                <a:latin typeface="APL385 Unicode" panose="020B0709000202000203" pitchFamily="49" charset="0"/>
              </a:rPr>
              <a:t>person.last</a:t>
            </a:r>
            <a:r>
              <a:rPr lang="en-US" sz="1600" dirty="0">
                <a:latin typeface="APL385 Unicode" panose="020B0709000202000203" pitchFamily="49" charset="0"/>
              </a:rPr>
              <a:t>,', ',</a:t>
            </a:r>
            <a:r>
              <a:rPr lang="en-US" sz="1600" dirty="0" err="1">
                <a:latin typeface="APL385 Unicode" panose="020B0709000202000203" pitchFamily="49" charset="0"/>
              </a:rPr>
              <a:t>person.first</a:t>
            </a:r>
            <a:br>
              <a:rPr lang="en-US" sz="1600" dirty="0">
                <a:latin typeface="APL385 Unicode" panose="020B0709000202000203" pitchFamily="49" charset="0"/>
              </a:rPr>
            </a:br>
            <a:r>
              <a:rPr lang="en-US" sz="1600" dirty="0" err="1">
                <a:latin typeface="APL385 Unicode" panose="020B0709000202000203" pitchFamily="49" charset="0"/>
              </a:rPr>
              <a:t>Mustermann</a:t>
            </a:r>
            <a:r>
              <a:rPr lang="en-US" sz="1600" dirty="0">
                <a:latin typeface="APL385 Unicode" panose="020B0709000202000203" pitchFamily="49" charset="0"/>
              </a:rPr>
              <a:t>, Max</a:t>
            </a:r>
          </a:p>
          <a:p>
            <a:pPr marL="0" indent="0">
              <a:buNone/>
            </a:pPr>
            <a:r>
              <a:rPr lang="en-US" sz="1600" dirty="0">
                <a:latin typeface="APL385 Unicode" panose="020B0709000202000203" pitchFamily="49" charset="0"/>
              </a:rPr>
              <a:t>      person.(first,' ',last)</a:t>
            </a:r>
            <a:br>
              <a:rPr lang="en-US" sz="1600" dirty="0">
                <a:latin typeface="APL385 Unicode" panose="020B0709000202000203" pitchFamily="49" charset="0"/>
              </a:rPr>
            </a:br>
            <a:r>
              <a:rPr lang="en-US" sz="1600" dirty="0">
                <a:latin typeface="APL385 Unicode" panose="020B0709000202000203" pitchFamily="49" charset="0"/>
              </a:rPr>
              <a:t>Max </a:t>
            </a:r>
            <a:r>
              <a:rPr lang="en-US" sz="1600" dirty="0" err="1">
                <a:latin typeface="APL385 Unicode" panose="020B0709000202000203" pitchFamily="49" charset="0"/>
              </a:rPr>
              <a:t>Mustermann</a:t>
            </a:r>
            <a:endParaRPr lang="en-US" sz="1600" dirty="0">
              <a:latin typeface="APL385 Unicode" panose="020B0709000202000203" pitchFamily="49" charset="0"/>
            </a:endParaRPr>
          </a:p>
          <a:p>
            <a:pPr marL="0" indent="0">
              <a:buNone/>
            </a:pPr>
            <a:endParaRPr lang="LID4096" sz="1600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1A6C02C4-0A30-35AD-22C0-7C2187C137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Namespace Notation</a:t>
            </a:r>
            <a:endParaRPr lang="LID4096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443391C1-B418-C4C2-BEEB-FEF066D4B0F8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CD37C33-EB25-C821-1756-51D723097B6F}"/>
              </a:ext>
            </a:extLst>
          </p:cNvPr>
          <p:cNvSpPr txBox="1"/>
          <p:nvPr/>
        </p:nvSpPr>
        <p:spPr>
          <a:xfrm>
            <a:off x="876209" y="3718245"/>
            <a:ext cx="7244291" cy="369332"/>
          </a:xfrm>
          <a:prstGeom prst="rect">
            <a:avLst/>
          </a:prstGeom>
          <a:solidFill>
            <a:schemeClr val="accent2"/>
          </a:solidFill>
        </p:spPr>
        <p:txBody>
          <a:bodyPr wrap="none" rtlCol="0">
            <a:spAutoFit/>
          </a:bodyPr>
          <a:lstStyle/>
          <a:p>
            <a:r>
              <a:rPr lang="da-DK" dirty="0"/>
              <a:t>D03 Mon 10:10: Array Notation: A Journey of Discovery (John Daintree)</a:t>
            </a:r>
            <a:endParaRPr lang="LID4096" dirty="0"/>
          </a:p>
        </p:txBody>
      </p:sp>
    </p:spTree>
    <p:extLst>
      <p:ext uri="{BB962C8B-B14F-4D97-AF65-F5344CB8AC3E}">
        <p14:creationId xmlns:p14="http://schemas.microsoft.com/office/powerpoint/2010/main" val="1783448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5587153-4AD8-2480-3B6E-4F05523C67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Set and Get Variables</a:t>
            </a:r>
            <a:endParaRPr lang="en-GB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1DA9DA4-3467-8A51-4E9C-737F219CD59D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Content Placeholder 8">
            <a:extLst>
              <a:ext uri="{FF2B5EF4-FFF2-40B4-BE49-F238E27FC236}">
                <a16:creationId xmlns:a16="http://schemas.microsoft.com/office/drawing/2014/main" id="{764A218F-572A-24EC-3F96-6EAF28F97202}"/>
              </a:ext>
            </a:extLst>
          </p:cNvPr>
          <p:cNvSpPr txBox="1">
            <a:spLocks/>
          </p:cNvSpPr>
          <p:nvPr/>
        </p:nvSpPr>
        <p:spPr>
          <a:xfrm>
            <a:off x="460328" y="1097335"/>
            <a:ext cx="8683672" cy="4046165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458788" indent="-4587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6600"/>
              </a:buClr>
              <a:buSzPct val="75000"/>
              <a:buFont typeface="Wingdings 2" panose="05020102010507070707" pitchFamily="18" charset="2"/>
              <a:buChar char=""/>
              <a:defRPr sz="2400" kern="1200">
                <a:solidFill>
                  <a:srgbClr val="3B475E"/>
                </a:solidFill>
                <a:latin typeface="Sarabun" panose="00000500000000000000" pitchFamily="2" charset="-34"/>
                <a:ea typeface="+mn-ea"/>
                <a:cs typeface="+mn-cs"/>
              </a:defRPr>
            </a:lvl1pPr>
            <a:lvl2pPr marL="858838" indent="-40163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6600"/>
              </a:buClr>
              <a:buSzPct val="75000"/>
              <a:buFont typeface="Wingdings 2" panose="05020102010507070707" pitchFamily="18" charset="2"/>
              <a:buChar char=""/>
              <a:defRPr lang="en-US" sz="2000" kern="1200">
                <a:solidFill>
                  <a:srgbClr val="3B475E"/>
                </a:solidFill>
                <a:latin typeface="Sarabun" panose="00000500000000000000" pitchFamily="2" charset="-34"/>
                <a:ea typeface="+mn-ea"/>
                <a:cs typeface="+mn-cs"/>
              </a:defRPr>
            </a:lvl2pPr>
            <a:lvl3pPr marL="1257300" indent="-3429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6600"/>
              </a:buClr>
              <a:buSzPct val="75000"/>
              <a:buFont typeface="Wingdings 2" panose="05020102010507070707" pitchFamily="18" charset="2"/>
              <a:buChar char=""/>
              <a:defRPr sz="1800" kern="1200">
                <a:solidFill>
                  <a:srgbClr val="3B475E"/>
                </a:solidFill>
                <a:latin typeface="Sarabun" panose="00000500000000000000" pitchFamily="2" charset="-34"/>
                <a:ea typeface="+mn-ea"/>
                <a:cs typeface="+mn-cs"/>
              </a:defRPr>
            </a:lvl3pPr>
            <a:lvl4pPr marL="1655763" indent="-2841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A336"/>
              </a:buClr>
              <a:buSzPct val="75000"/>
              <a:buFont typeface="Wingdings 2" panose="05020102010507070707" pitchFamily="18" charset="2"/>
              <a:buChar char=""/>
              <a:defRPr sz="1400" kern="1200">
                <a:solidFill>
                  <a:srgbClr val="3B475E"/>
                </a:solidFill>
                <a:latin typeface="Sarabun" panose="00000500000000000000" pitchFamily="2" charset="-34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Clr>
                <a:srgbClr val="FF9421"/>
              </a:buClr>
              <a:buFont typeface="Calibri" panose="020F050202020403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a-DK" sz="1800" b="1" dirty="0" err="1">
                <a:latin typeface="+mn-lt"/>
              </a:rPr>
              <a:t>Get</a:t>
            </a:r>
            <a:r>
              <a:rPr lang="da-DK" sz="1800" b="1" dirty="0">
                <a:latin typeface="+mn-lt"/>
              </a:rPr>
              <a:t>:</a:t>
            </a:r>
          </a:p>
          <a:p>
            <a:pPr marL="0" indent="0">
              <a:buNone/>
            </a:pPr>
            <a:r>
              <a:rPr lang="da-DK" sz="1600" dirty="0">
                <a:latin typeface="APL385 Unicode" panose="020B0709000202000203" pitchFamily="49" charset="0"/>
              </a:rPr>
              <a:t>   [source] </a:t>
            </a:r>
            <a:r>
              <a:rPr lang="en-US" sz="1600" b="1" dirty="0">
                <a:latin typeface="APL385 Unicode" panose="020B0709000202000203" pitchFamily="49" charset="0"/>
              </a:rPr>
              <a:t>⎕VGET</a:t>
            </a:r>
            <a:r>
              <a:rPr lang="en-US" sz="1600" dirty="0">
                <a:latin typeface="APL385 Unicode" panose="020B0709000202000203" pitchFamily="49" charset="0"/>
              </a:rPr>
              <a:t> 'Name' ('Height' ¯1)  </a:t>
            </a:r>
            <a:r>
              <a:rPr lang="da-DK" sz="1600" dirty="0">
                <a:latin typeface="APL385 Unicode" panose="020B0709000202000203" pitchFamily="49" charset="0"/>
              </a:rPr>
              <a:t>⍝ Values w/optional defaults</a:t>
            </a:r>
          </a:p>
          <a:p>
            <a:pPr marL="0" indent="0">
              <a:buNone/>
            </a:pPr>
            <a:r>
              <a:rPr lang="da-DK" sz="1600" dirty="0">
                <a:latin typeface="APL385 Unicode" panose="020B0709000202000203" pitchFamily="49" charset="0"/>
              </a:rPr>
              <a:t>     merged←</a:t>
            </a:r>
            <a:r>
              <a:rPr lang="da-DK" sz="1600" b="1" dirty="0">
                <a:latin typeface="APL385 Unicode" panose="020B0709000202000203" pitchFamily="49" charset="0"/>
              </a:rPr>
              <a:t>⎕NS </a:t>
            </a:r>
            <a:r>
              <a:rPr lang="da-DK" sz="1600" dirty="0">
                <a:latin typeface="APL385 Unicode" panose="020B0709000202000203" pitchFamily="49" charset="0"/>
              </a:rPr>
              <a:t>defaults inputs         ⍝ Merge namespaces</a:t>
            </a:r>
            <a:br>
              <a:rPr lang="da-DK" sz="1600" dirty="0">
                <a:latin typeface="APL385 Unicode" panose="020B0709000202000203" pitchFamily="49" charset="0"/>
              </a:rPr>
            </a:br>
            <a:br>
              <a:rPr lang="da-DK" sz="1600" dirty="0">
                <a:latin typeface="APL385 Unicode" panose="020B0709000202000203" pitchFamily="49" charset="0"/>
              </a:rPr>
            </a:br>
            <a:r>
              <a:rPr lang="da-DK" sz="1600" b="1" dirty="0">
                <a:latin typeface="+mn-lt"/>
              </a:rPr>
              <a:t>Name List with Values:</a:t>
            </a:r>
          </a:p>
          <a:p>
            <a:pPr marL="0" indent="0">
              <a:buNone/>
            </a:pPr>
            <a:r>
              <a:rPr lang="da-DK" sz="1600" dirty="0">
                <a:latin typeface="APL385 Unicode" panose="020B0709000202000203" pitchFamily="49" charset="0"/>
              </a:rPr>
              <a:t>    (names values)←[source] </a:t>
            </a:r>
            <a:r>
              <a:rPr lang="da-DK" sz="1600" b="1" dirty="0">
                <a:latin typeface="APL385 Unicode" panose="020B0709000202000203" pitchFamily="49" charset="0"/>
              </a:rPr>
              <a:t>⎕VGET </a:t>
            </a:r>
            <a:r>
              <a:rPr lang="da-DK" sz="1600" dirty="0">
                <a:latin typeface="APL385 Unicode" panose="020B0709000202000203" pitchFamily="49" charset="0"/>
              </a:rPr>
              <a:t>2      ⍝ Name Matrix and values</a:t>
            </a:r>
          </a:p>
          <a:p>
            <a:pPr marL="0" indent="0">
              <a:buFont typeface="Wingdings 2" panose="05020102010507070707" pitchFamily="18" charset="2"/>
              <a:buNone/>
            </a:pPr>
            <a:r>
              <a:rPr lang="da-DK" sz="1600" dirty="0">
                <a:latin typeface="APL385 Unicode" panose="020B0709000202000203" pitchFamily="49" charset="0"/>
              </a:rPr>
              <a:t>             pairs←[source] </a:t>
            </a:r>
            <a:r>
              <a:rPr lang="da-DK" sz="1600" b="1" dirty="0">
                <a:latin typeface="APL385 Unicode" panose="020B0709000202000203" pitchFamily="49" charset="0"/>
              </a:rPr>
              <a:t>⎕VGET </a:t>
            </a:r>
            <a:r>
              <a:rPr lang="da-DK" sz="1600" dirty="0">
                <a:latin typeface="APL385 Unicode" panose="020B0709000202000203" pitchFamily="49" charset="0"/>
              </a:rPr>
              <a:t>¯2     ⍝ (Name Value) Pairs</a:t>
            </a:r>
          </a:p>
          <a:p>
            <a:pPr marL="0" indent="0">
              <a:buNone/>
            </a:pPr>
            <a:r>
              <a:rPr lang="da-DK" sz="1600" b="1" dirty="0">
                <a:latin typeface="+mn-lt"/>
              </a:rPr>
              <a:t>Set:</a:t>
            </a:r>
          </a:p>
          <a:p>
            <a:pPr marL="0" indent="0">
              <a:buFont typeface="Wingdings 2" panose="05020102010507070707" pitchFamily="18" charset="2"/>
              <a:buNone/>
            </a:pPr>
            <a:r>
              <a:rPr lang="da-DK" sz="1600" dirty="0">
                <a:latin typeface="APL385 Unicode" panose="020B0709000202000203" pitchFamily="49" charset="0"/>
              </a:rPr>
              <a:t>    </a:t>
            </a:r>
            <a:r>
              <a:rPr lang="da-DK" sz="1600" dirty="0" err="1">
                <a:latin typeface="APL385 Unicode" panose="020B0709000202000203" pitchFamily="49" charset="0"/>
              </a:rPr>
              <a:t>ref</a:t>
            </a:r>
            <a:r>
              <a:rPr lang="da-DK" sz="1600" dirty="0">
                <a:latin typeface="APL385 Unicode" panose="020B0709000202000203" pitchFamily="49" charset="0"/>
              </a:rPr>
              <a:t>←[</a:t>
            </a:r>
            <a:r>
              <a:rPr lang="en-US" sz="1600" dirty="0">
                <a:latin typeface="APL385 Unicode" panose="020B0709000202000203" pitchFamily="49" charset="0"/>
              </a:rPr>
              <a:t>target] </a:t>
            </a:r>
            <a:r>
              <a:rPr lang="en-US" sz="1600" b="1" dirty="0">
                <a:latin typeface="APL385 Unicode" panose="020B0709000202000203" pitchFamily="49" charset="0"/>
              </a:rPr>
              <a:t>⎕VSET </a:t>
            </a:r>
            <a:r>
              <a:rPr lang="en-US" sz="1600" dirty="0">
                <a:latin typeface="APL385 Unicode" panose="020B0709000202000203" pitchFamily="49" charset="0"/>
              </a:rPr>
              <a:t>('First' '</a:t>
            </a:r>
            <a:r>
              <a:rPr lang="en-US" sz="1600" dirty="0" err="1">
                <a:latin typeface="APL385 Unicode" panose="020B0709000202000203" pitchFamily="49" charset="0"/>
              </a:rPr>
              <a:t>Lieschen</a:t>
            </a:r>
            <a:r>
              <a:rPr lang="en-US" sz="1600" dirty="0">
                <a:latin typeface="APL385 Unicode" panose="020B0709000202000203" pitchFamily="49" charset="0"/>
              </a:rPr>
              <a:t>')('Last' 'Müller')</a:t>
            </a:r>
          </a:p>
          <a:p>
            <a:pPr marL="0" indent="0">
              <a:buFont typeface="Wingdings 2" panose="05020102010507070707" pitchFamily="18" charset="2"/>
              <a:buNone/>
            </a:pPr>
            <a:r>
              <a:rPr lang="da-DK" sz="1600" dirty="0">
                <a:latin typeface="APL385 Unicode" panose="020B0709000202000203" pitchFamily="49" charset="0"/>
              </a:rPr>
              <a:t>    </a:t>
            </a:r>
            <a:r>
              <a:rPr lang="da-DK" sz="1600" dirty="0" err="1">
                <a:latin typeface="APL385 Unicode" panose="020B0709000202000203" pitchFamily="49" charset="0"/>
              </a:rPr>
              <a:t>ref</a:t>
            </a:r>
            <a:r>
              <a:rPr lang="da-DK" sz="1600" dirty="0">
                <a:latin typeface="APL385 Unicode" panose="020B0709000202000203" pitchFamily="49" charset="0"/>
              </a:rPr>
              <a:t>←[</a:t>
            </a:r>
            <a:r>
              <a:rPr lang="en-US" sz="1600" dirty="0">
                <a:latin typeface="APL385 Unicode" panose="020B0709000202000203" pitchFamily="49" charset="0"/>
              </a:rPr>
              <a:t>target] </a:t>
            </a:r>
            <a:r>
              <a:rPr lang="en-US" sz="1600" b="1" dirty="0">
                <a:latin typeface="APL385 Unicode" panose="020B0709000202000203" pitchFamily="49" charset="0"/>
              </a:rPr>
              <a:t>⎕VSET </a:t>
            </a:r>
            <a:r>
              <a:rPr lang="en-US" sz="1600" dirty="0">
                <a:latin typeface="APL385 Unicode" panose="020B0709000202000203" pitchFamily="49" charset="0"/>
              </a:rPr>
              <a:t>(2 5⍴'FirstLast ')('Max' '</a:t>
            </a:r>
            <a:r>
              <a:rPr lang="en-US" sz="1600" dirty="0" err="1">
                <a:latin typeface="APL385 Unicode" panose="020B0709000202000203" pitchFamily="49" charset="0"/>
              </a:rPr>
              <a:t>Munstermann</a:t>
            </a:r>
            <a:r>
              <a:rPr lang="en-US" sz="1600" dirty="0">
                <a:latin typeface="APL385 Unicode" panose="020B0709000202000203" pitchFamily="49" charset="0"/>
              </a:rPr>
              <a:t>')</a:t>
            </a:r>
            <a:br>
              <a:rPr lang="en-US" sz="1600" dirty="0">
                <a:latin typeface="APL385 Unicode" panose="020B0709000202000203" pitchFamily="49" charset="0"/>
              </a:rPr>
            </a:br>
            <a:br>
              <a:rPr lang="en-US" sz="1600" dirty="0">
                <a:latin typeface="APL385 Unicode" panose="020B0709000202000203" pitchFamily="49" charset="0"/>
              </a:rPr>
            </a:br>
            <a:endParaRPr lang="da-DK" sz="1600" dirty="0">
              <a:latin typeface="APL385 Unicode" panose="020B0709000202000203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79528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221F467-9B40-03C5-468D-F07828C609FC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DB4D491D-CC71-67B4-22E7-ED538E5C57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C043C5F-19B0-58A7-CB36-526C22C9CE3A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LID4096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126A51E-896A-3532-F4EA-367868C4F8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9" y="267657"/>
            <a:ext cx="10291766" cy="670115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226337-27B9-B225-541B-E421B310CD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7259" y="2214093"/>
            <a:ext cx="8309482" cy="3242040"/>
          </a:xfrm>
          <a:solidFill>
            <a:schemeClr val="bg1"/>
          </a:solidFill>
        </p:spPr>
        <p:txBody>
          <a:bodyPr>
            <a:noAutofit/>
          </a:bodyPr>
          <a:lstStyle/>
          <a:p>
            <a:pPr marL="0" indent="0">
              <a:spcAft>
                <a:spcPts val="0"/>
              </a:spcAft>
              <a:buNone/>
            </a:pPr>
            <a:r>
              <a:rPr lang="da-DK" sz="1200" dirty="0">
                <a:latin typeface="APL385 Unicode" panose="020B0709000202000203" pitchFamily="49" charset="0"/>
              </a:rPr>
              <a:t>      people← (name: 'Jack' ⋄ weight:75) (name: 'Jill')</a:t>
            </a:r>
            <a:br>
              <a:rPr lang="da-DK" sz="1200" dirty="0">
                <a:latin typeface="APL385 Unicode" panose="020B0709000202000203" pitchFamily="49" charset="0"/>
              </a:rPr>
            </a:br>
            <a:endParaRPr lang="da-DK" sz="1200" dirty="0">
              <a:latin typeface="APL385 Unicode" panose="020B0709000202000203" pitchFamily="49" charset="0"/>
            </a:endParaRPr>
          </a:p>
          <a:p>
            <a:pPr marL="0" indent="0">
              <a:spcAft>
                <a:spcPts val="0"/>
              </a:spcAft>
              <a:buNone/>
            </a:pPr>
            <a:r>
              <a:rPr lang="da-DK" sz="1200" dirty="0">
                <a:latin typeface="APL385 Unicode" panose="020B0709000202000203" pitchFamily="49" charset="0"/>
              </a:rPr>
              <a:t>      people.name</a:t>
            </a:r>
          </a:p>
          <a:p>
            <a:pPr marL="0" indent="0">
              <a:spcAft>
                <a:spcPts val="0"/>
              </a:spcAft>
              <a:buNone/>
            </a:pPr>
            <a:r>
              <a:rPr lang="da-DK" sz="1200" dirty="0">
                <a:latin typeface="APL385 Unicode" panose="020B0709000202000203" pitchFamily="49" charset="0"/>
              </a:rPr>
              <a:t> Jack  Jill </a:t>
            </a:r>
            <a:br>
              <a:rPr lang="da-DK" sz="1200" dirty="0">
                <a:latin typeface="APL385 Unicode" panose="020B0709000202000203" pitchFamily="49" charset="0"/>
              </a:rPr>
            </a:br>
            <a:r>
              <a:rPr lang="da-DK" sz="1200" dirty="0">
                <a:latin typeface="APL385 Unicode" panose="020B0709000202000203" pitchFamily="49" charset="0"/>
              </a:rPr>
              <a:t>      people.weight</a:t>
            </a:r>
          </a:p>
          <a:p>
            <a:pPr marL="0" indent="0">
              <a:spcAft>
                <a:spcPts val="0"/>
              </a:spcAft>
              <a:buNone/>
            </a:pPr>
            <a:r>
              <a:rPr lang="da-DK" sz="1200" dirty="0">
                <a:solidFill>
                  <a:srgbClr val="FF0000"/>
                </a:solidFill>
                <a:latin typeface="APL385 Unicode" panose="020B0709000202000203" pitchFamily="49" charset="0"/>
              </a:rPr>
              <a:t>VALUE ERROR: Undefined name: weight</a:t>
            </a:r>
          </a:p>
          <a:p>
            <a:pPr marL="0" indent="0">
              <a:spcAft>
                <a:spcPts val="0"/>
              </a:spcAft>
              <a:buNone/>
            </a:pPr>
            <a:r>
              <a:rPr lang="da-DK" sz="1200" dirty="0">
                <a:solidFill>
                  <a:srgbClr val="FF0000"/>
                </a:solidFill>
                <a:latin typeface="APL385 Unicode" panose="020B0709000202000203" pitchFamily="49" charset="0"/>
              </a:rPr>
              <a:t>      people.weight</a:t>
            </a:r>
          </a:p>
          <a:p>
            <a:pPr marL="0" indent="0">
              <a:spcAft>
                <a:spcPts val="0"/>
              </a:spcAft>
              <a:buNone/>
            </a:pPr>
            <a:r>
              <a:rPr lang="da-DK" sz="1200" dirty="0">
                <a:solidFill>
                  <a:srgbClr val="FF0000"/>
                </a:solidFill>
                <a:latin typeface="APL385 Unicode" panose="020B0709000202000203" pitchFamily="49" charset="0"/>
              </a:rPr>
              <a:t>             ∧</a:t>
            </a:r>
            <a:br>
              <a:rPr lang="da-DK" sz="1200" dirty="0">
                <a:solidFill>
                  <a:srgbClr val="FF0000"/>
                </a:solidFill>
                <a:latin typeface="APL385 Unicode" panose="020B0709000202000203" pitchFamily="49" charset="0"/>
              </a:rPr>
            </a:br>
            <a:endParaRPr lang="da-DK" sz="1200" dirty="0">
              <a:solidFill>
                <a:srgbClr val="FF0000"/>
              </a:solidFill>
              <a:latin typeface="APL385 Unicode" panose="020B0709000202000203" pitchFamily="49" charset="0"/>
            </a:endParaRPr>
          </a:p>
          <a:p>
            <a:pPr marL="0" indent="0">
              <a:spcAft>
                <a:spcPts val="0"/>
              </a:spcAft>
              <a:buNone/>
            </a:pPr>
            <a:r>
              <a:rPr lang="da-DK" sz="1200" dirty="0">
                <a:latin typeface="APL385 Unicode" panose="020B0709000202000203" pitchFamily="49" charset="0"/>
              </a:rPr>
              <a:t>      people ⎕VGET 'name' ('weight' 50)</a:t>
            </a:r>
          </a:p>
          <a:p>
            <a:pPr marL="0" indent="0">
              <a:spcAft>
                <a:spcPts val="0"/>
              </a:spcAft>
              <a:buNone/>
            </a:pPr>
            <a:r>
              <a:rPr lang="da-DK" sz="1200" dirty="0">
                <a:latin typeface="APL385 Unicode" panose="020B0709000202000203" pitchFamily="49" charset="0"/>
              </a:rPr>
              <a:t>  Jack  75   Jill  50 </a:t>
            </a:r>
            <a:br>
              <a:rPr lang="da-DK" sz="1200" dirty="0">
                <a:latin typeface="APL385 Unicode" panose="020B0709000202000203" pitchFamily="49" charset="0"/>
              </a:rPr>
            </a:br>
            <a:endParaRPr lang="da-DK" sz="1200" dirty="0">
              <a:latin typeface="APL385 Unicode" panose="020B0709000202000203" pitchFamily="49" charset="0"/>
            </a:endParaRPr>
          </a:p>
          <a:p>
            <a:pPr marL="0" indent="0">
              <a:spcAft>
                <a:spcPts val="0"/>
              </a:spcAft>
              <a:buNone/>
            </a:pPr>
            <a:r>
              <a:rPr lang="da-DK" sz="1200" dirty="0">
                <a:latin typeface="APL385 Unicode" panose="020B0709000202000203" pitchFamily="49" charset="0"/>
              </a:rPr>
              <a:t>      </a:t>
            </a:r>
            <a:r>
              <a:rPr lang="en-US" sz="1200" dirty="0">
                <a:latin typeface="APL385 Unicode" panose="020B0709000202000203" pitchFamily="49" charset="0"/>
              </a:rPr>
              <a:t>people[1].⎕VGET ¯2</a:t>
            </a:r>
          </a:p>
          <a:p>
            <a:pPr marL="0" indent="0">
              <a:spcAft>
                <a:spcPts val="0"/>
              </a:spcAft>
              <a:buNone/>
            </a:pPr>
            <a:r>
              <a:rPr lang="en-US" sz="1200" dirty="0">
                <a:latin typeface="APL385 Unicode" panose="020B0709000202000203" pitchFamily="49" charset="0"/>
              </a:rPr>
              <a:t>  name  Jack    weight  75 </a:t>
            </a:r>
          </a:p>
          <a:p>
            <a:pPr marL="0" indent="0">
              <a:spcAft>
                <a:spcPts val="0"/>
              </a:spcAft>
              <a:buNone/>
            </a:pPr>
            <a:endParaRPr lang="LID4096" sz="12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4656D72-7D90-9EBE-E2DF-328F5555B7BB}"/>
              </a:ext>
            </a:extLst>
          </p:cNvPr>
          <p:cNvSpPr txBox="1"/>
          <p:nvPr/>
        </p:nvSpPr>
        <p:spPr>
          <a:xfrm>
            <a:off x="2222251" y="2581701"/>
            <a:ext cx="6740948" cy="369332"/>
          </a:xfrm>
          <a:prstGeom prst="rect">
            <a:avLst/>
          </a:prstGeom>
          <a:solidFill>
            <a:schemeClr val="accent2"/>
          </a:solidFill>
        </p:spPr>
        <p:txBody>
          <a:bodyPr wrap="none" rtlCol="0">
            <a:spAutoFit/>
          </a:bodyPr>
          <a:lstStyle/>
          <a:p>
            <a:r>
              <a:rPr lang="da-DK" dirty="0"/>
              <a:t>D04 Mon 11:10: Setting and Getting Variables (Adam Brudzewsky)</a:t>
            </a:r>
            <a:endParaRPr lang="LID4096" dirty="0"/>
          </a:p>
        </p:txBody>
      </p:sp>
    </p:spTree>
    <p:extLst>
      <p:ext uri="{BB962C8B-B14F-4D97-AF65-F5344CB8AC3E}">
        <p14:creationId xmlns:p14="http://schemas.microsoft.com/office/powerpoint/2010/main" val="4875687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0C0CDCA5-EB16-385F-D356-CE691092CB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7" y="1264925"/>
            <a:ext cx="7857947" cy="3242040"/>
          </a:xfrm>
        </p:spPr>
        <p:txBody>
          <a:bodyPr>
            <a:normAutofit/>
          </a:bodyPr>
          <a:lstStyle/>
          <a:p>
            <a:r>
              <a:rPr lang="da-DK" dirty="0"/>
              <a:t>Screen shot on next page from Max Sun,</a:t>
            </a:r>
            <a:br>
              <a:rPr lang="da-DK" dirty="0"/>
            </a:br>
            <a:r>
              <a:rPr lang="da-DK" dirty="0"/>
              <a:t>(BCA Research)</a:t>
            </a:r>
          </a:p>
          <a:p>
            <a:r>
              <a:rPr lang="da-DK" dirty="0"/>
              <a:t>Max has his own fork of RIDE with VIM bindings and editor extensions:</a:t>
            </a:r>
            <a:br>
              <a:rPr lang="da-DK" dirty="0"/>
            </a:br>
            <a:r>
              <a:rPr lang="da-DK" sz="2000" u="sng" dirty="0">
                <a:solidFill>
                  <a:srgbClr val="467886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  <a:hlinkClick r:id="rId2"/>
              </a:rPr>
              <a:t>https://github.com/MaxCan-Code/ride/tree/master</a:t>
            </a:r>
            <a:endParaRPr lang="da-DK" sz="2000" u="sng" dirty="0">
              <a:solidFill>
                <a:srgbClr val="467886"/>
              </a:solidFill>
              <a:effectLst/>
              <a:latin typeface="Aptos" panose="020B0004020202020204" pitchFamily="34" charset="0"/>
              <a:ea typeface="Times New Roman" panose="02020603050405020304" pitchFamily="18" charset="0"/>
              <a:cs typeface="Aptos" panose="020B0004020202020204" pitchFamily="34" charset="0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AA78DE1B-E4F3-3166-FE36-1416F3971E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Token by Token Debugging</a:t>
            </a:r>
            <a:endParaRPr lang="LID4096" dirty="0"/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53651713-DE0A-13D8-5FDA-E388115DA6CE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73613651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A78DE1B-E4F3-3166-FE36-1416F3971E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Token by Token Debugging</a:t>
            </a:r>
            <a:endParaRPr lang="LID4096" dirty="0"/>
          </a:p>
        </p:txBody>
      </p:sp>
      <p:pic>
        <p:nvPicPr>
          <p:cNvPr id="3" name="Content Placeholder 2">
            <a:extLst>
              <a:ext uri="{FF2B5EF4-FFF2-40B4-BE49-F238E27FC236}">
                <a16:creationId xmlns:a16="http://schemas.microsoft.com/office/drawing/2014/main" id="{F57355A8-0A89-C95F-62B3-439283A4AECA}"/>
              </a:ext>
            </a:extLst>
          </p:cNvPr>
          <p:cNvPicPr>
            <a:picLocks noGrp="1" noChangeAspect="1"/>
          </p:cNvPicPr>
          <p:nvPr>
            <p:ph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417096"/>
            <a:ext cx="9144000" cy="3617494"/>
          </a:xfr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330A3EE-3AF3-5EA8-C582-059E0ABCF838}"/>
              </a:ext>
            </a:extLst>
          </p:cNvPr>
          <p:cNvSpPr txBox="1"/>
          <p:nvPr/>
        </p:nvSpPr>
        <p:spPr>
          <a:xfrm>
            <a:off x="7244219" y="1111405"/>
            <a:ext cx="1181734" cy="64633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r>
              <a:rPr lang="da-DK" dirty="0"/>
              <a:t>Right</a:t>
            </a:r>
            <a:br>
              <a:rPr lang="da-DK" dirty="0"/>
            </a:br>
            <a:r>
              <a:rPr lang="da-DK" dirty="0"/>
              <a:t>Argument</a:t>
            </a:r>
            <a:endParaRPr lang="LID4096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6BC2ADB-E94A-5535-7C68-18269B40D275}"/>
              </a:ext>
            </a:extLst>
          </p:cNvPr>
          <p:cNvSpPr txBox="1"/>
          <p:nvPr/>
        </p:nvSpPr>
        <p:spPr>
          <a:xfrm>
            <a:off x="3876059" y="780699"/>
            <a:ext cx="1245854" cy="3693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r>
              <a:rPr lang="da-DK" dirty="0"/>
              <a:t>Expression</a:t>
            </a:r>
            <a:endParaRPr lang="LID4096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F31B77D-17D2-5D73-F3EF-1FA79766438F}"/>
              </a:ext>
            </a:extLst>
          </p:cNvPr>
          <p:cNvSpPr txBox="1"/>
          <p:nvPr/>
        </p:nvSpPr>
        <p:spPr>
          <a:xfrm>
            <a:off x="46721" y="1471795"/>
            <a:ext cx="1648208" cy="3693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r>
              <a:rPr lang="da-DK" dirty="0"/>
              <a:t>Left Argument</a:t>
            </a:r>
            <a:endParaRPr lang="LID4096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68BEA3A-B15C-9F9A-7A26-1D04E50BB72B}"/>
              </a:ext>
            </a:extLst>
          </p:cNvPr>
          <p:cNvSpPr txBox="1"/>
          <p:nvPr/>
        </p:nvSpPr>
        <p:spPr>
          <a:xfrm>
            <a:off x="3762594" y="2124559"/>
            <a:ext cx="1723549" cy="3693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r>
              <a:rPr lang="da-DK" dirty="0"/>
              <a:t>Previous Result</a:t>
            </a:r>
            <a:endParaRPr lang="LID4096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0093B84-8BCD-758D-0A0B-C56AE35EFF7D}"/>
              </a:ext>
            </a:extLst>
          </p:cNvPr>
          <p:cNvSpPr txBox="1"/>
          <p:nvPr/>
        </p:nvSpPr>
        <p:spPr>
          <a:xfrm>
            <a:off x="4088804" y="2571750"/>
            <a:ext cx="1071127" cy="3693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r>
              <a:rPr lang="da-DK" dirty="0"/>
              <a:t>Function</a:t>
            </a:r>
            <a:endParaRPr lang="LID4096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229A4F4-1DEE-0333-9ABA-3014AEAD2EF2}"/>
              </a:ext>
            </a:extLst>
          </p:cNvPr>
          <p:cNvSpPr txBox="1"/>
          <p:nvPr/>
        </p:nvSpPr>
        <p:spPr>
          <a:xfrm>
            <a:off x="3088472" y="3665258"/>
            <a:ext cx="1978427" cy="3693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r>
              <a:rPr lang="da-DK" dirty="0"/>
              <a:t>Previous Function</a:t>
            </a:r>
            <a:endParaRPr lang="LID4096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E8AF9D5-2315-87F6-33C1-22DB2EE986A6}"/>
              </a:ext>
            </a:extLst>
          </p:cNvPr>
          <p:cNvSpPr txBox="1"/>
          <p:nvPr/>
        </p:nvSpPr>
        <p:spPr>
          <a:xfrm>
            <a:off x="46721" y="2913710"/>
            <a:ext cx="1502334" cy="3693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r>
              <a:rPr lang="da-DK" dirty="0"/>
              <a:t>Previous Left</a:t>
            </a:r>
            <a:endParaRPr lang="LID4096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27C9258-9DBF-3241-9CE8-1F10E588B35E}"/>
              </a:ext>
            </a:extLst>
          </p:cNvPr>
          <p:cNvSpPr txBox="1"/>
          <p:nvPr/>
        </p:nvSpPr>
        <p:spPr>
          <a:xfrm>
            <a:off x="6116237" y="2913710"/>
            <a:ext cx="1622560" cy="3693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r>
              <a:rPr lang="da-DK" dirty="0"/>
              <a:t>Previous Right</a:t>
            </a:r>
            <a:endParaRPr lang="LID4096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57878BD-EE90-EA0D-E9A0-D49D1971B51B}"/>
              </a:ext>
            </a:extLst>
          </p:cNvPr>
          <p:cNvSpPr txBox="1"/>
          <p:nvPr/>
        </p:nvSpPr>
        <p:spPr>
          <a:xfrm>
            <a:off x="638794" y="4041032"/>
            <a:ext cx="77203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/>
              <a:t>(this is using the "regular" https://github.com/Dyalog/ride/tree/tbt_support)</a:t>
            </a:r>
            <a:endParaRPr lang="LID4096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BA793BD-A4D2-F027-D28F-E371200F14FC}"/>
              </a:ext>
            </a:extLst>
          </p:cNvPr>
          <p:cNvSpPr txBox="1"/>
          <p:nvPr/>
        </p:nvSpPr>
        <p:spPr>
          <a:xfrm>
            <a:off x="1786526" y="4386640"/>
            <a:ext cx="5044971" cy="369332"/>
          </a:xfrm>
          <a:prstGeom prst="rect">
            <a:avLst/>
          </a:prstGeom>
          <a:solidFill>
            <a:schemeClr val="accent2"/>
          </a:solidFill>
        </p:spPr>
        <p:txBody>
          <a:bodyPr wrap="none" rtlCol="0">
            <a:spAutoFit/>
          </a:bodyPr>
          <a:lstStyle/>
          <a:p>
            <a:r>
              <a:rPr lang="da-DK" dirty="0"/>
              <a:t>See John Daintree's presentation from Dyalog'23</a:t>
            </a:r>
            <a:endParaRPr lang="LID4096" dirty="0"/>
          </a:p>
        </p:txBody>
      </p:sp>
    </p:spTree>
    <p:extLst>
      <p:ext uri="{BB962C8B-B14F-4D97-AF65-F5344CB8AC3E}">
        <p14:creationId xmlns:p14="http://schemas.microsoft.com/office/powerpoint/2010/main" val="563227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6" grpId="0" animBg="1"/>
      <p:bldP spid="7" grpId="0" animBg="1"/>
      <p:bldP spid="9" grpId="0" animBg="1"/>
      <p:bldP spid="10" grpId="0" animBg="1"/>
      <p:bldP spid="11" grpId="0" animBg="1"/>
      <p:bldP spid="12" grpId="0" animBg="1"/>
      <p:bldP spid="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3E02799-15FD-988F-CECC-41D3927E5A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4026" y="404158"/>
            <a:ext cx="6527846" cy="685535"/>
          </a:xfrm>
        </p:spPr>
        <p:txBody>
          <a:bodyPr/>
          <a:lstStyle/>
          <a:p>
            <a:pPr algn="ctr"/>
            <a:r>
              <a:rPr lang="da-DK" dirty="0"/>
              <a:t>Road Map - 2023</a:t>
            </a:r>
            <a:endParaRPr lang="LID4096" dirty="0"/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223F51DC-E199-AFE2-AB79-E2B79119B88B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LID4096"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814A81AD-BFBE-F550-65E1-C3A3EB8BEF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631399" y="1320800"/>
            <a:ext cx="3173101" cy="3173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2002019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6ED4657-F27D-D777-FE50-356C144A6249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7EEE42-640A-30B0-395B-D3ABD16A74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7" y="1264925"/>
            <a:ext cx="6942054" cy="3242040"/>
          </a:xfrm>
        </p:spPr>
        <p:txBody>
          <a:bodyPr/>
          <a:lstStyle/>
          <a:p>
            <a:r>
              <a:rPr lang="da-DK" dirty="0"/>
              <a:t>A JavaScript emulation of Dyalog's Win32 wrappers (</a:t>
            </a:r>
            <a:r>
              <a:rPr lang="da-DK" dirty="0">
                <a:latin typeface="APL385 Unicode" panose="020B0709000202000203" pitchFamily="49" charset="0"/>
              </a:rPr>
              <a:t>⎕WC</a:t>
            </a:r>
            <a:r>
              <a:rPr lang="da-DK" dirty="0"/>
              <a:t>, </a:t>
            </a:r>
            <a:r>
              <a:rPr lang="da-DK" dirty="0">
                <a:latin typeface="APL385 Unicode" panose="020B0709000202000203" pitchFamily="49" charset="0"/>
              </a:rPr>
              <a:t>⎕WG</a:t>
            </a:r>
            <a:r>
              <a:rPr lang="da-DK" dirty="0"/>
              <a:t>, </a:t>
            </a:r>
            <a:r>
              <a:rPr lang="da-DK" dirty="0">
                <a:latin typeface="APL385 Unicode" panose="020B0709000202000203" pitchFamily="49" charset="0"/>
              </a:rPr>
              <a:t>⎕WS </a:t>
            </a:r>
            <a:r>
              <a:rPr lang="da-DK" dirty="0"/>
              <a:t>…)</a:t>
            </a:r>
          </a:p>
          <a:p>
            <a:r>
              <a:rPr lang="da-DK" dirty="0"/>
              <a:t>"Everywhere" means</a:t>
            </a:r>
          </a:p>
          <a:p>
            <a:pPr lvl="1"/>
            <a:r>
              <a:rPr lang="da-DK" dirty="0"/>
              <a:t>Windows, Linux, macOS Desktops</a:t>
            </a:r>
          </a:p>
          <a:p>
            <a:pPr lvl="1"/>
            <a:r>
              <a:rPr lang="da-DK" dirty="0"/>
              <a:t>Dyalog APL on any platform acting as a Web Server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DFB662B8-1041-3AB1-D28D-D4524F39D5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EWC – "Everywhere" WC</a:t>
            </a:r>
            <a:endParaRPr lang="en-GB" sz="4000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F91A504B-C20A-63F1-2A93-F86D0E5BC9CE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43A406C-7DD2-4F34-2BF8-9836203CF8AC}"/>
              </a:ext>
            </a:extLst>
          </p:cNvPr>
          <p:cNvSpPr txBox="1"/>
          <p:nvPr/>
        </p:nvSpPr>
        <p:spPr>
          <a:xfrm>
            <a:off x="863383" y="3878575"/>
            <a:ext cx="5320687" cy="369332"/>
          </a:xfrm>
          <a:prstGeom prst="rect">
            <a:avLst/>
          </a:prstGeom>
          <a:solidFill>
            <a:schemeClr val="accent2"/>
          </a:solidFill>
        </p:spPr>
        <p:txBody>
          <a:bodyPr wrap="none" rtlCol="0">
            <a:spAutoFit/>
          </a:bodyPr>
          <a:lstStyle/>
          <a:p>
            <a:r>
              <a:rPr lang="da-DK" dirty="0"/>
              <a:t>D07 Mon 15:45: Everywhere WC (Morten Kromberg)</a:t>
            </a:r>
            <a:endParaRPr lang="LID4096" dirty="0"/>
          </a:p>
        </p:txBody>
      </p:sp>
    </p:spTree>
    <p:extLst>
      <p:ext uri="{BB962C8B-B14F-4D97-AF65-F5344CB8AC3E}">
        <p14:creationId xmlns:p14="http://schemas.microsoft.com/office/powerpoint/2010/main" val="42106474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24850B18-3D5B-4386-4088-F144F1FB1318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LID4096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CA24C0D-A0F5-BABD-7214-1474739F3F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51091" y="223033"/>
            <a:ext cx="4992909" cy="492046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8F78816-7E20-4DF6-6DA9-349EE6472A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565" y="624906"/>
            <a:ext cx="3935677" cy="417152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307871F-4E4D-6997-0B34-D1C86BE3CB83}"/>
              </a:ext>
            </a:extLst>
          </p:cNvPr>
          <p:cNvSpPr txBox="1"/>
          <p:nvPr/>
        </p:nvSpPr>
        <p:spPr>
          <a:xfrm>
            <a:off x="0" y="48939"/>
            <a:ext cx="104387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2800" dirty="0">
                <a:latin typeface="APL385 Unicode" panose="020B0709000202000203" pitchFamily="49" charset="0"/>
              </a:rPr>
              <a:t>⎕WC↓</a:t>
            </a:r>
            <a:endParaRPr lang="LID4096" sz="2800" dirty="0">
              <a:latin typeface="APL385 Unicode" panose="020B0709000202000203" pitchFamily="49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612905D-21D4-E5C0-6EFC-5FE81F15C90D}"/>
              </a:ext>
            </a:extLst>
          </p:cNvPr>
          <p:cNvSpPr txBox="1"/>
          <p:nvPr/>
        </p:nvSpPr>
        <p:spPr>
          <a:xfrm>
            <a:off x="3115857" y="29474"/>
            <a:ext cx="104387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2800" dirty="0">
                <a:latin typeface="APL385 Unicode" panose="020B0709000202000203" pitchFamily="49" charset="0"/>
              </a:rPr>
              <a:t>EWC→</a:t>
            </a:r>
            <a:endParaRPr lang="LID4096" sz="2800" dirty="0">
              <a:latin typeface="APL385 Unicode" panose="020B0709000202000203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8240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0A9C88F-BF8C-8345-E270-A7A050DED82A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7C67E5-D717-E268-B9DF-4066B2CEF5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DB4714BE-D154-E8B2-E5B4-F0A3E30057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+ ApexCharts</a:t>
            </a:r>
            <a:endParaRPr lang="LID4096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ACA5FF4-77D1-8E75-C8DA-7B1449E61F6E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LID4096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9B35CCC-71EE-1E68-B96F-6821DBAF56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5963" y="998150"/>
            <a:ext cx="2523914" cy="198958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63D93AD-0A5B-BCDE-3F9A-565C2DF7AB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15727" y="953192"/>
            <a:ext cx="2629012" cy="207243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6FF0B3E-5F65-6E69-64A6-7C8F1C6B10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82665" y="2656953"/>
            <a:ext cx="2685276" cy="211678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CD7624B-C28E-3885-9D01-1C4D98B5681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37429" y="2656952"/>
            <a:ext cx="2685276" cy="2116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136443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B8BC642-2C2F-FBA7-1371-4F01E4E82958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97A9F0-925E-92D5-7726-931A2533D7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94537" y="1890717"/>
            <a:ext cx="1247263" cy="882979"/>
          </a:xfrm>
          <a:solidFill>
            <a:schemeClr val="accent4"/>
          </a:solidFill>
        </p:spPr>
        <p:txBody>
          <a:bodyPr/>
          <a:lstStyle/>
          <a:p>
            <a:pPr marL="0" indent="0">
              <a:buNone/>
            </a:pPr>
            <a:r>
              <a:rPr lang="da-DK" dirty="0"/>
              <a:t>+ Flex</a:t>
            </a:r>
            <a:br>
              <a:rPr lang="da-DK" dirty="0"/>
            </a:br>
            <a:r>
              <a:rPr lang="da-DK" dirty="0"/>
              <a:t>Layout</a:t>
            </a:r>
            <a:endParaRPr lang="LID4096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3551EC9-15BF-0E0C-333C-E2A034AD30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3FD186F5-B230-2F90-3705-510751518A15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LID4096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5C5B974-C60A-03BB-7988-01053250A0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673208" cy="51435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0DDD2A3-18C9-128A-3DDA-D780CB771E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33900" y="1623060"/>
            <a:ext cx="4610100" cy="352044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2BD4FB0-F6D5-0FD2-0B19-F9F1A35284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68508" y="-5715"/>
            <a:ext cx="6375492" cy="1628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576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672090-42C4-DBE0-3FCE-8FF894671E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7" y="1264925"/>
            <a:ext cx="5724525" cy="3242040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da-DK" sz="2000" dirty="0"/>
              <a:t>#! (hash bang) </a:t>
            </a:r>
            <a:r>
              <a:rPr lang="da-DK" sz="2000" dirty="0" err="1"/>
              <a:t>scripting</a:t>
            </a:r>
            <a:endParaRPr lang="da-DK" sz="2000" dirty="0"/>
          </a:p>
          <a:p>
            <a:pPr>
              <a:spcAft>
                <a:spcPts val="600"/>
              </a:spcAft>
            </a:pPr>
            <a:r>
              <a:rPr lang="da-DK" sz="2000" dirty="0"/>
              <a:t>Script engine is critical for new users</a:t>
            </a:r>
          </a:p>
          <a:p>
            <a:pPr>
              <a:spcAft>
                <a:spcPts val="600"/>
              </a:spcAft>
            </a:pPr>
            <a:r>
              <a:rPr lang="da-DK" sz="2000" dirty="0"/>
              <a:t>Makes "Continuous Integration" easier</a:t>
            </a:r>
          </a:p>
          <a:p>
            <a:pPr>
              <a:spcAft>
                <a:spcPts val="600"/>
              </a:spcAft>
            </a:pPr>
            <a:r>
              <a:rPr lang="da-DK" sz="2000" dirty="0"/>
              <a:t>Still a bit of a prototype in v19.0</a:t>
            </a:r>
          </a:p>
          <a:p>
            <a:pPr>
              <a:spcAft>
                <a:spcPts val="600"/>
              </a:spcAft>
            </a:pPr>
            <a:r>
              <a:rPr lang="da-DK" sz="2000" dirty="0"/>
              <a:t>Will be improved in v20.0</a:t>
            </a:r>
          </a:p>
          <a:p>
            <a:pPr lvl="1">
              <a:spcAft>
                <a:spcPts val="600"/>
              </a:spcAft>
            </a:pPr>
            <a:r>
              <a:rPr lang="da-DK" sz="1800" dirty="0" err="1"/>
              <a:t>Need</a:t>
            </a:r>
            <a:r>
              <a:rPr lang="da-DK" sz="1800" dirty="0"/>
              <a:t> to </a:t>
            </a:r>
            <a:r>
              <a:rPr lang="da-DK" sz="1800" dirty="0" err="1"/>
              <a:t>be</a:t>
            </a:r>
            <a:r>
              <a:rPr lang="da-DK" sz="1800" dirty="0"/>
              <a:t> </a:t>
            </a:r>
            <a:r>
              <a:rPr lang="da-DK" sz="1800" dirty="0" err="1"/>
              <a:t>able</a:t>
            </a:r>
            <a:r>
              <a:rPr lang="da-DK" sz="1800" dirty="0"/>
              <a:t> to</a:t>
            </a:r>
            <a:br>
              <a:rPr lang="da-DK" sz="1800" dirty="0"/>
            </a:br>
            <a:r>
              <a:rPr lang="da-DK" sz="1800" dirty="0" err="1"/>
              <a:t>debug</a:t>
            </a:r>
            <a:r>
              <a:rPr lang="da-DK" sz="1800" dirty="0"/>
              <a:t> scripts via RIDE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2A436F54-14F8-540B-68F4-14BD918BFE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528" y="267657"/>
            <a:ext cx="8152257" cy="685535"/>
          </a:xfrm>
        </p:spPr>
        <p:txBody>
          <a:bodyPr/>
          <a:lstStyle/>
          <a:p>
            <a:pPr rtl="0" eaLnBrk="1" latinLnBrk="0" hangingPunct="1"/>
            <a:r>
              <a:rPr lang="en-GB" sz="3600" b="0" kern="1200" dirty="0">
                <a:solidFill>
                  <a:srgbClr val="3B475E"/>
                </a:solidFill>
                <a:effectLst/>
                <a:latin typeface="Sarabun" panose="00000500000000000000" pitchFamily="2" charset="-34"/>
                <a:ea typeface="+mj-ea"/>
                <a:cs typeface="Calibri" panose="020F0502020204030204" pitchFamily="34" charset="0"/>
              </a:rPr>
              <a:t>Script Support</a:t>
            </a:r>
            <a:endParaRPr lang="en-GB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E417BFB-683F-71D1-D9D5-5A1C966750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57850" y="0"/>
            <a:ext cx="3486150" cy="24765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CBC9C6B-87DB-FFC7-9519-A56C1123D9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57850" y="2476500"/>
            <a:ext cx="5724525" cy="2543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3116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345ECE1-8229-CEB7-F699-FE00F6FDAD92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319977" y="1243615"/>
            <a:ext cx="4523327" cy="454555"/>
          </a:xfrm>
          <a:solidFill>
            <a:schemeClr val="accent5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da-DK" dirty="0"/>
              <a:t>Monadic:   </a:t>
            </a:r>
            <a:r>
              <a:rPr lang="da-DK" dirty="0">
                <a:latin typeface="APL385 Unicode" panose="020B0709000202000203" pitchFamily="49" charset="0"/>
              </a:rPr>
              <a:t>f</a:t>
            </a:r>
            <a:r>
              <a:rPr kumimoji="0" lang="LID4096" altLang="LID4096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  <a:ea typeface="Aptos" panose="020B0004020202020204" pitchFamily="34" charset="0"/>
                <a:cs typeface="Cambria Math" panose="02040503050406030204" pitchFamily="18" charset="0"/>
              </a:rPr>
              <a:t>⍛</a:t>
            </a:r>
            <a:r>
              <a:rPr kumimoji="0" lang="da-DK" altLang="LID4096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  <a:ea typeface="Aptos" panose="020B0004020202020204" pitchFamily="34" charset="0"/>
                <a:cs typeface="Cambria Math" panose="02040503050406030204" pitchFamily="18" charset="0"/>
              </a:rPr>
              <a:t>g ⍵ </a:t>
            </a:r>
            <a:r>
              <a:rPr kumimoji="0" lang="da-DK" altLang="LID4096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  <a:ea typeface="Aptos" panose="020B0004020202020204" pitchFamily="34" charset="0"/>
                <a:cs typeface="Cambria Math" panose="02040503050406030204" pitchFamily="18" charset="0"/>
                <a:sym typeface="Wingdings" panose="05000000000000000000" pitchFamily="2" charset="2"/>
              </a:rPr>
              <a:t></a:t>
            </a:r>
            <a:r>
              <a:rPr kumimoji="0" lang="da-DK" altLang="LID4096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  <a:ea typeface="Aptos" panose="020B0004020202020204" pitchFamily="34" charset="0"/>
                <a:cs typeface="Cambria Math" panose="02040503050406030204" pitchFamily="18" charset="0"/>
              </a:rPr>
              <a:t> (f ⍵) g ⍵</a:t>
            </a:r>
            <a:endParaRPr lang="da-DK" dirty="0">
              <a:latin typeface="APL385 Unicode" panose="020B0709000202000203" pitchFamily="49" charset="0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BDF5AC0-7452-FD27-3863-B58F584D47D5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7FB0548A-F925-CB8B-D7B2-2A1852C572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Behind / Reverse Compose</a:t>
            </a:r>
            <a:endParaRPr lang="LID4096" dirty="0"/>
          </a:p>
        </p:txBody>
      </p:sp>
      <p:sp>
        <p:nvSpPr>
          <p:cNvPr id="6" name="Rectangle 1">
            <a:extLst>
              <a:ext uri="{FF2B5EF4-FFF2-40B4-BE49-F238E27FC236}">
                <a16:creationId xmlns:a16="http://schemas.microsoft.com/office/drawing/2014/main" id="{829AF798-75BF-A4D7-DBD9-6CD5D6C2BB59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323528" y="1862707"/>
            <a:ext cx="7946177" cy="28007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LID4096" altLang="LID4096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  <a:ea typeface="Aptos" panose="020B0004020202020204" pitchFamily="34" charset="0"/>
                <a:cs typeface="Courier New" panose="02070309020205020404" pitchFamily="49" charset="0"/>
              </a:rPr>
              <a:t>      From←</a:t>
            </a:r>
            <a:r>
              <a:rPr kumimoji="0" lang="LID4096" altLang="LID4096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  <a:ea typeface="Aptos" panose="020B0004020202020204" pitchFamily="34" charset="0"/>
                <a:cs typeface="Cambria Math" panose="02040503050406030204" pitchFamily="18" charset="0"/>
              </a:rPr>
              <a:t>⊂⍛⌷</a:t>
            </a:r>
            <a:r>
              <a:rPr kumimoji="0" lang="da-DK" altLang="LID4096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  <a:ea typeface="Aptos" panose="020B0004020202020204" pitchFamily="34" charset="0"/>
                <a:cs typeface="Cambria Math" panose="02040503050406030204" pitchFamily="18" charset="0"/>
              </a:rPr>
              <a:t>          ⍝ Enclose behind Index</a:t>
            </a:r>
            <a:endParaRPr kumimoji="0" lang="LID4096" altLang="LID4096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PL385 Unicode" panose="020B0709000202000203" pitchFamily="49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LID4096" altLang="LID4096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  <a:ea typeface="Aptos" panose="020B0004020202020204" pitchFamily="34" charset="0"/>
                <a:cs typeface="Courier New" panose="02070309020205020404" pitchFamily="49" charset="0"/>
              </a:rPr>
              <a:t>      1 2 2 1 From </a:t>
            </a:r>
            <a:r>
              <a:rPr kumimoji="0" lang="LID4096" altLang="LID4096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  <a:ea typeface="Aptos" panose="020B0004020202020204" pitchFamily="34" charset="0"/>
                <a:cs typeface="Cambria Math" panose="02040503050406030204" pitchFamily="18" charset="0"/>
              </a:rPr>
              <a:t>⎕</a:t>
            </a:r>
            <a:r>
              <a:rPr kumimoji="0" lang="LID4096" altLang="LID4096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  <a:ea typeface="Aptos" panose="020B0004020202020204" pitchFamily="34" charset="0"/>
                <a:cs typeface="Courier New" panose="02070309020205020404" pitchFamily="49" charset="0"/>
              </a:rPr>
              <a:t>A</a:t>
            </a:r>
            <a:endParaRPr kumimoji="0" lang="LID4096" altLang="LID4096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PL385 Unicode" panose="020B0709000202000203" pitchFamily="49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LID4096" altLang="LID4096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  <a:ea typeface="Aptos" panose="020B0004020202020204" pitchFamily="34" charset="0"/>
                <a:cs typeface="Courier New" panose="02070309020205020404" pitchFamily="49" charset="0"/>
              </a:rPr>
              <a:t>ABBA</a:t>
            </a:r>
            <a:br>
              <a:rPr kumimoji="0" lang="da-DK" altLang="LID4096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  <a:ea typeface="Aptos" panose="020B0004020202020204" pitchFamily="34" charset="0"/>
                <a:cs typeface="Courier New" panose="02070309020205020404" pitchFamily="49" charset="0"/>
              </a:rPr>
            </a:br>
            <a:endParaRPr kumimoji="0" lang="LID4096" altLang="LID4096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PL385 Unicode" panose="020B0709000202000203" pitchFamily="49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LID4096" altLang="LID4096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  <a:ea typeface="Aptos" panose="020B0004020202020204" pitchFamily="34" charset="0"/>
                <a:cs typeface="Courier New" panose="02070309020205020404" pitchFamily="49" charset="0"/>
              </a:rPr>
              <a:t>      f←5</a:t>
            </a:r>
            <a:r>
              <a:rPr kumimoji="0" lang="LID4096" altLang="LID4096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  <a:ea typeface="Aptos" panose="020B0004020202020204" pitchFamily="34" charset="0"/>
                <a:cs typeface="Cambria Math" panose="02040503050406030204" pitchFamily="18" charset="0"/>
              </a:rPr>
              <a:t>∘</a:t>
            </a:r>
            <a:r>
              <a:rPr kumimoji="0" lang="LID4096" altLang="LID4096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  <a:ea typeface="Aptos" panose="020B0004020202020204" pitchFamily="34" charset="0"/>
                <a:cs typeface="Courier New" panose="02070309020205020404" pitchFamily="49" charset="0"/>
              </a:rPr>
              <a:t>&lt; </a:t>
            </a:r>
            <a:r>
              <a:rPr kumimoji="0" lang="da-DK" altLang="LID4096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  <a:ea typeface="Aptos" panose="020B0004020202020204" pitchFamily="34" charset="0"/>
                <a:cs typeface="Courier New" panose="02070309020205020404" pitchFamily="49" charset="0"/>
              </a:rPr>
              <a:t>           </a:t>
            </a:r>
            <a:r>
              <a:rPr kumimoji="0" lang="LID4096" altLang="LID4096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  <a:ea typeface="Aptos" panose="020B0004020202020204" pitchFamily="34" charset="0"/>
                <a:cs typeface="Courier New" panose="02070309020205020404" pitchFamily="49" charset="0"/>
              </a:rPr>
              <a:t> </a:t>
            </a:r>
            <a:r>
              <a:rPr kumimoji="0" lang="LID4096" altLang="LID4096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  <a:ea typeface="Aptos" panose="020B0004020202020204" pitchFamily="34" charset="0"/>
                <a:cs typeface="Cambria Math" panose="02040503050406030204" pitchFamily="18" charset="0"/>
              </a:rPr>
              <a:t>⍝</a:t>
            </a:r>
            <a:r>
              <a:rPr kumimoji="0" lang="LID4096" altLang="LID4096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  <a:ea typeface="Aptos" panose="020B0004020202020204" pitchFamily="34" charset="0"/>
                <a:cs typeface="Courier New" panose="02070309020205020404" pitchFamily="49" charset="0"/>
              </a:rPr>
              <a:t> </a:t>
            </a:r>
            <a:r>
              <a:rPr kumimoji="0" lang="da-DK" altLang="LID4096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  <a:ea typeface="Aptos" panose="020B0004020202020204" pitchFamily="34" charset="0"/>
                <a:cs typeface="Courier New" panose="02070309020205020404" pitchFamily="49" charset="0"/>
              </a:rPr>
              <a:t>P</a:t>
            </a:r>
            <a:r>
              <a:rPr kumimoji="0" lang="LID4096" altLang="LID4096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  <a:ea typeface="Aptos" panose="020B0004020202020204" pitchFamily="34" charset="0"/>
                <a:cs typeface="Courier New" panose="02070309020205020404" pitchFamily="49" charset="0"/>
              </a:rPr>
              <a:t>redicate function</a:t>
            </a:r>
            <a:endParaRPr kumimoji="0" lang="LID4096" altLang="LID4096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PL385 Unicode" panose="020B0709000202000203" pitchFamily="49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LID4096" altLang="LID4096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  <a:ea typeface="Aptos" panose="020B0004020202020204" pitchFamily="34" charset="0"/>
                <a:cs typeface="Courier New" panose="02070309020205020404" pitchFamily="49" charset="0"/>
              </a:rPr>
              <a:t>      f</a:t>
            </a:r>
            <a:r>
              <a:rPr kumimoji="0" lang="LID4096" altLang="LID4096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  <a:ea typeface="Aptos" panose="020B0004020202020204" pitchFamily="34" charset="0"/>
                <a:cs typeface="Cambria Math" panose="02040503050406030204" pitchFamily="18" charset="0"/>
              </a:rPr>
              <a:t>⍛⌿</a:t>
            </a:r>
            <a:r>
              <a:rPr kumimoji="0" lang="LID4096" altLang="LID4096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  <a:ea typeface="Aptos" panose="020B0004020202020204" pitchFamily="34" charset="0"/>
                <a:cs typeface="Courier New" panose="02070309020205020404" pitchFamily="49" charset="0"/>
              </a:rPr>
              <a:t> 2 7 1 8 2 8   </a:t>
            </a:r>
            <a:r>
              <a:rPr kumimoji="0" lang="LID4096" altLang="LID4096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  <a:ea typeface="Aptos" panose="020B0004020202020204" pitchFamily="34" charset="0"/>
                <a:cs typeface="Cambria Math" panose="02040503050406030204" pitchFamily="18" charset="0"/>
              </a:rPr>
              <a:t>⍝</a:t>
            </a:r>
            <a:r>
              <a:rPr kumimoji="0" lang="LID4096" altLang="LID4096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  <a:ea typeface="Aptos" panose="020B0004020202020204" pitchFamily="34" charset="0"/>
                <a:cs typeface="Courier New" panose="02070309020205020404" pitchFamily="49" charset="0"/>
              </a:rPr>
              <a:t> </a:t>
            </a:r>
            <a:r>
              <a:rPr kumimoji="0" lang="da-DK" altLang="LID4096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  <a:ea typeface="Aptos" panose="020B0004020202020204" pitchFamily="34" charset="0"/>
                <a:cs typeface="Courier New" panose="02070309020205020404" pitchFamily="49" charset="0"/>
              </a:rPr>
              <a:t>F</a:t>
            </a:r>
            <a:r>
              <a:rPr kumimoji="0" lang="LID4096" altLang="LID4096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  <a:ea typeface="Aptos" panose="020B0004020202020204" pitchFamily="34" charset="0"/>
                <a:cs typeface="Courier New" panose="02070309020205020404" pitchFamily="49" charset="0"/>
              </a:rPr>
              <a:t>ilter by f</a:t>
            </a:r>
            <a:endParaRPr kumimoji="0" lang="LID4096" altLang="LID4096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PL385 Unicode" panose="020B0709000202000203" pitchFamily="49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LID4096" altLang="LID4096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  <a:ea typeface="Aptos" panose="020B0004020202020204" pitchFamily="34" charset="0"/>
                <a:cs typeface="Courier New" panose="02070309020205020404" pitchFamily="49" charset="0"/>
              </a:rPr>
              <a:t>7 8 8</a:t>
            </a:r>
            <a:endParaRPr kumimoji="0" lang="LID4096" altLang="LID4096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PL385 Unicode" panose="020B0709000202000203" pitchFamily="49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a-DK" altLang="LID4096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PL385 Unicode" panose="020B0709000202000203" pitchFamily="49" charset="0"/>
              <a:ea typeface="Aptos" panose="020B0004020202020204" pitchFamily="34" charset="0"/>
              <a:cs typeface="Aptos" panose="020B00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a-DK" altLang="LID4096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  <a:ea typeface="Aptos" panose="020B0004020202020204" pitchFamily="34" charset="0"/>
                <a:cs typeface="Courier New" panose="02070309020205020404" pitchFamily="49" charset="0"/>
              </a:rPr>
              <a:t>      </a:t>
            </a:r>
            <a:r>
              <a:rPr kumimoji="0" lang="LID4096" altLang="LID4096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  <a:ea typeface="Aptos" panose="020B0004020202020204" pitchFamily="34" charset="0"/>
                <a:cs typeface="Courier New" panose="02070309020205020404" pitchFamily="49" charset="0"/>
              </a:rPr>
              <a:t>⌈/⍛=</a:t>
            </a:r>
            <a:r>
              <a:rPr kumimoji="0" lang="da-DK" altLang="LID4096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  <a:ea typeface="Aptos" panose="020B0004020202020204" pitchFamily="34" charset="0"/>
                <a:cs typeface="Courier New" panose="02070309020205020404" pitchFamily="49" charset="0"/>
              </a:rPr>
              <a:t> </a:t>
            </a:r>
            <a:r>
              <a:rPr kumimoji="0" lang="LID4096" altLang="LID4096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  <a:ea typeface="Aptos" panose="020B0004020202020204" pitchFamily="34" charset="0"/>
                <a:cs typeface="Courier New" panose="02070309020205020404" pitchFamily="49" charset="0"/>
              </a:rPr>
              <a:t>2 7 1 8 2 8 3</a:t>
            </a:r>
            <a:r>
              <a:rPr kumimoji="0" lang="da-DK" altLang="LID4096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  <a:ea typeface="Aptos" panose="020B0004020202020204" pitchFamily="34" charset="0"/>
                <a:cs typeface="Courier New" panose="02070309020205020404" pitchFamily="49" charset="0"/>
              </a:rPr>
              <a:t> ⍝ Max behind Equal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LID4096" altLang="LID4096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  <a:ea typeface="Aptos" panose="020B0004020202020204" pitchFamily="34" charset="0"/>
                <a:cs typeface="Courier New" panose="02070309020205020404" pitchFamily="49" charset="0"/>
              </a:rPr>
              <a:t>0 0 0 1 0 1 0</a:t>
            </a:r>
            <a:endParaRPr kumimoji="0" lang="LID4096" altLang="LID4096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PL385 Unicode" panose="020B0709000202000203" pitchFamily="49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a-DK" altLang="LID4096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PL385 Unicode" panose="020B0709000202000203" pitchFamily="49" charset="0"/>
              <a:ea typeface="Aptos" panose="020B0004020202020204" pitchFamily="34" charset="0"/>
              <a:cs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0606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BDF5AC0-7452-FD27-3863-B58F584D47D5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7FB0548A-F925-CB8B-D7B2-2A1852C572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Behind / Reverse Compose</a:t>
            </a:r>
            <a:endParaRPr lang="LID4096" dirty="0"/>
          </a:p>
        </p:txBody>
      </p:sp>
      <p:sp>
        <p:nvSpPr>
          <p:cNvPr id="6" name="Rectangle 1">
            <a:extLst>
              <a:ext uri="{FF2B5EF4-FFF2-40B4-BE49-F238E27FC236}">
                <a16:creationId xmlns:a16="http://schemas.microsoft.com/office/drawing/2014/main" id="{829AF798-75BF-A4D7-DBD9-6CD5D6C2BB59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319977" y="1988598"/>
            <a:ext cx="6702915" cy="2462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LID4096" altLang="LID4096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  <a:ea typeface="Aptos" panose="020B0004020202020204" pitchFamily="34" charset="0"/>
                <a:cs typeface="Courier New" panose="02070309020205020404" pitchFamily="49" charset="0"/>
              </a:rPr>
              <a:t>     </a:t>
            </a:r>
            <a:r>
              <a:rPr kumimoji="0" lang="da-DK" altLang="LID4096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  <a:ea typeface="Aptos" panose="020B0004020202020204" pitchFamily="34" charset="0"/>
                <a:cs typeface="Courier New" panose="02070309020205020404" pitchFamily="49" charset="0"/>
              </a:rPr>
              <a:t> </a:t>
            </a:r>
            <a:r>
              <a:rPr kumimoji="0" lang="LID4096" altLang="LID4096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  <a:ea typeface="Aptos" panose="020B0004020202020204" pitchFamily="34" charset="0"/>
                <a:cs typeface="Courier New" panose="02070309020205020404" pitchFamily="49" charset="0"/>
              </a:rPr>
              <a:t>10⍳⍛∊2 3 5 8   </a:t>
            </a:r>
            <a:r>
              <a:rPr kumimoji="0" lang="da-DK" altLang="LID4096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  <a:ea typeface="Aptos" panose="020B0004020202020204" pitchFamily="34" charset="0"/>
                <a:cs typeface="Courier New" panose="02070309020205020404" pitchFamily="49" charset="0"/>
              </a:rPr>
              <a:t>   </a:t>
            </a:r>
            <a:r>
              <a:rPr kumimoji="0" lang="LID4096" altLang="LID4096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  <a:ea typeface="Aptos" panose="020B0004020202020204" pitchFamily="34" charset="0"/>
                <a:cs typeface="Courier New" panose="02070309020205020404" pitchFamily="49" charset="0"/>
              </a:rPr>
              <a:t>⍝ (⍳10)∊2 3 5 8</a:t>
            </a:r>
            <a:endParaRPr kumimoji="0" lang="da-DK" altLang="LID4096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PL385 Unicode" panose="020B0709000202000203" pitchFamily="49" charset="0"/>
              <a:ea typeface="Aptos" panose="020B0004020202020204" pitchFamily="34" charset="0"/>
              <a:cs typeface="Courier New" panose="02070309020205020404" pitchFamily="49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LID4096" altLang="LID4096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  <a:ea typeface="Aptos" panose="020B0004020202020204" pitchFamily="34" charset="0"/>
                <a:cs typeface="Courier New" panose="02070309020205020404" pitchFamily="49" charset="0"/>
              </a:rPr>
              <a:t>0 1 1 0 1 0 0 1 0 0</a:t>
            </a:r>
            <a:endParaRPr kumimoji="0" lang="LID4096" altLang="LID4096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PL385 Unicode" panose="020B0709000202000203" pitchFamily="49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a-DK" altLang="LID4096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PL385 Unicode" panose="020B0709000202000203" pitchFamily="49" charset="0"/>
              <a:ea typeface="Aptos" panose="020B0004020202020204" pitchFamily="34" charset="0"/>
              <a:cs typeface="Aptos" panose="020B00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a-DK" altLang="LID4096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  <a:ea typeface="Aptos" panose="020B0004020202020204" pitchFamily="34" charset="0"/>
                <a:cs typeface="Courier New" panose="02070309020205020404" pitchFamily="49" charset="0"/>
              </a:rPr>
              <a:t>      </a:t>
            </a:r>
            <a:r>
              <a:rPr kumimoji="0" lang="LID4096" altLang="LID4096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  <a:ea typeface="Aptos" panose="020B0004020202020204" pitchFamily="34" charset="0"/>
                <a:cs typeface="Courier New" panose="02070309020205020404" pitchFamily="49" charset="0"/>
              </a:rPr>
              <a:t>Sort←⊂⍤⍋⍛⌷</a:t>
            </a:r>
            <a:r>
              <a:rPr kumimoji="0" lang="LID4096" altLang="LID4096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  <a:ea typeface="Aptos" panose="020B0004020202020204" pitchFamily="34" charset="0"/>
                <a:cs typeface="Aptos" panose="020B0004020202020204" pitchFamily="34" charset="0"/>
              </a:rPr>
              <a:t> </a:t>
            </a:r>
            <a:r>
              <a:rPr kumimoji="0" lang="da-DK" altLang="LID4096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  <a:ea typeface="Aptos" panose="020B0004020202020204" pitchFamily="34" charset="0"/>
                <a:cs typeface="Aptos" panose="020B0004020202020204" pitchFamily="34" charset="0"/>
              </a:rPr>
              <a:t>       ⍝ Universal sorting function </a:t>
            </a:r>
            <a:endParaRPr kumimoji="0" lang="LID4096" altLang="LID4096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PL385 Unicode" panose="020B0709000202000203" pitchFamily="49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LID4096" altLang="LID4096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  <a:ea typeface="Aptos" panose="020B0004020202020204" pitchFamily="34" charset="0"/>
                <a:cs typeface="Courier New" panose="02070309020205020404" pitchFamily="49" charset="0"/>
              </a:rPr>
              <a:t>      Sort 'mississippi</a:t>
            </a:r>
            <a:r>
              <a:rPr lang="da-DK" altLang="LID4096" sz="1400" dirty="0">
                <a:solidFill>
                  <a:schemeClr val="tx1"/>
                </a:solidFill>
                <a:latin typeface="APL385 Unicode" panose="020B0709000202000203" pitchFamily="49" charset="0"/>
                <a:ea typeface="Aptos" panose="020B0004020202020204" pitchFamily="34" charset="0"/>
                <a:cs typeface="Courier New" panose="02070309020205020404" pitchFamily="49" charset="0"/>
              </a:rPr>
              <a:t>'</a:t>
            </a:r>
            <a:endParaRPr kumimoji="0" lang="da-DK" altLang="LID4096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PL385 Unicode" panose="020B0709000202000203" pitchFamily="49" charset="0"/>
              <a:ea typeface="Aptos" panose="020B0004020202020204" pitchFamily="34" charset="0"/>
              <a:cs typeface="Courier New" panose="02070309020205020404" pitchFamily="49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LID4096" altLang="LID4096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  <a:ea typeface="Aptos" panose="020B0004020202020204" pitchFamily="34" charset="0"/>
                <a:cs typeface="Courier New" panose="02070309020205020404" pitchFamily="49" charset="0"/>
              </a:rPr>
              <a:t>iiiimppssss</a:t>
            </a:r>
            <a:br>
              <a:rPr kumimoji="0" lang="LID4096" altLang="LID4096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  <a:ea typeface="Aptos" panose="020B0004020202020204" pitchFamily="34" charset="0"/>
                <a:cs typeface="Courier New" panose="02070309020205020404" pitchFamily="49" charset="0"/>
              </a:rPr>
            </a:br>
            <a:endParaRPr kumimoji="0" lang="da-DK" altLang="LID4096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PL385 Unicode" panose="020B0709000202000203" pitchFamily="49" charset="0"/>
              <a:ea typeface="Aptos" panose="020B0004020202020204" pitchFamily="34" charset="0"/>
              <a:cs typeface="Courier New" panose="02070309020205020404" pitchFamily="49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LID4096" altLang="LID4096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  <a:ea typeface="Aptos" panose="020B0004020202020204" pitchFamily="34" charset="0"/>
                <a:cs typeface="Courier New" panose="02070309020205020404" pitchFamily="49" charset="0"/>
              </a:rPr>
              <a:t>      </a:t>
            </a:r>
            <a:r>
              <a:rPr kumimoji="0" lang="da-DK" altLang="LID4096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  <a:ea typeface="Aptos" panose="020B0004020202020204" pitchFamily="34" charset="0"/>
                <a:cs typeface="Courier New" panose="02070309020205020404" pitchFamily="49" charset="0"/>
              </a:rPr>
              <a:t>10 30 20 Sort ↑'Ten' 'Thirty' 'Twenty'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a-DK" altLang="LID4096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  <a:ea typeface="Aptos" panose="020B0004020202020204" pitchFamily="34" charset="0"/>
                <a:cs typeface="Courier New" panose="02070309020205020404" pitchFamily="49" charset="0"/>
              </a:rPr>
              <a:t>Ten </a:t>
            </a:r>
            <a:br>
              <a:rPr kumimoji="0" lang="da-DK" altLang="LID4096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  <a:ea typeface="Aptos" panose="020B0004020202020204" pitchFamily="34" charset="0"/>
                <a:cs typeface="Courier New" panose="02070309020205020404" pitchFamily="49" charset="0"/>
              </a:rPr>
            </a:br>
            <a:r>
              <a:rPr kumimoji="0" lang="da-DK" altLang="LID4096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  <a:ea typeface="Aptos" panose="020B0004020202020204" pitchFamily="34" charset="0"/>
                <a:cs typeface="Courier New" panose="02070309020205020404" pitchFamily="49" charset="0"/>
              </a:rPr>
              <a:t>Twenty</a:t>
            </a:r>
            <a:br>
              <a:rPr kumimoji="0" lang="da-DK" altLang="LID4096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  <a:ea typeface="Aptos" panose="020B0004020202020204" pitchFamily="34" charset="0"/>
                <a:cs typeface="Courier New" panose="02070309020205020404" pitchFamily="49" charset="0"/>
              </a:rPr>
            </a:br>
            <a:r>
              <a:rPr kumimoji="0" lang="da-DK" altLang="LID4096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  <a:ea typeface="Aptos" panose="020B0004020202020204" pitchFamily="34" charset="0"/>
                <a:cs typeface="Courier New" panose="02070309020205020404" pitchFamily="49" charset="0"/>
              </a:rPr>
              <a:t>Thirty</a:t>
            </a:r>
            <a:endParaRPr kumimoji="0" lang="LID4096" altLang="LID4096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PL385 Unicode" panose="020B0709000202000203" pitchFamily="49" charset="0"/>
            </a:endParaRPr>
          </a:p>
        </p:txBody>
      </p:sp>
      <p:sp>
        <p:nvSpPr>
          <p:cNvPr id="3" name="Content Placeholder 1">
            <a:extLst>
              <a:ext uri="{FF2B5EF4-FFF2-40B4-BE49-F238E27FC236}">
                <a16:creationId xmlns:a16="http://schemas.microsoft.com/office/drawing/2014/main" id="{4254118F-C614-52EF-C498-3B1C4A79341A}"/>
              </a:ext>
            </a:extLst>
          </p:cNvPr>
          <p:cNvSpPr txBox="1">
            <a:spLocks/>
          </p:cNvSpPr>
          <p:nvPr/>
        </p:nvSpPr>
        <p:spPr>
          <a:xfrm>
            <a:off x="319977" y="1243615"/>
            <a:ext cx="5075987" cy="454555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6600"/>
              </a:buClr>
              <a:buSzPct val="75000"/>
              <a:buFont typeface="Arial" panose="020B0604020202020204" pitchFamily="34" charset="0"/>
              <a:buNone/>
              <a:defRPr sz="1800" kern="1200">
                <a:solidFill>
                  <a:srgbClr val="3B475E"/>
                </a:solidFill>
                <a:latin typeface="Sarabun" panose="00000500000000000000" pitchFamily="2" charset="-34"/>
                <a:ea typeface="+mn-ea"/>
                <a:cs typeface="+mn-cs"/>
              </a:defRPr>
            </a:lvl1pPr>
            <a:lvl2pPr marL="717550" indent="-355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6600"/>
              </a:buClr>
              <a:buSzPct val="60000"/>
              <a:buFont typeface="Courier New" panose="02070309020205020404" pitchFamily="49" charset="0"/>
              <a:buChar char="o"/>
              <a:defRPr lang="en-US" sz="2000" kern="1200">
                <a:solidFill>
                  <a:srgbClr val="3B475E"/>
                </a:solidFill>
                <a:latin typeface="Sarabun" panose="00000500000000000000" pitchFamily="2" charset="-34"/>
                <a:ea typeface="+mn-ea"/>
                <a:cs typeface="+mn-cs"/>
              </a:defRPr>
            </a:lvl2pPr>
            <a:lvl3pPr marL="1079500" indent="-3619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6600"/>
              </a:buClr>
              <a:buSzPct val="75000"/>
              <a:buFont typeface="Wingdings" panose="05000000000000000000" pitchFamily="2" charset="2"/>
              <a:buChar char="§"/>
              <a:defRPr sz="1800" kern="1200">
                <a:solidFill>
                  <a:srgbClr val="3B475E"/>
                </a:solidFill>
                <a:latin typeface="Sarabun" panose="00000500000000000000" pitchFamily="2" charset="-34"/>
                <a:ea typeface="+mn-ea"/>
                <a:cs typeface="+mn-cs"/>
              </a:defRPr>
            </a:lvl3pPr>
            <a:lvl4pPr marL="1433513" indent="-35401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6600"/>
              </a:buClr>
              <a:buSzPct val="75000"/>
              <a:buFont typeface="Calibri" panose="020F0502020204030204" pitchFamily="34" charset="0"/>
              <a:buChar char="–"/>
              <a:defRPr sz="1400" kern="1200">
                <a:solidFill>
                  <a:srgbClr val="3B475E"/>
                </a:solidFill>
                <a:latin typeface="Sarabun" panose="00000500000000000000" pitchFamily="2" charset="-34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Clr>
                <a:srgbClr val="FF9421"/>
              </a:buClr>
              <a:buFont typeface="Calibri" panose="020F050202020403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a-DK" dirty="0"/>
              <a:t>Dyadic:  </a:t>
            </a:r>
            <a:r>
              <a:rPr lang="da-DK" dirty="0">
                <a:latin typeface="APL385 Unicode" panose="020B0709000202000203" pitchFamily="49" charset="0"/>
              </a:rPr>
              <a:t> ⍺ f</a:t>
            </a:r>
            <a:r>
              <a:rPr lang="LID4096" altLang="LID4096" dirty="0">
                <a:solidFill>
                  <a:schemeClr val="tx1"/>
                </a:solidFill>
                <a:latin typeface="APL385 Unicode" panose="020B0709000202000203" pitchFamily="49" charset="0"/>
                <a:ea typeface="Aptos" panose="020B0004020202020204" pitchFamily="34" charset="0"/>
                <a:cs typeface="Cambria Math" panose="02040503050406030204" pitchFamily="18" charset="0"/>
              </a:rPr>
              <a:t>⍛</a:t>
            </a:r>
            <a:r>
              <a:rPr lang="da-DK" altLang="LID4096" dirty="0">
                <a:solidFill>
                  <a:schemeClr val="tx1"/>
                </a:solidFill>
                <a:latin typeface="APL385 Unicode" panose="020B0709000202000203" pitchFamily="49" charset="0"/>
                <a:ea typeface="Aptos" panose="020B0004020202020204" pitchFamily="34" charset="0"/>
                <a:cs typeface="Cambria Math" panose="02040503050406030204" pitchFamily="18" charset="0"/>
              </a:rPr>
              <a:t>g ⍵  </a:t>
            </a:r>
            <a:r>
              <a:rPr lang="da-DK" altLang="LID4096" dirty="0">
                <a:solidFill>
                  <a:schemeClr val="tx1"/>
                </a:solidFill>
                <a:latin typeface="APL385 Unicode" panose="020B0709000202000203" pitchFamily="49" charset="0"/>
                <a:ea typeface="Aptos" panose="020B0004020202020204" pitchFamily="34" charset="0"/>
                <a:cs typeface="Cambria Math" panose="02040503050406030204" pitchFamily="18" charset="0"/>
                <a:sym typeface="Wingdings" panose="05000000000000000000" pitchFamily="2" charset="2"/>
              </a:rPr>
              <a:t></a:t>
            </a:r>
            <a:r>
              <a:rPr lang="da-DK" altLang="LID4096" dirty="0">
                <a:solidFill>
                  <a:schemeClr val="tx1"/>
                </a:solidFill>
                <a:latin typeface="APL385 Unicode" panose="020B0709000202000203" pitchFamily="49" charset="0"/>
                <a:ea typeface="Aptos" panose="020B0004020202020204" pitchFamily="34" charset="0"/>
                <a:cs typeface="Cambria Math" panose="02040503050406030204" pitchFamily="18" charset="0"/>
              </a:rPr>
              <a:t>  (f ⍺) g ⍵</a:t>
            </a:r>
            <a:endParaRPr lang="da-DK" dirty="0">
              <a:latin typeface="APL385 Unicode" panose="020B0709000202000203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62279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BDF5AC0-7452-FD27-3863-B58F584D47D5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7FB0548A-F925-CB8B-D7B2-2A1852C572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Behind / Reverse Compose</a:t>
            </a:r>
            <a:endParaRPr lang="LID4096" dirty="0"/>
          </a:p>
        </p:txBody>
      </p:sp>
      <p:pic>
        <p:nvPicPr>
          <p:cNvPr id="9" name="Picture 3">
            <a:extLst>
              <a:ext uri="{FF2B5EF4-FFF2-40B4-BE49-F238E27FC236}">
                <a16:creationId xmlns:a16="http://schemas.microsoft.com/office/drawing/2014/main" id="{C8F54653-52DD-0E01-78FC-5539FBC923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104148" y="1518387"/>
            <a:ext cx="2532377" cy="2532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DFEB37C-D784-8BA5-BB21-3BAD51B8FC4E}"/>
              </a:ext>
            </a:extLst>
          </p:cNvPr>
          <p:cNvSpPr txBox="1"/>
          <p:nvPr/>
        </p:nvSpPr>
        <p:spPr>
          <a:xfrm>
            <a:off x="2780296" y="4069629"/>
            <a:ext cx="31341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/>
              <a:t>For Conor, with Thanks: </a:t>
            </a:r>
            <a:r>
              <a:rPr lang="el-GR" dirty="0"/>
              <a:t>Σ &amp; Δ</a:t>
            </a:r>
            <a:endParaRPr lang="LID4096" dirty="0"/>
          </a:p>
        </p:txBody>
      </p:sp>
    </p:spTree>
    <p:extLst>
      <p:ext uri="{BB962C8B-B14F-4D97-AF65-F5344CB8AC3E}">
        <p14:creationId xmlns:p14="http://schemas.microsoft.com/office/powerpoint/2010/main" val="233889810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E2383A0-85E2-6577-F53A-F90EA6F154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2479" y="1147556"/>
            <a:ext cx="6092513" cy="3242040"/>
          </a:xfrm>
        </p:spPr>
        <p:txBody>
          <a:bodyPr>
            <a:normAutofit/>
          </a:bodyPr>
          <a:lstStyle/>
          <a:p>
            <a:pPr marL="0" indent="0">
              <a:spcAft>
                <a:spcPts val="600"/>
              </a:spcAft>
              <a:buNone/>
            </a:pPr>
            <a:r>
              <a:rPr lang="da-DK" sz="2000" dirty="0"/>
              <a:t>Package manager for Dyalog APL</a:t>
            </a:r>
            <a:br>
              <a:rPr lang="da-DK" sz="2000" dirty="0"/>
            </a:br>
            <a:r>
              <a:rPr lang="da-DK" sz="2000" dirty="0"/>
              <a:t>(A tasty way to package APLs)</a:t>
            </a:r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070087FC-2997-A0FE-B9C1-181A4140D1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1179" y="267657"/>
            <a:ext cx="5620318" cy="685535"/>
          </a:xfrm>
        </p:spPr>
        <p:txBody>
          <a:bodyPr/>
          <a:lstStyle/>
          <a:p>
            <a:r>
              <a:rPr lang="da-DK" dirty="0"/>
              <a:t>Tatin</a:t>
            </a:r>
            <a:endParaRPr lang="LID4096" dirty="0"/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C0F22930-1F8C-9910-7FD9-AB08DC2A5C4D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LID4096"/>
          </a:p>
        </p:txBody>
      </p:sp>
      <p:pic>
        <p:nvPicPr>
          <p:cNvPr id="2" name="Picture 4">
            <a:extLst>
              <a:ext uri="{FF2B5EF4-FFF2-40B4-BE49-F238E27FC236}">
                <a16:creationId xmlns:a16="http://schemas.microsoft.com/office/drawing/2014/main" id="{68C23FED-2C1D-AF3D-49C4-4660F5ED93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37575" y="249718"/>
            <a:ext cx="721412" cy="721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AF906ED-C18C-753D-09DA-E76184D0FE80}"/>
              </a:ext>
            </a:extLst>
          </p:cNvPr>
          <p:cNvSpPr txBox="1"/>
          <p:nvPr/>
        </p:nvSpPr>
        <p:spPr>
          <a:xfrm>
            <a:off x="698281" y="1971585"/>
            <a:ext cx="37929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latin typeface="APL385 Unicode" panose="020B0709000202000203" pitchFamily="49" charset="0"/>
              </a:rPr>
              <a:t>      ]</a:t>
            </a:r>
            <a:r>
              <a:rPr lang="en-GB" sz="1200" dirty="0" err="1">
                <a:latin typeface="APL385 Unicode" panose="020B0709000202000203" pitchFamily="49" charset="0"/>
              </a:rPr>
              <a:t>z←tatin.listPackages</a:t>
            </a:r>
            <a:endParaRPr lang="en-GB" sz="1200" dirty="0">
              <a:latin typeface="APL385 Unicode" panose="020B0709000202000203" pitchFamily="49" charset="0"/>
            </a:endParaRPr>
          </a:p>
          <a:p>
            <a:r>
              <a:rPr lang="en-GB" sz="1200" dirty="0">
                <a:latin typeface="APL385 Unicode" panose="020B0709000202000203" pitchFamily="49" charset="0"/>
              </a:rPr>
              <a:t>      {⍺,≢⍵}⌸{(¯1+⍵⍳'-')↑⍵}¨3↓z[;1]</a:t>
            </a:r>
          </a:p>
          <a:p>
            <a:r>
              <a:rPr lang="en-GB" sz="1200" dirty="0">
                <a:latin typeface="APL385 Unicode" panose="020B0709000202000203" pitchFamily="49" charset="0"/>
              </a:rPr>
              <a:t> </a:t>
            </a:r>
            <a:r>
              <a:rPr lang="en-GB" sz="1200" dirty="0" err="1">
                <a:latin typeface="APL385 Unicode" panose="020B0709000202000203" pitchFamily="49" charset="0"/>
              </a:rPr>
              <a:t>aplteam</a:t>
            </a:r>
            <a:r>
              <a:rPr lang="en-GB" sz="1200" dirty="0">
                <a:latin typeface="APL385 Unicode" panose="020B0709000202000203" pitchFamily="49" charset="0"/>
              </a:rPr>
              <a:t>  42</a:t>
            </a:r>
          </a:p>
          <a:p>
            <a:r>
              <a:rPr lang="en-GB" sz="1200" dirty="0">
                <a:latin typeface="APL385 Unicode" panose="020B0709000202000203" pitchFamily="49" charset="0"/>
              </a:rPr>
              <a:t> </a:t>
            </a:r>
            <a:r>
              <a:rPr lang="en-GB" sz="1200" dirty="0" err="1">
                <a:latin typeface="APL385 Unicode" panose="020B0709000202000203" pitchFamily="49" charset="0"/>
              </a:rPr>
              <a:t>davin</a:t>
            </a:r>
            <a:r>
              <a:rPr lang="en-GB" sz="1200" dirty="0">
                <a:latin typeface="APL385 Unicode" panose="020B0709000202000203" pitchFamily="49" charset="0"/>
              </a:rPr>
              <a:t>     4</a:t>
            </a:r>
          </a:p>
          <a:p>
            <a:r>
              <a:rPr lang="en-GB" sz="1200" dirty="0">
                <a:latin typeface="APL385 Unicode" panose="020B0709000202000203" pitchFamily="49" charset="0"/>
              </a:rPr>
              <a:t> </a:t>
            </a:r>
            <a:r>
              <a:rPr lang="en-GB" sz="1200" dirty="0" err="1">
                <a:latin typeface="APL385 Unicode" panose="020B0709000202000203" pitchFamily="49" charset="0"/>
              </a:rPr>
              <a:t>dyalog</a:t>
            </a:r>
            <a:r>
              <a:rPr lang="en-GB" sz="1200" dirty="0">
                <a:latin typeface="APL385 Unicode" panose="020B0709000202000203" pitchFamily="49" charset="0"/>
              </a:rPr>
              <a:t>    2</a:t>
            </a:r>
          </a:p>
          <a:p>
            <a:endParaRPr lang="en-GB" sz="12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F76F87F-029F-8F77-632E-FF3AA2281168}"/>
              </a:ext>
            </a:extLst>
          </p:cNvPr>
          <p:cNvSpPr txBox="1"/>
          <p:nvPr/>
        </p:nvSpPr>
        <p:spPr>
          <a:xfrm>
            <a:off x="698281" y="3110280"/>
            <a:ext cx="379298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latin typeface="APL385 Unicode" panose="020B0709000202000203" pitchFamily="49" charset="0"/>
              </a:rPr>
              <a:t>      ¯2↑z</a:t>
            </a:r>
          </a:p>
          <a:p>
            <a:r>
              <a:rPr lang="en-GB" sz="1200" dirty="0">
                <a:latin typeface="APL385 Unicode" panose="020B0709000202000203" pitchFamily="49" charset="0"/>
              </a:rPr>
              <a:t> </a:t>
            </a:r>
            <a:r>
              <a:rPr lang="en-GB" sz="1200" dirty="0" err="1">
                <a:latin typeface="APL385 Unicode" panose="020B0709000202000203" pitchFamily="49" charset="0"/>
              </a:rPr>
              <a:t>dyalog-HttpCommand</a:t>
            </a:r>
            <a:r>
              <a:rPr lang="en-GB" sz="1200" dirty="0">
                <a:latin typeface="APL385 Unicode" panose="020B0709000202000203" pitchFamily="49" charset="0"/>
              </a:rPr>
              <a:t>  1</a:t>
            </a:r>
          </a:p>
          <a:p>
            <a:r>
              <a:rPr lang="en-GB" sz="1200" dirty="0">
                <a:latin typeface="APL385 Unicode" panose="020B0709000202000203" pitchFamily="49" charset="0"/>
              </a:rPr>
              <a:t> </a:t>
            </a:r>
            <a:r>
              <a:rPr lang="en-GB" sz="1200" dirty="0" err="1">
                <a:latin typeface="APL385 Unicode" panose="020B0709000202000203" pitchFamily="49" charset="0"/>
              </a:rPr>
              <a:t>dyalog</a:t>
            </a:r>
            <a:r>
              <a:rPr lang="en-GB" sz="1200" dirty="0">
                <a:latin typeface="APL385 Unicode" panose="020B0709000202000203" pitchFamily="49" charset="0"/>
              </a:rPr>
              <a:t>-Jarvis       1</a:t>
            </a:r>
          </a:p>
          <a:p>
            <a:endParaRPr lang="en-GB" sz="1200" dirty="0">
              <a:latin typeface="APL385 Unicode" panose="020B0709000202000203" pitchFamily="49" charset="0"/>
            </a:endParaRPr>
          </a:p>
          <a:p>
            <a:endParaRPr lang="en-GB" sz="12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5AACF81-C7CC-A84F-4C04-83213718BDC2}"/>
              </a:ext>
            </a:extLst>
          </p:cNvPr>
          <p:cNvSpPr txBox="1"/>
          <p:nvPr/>
        </p:nvSpPr>
        <p:spPr>
          <a:xfrm>
            <a:off x="4555725" y="1991797"/>
            <a:ext cx="568558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latin typeface="APL385 Unicode" panose="020B0709000202000203" pitchFamily="49" charset="0"/>
              </a:rPr>
              <a:t>      ]</a:t>
            </a:r>
            <a:r>
              <a:rPr lang="en-GB" sz="1200" dirty="0" err="1">
                <a:latin typeface="APL385 Unicode" panose="020B0709000202000203" pitchFamily="49" charset="0"/>
              </a:rPr>
              <a:t>z←tatin.listPackages</a:t>
            </a:r>
            <a:endParaRPr lang="en-GB" sz="1200" dirty="0">
              <a:latin typeface="APL385 Unicode" panose="020B0709000202000203" pitchFamily="49" charset="0"/>
            </a:endParaRPr>
          </a:p>
          <a:p>
            <a:r>
              <a:rPr lang="en-GB" sz="1200" dirty="0">
                <a:latin typeface="APL385 Unicode" panose="020B0709000202000203" pitchFamily="49" charset="0"/>
              </a:rPr>
              <a:t>      {⍺,≢⍵}⌸{(¯1+⍵⍳'-')↑⍵}¨3↓z[;1]</a:t>
            </a:r>
          </a:p>
          <a:p>
            <a:r>
              <a:rPr lang="de-DE" sz="1200" dirty="0">
                <a:latin typeface="APL385 Unicode" panose="020B0709000202000203" pitchFamily="49" charset="0"/>
              </a:rPr>
              <a:t> aplteam  44</a:t>
            </a:r>
          </a:p>
          <a:p>
            <a:r>
              <a:rPr lang="de-DE" sz="1200" dirty="0">
                <a:latin typeface="APL385 Unicode" panose="020B0709000202000203" pitchFamily="49" charset="0"/>
              </a:rPr>
              <a:t> davin     4</a:t>
            </a:r>
          </a:p>
          <a:p>
            <a:r>
              <a:rPr lang="de-DE" sz="1200" dirty="0">
                <a:latin typeface="APL385 Unicode" panose="020B0709000202000203" pitchFamily="49" charset="0"/>
              </a:rPr>
              <a:t> dyalog    5 ⍝ 150% growth!</a:t>
            </a:r>
            <a:endParaRPr lang="en-GB" sz="12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0A4B6D7-82D9-3545-DDE3-9029424D6081}"/>
              </a:ext>
            </a:extLst>
          </p:cNvPr>
          <p:cNvSpPr txBox="1"/>
          <p:nvPr/>
        </p:nvSpPr>
        <p:spPr>
          <a:xfrm>
            <a:off x="4579125" y="3110280"/>
            <a:ext cx="568558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latin typeface="APL385 Unicode" panose="020B0709000202000203" pitchFamily="49" charset="0"/>
              </a:rPr>
              <a:t>      ¯5↑z</a:t>
            </a:r>
          </a:p>
          <a:p>
            <a:r>
              <a:rPr lang="en-GB" sz="1200" dirty="0">
                <a:latin typeface="APL385 Unicode" panose="020B0709000202000203" pitchFamily="49" charset="0"/>
              </a:rPr>
              <a:t> </a:t>
            </a:r>
            <a:r>
              <a:rPr lang="en-GB" sz="1200" dirty="0" err="1">
                <a:latin typeface="APL385 Unicode" panose="020B0709000202000203" pitchFamily="49" charset="0"/>
              </a:rPr>
              <a:t>dyalog-APLProcess</a:t>
            </a:r>
            <a:r>
              <a:rPr lang="en-GB" sz="1200" dirty="0">
                <a:latin typeface="APL385 Unicode" panose="020B0709000202000203" pitchFamily="49" charset="0"/>
              </a:rPr>
              <a:t>   1</a:t>
            </a:r>
          </a:p>
          <a:p>
            <a:r>
              <a:rPr lang="en-GB" sz="1200" dirty="0">
                <a:latin typeface="APL385 Unicode" panose="020B0709000202000203" pitchFamily="49" charset="0"/>
              </a:rPr>
              <a:t> </a:t>
            </a:r>
            <a:r>
              <a:rPr lang="en-GB" sz="1200" dirty="0" err="1">
                <a:latin typeface="APL385 Unicode" panose="020B0709000202000203" pitchFamily="49" charset="0"/>
              </a:rPr>
              <a:t>dyalog-HttpCommand</a:t>
            </a:r>
            <a:r>
              <a:rPr lang="en-GB" sz="1200" dirty="0">
                <a:latin typeface="APL385 Unicode" panose="020B0709000202000203" pitchFamily="49" charset="0"/>
              </a:rPr>
              <a:t>  1</a:t>
            </a:r>
          </a:p>
          <a:p>
            <a:r>
              <a:rPr lang="en-GB" sz="1200" dirty="0">
                <a:latin typeface="APL385 Unicode" panose="020B0709000202000203" pitchFamily="49" charset="0"/>
              </a:rPr>
              <a:t> </a:t>
            </a:r>
            <a:r>
              <a:rPr lang="en-GB" sz="1200" dirty="0" err="1">
                <a:latin typeface="APL385 Unicode" panose="020B0709000202000203" pitchFamily="49" charset="0"/>
              </a:rPr>
              <a:t>dyalog</a:t>
            </a:r>
            <a:r>
              <a:rPr lang="en-GB" sz="1200" dirty="0">
                <a:latin typeface="APL385 Unicode" panose="020B0709000202000203" pitchFamily="49" charset="0"/>
              </a:rPr>
              <a:t>-Jarvis       1</a:t>
            </a:r>
          </a:p>
          <a:p>
            <a:r>
              <a:rPr lang="en-GB" sz="1200" dirty="0">
                <a:latin typeface="APL385 Unicode" panose="020B0709000202000203" pitchFamily="49" charset="0"/>
              </a:rPr>
              <a:t> </a:t>
            </a:r>
            <a:r>
              <a:rPr lang="en-GB" sz="1200" dirty="0" err="1">
                <a:latin typeface="APL385 Unicode" panose="020B0709000202000203" pitchFamily="49" charset="0"/>
              </a:rPr>
              <a:t>dyalog</a:t>
            </a:r>
            <a:r>
              <a:rPr lang="en-GB" sz="1200" dirty="0">
                <a:latin typeface="APL385 Unicode" panose="020B0709000202000203" pitchFamily="49" charset="0"/>
              </a:rPr>
              <a:t>-NuGet        1</a:t>
            </a:r>
            <a:br>
              <a:rPr lang="en-GB" sz="1200" dirty="0">
                <a:latin typeface="APL385 Unicode" panose="020B0709000202000203" pitchFamily="49" charset="0"/>
              </a:rPr>
            </a:br>
            <a:r>
              <a:rPr lang="en-GB" sz="1200" dirty="0">
                <a:latin typeface="APL385 Unicode" panose="020B0709000202000203" pitchFamily="49" charset="0"/>
              </a:rPr>
              <a:t> </a:t>
            </a:r>
            <a:r>
              <a:rPr lang="en-GB" sz="1200" dirty="0" err="1">
                <a:latin typeface="APL385 Unicode" panose="020B0709000202000203" pitchFamily="49" charset="0"/>
              </a:rPr>
              <a:t>dyalog</a:t>
            </a:r>
            <a:r>
              <a:rPr lang="en-GB" sz="1200" dirty="0">
                <a:latin typeface="APL385 Unicode" panose="020B0709000202000203" pitchFamily="49" charset="0"/>
              </a:rPr>
              <a:t>-OpenAI       1</a:t>
            </a:r>
          </a:p>
          <a:p>
            <a:endParaRPr lang="en-GB" sz="1200" dirty="0">
              <a:latin typeface="APL385 Unicode" panose="020B0709000202000203" pitchFamily="49" charset="0"/>
            </a:endParaRPr>
          </a:p>
          <a:p>
            <a:endParaRPr lang="en-GB" sz="12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221498C-07B9-CC7B-2418-07BB569F8A4B}"/>
              </a:ext>
            </a:extLst>
          </p:cNvPr>
          <p:cNvSpPr txBox="1"/>
          <p:nvPr/>
        </p:nvSpPr>
        <p:spPr>
          <a:xfrm>
            <a:off x="391886" y="1857649"/>
            <a:ext cx="691215" cy="369332"/>
          </a:xfrm>
          <a:prstGeom prst="rect">
            <a:avLst/>
          </a:prstGeom>
          <a:solidFill>
            <a:schemeClr val="accent4"/>
          </a:solidFill>
        </p:spPr>
        <p:txBody>
          <a:bodyPr wrap="none" rtlCol="0">
            <a:spAutoFit/>
          </a:bodyPr>
          <a:lstStyle/>
          <a:p>
            <a:r>
              <a:rPr lang="da-DK" dirty="0"/>
              <a:t>2023</a:t>
            </a:r>
            <a:endParaRPr lang="LID4096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F360C71-A63F-B8F9-7115-6C935A264306}"/>
              </a:ext>
            </a:extLst>
          </p:cNvPr>
          <p:cNvSpPr txBox="1"/>
          <p:nvPr/>
        </p:nvSpPr>
        <p:spPr>
          <a:xfrm>
            <a:off x="4336799" y="1857649"/>
            <a:ext cx="691215" cy="369332"/>
          </a:xfrm>
          <a:prstGeom prst="rect">
            <a:avLst/>
          </a:prstGeom>
          <a:solidFill>
            <a:schemeClr val="accent4"/>
          </a:solidFill>
        </p:spPr>
        <p:txBody>
          <a:bodyPr wrap="none" rtlCol="0">
            <a:spAutoFit/>
          </a:bodyPr>
          <a:lstStyle/>
          <a:p>
            <a:r>
              <a:rPr lang="da-DK" dirty="0"/>
              <a:t>2024</a:t>
            </a:r>
            <a:endParaRPr lang="LID4096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E45DDC3-7A9E-24C3-5853-1942BC2B0AE2}"/>
              </a:ext>
            </a:extLst>
          </p:cNvPr>
          <p:cNvSpPr txBox="1"/>
          <p:nvPr/>
        </p:nvSpPr>
        <p:spPr>
          <a:xfrm>
            <a:off x="1281816" y="25393"/>
            <a:ext cx="5195653" cy="369332"/>
          </a:xfrm>
          <a:prstGeom prst="rect">
            <a:avLst/>
          </a:prstGeom>
          <a:solidFill>
            <a:schemeClr val="accent2"/>
          </a:solidFill>
        </p:spPr>
        <p:txBody>
          <a:bodyPr wrap="none" rtlCol="0">
            <a:spAutoFit/>
          </a:bodyPr>
          <a:lstStyle/>
          <a:p>
            <a:r>
              <a:rPr lang="da-DK" dirty="0"/>
              <a:t>D11 Tue 15:45: New Tatin Packages (Brian Becker)</a:t>
            </a:r>
            <a:endParaRPr lang="LID4096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C20EF8C-8763-0C80-32DA-A35E885A13C7}"/>
              </a:ext>
            </a:extLst>
          </p:cNvPr>
          <p:cNvSpPr txBox="1"/>
          <p:nvPr/>
        </p:nvSpPr>
        <p:spPr>
          <a:xfrm>
            <a:off x="779302" y="4336757"/>
            <a:ext cx="7622600" cy="369332"/>
          </a:xfrm>
          <a:prstGeom prst="rect">
            <a:avLst/>
          </a:prstGeom>
          <a:solidFill>
            <a:schemeClr val="accent2"/>
          </a:solidFill>
        </p:spPr>
        <p:txBody>
          <a:bodyPr wrap="none" rtlCol="0">
            <a:spAutoFit/>
          </a:bodyPr>
          <a:lstStyle/>
          <a:p>
            <a:r>
              <a:rPr lang="da-DK" dirty="0"/>
              <a:t>D10 Tue 15:15: Initialising and Starting from Text Files (Adám Brudzewsky)</a:t>
            </a:r>
            <a:endParaRPr lang="LID4096" dirty="0"/>
          </a:p>
        </p:txBody>
      </p:sp>
    </p:spTree>
    <p:extLst>
      <p:ext uri="{BB962C8B-B14F-4D97-AF65-F5344CB8AC3E}">
        <p14:creationId xmlns:p14="http://schemas.microsoft.com/office/powerpoint/2010/main" val="921838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" grpId="0"/>
      <p:bldP spid="6" grpId="0"/>
      <p:bldP spid="7" grpId="0"/>
      <p:bldP spid="10" grpId="0" animBg="1"/>
      <p:bldP spid="11" grpId="0" animBg="1"/>
      <p:bldP spid="5" grpId="0" animBg="1"/>
      <p:bldP spid="9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4A3ACD1A-D4D7-D70D-8576-D0AD103CFDC4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9" name="Content Placeholder 5">
            <a:extLst>
              <a:ext uri="{FF2B5EF4-FFF2-40B4-BE49-F238E27FC236}">
                <a16:creationId xmlns:a16="http://schemas.microsoft.com/office/drawing/2014/main" id="{65A0549A-0F44-F240-EE76-2778C2715F70}"/>
              </a:ext>
            </a:extLst>
          </p:cNvPr>
          <p:cNvSpPr txBox="1">
            <a:spLocks/>
          </p:cNvSpPr>
          <p:nvPr/>
        </p:nvSpPr>
        <p:spPr>
          <a:xfrm>
            <a:off x="4342015" y="1264924"/>
            <a:ext cx="4384890" cy="345145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8788" indent="-4587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6600"/>
              </a:buClr>
              <a:buSzPct val="75000"/>
              <a:buFont typeface="Wingdings 2" panose="05020102010507070707" pitchFamily="18" charset="2"/>
              <a:buChar char=""/>
              <a:defRPr sz="2400" kern="1200">
                <a:solidFill>
                  <a:srgbClr val="3B475E"/>
                </a:solidFill>
                <a:latin typeface="Sarabun" panose="00000500000000000000" pitchFamily="2" charset="-34"/>
                <a:ea typeface="+mn-ea"/>
                <a:cs typeface="+mn-cs"/>
              </a:defRPr>
            </a:lvl1pPr>
            <a:lvl2pPr marL="858838" indent="-40163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6600"/>
              </a:buClr>
              <a:buSzPct val="75000"/>
              <a:buFont typeface="Wingdings 2" panose="05020102010507070707" pitchFamily="18" charset="2"/>
              <a:buChar char=""/>
              <a:defRPr lang="en-US" sz="2000" kern="1200">
                <a:solidFill>
                  <a:srgbClr val="3B475E"/>
                </a:solidFill>
                <a:latin typeface="Sarabun" panose="00000500000000000000" pitchFamily="2" charset="-34"/>
                <a:ea typeface="+mn-ea"/>
                <a:cs typeface="+mn-cs"/>
              </a:defRPr>
            </a:lvl2pPr>
            <a:lvl3pPr marL="1257300" indent="-3429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6600"/>
              </a:buClr>
              <a:buSzPct val="75000"/>
              <a:buFont typeface="Wingdings 2" panose="05020102010507070707" pitchFamily="18" charset="2"/>
              <a:buChar char=""/>
              <a:defRPr sz="1800" kern="1200">
                <a:solidFill>
                  <a:srgbClr val="3B475E"/>
                </a:solidFill>
                <a:latin typeface="Sarabun" panose="00000500000000000000" pitchFamily="2" charset="-34"/>
                <a:ea typeface="+mn-ea"/>
                <a:cs typeface="+mn-cs"/>
              </a:defRPr>
            </a:lvl3pPr>
            <a:lvl4pPr marL="1655763" indent="-2841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6600"/>
              </a:buClr>
              <a:buSzPct val="75000"/>
              <a:buFont typeface="Wingdings 2" panose="05020102010507070707" pitchFamily="18" charset="2"/>
              <a:buChar char=""/>
              <a:defRPr sz="1400" kern="1200">
                <a:solidFill>
                  <a:srgbClr val="3B475E"/>
                </a:solidFill>
                <a:latin typeface="Sarabun" panose="00000500000000000000" pitchFamily="2" charset="-34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Clr>
                <a:srgbClr val="FF9421"/>
              </a:buClr>
              <a:buFont typeface="Calibri" panose="020F050202020403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LID4096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88EF7E2C-7BDF-8AD7-BFD6-5703721997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Medium Things on The Way</a:t>
            </a:r>
            <a:endParaRPr lang="LID4096" dirty="0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FBD1A1E4-202B-0AE7-1E80-C884C01739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6" y="1264925"/>
            <a:ext cx="4817969" cy="3242040"/>
          </a:xfrm>
        </p:spPr>
        <p:txBody>
          <a:bodyPr>
            <a:norm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  <a:tabLst>
                <a:tab pos="457200" algn="l"/>
              </a:tabLst>
            </a:pPr>
            <a:r>
              <a:rPr lang="en-US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New Shell System Function</a:t>
            </a:r>
          </a:p>
          <a:p>
            <a:pPr>
              <a:lnSpc>
                <a:spcPct val="115000"/>
              </a:lnSpc>
              <a:spcAft>
                <a:spcPts val="800"/>
              </a:spcAft>
              <a:tabLst>
                <a:tab pos="457200" algn="l"/>
              </a:tabLst>
            </a:pPr>
            <a:r>
              <a:rPr lang="en-US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.NET bridge Enhancements</a:t>
            </a:r>
          </a:p>
          <a:p>
            <a:pPr>
              <a:lnSpc>
                <a:spcPct val="115000"/>
              </a:lnSpc>
              <a:spcAft>
                <a:spcPts val="800"/>
              </a:spcAft>
              <a:tabLst>
                <a:tab pos="457200" algn="l"/>
              </a:tabLst>
            </a:pPr>
            <a:r>
              <a:rPr lang="en-US" kern="100" dirty="0" err="1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HTMLRenderer</a:t>
            </a:r>
            <a:r>
              <a:rPr lang="en-US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Enhancements</a:t>
            </a:r>
          </a:p>
          <a:p>
            <a:pPr>
              <a:lnSpc>
                <a:spcPct val="115000"/>
              </a:lnSpc>
              <a:spcAft>
                <a:spcPts val="800"/>
              </a:spcAft>
              <a:tabLst>
                <a:tab pos="457200" algn="l"/>
              </a:tabLst>
            </a:pPr>
            <a:r>
              <a:rPr lang="en-US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Static Analysis of APL Code</a:t>
            </a:r>
          </a:p>
          <a:p>
            <a:pPr>
              <a:lnSpc>
                <a:spcPct val="115000"/>
              </a:lnSpc>
              <a:spcAft>
                <a:spcPts val="800"/>
              </a:spcAft>
              <a:tabLst>
                <a:tab pos="457200" algn="l"/>
              </a:tabLst>
            </a:pPr>
            <a:r>
              <a:rPr lang="en-US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Health Monitor</a:t>
            </a:r>
          </a:p>
          <a:p>
            <a:pPr>
              <a:lnSpc>
                <a:spcPct val="115000"/>
              </a:lnSpc>
              <a:spcAft>
                <a:spcPts val="800"/>
              </a:spcAft>
              <a:tabLst>
                <a:tab pos="457200" algn="l"/>
              </a:tabLst>
            </a:pPr>
            <a:r>
              <a:rPr lang="en-US" kern="100" dirty="0" err="1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HTMLRenderer</a:t>
            </a:r>
            <a:r>
              <a:rPr lang="en-US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Enhancements</a:t>
            </a:r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17163718-9079-B28D-C92C-A5E312228A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687253" y="1320799"/>
            <a:ext cx="2758761" cy="2758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759587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3E02799-15FD-988F-CECC-41D3927E5A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4026" y="404158"/>
            <a:ext cx="6527846" cy="685535"/>
          </a:xfrm>
        </p:spPr>
        <p:txBody>
          <a:bodyPr/>
          <a:lstStyle/>
          <a:p>
            <a:pPr algn="ctr"/>
            <a:r>
              <a:rPr lang="da-DK" dirty="0"/>
              <a:t>Road Map - 2024</a:t>
            </a:r>
            <a:endParaRPr lang="LID4096" dirty="0"/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223F51DC-E199-AFE2-AB79-E2B79119B88B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LID4096"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814A81AD-BFBE-F550-65E1-C3A3EB8BEF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631399" y="1320800"/>
            <a:ext cx="3173101" cy="3173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819426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A0F5B2-ACB6-7182-D396-A4EE7A7FD7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7" y="1264925"/>
            <a:ext cx="7498110" cy="324204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da-DK" dirty="0" err="1"/>
              <a:t>Invoke</a:t>
            </a:r>
            <a:r>
              <a:rPr lang="da-DK" dirty="0"/>
              <a:t> OS </a:t>
            </a:r>
            <a:r>
              <a:rPr lang="da-DK" dirty="0" err="1"/>
              <a:t>commands</a:t>
            </a:r>
            <a:r>
              <a:rPr lang="da-DK" dirty="0"/>
              <a:t> from APL</a:t>
            </a:r>
          </a:p>
          <a:p>
            <a:r>
              <a:rPr lang="da-DK" dirty="0" err="1"/>
              <a:t>Interruptible</a:t>
            </a:r>
            <a:endParaRPr lang="da-DK" dirty="0"/>
          </a:p>
          <a:p>
            <a:r>
              <a:rPr lang="da-DK" dirty="0"/>
              <a:t>Optionally return data as an asynchronous stream</a:t>
            </a:r>
          </a:p>
          <a:p>
            <a:r>
              <a:rPr lang="da-DK" dirty="0"/>
              <a:t>Manage stdin, stdout &amp; stderr (&amp; other streams) independently</a:t>
            </a:r>
          </a:p>
          <a:p>
            <a:r>
              <a:rPr lang="da-DK" dirty="0"/>
              <a:t>Handle </a:t>
            </a:r>
            <a:r>
              <a:rPr lang="da-DK" dirty="0" err="1"/>
              <a:t>variety</a:t>
            </a:r>
            <a:r>
              <a:rPr lang="da-DK" dirty="0"/>
              <a:t> of data </a:t>
            </a:r>
            <a:r>
              <a:rPr lang="da-DK" dirty="0" err="1"/>
              <a:t>encodings</a:t>
            </a:r>
            <a:br>
              <a:rPr lang="da-DK" dirty="0"/>
            </a:br>
            <a:endParaRPr lang="da-DK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F4A13B4F-32E6-61D7-6FE9-D4A1BC6D7E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528" y="267657"/>
            <a:ext cx="8423962" cy="685535"/>
          </a:xfrm>
        </p:spPr>
        <p:txBody>
          <a:bodyPr/>
          <a:lstStyle/>
          <a:p>
            <a:r>
              <a:rPr lang="da-DK" dirty="0">
                <a:latin typeface="APL385 Unicode" panose="020B0709000202000203" pitchFamily="49" charset="0"/>
              </a:rPr>
              <a:t>⎕SHELL</a:t>
            </a:r>
            <a:r>
              <a:rPr lang="da-DK" dirty="0">
                <a:latin typeface="+mn-lt"/>
              </a:rPr>
              <a:t> to </a:t>
            </a:r>
            <a:r>
              <a:rPr lang="da-DK" strike="dblStrike" dirty="0" err="1">
                <a:latin typeface="+mn-lt"/>
              </a:rPr>
              <a:t>replace</a:t>
            </a:r>
            <a:r>
              <a:rPr lang="da-DK" dirty="0">
                <a:latin typeface="+mn-lt"/>
              </a:rPr>
              <a:t> </a:t>
            </a:r>
            <a:r>
              <a:rPr lang="da-DK" dirty="0" err="1">
                <a:latin typeface="+mn-lt"/>
              </a:rPr>
              <a:t>complement</a:t>
            </a:r>
            <a:r>
              <a:rPr lang="da-DK" dirty="0">
                <a:latin typeface="+mn-lt"/>
              </a:rPr>
              <a:t> </a:t>
            </a:r>
            <a:r>
              <a:rPr lang="da-DK" dirty="0">
                <a:latin typeface="APL385 Unicode" panose="020B0709000202000203" pitchFamily="49" charset="0"/>
              </a:rPr>
              <a:t>⎕SH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6B6AC93-01FB-BA17-EF82-434B2F2A63C6}"/>
              </a:ext>
            </a:extLst>
          </p:cNvPr>
          <p:cNvSpPr txBox="1"/>
          <p:nvPr/>
        </p:nvSpPr>
        <p:spPr>
          <a:xfrm>
            <a:off x="920789" y="4073556"/>
            <a:ext cx="6359433" cy="369332"/>
          </a:xfrm>
          <a:prstGeom prst="rect">
            <a:avLst/>
          </a:prstGeom>
          <a:solidFill>
            <a:schemeClr val="accent2"/>
          </a:solidFill>
        </p:spPr>
        <p:txBody>
          <a:bodyPr wrap="none" rtlCol="0">
            <a:spAutoFit/>
          </a:bodyPr>
          <a:lstStyle/>
          <a:p>
            <a:r>
              <a:rPr lang="da-DK" dirty="0"/>
              <a:t>D12 Tue 16:15: New Function for Shell Calls (Peter Mikkelsen)</a:t>
            </a:r>
            <a:endParaRPr lang="LID4096" dirty="0"/>
          </a:p>
        </p:txBody>
      </p:sp>
    </p:spTree>
    <p:extLst>
      <p:ext uri="{BB962C8B-B14F-4D97-AF65-F5344CB8AC3E}">
        <p14:creationId xmlns:p14="http://schemas.microsoft.com/office/powerpoint/2010/main" val="3086363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A9B6D47-7456-7EB4-D62A-D09F720ADD31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223D4F-A1C1-3179-CD0B-3E85FFD92F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7" y="1264925"/>
            <a:ext cx="6229673" cy="3242040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  <a:spcAft>
                <a:spcPts val="600"/>
              </a:spcAft>
            </a:pPr>
            <a:r>
              <a:rPr lang="da-DK" dirty="0"/>
              <a:t>The v19.0 bridge to .NET 6/7/8 is </a:t>
            </a:r>
            <a:r>
              <a:rPr lang="da-DK" dirty="0" err="1"/>
              <a:t>roughly</a:t>
            </a:r>
            <a:r>
              <a:rPr lang="da-DK" dirty="0"/>
              <a:t> on par with the Framework bridge</a:t>
            </a:r>
          </a:p>
          <a:p>
            <a:pPr>
              <a:lnSpc>
                <a:spcPct val="120000"/>
              </a:lnSpc>
              <a:spcAft>
                <a:spcPts val="600"/>
              </a:spcAft>
            </a:pPr>
            <a:r>
              <a:rPr lang="da-DK" dirty="0"/>
              <a:t>We are developing new features which will ONLY target the new bridge</a:t>
            </a:r>
          </a:p>
          <a:p>
            <a:pPr lvl="1">
              <a:lnSpc>
                <a:spcPct val="120000"/>
              </a:lnSpc>
              <a:spcAft>
                <a:spcPts val="600"/>
              </a:spcAft>
            </a:pPr>
            <a:r>
              <a:rPr lang="da-DK" dirty="0"/>
              <a:t>Generics, Delegates</a:t>
            </a:r>
          </a:p>
          <a:p>
            <a:pPr lvl="1">
              <a:lnSpc>
                <a:spcPct val="120000"/>
              </a:lnSpc>
              <a:spcAft>
                <a:spcPts val="600"/>
              </a:spcAft>
            </a:pPr>
            <a:r>
              <a:rPr lang="da-DK" dirty="0"/>
              <a:t>Async Methods (probably not v20.0)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20B5F5A-AB6A-5152-3665-11D29F0A05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.NET Bridge Enhancements</a:t>
            </a:r>
            <a:endParaRPr lang="en-GB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1009F511-A0E6-FC5D-923F-FEA063D12592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LID4096"/>
          </a:p>
        </p:txBody>
      </p:sp>
      <p:pic>
        <p:nvPicPr>
          <p:cNvPr id="4100" name="Picture 4">
            <a:extLst>
              <a:ext uri="{FF2B5EF4-FFF2-40B4-BE49-F238E27FC236}">
                <a16:creationId xmlns:a16="http://schemas.microsoft.com/office/drawing/2014/main" id="{03858F43-CEF7-3A9E-2C33-6CA0A62C5C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6349" y="1417983"/>
            <a:ext cx="214312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3752311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A63D43-59AE-EC30-FDCC-5DD1550295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8" y="1144337"/>
            <a:ext cx="6470305" cy="2769937"/>
          </a:xfrm>
        </p:spPr>
        <p:txBody>
          <a:bodyPr>
            <a:normAutofit fontScale="92500" lnSpcReduction="20000"/>
          </a:bodyPr>
          <a:lstStyle/>
          <a:p>
            <a:r>
              <a:rPr lang="da-DK" dirty="0" err="1"/>
              <a:t>Static</a:t>
            </a:r>
            <a:r>
              <a:rPr lang="da-DK" dirty="0"/>
              <a:t> Analysis of </a:t>
            </a:r>
            <a:r>
              <a:rPr lang="da-DK" dirty="0" err="1"/>
              <a:t>application</a:t>
            </a:r>
            <a:r>
              <a:rPr lang="da-DK" dirty="0"/>
              <a:t> </a:t>
            </a:r>
            <a:r>
              <a:rPr lang="da-DK" dirty="0" err="1"/>
              <a:t>code</a:t>
            </a:r>
            <a:r>
              <a:rPr lang="da-DK" dirty="0"/>
              <a:t> is </a:t>
            </a:r>
            <a:r>
              <a:rPr lang="da-DK" dirty="0" err="1"/>
              <a:t>seen</a:t>
            </a:r>
            <a:r>
              <a:rPr lang="da-DK" dirty="0"/>
              <a:t> as a </a:t>
            </a:r>
            <a:r>
              <a:rPr lang="da-DK" dirty="0" err="1"/>
              <a:t>required</a:t>
            </a:r>
            <a:r>
              <a:rPr lang="da-DK" dirty="0"/>
              <a:t> "</a:t>
            </a:r>
            <a:r>
              <a:rPr lang="da-DK" dirty="0" err="1"/>
              <a:t>best</a:t>
            </a:r>
            <a:r>
              <a:rPr lang="da-DK" dirty="0"/>
              <a:t> practice" by </a:t>
            </a:r>
            <a:r>
              <a:rPr lang="da-DK" dirty="0" err="1"/>
              <a:t>some</a:t>
            </a:r>
            <a:r>
              <a:rPr lang="da-DK" dirty="0"/>
              <a:t> </a:t>
            </a:r>
            <a:r>
              <a:rPr lang="da-DK" dirty="0" err="1"/>
              <a:t>corporations</a:t>
            </a:r>
            <a:endParaRPr lang="da-DK" dirty="0"/>
          </a:p>
          <a:p>
            <a:r>
              <a:rPr lang="da-DK" dirty="0" err="1"/>
              <a:t>We</a:t>
            </a:r>
            <a:r>
              <a:rPr lang="da-DK" dirty="0"/>
              <a:t> </a:t>
            </a:r>
            <a:r>
              <a:rPr lang="da-DK" dirty="0" err="1"/>
              <a:t>are</a:t>
            </a:r>
            <a:r>
              <a:rPr lang="da-DK" dirty="0"/>
              <a:t> </a:t>
            </a:r>
            <a:r>
              <a:rPr lang="da-DK" dirty="0" err="1"/>
              <a:t>building</a:t>
            </a:r>
            <a:r>
              <a:rPr lang="da-DK" dirty="0"/>
              <a:t> a prototype of a </a:t>
            </a:r>
            <a:r>
              <a:rPr lang="da-DK" dirty="0" err="1"/>
              <a:t>tool</a:t>
            </a:r>
            <a:r>
              <a:rPr lang="da-DK" dirty="0"/>
              <a:t> </a:t>
            </a:r>
            <a:r>
              <a:rPr lang="da-DK" dirty="0" err="1"/>
              <a:t>which</a:t>
            </a:r>
            <a:r>
              <a:rPr lang="da-DK" dirty="0"/>
              <a:t> </a:t>
            </a:r>
            <a:r>
              <a:rPr lang="da-DK" dirty="0" err="1"/>
              <a:t>will</a:t>
            </a:r>
            <a:endParaRPr lang="da-DK" dirty="0"/>
          </a:p>
          <a:p>
            <a:pPr lvl="1"/>
            <a:r>
              <a:rPr lang="da-DK" dirty="0" err="1"/>
              <a:t>Detect</a:t>
            </a:r>
            <a:r>
              <a:rPr lang="da-DK" dirty="0"/>
              <a:t> </a:t>
            </a:r>
            <a:r>
              <a:rPr lang="da-DK" dirty="0" err="1"/>
              <a:t>vulnerabilities</a:t>
            </a:r>
            <a:r>
              <a:rPr lang="da-DK" dirty="0"/>
              <a:t> and </a:t>
            </a:r>
            <a:r>
              <a:rPr lang="da-DK" dirty="0" err="1"/>
              <a:t>other</a:t>
            </a:r>
            <a:r>
              <a:rPr lang="da-DK" dirty="0"/>
              <a:t> bad practices</a:t>
            </a:r>
          </a:p>
          <a:p>
            <a:pPr lvl="1"/>
            <a:r>
              <a:rPr lang="da-DK" dirty="0"/>
              <a:t>"</a:t>
            </a:r>
            <a:r>
              <a:rPr lang="da-DK" dirty="0" err="1"/>
              <a:t>Lint</a:t>
            </a:r>
            <a:r>
              <a:rPr lang="da-DK" dirty="0"/>
              <a:t>" APL Code</a:t>
            </a:r>
          </a:p>
          <a:p>
            <a:r>
              <a:rPr lang="en-GB" dirty="0"/>
              <a:t>This tool will initially be licensed separately</a:t>
            </a:r>
          </a:p>
          <a:p>
            <a:r>
              <a:rPr lang="en-GB" dirty="0"/>
              <a:t>A free "community edition" may follow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BFB9A1B8-D4FD-4EA5-001E-5F96B287DD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err="1"/>
              <a:t>Static</a:t>
            </a:r>
            <a:r>
              <a:rPr lang="da-DK" dirty="0"/>
              <a:t> Analysis of APL Code</a:t>
            </a:r>
            <a:endParaRPr lang="en-GB" dirty="0"/>
          </a:p>
        </p:txBody>
      </p:sp>
      <p:pic>
        <p:nvPicPr>
          <p:cNvPr id="3074" name="Picture 2" descr="How to manage Google security on iPhone® - Guidebooks with Google">
            <a:extLst>
              <a:ext uri="{FF2B5EF4-FFF2-40B4-BE49-F238E27FC236}">
                <a16:creationId xmlns:a16="http://schemas.microsoft.com/office/drawing/2014/main" id="{57574612-18DD-4EDE-957A-5676D55E2F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7284" y="1024232"/>
            <a:ext cx="2333625" cy="1962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4E22FA2-FCB2-2005-57F2-272F5858D0EE}"/>
              </a:ext>
            </a:extLst>
          </p:cNvPr>
          <p:cNvSpPr txBox="1"/>
          <p:nvPr/>
        </p:nvSpPr>
        <p:spPr>
          <a:xfrm>
            <a:off x="1055359" y="3913135"/>
            <a:ext cx="6548588" cy="369332"/>
          </a:xfrm>
          <a:prstGeom prst="rect">
            <a:avLst/>
          </a:prstGeom>
          <a:solidFill>
            <a:schemeClr val="accent2"/>
          </a:solidFill>
        </p:spPr>
        <p:txBody>
          <a:bodyPr wrap="none" rtlCol="0">
            <a:spAutoFit/>
          </a:bodyPr>
          <a:lstStyle/>
          <a:p>
            <a:r>
              <a:rPr lang="da-DK" dirty="0"/>
              <a:t>D06 Mon 13:55: Static Analysis of APL in APL (Brandon Wilson)</a:t>
            </a:r>
            <a:endParaRPr lang="LID4096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8165584-389C-18E8-F9B6-742BDFB3DC3A}"/>
              </a:ext>
            </a:extLst>
          </p:cNvPr>
          <p:cNvSpPr txBox="1"/>
          <p:nvPr/>
        </p:nvSpPr>
        <p:spPr>
          <a:xfrm>
            <a:off x="1055359" y="4370335"/>
            <a:ext cx="6115777" cy="369332"/>
          </a:xfrm>
          <a:prstGeom prst="rect">
            <a:avLst/>
          </a:prstGeom>
          <a:solidFill>
            <a:schemeClr val="accent2"/>
          </a:solidFill>
        </p:spPr>
        <p:txBody>
          <a:bodyPr wrap="none" rtlCol="0">
            <a:spAutoFit/>
          </a:bodyPr>
          <a:lstStyle/>
          <a:p>
            <a:r>
              <a:rPr lang="da-DK" dirty="0"/>
              <a:t>D13 Wed 09:05: Co-dfns Roadmap and Updates (Aaron Hsu)</a:t>
            </a:r>
            <a:endParaRPr lang="LID4096" dirty="0"/>
          </a:p>
        </p:txBody>
      </p:sp>
    </p:spTree>
    <p:extLst>
      <p:ext uri="{BB962C8B-B14F-4D97-AF65-F5344CB8AC3E}">
        <p14:creationId xmlns:p14="http://schemas.microsoft.com/office/powerpoint/2010/main" val="23885061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80B4AE-EEFC-B5FC-D9AA-3A91A9E40F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8" y="1264925"/>
            <a:ext cx="5883842" cy="3242040"/>
          </a:xfrm>
        </p:spPr>
        <p:txBody>
          <a:bodyPr>
            <a:normAutofit fontScale="77500" lnSpcReduction="20000"/>
          </a:bodyPr>
          <a:lstStyle/>
          <a:p>
            <a:pPr marL="0" indent="0">
              <a:lnSpc>
                <a:spcPct val="120000"/>
              </a:lnSpc>
              <a:spcAft>
                <a:spcPts val="600"/>
              </a:spcAft>
              <a:buNone/>
            </a:pPr>
            <a:r>
              <a:rPr lang="da-DK" dirty="0"/>
              <a:t>Version 19.0 </a:t>
            </a:r>
            <a:r>
              <a:rPr lang="da-DK" dirty="0" err="1"/>
              <a:t>contains</a:t>
            </a:r>
            <a:r>
              <a:rPr lang="da-DK" dirty="0"/>
              <a:t> a prototype. Ideas for v20.0 </a:t>
            </a:r>
            <a:r>
              <a:rPr lang="da-DK" dirty="0" err="1"/>
              <a:t>include</a:t>
            </a:r>
            <a:r>
              <a:rPr lang="da-DK" dirty="0"/>
              <a:t>:</a:t>
            </a:r>
          </a:p>
          <a:p>
            <a:pPr>
              <a:lnSpc>
                <a:spcPct val="120000"/>
              </a:lnSpc>
              <a:spcAft>
                <a:spcPts val="600"/>
              </a:spcAft>
            </a:pPr>
            <a:r>
              <a:rPr lang="da-DK" dirty="0"/>
              <a:t>Complete feature to find last </a:t>
            </a:r>
            <a:r>
              <a:rPr lang="da-DK" dirty="0" err="1"/>
              <a:t>known</a:t>
            </a:r>
            <a:r>
              <a:rPr lang="da-DK" dirty="0"/>
              <a:t> location of a "</a:t>
            </a:r>
            <a:r>
              <a:rPr lang="da-DK" dirty="0" err="1"/>
              <a:t>hanging</a:t>
            </a:r>
            <a:r>
              <a:rPr lang="da-DK" dirty="0"/>
              <a:t>" interpreter</a:t>
            </a:r>
          </a:p>
          <a:p>
            <a:pPr>
              <a:lnSpc>
                <a:spcPct val="120000"/>
              </a:lnSpc>
              <a:spcAft>
                <a:spcPts val="600"/>
              </a:spcAft>
            </a:pPr>
            <a:r>
              <a:rPr lang="da-DK" dirty="0"/>
              <a:t>Sending signals to </a:t>
            </a:r>
            <a:r>
              <a:rPr lang="da-DK" dirty="0" err="1"/>
              <a:t>interrupt</a:t>
            </a:r>
            <a:r>
              <a:rPr lang="da-DK" dirty="0"/>
              <a:t> or </a:t>
            </a:r>
            <a:r>
              <a:rPr lang="da-DK" dirty="0" err="1"/>
              <a:t>terminate</a:t>
            </a:r>
            <a:r>
              <a:rPr lang="da-DK" dirty="0"/>
              <a:t> tasks</a:t>
            </a:r>
          </a:p>
          <a:p>
            <a:pPr>
              <a:lnSpc>
                <a:spcPct val="120000"/>
              </a:lnSpc>
              <a:spcAft>
                <a:spcPts val="600"/>
              </a:spcAft>
            </a:pPr>
            <a:r>
              <a:rPr lang="da-DK" dirty="0" err="1"/>
              <a:t>Discoverability</a:t>
            </a:r>
            <a:r>
              <a:rPr lang="da-DK" dirty="0"/>
              <a:t>: </a:t>
            </a:r>
            <a:r>
              <a:rPr lang="da-DK" dirty="0" err="1"/>
              <a:t>allow</a:t>
            </a:r>
            <a:r>
              <a:rPr lang="da-DK" dirty="0"/>
              <a:t> APL </a:t>
            </a:r>
            <a:r>
              <a:rPr lang="da-DK" dirty="0" err="1"/>
              <a:t>process</a:t>
            </a:r>
            <a:r>
              <a:rPr lang="da-DK" dirty="0"/>
              <a:t> to broadcast services </a:t>
            </a:r>
            <a:r>
              <a:rPr lang="da-DK" dirty="0" err="1"/>
              <a:t>that</a:t>
            </a:r>
            <a:r>
              <a:rPr lang="da-DK" dirty="0"/>
              <a:t> it provides</a:t>
            </a:r>
          </a:p>
          <a:p>
            <a:pPr>
              <a:lnSpc>
                <a:spcPct val="120000"/>
              </a:lnSpc>
              <a:spcAft>
                <a:spcPts val="600"/>
              </a:spcAft>
            </a:pPr>
            <a:r>
              <a:rPr lang="da-DK" dirty="0"/>
              <a:t>Switch </a:t>
            </a:r>
            <a:r>
              <a:rPr lang="da-DK" dirty="0">
                <a:latin typeface="APL385 Unicode" panose="020B0709000202000203" pitchFamily="49" charset="0"/>
              </a:rPr>
              <a:t>⎕PROFILE</a:t>
            </a:r>
            <a:r>
              <a:rPr lang="da-DK" dirty="0"/>
              <a:t> on and </a:t>
            </a:r>
            <a:r>
              <a:rPr lang="da-DK" dirty="0" err="1"/>
              <a:t>off</a:t>
            </a:r>
            <a:r>
              <a:rPr lang="da-DK" dirty="0"/>
              <a:t>; </a:t>
            </a:r>
            <a:r>
              <a:rPr lang="da-DK" dirty="0" err="1"/>
              <a:t>collect</a:t>
            </a:r>
            <a:r>
              <a:rPr lang="da-DK" dirty="0"/>
              <a:t> data</a:t>
            </a:r>
          </a:p>
          <a:p>
            <a:pPr>
              <a:lnSpc>
                <a:spcPct val="120000"/>
              </a:lnSpc>
              <a:spcAft>
                <a:spcPts val="600"/>
              </a:spcAft>
            </a:pPr>
            <a:r>
              <a:rPr lang="da-DK" dirty="0" err="1"/>
              <a:t>Possibly</a:t>
            </a:r>
            <a:r>
              <a:rPr lang="da-DK" dirty="0"/>
              <a:t> </a:t>
            </a:r>
            <a:r>
              <a:rPr lang="da-DK" dirty="0" err="1"/>
              <a:t>add</a:t>
            </a:r>
            <a:r>
              <a:rPr lang="da-DK" dirty="0"/>
              <a:t> </a:t>
            </a:r>
            <a:r>
              <a:rPr lang="da-DK" dirty="0" err="1"/>
              <a:t>OpenTelemetry</a:t>
            </a:r>
            <a:r>
              <a:rPr lang="da-DK" dirty="0"/>
              <a:t> data feed</a:t>
            </a:r>
          </a:p>
          <a:p>
            <a:pPr>
              <a:lnSpc>
                <a:spcPct val="120000"/>
              </a:lnSpc>
              <a:spcAft>
                <a:spcPts val="600"/>
              </a:spcAft>
            </a:pPr>
            <a:endParaRPr lang="en-GB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4F29009-DEC7-E491-A52F-270A5EE289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rtl="0" eaLnBrk="1" latinLnBrk="0" hangingPunct="1"/>
            <a:r>
              <a:rPr lang="en-GB" sz="3600" b="0" kern="1200" dirty="0">
                <a:solidFill>
                  <a:srgbClr val="3B475E"/>
                </a:solidFill>
                <a:effectLst/>
                <a:latin typeface="Sarabun" panose="00000500000000000000" pitchFamily="2" charset="-34"/>
                <a:ea typeface="+mj-ea"/>
                <a:cs typeface="Calibri" panose="020F0502020204030204" pitchFamily="34" charset="0"/>
              </a:rPr>
              <a:t>Health Monitor</a:t>
            </a:r>
            <a:endParaRPr lang="en-GB" dirty="0"/>
          </a:p>
        </p:txBody>
      </p:sp>
      <p:pic>
        <p:nvPicPr>
          <p:cNvPr id="2" name="Picture 2" descr="1200 SUPER S IFR Service Monitor Used">
            <a:extLst>
              <a:ext uri="{FF2B5EF4-FFF2-40B4-BE49-F238E27FC236}">
                <a16:creationId xmlns:a16="http://schemas.microsoft.com/office/drawing/2014/main" id="{78D1C915-D826-4434-4652-C259810B61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9278" y="1264925"/>
            <a:ext cx="1884479" cy="1492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813133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74197A-4966-AFC3-CA2E-63DC102AFE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7" y="1264925"/>
            <a:ext cx="7826174" cy="3242040"/>
          </a:xfrm>
        </p:spPr>
        <p:txBody>
          <a:bodyPr>
            <a:normAutofit/>
          </a:bodyPr>
          <a:lstStyle/>
          <a:p>
            <a:pPr marL="57150" indent="0">
              <a:buNone/>
            </a:pPr>
            <a:r>
              <a:rPr lang="en-GB" dirty="0"/>
              <a:t>The </a:t>
            </a:r>
            <a:r>
              <a:rPr lang="en-GB" dirty="0" err="1"/>
              <a:t>HTMLRenderer</a:t>
            </a:r>
            <a:r>
              <a:rPr lang="en-GB" dirty="0"/>
              <a:t> continues to grow in importance</a:t>
            </a:r>
          </a:p>
          <a:p>
            <a:r>
              <a:rPr lang="en-GB" dirty="0"/>
              <a:t>File Upload</a:t>
            </a:r>
          </a:p>
          <a:p>
            <a:r>
              <a:rPr lang="en-GB" dirty="0"/>
              <a:t>Modal </a:t>
            </a:r>
            <a:r>
              <a:rPr lang="en-GB" dirty="0" err="1"/>
              <a:t>HTMLRenderer</a:t>
            </a:r>
            <a:r>
              <a:rPr lang="en-GB" dirty="0"/>
              <a:t> Windows</a:t>
            </a:r>
          </a:p>
          <a:p>
            <a:r>
              <a:rPr lang="en-GB" dirty="0"/>
              <a:t>More control over "Chrome"</a:t>
            </a:r>
          </a:p>
          <a:p>
            <a:pPr lvl="1"/>
            <a:r>
              <a:rPr lang="en-GB" dirty="0"/>
              <a:t>The EWC project will accelerate the evolution of the </a:t>
            </a:r>
            <a:r>
              <a:rPr lang="en-GB" dirty="0" err="1"/>
              <a:t>HTMLRenderer</a:t>
            </a:r>
            <a:endParaRPr lang="en-GB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AD885FAE-B989-39A3-BAA1-7EB412C30F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err="1"/>
              <a:t>HTMLRenderer</a:t>
            </a:r>
            <a:r>
              <a:rPr lang="da-DK" dirty="0"/>
              <a:t> Enhancements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7726192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4A3ACD1A-D4D7-D70D-8576-D0AD103CFDC4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9" name="Content Placeholder 5">
            <a:extLst>
              <a:ext uri="{FF2B5EF4-FFF2-40B4-BE49-F238E27FC236}">
                <a16:creationId xmlns:a16="http://schemas.microsoft.com/office/drawing/2014/main" id="{65A0549A-0F44-F240-EE76-2778C2715F70}"/>
              </a:ext>
            </a:extLst>
          </p:cNvPr>
          <p:cNvSpPr txBox="1">
            <a:spLocks/>
          </p:cNvSpPr>
          <p:nvPr/>
        </p:nvSpPr>
        <p:spPr>
          <a:xfrm>
            <a:off x="4342015" y="1264924"/>
            <a:ext cx="4384890" cy="345145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8788" indent="-4587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6600"/>
              </a:buClr>
              <a:buSzPct val="75000"/>
              <a:buFont typeface="Wingdings 2" panose="05020102010507070707" pitchFamily="18" charset="2"/>
              <a:buChar char=""/>
              <a:defRPr sz="2400" kern="1200">
                <a:solidFill>
                  <a:srgbClr val="3B475E"/>
                </a:solidFill>
                <a:latin typeface="Sarabun" panose="00000500000000000000" pitchFamily="2" charset="-34"/>
                <a:ea typeface="+mn-ea"/>
                <a:cs typeface="+mn-cs"/>
              </a:defRPr>
            </a:lvl1pPr>
            <a:lvl2pPr marL="858838" indent="-40163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6600"/>
              </a:buClr>
              <a:buSzPct val="75000"/>
              <a:buFont typeface="Wingdings 2" panose="05020102010507070707" pitchFamily="18" charset="2"/>
              <a:buChar char=""/>
              <a:defRPr lang="en-US" sz="2000" kern="1200">
                <a:solidFill>
                  <a:srgbClr val="3B475E"/>
                </a:solidFill>
                <a:latin typeface="Sarabun" panose="00000500000000000000" pitchFamily="2" charset="-34"/>
                <a:ea typeface="+mn-ea"/>
                <a:cs typeface="+mn-cs"/>
              </a:defRPr>
            </a:lvl2pPr>
            <a:lvl3pPr marL="1257300" indent="-3429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6600"/>
              </a:buClr>
              <a:buSzPct val="75000"/>
              <a:buFont typeface="Wingdings 2" panose="05020102010507070707" pitchFamily="18" charset="2"/>
              <a:buChar char=""/>
              <a:defRPr sz="1800" kern="1200">
                <a:solidFill>
                  <a:srgbClr val="3B475E"/>
                </a:solidFill>
                <a:latin typeface="Sarabun" panose="00000500000000000000" pitchFamily="2" charset="-34"/>
                <a:ea typeface="+mn-ea"/>
                <a:cs typeface="+mn-cs"/>
              </a:defRPr>
            </a:lvl3pPr>
            <a:lvl4pPr marL="1655763" indent="-2841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6600"/>
              </a:buClr>
              <a:buSzPct val="75000"/>
              <a:buFont typeface="Wingdings 2" panose="05020102010507070707" pitchFamily="18" charset="2"/>
              <a:buChar char=""/>
              <a:defRPr sz="1400" kern="1200">
                <a:solidFill>
                  <a:srgbClr val="3B475E"/>
                </a:solidFill>
                <a:latin typeface="Sarabun" panose="00000500000000000000" pitchFamily="2" charset="-34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Clr>
                <a:srgbClr val="FF9421"/>
              </a:buClr>
              <a:buFont typeface="Calibri" panose="020F050202020403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LID4096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88EF7E2C-7BDF-8AD7-BFD6-5703721997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Small Things</a:t>
            </a:r>
            <a:endParaRPr lang="LID4096" dirty="0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FBD1A1E4-202B-0AE7-1E80-C884C01739B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  <a:tabLst>
                <a:tab pos="457200" algn="l"/>
              </a:tabLst>
            </a:pPr>
            <a:r>
              <a:rPr lang="en-US" kern="100" dirty="0">
                <a:latin typeface="APL385 Unicode" panose="020B0709000202000203" pitchFamily="49" charset="0"/>
                <a:ea typeface="Aptos" panose="020B0004020202020204" pitchFamily="34" charset="0"/>
                <a:cs typeface="Times New Roman" panose="02020603050405020304" pitchFamily="18" charset="0"/>
              </a:rPr>
              <a:t>⎕NINFO </a:t>
            </a:r>
            <a:r>
              <a:rPr lang="en-US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w/Callbacks</a:t>
            </a:r>
          </a:p>
          <a:p>
            <a:pPr>
              <a:lnSpc>
                <a:spcPct val="115000"/>
              </a:lnSpc>
              <a:spcAft>
                <a:spcPts val="800"/>
              </a:spcAft>
              <a:tabLst>
                <a:tab pos="457200" algn="l"/>
              </a:tabLst>
            </a:pPr>
            <a:r>
              <a:rPr lang="en-US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Set File Attributes</a:t>
            </a:r>
          </a:p>
          <a:p>
            <a:pPr>
              <a:lnSpc>
                <a:spcPct val="115000"/>
              </a:lnSpc>
              <a:spcAft>
                <a:spcPts val="800"/>
              </a:spcAft>
              <a:tabLst>
                <a:tab pos="457200" algn="l"/>
              </a:tabLst>
            </a:pPr>
            <a:r>
              <a:rPr lang="en-US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Unicode decomposition / normal forms</a:t>
            </a: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38847CB9-266A-CE11-D5DF-1EFA27E5F0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687253" y="1320799"/>
            <a:ext cx="2758761" cy="2758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879001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A35735-952B-BDA1-304A-43A2B7501D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8" y="1264925"/>
            <a:ext cx="5289688" cy="3242040"/>
          </a:xfrm>
        </p:spPr>
        <p:txBody>
          <a:bodyPr>
            <a:normAutofit/>
          </a:bodyPr>
          <a:lstStyle/>
          <a:p>
            <a:pPr marL="342900" lvl="0" indent="-342900">
              <a:lnSpc>
                <a:spcPct val="115000"/>
              </a:lnSpc>
              <a:spcAft>
                <a:spcPts val="800"/>
              </a:spcAft>
              <a:buFont typeface="Wingdings 2" panose="05020102010507070707" pitchFamily="18" charset="2"/>
              <a:buChar char=""/>
              <a:tabLst>
                <a:tab pos="457200" algn="l"/>
              </a:tabLst>
            </a:pPr>
            <a:r>
              <a:rPr lang="da-DK" kern="100" dirty="0">
                <a:effectLst/>
                <a:latin typeface="APL385 Unicode" panose="020B0709000202000203" pitchFamily="49" charset="0"/>
                <a:ea typeface="Aptos" panose="020B0004020202020204" pitchFamily="34" charset="0"/>
                <a:cs typeface="Times New Roman" panose="02020603050405020304" pitchFamily="18" charset="0"/>
              </a:rPr>
              <a:t>⎕WC</a:t>
            </a:r>
            <a:r>
              <a:rPr lang="da-DK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Plugin Mechanism</a:t>
            </a:r>
          </a:p>
          <a:p>
            <a:pPr marL="342900" indent="-342900">
              <a:lnSpc>
                <a:spcPct val="115000"/>
              </a:lnSpc>
              <a:spcAft>
                <a:spcPts val="800"/>
              </a:spcAft>
              <a:tabLst>
                <a:tab pos="457200" algn="l"/>
              </a:tabLst>
            </a:pPr>
            <a:r>
              <a:rPr lang="da-DK" dirty="0"/>
              <a:t>Relax Interpreter Limits</a:t>
            </a:r>
          </a:p>
          <a:p>
            <a:pPr marL="342900" indent="-342900">
              <a:lnSpc>
                <a:spcPct val="115000"/>
              </a:lnSpc>
              <a:spcAft>
                <a:spcPts val="800"/>
              </a:spcAft>
              <a:tabLst>
                <a:tab pos="457200" algn="l"/>
              </a:tabLst>
            </a:pPr>
            <a:r>
              <a:rPr lang="da-DK" dirty="0"/>
              <a:t>New UCMD mechanism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2093911-3A7B-1823-C17B-9F0F48EC6B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529" y="267657"/>
            <a:ext cx="6613052" cy="685535"/>
          </a:xfrm>
        </p:spPr>
        <p:txBody>
          <a:bodyPr/>
          <a:lstStyle/>
          <a:p>
            <a:r>
              <a:rPr lang="da-DK" dirty="0"/>
              <a:t>Laying New Foundations</a:t>
            </a:r>
            <a:endParaRPr lang="LID4096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5FDD259-C0D2-23F0-7F57-2431081F6460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LID4096"/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17163718-9079-B28D-C92C-A5E312228A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023660" y="1264925"/>
            <a:ext cx="2676525" cy="2676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3257211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A855EA-EE24-3E85-0822-6743418B7A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8" y="1264924"/>
            <a:ext cx="6406135" cy="3547707"/>
          </a:xfrm>
        </p:spPr>
        <p:txBody>
          <a:bodyPr>
            <a:normAutofit fontScale="92500" lnSpcReduction="10000"/>
          </a:bodyPr>
          <a:lstStyle/>
          <a:p>
            <a:r>
              <a:rPr lang="da-DK" dirty="0"/>
              <a:t>A </a:t>
            </a:r>
            <a:r>
              <a:rPr lang="da-DK" dirty="0" err="1"/>
              <a:t>modern</a:t>
            </a:r>
            <a:r>
              <a:rPr lang="da-DK" dirty="0"/>
              <a:t> </a:t>
            </a:r>
            <a:r>
              <a:rPr lang="da-DK" dirty="0" err="1"/>
              <a:t>replacement</a:t>
            </a:r>
            <a:r>
              <a:rPr lang="da-DK" dirty="0"/>
              <a:t> for </a:t>
            </a:r>
            <a:r>
              <a:rPr lang="da-DK" dirty="0" err="1"/>
              <a:t>Auxiliary</a:t>
            </a:r>
            <a:r>
              <a:rPr lang="da-DK" dirty="0"/>
              <a:t> Processors</a:t>
            </a:r>
          </a:p>
          <a:p>
            <a:pPr lvl="1"/>
            <a:r>
              <a:rPr lang="da-DK" dirty="0" err="1"/>
              <a:t>Uses</a:t>
            </a:r>
            <a:r>
              <a:rPr lang="da-DK" dirty="0"/>
              <a:t> Direct Workspace Access (DWA) for high performance</a:t>
            </a:r>
          </a:p>
          <a:p>
            <a:pPr lvl="1"/>
            <a:r>
              <a:rPr lang="da-DK" dirty="0" err="1"/>
              <a:t>Accessible</a:t>
            </a:r>
            <a:r>
              <a:rPr lang="da-DK" dirty="0"/>
              <a:t> via </a:t>
            </a:r>
            <a:r>
              <a:rPr lang="da-DK" dirty="0">
                <a:latin typeface="APL385 Unicode" panose="020B0709000202000203" pitchFamily="49" charset="0"/>
              </a:rPr>
              <a:t>⎕WC</a:t>
            </a:r>
            <a:r>
              <a:rPr lang="da-DK" dirty="0"/>
              <a:t> / </a:t>
            </a:r>
            <a:r>
              <a:rPr lang="da-DK" dirty="0">
                <a:latin typeface="APL385 Unicode" panose="020B0709000202000203" pitchFamily="49" charset="0"/>
              </a:rPr>
              <a:t>⎕NEW</a:t>
            </a:r>
          </a:p>
          <a:p>
            <a:r>
              <a:rPr lang="da-DK" dirty="0"/>
              <a:t>Make interpreter extensions open source, eg.</a:t>
            </a:r>
          </a:p>
          <a:p>
            <a:pPr lvl="1"/>
            <a:r>
              <a:rPr lang="da-DK" dirty="0"/>
              <a:t>HTMLRenderer, Conga (our TCP platform)</a:t>
            </a:r>
          </a:p>
          <a:p>
            <a:pPr lvl="1"/>
            <a:r>
              <a:rPr lang="da-DK" dirty="0" err="1"/>
              <a:t>Cryptographic</a:t>
            </a:r>
            <a:r>
              <a:rPr lang="da-DK" dirty="0"/>
              <a:t> Library</a:t>
            </a:r>
          </a:p>
          <a:p>
            <a:r>
              <a:rPr lang="da-DK" dirty="0"/>
              <a:t>Many of these are interfaces to open source components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20F9B8AF-BF36-E209-900E-B59CFFDD91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528" y="267657"/>
            <a:ext cx="8097458" cy="685535"/>
          </a:xfrm>
        </p:spPr>
        <p:txBody>
          <a:bodyPr/>
          <a:lstStyle/>
          <a:p>
            <a:r>
              <a:rPr lang="da-DK" dirty="0"/>
              <a:t>An Open [Source] Plugin Architecture</a:t>
            </a:r>
            <a:endParaRPr lang="en-GB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DAF9369-4A08-6C6E-B716-9A6357256D4B}"/>
              </a:ext>
            </a:extLst>
          </p:cNvPr>
          <p:cNvSpPr/>
          <p:nvPr/>
        </p:nvSpPr>
        <p:spPr>
          <a:xfrm>
            <a:off x="6797749" y="1264925"/>
            <a:ext cx="2254102" cy="492991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dirty="0"/>
              <a:t>Dyalog APL</a:t>
            </a:r>
            <a:endParaRPr lang="en-GB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9147BB7-9831-DF06-22D6-DEF55146246D}"/>
              </a:ext>
            </a:extLst>
          </p:cNvPr>
          <p:cNvSpPr/>
          <p:nvPr/>
        </p:nvSpPr>
        <p:spPr>
          <a:xfrm>
            <a:off x="6797748" y="1757916"/>
            <a:ext cx="1127051" cy="492991"/>
          </a:xfrm>
          <a:prstGeom prst="rect">
            <a:avLst/>
          </a:prstGeom>
          <a:solidFill>
            <a:schemeClr val="accent5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dirty="0"/>
              <a:t>Conga</a:t>
            </a:r>
            <a:endParaRPr lang="en-GB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9761A45-DD49-3934-6EEC-2E448C158537}"/>
              </a:ext>
            </a:extLst>
          </p:cNvPr>
          <p:cNvSpPr/>
          <p:nvPr/>
        </p:nvSpPr>
        <p:spPr>
          <a:xfrm>
            <a:off x="6797747" y="2250907"/>
            <a:ext cx="1127050" cy="960824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sz="1600" dirty="0" err="1"/>
              <a:t>GnuTLS</a:t>
            </a:r>
            <a:endParaRPr lang="en-GB" sz="160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FBF0640-2CE2-AA0C-9286-B83D4B8703E4}"/>
              </a:ext>
            </a:extLst>
          </p:cNvPr>
          <p:cNvSpPr/>
          <p:nvPr/>
        </p:nvSpPr>
        <p:spPr>
          <a:xfrm>
            <a:off x="7924799" y="1757916"/>
            <a:ext cx="1127052" cy="492991"/>
          </a:xfrm>
          <a:prstGeom prst="rect">
            <a:avLst/>
          </a:prstGeom>
          <a:solidFill>
            <a:schemeClr val="accent5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sz="1200" dirty="0"/>
              <a:t>HTML</a:t>
            </a:r>
            <a:br>
              <a:rPr lang="da-DK" sz="1200" dirty="0"/>
            </a:br>
            <a:r>
              <a:rPr lang="da-DK" sz="1200" dirty="0" err="1"/>
              <a:t>Renderer</a:t>
            </a:r>
            <a:endParaRPr lang="en-GB" sz="120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C48201F-119D-872C-6742-57A18FC2D3EF}"/>
              </a:ext>
            </a:extLst>
          </p:cNvPr>
          <p:cNvSpPr/>
          <p:nvPr/>
        </p:nvSpPr>
        <p:spPr>
          <a:xfrm>
            <a:off x="7924797" y="2250907"/>
            <a:ext cx="1127054" cy="960824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sz="1400" dirty="0" err="1"/>
              <a:t>Chromium</a:t>
            </a:r>
            <a:br>
              <a:rPr lang="da-DK" sz="1400" dirty="0"/>
            </a:br>
            <a:r>
              <a:rPr lang="da-DK" sz="1400" dirty="0"/>
              <a:t>Embedded</a:t>
            </a:r>
            <a:br>
              <a:rPr lang="da-DK" sz="1400" dirty="0"/>
            </a:br>
            <a:r>
              <a:rPr lang="da-DK" sz="1400" dirty="0"/>
              <a:t>Framework</a:t>
            </a:r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val="1622431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2" grpId="0" animBg="1"/>
      <p:bldP spid="5" grpId="0" animBg="1"/>
      <p:bldP spid="6" grpId="0" animBg="1"/>
      <p:bldP spid="7" grpId="0" animBg="1"/>
      <p:bldP spid="8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A855EA-EE24-3E85-0822-6743418B7A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8" y="1087505"/>
            <a:ext cx="6336218" cy="3483538"/>
          </a:xfrm>
        </p:spPr>
        <p:txBody>
          <a:bodyPr>
            <a:normAutofit fontScale="92500"/>
          </a:bodyPr>
          <a:lstStyle/>
          <a:p>
            <a:pPr>
              <a:lnSpc>
                <a:spcPct val="110000"/>
              </a:lnSpc>
              <a:spcAft>
                <a:spcPts val="600"/>
              </a:spcAft>
            </a:pPr>
            <a:r>
              <a:rPr lang="da-DK" dirty="0"/>
              <a:t>Allow users to move faster</a:t>
            </a:r>
          </a:p>
          <a:p>
            <a:pPr lvl="1">
              <a:lnSpc>
                <a:spcPct val="110000"/>
              </a:lnSpc>
              <a:spcAft>
                <a:spcPts val="600"/>
              </a:spcAft>
            </a:pPr>
            <a:r>
              <a:rPr lang="da-DK" sz="1800" dirty="0"/>
              <a:t>Adopt new versions of Chromium or OpenSSL</a:t>
            </a:r>
          </a:p>
          <a:p>
            <a:pPr>
              <a:lnSpc>
                <a:spcPct val="110000"/>
              </a:lnSpc>
              <a:spcAft>
                <a:spcPts val="600"/>
              </a:spcAft>
            </a:pPr>
            <a:r>
              <a:rPr lang="da-DK" dirty="0"/>
              <a:t>Make the Dyalog community more inclusive</a:t>
            </a:r>
          </a:p>
          <a:p>
            <a:pPr lvl="1">
              <a:lnSpc>
                <a:spcPct val="110000"/>
              </a:lnSpc>
              <a:spcAft>
                <a:spcPts val="600"/>
              </a:spcAft>
            </a:pPr>
            <a:r>
              <a:rPr lang="da-DK" sz="1800" dirty="0"/>
              <a:t>Allow users to contribute to our eco-system</a:t>
            </a:r>
          </a:p>
          <a:p>
            <a:pPr>
              <a:lnSpc>
                <a:spcPct val="110000"/>
              </a:lnSpc>
              <a:spcAft>
                <a:spcPts val="600"/>
              </a:spcAft>
            </a:pPr>
            <a:r>
              <a:rPr lang="da-DK" dirty="0"/>
              <a:t>Users can develop and share new extensions</a:t>
            </a:r>
          </a:p>
          <a:p>
            <a:pPr>
              <a:lnSpc>
                <a:spcPct val="110000"/>
              </a:lnSpc>
              <a:spcAft>
                <a:spcPts val="600"/>
              </a:spcAft>
            </a:pPr>
            <a:r>
              <a:rPr lang="da-DK" dirty="0"/>
              <a:t>Makes our encryption tools transparent and verifyable</a:t>
            </a:r>
          </a:p>
          <a:p>
            <a:pPr marL="457200" lvl="1" indent="0">
              <a:lnSpc>
                <a:spcPct val="110000"/>
              </a:lnSpc>
              <a:spcAft>
                <a:spcPts val="600"/>
              </a:spcAft>
              <a:buNone/>
            </a:pPr>
            <a:r>
              <a:rPr lang="da-DK" sz="1800" dirty="0">
                <a:sym typeface="Wingdings" panose="05000000000000000000" pitchFamily="2" charset="2"/>
              </a:rPr>
              <a:t> </a:t>
            </a:r>
            <a:r>
              <a:rPr lang="da-DK" sz="1800" dirty="0"/>
              <a:t>Easier to comply with FOSS licence constraints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20F9B8AF-BF36-E209-900E-B59CFFDD91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528" y="267657"/>
            <a:ext cx="8097458" cy="685535"/>
          </a:xfrm>
        </p:spPr>
        <p:txBody>
          <a:bodyPr/>
          <a:lstStyle/>
          <a:p>
            <a:r>
              <a:rPr lang="da-DK" dirty="0"/>
              <a:t>Plugin Architecture </a:t>
            </a:r>
            <a:r>
              <a:rPr lang="da-DK" dirty="0" err="1"/>
              <a:t>Benefits</a:t>
            </a:r>
            <a:endParaRPr lang="en-GB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1187595-9918-6FDA-A87E-142D11408A07}"/>
              </a:ext>
            </a:extLst>
          </p:cNvPr>
          <p:cNvSpPr/>
          <p:nvPr/>
        </p:nvSpPr>
        <p:spPr>
          <a:xfrm>
            <a:off x="6797749" y="1264925"/>
            <a:ext cx="2254102" cy="492991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dirty="0"/>
              <a:t>Dyalog APL</a:t>
            </a:r>
            <a:endParaRPr lang="en-GB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8B53875-BBA6-14BB-FF45-B51AA0258650}"/>
              </a:ext>
            </a:extLst>
          </p:cNvPr>
          <p:cNvSpPr/>
          <p:nvPr/>
        </p:nvSpPr>
        <p:spPr>
          <a:xfrm>
            <a:off x="6797748" y="1757916"/>
            <a:ext cx="1127051" cy="492991"/>
          </a:xfrm>
          <a:prstGeom prst="rect">
            <a:avLst/>
          </a:prstGeom>
          <a:solidFill>
            <a:schemeClr val="accent5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dirty="0"/>
              <a:t>Conga</a:t>
            </a:r>
            <a:endParaRPr lang="en-GB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4B58BDE-E33D-F960-A7C3-0929AF9334DD}"/>
              </a:ext>
            </a:extLst>
          </p:cNvPr>
          <p:cNvSpPr/>
          <p:nvPr/>
        </p:nvSpPr>
        <p:spPr>
          <a:xfrm>
            <a:off x="6797747" y="2250907"/>
            <a:ext cx="1127050" cy="960824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sz="1600"/>
              <a:t>GnuTLS</a:t>
            </a:r>
            <a:endParaRPr lang="en-GB" sz="160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AC5674C-8038-7156-E420-FD4A9F076F7B}"/>
              </a:ext>
            </a:extLst>
          </p:cNvPr>
          <p:cNvSpPr/>
          <p:nvPr/>
        </p:nvSpPr>
        <p:spPr>
          <a:xfrm>
            <a:off x="7924799" y="1757916"/>
            <a:ext cx="1127052" cy="492991"/>
          </a:xfrm>
          <a:prstGeom prst="rect">
            <a:avLst/>
          </a:prstGeom>
          <a:solidFill>
            <a:schemeClr val="accent5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sz="1200" dirty="0"/>
              <a:t>HTML</a:t>
            </a:r>
            <a:br>
              <a:rPr lang="da-DK" sz="1200" dirty="0"/>
            </a:br>
            <a:r>
              <a:rPr lang="da-DK" sz="1200" dirty="0" err="1"/>
              <a:t>Renderer</a:t>
            </a:r>
            <a:endParaRPr lang="en-GB" sz="120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18B8692-2108-2272-B23A-4A94755A2CF2}"/>
              </a:ext>
            </a:extLst>
          </p:cNvPr>
          <p:cNvSpPr/>
          <p:nvPr/>
        </p:nvSpPr>
        <p:spPr>
          <a:xfrm>
            <a:off x="7924797" y="2250907"/>
            <a:ext cx="1127054" cy="960824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sz="1400" dirty="0" err="1"/>
              <a:t>Chromium</a:t>
            </a:r>
            <a:br>
              <a:rPr lang="da-DK" sz="1400" dirty="0"/>
            </a:br>
            <a:r>
              <a:rPr lang="da-DK" sz="1400" dirty="0"/>
              <a:t>Embedded</a:t>
            </a:r>
            <a:br>
              <a:rPr lang="da-DK" sz="1400" dirty="0"/>
            </a:br>
            <a:r>
              <a:rPr lang="da-DK" sz="1400" dirty="0"/>
              <a:t>Framework</a:t>
            </a:r>
            <a:endParaRPr lang="en-GB" sz="14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FB790DF-3FCB-E5F9-4C46-A7AE3DD64F60}"/>
              </a:ext>
            </a:extLst>
          </p:cNvPr>
          <p:cNvSpPr txBox="1"/>
          <p:nvPr/>
        </p:nvSpPr>
        <p:spPr>
          <a:xfrm>
            <a:off x="1161421" y="4386377"/>
            <a:ext cx="4522392" cy="369332"/>
          </a:xfrm>
          <a:prstGeom prst="rect">
            <a:avLst/>
          </a:prstGeom>
          <a:solidFill>
            <a:schemeClr val="accent2"/>
          </a:solidFill>
        </p:spPr>
        <p:txBody>
          <a:bodyPr wrap="none" rtlCol="0">
            <a:spAutoFit/>
          </a:bodyPr>
          <a:lstStyle/>
          <a:p>
            <a:r>
              <a:rPr lang="da-DK" dirty="0"/>
              <a:t>D05 Mon 11:40: WC Plugins (John Daintree)</a:t>
            </a:r>
            <a:endParaRPr lang="LID4096" dirty="0"/>
          </a:p>
        </p:txBody>
      </p:sp>
    </p:spTree>
    <p:extLst>
      <p:ext uri="{BB962C8B-B14F-4D97-AF65-F5344CB8AC3E}">
        <p14:creationId xmlns:p14="http://schemas.microsoft.com/office/powerpoint/2010/main" val="3873309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464A2C-D2DA-0E9E-40F6-A0E9A43797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7" y="1264925"/>
            <a:ext cx="8458966" cy="324204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a-DK" dirty="0"/>
              <a:t>We plan to relax limitations in the interpreter, like:</a:t>
            </a:r>
          </a:p>
          <a:p>
            <a:r>
              <a:rPr lang="da-DK" dirty="0"/>
              <a:t>Max Rank (15)</a:t>
            </a:r>
          </a:p>
          <a:p>
            <a:r>
              <a:rPr lang="da-DK" dirty="0"/>
              <a:t>Number of tokens in a line (4,095)</a:t>
            </a:r>
          </a:p>
          <a:p>
            <a:r>
              <a:rPr lang="da-DK" dirty="0"/>
              <a:t>Number of token types</a:t>
            </a:r>
          </a:p>
          <a:p>
            <a:r>
              <a:rPr lang="da-DK" dirty="0"/>
              <a:t>(and many more)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B410C8F4-042A-F4B0-4D5A-3FF5E33AF0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rtl="0" eaLnBrk="1" latinLnBrk="0" hangingPunct="1"/>
            <a:r>
              <a:rPr lang="en-GB" sz="3600" b="0" kern="1200" dirty="0">
                <a:solidFill>
                  <a:srgbClr val="3B475E"/>
                </a:solidFill>
                <a:effectLst/>
                <a:latin typeface="Sarabun" panose="00000500000000000000" pitchFamily="2" charset="-34"/>
                <a:ea typeface="+mj-ea"/>
                <a:cs typeface="Calibri" panose="020F0502020204030204" pitchFamily="34" charset="0"/>
              </a:rPr>
              <a:t>Relax Interpreter Limits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143608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80C3821-B62C-AE96-810D-AE63D38F6BB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a-DK" dirty="0"/>
              <a:t>Geoff</a:t>
            </a:r>
            <a:endParaRPr lang="LID4096" dirty="0"/>
          </a:p>
          <a:p>
            <a:r>
              <a:rPr lang="da-DK" dirty="0"/>
              <a:t>Gitte</a:t>
            </a:r>
          </a:p>
          <a:p>
            <a:r>
              <a:rPr lang="da-DK" dirty="0"/>
              <a:t>Pete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D798BDA3-67A1-09E3-C868-8FE8B12BC8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Retirees</a:t>
            </a:r>
            <a:endParaRPr lang="LID4096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AB0B8D4B-C1D5-F3C2-36D8-D021269B9F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9281" y="2421250"/>
            <a:ext cx="1238250" cy="1543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8">
            <a:extLst>
              <a:ext uri="{FF2B5EF4-FFF2-40B4-BE49-F238E27FC236}">
                <a16:creationId xmlns:a16="http://schemas.microsoft.com/office/drawing/2014/main" id="{21760BE7-DE8B-18A1-8775-C79ADB4DDE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9807" y="1338522"/>
            <a:ext cx="1419976" cy="1774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20739566-30AC-DAD7-0CB6-5A355FF9AF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3781" y="1836932"/>
            <a:ext cx="1304266" cy="1625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4486D31-79A0-1B52-DF91-45D3EF25592C}"/>
              </a:ext>
            </a:extLst>
          </p:cNvPr>
          <p:cNvSpPr txBox="1"/>
          <p:nvPr/>
        </p:nvSpPr>
        <p:spPr>
          <a:xfrm>
            <a:off x="426565" y="4211230"/>
            <a:ext cx="6877204" cy="369332"/>
          </a:xfrm>
          <a:prstGeom prst="rect">
            <a:avLst/>
          </a:prstGeom>
          <a:solidFill>
            <a:schemeClr val="accent2"/>
          </a:solidFill>
        </p:spPr>
        <p:txBody>
          <a:bodyPr wrap="none" rtlCol="0">
            <a:spAutoFit/>
          </a:bodyPr>
          <a:lstStyle/>
          <a:p>
            <a:r>
              <a:rPr lang="da-DK" dirty="0"/>
              <a:t>U17 Weds 15:15: Let's Put the Future Behind Us (Panel Discussion)</a:t>
            </a:r>
            <a:endParaRPr lang="LID4096" dirty="0"/>
          </a:p>
        </p:txBody>
      </p:sp>
    </p:spTree>
    <p:extLst>
      <p:ext uri="{BB962C8B-B14F-4D97-AF65-F5344CB8AC3E}">
        <p14:creationId xmlns:p14="http://schemas.microsoft.com/office/powerpoint/2010/main" val="4060940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329C9C2-B765-FE7C-F146-D82CA2106201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464A2C-D2DA-0E9E-40F6-A0E9A437974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>
              <a:lnSpc>
                <a:spcPct val="120000"/>
              </a:lnSpc>
              <a:spcAft>
                <a:spcPts val="600"/>
              </a:spcAft>
            </a:pPr>
            <a:r>
              <a:rPr lang="da-DK" dirty="0"/>
              <a:t>We need more token types for new primitives, new control structures, </a:t>
            </a:r>
            <a:r>
              <a:rPr lang="da-DK" b="1" dirty="0"/>
              <a:t>array notation</a:t>
            </a:r>
            <a:r>
              <a:rPr lang="da-DK" dirty="0"/>
              <a:t>, …</a:t>
            </a:r>
          </a:p>
          <a:p>
            <a:pPr>
              <a:lnSpc>
                <a:spcPct val="120000"/>
              </a:lnSpc>
              <a:spcAft>
                <a:spcPts val="600"/>
              </a:spcAft>
            </a:pPr>
            <a:r>
              <a:rPr lang="da-DK" dirty="0"/>
              <a:t>Migrants have functions with &gt;9,999 lines </a:t>
            </a:r>
            <a:r>
              <a:rPr lang="da-DK" dirty="0">
                <a:sym typeface="Wingdings" panose="05000000000000000000" pitchFamily="2" charset="2"/>
              </a:rPr>
              <a:t></a:t>
            </a:r>
          </a:p>
          <a:p>
            <a:pPr>
              <a:lnSpc>
                <a:spcPct val="120000"/>
              </a:lnSpc>
              <a:spcAft>
                <a:spcPts val="600"/>
              </a:spcAft>
            </a:pPr>
            <a:endParaRPr lang="da-DK" sz="800" dirty="0"/>
          </a:p>
          <a:p>
            <a:pPr>
              <a:lnSpc>
                <a:spcPct val="120000"/>
              </a:lnSpc>
              <a:spcAft>
                <a:spcPts val="600"/>
              </a:spcAft>
            </a:pPr>
            <a:r>
              <a:rPr lang="da-DK" dirty="0"/>
              <a:t>Challenge: Structure has not changed for decades</a:t>
            </a:r>
          </a:p>
          <a:p>
            <a:pPr lvl="1">
              <a:lnSpc>
                <a:spcPct val="120000"/>
              </a:lnSpc>
              <a:spcAft>
                <a:spcPts val="600"/>
              </a:spcAft>
            </a:pPr>
            <a:r>
              <a:rPr lang="da-DK" dirty="0"/>
              <a:t>(except new types like Unicode and Complex Numbers)</a:t>
            </a:r>
          </a:p>
          <a:p>
            <a:pPr>
              <a:lnSpc>
                <a:spcPct val="120000"/>
              </a:lnSpc>
              <a:spcAft>
                <a:spcPts val="600"/>
              </a:spcAft>
            </a:pPr>
            <a:r>
              <a:rPr lang="da-DK" dirty="0"/>
              <a:t>Must avoid "big bang" data conversion</a:t>
            </a:r>
          </a:p>
          <a:p>
            <a:pPr lvl="1">
              <a:lnSpc>
                <a:spcPct val="120000"/>
              </a:lnSpc>
              <a:spcAft>
                <a:spcPts val="600"/>
              </a:spcAft>
            </a:pPr>
            <a:r>
              <a:rPr lang="da-DK" dirty="0"/>
              <a:t>Different versions of APL must share data</a:t>
            </a:r>
          </a:p>
          <a:p>
            <a:pPr lvl="1">
              <a:lnSpc>
                <a:spcPct val="120000"/>
              </a:lnSpc>
              <a:spcAft>
                <a:spcPts val="600"/>
              </a:spcAft>
            </a:pPr>
            <a:r>
              <a:rPr lang="da-DK" dirty="0"/>
              <a:t>(Restore &amp; use archived component files)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B410C8F4-042A-F4B0-4D5A-3FF5E33AF0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rtl="0" eaLnBrk="1" latinLnBrk="0" hangingPunct="1"/>
            <a:r>
              <a:rPr lang="en-GB" sz="3600" b="0" kern="1200" dirty="0">
                <a:solidFill>
                  <a:srgbClr val="3B475E"/>
                </a:solidFill>
                <a:effectLst/>
                <a:latin typeface="Sarabun" panose="00000500000000000000" pitchFamily="2" charset="-34"/>
                <a:ea typeface="+mj-ea"/>
                <a:cs typeface="Calibri" panose="020F0502020204030204" pitchFamily="34" charset="0"/>
              </a:rPr>
              <a:t>Relax Limits – Why Now?</a:t>
            </a:r>
            <a:endParaRPr lang="en-GB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D31ACC5-15BE-9AE1-5B60-35E0B0B5C05F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FC49725-D208-A05F-17D8-E2B2BEDC9379}"/>
              </a:ext>
            </a:extLst>
          </p:cNvPr>
          <p:cNvSpPr txBox="1"/>
          <p:nvPr/>
        </p:nvSpPr>
        <p:spPr>
          <a:xfrm>
            <a:off x="1185484" y="4322298"/>
            <a:ext cx="5171609" cy="369332"/>
          </a:xfrm>
          <a:prstGeom prst="rect">
            <a:avLst/>
          </a:prstGeom>
          <a:solidFill>
            <a:schemeClr val="accent2"/>
          </a:solidFill>
        </p:spPr>
        <p:txBody>
          <a:bodyPr wrap="none" rtlCol="0">
            <a:spAutoFit/>
          </a:bodyPr>
          <a:lstStyle/>
          <a:p>
            <a:r>
              <a:rPr lang="da-DK" dirty="0"/>
              <a:t>D16 Wed 11:55: Interpreter Limits (John Daintree)</a:t>
            </a:r>
            <a:endParaRPr lang="LID4096" dirty="0"/>
          </a:p>
        </p:txBody>
      </p:sp>
    </p:spTree>
    <p:extLst>
      <p:ext uri="{BB962C8B-B14F-4D97-AF65-F5344CB8AC3E}">
        <p14:creationId xmlns:p14="http://schemas.microsoft.com/office/powerpoint/2010/main" val="81865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D9455D4-41B5-9A61-DD92-BBDF1FD670D9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10613A-DB30-9902-BD7A-F1DDC82F60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>
              <a:lnSpc>
                <a:spcPct val="120000"/>
              </a:lnSpc>
              <a:spcAft>
                <a:spcPts val="600"/>
              </a:spcAft>
            </a:pPr>
            <a:r>
              <a:rPr lang="da-DK" dirty="0"/>
              <a:t>The existing User Command mechanism is based on old technology ("SALT")</a:t>
            </a:r>
          </a:p>
          <a:p>
            <a:pPr>
              <a:lnSpc>
                <a:spcPct val="120000"/>
              </a:lnSpc>
              <a:spcAft>
                <a:spcPts val="600"/>
              </a:spcAft>
            </a:pPr>
            <a:r>
              <a:rPr lang="da-DK" dirty="0"/>
              <a:t>There are opportunities to make it</a:t>
            </a:r>
          </a:p>
          <a:p>
            <a:pPr lvl="1">
              <a:lnSpc>
                <a:spcPct val="120000"/>
              </a:lnSpc>
              <a:spcAft>
                <a:spcPts val="600"/>
              </a:spcAft>
            </a:pPr>
            <a:r>
              <a:rPr lang="da-DK" dirty="0"/>
              <a:t>Easier to create utilities which provide both a proper API and User Command</a:t>
            </a:r>
          </a:p>
          <a:p>
            <a:pPr lvl="1">
              <a:lnSpc>
                <a:spcPct val="120000"/>
              </a:lnSpc>
              <a:spcAft>
                <a:spcPts val="600"/>
              </a:spcAft>
            </a:pPr>
            <a:r>
              <a:rPr lang="da-DK" dirty="0"/>
              <a:t>Easier to install new User Commands</a:t>
            </a:r>
          </a:p>
          <a:p>
            <a:pPr lvl="1">
              <a:lnSpc>
                <a:spcPct val="120000"/>
              </a:lnSpc>
              <a:spcAft>
                <a:spcPts val="600"/>
              </a:spcAft>
            </a:pPr>
            <a:r>
              <a:rPr lang="da-DK" dirty="0"/>
              <a:t>Faster to start a new APL session</a:t>
            </a:r>
          </a:p>
          <a:p>
            <a:pPr>
              <a:lnSpc>
                <a:spcPct val="120000"/>
              </a:lnSpc>
              <a:spcAft>
                <a:spcPts val="600"/>
              </a:spcAft>
            </a:pPr>
            <a:r>
              <a:rPr lang="da-DK" dirty="0"/>
              <a:t>May be provided as an alternative in v20.0, unlikely to immediately replace old system</a:t>
            </a:r>
            <a:endParaRPr lang="LID4096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DA487646-1F22-81DE-0550-3DCB1165D9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New UCMD Mechanism</a:t>
            </a:r>
            <a:endParaRPr lang="LID4096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C3C62BDA-B645-A371-62E7-CE76A24DB0DD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404956602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A35735-952B-BDA1-304A-43A2B7501D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8" y="1264925"/>
            <a:ext cx="5289688" cy="3242040"/>
          </a:xfrm>
        </p:spPr>
        <p:txBody>
          <a:bodyPr>
            <a:normAutofit/>
          </a:bodyPr>
          <a:lstStyle/>
          <a:p>
            <a:pPr marL="342900" indent="-342900">
              <a:lnSpc>
                <a:spcPct val="115000"/>
              </a:lnSpc>
              <a:spcAft>
                <a:spcPts val="800"/>
              </a:spcAft>
              <a:tabLst>
                <a:tab pos="457200" algn="l"/>
              </a:tabLst>
            </a:pPr>
            <a:r>
              <a:rPr lang="da-DK" kern="100" dirty="0">
                <a:latin typeface="Aptos" panose="020B0004020202020204" pitchFamily="34" charset="0"/>
                <a:cs typeface="Times New Roman" panose="02020603050405020304" pitchFamily="18" charset="0"/>
              </a:rPr>
              <a:t>PCRE 10.x</a:t>
            </a:r>
          </a:p>
          <a:p>
            <a:pPr marL="342900" lvl="0" indent="-342900">
              <a:lnSpc>
                <a:spcPct val="115000"/>
              </a:lnSpc>
              <a:spcAft>
                <a:spcPts val="800"/>
              </a:spcAft>
              <a:buFont typeface="Wingdings 2" panose="05020102010507070707" pitchFamily="18" charset="2"/>
              <a:buChar char=""/>
              <a:tabLst>
                <a:tab pos="457200" algn="l"/>
              </a:tabLst>
            </a:pPr>
            <a:r>
              <a:rPr lang="da-DK" kern="100" dirty="0">
                <a:latin typeface="Aptos" panose="020B0004020202020204" pitchFamily="34" charset="0"/>
                <a:cs typeface="Times New Roman" panose="02020603050405020304" pitchFamily="18" charset="0"/>
              </a:rPr>
              <a:t>Documentation Format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2093911-3A7B-1823-C17B-9F0F48EC6B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529" y="267657"/>
            <a:ext cx="6613052" cy="685535"/>
          </a:xfrm>
        </p:spPr>
        <p:txBody>
          <a:bodyPr/>
          <a:lstStyle/>
          <a:p>
            <a:r>
              <a:rPr lang="da-DK" dirty="0"/>
              <a:t>Tidying Up</a:t>
            </a:r>
            <a:endParaRPr lang="LID4096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5FDD259-C0D2-23F0-7F57-2431081F6460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LID4096"/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17163718-9079-B28D-C92C-A5E312228A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023660" y="1264925"/>
            <a:ext cx="2676525" cy="2676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705235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2063A4-09A1-52D2-642A-F2034F6182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7" y="1264925"/>
            <a:ext cx="6410648" cy="3242040"/>
          </a:xfrm>
        </p:spPr>
        <p:txBody>
          <a:bodyPr>
            <a:normAutofit/>
          </a:bodyPr>
          <a:lstStyle/>
          <a:p>
            <a:r>
              <a:rPr lang="en-GB" dirty="0"/>
              <a:t>help.dyalog.com and "core" documentation will be produced using </a:t>
            </a:r>
            <a:r>
              <a:rPr lang="en-GB" b="1" dirty="0" err="1"/>
              <a:t>MkDocs</a:t>
            </a:r>
            <a:r>
              <a:rPr lang="en-GB" dirty="0"/>
              <a:t> on </a:t>
            </a:r>
            <a:r>
              <a:rPr lang="en-GB" b="1" dirty="0"/>
              <a:t>GitHub</a:t>
            </a:r>
          </a:p>
          <a:p>
            <a:r>
              <a:rPr lang="en-GB" dirty="0"/>
              <a:t>Anyone (including </a:t>
            </a:r>
            <a:r>
              <a:rPr lang="en-GB" b="1" dirty="0"/>
              <a:t>you</a:t>
            </a:r>
            <a:r>
              <a:rPr lang="en-GB" dirty="0"/>
              <a:t>) can raise "issues"</a:t>
            </a:r>
          </a:p>
          <a:p>
            <a:pPr lvl="1"/>
            <a:r>
              <a:rPr lang="en-GB" dirty="0"/>
              <a:t>Or even submit "Pull requests"</a:t>
            </a:r>
          </a:p>
          <a:p>
            <a:pPr lvl="1"/>
            <a:r>
              <a:rPr lang="en-GB" dirty="0"/>
              <a:t>You </a:t>
            </a:r>
            <a:r>
              <a:rPr lang="en-GB" b="1" dirty="0"/>
              <a:t>CAN</a:t>
            </a:r>
            <a:r>
              <a:rPr lang="en-GB" dirty="0"/>
              <a:t> still email docs@ or support@</a:t>
            </a:r>
          </a:p>
          <a:p>
            <a:r>
              <a:rPr lang="en-GB" dirty="0"/>
              <a:t>Some tools already use </a:t>
            </a:r>
            <a:r>
              <a:rPr lang="en-GB" dirty="0" err="1"/>
              <a:t>MkDocs</a:t>
            </a:r>
            <a:r>
              <a:rPr lang="en-GB" dirty="0"/>
              <a:t>…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A5A59401-A4EF-3560-DF70-68C181B0C8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Documentation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E2123D7-E762-4E5D-4E70-0B9C6B7AADA5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344A492E-4F93-0BB3-5CA2-E388B4727D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/>
        </p:blipFill>
        <p:spPr bwMode="auto">
          <a:xfrm>
            <a:off x="6936581" y="2203860"/>
            <a:ext cx="1952504" cy="1952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38598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548D24B0-A777-1084-9DBC-EBCA728B2D0A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BCD0B2-8A5D-8119-A7BD-58CD08AC280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AA7CBE6F-D0F7-32A3-CB6B-4E06F4B755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F65A0F04-E753-932B-5DEF-3564FBC7D16B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LID4096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D741766-C1C9-3EDA-2410-1CAA6A98E22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0370"/>
          <a:stretch/>
        </p:blipFill>
        <p:spPr>
          <a:xfrm>
            <a:off x="0" y="-1"/>
            <a:ext cx="9144000" cy="4695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546628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EB60EF8-3245-BE71-76DF-9769D5B65CCE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A78D5C-F072-2F82-9764-7935846B98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6224639-D4CC-02E9-4A87-A08CE0BAEA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Screenshot of EWC Documentation</a:t>
            </a:r>
            <a:endParaRPr lang="LID4096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6D5693BF-7824-EBA4-A526-8B8D98B71D5D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LID4096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1A1F90E-F800-ECF0-F633-6057AC963C5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0370" b="2025"/>
          <a:stretch/>
        </p:blipFill>
        <p:spPr>
          <a:xfrm>
            <a:off x="0" y="0"/>
            <a:ext cx="9144000" cy="4591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610424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B6F52E66-BC64-B49B-7C84-A43F10316BA5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2063A4-09A1-52D2-642A-F2034F6182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6" y="1264925"/>
            <a:ext cx="8714147" cy="3242040"/>
          </a:xfrm>
        </p:spPr>
        <p:txBody>
          <a:bodyPr>
            <a:normAutofit/>
          </a:bodyPr>
          <a:lstStyle/>
          <a:p>
            <a:r>
              <a:rPr lang="en-GB" dirty="0"/>
              <a:t>Easier to contribute</a:t>
            </a:r>
          </a:p>
          <a:p>
            <a:pPr lvl="1"/>
            <a:r>
              <a:rPr lang="en-GB" dirty="0"/>
              <a:t>Internally and externally (and Pete has retired)</a:t>
            </a:r>
          </a:p>
          <a:p>
            <a:r>
              <a:rPr lang="en-GB" dirty="0"/>
              <a:t>Open formats, platform agnostic tools</a:t>
            </a:r>
          </a:p>
          <a:p>
            <a:r>
              <a:rPr lang="en-GB" dirty="0"/>
              <a:t>Better search</a:t>
            </a:r>
          </a:p>
          <a:p>
            <a:r>
              <a:rPr lang="en-GB" dirty="0"/>
              <a:t>Human-friendly, predictable URLs, like </a:t>
            </a:r>
          </a:p>
          <a:p>
            <a:pPr marL="457200" lvl="1" indent="0">
              <a:buNone/>
            </a:pPr>
            <a:r>
              <a:rPr lang="en-GB" dirty="0">
                <a:solidFill>
                  <a:srgbClr val="0070C0"/>
                </a:solidFill>
              </a:rPr>
              <a:t>https://docs.dyalog.com/20.0/object-reference/properties/depth/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A5A59401-A4EF-3560-DF70-68C181B0C8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Documentation: Why change?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E2123D7-E762-4E5D-4E70-0B9C6B7AADA5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870592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5463DBB0-C8DA-4A55-643B-FDDE1C7BD5D5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A73B76-49B3-B5CA-F821-ACF612DD425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A9955B0-0EA6-8640-3255-4741227CFD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82DE2F44-B1B4-3098-829E-2D1E5B611CB6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LID4096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5E882A4-CF0A-2728-F5B3-BB12869B1FE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0556"/>
          <a:stretch/>
        </p:blipFill>
        <p:spPr>
          <a:xfrm>
            <a:off x="-550646" y="0"/>
            <a:ext cx="10775477" cy="5538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628543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0FD61E-CA35-BCA2-2A82-D761D1EBCA7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a-DK" dirty="0"/>
              <a:t>Intel-based Mac versions</a:t>
            </a:r>
          </a:p>
          <a:p>
            <a:r>
              <a:rPr lang="da-DK" dirty="0">
                <a:latin typeface="APL385 Unicode" panose="020B0709000202000203" pitchFamily="49" charset="0"/>
              </a:rPr>
              <a:t>819⌶</a:t>
            </a:r>
            <a:r>
              <a:rPr lang="da-DK" dirty="0"/>
              <a:t> (replaced by </a:t>
            </a:r>
            <a:r>
              <a:rPr lang="da-DK" dirty="0">
                <a:latin typeface="APL385 Unicode" panose="020B0709000202000203" pitchFamily="49" charset="0"/>
              </a:rPr>
              <a:t>⎕C</a:t>
            </a:r>
            <a:r>
              <a:rPr lang="da-DK" dirty="0"/>
              <a:t>)</a:t>
            </a:r>
          </a:p>
          <a:p>
            <a:r>
              <a:rPr lang="da-DK" dirty="0"/>
              <a:t>Bundled Syncfusion Libraries</a:t>
            </a:r>
          </a:p>
          <a:p>
            <a:r>
              <a:rPr lang="da-DK" dirty="0"/>
              <a:t>David Liebtag's Array Editor </a:t>
            </a:r>
            <a:br>
              <a:rPr lang="da-DK" dirty="0"/>
            </a:br>
            <a:r>
              <a:rPr lang="da-DK" dirty="0"/>
              <a:t>("replaced" by Array Notation)</a:t>
            </a:r>
          </a:p>
          <a:p>
            <a:r>
              <a:rPr lang="da-DK" dirty="0"/>
              <a:t>32-bit Raspberry Pi</a:t>
            </a:r>
          </a:p>
          <a:p>
            <a:endParaRPr lang="LID4096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8FCD72F-7615-55C5-F096-3B2DDFFD74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Retiring</a:t>
            </a:r>
            <a:endParaRPr lang="LID4096" dirty="0"/>
          </a:p>
        </p:txBody>
      </p:sp>
      <p:pic>
        <p:nvPicPr>
          <p:cNvPr id="9" name="Content Placeholder 8" descr="A group of people in a pool&#10;&#10;Description automatically generated">
            <a:extLst>
              <a:ext uri="{FF2B5EF4-FFF2-40B4-BE49-F238E27FC236}">
                <a16:creationId xmlns:a16="http://schemas.microsoft.com/office/drawing/2014/main" id="{A0A49906-8783-A840-EA69-C737C4CB82FA}"/>
              </a:ext>
            </a:extLst>
          </p:cNvPr>
          <p:cNvPicPr>
            <a:picLocks noGrp="1" noChangeAspect="1"/>
          </p:cNvPicPr>
          <p:nvPr>
            <p:ph sz="quarter" idx="1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5453" y="1254523"/>
            <a:ext cx="2923958" cy="1461979"/>
          </a:xfrm>
        </p:spPr>
      </p:pic>
      <p:pic>
        <p:nvPicPr>
          <p:cNvPr id="11" name="Picture 10" descr="A machine with many objects on top&#10;&#10;Description automatically generated">
            <a:extLst>
              <a:ext uri="{FF2B5EF4-FFF2-40B4-BE49-F238E27FC236}">
                <a16:creationId xmlns:a16="http://schemas.microsoft.com/office/drawing/2014/main" id="{1A1666F9-8209-4F72-18A0-AB5E8FCB4C7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5453" y="2828189"/>
            <a:ext cx="2923958" cy="1461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26116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82AF1A-DE10-6763-9E96-F4C8C3B573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9" y="1582815"/>
            <a:ext cx="2625832" cy="3033423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da-DK" sz="1600" dirty="0"/>
              <a:t>Link v4.1</a:t>
            </a:r>
          </a:p>
          <a:p>
            <a:pPr>
              <a:spcAft>
                <a:spcPts val="600"/>
              </a:spcAft>
            </a:pPr>
            <a:r>
              <a:rPr lang="da-DK" sz="1600" dirty="0"/>
              <a:t>Kafka Interface</a:t>
            </a:r>
          </a:p>
          <a:p>
            <a:pPr>
              <a:spcAft>
                <a:spcPts val="600"/>
              </a:spcAft>
            </a:pPr>
            <a:r>
              <a:rPr lang="da-DK" sz="1600" dirty="0"/>
              <a:t>Telemetry</a:t>
            </a:r>
          </a:p>
          <a:p>
            <a:pPr>
              <a:spcAft>
                <a:spcPts val="600"/>
              </a:spcAft>
            </a:pPr>
            <a:r>
              <a:rPr lang="da-DK" sz="1600" dirty="0"/>
              <a:t>BSIMM Audit</a:t>
            </a:r>
          </a:p>
          <a:p>
            <a:pPr>
              <a:spcAft>
                <a:spcPts val="600"/>
              </a:spcAft>
            </a:pPr>
            <a:r>
              <a:rPr lang="da-DK" sz="1600" dirty="0"/>
              <a:t>Isolates connect back to server</a:t>
            </a:r>
          </a:p>
          <a:p>
            <a:pPr lvl="1">
              <a:spcAft>
                <a:spcPts val="600"/>
              </a:spcAft>
            </a:pPr>
            <a:r>
              <a:rPr lang="da-DK" sz="1400" dirty="0"/>
              <a:t>(Docker containers)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4319DCB-BA1C-4E8B-6801-2280621615EF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3173598" y="1582815"/>
            <a:ext cx="2960224" cy="3242040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da-DK" sz="1600" dirty="0"/>
              <a:t>Performance</a:t>
            </a:r>
          </a:p>
          <a:p>
            <a:pPr lvl="1">
              <a:spcAft>
                <a:spcPts val="600"/>
              </a:spcAft>
            </a:pPr>
            <a:r>
              <a:rPr lang="da-DK" sz="1400" dirty="0"/>
              <a:t>Set functions</a:t>
            </a:r>
          </a:p>
          <a:p>
            <a:pPr lvl="1">
              <a:spcAft>
                <a:spcPts val="600"/>
              </a:spcAft>
            </a:pPr>
            <a:r>
              <a:rPr lang="da-DK" sz="1400" dirty="0"/>
              <a:t>NSs kept alive by children</a:t>
            </a:r>
          </a:p>
          <a:p>
            <a:pPr lvl="1">
              <a:spcAft>
                <a:spcPts val="600"/>
              </a:spcAft>
            </a:pPr>
            <a:r>
              <a:rPr lang="da-DK" sz="1400" dirty="0"/>
              <a:t>Garbage Collector</a:t>
            </a:r>
          </a:p>
          <a:p>
            <a:pPr>
              <a:spcAft>
                <a:spcPts val="600"/>
              </a:spcAft>
            </a:pPr>
            <a:r>
              <a:rPr lang="da-DK" sz="1600" dirty="0"/>
              <a:t>Exhaustive Primitive Tests</a:t>
            </a:r>
          </a:p>
          <a:p>
            <a:pPr>
              <a:spcAft>
                <a:spcPts val="600"/>
              </a:spcAft>
            </a:pPr>
            <a:endParaRPr lang="da-DK" sz="1600" dirty="0"/>
          </a:p>
          <a:p>
            <a:pPr>
              <a:spcAft>
                <a:spcPts val="600"/>
              </a:spcAft>
            </a:pPr>
            <a:endParaRPr lang="LID4096" sz="1600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A096DD07-C1A3-5767-BC2E-ED63A315CF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Other Stuff</a:t>
            </a:r>
            <a:endParaRPr lang="LID4096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8B7B36CA-CF17-9FAE-8943-0BBF08CCAD9D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8" name="Content Placeholder 5">
            <a:extLst>
              <a:ext uri="{FF2B5EF4-FFF2-40B4-BE49-F238E27FC236}">
                <a16:creationId xmlns:a16="http://schemas.microsoft.com/office/drawing/2014/main" id="{CF2F9D4F-0378-1999-1308-372E2E3FA572}"/>
              </a:ext>
            </a:extLst>
          </p:cNvPr>
          <p:cNvSpPr txBox="1">
            <a:spLocks/>
          </p:cNvSpPr>
          <p:nvPr/>
        </p:nvSpPr>
        <p:spPr>
          <a:xfrm>
            <a:off x="6441623" y="1582815"/>
            <a:ext cx="2702377" cy="32420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8788" indent="-4587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6600"/>
              </a:buClr>
              <a:buSzPct val="75000"/>
              <a:buFont typeface="Wingdings 2" panose="05020102010507070707" pitchFamily="18" charset="2"/>
              <a:buChar char=""/>
              <a:defRPr sz="2400" kern="1200">
                <a:solidFill>
                  <a:srgbClr val="3B475E"/>
                </a:solidFill>
                <a:latin typeface="Sarabun" panose="00000500000000000000" pitchFamily="2" charset="-34"/>
                <a:ea typeface="+mn-ea"/>
                <a:cs typeface="+mn-cs"/>
              </a:defRPr>
            </a:lvl1pPr>
            <a:lvl2pPr marL="858838" indent="-40163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6600"/>
              </a:buClr>
              <a:buSzPct val="75000"/>
              <a:buFont typeface="Wingdings 2" panose="05020102010507070707" pitchFamily="18" charset="2"/>
              <a:buChar char=""/>
              <a:defRPr lang="en-US" sz="2000" kern="1200">
                <a:solidFill>
                  <a:srgbClr val="3B475E"/>
                </a:solidFill>
                <a:latin typeface="Sarabun" panose="00000500000000000000" pitchFamily="2" charset="-34"/>
                <a:ea typeface="+mn-ea"/>
                <a:cs typeface="+mn-cs"/>
              </a:defRPr>
            </a:lvl2pPr>
            <a:lvl3pPr marL="1257300" indent="-3429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6600"/>
              </a:buClr>
              <a:buSzPct val="75000"/>
              <a:buFont typeface="Wingdings 2" panose="05020102010507070707" pitchFamily="18" charset="2"/>
              <a:buChar char=""/>
              <a:defRPr sz="1800" kern="1200">
                <a:solidFill>
                  <a:srgbClr val="3B475E"/>
                </a:solidFill>
                <a:latin typeface="Sarabun" panose="00000500000000000000" pitchFamily="2" charset="-34"/>
                <a:ea typeface="+mn-ea"/>
                <a:cs typeface="+mn-cs"/>
              </a:defRPr>
            </a:lvl3pPr>
            <a:lvl4pPr marL="1655763" indent="-2841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6600"/>
              </a:buClr>
              <a:buSzPct val="75000"/>
              <a:buFont typeface="Wingdings 2" panose="05020102010507070707" pitchFamily="18" charset="2"/>
              <a:buChar char=""/>
              <a:defRPr sz="1400" kern="1200">
                <a:solidFill>
                  <a:srgbClr val="3B475E"/>
                </a:solidFill>
                <a:latin typeface="Sarabun" panose="00000500000000000000" pitchFamily="2" charset="-34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Clr>
                <a:srgbClr val="FF9421"/>
              </a:buClr>
              <a:buFont typeface="Calibri" panose="020F050202020403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lnSpc>
                <a:spcPct val="115000"/>
              </a:lnSpc>
              <a:spcAft>
                <a:spcPts val="600"/>
              </a:spcAft>
              <a:tabLst>
                <a:tab pos="457200" algn="l"/>
              </a:tabLst>
            </a:pPr>
            <a:r>
              <a:rPr lang="da-DK" sz="1600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64-bit ARM support</a:t>
            </a:r>
          </a:p>
          <a:p>
            <a:pPr marL="742950" lvl="1" indent="-342900">
              <a:lnSpc>
                <a:spcPct val="115000"/>
              </a:lnSpc>
              <a:spcAft>
                <a:spcPts val="600"/>
              </a:spcAft>
              <a:tabLst>
                <a:tab pos="457200" algn="l"/>
              </a:tabLst>
            </a:pPr>
            <a:r>
              <a:rPr lang="da-DK" sz="1400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(Pi &amp; AWS Image)</a:t>
            </a:r>
          </a:p>
          <a:p>
            <a:pPr marL="342900" indent="-342900">
              <a:lnSpc>
                <a:spcPct val="115000"/>
              </a:lnSpc>
              <a:spcAft>
                <a:spcPts val="600"/>
              </a:spcAft>
              <a:tabLst>
                <a:tab pos="457200" algn="l"/>
              </a:tabLst>
            </a:pPr>
            <a:r>
              <a:rPr lang="da-DK" sz="1600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New Mac installer</a:t>
            </a:r>
          </a:p>
          <a:p>
            <a:pPr marL="342900" indent="-342900">
              <a:lnSpc>
                <a:spcPct val="115000"/>
              </a:lnSpc>
              <a:spcAft>
                <a:spcPts val="600"/>
              </a:spcAft>
              <a:tabLst>
                <a:tab pos="457200" algn="l"/>
              </a:tabLst>
            </a:pPr>
            <a:r>
              <a:rPr lang="da-DK" sz="1600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Directory naming</a:t>
            </a:r>
          </a:p>
          <a:p>
            <a:pPr marL="342900" indent="-342900">
              <a:lnSpc>
                <a:spcPct val="115000"/>
              </a:lnSpc>
              <a:spcAft>
                <a:spcPts val="600"/>
              </a:spcAft>
              <a:tabLst>
                <a:tab pos="457200" algn="l"/>
              </a:tabLst>
            </a:pPr>
            <a:r>
              <a:rPr lang="da-DK" sz="1600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Keyboard layouts</a:t>
            </a:r>
          </a:p>
          <a:p>
            <a:pPr marL="342900" indent="-342900">
              <a:lnSpc>
                <a:spcPct val="115000"/>
              </a:lnSpc>
              <a:spcAft>
                <a:spcPts val="600"/>
              </a:spcAft>
              <a:tabLst>
                <a:tab pos="457200" algn="l"/>
              </a:tabLst>
            </a:pPr>
            <a:r>
              <a:rPr lang="da-DK" sz="1600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Platform Features</a:t>
            </a:r>
          </a:p>
          <a:p>
            <a:pPr>
              <a:spcAft>
                <a:spcPts val="600"/>
              </a:spcAft>
            </a:pPr>
            <a:endParaRPr lang="da-DK" sz="1600" dirty="0"/>
          </a:p>
          <a:p>
            <a:pPr>
              <a:spcAft>
                <a:spcPts val="600"/>
              </a:spcAft>
            </a:pPr>
            <a:endParaRPr lang="LID4096" sz="16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2F46104-BE11-A17F-1C91-810000261680}"/>
              </a:ext>
            </a:extLst>
          </p:cNvPr>
          <p:cNvSpPr txBox="1"/>
          <p:nvPr/>
        </p:nvSpPr>
        <p:spPr>
          <a:xfrm>
            <a:off x="977105" y="4246906"/>
            <a:ext cx="7189789" cy="369332"/>
          </a:xfrm>
          <a:prstGeom prst="rect">
            <a:avLst/>
          </a:prstGeom>
          <a:solidFill>
            <a:schemeClr val="accent2"/>
          </a:solidFill>
        </p:spPr>
        <p:txBody>
          <a:bodyPr wrap="none" rtlCol="0">
            <a:spAutoFit/>
          </a:bodyPr>
          <a:lstStyle/>
          <a:p>
            <a:r>
              <a:rPr lang="da-DK" dirty="0"/>
              <a:t>D15 Wed 10:55: ullu – A Test Framework for Dyalog APL (Aarush Bhat)</a:t>
            </a:r>
            <a:endParaRPr lang="LID4096" dirty="0"/>
          </a:p>
        </p:txBody>
      </p:sp>
    </p:spTree>
    <p:extLst>
      <p:ext uri="{BB962C8B-B14F-4D97-AF65-F5344CB8AC3E}">
        <p14:creationId xmlns:p14="http://schemas.microsoft.com/office/powerpoint/2010/main" val="147416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193F51-2BD2-4870-943D-413A98B3E2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528" y="267657"/>
            <a:ext cx="7872821" cy="685535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GB" dirty="0"/>
              <a:t>Dyalog – The Next Generation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5AD4451-60FC-4FAE-8F0F-0F8DA5F748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3" r="2873"/>
          <a:stretch/>
        </p:blipFill>
        <p:spPr bwMode="auto">
          <a:xfrm>
            <a:off x="2307815" y="1547483"/>
            <a:ext cx="707876" cy="1072893"/>
          </a:xfrm>
          <a:prstGeom prst="rect">
            <a:avLst/>
          </a:prstGeom>
          <a:solidFill>
            <a:srgbClr val="FFFFFF"/>
          </a:solidFill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9B9BBE3-3208-4FC8-BC05-AF3C54E245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3" r="2873"/>
          <a:stretch/>
        </p:blipFill>
        <p:spPr bwMode="auto">
          <a:xfrm>
            <a:off x="1409387" y="1547484"/>
            <a:ext cx="707876" cy="1072893"/>
          </a:xfrm>
          <a:prstGeom prst="rect">
            <a:avLst/>
          </a:prstGeom>
          <a:solidFill>
            <a:srgbClr val="FFFFFF"/>
          </a:solidFill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8B64A91F-2E0F-49CE-B2DF-FC544C8DF1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6" r="2686"/>
          <a:stretch/>
        </p:blipFill>
        <p:spPr bwMode="auto">
          <a:xfrm>
            <a:off x="3239076" y="1547483"/>
            <a:ext cx="707875" cy="1068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4D014CAC-7096-46C6-9380-37112B4B4C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3" r="2873"/>
          <a:stretch/>
        </p:blipFill>
        <p:spPr bwMode="auto">
          <a:xfrm>
            <a:off x="4170336" y="1543241"/>
            <a:ext cx="707875" cy="1072892"/>
          </a:xfrm>
          <a:prstGeom prst="rect">
            <a:avLst/>
          </a:prstGeom>
          <a:solidFill>
            <a:srgbClr val="FFFFFF"/>
          </a:solidFill>
        </p:spPr>
      </p:pic>
      <p:pic>
        <p:nvPicPr>
          <p:cNvPr id="12" name="Picture 2">
            <a:extLst>
              <a:ext uri="{FF2B5EF4-FFF2-40B4-BE49-F238E27FC236}">
                <a16:creationId xmlns:a16="http://schemas.microsoft.com/office/drawing/2014/main" id="{DBA23A11-D285-4177-8D61-E9EE235133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3" r="2873"/>
          <a:stretch/>
        </p:blipFill>
        <p:spPr bwMode="auto">
          <a:xfrm>
            <a:off x="7856428" y="1535473"/>
            <a:ext cx="707875" cy="1072891"/>
          </a:xfrm>
          <a:prstGeom prst="rect">
            <a:avLst/>
          </a:prstGeom>
          <a:solidFill>
            <a:srgbClr val="FFFFFF"/>
          </a:solidFill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5DE0D7F-45D5-475E-9A58-97DE75A70A8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3" r="2873"/>
          <a:stretch/>
        </p:blipFill>
        <p:spPr>
          <a:xfrm>
            <a:off x="5098179" y="1543241"/>
            <a:ext cx="707875" cy="1072892"/>
          </a:xfrm>
          <a:prstGeom prst="rect">
            <a:avLst/>
          </a:prstGeom>
          <a:noFill/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918579A-29D1-47A7-C8FC-193F04B240B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95034" y="1545404"/>
            <a:ext cx="734153" cy="104879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E97BBFFB-5DFC-B756-7F2D-266DEC006D8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1544" y="1579263"/>
            <a:ext cx="707876" cy="1011251"/>
          </a:xfrm>
          <a:prstGeom prst="rect">
            <a:avLst/>
          </a:prstGeom>
        </p:spPr>
      </p:pic>
      <p:pic>
        <p:nvPicPr>
          <p:cNvPr id="1026" name="970FC08E-496B-4E9E-9F97-F8DEA87316A7">
            <a:extLst>
              <a:ext uri="{FF2B5EF4-FFF2-40B4-BE49-F238E27FC236}">
                <a16:creationId xmlns:a16="http://schemas.microsoft.com/office/drawing/2014/main" id="{A7A2C9D3-1294-F867-5A26-2DC2F7CD34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5" r="1085"/>
          <a:stretch/>
        </p:blipFill>
        <p:spPr bwMode="auto">
          <a:xfrm>
            <a:off x="5996607" y="1535474"/>
            <a:ext cx="731826" cy="106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718680C-36A6-7319-313E-742017FD23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0" b="250"/>
          <a:stretch/>
        </p:blipFill>
        <p:spPr bwMode="auto">
          <a:xfrm>
            <a:off x="1399364" y="2932425"/>
            <a:ext cx="727921" cy="103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187D41FB-35DA-7991-7591-62085C65573F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7" r="1207"/>
          <a:stretch/>
        </p:blipFill>
        <p:spPr>
          <a:xfrm>
            <a:off x="481544" y="2923662"/>
            <a:ext cx="710819" cy="1040584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635B5785-5F37-1E1D-2ADF-B5C6836FDB1E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34286" y="2955275"/>
            <a:ext cx="705486" cy="1007837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008E9E3F-4175-5E46-274B-52FBC5C9F5A5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2" b="442"/>
          <a:stretch/>
        </p:blipFill>
        <p:spPr>
          <a:xfrm>
            <a:off x="3246413" y="2932425"/>
            <a:ext cx="727922" cy="1030687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2464E7BD-D395-5CD5-F41F-F0C2FD6F8A77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2" r="5542"/>
          <a:stretch/>
        </p:blipFill>
        <p:spPr>
          <a:xfrm>
            <a:off x="4218552" y="2956876"/>
            <a:ext cx="618075" cy="993027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553CA66-ACA1-9F4E-F428-2D882D3BCE08}"/>
              </a:ext>
            </a:extLst>
          </p:cNvPr>
          <p:cNvSpPr/>
          <p:nvPr/>
        </p:nvSpPr>
        <p:spPr>
          <a:xfrm>
            <a:off x="323529" y="953192"/>
            <a:ext cx="4608050" cy="1790008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7172400-464F-AE3D-651E-F1BA2FAD8AF8}"/>
              </a:ext>
            </a:extLst>
          </p:cNvPr>
          <p:cNvSpPr txBox="1"/>
          <p:nvPr/>
        </p:nvSpPr>
        <p:spPr>
          <a:xfrm>
            <a:off x="385727" y="1133654"/>
            <a:ext cx="12763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/>
              <a:t>2010-2021</a:t>
            </a:r>
            <a:endParaRPr lang="en-GB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DF06E2D-2B0D-23F1-01BE-9FDAC5A86AA9}"/>
              </a:ext>
            </a:extLst>
          </p:cNvPr>
          <p:cNvSpPr/>
          <p:nvPr/>
        </p:nvSpPr>
        <p:spPr>
          <a:xfrm>
            <a:off x="4993778" y="953192"/>
            <a:ext cx="3985846" cy="1790008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8118703-0A09-C5A5-754D-AF7B861F8C2A}"/>
              </a:ext>
            </a:extLst>
          </p:cNvPr>
          <p:cNvSpPr txBox="1"/>
          <p:nvPr/>
        </p:nvSpPr>
        <p:spPr>
          <a:xfrm>
            <a:off x="5130768" y="1133654"/>
            <a:ext cx="6912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/>
              <a:t>2022</a:t>
            </a:r>
            <a:endParaRPr lang="en-GB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48C8329-0163-5C4A-C6CA-04B8CA328679}"/>
              </a:ext>
            </a:extLst>
          </p:cNvPr>
          <p:cNvSpPr/>
          <p:nvPr/>
        </p:nvSpPr>
        <p:spPr>
          <a:xfrm>
            <a:off x="323528" y="2787698"/>
            <a:ext cx="4608050" cy="1790008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C5984E4-C3F8-7404-5E6F-43FF2C710AFF}"/>
              </a:ext>
            </a:extLst>
          </p:cNvPr>
          <p:cNvSpPr txBox="1"/>
          <p:nvPr/>
        </p:nvSpPr>
        <p:spPr>
          <a:xfrm>
            <a:off x="2319017" y="3991891"/>
            <a:ext cx="6912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/>
              <a:t>2023</a:t>
            </a:r>
            <a:endParaRPr lang="en-GB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ED664F0-D503-3A4C-C4C4-D77C2B95B623}"/>
              </a:ext>
            </a:extLst>
          </p:cNvPr>
          <p:cNvSpPr txBox="1"/>
          <p:nvPr/>
        </p:nvSpPr>
        <p:spPr>
          <a:xfrm>
            <a:off x="6438544" y="3682702"/>
            <a:ext cx="2541080" cy="923330"/>
          </a:xfrm>
          <a:prstGeom prst="rect">
            <a:avLst/>
          </a:prstGeom>
          <a:solidFill>
            <a:schemeClr val="accent2"/>
          </a:solidFill>
        </p:spPr>
        <p:txBody>
          <a:bodyPr wrap="none" rtlCol="0">
            <a:spAutoFit/>
          </a:bodyPr>
          <a:lstStyle/>
          <a:p>
            <a:r>
              <a:rPr lang="da-DK" dirty="0"/>
              <a:t>U18 Weds 15:55: </a:t>
            </a:r>
            <a:br>
              <a:rPr lang="da-DK" dirty="0"/>
            </a:br>
            <a:r>
              <a:rPr lang="da-DK" dirty="0"/>
              <a:t>The New Breed Plugs In</a:t>
            </a:r>
            <a:br>
              <a:rPr lang="da-DK" dirty="0"/>
            </a:br>
            <a:r>
              <a:rPr lang="da-DK" dirty="0"/>
              <a:t>(Panel Discussion)</a:t>
            </a:r>
            <a:endParaRPr lang="LID4096" dirty="0"/>
          </a:p>
        </p:txBody>
      </p:sp>
    </p:spTree>
    <p:extLst>
      <p:ext uri="{BB962C8B-B14F-4D97-AF65-F5344CB8AC3E}">
        <p14:creationId xmlns:p14="http://schemas.microsoft.com/office/powerpoint/2010/main" val="20837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D2A4CE-9940-0C76-5260-C2D8FD06FE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6854" y="1842692"/>
            <a:ext cx="3761238" cy="2479443"/>
          </a:xfrm>
        </p:spPr>
        <p:txBody>
          <a:bodyPr>
            <a:noAutofit/>
          </a:bodyPr>
          <a:lstStyle/>
          <a:p>
            <a:pPr marL="0" indent="0">
              <a:lnSpc>
                <a:spcPct val="110000"/>
              </a:lnSpc>
              <a:spcAft>
                <a:spcPts val="600"/>
              </a:spcAft>
              <a:buNone/>
              <a:tabLst>
                <a:tab pos="457200" algn="l"/>
              </a:tabLst>
            </a:pPr>
            <a:r>
              <a:rPr lang="en-US" sz="18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Big Things</a:t>
            </a:r>
          </a:p>
          <a:p>
            <a:pPr>
              <a:lnSpc>
                <a:spcPct val="110000"/>
              </a:lnSpc>
              <a:spcAft>
                <a:spcPts val="600"/>
              </a:spcAft>
              <a:tabLst>
                <a:tab pos="457200" algn="l"/>
              </a:tabLst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Array Notation</a:t>
            </a:r>
          </a:p>
          <a:p>
            <a:pPr>
              <a:lnSpc>
                <a:spcPct val="110000"/>
              </a:lnSpc>
              <a:spcAft>
                <a:spcPts val="600"/>
              </a:spcAft>
              <a:tabLst>
                <a:tab pos="457200" algn="l"/>
              </a:tabLst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Set &amp; Get Variables</a:t>
            </a:r>
          </a:p>
          <a:p>
            <a:pPr>
              <a:lnSpc>
                <a:spcPct val="110000"/>
              </a:lnSpc>
              <a:spcAft>
                <a:spcPts val="600"/>
              </a:spcAft>
              <a:tabLst>
                <a:tab pos="457200" algn="l"/>
              </a:tabLst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Token-by-Token Tracing</a:t>
            </a:r>
          </a:p>
          <a:p>
            <a:pPr>
              <a:lnSpc>
                <a:spcPct val="110000"/>
              </a:lnSpc>
              <a:spcAft>
                <a:spcPts val="600"/>
              </a:spcAft>
              <a:tabLst>
                <a:tab pos="457200" algn="l"/>
              </a:tabLst>
            </a:pPr>
            <a:r>
              <a:rPr lang="en-US" sz="1800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Everywhere WC</a:t>
            </a:r>
          </a:p>
          <a:p>
            <a:pPr>
              <a:lnSpc>
                <a:spcPct val="110000"/>
              </a:lnSpc>
              <a:spcAft>
                <a:spcPts val="600"/>
              </a:spcAft>
              <a:tabLst>
                <a:tab pos="457200" algn="l"/>
              </a:tabLst>
            </a:pPr>
            <a:r>
              <a:rPr lang="en-US" sz="1800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Script Support</a:t>
            </a:r>
          </a:p>
          <a:p>
            <a:pPr>
              <a:lnSpc>
                <a:spcPct val="110000"/>
              </a:lnSpc>
              <a:spcAft>
                <a:spcPts val="600"/>
              </a:spcAft>
              <a:tabLst>
                <a:tab pos="457200" algn="l"/>
              </a:tabLst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Reverse Compose</a:t>
            </a:r>
          </a:p>
          <a:p>
            <a:pPr marL="0" indent="0">
              <a:lnSpc>
                <a:spcPct val="110000"/>
              </a:lnSpc>
              <a:spcAft>
                <a:spcPts val="600"/>
              </a:spcAft>
              <a:buNone/>
              <a:tabLst>
                <a:tab pos="457200" algn="l"/>
              </a:tabLst>
            </a:pP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4A3ACD1A-D4D7-D70D-8576-D0AD103CFDC4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LID4096"/>
          </a:p>
        </p:txBody>
      </p:sp>
      <p:pic>
        <p:nvPicPr>
          <p:cNvPr id="12" name="Picture 10">
            <a:extLst>
              <a:ext uri="{FF2B5EF4-FFF2-40B4-BE49-F238E27FC236}">
                <a16:creationId xmlns:a16="http://schemas.microsoft.com/office/drawing/2014/main" id="{D4DEF1CF-97A4-A740-94FB-D78F8AF8B6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23643" y="354294"/>
            <a:ext cx="2693326" cy="1346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F81FDA8B-DB80-EA2D-EE83-9D5E1B5C278E}"/>
              </a:ext>
            </a:extLst>
          </p:cNvPr>
          <p:cNvSpPr txBox="1">
            <a:spLocks/>
          </p:cNvSpPr>
          <p:nvPr/>
        </p:nvSpPr>
        <p:spPr>
          <a:xfrm>
            <a:off x="3401546" y="1835746"/>
            <a:ext cx="5289688" cy="32420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8788" indent="-4587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6600"/>
              </a:buClr>
              <a:buSzPct val="75000"/>
              <a:buFont typeface="Wingdings 2" panose="05020102010507070707" pitchFamily="18" charset="2"/>
              <a:buChar char=""/>
              <a:defRPr sz="2400" kern="1200">
                <a:solidFill>
                  <a:srgbClr val="3B475E"/>
                </a:solidFill>
                <a:latin typeface="Sarabun" panose="00000500000000000000" pitchFamily="2" charset="-34"/>
                <a:ea typeface="+mn-ea"/>
                <a:cs typeface="+mn-cs"/>
              </a:defRPr>
            </a:lvl1pPr>
            <a:lvl2pPr marL="858838" indent="-40163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6600"/>
              </a:buClr>
              <a:buSzPct val="75000"/>
              <a:buFont typeface="Wingdings 2" panose="05020102010507070707" pitchFamily="18" charset="2"/>
              <a:buChar char=""/>
              <a:defRPr lang="en-US" sz="2000" kern="1200">
                <a:solidFill>
                  <a:srgbClr val="3B475E"/>
                </a:solidFill>
                <a:latin typeface="Sarabun" panose="00000500000000000000" pitchFamily="2" charset="-34"/>
                <a:ea typeface="+mn-ea"/>
                <a:cs typeface="+mn-cs"/>
              </a:defRPr>
            </a:lvl2pPr>
            <a:lvl3pPr marL="1257300" indent="-3429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6600"/>
              </a:buClr>
              <a:buSzPct val="75000"/>
              <a:buFont typeface="Wingdings 2" panose="05020102010507070707" pitchFamily="18" charset="2"/>
              <a:buChar char=""/>
              <a:defRPr sz="1800" kern="1200">
                <a:solidFill>
                  <a:srgbClr val="3B475E"/>
                </a:solidFill>
                <a:latin typeface="Sarabun" panose="00000500000000000000" pitchFamily="2" charset="-34"/>
                <a:ea typeface="+mn-ea"/>
                <a:cs typeface="+mn-cs"/>
              </a:defRPr>
            </a:lvl3pPr>
            <a:lvl4pPr marL="1655763" indent="-2841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6600"/>
              </a:buClr>
              <a:buSzPct val="75000"/>
              <a:buFont typeface="Wingdings 2" panose="05020102010507070707" pitchFamily="18" charset="2"/>
              <a:buChar char=""/>
              <a:defRPr sz="1400" kern="1200">
                <a:solidFill>
                  <a:srgbClr val="3B475E"/>
                </a:solidFill>
                <a:latin typeface="Sarabun" panose="00000500000000000000" pitchFamily="2" charset="-34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Clr>
                <a:srgbClr val="FF9421"/>
              </a:buClr>
              <a:buFont typeface="Calibri" panose="020F050202020403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5000"/>
              </a:lnSpc>
              <a:spcAft>
                <a:spcPts val="800"/>
              </a:spcAft>
              <a:buNone/>
              <a:tabLst>
                <a:tab pos="457200" algn="l"/>
              </a:tabLst>
            </a:pPr>
            <a:r>
              <a:rPr lang="da-DK" sz="1800" b="1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New Foundations</a:t>
            </a:r>
          </a:p>
          <a:p>
            <a:pPr marL="342900" indent="-342900">
              <a:lnSpc>
                <a:spcPct val="115000"/>
              </a:lnSpc>
              <a:spcAft>
                <a:spcPts val="800"/>
              </a:spcAft>
              <a:tabLst>
                <a:tab pos="457200" algn="l"/>
              </a:tabLst>
            </a:pPr>
            <a:r>
              <a:rPr lang="da-DK" sz="1800" kern="100" dirty="0">
                <a:latin typeface="APL385 Unicode" panose="020B0709000202000203" pitchFamily="49" charset="0"/>
                <a:ea typeface="Aptos" panose="020B0004020202020204" pitchFamily="34" charset="0"/>
                <a:cs typeface="Times New Roman" panose="02020603050405020304" pitchFamily="18" charset="0"/>
              </a:rPr>
              <a:t>⎕WC</a:t>
            </a:r>
            <a:r>
              <a:rPr lang="da-DK" sz="1800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Plugin Mechanism</a:t>
            </a:r>
          </a:p>
          <a:p>
            <a:pPr marL="742950" lvl="1" indent="-342900">
              <a:lnSpc>
                <a:spcPct val="115000"/>
              </a:lnSpc>
              <a:spcAft>
                <a:spcPts val="800"/>
              </a:spcAft>
              <a:tabLst>
                <a:tab pos="457200" algn="l"/>
              </a:tabLst>
            </a:pPr>
            <a:r>
              <a:rPr lang="da-DK" sz="1600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Open-source more components</a:t>
            </a:r>
          </a:p>
          <a:p>
            <a:pPr marL="742950" lvl="1" indent="-342900">
              <a:lnSpc>
                <a:spcPct val="115000"/>
              </a:lnSpc>
              <a:spcAft>
                <a:spcPts val="800"/>
              </a:spcAft>
              <a:tabLst>
                <a:tab pos="457200" algn="l"/>
              </a:tabLst>
            </a:pPr>
            <a:r>
              <a:rPr lang="da-DK" sz="1600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HTMLRenderer, Conga, Crypto Library</a:t>
            </a:r>
          </a:p>
          <a:p>
            <a:pPr marL="342900" indent="-342900">
              <a:lnSpc>
                <a:spcPct val="115000"/>
              </a:lnSpc>
              <a:spcAft>
                <a:spcPts val="800"/>
              </a:spcAft>
              <a:tabLst>
                <a:tab pos="457200" algn="l"/>
              </a:tabLst>
            </a:pPr>
            <a:r>
              <a:rPr lang="da-DK" sz="1800" dirty="0"/>
              <a:t>Relax Interpreter Limits</a:t>
            </a:r>
          </a:p>
          <a:p>
            <a:pPr marL="342900" indent="-342900">
              <a:lnSpc>
                <a:spcPct val="115000"/>
              </a:lnSpc>
              <a:spcAft>
                <a:spcPts val="800"/>
              </a:spcAft>
              <a:tabLst>
                <a:tab pos="457200" algn="l"/>
              </a:tabLst>
            </a:pPr>
            <a:r>
              <a:rPr lang="da-DK" sz="1800" dirty="0"/>
              <a:t>New UCMD mechanism</a:t>
            </a: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F0E14B9B-C9FF-4EE8-A5B0-EDA2A8929B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468290" y="354294"/>
            <a:ext cx="2693324" cy="1346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758974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3E02799-15FD-988F-CECC-41D3927E5A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4026" y="404158"/>
            <a:ext cx="6527846" cy="685535"/>
          </a:xfrm>
        </p:spPr>
        <p:txBody>
          <a:bodyPr/>
          <a:lstStyle/>
          <a:p>
            <a:pPr algn="ctr"/>
            <a:r>
              <a:rPr lang="da-DK"/>
              <a:t>Thank You!</a:t>
            </a:r>
            <a:endParaRPr lang="LID4096" dirty="0"/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223F51DC-E199-AFE2-AB79-E2B79119B88B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LID4096"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814A81AD-BFBE-F550-65E1-C3A3EB8BEF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631399" y="1320800"/>
            <a:ext cx="3173101" cy="3173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90747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193F51-2BD2-4870-943D-413A98B3E2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528" y="267657"/>
            <a:ext cx="7872821" cy="685535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GB" dirty="0"/>
              <a:t>Dyalog – The Next Generation</a:t>
            </a: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FF24668E-F5A2-DAF7-177D-C2C05E79990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17122" y="1664578"/>
            <a:ext cx="944690" cy="1349558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A54E8119-FFBE-A3EE-5A73-AF12E816D589}"/>
              </a:ext>
            </a:extLst>
          </p:cNvPr>
          <p:cNvSpPr txBox="1"/>
          <p:nvPr/>
        </p:nvSpPr>
        <p:spPr>
          <a:xfrm>
            <a:off x="2941827" y="3062326"/>
            <a:ext cx="29957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/>
              <a:t>2024 Summer Interns</a:t>
            </a:r>
            <a:endParaRPr lang="en-GB" dirty="0"/>
          </a:p>
        </p:txBody>
      </p:sp>
      <p:pic>
        <p:nvPicPr>
          <p:cNvPr id="19" name="Picture 2">
            <a:extLst>
              <a:ext uri="{FF2B5EF4-FFF2-40B4-BE49-F238E27FC236}">
                <a16:creationId xmlns:a16="http://schemas.microsoft.com/office/drawing/2014/main" id="{560E0863-F8A8-C653-441D-407271A60F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2" b="3762"/>
          <a:stretch/>
        </p:blipFill>
        <p:spPr bwMode="auto">
          <a:xfrm>
            <a:off x="3080767" y="1659845"/>
            <a:ext cx="1025127" cy="1354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467FA46A-2AC5-1F8B-E35F-84F9241ECEFB}"/>
              </a:ext>
            </a:extLst>
          </p:cNvPr>
          <p:cNvSpPr txBox="1"/>
          <p:nvPr/>
        </p:nvSpPr>
        <p:spPr>
          <a:xfrm>
            <a:off x="871723" y="3667209"/>
            <a:ext cx="4774064" cy="369332"/>
          </a:xfrm>
          <a:prstGeom prst="rect">
            <a:avLst/>
          </a:prstGeom>
          <a:solidFill>
            <a:schemeClr val="accent2"/>
          </a:solidFill>
        </p:spPr>
        <p:txBody>
          <a:bodyPr wrap="none" rtlCol="0">
            <a:spAutoFit/>
          </a:bodyPr>
          <a:lstStyle/>
          <a:p>
            <a:r>
              <a:rPr lang="da-DK" dirty="0"/>
              <a:t>U03 Mon 15:15: raylib-apl (Brian Ellingsgaard)</a:t>
            </a:r>
            <a:endParaRPr lang="LID4096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3C65A5D-E18C-0478-7590-EC74EFAA03AB}"/>
              </a:ext>
            </a:extLst>
          </p:cNvPr>
          <p:cNvSpPr txBox="1"/>
          <p:nvPr/>
        </p:nvSpPr>
        <p:spPr>
          <a:xfrm>
            <a:off x="865496" y="4138312"/>
            <a:ext cx="7330853" cy="369332"/>
          </a:xfrm>
          <a:prstGeom prst="rect">
            <a:avLst/>
          </a:prstGeom>
          <a:solidFill>
            <a:schemeClr val="accent2"/>
          </a:solidFill>
        </p:spPr>
        <p:txBody>
          <a:bodyPr wrap="none" rtlCol="0">
            <a:spAutoFit/>
          </a:bodyPr>
          <a:lstStyle/>
          <a:p>
            <a:r>
              <a:rPr lang="da-DK" dirty="0"/>
              <a:t>U07 Tue 15:15: Climbing Trees and Catching Bugs (Asher Harvey-Smith)</a:t>
            </a:r>
            <a:endParaRPr lang="LID4096" dirty="0"/>
          </a:p>
        </p:txBody>
      </p:sp>
    </p:spTree>
    <p:extLst>
      <p:ext uri="{BB962C8B-B14F-4D97-AF65-F5344CB8AC3E}">
        <p14:creationId xmlns:p14="http://schemas.microsoft.com/office/powerpoint/2010/main" val="237441716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Billede 23" descr="Et billede, der indeholder Ansigt, person, tøj, smil&#10;&#10;Automatisk genereret beskrivelse">
            <a:extLst>
              <a:ext uri="{FF2B5EF4-FFF2-40B4-BE49-F238E27FC236}">
                <a16:creationId xmlns:a16="http://schemas.microsoft.com/office/drawing/2014/main" id="{B2C8AE12-4493-826F-C35B-8482310F60C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9108" y="2571750"/>
            <a:ext cx="2160000" cy="2160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" name="Billede 20" descr="Et billede, der indeholder Ansigt, person, Skæg, smil&#10;&#10;Automatisk genereret beskrivelse">
            <a:extLst>
              <a:ext uri="{FF2B5EF4-FFF2-40B4-BE49-F238E27FC236}">
                <a16:creationId xmlns:a16="http://schemas.microsoft.com/office/drawing/2014/main" id="{AEF27AB5-3E3D-8FEA-3BC2-4D85D3FE641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676" y="196240"/>
            <a:ext cx="2160000" cy="2160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2" name="Billede 21">
            <a:extLst>
              <a:ext uri="{FF2B5EF4-FFF2-40B4-BE49-F238E27FC236}">
                <a16:creationId xmlns:a16="http://schemas.microsoft.com/office/drawing/2014/main" id="{84F92F4E-F405-9BDD-3D6D-DF6BB02C2C9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99108" y="196240"/>
            <a:ext cx="2160000" cy="2160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3" name="Billede 22">
            <a:extLst>
              <a:ext uri="{FF2B5EF4-FFF2-40B4-BE49-F238E27FC236}">
                <a16:creationId xmlns:a16="http://schemas.microsoft.com/office/drawing/2014/main" id="{2126D411-E7C2-46C0-6D9F-E32EB7F918C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25676" y="2571750"/>
            <a:ext cx="2160000" cy="2160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C6127861-555C-6729-F83C-DB2A99BDE357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5" name="Star: 4 Points 14">
            <a:extLst>
              <a:ext uri="{FF2B5EF4-FFF2-40B4-BE49-F238E27FC236}">
                <a16:creationId xmlns:a16="http://schemas.microsoft.com/office/drawing/2014/main" id="{83FEED43-94C7-66CC-BA31-AA6379671AC3}"/>
              </a:ext>
            </a:extLst>
          </p:cNvPr>
          <p:cNvSpPr/>
          <p:nvPr/>
        </p:nvSpPr>
        <p:spPr>
          <a:xfrm>
            <a:off x="3038037" y="1903821"/>
            <a:ext cx="1108710" cy="1108710"/>
          </a:xfrm>
          <a:prstGeom prst="star4">
            <a:avLst/>
          </a:prstGeom>
          <a:solidFill>
            <a:srgbClr val="FFC000"/>
          </a:solidFill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Star: 4 Points 15">
            <a:extLst>
              <a:ext uri="{FF2B5EF4-FFF2-40B4-BE49-F238E27FC236}">
                <a16:creationId xmlns:a16="http://schemas.microsoft.com/office/drawing/2014/main" id="{DF0659EA-CF28-188B-18CC-A56D4F45EDE2}"/>
              </a:ext>
            </a:extLst>
          </p:cNvPr>
          <p:cNvSpPr/>
          <p:nvPr/>
        </p:nvSpPr>
        <p:spPr>
          <a:xfrm>
            <a:off x="3038037" y="1903821"/>
            <a:ext cx="1108710" cy="1108710"/>
          </a:xfrm>
          <a:prstGeom prst="star4">
            <a:avLst/>
          </a:prstGeom>
          <a:solidFill>
            <a:srgbClr val="FFC000"/>
          </a:solidFill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Star: 4 Points 16">
            <a:extLst>
              <a:ext uri="{FF2B5EF4-FFF2-40B4-BE49-F238E27FC236}">
                <a16:creationId xmlns:a16="http://schemas.microsoft.com/office/drawing/2014/main" id="{856B1A25-94C4-5FA8-C966-69EDBBB48940}"/>
              </a:ext>
            </a:extLst>
          </p:cNvPr>
          <p:cNvSpPr/>
          <p:nvPr/>
        </p:nvSpPr>
        <p:spPr>
          <a:xfrm>
            <a:off x="3033146" y="1893469"/>
            <a:ext cx="1108710" cy="1108710"/>
          </a:xfrm>
          <a:prstGeom prst="star4">
            <a:avLst/>
          </a:prstGeom>
          <a:solidFill>
            <a:srgbClr val="FFC000"/>
          </a:solidFill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Star: 4 Points 17">
            <a:extLst>
              <a:ext uri="{FF2B5EF4-FFF2-40B4-BE49-F238E27FC236}">
                <a16:creationId xmlns:a16="http://schemas.microsoft.com/office/drawing/2014/main" id="{91D8ABB8-34B8-3F56-9401-CE8EED42A9E6}"/>
              </a:ext>
            </a:extLst>
          </p:cNvPr>
          <p:cNvSpPr/>
          <p:nvPr/>
        </p:nvSpPr>
        <p:spPr>
          <a:xfrm>
            <a:off x="3033146" y="1893469"/>
            <a:ext cx="1108710" cy="1108710"/>
          </a:xfrm>
          <a:prstGeom prst="star4">
            <a:avLst/>
          </a:prstGeom>
          <a:solidFill>
            <a:srgbClr val="FFC000"/>
          </a:solidFill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22924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" presetClass="exit" presetSubtype="9" accel="100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" presetClass="exit" presetSubtype="12" accel="100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" presetClass="exit" presetSubtype="3" accel="100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" presetClass="exit" presetSubtype="6" accel="100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22" presetClass="entr" presetSubtype="2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2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8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Billede 20" descr="Et billede, der indeholder Ansigt, person, Skæg, smil&#10;&#10;Automatisk genereret beskrivelse">
            <a:extLst>
              <a:ext uri="{FF2B5EF4-FFF2-40B4-BE49-F238E27FC236}">
                <a16:creationId xmlns:a16="http://schemas.microsoft.com/office/drawing/2014/main" id="{AEF27AB5-3E3D-8FEA-3BC2-4D85D3FE641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113" y="240800"/>
            <a:ext cx="2160000" cy="2160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15983AA-2EFF-C7F7-30E1-1C949BB8B5C6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E61E86-2315-6497-91AB-9A48472C80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7" y="2571749"/>
            <a:ext cx="6217950" cy="1474616"/>
          </a:xfrm>
        </p:spPr>
        <p:txBody>
          <a:bodyPr>
            <a:normAutofit fontScale="85000" lnSpcReduction="20000"/>
          </a:bodyPr>
          <a:lstStyle/>
          <a:p>
            <a:pPr>
              <a:lnSpc>
                <a:spcPct val="120000"/>
              </a:lnSpc>
              <a:spcAft>
                <a:spcPts val="600"/>
              </a:spcAft>
            </a:pPr>
            <a:r>
              <a:rPr lang="da-DK" dirty="0"/>
              <a:t>Karl is a member of the APL Tools Group </a:t>
            </a:r>
            <a:br>
              <a:rPr lang="da-DK" dirty="0"/>
            </a:br>
            <a:r>
              <a:rPr lang="da-DK" dirty="0"/>
              <a:t>and an APL Consultant</a:t>
            </a:r>
          </a:p>
          <a:p>
            <a:pPr>
              <a:lnSpc>
                <a:spcPct val="120000"/>
              </a:lnSpc>
              <a:spcAft>
                <a:spcPts val="600"/>
              </a:spcAft>
            </a:pPr>
            <a:r>
              <a:rPr lang="da-DK" dirty="0"/>
              <a:t>Karl is working on the emulator for </a:t>
            </a:r>
            <a:br>
              <a:rPr lang="da-DK" dirty="0"/>
            </a:br>
            <a:r>
              <a:rPr lang="da-DK" dirty="0"/>
              <a:t>APL+Win GUI (</a:t>
            </a:r>
            <a:r>
              <a:rPr lang="da-DK" dirty="0">
                <a:latin typeface="APL385 Unicode" panose="020B0709000202000203" pitchFamily="49" charset="0"/>
              </a:rPr>
              <a:t>⎕WI</a:t>
            </a:r>
            <a:r>
              <a:rPr lang="da-DK" dirty="0"/>
              <a:t>)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86F5886-0D14-A923-E19B-05767825D3FD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77A28474-48CF-8319-74EB-09C250C818ED}"/>
              </a:ext>
            </a:extLst>
          </p:cNvPr>
          <p:cNvSpPr txBox="1">
            <a:spLocks/>
          </p:cNvSpPr>
          <p:nvPr/>
        </p:nvSpPr>
        <p:spPr>
          <a:xfrm>
            <a:off x="2535144" y="561499"/>
            <a:ext cx="4188781" cy="685535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b="0" kern="1200">
                <a:solidFill>
                  <a:srgbClr val="3B475E"/>
                </a:solidFill>
                <a:latin typeface="Sarabun" panose="00000500000000000000" pitchFamily="2" charset="-34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da-DK" dirty="0"/>
              <a:t>Karl Holt</a:t>
            </a:r>
            <a:br>
              <a:rPr lang="da-DK" dirty="0"/>
            </a:br>
            <a:r>
              <a:rPr lang="da-DK" sz="2400" dirty="0"/>
              <a:t>(February, Århus, DK)</a:t>
            </a:r>
            <a:endParaRPr lang="LID4096" sz="24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B706C00-F85B-32A5-78B9-F6BE6DCB7A36}"/>
              </a:ext>
            </a:extLst>
          </p:cNvPr>
          <p:cNvSpPr txBox="1"/>
          <p:nvPr/>
        </p:nvSpPr>
        <p:spPr>
          <a:xfrm>
            <a:off x="878295" y="4032648"/>
            <a:ext cx="4963218" cy="369332"/>
          </a:xfrm>
          <a:prstGeom prst="rect">
            <a:avLst/>
          </a:prstGeom>
          <a:solidFill>
            <a:schemeClr val="accent2"/>
          </a:solidFill>
        </p:spPr>
        <p:txBody>
          <a:bodyPr wrap="none" rtlCol="0">
            <a:spAutoFit/>
          </a:bodyPr>
          <a:lstStyle/>
          <a:p>
            <a:r>
              <a:rPr lang="da-DK" dirty="0"/>
              <a:t>D09 Tue 14:25: Migrating APL+Win Applications</a:t>
            </a:r>
            <a:endParaRPr lang="LID4096" dirty="0"/>
          </a:p>
        </p:txBody>
      </p:sp>
    </p:spTree>
    <p:extLst>
      <p:ext uri="{BB962C8B-B14F-4D97-AF65-F5344CB8AC3E}">
        <p14:creationId xmlns:p14="http://schemas.microsoft.com/office/powerpoint/2010/main" val="155304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Billede 20">
            <a:extLst>
              <a:ext uri="{FF2B5EF4-FFF2-40B4-BE49-F238E27FC236}">
                <a16:creationId xmlns:a16="http://schemas.microsoft.com/office/drawing/2014/main" id="{AEF27AB5-3E3D-8FEA-3BC2-4D85D3FE64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" r="141"/>
          <a:stretch/>
        </p:blipFill>
        <p:spPr>
          <a:xfrm>
            <a:off x="393113" y="240800"/>
            <a:ext cx="2160000" cy="2160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15983AA-2EFF-C7F7-30E1-1C949BB8B5C6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E61E86-2315-6497-91AB-9A48472C80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7" y="2571749"/>
            <a:ext cx="6092513" cy="193521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da-DK" sz="2000" dirty="0"/>
              <a:t>Brandon is heading up the Static Analysis project</a:t>
            </a:r>
          </a:p>
          <a:p>
            <a:pPr>
              <a:spcAft>
                <a:spcPts val="600"/>
              </a:spcAft>
            </a:pPr>
            <a:r>
              <a:rPr lang="da-DK" sz="2000" dirty="0"/>
              <a:t>Working with Aaron Hsu to enhance the co-dfns compiler to support the project</a:t>
            </a:r>
          </a:p>
          <a:p>
            <a:pPr>
              <a:spcAft>
                <a:spcPts val="600"/>
              </a:spcAft>
            </a:pPr>
            <a:endParaRPr lang="LID4096" sz="200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7657CF5-6CEA-85AD-5F81-C7164096D6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35144" y="561499"/>
            <a:ext cx="4188781" cy="685535"/>
          </a:xfrm>
        </p:spPr>
        <p:txBody>
          <a:bodyPr/>
          <a:lstStyle/>
          <a:p>
            <a:r>
              <a:rPr lang="da-DK" dirty="0"/>
              <a:t>Brandon Wilson</a:t>
            </a:r>
            <a:br>
              <a:rPr lang="da-DK" dirty="0"/>
            </a:br>
            <a:r>
              <a:rPr lang="da-DK" sz="2400" dirty="0"/>
              <a:t>(</a:t>
            </a:r>
            <a:r>
              <a:rPr lang="da-DK" sz="2400" dirty="0">
                <a:solidFill>
                  <a:schemeClr val="tx1"/>
                </a:solidFill>
              </a:rPr>
              <a:t>July, </a:t>
            </a:r>
            <a:r>
              <a:rPr lang="ja-JP" altLang="en-US" sz="2400" b="0" i="0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昭和村 </a:t>
            </a:r>
            <a:r>
              <a:rPr lang="da-DK" altLang="ja-JP" sz="2400" b="0" i="0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/ Shōwa, </a:t>
            </a:r>
            <a:r>
              <a:rPr lang="da-DK" sz="2400" dirty="0">
                <a:solidFill>
                  <a:schemeClr val="tx1"/>
                </a:solidFill>
              </a:rPr>
              <a:t>Japan</a:t>
            </a:r>
            <a:r>
              <a:rPr lang="da-DK" sz="2400" dirty="0"/>
              <a:t>)</a:t>
            </a:r>
            <a:endParaRPr lang="LID4096" sz="2400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86F5886-0D14-A923-E19B-05767825D3FD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604F792-9E71-1E20-8E97-59758EC7C5CD}"/>
              </a:ext>
            </a:extLst>
          </p:cNvPr>
          <p:cNvSpPr txBox="1"/>
          <p:nvPr/>
        </p:nvSpPr>
        <p:spPr>
          <a:xfrm>
            <a:off x="926422" y="3768300"/>
            <a:ext cx="4660250" cy="369332"/>
          </a:xfrm>
          <a:prstGeom prst="rect">
            <a:avLst/>
          </a:prstGeom>
          <a:solidFill>
            <a:schemeClr val="accent2"/>
          </a:solidFill>
        </p:spPr>
        <p:txBody>
          <a:bodyPr wrap="none" rtlCol="0">
            <a:spAutoFit/>
          </a:bodyPr>
          <a:lstStyle/>
          <a:p>
            <a:r>
              <a:rPr lang="da-DK" dirty="0"/>
              <a:t>D06 Mon 13:55: Static Analysis of APL in APL</a:t>
            </a:r>
            <a:endParaRPr lang="LID4096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421DF69-FCF6-8582-6AC6-DD36B64F245F}"/>
              </a:ext>
            </a:extLst>
          </p:cNvPr>
          <p:cNvSpPr txBox="1"/>
          <p:nvPr/>
        </p:nvSpPr>
        <p:spPr>
          <a:xfrm>
            <a:off x="926422" y="4212669"/>
            <a:ext cx="5708614" cy="369332"/>
          </a:xfrm>
          <a:prstGeom prst="rect">
            <a:avLst/>
          </a:prstGeom>
          <a:solidFill>
            <a:schemeClr val="accent2"/>
          </a:solidFill>
        </p:spPr>
        <p:txBody>
          <a:bodyPr wrap="none" rtlCol="0">
            <a:spAutoFit/>
          </a:bodyPr>
          <a:lstStyle/>
          <a:p>
            <a:r>
              <a:rPr lang="da-DK" dirty="0"/>
              <a:t>D14 Wed 09:35: Data Parallel Proof Verification in APL</a:t>
            </a:r>
            <a:endParaRPr lang="LID4096" dirty="0"/>
          </a:p>
        </p:txBody>
      </p:sp>
    </p:spTree>
    <p:extLst>
      <p:ext uri="{BB962C8B-B14F-4D97-AF65-F5344CB8AC3E}">
        <p14:creationId xmlns:p14="http://schemas.microsoft.com/office/powerpoint/2010/main" val="1524688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Dyalog">
      <a:dk1>
        <a:srgbClr val="3B475E"/>
      </a:dk1>
      <a:lt1>
        <a:sysClr val="window" lastClr="FFFFFF"/>
      </a:lt1>
      <a:dk2>
        <a:srgbClr val="5A6D8F"/>
      </a:dk2>
      <a:lt2>
        <a:srgbClr val="F6F6D9"/>
      </a:lt2>
      <a:accent1>
        <a:srgbClr val="ED7F00"/>
      </a:accent1>
      <a:accent2>
        <a:srgbClr val="928ABD"/>
      </a:accent2>
      <a:accent3>
        <a:srgbClr val="2C5656"/>
      </a:accent3>
      <a:accent4>
        <a:srgbClr val="FFA336"/>
      </a:accent4>
      <a:accent5>
        <a:srgbClr val="BBB5D6"/>
      </a:accent5>
      <a:accent6>
        <a:srgbClr val="231F20"/>
      </a:accent6>
      <a:hlink>
        <a:srgbClr val="5A6D8F"/>
      </a:hlink>
      <a:folHlink>
        <a:srgbClr val="928ABD"/>
      </a:folHlink>
    </a:clrScheme>
    <a:fontScheme name="Sarabun">
      <a:majorFont>
        <a:latin typeface="Sarabun"/>
        <a:ea typeface=""/>
        <a:cs typeface=""/>
      </a:majorFont>
      <a:minorFont>
        <a:latin typeface="Sarabu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yalog19_template_bold_calibri.potx" id="{F0C38D23-3AC9-47E9-8D0D-BEDB5EAFCAD2}" vid="{35320D08-F00A-4224-9D94-CDC48BBB4D0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EE645ACC8E5D44BBC85917545039C59" ma:contentTypeVersion="13" ma:contentTypeDescription="Create a new document." ma:contentTypeScope="" ma:versionID="dc402fd3c0a451f9edd856c3be2863f0">
  <xsd:schema xmlns:xsd="http://www.w3.org/2001/XMLSchema" xmlns:xs="http://www.w3.org/2001/XMLSchema" xmlns:p="http://schemas.microsoft.com/office/2006/metadata/properties" xmlns:ns3="f50e2b7a-1eea-49a0-8caa-9892b83cbd74" xmlns:ns4="1b4e0007-a19e-4155-9f1a-1f50e7766531" targetNamespace="http://schemas.microsoft.com/office/2006/metadata/properties" ma:root="true" ma:fieldsID="a14a6e64d12baa49b3855fc9b4b02178" ns3:_="" ns4:_="">
    <xsd:import namespace="f50e2b7a-1eea-49a0-8caa-9892b83cbd74"/>
    <xsd:import namespace="1b4e0007-a19e-4155-9f1a-1f50e7766531"/>
    <xsd:element name="properties">
      <xsd:complexType>
        <xsd:sequence>
          <xsd:element name="documentManagement">
            <xsd:complexType>
              <xsd:all>
                <xsd:element ref="ns3:_activity" minOccurs="0"/>
                <xsd:element ref="ns3:MediaServiceMetadata" minOccurs="0"/>
                <xsd:element ref="ns3:MediaServiceFastMetadata" minOccurs="0"/>
                <xsd:element ref="ns3:MediaServiceObjectDetectorVersions" minOccurs="0"/>
                <xsd:element ref="ns3:MediaServiceDateTaken" minOccurs="0"/>
                <xsd:element ref="ns3:MediaServiceSystemTags" minOccurs="0"/>
                <xsd:element ref="ns3:MediaServiceGenerationTime" minOccurs="0"/>
                <xsd:element ref="ns3:MediaServiceEventHashCode" minOccurs="0"/>
                <xsd:element ref="ns3:MediaLengthInSeconds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50e2b7a-1eea-49a0-8caa-9892b83cbd74" elementFormDefault="qualified">
    <xsd:import namespace="http://schemas.microsoft.com/office/2006/documentManagement/types"/>
    <xsd:import namespace="http://schemas.microsoft.com/office/infopath/2007/PartnerControls"/>
    <xsd:element name="_activity" ma:index="8" nillable="true" ma:displayName="_activity" ma:hidden="true" ma:internalName="_activity">
      <xsd:simpleType>
        <xsd:restriction base="dms:Note"/>
      </xsd:simpleType>
    </xsd:element>
    <xsd:element name="MediaServiceMetadata" ma:index="9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0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2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SystemTags" ma:index="13" nillable="true" ma:displayName="MediaServiceSystemTags" ma:hidden="true" ma:internalName="MediaServiceSystemTags" ma:readOnly="true">
      <xsd:simpleType>
        <xsd:restriction base="dms:Note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6" nillable="true" ma:displayName="MediaLengthInSeconds" ma:hidden="true" ma:internalName="MediaLengthInSeconds" ma:readOnly="true">
      <xsd:simpleType>
        <xsd:restriction base="dms:Unknown"/>
      </xsd:simpleType>
    </xsd:element>
    <xsd:element name="MediaServiceSearchProperties" ma:index="20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b4e0007-a19e-4155-9f1a-1f50e7766531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9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f50e2b7a-1eea-49a0-8caa-9892b83cbd74" xsi:nil="true"/>
  </documentManagement>
</p:properties>
</file>

<file path=customXml/itemProps1.xml><?xml version="1.0" encoding="utf-8"?>
<ds:datastoreItem xmlns:ds="http://schemas.openxmlformats.org/officeDocument/2006/customXml" ds:itemID="{0563BE92-EEC8-477E-8CB9-BF38D50F95B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50e2b7a-1eea-49a0-8caa-9892b83cbd74"/>
    <ds:schemaRef ds:uri="1b4e0007-a19e-4155-9f1a-1f50e776653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F314FD10-3F26-4E1B-8984-BA50CCF6F378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DAC7E84C-91E0-4CEA-B6CB-E9F1E2BB5391}">
  <ds:schemaRefs>
    <ds:schemaRef ds:uri="http://purl.org/dc/terms/"/>
    <ds:schemaRef ds:uri="http://www.w3.org/XML/1998/namespace"/>
    <ds:schemaRef ds:uri="http://schemas.openxmlformats.org/package/2006/metadata/core-properties"/>
    <ds:schemaRef ds:uri="http://schemas.microsoft.com/office/2006/metadata/properties"/>
    <ds:schemaRef ds:uri="http://schemas.microsoft.com/office/infopath/2007/PartnerControls"/>
    <ds:schemaRef ds:uri="http://purl.org/dc/dcmitype/"/>
    <ds:schemaRef ds:uri="http://schemas.microsoft.com/office/2006/documentManagement/types"/>
    <ds:schemaRef ds:uri="1b4e0007-a19e-4155-9f1a-1f50e7766531"/>
    <ds:schemaRef ds:uri="f50e2b7a-1eea-49a0-8caa-9892b83cbd74"/>
    <ds:schemaRef ds:uri="http://purl.org/dc/elements/1.1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23153</TotalTime>
  <Words>2077</Words>
  <Application>Microsoft Office PowerPoint</Application>
  <PresentationFormat>On-screen Show (16:9)</PresentationFormat>
  <Paragraphs>336</Paragraphs>
  <Slides>51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51</vt:i4>
      </vt:variant>
    </vt:vector>
  </HeadingPairs>
  <TitlesOfParts>
    <vt:vector size="60" baseType="lpstr">
      <vt:lpstr>Wingdings 2</vt:lpstr>
      <vt:lpstr>Wingdings</vt:lpstr>
      <vt:lpstr>APL385 Unicode</vt:lpstr>
      <vt:lpstr>Courier New</vt:lpstr>
      <vt:lpstr>Sarabun</vt:lpstr>
      <vt:lpstr>Arial</vt:lpstr>
      <vt:lpstr>Calibri</vt:lpstr>
      <vt:lpstr>Aptos</vt:lpstr>
      <vt:lpstr>Office Theme</vt:lpstr>
      <vt:lpstr>The Road Ahead</vt:lpstr>
      <vt:lpstr>Road Map - 2023</vt:lpstr>
      <vt:lpstr>Road Map - 2024</vt:lpstr>
      <vt:lpstr>Retirees</vt:lpstr>
      <vt:lpstr>Dyalog – The Next Generation</vt:lpstr>
      <vt:lpstr>Dyalog – The Next Generation</vt:lpstr>
      <vt:lpstr>PowerPoint Presentation</vt:lpstr>
      <vt:lpstr>PowerPoint Presentation</vt:lpstr>
      <vt:lpstr>Brandon Wilson (July, 昭和村 / Shōwa, Japan)</vt:lpstr>
      <vt:lpstr>Martina Crippa (August, Copenhagen)</vt:lpstr>
      <vt:lpstr>Neil Kirsopp (Gunzenhausen, Bavaria)</vt:lpstr>
      <vt:lpstr>Highlights of Version 19.0      (Q1'24)</vt:lpstr>
      <vt:lpstr>Big Things Heading Your Way</vt:lpstr>
      <vt:lpstr>Array Notation</vt:lpstr>
      <vt:lpstr>Namespace Notation</vt:lpstr>
      <vt:lpstr>Set and Get Variables</vt:lpstr>
      <vt:lpstr>PowerPoint Presentation</vt:lpstr>
      <vt:lpstr>Token by Token Debugging</vt:lpstr>
      <vt:lpstr>Token by Token Debugging</vt:lpstr>
      <vt:lpstr>EWC – "Everywhere" WC</vt:lpstr>
      <vt:lpstr>PowerPoint Presentation</vt:lpstr>
      <vt:lpstr>+ ApexCharts</vt:lpstr>
      <vt:lpstr>PowerPoint Presentation</vt:lpstr>
      <vt:lpstr>Script Support</vt:lpstr>
      <vt:lpstr>Behind / Reverse Compose</vt:lpstr>
      <vt:lpstr>Behind / Reverse Compose</vt:lpstr>
      <vt:lpstr>Behind / Reverse Compose</vt:lpstr>
      <vt:lpstr>Tatin</vt:lpstr>
      <vt:lpstr>Medium Things on The Way</vt:lpstr>
      <vt:lpstr>⎕SHELL to replace complement ⎕SH</vt:lpstr>
      <vt:lpstr>.NET Bridge Enhancements</vt:lpstr>
      <vt:lpstr>Static Analysis of APL Code</vt:lpstr>
      <vt:lpstr>Health Monitor</vt:lpstr>
      <vt:lpstr>HTMLRenderer Enhancements</vt:lpstr>
      <vt:lpstr>Small Things</vt:lpstr>
      <vt:lpstr>Laying New Foundations</vt:lpstr>
      <vt:lpstr>An Open [Source] Plugin Architecture</vt:lpstr>
      <vt:lpstr>Plugin Architecture Benefits</vt:lpstr>
      <vt:lpstr>Relax Interpreter Limits</vt:lpstr>
      <vt:lpstr>Relax Limits – Why Now?</vt:lpstr>
      <vt:lpstr>New UCMD Mechanism</vt:lpstr>
      <vt:lpstr>Tidying Up</vt:lpstr>
      <vt:lpstr>Documentation</vt:lpstr>
      <vt:lpstr>PowerPoint Presentation</vt:lpstr>
      <vt:lpstr>Screenshot of EWC Documentation</vt:lpstr>
      <vt:lpstr>Documentation: Why change?</vt:lpstr>
      <vt:lpstr>PowerPoint Presentation</vt:lpstr>
      <vt:lpstr>Retiring</vt:lpstr>
      <vt:lpstr>Other Stuff</vt:lpstr>
      <vt:lpstr>PowerPoint Presentation</vt:lpstr>
      <vt:lpstr>Thank You!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Fiona Smith</dc:creator>
  <cp:lastModifiedBy>Morten Kromberg</cp:lastModifiedBy>
  <cp:revision>282</cp:revision>
  <dcterms:created xsi:type="dcterms:W3CDTF">2019-07-25T11:46:05Z</dcterms:created>
  <dcterms:modified xsi:type="dcterms:W3CDTF">2024-09-24T06:22:21Z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0x010100DEE645ACC8E5D44BBC85917545039C59</vt:lpwstr>
  </property>
</Properties>
</file>