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3B475E"/>
        </a:fontRef>
        <a:srgbClr val="3B47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D7CA"/>
          </a:solidFill>
        </a:fill>
      </a:tcStyle>
    </a:wholeTbl>
    <a:band2H>
      <a:tcTxStyle b="def" i="def"/>
      <a:tcStyle>
        <a:tcBdr/>
        <a:fill>
          <a:solidFill>
            <a:srgbClr val="FCECE6"/>
          </a:solidFill>
        </a:fill>
      </a:tcStyle>
    </a:band2H>
    <a:firstCol>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3B475E"/>
        </a:fontRef>
        <a:srgbClr val="3B47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0D0"/>
          </a:solidFill>
        </a:fill>
      </a:tcStyle>
    </a:wholeTbl>
    <a:band2H>
      <a:tcTxStyle b="def" i="def"/>
      <a:tcStyle>
        <a:tcBdr/>
        <a:fill>
          <a:solidFill>
            <a:srgbClr val="E7E9E9"/>
          </a:solidFill>
        </a:fill>
      </a:tcStyle>
    </a:band2H>
    <a:firstCol>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3B475E"/>
        </a:fontRef>
        <a:srgbClr val="3B47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B"/>
          </a:solidFill>
        </a:fill>
      </a:tcStyle>
    </a:wholeTbl>
    <a:band2H>
      <a:tcTxStyle b="def" i="def"/>
      <a:tcStyle>
        <a:tcBdr/>
        <a:fill>
          <a:solidFill>
            <a:srgbClr val="E7E7E7"/>
          </a:solidFill>
        </a:fill>
      </a:tcStyle>
    </a:band2H>
    <a:firstCol>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3B475E"/>
        </a:fontRef>
        <a:srgbClr val="3B47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8E9"/>
          </a:solidFill>
        </a:fill>
      </a:tcStyle>
    </a:wholeTbl>
    <a:band2H>
      <a:tcTxStyle b="def" i="def"/>
      <a:tcStyle>
        <a:tcBdr/>
        <a:fill>
          <a:solidFill>
            <a:srgbClr val="FFFFFF"/>
          </a:solidFill>
        </a:fill>
      </a:tcStyle>
    </a:band2H>
    <a:firstCol>
      <a:tcTxStyle b="on" i="off">
        <a:font>
          <a:latin typeface="Sarabun Bold"/>
          <a:ea typeface="Sarabun Bold"/>
          <a:cs typeface="Sarabun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Sarabun Bold"/>
          <a:ea typeface="Sarabun Bold"/>
          <a:cs typeface="Sarabun Bold"/>
        </a:font>
        <a:srgbClr val="3B475E"/>
      </a:tcTxStyle>
      <a:tcStyle>
        <a:tcBdr>
          <a:left>
            <a:ln w="12700" cap="flat">
              <a:noFill/>
              <a:miter lim="400000"/>
            </a:ln>
          </a:left>
          <a:right>
            <a:ln w="12700" cap="flat">
              <a:noFill/>
              <a:miter lim="400000"/>
            </a:ln>
          </a:right>
          <a:top>
            <a:ln w="50800" cap="flat">
              <a:solidFill>
                <a:srgbClr val="3B475E"/>
              </a:solidFill>
              <a:prstDash val="solid"/>
              <a:round/>
            </a:ln>
          </a:top>
          <a:bottom>
            <a:ln w="25400" cap="flat">
              <a:solidFill>
                <a:srgbClr val="3B475E"/>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Sarabun Bold"/>
          <a:ea typeface="Sarabun Bold"/>
          <a:cs typeface="Sarabun Bold"/>
        </a:font>
        <a:srgbClr val="FFFFFF"/>
      </a:tcTxStyle>
      <a:tcStyle>
        <a:tcBdr>
          <a:left>
            <a:ln w="12700" cap="flat">
              <a:noFill/>
              <a:miter lim="400000"/>
            </a:ln>
          </a:left>
          <a:right>
            <a:ln w="12700" cap="flat">
              <a:noFill/>
              <a:miter lim="400000"/>
            </a:ln>
          </a:right>
          <a:top>
            <a:ln w="25400" cap="flat">
              <a:solidFill>
                <a:srgbClr val="3B475E"/>
              </a:solidFill>
              <a:prstDash val="solid"/>
              <a:round/>
            </a:ln>
          </a:top>
          <a:bottom>
            <a:ln w="25400" cap="flat">
              <a:solidFill>
                <a:srgbClr val="3B475E"/>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3B475E"/>
        </a:fontRef>
        <a:srgbClr val="3B47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CED1"/>
          </a:solidFill>
        </a:fill>
      </a:tcStyle>
    </a:wholeTbl>
    <a:band2H>
      <a:tcTxStyle b="def" i="def"/>
      <a:tcStyle>
        <a:tcBdr/>
        <a:fill>
          <a:solidFill>
            <a:srgbClr val="E7E8E9"/>
          </a:solidFill>
        </a:fill>
      </a:tcStyle>
    </a:band2H>
    <a:firstCol>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B475E"/>
          </a:solidFill>
        </a:fill>
      </a:tcStyle>
    </a:firstCol>
    <a:la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B475E"/>
          </a:solidFill>
        </a:fill>
      </a:tcStyle>
    </a:lastRow>
    <a:firstRow>
      <a:tcTxStyle b="on" i="off">
        <a:font>
          <a:latin typeface="Sarabun Bold"/>
          <a:ea typeface="Sarabun Bold"/>
          <a:cs typeface="Sarabun Bold"/>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B475E"/>
          </a:solidFill>
        </a:fill>
      </a:tcStyle>
    </a:firstRow>
  </a:tblStyle>
  <a:tblStyle styleId="{2708684C-4D16-4618-839F-0558EEFCDFE6}" styleName="">
    <a:tblBg/>
    <a:wholeTbl>
      <a:tcTxStyle b="off" i="off">
        <a:fontRef idx="minor">
          <a:srgbClr val="3B475E"/>
        </a:fontRef>
        <a:srgbClr val="3B475E"/>
      </a:tcTxStyle>
      <a:tcStyle>
        <a:tcBdr>
          <a:left>
            <a:ln w="12700" cap="flat">
              <a:solidFill>
                <a:srgbClr val="3B475E"/>
              </a:solidFill>
              <a:prstDash val="solid"/>
              <a:round/>
            </a:ln>
          </a:left>
          <a:right>
            <a:ln w="12700" cap="flat">
              <a:solidFill>
                <a:srgbClr val="3B475E"/>
              </a:solidFill>
              <a:prstDash val="solid"/>
              <a:round/>
            </a:ln>
          </a:right>
          <a:top>
            <a:ln w="12700" cap="flat">
              <a:solidFill>
                <a:srgbClr val="3B475E"/>
              </a:solidFill>
              <a:prstDash val="solid"/>
              <a:round/>
            </a:ln>
          </a:top>
          <a:bottom>
            <a:ln w="12700" cap="flat">
              <a:solidFill>
                <a:srgbClr val="3B475E"/>
              </a:solidFill>
              <a:prstDash val="solid"/>
              <a:round/>
            </a:ln>
          </a:bottom>
          <a:insideH>
            <a:ln w="12700" cap="flat">
              <a:solidFill>
                <a:srgbClr val="3B475E"/>
              </a:solidFill>
              <a:prstDash val="solid"/>
              <a:round/>
            </a:ln>
          </a:insideH>
          <a:insideV>
            <a:ln w="12700" cap="flat">
              <a:solidFill>
                <a:srgbClr val="3B475E"/>
              </a:solidFill>
              <a:prstDash val="solid"/>
              <a:round/>
            </a:ln>
          </a:insideV>
        </a:tcBdr>
        <a:fill>
          <a:solidFill>
            <a:srgbClr val="3B475E">
              <a:alpha val="20000"/>
            </a:srgbClr>
          </a:solidFill>
        </a:fill>
      </a:tcStyle>
    </a:wholeTbl>
    <a:band2H>
      <a:tcTxStyle b="def" i="def"/>
      <a:tcStyle>
        <a:tcBdr/>
        <a:fill>
          <a:solidFill>
            <a:srgbClr val="FFFFFF"/>
          </a:solidFill>
        </a:fill>
      </a:tcStyle>
    </a:band2H>
    <a:firstCol>
      <a:tcTxStyle b="on" i="off">
        <a:font>
          <a:latin typeface="Sarabun Bold"/>
          <a:ea typeface="Sarabun Bold"/>
          <a:cs typeface="Sarabun Bold"/>
        </a:font>
        <a:srgbClr val="3B475E"/>
      </a:tcTxStyle>
      <a:tcStyle>
        <a:tcBdr>
          <a:left>
            <a:ln w="12700" cap="flat">
              <a:solidFill>
                <a:srgbClr val="3B475E"/>
              </a:solidFill>
              <a:prstDash val="solid"/>
              <a:round/>
            </a:ln>
          </a:left>
          <a:right>
            <a:ln w="12700" cap="flat">
              <a:solidFill>
                <a:srgbClr val="3B475E"/>
              </a:solidFill>
              <a:prstDash val="solid"/>
              <a:round/>
            </a:ln>
          </a:right>
          <a:top>
            <a:ln w="12700" cap="flat">
              <a:solidFill>
                <a:srgbClr val="3B475E"/>
              </a:solidFill>
              <a:prstDash val="solid"/>
              <a:round/>
            </a:ln>
          </a:top>
          <a:bottom>
            <a:ln w="12700" cap="flat">
              <a:solidFill>
                <a:srgbClr val="3B475E"/>
              </a:solidFill>
              <a:prstDash val="solid"/>
              <a:round/>
            </a:ln>
          </a:bottom>
          <a:insideH>
            <a:ln w="12700" cap="flat">
              <a:solidFill>
                <a:srgbClr val="3B475E"/>
              </a:solidFill>
              <a:prstDash val="solid"/>
              <a:round/>
            </a:ln>
          </a:insideH>
          <a:insideV>
            <a:ln w="12700" cap="flat">
              <a:solidFill>
                <a:srgbClr val="3B475E"/>
              </a:solidFill>
              <a:prstDash val="solid"/>
              <a:round/>
            </a:ln>
          </a:insideV>
        </a:tcBdr>
        <a:fill>
          <a:solidFill>
            <a:srgbClr val="3B475E">
              <a:alpha val="20000"/>
            </a:srgbClr>
          </a:solidFill>
        </a:fill>
      </a:tcStyle>
    </a:firstCol>
    <a:lastRow>
      <a:tcTxStyle b="on" i="off">
        <a:font>
          <a:latin typeface="Sarabun Bold"/>
          <a:ea typeface="Sarabun Bold"/>
          <a:cs typeface="Sarabun Bold"/>
        </a:font>
        <a:srgbClr val="3B475E"/>
      </a:tcTxStyle>
      <a:tcStyle>
        <a:tcBdr>
          <a:left>
            <a:ln w="12700" cap="flat">
              <a:solidFill>
                <a:srgbClr val="3B475E"/>
              </a:solidFill>
              <a:prstDash val="solid"/>
              <a:round/>
            </a:ln>
          </a:left>
          <a:right>
            <a:ln w="12700" cap="flat">
              <a:solidFill>
                <a:srgbClr val="3B475E"/>
              </a:solidFill>
              <a:prstDash val="solid"/>
              <a:round/>
            </a:ln>
          </a:right>
          <a:top>
            <a:ln w="50800" cap="flat">
              <a:solidFill>
                <a:srgbClr val="3B475E"/>
              </a:solidFill>
              <a:prstDash val="solid"/>
              <a:round/>
            </a:ln>
          </a:top>
          <a:bottom>
            <a:ln w="12700" cap="flat">
              <a:solidFill>
                <a:srgbClr val="3B475E"/>
              </a:solidFill>
              <a:prstDash val="solid"/>
              <a:round/>
            </a:ln>
          </a:bottom>
          <a:insideH>
            <a:ln w="12700" cap="flat">
              <a:solidFill>
                <a:srgbClr val="3B475E"/>
              </a:solidFill>
              <a:prstDash val="solid"/>
              <a:round/>
            </a:ln>
          </a:insideH>
          <a:insideV>
            <a:ln w="12700" cap="flat">
              <a:solidFill>
                <a:srgbClr val="3B475E"/>
              </a:solidFill>
              <a:prstDash val="solid"/>
              <a:round/>
            </a:ln>
          </a:insideV>
        </a:tcBdr>
        <a:fill>
          <a:noFill/>
        </a:fill>
      </a:tcStyle>
    </a:lastRow>
    <a:firstRow>
      <a:tcTxStyle b="on" i="off">
        <a:font>
          <a:latin typeface="Sarabun Bold"/>
          <a:ea typeface="Sarabun Bold"/>
          <a:cs typeface="Sarabun Bold"/>
        </a:font>
        <a:srgbClr val="3B475E"/>
      </a:tcTxStyle>
      <a:tcStyle>
        <a:tcBdr>
          <a:left>
            <a:ln w="12700" cap="flat">
              <a:solidFill>
                <a:srgbClr val="3B475E"/>
              </a:solidFill>
              <a:prstDash val="solid"/>
              <a:round/>
            </a:ln>
          </a:left>
          <a:right>
            <a:ln w="12700" cap="flat">
              <a:solidFill>
                <a:srgbClr val="3B475E"/>
              </a:solidFill>
              <a:prstDash val="solid"/>
              <a:round/>
            </a:ln>
          </a:right>
          <a:top>
            <a:ln w="12700" cap="flat">
              <a:solidFill>
                <a:srgbClr val="3B475E"/>
              </a:solidFill>
              <a:prstDash val="solid"/>
              <a:round/>
            </a:ln>
          </a:top>
          <a:bottom>
            <a:ln w="25400" cap="flat">
              <a:solidFill>
                <a:srgbClr val="3B475E"/>
              </a:solidFill>
              <a:prstDash val="solid"/>
              <a:round/>
            </a:ln>
          </a:bottom>
          <a:insideH>
            <a:ln w="12700" cap="flat">
              <a:solidFill>
                <a:srgbClr val="3B475E"/>
              </a:solidFill>
              <a:prstDash val="solid"/>
              <a:round/>
            </a:ln>
          </a:insideH>
          <a:insideV>
            <a:ln w="12700" cap="flat">
              <a:solidFill>
                <a:srgbClr val="3B475E"/>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05" name="Shape 105"/>
          <p:cNvSpPr/>
          <p:nvPr>
            <p:ph type="sldImg"/>
          </p:nvPr>
        </p:nvSpPr>
        <p:spPr>
          <a:xfrm>
            <a:off x="1143000" y="685800"/>
            <a:ext cx="4572000" cy="3429000"/>
          </a:xfrm>
          <a:prstGeom prst="rect">
            <a:avLst/>
          </a:prstGeom>
        </p:spPr>
        <p:txBody>
          <a:bodyPr/>
          <a:lstStyle/>
          <a:p>
            <a:pPr/>
          </a:p>
        </p:txBody>
      </p:sp>
      <p:sp>
        <p:nvSpPr>
          <p:cNvPr id="106" name="Shape 10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arabun Regular"/>
      </a:defRPr>
    </a:lvl1pPr>
    <a:lvl2pPr indent="228600" latinLnBrk="0">
      <a:defRPr sz="1200">
        <a:latin typeface="+mn-lt"/>
        <a:ea typeface="+mn-ea"/>
        <a:cs typeface="+mn-cs"/>
        <a:sym typeface="Sarabun Regular"/>
      </a:defRPr>
    </a:lvl2pPr>
    <a:lvl3pPr indent="457200" latinLnBrk="0">
      <a:defRPr sz="1200">
        <a:latin typeface="+mn-lt"/>
        <a:ea typeface="+mn-ea"/>
        <a:cs typeface="+mn-cs"/>
        <a:sym typeface="Sarabun Regular"/>
      </a:defRPr>
    </a:lvl3pPr>
    <a:lvl4pPr indent="685800" latinLnBrk="0">
      <a:defRPr sz="1200">
        <a:latin typeface="+mn-lt"/>
        <a:ea typeface="+mn-ea"/>
        <a:cs typeface="+mn-cs"/>
        <a:sym typeface="Sarabun Regular"/>
      </a:defRPr>
    </a:lvl4pPr>
    <a:lvl5pPr indent="914400" latinLnBrk="0">
      <a:defRPr sz="1200">
        <a:latin typeface="+mn-lt"/>
        <a:ea typeface="+mn-ea"/>
        <a:cs typeface="+mn-cs"/>
        <a:sym typeface="Sarabun Regular"/>
      </a:defRPr>
    </a:lvl5pPr>
    <a:lvl6pPr indent="1143000" latinLnBrk="0">
      <a:defRPr sz="1200">
        <a:latin typeface="+mn-lt"/>
        <a:ea typeface="+mn-ea"/>
        <a:cs typeface="+mn-cs"/>
        <a:sym typeface="Sarabun Regular"/>
      </a:defRPr>
    </a:lvl6pPr>
    <a:lvl7pPr indent="1371600" latinLnBrk="0">
      <a:defRPr sz="1200">
        <a:latin typeface="+mn-lt"/>
        <a:ea typeface="+mn-ea"/>
        <a:cs typeface="+mn-cs"/>
        <a:sym typeface="Sarabun Regular"/>
      </a:defRPr>
    </a:lvl7pPr>
    <a:lvl8pPr indent="1600200" latinLnBrk="0">
      <a:defRPr sz="1200">
        <a:latin typeface="+mn-lt"/>
        <a:ea typeface="+mn-ea"/>
        <a:cs typeface="+mn-cs"/>
        <a:sym typeface="Sarabun Regular"/>
      </a:defRPr>
    </a:lvl8pPr>
    <a:lvl9pPr indent="1828800" latinLnBrk="0">
      <a:defRPr sz="1200">
        <a:latin typeface="+mn-lt"/>
        <a:ea typeface="+mn-ea"/>
        <a:cs typeface="+mn-cs"/>
        <a:sym typeface="Sarabun Regular"/>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_rels/notesSlide43.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Relationships>

</file>

<file path=ppt/notesSlides/_rels/notesSlide44.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Relationships>

</file>

<file path=ppt/notesSlides/_rels/notesSlide45.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Relationships>

</file>

<file path=ppt/notesSlides/_rels/notesSlide46.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Relationships>

</file>

<file path=ppt/notesSlides/_rels/notesSlide47.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Relationships>

</file>

<file path=ppt/notesSlides/_rels/notesSlide48.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Relationships>

</file>

<file path=ppt/notesSlides/_rels/notesSlide49.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0.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Relationships>

</file>

<file path=ppt/notesSlides/_rels/notesSlide51.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Relationships>

</file>

<file path=ppt/notesSlides/_rels/notesSlide52.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Relationships>

</file>

<file path=ppt/notesSlides/_rels/notesSlide53.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p>
            <a:pPr>
              <a:defRPr sz="2200">
                <a:latin typeface="Helvetica Neue"/>
                <a:ea typeface="Helvetica Neue"/>
                <a:cs typeface="Helvetica Neue"/>
                <a:sym typeface="Helvetica Neue"/>
              </a:defRPr>
            </a:pPr>
            <a:r>
              <a:t>PRE: Dark terminal, 36pt. Web browser open at https://is.gd/dytest @170% in fullscreen. Clear session with adjusted title and increased size. Fork deleted. Local folder deleted. Keynote in fullscreen.</a:t>
            </a:r>
          </a:p>
          <a:p>
            <a:pPr>
              <a:defRPr sz="2200">
                <a:latin typeface="Helvetica Neue"/>
                <a:ea typeface="Helvetica Neue"/>
                <a:cs typeface="Helvetica Neue"/>
                <a:sym typeface="Helvetica Neue"/>
              </a:defRPr>
            </a:pPr>
          </a:p>
          <a:p>
            <a:pPr>
              <a:defRPr sz="2200">
                <a:latin typeface="Helvetica Neue"/>
                <a:ea typeface="Helvetica Neue"/>
                <a:cs typeface="Helvetica Neue"/>
                <a:sym typeface="Helvetica Neue"/>
              </a:defRPr>
            </a:pPr>
            <a:r>
              <a:t>Welcome to the final leg. I will be talking less about the testing itself, and more about automation. In fact, the tests I'll be working with are trivial.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a:p>
        </p:txBody>
      </p:sp>
      <p:sp>
        <p:nvSpPr>
          <p:cNvPr id="168" name="Shape 168"/>
          <p:cNvSpPr/>
          <p:nvPr>
            <p:ph type="body" sz="quarter" idx="1"/>
          </p:nvPr>
        </p:nvSpPr>
        <p:spPr>
          <a:prstGeom prst="rect">
            <a:avLst/>
          </a:prstGeom>
        </p:spPr>
        <p:txBody>
          <a:bodyPr/>
          <a:lstStyle>
            <a:lvl1pPr>
              <a:defRPr sz="2200">
                <a:latin typeface="Helvetica Neue"/>
                <a:ea typeface="Helvetica Neue"/>
                <a:cs typeface="Helvetica Neue"/>
                <a:sym typeface="Helvetica Neue"/>
              </a:defRPr>
            </a:lvl1pPr>
          </a:lstStyle>
          <a:p>
            <a:pPr/>
            <a:r>
              <a:t>Here's an easier to remember URL.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7" name="Shape 177"/>
          <p:cNvSpPr/>
          <p:nvPr>
            <p:ph type="sldImg"/>
          </p:nvPr>
        </p:nvSpPr>
        <p:spPr>
          <a:prstGeom prst="rect">
            <a:avLst/>
          </a:prstGeom>
        </p:spPr>
        <p:txBody>
          <a:bodyPr/>
          <a:lstStyle/>
          <a:p>
            <a:pPr/>
          </a:p>
        </p:txBody>
      </p:sp>
      <p:sp>
        <p:nvSpPr>
          <p:cNvPr id="178" name="Shape 178"/>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Recall that "Fork" means taking a copy of someone's repository, and setting that copy up in your own account. We do this by selecting 'Create a new fork' from the Forks dropdown. It takes a while.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7" name="Shape 187"/>
          <p:cNvSpPr/>
          <p:nvPr>
            <p:ph type="sldImg"/>
          </p:nvPr>
        </p:nvSpPr>
        <p:spPr>
          <a:prstGeom prst="rect">
            <a:avLst/>
          </a:prstGeom>
        </p:spPr>
        <p:txBody>
          <a:bodyPr/>
          <a:lstStyle/>
          <a:p>
            <a:pPr/>
          </a:p>
        </p:txBody>
      </p:sp>
      <p:sp>
        <p:nvSpPr>
          <p:cNvPr id="188" name="Shape 188"/>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Then we need to enable Workflows for our fork. Workflows are automations implemented as "GitHub Actions". When you fork something, any existing workflows are disabled by default. If you think about it, that makes a lot of sense.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Shape 200"/>
          <p:cNvSpPr/>
          <p:nvPr>
            <p:ph type="sldImg"/>
          </p:nvPr>
        </p:nvSpPr>
        <p:spPr>
          <a:prstGeom prst="rect">
            <a:avLst/>
          </a:prstGeom>
        </p:spPr>
        <p:txBody>
          <a:bodyPr/>
          <a:lstStyle/>
          <a:p>
            <a:pPr/>
          </a:p>
        </p:txBody>
      </p:sp>
      <p:sp>
        <p:nvSpPr>
          <p:cNvPr id="201" name="Shape 20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Now clone to your computer, so we can muck around with it. If you're set up with SSH keys, use that. Otherwise you can clone using HTTPS.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a:p>
        </p:txBody>
      </p:sp>
      <p:sp>
        <p:nvSpPr>
          <p:cNvPr id="208" name="Shape 208"/>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Note: the --recursive bit is important. I always forget it myself. Obviously, you need to use your actual account name. If you did that right, you should now have a directory called "2023-TP1b" on your computer with the workshop materials in it.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Shape 216"/>
          <p:cNvSpPr/>
          <p:nvPr>
            <p:ph type="sldImg"/>
          </p:nvPr>
        </p:nvSpPr>
        <p:spPr>
          <a:prstGeom prst="rect">
            <a:avLst/>
          </a:prstGeom>
        </p:spPr>
        <p:txBody>
          <a:bodyPr/>
          <a:lstStyle/>
          <a:p>
            <a:pPr/>
          </a:p>
        </p:txBody>
      </p:sp>
      <p:sp>
        <p:nvSpPr>
          <p:cNvPr id="217" name="Shape 217"/>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Let's talk briefly about GitHub Actions Continuous Integration and containerisation using Docker.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Shape 222"/>
          <p:cNvSpPr/>
          <p:nvPr>
            <p:ph type="sldImg"/>
          </p:nvPr>
        </p:nvSpPr>
        <p:spPr>
          <a:prstGeom prst="rect">
            <a:avLst/>
          </a:prstGeom>
        </p:spPr>
        <p:txBody>
          <a:bodyPr/>
          <a:lstStyle/>
          <a:p>
            <a:pPr/>
          </a:p>
        </p:txBody>
      </p:sp>
      <p:sp>
        <p:nvSpPr>
          <p:cNvPr id="223" name="Shape 22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CI stands for Continuous integration. What's that then? At the top level it means that every time you make a change, your whole system should be built and tested. Today, we're interested in the testing part for this. We care about automation -- removing the human from the loop.</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 name="Shape 228"/>
          <p:cNvSpPr/>
          <p:nvPr>
            <p:ph type="sldImg"/>
          </p:nvPr>
        </p:nvSpPr>
        <p:spPr>
          <a:prstGeom prst="rect">
            <a:avLst/>
          </a:prstGeom>
        </p:spPr>
        <p:txBody>
          <a:bodyPr/>
          <a:lstStyle/>
          <a:p>
            <a:pPr/>
          </a:p>
        </p:txBody>
      </p:sp>
      <p:sp>
        <p:nvSpPr>
          <p:cNvPr id="229" name="Shape 22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GitHub has support for this kind of thing built in -- we'll be looking at its Actions framework.</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Shape 238"/>
          <p:cNvSpPr/>
          <p:nvPr>
            <p:ph type="sldImg"/>
          </p:nvPr>
        </p:nvSpPr>
        <p:spPr>
          <a:prstGeom prst="rect">
            <a:avLst/>
          </a:prstGeom>
        </p:spPr>
        <p:txBody>
          <a:bodyPr/>
          <a:lstStyle/>
          <a:p>
            <a:pPr/>
          </a:p>
        </p:txBody>
      </p:sp>
      <p:sp>
        <p:nvSpPr>
          <p:cNvPr id="239" name="Shape 23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Docker -- what's that then? A Docker container is a bit like a virtual machine, but with some important differences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Shape 244"/>
          <p:cNvSpPr/>
          <p:nvPr>
            <p:ph type="sldImg"/>
          </p:nvPr>
        </p:nvSpPr>
        <p:spPr>
          <a:prstGeom prst="rect">
            <a:avLst/>
          </a:prstGeom>
        </p:spPr>
        <p:txBody>
          <a:bodyPr/>
          <a:lstStyle/>
          <a:p>
            <a:pPr/>
          </a:p>
        </p:txBody>
      </p:sp>
      <p:sp>
        <p:nvSpPr>
          <p:cNvPr id="245" name="Shape 24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Containers don't have to virtualise the whole operating system, but can share the host's OS to a greater degree,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0" name="Shape 120"/>
          <p:cNvSpPr/>
          <p:nvPr>
            <p:ph type="sldImg"/>
          </p:nvPr>
        </p:nvSpPr>
        <p:spPr>
          <a:prstGeom prst="rect">
            <a:avLst/>
          </a:prstGeom>
        </p:spPr>
        <p:txBody>
          <a:bodyPr/>
          <a:lstStyle/>
          <a:p>
            <a:pPr/>
          </a:p>
        </p:txBody>
      </p:sp>
      <p:sp>
        <p:nvSpPr>
          <p:cNvPr id="121" name="Shape 121"/>
          <p:cNvSpPr/>
          <p:nvPr>
            <p:ph type="body" sz="quarter" idx="1"/>
          </p:nvPr>
        </p:nvSpPr>
        <p:spPr>
          <a:prstGeom prst="rect">
            <a:avLst/>
          </a:prstGeom>
        </p:spPr>
        <p:txBody>
          <a:bodyPr/>
          <a:lstStyle>
            <a:lvl1pPr>
              <a:defRPr sz="2200">
                <a:latin typeface="Helvetica Neue"/>
                <a:ea typeface="Helvetica Neue"/>
                <a:cs typeface="Helvetica Neue"/>
                <a:sym typeface="Helvetica Neue"/>
              </a:defRPr>
            </a:lvl1pPr>
          </a:lstStyle>
          <a:p>
            <a:pPr/>
            <a:r>
              <a:t>This is about test automation and continuous integration -- traditionally perhaps not the bread and butter of the typical APL programmer, but I'm hoping to make the case -- so yes, there will be a lot of git and Docker talk, and not much APL. And I will dive into how things work, but if you're only interested in the end results, that's perfectly fine, too,</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Shape 250"/>
          <p:cNvSpPr/>
          <p:nvPr>
            <p:ph type="sldImg"/>
          </p:nvPr>
        </p:nvSpPr>
        <p:spPr>
          <a:prstGeom prst="rect">
            <a:avLst/>
          </a:prstGeom>
        </p:spPr>
        <p:txBody>
          <a:bodyPr/>
          <a:lstStyle/>
          <a:p>
            <a:pPr/>
          </a:p>
        </p:txBody>
      </p:sp>
      <p:sp>
        <p:nvSpPr>
          <p:cNvPr id="251" name="Shape 25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...which makes them quicker, easy to create and works across a range of host systems as-is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6" name="Shape 256"/>
          <p:cNvSpPr/>
          <p:nvPr>
            <p:ph type="sldImg"/>
          </p:nvPr>
        </p:nvSpPr>
        <p:spPr>
          <a:prstGeom prst="rect">
            <a:avLst/>
          </a:prstGeom>
        </p:spPr>
        <p:txBody>
          <a:bodyPr/>
          <a:lstStyle/>
          <a:p>
            <a:pPr/>
          </a:p>
        </p:txBody>
      </p:sp>
      <p:sp>
        <p:nvSpPr>
          <p:cNvPr id="257" name="Shape 257"/>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They can be used for many things, but we're particularly interested in using them to run tests in CI environments --- Dyalog publishes a range of Docker containers.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Shape 262"/>
          <p:cNvSpPr/>
          <p:nvPr>
            <p:ph type="sldImg"/>
          </p:nvPr>
        </p:nvSpPr>
        <p:spPr>
          <a:prstGeom prst="rect">
            <a:avLst/>
          </a:prstGeom>
        </p:spPr>
        <p:txBody>
          <a:bodyPr/>
          <a:lstStyle/>
          <a:p>
            <a:pPr/>
          </a:p>
        </p:txBody>
      </p:sp>
      <p:sp>
        <p:nvSpPr>
          <p:cNvPr id="263" name="Shape 26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If you look in the directory containing the cloned repository from earlier, here's how it's organised: a src directory containing the code which will be tested,  and a sibling directory 'tests' containing unit tests. You can of course choose your own layout to suit, but I've assumed this layout in the construction of the container, as we'll see in a minute.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Shape 268"/>
          <p:cNvSpPr/>
          <p:nvPr>
            <p:ph type="sldImg"/>
          </p:nvPr>
        </p:nvSpPr>
        <p:spPr>
          <a:prstGeom prst="rect">
            <a:avLst/>
          </a:prstGeom>
        </p:spPr>
        <p:txBody>
          <a:bodyPr/>
          <a:lstStyle/>
          <a:p>
            <a:pPr/>
          </a:p>
        </p:txBody>
      </p:sp>
      <p:sp>
        <p:nvSpPr>
          <p:cNvPr id="269" name="Shape 26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Here's a simple DTest. It's what's called "test_mysum.aplf" in my tests directory. Perhaps the only thing to note is that it expects the function to test to be available in hash.</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Shape 274"/>
          <p:cNvSpPr/>
          <p:nvPr>
            <p:ph type="sldImg"/>
          </p:nvPr>
        </p:nvSpPr>
        <p:spPr>
          <a:prstGeom prst="rect">
            <a:avLst/>
          </a:prstGeom>
        </p:spPr>
        <p:txBody>
          <a:bodyPr/>
          <a:lstStyle/>
          <a:p>
            <a:pPr/>
          </a:p>
        </p:txBody>
      </p:sp>
      <p:sp>
        <p:nvSpPr>
          <p:cNvPr id="275" name="Shape 27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First things first: let's ensure we can run our tests manually. Fire up your sessions! Did they succeed? Make a test fail.</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4" name="Shape 284"/>
          <p:cNvSpPr/>
          <p:nvPr>
            <p:ph type="sldImg"/>
          </p:nvPr>
        </p:nvSpPr>
        <p:spPr>
          <a:prstGeom prst="rect">
            <a:avLst/>
          </a:prstGeom>
        </p:spPr>
        <p:txBody>
          <a:bodyPr/>
          <a:lstStyle/>
          <a:p>
            <a:pPr/>
          </a:p>
        </p:txBody>
      </p:sp>
      <p:sp>
        <p:nvSpPr>
          <p:cNvPr id="285" name="Shape 28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Our second aim is to be able to execute our unit tests from the command-line, as a precursor to running them in Docker. Dyalog has a neat feature to help us with this: the LOAD parameter.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Shape 295"/>
          <p:cNvSpPr/>
          <p:nvPr>
            <p:ph type="sldImg"/>
          </p:nvPr>
        </p:nvSpPr>
        <p:spPr>
          <a:prstGeom prst="rect">
            <a:avLst/>
          </a:prstGeom>
        </p:spPr>
        <p:txBody>
          <a:bodyPr/>
          <a:lstStyle/>
          <a:p>
            <a:pPr/>
          </a:p>
        </p:txBody>
      </p:sp>
      <p:sp>
        <p:nvSpPr>
          <p:cNvPr id="296" name="Shape 296"/>
          <p:cNvSpPr/>
          <p:nvPr>
            <p:ph type="body" sz="quarter" idx="1"/>
          </p:nvPr>
        </p:nvSpPr>
        <p:spPr>
          <a:prstGeom prst="rect">
            <a:avLst/>
          </a:prstGeom>
        </p:spPr>
        <p:txBody>
          <a:bodyPr/>
          <a:lstStyle/>
          <a:p>
            <a:pPr defTabSz="457200">
              <a:lnSpc>
                <a:spcPct val="117999"/>
              </a:lnSpc>
              <a:defRPr sz="2200">
                <a:latin typeface="Helvetica Neue"/>
                <a:ea typeface="Helvetica Neue"/>
                <a:cs typeface="Helvetica Neue"/>
                <a:sym typeface="Helvetica Neue"/>
              </a:defRPr>
            </a:pPr>
            <a:r>
              <a:t>The src directory contains a Run function -- before we look at that, let's see it in action. We run Dyalog in the shell with the -b switch to disable the banner, and the -s to disable the session itself -- we are running in non-interactive mode. Unfortunately, I don't think we can test it quite like this under the Windows Powershell or command-prompt -- although it will work with the Cygwin shell.</a:t>
            </a:r>
          </a:p>
          <a:p>
            <a:pPr defTabSz="457200">
              <a:lnSpc>
                <a:spcPct val="117999"/>
              </a:lnSpc>
              <a:defRPr sz="2200">
                <a:latin typeface="Helvetica Neue"/>
                <a:ea typeface="Helvetica Neue"/>
                <a:cs typeface="Helvetica Neue"/>
                <a:sym typeface="Helvetica Neue"/>
              </a:defRPr>
            </a:pPr>
          </a:p>
          <a:p>
            <a:pPr defTabSz="457200">
              <a:lnSpc>
                <a:spcPct val="117999"/>
              </a:lnSpc>
              <a:defRPr sz="2200">
                <a:latin typeface="Helvetica Neue"/>
                <a:ea typeface="Helvetica Neue"/>
                <a:cs typeface="Helvetica Neue"/>
                <a:sym typeface="Helvetica Neue"/>
              </a:defRPr>
            </a:pPr>
            <a:r>
              <a:t>c:/.../dyalog.exe -b  LOAD=src  &lt;yadda &gt;results.txt # yadda must exist, but contents ignored</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5" name="Shape 305"/>
          <p:cNvSpPr/>
          <p:nvPr>
            <p:ph type="sldImg"/>
          </p:nvPr>
        </p:nvSpPr>
        <p:spPr>
          <a:prstGeom prst="rect">
            <a:avLst/>
          </a:prstGeom>
        </p:spPr>
        <p:txBody>
          <a:bodyPr/>
          <a:lstStyle/>
          <a:p>
            <a:pPr/>
          </a:p>
        </p:txBody>
      </p:sp>
      <p:sp>
        <p:nvSpPr>
          <p:cNvPr id="306" name="Shape 306"/>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And here's a failure.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Shape 311"/>
          <p:cNvSpPr/>
          <p:nvPr>
            <p:ph type="sldImg"/>
          </p:nvPr>
        </p:nvSpPr>
        <p:spPr>
          <a:prstGeom prst="rect">
            <a:avLst/>
          </a:prstGeom>
        </p:spPr>
        <p:txBody>
          <a:bodyPr/>
          <a:lstStyle/>
          <a:p>
            <a:pPr/>
          </a:p>
        </p:txBody>
      </p:sp>
      <p:sp>
        <p:nvSpPr>
          <p:cNvPr id="312" name="Shape 312"/>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Let's look briefly at the Run function. It basically finds the tests, runs DTest, and exits with an appropriate value. Under UNIX, an exit value of 0 means success, and a non-zero value represents an error code.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 name="Shape 339"/>
          <p:cNvSpPr/>
          <p:nvPr>
            <p:ph type="sldImg"/>
          </p:nvPr>
        </p:nvSpPr>
        <p:spPr>
          <a:prstGeom prst="rect">
            <a:avLst/>
          </a:prstGeom>
        </p:spPr>
        <p:txBody>
          <a:bodyPr/>
          <a:lstStyle/>
          <a:p>
            <a:pPr/>
          </a:p>
        </p:txBody>
      </p:sp>
      <p:sp>
        <p:nvSpPr>
          <p:cNvPr id="340" name="Shape 340"/>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There are many ways we can do this. Here's one I made earlier. It assumes that the code under test is available in the # namespace, and that the tests live in a sibling directory at the same level as that which contained the code under test, as we saw before.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6" name="Shape 126"/>
          <p:cNvSpPr/>
          <p:nvPr>
            <p:ph type="sldImg"/>
          </p:nvPr>
        </p:nvSpPr>
        <p:spPr>
          <a:prstGeom prst="rect">
            <a:avLst/>
          </a:prstGeom>
        </p:spPr>
        <p:txBody>
          <a:bodyPr/>
          <a:lstStyle/>
          <a:p>
            <a:pPr/>
          </a:p>
        </p:txBody>
      </p:sp>
      <p:sp>
        <p:nvSpPr>
          <p:cNvPr id="127" name="Shape 127"/>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Here's what we're going to do in this session. Our work splits neatly into three sections. We'll look at how to trigger unit tests from the shell. This is a precursor to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4" name="Shape 344"/>
          <p:cNvSpPr/>
          <p:nvPr>
            <p:ph type="sldImg"/>
          </p:nvPr>
        </p:nvSpPr>
        <p:spPr>
          <a:prstGeom prst="rect">
            <a:avLst/>
          </a:prstGeom>
        </p:spPr>
        <p:txBody>
          <a:bodyPr/>
          <a:lstStyle/>
          <a:p>
            <a:pPr/>
          </a:p>
        </p:txBody>
      </p:sp>
      <p:sp>
        <p:nvSpPr>
          <p:cNvPr id="345" name="Shape 345"/>
          <p:cNvSpPr/>
          <p:nvPr>
            <p:ph type="body" sz="quarter" idx="1"/>
          </p:nvPr>
        </p:nvSpPr>
        <p:spPr>
          <a:prstGeom prst="rect">
            <a:avLst/>
          </a:prstGeom>
        </p:spPr>
        <p:txBody>
          <a:bodyPr/>
          <a:lstStyle/>
          <a:p>
            <a:pPr defTabSz="457200">
              <a:lnSpc>
                <a:spcPct val="117999"/>
              </a:lnSpc>
              <a:defRPr sz="2200">
                <a:latin typeface="Helvetica Neue"/>
                <a:ea typeface="Helvetica Neue"/>
                <a:cs typeface="Helvetica Neue"/>
                <a:sym typeface="Helvetica Neue"/>
              </a:defRPr>
            </a:pPr>
            <a:r>
              <a:t>Let's move on to sticking this in Docker. We have a fork in the road here. On the one hand, the Docker file is only 13 lines. On the other hand, perhaps we don't want to have to worry too much about how to </a:t>
            </a:r>
            <a:r>
              <a:rPr>
                <a:solidFill>
                  <a:srgbClr val="FF4A59"/>
                </a:solidFill>
              </a:rPr>
              <a:t>do Docker</a:t>
            </a:r>
            <a:r>
              <a:t>, and instead take it as a given asset. Up to you.</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Shape 348"/>
          <p:cNvSpPr/>
          <p:nvPr>
            <p:ph type="sldImg"/>
          </p:nvPr>
        </p:nvSpPr>
        <p:spPr>
          <a:prstGeom prst="rect">
            <a:avLst/>
          </a:prstGeom>
        </p:spPr>
        <p:txBody>
          <a:bodyPr/>
          <a:lstStyle/>
          <a:p>
            <a:pPr/>
          </a:p>
        </p:txBody>
      </p:sp>
      <p:sp>
        <p:nvSpPr>
          <p:cNvPr id="349" name="Shape 34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Ok! Let's do this. Here's the Dockerfile. Capital "D". If you checked out the repository, its version contains some explanatory commenting.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2" name="Shape 352"/>
          <p:cNvSpPr/>
          <p:nvPr>
            <p:ph type="sldImg"/>
          </p:nvPr>
        </p:nvSpPr>
        <p:spPr>
          <a:prstGeom prst="rect">
            <a:avLst/>
          </a:prstGeom>
        </p:spPr>
        <p:txBody>
          <a:bodyPr/>
          <a:lstStyle/>
          <a:p>
            <a:pPr/>
          </a:p>
        </p:txBody>
      </p:sp>
      <p:sp>
        <p:nvSpPr>
          <p:cNvPr id="353" name="Shape 35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We derive from Dyalog's main Dockerfile -- this way we get a lot of functionality for free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Shape 356"/>
          <p:cNvSpPr/>
          <p:nvPr>
            <p:ph type="sldImg"/>
          </p:nvPr>
        </p:nvSpPr>
        <p:spPr>
          <a:prstGeom prst="rect">
            <a:avLst/>
          </a:prstGeom>
        </p:spPr>
        <p:txBody>
          <a:bodyPr/>
          <a:lstStyle/>
          <a:p>
            <a:pPr/>
          </a:p>
        </p:txBody>
      </p:sp>
      <p:sp>
        <p:nvSpPr>
          <p:cNvPr id="357" name="Shape 357"/>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OWe need to get our code and our tests into the container, so we need to define the container directories where they should live. Lines 4 and 6 creates them and lines 5 and 7 sets the owner to be the dyalog user.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0" name="Shape 360"/>
          <p:cNvSpPr/>
          <p:nvPr>
            <p:ph type="sldImg"/>
          </p:nvPr>
        </p:nvSpPr>
        <p:spPr>
          <a:prstGeom prst="rect">
            <a:avLst/>
          </a:prstGeom>
        </p:spPr>
        <p:txBody>
          <a:bodyPr/>
          <a:lstStyle/>
          <a:p>
            <a:pPr/>
          </a:p>
        </p:txBody>
      </p:sp>
      <p:sp>
        <p:nvSpPr>
          <p:cNvPr id="361" name="Shape 36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 'entry point' is the command that gets run when the container executes. In simple terms, that should execute Dyalog with our source directory passed in as the LOAD parameter.</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 name="Shape 364"/>
          <p:cNvSpPr/>
          <p:nvPr>
            <p:ph type="sldImg"/>
          </p:nvPr>
        </p:nvSpPr>
        <p:spPr>
          <a:prstGeom prst="rect">
            <a:avLst/>
          </a:prstGeom>
        </p:spPr>
        <p:txBody>
          <a:bodyPr/>
          <a:lstStyle/>
          <a:p>
            <a:pPr/>
          </a:p>
        </p:txBody>
      </p:sp>
      <p:sp>
        <p:nvSpPr>
          <p:cNvPr id="365" name="Shape 36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...which we specify here on line 12. Let's look quickly at the entrypoint script.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8" name="Shape 368"/>
          <p:cNvSpPr/>
          <p:nvPr>
            <p:ph type="sldImg"/>
          </p:nvPr>
        </p:nvSpPr>
        <p:spPr>
          <a:prstGeom prst="rect">
            <a:avLst/>
          </a:prstGeom>
        </p:spPr>
        <p:txBody>
          <a:bodyPr/>
          <a:lstStyle/>
          <a:p>
            <a:pPr/>
          </a:p>
        </p:txBody>
      </p:sp>
      <p:sp>
        <p:nvSpPr>
          <p:cNvPr id="369" name="Shape 36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 entrypoint does nothing interesting -- it sets up some environment variables and executes Dyalog as quietly as possible -- we could have used the default entry point from the parent container, but it spews unnecessary stuff to stdout.</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5" name="Shape 375"/>
          <p:cNvSpPr/>
          <p:nvPr>
            <p:ph type="sldImg"/>
          </p:nvPr>
        </p:nvSpPr>
        <p:spPr>
          <a:prstGeom prst="rect">
            <a:avLst/>
          </a:prstGeom>
        </p:spPr>
        <p:txBody>
          <a:bodyPr/>
          <a:lstStyle/>
          <a:p>
            <a:pPr/>
          </a:p>
        </p:txBody>
      </p:sp>
      <p:sp>
        <p:nvSpPr>
          <p:cNvPr id="376" name="Shape 376"/>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Nothing to it. This makes a container called "dytest" from a Dockerfile in the current directory</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 name="Shape 391"/>
          <p:cNvSpPr/>
          <p:nvPr>
            <p:ph type="sldImg"/>
          </p:nvPr>
        </p:nvSpPr>
        <p:spPr>
          <a:prstGeom prst="rect">
            <a:avLst/>
          </a:prstGeom>
        </p:spPr>
        <p:txBody>
          <a:bodyPr/>
          <a:lstStyle/>
          <a:p>
            <a:pPr/>
          </a:p>
        </p:txBody>
      </p:sp>
      <p:sp>
        <p:nvSpPr>
          <p:cNvPr id="392" name="Shape 392"/>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To run it, we say "docker run" and some messy file system mounts plus the name of our container. Let's walk through the middle mess. As I have a mac, I'll do this for Mac, and afterwards point out the differences on Windows.</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8" name="Shape 398"/>
          <p:cNvSpPr/>
          <p:nvPr>
            <p:ph type="sldImg"/>
          </p:nvPr>
        </p:nvSpPr>
        <p:spPr>
          <a:prstGeom prst="rect">
            <a:avLst/>
          </a:prstGeom>
        </p:spPr>
        <p:txBody>
          <a:bodyPr/>
          <a:lstStyle/>
          <a:p>
            <a:pPr/>
          </a:p>
        </p:txBody>
      </p:sp>
      <p:sp>
        <p:nvSpPr>
          <p:cNvPr id="399" name="Shape 39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We have two directories and one file to map from our local file system into the container. The first one is the file DyalogBuild.dyalog -- this is dtest itself. As this is a bunch of user commands, they need to go into the MyUCMDs folder for the dyalog user inside the container. $-pwd just means the current directory from which we're running this command.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Shape 132"/>
          <p:cNvSpPr/>
          <p:nvPr>
            <p:ph type="sldImg"/>
          </p:nvPr>
        </p:nvSpPr>
        <p:spPr>
          <a:prstGeom prst="rect">
            <a:avLst/>
          </a:prstGeom>
        </p:spPr>
        <p:txBody>
          <a:bodyPr/>
          <a:lstStyle/>
          <a:p>
            <a:pPr/>
          </a:p>
        </p:txBody>
      </p:sp>
      <p:sp>
        <p:nvSpPr>
          <p:cNvPr id="133" name="Shape 13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..being able to use a Docker container to do the same thing for us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Shape 405"/>
          <p:cNvSpPr/>
          <p:nvPr>
            <p:ph type="sldImg"/>
          </p:nvPr>
        </p:nvSpPr>
        <p:spPr>
          <a:prstGeom prst="rect">
            <a:avLst/>
          </a:prstGeom>
        </p:spPr>
        <p:txBody>
          <a:bodyPr/>
          <a:lstStyle/>
          <a:p>
            <a:pPr/>
          </a:p>
        </p:txBody>
      </p:sp>
      <p:sp>
        <p:nvSpPr>
          <p:cNvPr id="406" name="Shape 406"/>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The second map is the directory containing our source code under test. We map that to src in the container's root</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2" name="Shape 412"/>
          <p:cNvSpPr/>
          <p:nvPr>
            <p:ph type="sldImg"/>
          </p:nvPr>
        </p:nvSpPr>
        <p:spPr>
          <a:prstGeom prst="rect">
            <a:avLst/>
          </a:prstGeom>
        </p:spPr>
        <p:txBody>
          <a:bodyPr/>
          <a:lstStyle/>
          <a:p>
            <a:pPr/>
          </a:p>
        </p:txBody>
      </p:sp>
      <p:sp>
        <p:nvSpPr>
          <p:cNvPr id="413" name="Shape 41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And similarly, for the test suite -- they also go in the container root as the directory tests.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Shape 419"/>
          <p:cNvSpPr/>
          <p:nvPr>
            <p:ph type="sldImg"/>
          </p:nvPr>
        </p:nvSpPr>
        <p:spPr>
          <a:prstGeom prst="rect">
            <a:avLst/>
          </a:prstGeom>
        </p:spPr>
        <p:txBody>
          <a:bodyPr/>
          <a:lstStyle/>
          <a:p>
            <a:pPr/>
          </a:p>
        </p:txBody>
      </p:sp>
      <p:sp>
        <p:nvSpPr>
          <p:cNvPr id="420" name="Shape 420"/>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On Windows PowerShell, it's pretty similar -- note how the line continuation symbol is a backtick, not a backslash, and the slightly different syntax for the current directory.</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3" name="Shape 423"/>
          <p:cNvSpPr/>
          <p:nvPr>
            <p:ph type="sldImg"/>
          </p:nvPr>
        </p:nvSpPr>
        <p:spPr>
          <a:prstGeom prst="rect">
            <a:avLst/>
          </a:prstGeom>
        </p:spPr>
        <p:txBody>
          <a:bodyPr/>
          <a:lstStyle/>
          <a:p>
            <a:pPr/>
          </a:p>
        </p:txBody>
      </p:sp>
      <p:sp>
        <p:nvSpPr>
          <p:cNvPr id="424" name="Shape 424"/>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Here's an example run where the tests are successful. Note: I abbreviated the long -v line for display purposes.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8" name="Shape 428"/>
          <p:cNvSpPr/>
          <p:nvPr>
            <p:ph type="sldImg"/>
          </p:nvPr>
        </p:nvSpPr>
        <p:spPr>
          <a:prstGeom prst="rect">
            <a:avLst/>
          </a:prstGeom>
        </p:spPr>
        <p:txBody>
          <a:bodyPr/>
          <a:lstStyle/>
          <a:p>
            <a:pPr/>
          </a:p>
        </p:txBody>
      </p:sp>
      <p:sp>
        <p:nvSpPr>
          <p:cNvPr id="429" name="Shape 42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Ok, home stretch now. The Actions framework is declarative, and specified using yaml files. There is an "Actions store" where you can upload/reference pre-packaged actions, and GitHub itself provides actions for full access to all of GitHub's functionality. If you're familiar with other CI systems, chances are you'll find Actions pretty easy to get to grips with. However, it's one of those things you tend to write once and then forget about for a long time. I find I always have to revisit the documentation to remind myself how to do certain things.</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8" name="Shape 438"/>
          <p:cNvSpPr/>
          <p:nvPr>
            <p:ph type="sldImg"/>
          </p:nvPr>
        </p:nvSpPr>
        <p:spPr>
          <a:prstGeom prst="rect">
            <a:avLst/>
          </a:prstGeom>
        </p:spPr>
        <p:txBody>
          <a:bodyPr/>
          <a:lstStyle/>
          <a:p>
            <a:pPr/>
          </a:p>
        </p:txBody>
      </p:sp>
      <p:sp>
        <p:nvSpPr>
          <p:cNvPr id="439" name="Shape 43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Here's the first part of the workflow definition -- this is the boiler plate that you'd need for pretty much any GitHub Action. A job has a sequence of steps. The first step in our case is to do a full checkout of our repository, including sub-modules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 name="Shape 445"/>
          <p:cNvSpPr/>
          <p:nvPr>
            <p:ph type="sldImg"/>
          </p:nvPr>
        </p:nvSpPr>
        <p:spPr>
          <a:prstGeom prst="rect">
            <a:avLst/>
          </a:prstGeom>
        </p:spPr>
        <p:txBody>
          <a:bodyPr/>
          <a:lstStyle/>
          <a:p>
            <a:pPr/>
          </a:p>
        </p:txBody>
      </p:sp>
      <p:sp>
        <p:nvSpPr>
          <p:cNvPr id="446" name="Shape 446"/>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Here's "our" part -- the bit that creates and runs our custom container. It has three steps. You'll recognise the commands for building and running the container. The only difference is how we specify the "current directory" in an Action. A slight wrinkle is that ]dtest needs write access to the tests directory. We could have done that in the docker file, if we wanted.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 name="Shape 450"/>
          <p:cNvSpPr/>
          <p:nvPr>
            <p:ph type="sldImg"/>
          </p:nvPr>
        </p:nvSpPr>
        <p:spPr>
          <a:prstGeom prst="rect">
            <a:avLst/>
          </a:prstGeom>
        </p:spPr>
        <p:txBody>
          <a:bodyPr/>
          <a:lstStyle/>
          <a:p>
            <a:pPr/>
          </a:p>
        </p:txBody>
      </p:sp>
      <p:sp>
        <p:nvSpPr>
          <p:cNvPr id="451" name="Shape 45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Your fork should already have this action set up. Make a change to a test, and push the change up to GitHub. Inspect the Action run. Did you get the result you expected?</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 name="Shape 458"/>
          <p:cNvSpPr/>
          <p:nvPr>
            <p:ph type="sldImg"/>
          </p:nvPr>
        </p:nvSpPr>
        <p:spPr>
          <a:prstGeom prst="rect">
            <a:avLst/>
          </a:prstGeom>
        </p:spPr>
        <p:txBody>
          <a:bodyPr/>
          <a:lstStyle/>
          <a:p>
            <a:pPr/>
          </a:p>
        </p:txBody>
      </p:sp>
      <p:sp>
        <p:nvSpPr>
          <p:cNvPr id="459" name="Shape 45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Change the sign in mysum.aplf, add, commit and push</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4" name="Shape 464"/>
          <p:cNvSpPr/>
          <p:nvPr>
            <p:ph type="sldImg"/>
          </p:nvPr>
        </p:nvSpPr>
        <p:spPr>
          <a:prstGeom prst="rect">
            <a:avLst/>
          </a:prstGeom>
        </p:spPr>
        <p:txBody>
          <a:bodyPr/>
          <a:lstStyle/>
          <a:p>
            <a:pPr/>
          </a:p>
        </p:txBody>
      </p:sp>
      <p:sp>
        <p:nvSpPr>
          <p:cNvPr id="465" name="Shape 46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So what have we done today? We started with writing a run function to enable us to run our tests from the command line using the LOAD parameter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a:p>
        </p:txBody>
      </p:sp>
      <p:sp>
        <p:nvSpPr>
          <p:cNvPr id="139" name="Shape 139"/>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And finally, to automate our tests, we'll deploy our Docker container as part of a GitHub Action. If any of this is new to you, we'll look at what it all means in a few moments.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0" name="Shape 470"/>
          <p:cNvSpPr/>
          <p:nvPr>
            <p:ph type="sldImg"/>
          </p:nvPr>
        </p:nvSpPr>
        <p:spPr>
          <a:prstGeom prst="rect">
            <a:avLst/>
          </a:prstGeom>
        </p:spPr>
        <p:txBody>
          <a:bodyPr/>
          <a:lstStyle/>
          <a:p>
            <a:pPr/>
          </a:p>
        </p:txBody>
      </p:sp>
      <p:sp>
        <p:nvSpPr>
          <p:cNvPr id="471" name="Shape 47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We then made ourselves a Docker container, and used it to run the tests</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6" name="Shape 476"/>
          <p:cNvSpPr/>
          <p:nvPr>
            <p:ph type="sldImg"/>
          </p:nvPr>
        </p:nvSpPr>
        <p:spPr>
          <a:prstGeom prst="rect">
            <a:avLst/>
          </a:prstGeom>
        </p:spPr>
        <p:txBody>
          <a:bodyPr/>
          <a:lstStyle/>
          <a:p>
            <a:pPr/>
          </a:p>
        </p:txBody>
      </p:sp>
      <p:sp>
        <p:nvSpPr>
          <p:cNvPr id="477" name="Shape 477"/>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We then learnt about GitHub Actions to spin up our Docker container to run our tests on GitHub's servers every time we make a commit.</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2" name="Shape 482"/>
          <p:cNvSpPr/>
          <p:nvPr>
            <p:ph type="sldImg"/>
          </p:nvPr>
        </p:nvSpPr>
        <p:spPr>
          <a:prstGeom prst="rect">
            <a:avLst/>
          </a:prstGeom>
        </p:spPr>
        <p:txBody>
          <a:bodyPr/>
          <a:lstStyle/>
          <a:p>
            <a:pPr/>
          </a:p>
        </p:txBody>
      </p:sp>
      <p:sp>
        <p:nvSpPr>
          <p:cNvPr id="483" name="Shape 483"/>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...to arrive at a fully automated test system.</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9" name="Shape 489"/>
          <p:cNvSpPr/>
          <p:nvPr>
            <p:ph type="sldImg"/>
          </p:nvPr>
        </p:nvSpPr>
        <p:spPr>
          <a:prstGeom prst="rect">
            <a:avLst/>
          </a:prstGeom>
        </p:spPr>
        <p:txBody>
          <a:bodyPr/>
          <a:lstStyle/>
          <a:p>
            <a:pPr/>
          </a:p>
        </p:txBody>
      </p:sp>
      <p:sp>
        <p:nvSpPr>
          <p:cNvPr id="490" name="Shape 490"/>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Thank you for taking part. We strive to make these workshops as useful as we can. If you have any feedback for us on how we can improve, we'd love to hear from you. You can access our feedback form on the following URL, or by scanning the QR-code. The password you need is: D23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 name="Shape 144"/>
          <p:cNvSpPr/>
          <p:nvPr>
            <p:ph type="sldImg"/>
          </p:nvPr>
        </p:nvSpPr>
        <p:spPr>
          <a:prstGeom prst="rect">
            <a:avLst/>
          </a:prstGeom>
        </p:spPr>
        <p:txBody>
          <a:bodyPr/>
          <a:lstStyle/>
          <a:p>
            <a:pPr/>
          </a:p>
        </p:txBody>
      </p:sp>
      <p:sp>
        <p:nvSpPr>
          <p:cNvPr id="145" name="Shape 145"/>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In order to follow along, you need git, Docker and a GitHub account.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 name="Shape 150"/>
          <p:cNvSpPr/>
          <p:nvPr>
            <p:ph type="sldImg"/>
          </p:nvPr>
        </p:nvSpPr>
        <p:spPr>
          <a:prstGeom prst="rect">
            <a:avLst/>
          </a:prstGeom>
        </p:spPr>
        <p:txBody>
          <a:bodyPr/>
          <a:lstStyle/>
          <a:p>
            <a:pPr/>
          </a:p>
        </p:txBody>
      </p:sp>
      <p:sp>
        <p:nvSpPr>
          <p:cNvPr id="151" name="Shape 15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pPr/>
            <a:r>
              <a:t>If you're not a console jockey, or especially if you're a Windows user, I recommend also installing GitHub Desktop. You get a lot of functionality for free, and especially the installation story is a bit more acceptable to Windows users. GHD comes with its own version of git bundled.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Shape 155"/>
          <p:cNvSpPr/>
          <p:nvPr>
            <p:ph type="sldImg"/>
          </p:nvPr>
        </p:nvSpPr>
        <p:spPr>
          <a:prstGeom prst="rect">
            <a:avLst/>
          </a:prstGeom>
        </p:spPr>
        <p:txBody>
          <a:bodyPr/>
          <a:lstStyle/>
          <a:p>
            <a:pPr/>
          </a:p>
        </p:txBody>
      </p:sp>
      <p:sp>
        <p:nvSpPr>
          <p:cNvPr id="156" name="Shape 156"/>
          <p:cNvSpPr/>
          <p:nvPr>
            <p:ph type="body" sz="quarter" idx="1"/>
          </p:nvPr>
        </p:nvSpPr>
        <p:spPr>
          <a:prstGeom prst="rect">
            <a:avLst/>
          </a:prstGeom>
        </p:spPr>
        <p:txBody>
          <a:bodyPr/>
          <a:lstStyle/>
          <a:p>
            <a:pPr defTabSz="457200">
              <a:lnSpc>
                <a:spcPct val="117999"/>
              </a:lnSpc>
              <a:defRPr sz="2200">
                <a:latin typeface="Helvetica Neue"/>
                <a:ea typeface="Helvetica Neue"/>
                <a:cs typeface="Helvetica Neue"/>
                <a:sym typeface="Helvetica Neue"/>
              </a:defRPr>
            </a:pPr>
            <a:r>
              <a:t>I'm going to show the end state -- what we're trying to achieve -- and after that, we'll walk through the building blocks.</a:t>
            </a:r>
          </a:p>
          <a:p>
            <a:pPr defTabSz="457200">
              <a:lnSpc>
                <a:spcPct val="117999"/>
              </a:lnSpc>
              <a:defRPr sz="2200">
                <a:latin typeface="Helvetica Neue"/>
                <a:ea typeface="Helvetica Neue"/>
                <a:cs typeface="Helvetica Neue"/>
                <a:sym typeface="Helvetica Neue"/>
              </a:defRPr>
            </a:pPr>
          </a:p>
          <a:p>
            <a:pPr defTabSz="457200">
              <a:lnSpc>
                <a:spcPct val="117999"/>
              </a:lnSpc>
              <a:defRPr sz="2200">
                <a:latin typeface="Helvetica Neue"/>
                <a:ea typeface="Helvetica Neue"/>
                <a:cs typeface="Helvetica Neue"/>
                <a:sym typeface="Helvetica Neue"/>
              </a:defRPr>
            </a:pPr>
            <a:r>
              <a:t>Explain green tick.</a:t>
            </a:r>
          </a:p>
          <a:p>
            <a:pPr defTabSz="457200">
              <a:lnSpc>
                <a:spcPct val="117999"/>
              </a:lnSpc>
              <a:defRPr sz="2200">
                <a:latin typeface="Helvetica Neue"/>
                <a:ea typeface="Helvetica Neue"/>
                <a:cs typeface="Helvetica Neue"/>
                <a:sym typeface="Helvetica Neue"/>
              </a:defRPr>
            </a:pPr>
            <a:r>
              <a:t>Show: fork, enable Actions, clone, open session, run ]dtest. Push a change.</a:t>
            </a:r>
          </a:p>
          <a:p>
            <a:pPr defTabSz="457200">
              <a:lnSpc>
                <a:spcPct val="117999"/>
              </a:lnSpc>
              <a:defRPr sz="2200">
                <a:latin typeface="Helvetica Neue"/>
                <a:ea typeface="Helvetica Neue"/>
                <a:cs typeface="Helvetica Neue"/>
                <a:sym typeface="Helvetica Neue"/>
              </a:defRPr>
            </a:pPr>
          </a:p>
          <a:p>
            <a:pPr defTabSz="457200">
              <a:lnSpc>
                <a:spcPct val="117999"/>
              </a:lnSpc>
              <a:defRPr sz="2200">
                <a:latin typeface="Helvetica Neue"/>
                <a:ea typeface="Helvetica Neue"/>
                <a:cs typeface="Helvetica Neue"/>
                <a:sym typeface="Helvetica Neue"/>
              </a:defRPr>
            </a:pPr>
          </a:p>
          <a:p>
            <a:pPr defTabSz="457200">
              <a:lnSpc>
                <a:spcPct val="117999"/>
              </a:lnSpc>
              <a:defRPr sz="2200">
                <a:latin typeface="Helvetica Neue"/>
                <a:ea typeface="Helvetica Neue"/>
                <a:cs typeface="Helvetica Neue"/>
                <a:sym typeface="Helvetica Neue"/>
              </a:defRPr>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1" name="Shape 161"/>
          <p:cNvSpPr/>
          <p:nvPr>
            <p:ph type="sldImg"/>
          </p:nvPr>
        </p:nvSpPr>
        <p:spPr>
          <a:prstGeom prst="rect">
            <a:avLst/>
          </a:prstGeom>
        </p:spPr>
        <p:txBody>
          <a:bodyPr/>
          <a:lstStyle/>
          <a:p>
            <a:pPr/>
          </a:p>
        </p:txBody>
      </p:sp>
      <p:sp>
        <p:nvSpPr>
          <p:cNvPr id="162" name="Shape 162"/>
          <p:cNvSpPr/>
          <p:nvPr>
            <p:ph type="body" sz="quarter" idx="1"/>
          </p:nvPr>
        </p:nvSpPr>
        <p:spPr>
          <a:prstGeom prst="rect">
            <a:avLst/>
          </a:prstGeom>
        </p:spPr>
        <p:txBody>
          <a:bodyPr/>
          <a:lstStyle>
            <a:lvl1pPr>
              <a:defRPr sz="2200">
                <a:latin typeface="Helvetica Neue"/>
                <a:ea typeface="Helvetica Neue"/>
                <a:cs typeface="Helvetica Neue"/>
                <a:sym typeface="Helvetica Neue"/>
              </a:defRPr>
            </a:lvl1pPr>
          </a:lstStyle>
          <a:p>
            <a:pPr/>
            <a:r>
              <a:t>Ok, over to you (if you didn't do this already): fork, and clone. </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_Title">
    <p:spTree>
      <p:nvGrpSpPr>
        <p:cNvPr id="1" name=""/>
        <p:cNvGrpSpPr/>
        <p:nvPr/>
      </p:nvGrpSpPr>
      <p:grpSpPr>
        <a:xfrm>
          <a:off x="0" y="0"/>
          <a:ext cx="0" cy="0"/>
          <a:chOff x="0" y="0"/>
          <a:chExt cx="0" cy="0"/>
        </a:xfrm>
      </p:grpSpPr>
      <p:sp>
        <p:nvSpPr>
          <p:cNvPr id="11" name="Title"/>
          <p:cNvSpPr txBox="1"/>
          <p:nvPr>
            <p:ph type="title" hasCustomPrompt="1"/>
          </p:nvPr>
        </p:nvSpPr>
        <p:spPr>
          <a:xfrm>
            <a:off x="445059" y="1688052"/>
            <a:ext cx="5073519" cy="1767396"/>
          </a:xfrm>
          <a:prstGeom prst="rect">
            <a:avLst/>
          </a:prstGeom>
        </p:spPr>
        <p:txBody>
          <a:bodyPr lIns="45719" tIns="45719" rIns="45719" bIns="45719"/>
          <a:lstStyle>
            <a:lvl1pPr algn="l" defTabSz="914400">
              <a:defRPr sz="3600">
                <a:solidFill>
                  <a:srgbClr val="3B475E"/>
                </a:solidFill>
                <a:latin typeface="+mn-lt"/>
                <a:ea typeface="+mn-ea"/>
                <a:cs typeface="+mn-cs"/>
                <a:sym typeface="Sarabun Regular"/>
              </a:defRPr>
            </a:lvl1pPr>
          </a:lstStyle>
          <a:p>
            <a:pPr/>
            <a:r>
              <a:t>Title</a:t>
            </a:r>
          </a:p>
        </p:txBody>
      </p:sp>
      <p:sp>
        <p:nvSpPr>
          <p:cNvPr id="12" name="Body Level One…"/>
          <p:cNvSpPr txBox="1"/>
          <p:nvPr>
            <p:ph type="body" sz="quarter" idx="1" hasCustomPrompt="1"/>
          </p:nvPr>
        </p:nvSpPr>
        <p:spPr>
          <a:xfrm>
            <a:off x="445061" y="3741620"/>
            <a:ext cx="5073516" cy="1024110"/>
          </a:xfrm>
          <a:prstGeom prst="rect">
            <a:avLst/>
          </a:prstGeom>
        </p:spPr>
        <p:txBody>
          <a:bodyPr lIns="45719" tIns="45719" rIns="45719" bIns="45719" anchor="t"/>
          <a:lstStyle>
            <a:lvl1pPr marL="0" indent="0" defTabSz="914400">
              <a:spcBef>
                <a:spcPts val="1200"/>
              </a:spcBef>
              <a:buSzTx/>
              <a:buNone/>
              <a:defRPr i="1" sz="2400">
                <a:solidFill>
                  <a:srgbClr val="3B475E"/>
                </a:solidFill>
                <a:latin typeface="+mn-lt"/>
                <a:ea typeface="+mn-ea"/>
                <a:cs typeface="+mn-cs"/>
                <a:sym typeface="Sarabun Regular"/>
              </a:defRPr>
            </a:lvl1pPr>
            <a:lvl2pPr marL="939165" indent="-481965" defTabSz="914400">
              <a:spcBef>
                <a:spcPts val="1200"/>
              </a:spcBef>
              <a:buSzPct val="75000"/>
              <a:buChar char="⬢"/>
              <a:defRPr i="1" sz="2400">
                <a:solidFill>
                  <a:srgbClr val="3B475E"/>
                </a:solidFill>
                <a:latin typeface="+mn-lt"/>
                <a:ea typeface="+mn-ea"/>
                <a:cs typeface="+mn-cs"/>
                <a:sym typeface="Sarabun Regular"/>
              </a:defRPr>
            </a:lvl2pPr>
            <a:lvl3pPr marL="1371600" indent="-457200" defTabSz="914400">
              <a:spcBef>
                <a:spcPts val="1200"/>
              </a:spcBef>
              <a:buSzPct val="75000"/>
              <a:buChar char="⬢"/>
              <a:defRPr i="1" sz="2400">
                <a:solidFill>
                  <a:srgbClr val="3B475E"/>
                </a:solidFill>
                <a:latin typeface="+mn-lt"/>
                <a:ea typeface="+mn-ea"/>
                <a:cs typeface="+mn-cs"/>
                <a:sym typeface="Sarabun Regular"/>
              </a:defRPr>
            </a:lvl3pPr>
            <a:lvl4pPr marL="1858736" indent="-487136" defTabSz="914400">
              <a:spcBef>
                <a:spcPts val="1200"/>
              </a:spcBef>
              <a:buSzPct val="75000"/>
              <a:buChar char="⬢"/>
              <a:defRPr i="1" sz="2400">
                <a:solidFill>
                  <a:srgbClr val="3B475E"/>
                </a:solidFill>
                <a:latin typeface="+mn-lt"/>
                <a:ea typeface="+mn-ea"/>
                <a:cs typeface="+mn-cs"/>
                <a:sym typeface="Sarabun Regular"/>
              </a:defRPr>
            </a:lvl4pPr>
            <a:lvl5pPr marL="0" indent="1828800" defTabSz="914400">
              <a:spcBef>
                <a:spcPts val="1200"/>
              </a:spcBef>
              <a:buSzTx/>
              <a:buNone/>
              <a:defRPr i="1" sz="2400">
                <a:solidFill>
                  <a:srgbClr val="3B475E"/>
                </a:solidFill>
                <a:latin typeface="+mn-lt"/>
                <a:ea typeface="+mn-ea"/>
                <a:cs typeface="+mn-cs"/>
                <a:sym typeface="Sarabun Regular"/>
              </a:defRPr>
            </a:lvl5pPr>
          </a:lstStyle>
          <a:p>
            <a:pPr/>
            <a:r>
              <a:t>Presenter</a:t>
            </a:r>
          </a:p>
          <a:p>
            <a:pPr lvl="1"/>
            <a:r>
              <a:t/>
            </a:r>
          </a:p>
          <a:p>
            <a:pPr lvl="2"/>
            <a:r>
              <a:t/>
            </a:r>
          </a:p>
          <a:p>
            <a:pPr lvl="3"/>
            <a:r>
              <a:t/>
            </a:r>
          </a:p>
          <a:p>
            <a:pPr lvl="4"/>
            <a:r>
              <a:t/>
            </a:r>
          </a:p>
        </p:txBody>
      </p:sp>
      <p:sp>
        <p:nvSpPr>
          <p:cNvPr id="13" name="Rounded Rectangle 2"/>
          <p:cNvSpPr/>
          <p:nvPr/>
        </p:nvSpPr>
        <p:spPr>
          <a:xfrm>
            <a:off x="8616916" y="51469"/>
            <a:ext cx="405046" cy="270032"/>
          </a:xfrm>
          <a:prstGeom prst="roundRect">
            <a:avLst>
              <a:gd name="adj" fmla="val 16667"/>
            </a:avLst>
          </a:prstGeom>
          <a:solidFill>
            <a:srgbClr val="FFFFFF"/>
          </a:solidFill>
          <a:ln w="12700">
            <a:miter lim="400000"/>
          </a:ln>
        </p:spPr>
        <p:txBody>
          <a:bodyPr lIns="45719" rIns="45719" anchor="ctr"/>
          <a:lstStyle/>
          <a:p>
            <a:pPr algn="ctr">
              <a:defRPr>
                <a:solidFill>
                  <a:srgbClr val="FFFFFF"/>
                </a:solidFill>
              </a:defRPr>
            </a:pPr>
          </a:p>
        </p:txBody>
      </p:sp>
      <p:pic>
        <p:nvPicPr>
          <p:cNvPr id="14" name="Picture 3" descr="Picture 3"/>
          <p:cNvPicPr>
            <a:picLocks noChangeAspect="1"/>
          </p:cNvPicPr>
          <p:nvPr/>
        </p:nvPicPr>
        <p:blipFill>
          <a:blip r:embed="rId2">
            <a:extLst/>
          </a:blip>
          <a:srcRect l="0" t="0" r="223" b="35658"/>
          <a:stretch>
            <a:fillRect/>
          </a:stretch>
        </p:blipFill>
        <p:spPr>
          <a:xfrm>
            <a:off x="534930" y="449453"/>
            <a:ext cx="3017260" cy="653796"/>
          </a:xfrm>
          <a:prstGeom prst="rect">
            <a:avLst/>
          </a:prstGeom>
          <a:ln w="12700">
            <a:miter lim="400000"/>
          </a:ln>
        </p:spPr>
      </p:pic>
      <p:sp>
        <p:nvSpPr>
          <p:cNvPr id="15" name="TextBox 17"/>
          <p:cNvSpPr txBox="1"/>
          <p:nvPr/>
        </p:nvSpPr>
        <p:spPr>
          <a:xfrm>
            <a:off x="490779" y="1127022"/>
            <a:ext cx="4982078" cy="35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20" sz="1600"/>
            </a:lvl1pPr>
          </a:lstStyle>
          <a:p>
            <a:pPr/>
            <a:r>
              <a:t>Elsinore 2023</a:t>
            </a:r>
          </a:p>
        </p:txBody>
      </p:sp>
      <p:pic>
        <p:nvPicPr>
          <p:cNvPr id="16" name="Graphic 10" descr="Graphic 10"/>
          <p:cNvPicPr>
            <a:picLocks noChangeAspect="1"/>
          </p:cNvPicPr>
          <p:nvPr/>
        </p:nvPicPr>
        <p:blipFill>
          <a:blip r:embed="rId3">
            <a:extLst/>
          </a:blip>
          <a:stretch>
            <a:fillRect/>
          </a:stretch>
        </p:blipFill>
        <p:spPr>
          <a:xfrm>
            <a:off x="6356737" y="1558098"/>
            <a:ext cx="1954701" cy="2066185"/>
          </a:xfrm>
          <a:prstGeom prst="rect">
            <a:avLst/>
          </a:prstGeom>
          <a:ln w="12700">
            <a:miter lim="400000"/>
          </a:ln>
        </p:spPr>
      </p:pic>
      <p:sp>
        <p:nvSpPr>
          <p:cNvPr id="17" name="Slide Number"/>
          <p:cNvSpPr txBox="1"/>
          <p:nvPr>
            <p:ph type="sldNum" sz="quarter" idx="2"/>
          </p:nvPr>
        </p:nvSpPr>
        <p:spPr>
          <a:xfrm>
            <a:off x="4419600" y="4619942"/>
            <a:ext cx="2133600" cy="294641"/>
          </a:xfrm>
          <a:prstGeom prst="rect">
            <a:avLst/>
          </a:prstGeom>
        </p:spPr>
        <p:txBody>
          <a:bodyPr lIns="45719" tIns="45719" rIns="45719" bIns="45719" anchor="ctr"/>
          <a:lstStyle>
            <a:lvl1pPr algn="r" defTabSz="914400">
              <a:defRPr sz="1200">
                <a:solidFill>
                  <a:srgbClr val="3B475E"/>
                </a:solidFill>
                <a:latin typeface="+mn-lt"/>
                <a:ea typeface="+mn-ea"/>
                <a:cs typeface="+mn-cs"/>
                <a:sym typeface="Sarabun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4"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View&gt;Master Views&gt;Slide Master then [PgUp] to edit title!</a:t>
            </a:r>
          </a:p>
        </p:txBody>
      </p:sp>
      <p:sp>
        <p:nvSpPr>
          <p:cNvPr id="25"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26"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27"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28"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
        <p:nvSpPr>
          <p:cNvPr id="29" name="Body Level One…"/>
          <p:cNvSpPr txBox="1"/>
          <p:nvPr>
            <p:ph type="body" sz="quarter" idx="1" hasCustomPrompt="1"/>
          </p:nvPr>
        </p:nvSpPr>
        <p:spPr>
          <a:xfrm>
            <a:off x="6723925" y="1264925"/>
            <a:ext cx="2127976" cy="3242039"/>
          </a:xfrm>
          <a:prstGeom prst="rect">
            <a:avLst/>
          </a:prstGeom>
        </p:spPr>
        <p:txBody>
          <a:bodyPr lIns="45719" tIns="45719" rIns="45719" bIns="45719" anchor="t"/>
          <a:lstStyle>
            <a:lvl1pPr marL="0" indent="0" defTabSz="914400">
              <a:spcBef>
                <a:spcPts val="1200"/>
              </a:spcBef>
              <a:buSzTx/>
              <a:buNone/>
              <a:defRPr>
                <a:solidFill>
                  <a:srgbClr val="3B475E"/>
                </a:solidFill>
                <a:latin typeface="+mn-lt"/>
                <a:ea typeface="+mn-ea"/>
                <a:cs typeface="+mn-cs"/>
                <a:sym typeface="Sarabun Regular"/>
              </a:defRPr>
            </a:lvl1pPr>
            <a:lvl2pPr marL="681989" indent="-320039" defTabSz="914400">
              <a:spcBef>
                <a:spcPts val="1200"/>
              </a:spcBef>
              <a:buSzPct val="60000"/>
              <a:buChar char="o"/>
              <a:defRPr>
                <a:solidFill>
                  <a:srgbClr val="3B475E"/>
                </a:solidFill>
                <a:latin typeface="+mn-lt"/>
                <a:ea typeface="+mn-ea"/>
                <a:cs typeface="+mn-cs"/>
                <a:sym typeface="Sarabun Regular"/>
              </a:defRPr>
            </a:lvl2pPr>
            <a:lvl3pPr marL="1079500" indent="-361950" defTabSz="914400">
              <a:spcBef>
                <a:spcPts val="1200"/>
              </a:spcBef>
              <a:buSzPct val="75000"/>
              <a:buChar char="▪"/>
              <a:defRPr>
                <a:solidFill>
                  <a:srgbClr val="3B475E"/>
                </a:solidFill>
                <a:latin typeface="+mn-lt"/>
                <a:ea typeface="+mn-ea"/>
                <a:cs typeface="+mn-cs"/>
                <a:sym typeface="Sarabun Regular"/>
              </a:defRPr>
            </a:lvl3pPr>
            <a:lvl4pPr marL="1534659" indent="-455159" defTabSz="914400">
              <a:spcBef>
                <a:spcPts val="1200"/>
              </a:spcBef>
              <a:buSzPct val="75000"/>
              <a:buChar char="–"/>
              <a:defRPr>
                <a:solidFill>
                  <a:srgbClr val="3B475E"/>
                </a:solidFill>
                <a:latin typeface="+mn-lt"/>
                <a:ea typeface="+mn-ea"/>
                <a:cs typeface="+mn-cs"/>
                <a:sym typeface="Sarabun Regular"/>
              </a:defRPr>
            </a:lvl4pPr>
            <a:lvl5pPr marL="0" indent="1828800" defTabSz="914400">
              <a:spcBef>
                <a:spcPts val="1200"/>
              </a:spcBef>
              <a:buSzTx/>
              <a:buNone/>
              <a:defRPr>
                <a:solidFill>
                  <a:srgbClr val="3B475E"/>
                </a:solidFill>
                <a:latin typeface="+mn-lt"/>
                <a:ea typeface="+mn-ea"/>
                <a:cs typeface="+mn-cs"/>
                <a:sym typeface="Sarabun Regular"/>
              </a:defRPr>
            </a:lvl5pPr>
          </a:lstStyle>
          <a:p>
            <a:pPr/>
            <a:r>
              <a:t>Space here for code {⍺×⍵}picturesetc.</a:t>
            </a:r>
          </a:p>
          <a:p>
            <a:pPr lvl="1"/>
            <a:r>
              <a:t/>
            </a:r>
          </a:p>
          <a:p>
            <a:pPr lvl="2"/>
            <a:r>
              <a:t/>
            </a:r>
          </a:p>
          <a:p>
            <a:pPr lvl="3"/>
            <a:r>
              <a:t/>
            </a:r>
          </a:p>
          <a:p>
            <a:pPr lvl="4"/>
            <a:r>
              <a:t/>
            </a:r>
          </a:p>
        </p:txBody>
      </p:sp>
      <p:sp>
        <p:nvSpPr>
          <p:cNvPr id="30" name="Title Text"/>
          <p:cNvSpPr txBox="1"/>
          <p:nvPr>
            <p:ph type="title"/>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Title Text</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7"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View&gt;Master Views&gt;Slide Master then [PgUp] to edit title!</a:t>
            </a:r>
          </a:p>
        </p:txBody>
      </p:sp>
      <p:sp>
        <p:nvSpPr>
          <p:cNvPr id="38"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39"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40"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41"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
        <p:nvSpPr>
          <p:cNvPr id="42" name="Body Level One…"/>
          <p:cNvSpPr txBox="1"/>
          <p:nvPr>
            <p:ph type="body" sz="half" idx="1"/>
          </p:nvPr>
        </p:nvSpPr>
        <p:spPr>
          <a:xfrm>
            <a:off x="323527" y="1264925"/>
            <a:ext cx="4104000" cy="3242041"/>
          </a:xfrm>
          <a:prstGeom prst="rect">
            <a:avLst/>
          </a:prstGeom>
        </p:spPr>
        <p:txBody>
          <a:bodyPr lIns="45719" tIns="45719" rIns="45719" bIns="45719" anchor="t"/>
          <a:lstStyle>
            <a:lvl1pPr marL="458787" indent="-458787" defTabSz="914400">
              <a:spcBef>
                <a:spcPts val="1200"/>
              </a:spcBef>
              <a:buClr>
                <a:schemeClr val="accent4"/>
              </a:buClr>
              <a:buSzPct val="75000"/>
              <a:buChar char="⬢"/>
              <a:defRPr sz="2400">
                <a:solidFill>
                  <a:srgbClr val="3B475E"/>
                </a:solidFill>
                <a:latin typeface="+mn-lt"/>
                <a:ea typeface="+mn-ea"/>
                <a:cs typeface="+mn-cs"/>
                <a:sym typeface="Sarabun Regular"/>
              </a:defRPr>
            </a:lvl1pPr>
            <a:lvl2pPr marL="939165" indent="-481965" defTabSz="914400">
              <a:spcBef>
                <a:spcPts val="1200"/>
              </a:spcBef>
              <a:buClr>
                <a:schemeClr val="accent4"/>
              </a:buClr>
              <a:buSzPct val="75000"/>
              <a:buChar char="⬢"/>
              <a:defRPr sz="2400">
                <a:solidFill>
                  <a:srgbClr val="3B475E"/>
                </a:solidFill>
                <a:latin typeface="+mn-lt"/>
                <a:ea typeface="+mn-ea"/>
                <a:cs typeface="+mn-cs"/>
                <a:sym typeface="Sarabun Regular"/>
              </a:defRPr>
            </a:lvl2pPr>
            <a:lvl3pPr marL="1371600" indent="-457200" defTabSz="914400">
              <a:spcBef>
                <a:spcPts val="1200"/>
              </a:spcBef>
              <a:buClr>
                <a:schemeClr val="accent4"/>
              </a:buClr>
              <a:buSzPct val="75000"/>
              <a:buChar char="⬢"/>
              <a:defRPr sz="2400">
                <a:solidFill>
                  <a:srgbClr val="3B475E"/>
                </a:solidFill>
                <a:latin typeface="+mn-lt"/>
                <a:ea typeface="+mn-ea"/>
                <a:cs typeface="+mn-cs"/>
                <a:sym typeface="Sarabun Regular"/>
              </a:defRPr>
            </a:lvl3pPr>
            <a:lvl4pPr marL="1858736" indent="-487136" defTabSz="914400">
              <a:spcBef>
                <a:spcPts val="1200"/>
              </a:spcBef>
              <a:buClr>
                <a:schemeClr val="accent4"/>
              </a:buClr>
              <a:buSzPct val="75000"/>
              <a:buChar char="⬢"/>
              <a:defRPr sz="2400">
                <a:solidFill>
                  <a:srgbClr val="3B475E"/>
                </a:solidFill>
                <a:latin typeface="+mn-lt"/>
                <a:ea typeface="+mn-ea"/>
                <a:cs typeface="+mn-cs"/>
                <a:sym typeface="Sarabun Regular"/>
              </a:defRPr>
            </a:lvl4pPr>
            <a:lvl5pPr marL="0" indent="1828800" defTabSz="914400">
              <a:spcBef>
                <a:spcPts val="1200"/>
              </a:spcBef>
              <a:buClr>
                <a:schemeClr val="accent4"/>
              </a:buClr>
              <a:buSzTx/>
              <a:buFont typeface="Wingdings 2"/>
              <a:buNone/>
              <a:defRPr sz="2400">
                <a:solidFill>
                  <a:srgbClr val="3B475E"/>
                </a:solidFill>
                <a:latin typeface="+mn-lt"/>
                <a:ea typeface="+mn-ea"/>
                <a:cs typeface="+mn-cs"/>
                <a:sym typeface="Sarabun Regular"/>
              </a:defRPr>
            </a:lvl5pPr>
          </a:lstStyle>
          <a:p>
            <a:pPr/>
            <a:r>
              <a:t>Body Level One</a:t>
            </a:r>
          </a:p>
          <a:p>
            <a:pPr lvl="1"/>
            <a:r>
              <a:t>Body Level Two</a:t>
            </a:r>
          </a:p>
          <a:p>
            <a:pPr lvl="2"/>
            <a:r>
              <a:t>Body Level Three</a:t>
            </a:r>
          </a:p>
          <a:p>
            <a:pPr lvl="3"/>
            <a:r>
              <a:t>Body Level Four</a:t>
            </a:r>
          </a:p>
          <a:p>
            <a:pPr lvl="4"/>
            <a:r>
              <a:t>Body Level Five</a:t>
            </a:r>
          </a:p>
        </p:txBody>
      </p:sp>
      <p:sp>
        <p:nvSpPr>
          <p:cNvPr id="43" name="Title Text"/>
          <p:cNvSpPr txBox="1"/>
          <p:nvPr>
            <p:ph type="title"/>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Title Text</a:t>
            </a:r>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0"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Docker and GitHub Actions</a:t>
            </a:r>
          </a:p>
        </p:txBody>
      </p:sp>
      <p:sp>
        <p:nvSpPr>
          <p:cNvPr id="51"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52"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53"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54"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
        <p:nvSpPr>
          <p:cNvPr id="55" name="Body Level One…"/>
          <p:cNvSpPr txBox="1"/>
          <p:nvPr>
            <p:ph type="body" sz="quarter" idx="1" hasCustomPrompt="1"/>
          </p:nvPr>
        </p:nvSpPr>
        <p:spPr>
          <a:xfrm>
            <a:off x="7533023" y="0"/>
            <a:ext cx="1610977" cy="1036320"/>
          </a:xfrm>
          <a:prstGeom prst="rect">
            <a:avLst/>
          </a:prstGeom>
        </p:spPr>
        <p:txBody>
          <a:bodyPr lIns="45719" tIns="45719" rIns="45719" bIns="45719"/>
          <a:lstStyle>
            <a:lvl1pPr marL="0" indent="0" algn="ctr" defTabSz="914400">
              <a:spcBef>
                <a:spcPts val="1200"/>
              </a:spcBef>
              <a:buSzTx/>
              <a:buNone/>
              <a:defRPr sz="1200">
                <a:solidFill>
                  <a:srgbClr val="3B475E"/>
                </a:solidFill>
                <a:latin typeface="+mn-lt"/>
                <a:ea typeface="+mn-ea"/>
                <a:cs typeface="+mn-cs"/>
                <a:sym typeface="Sarabun Regular"/>
              </a:defRPr>
            </a:lvl1pPr>
            <a:lvl2pPr marL="698182" indent="-240982" algn="ctr" defTabSz="914400">
              <a:spcBef>
                <a:spcPts val="1200"/>
              </a:spcBef>
              <a:buSzPct val="75000"/>
              <a:buChar char="⬢"/>
              <a:defRPr sz="1200">
                <a:solidFill>
                  <a:srgbClr val="3B475E"/>
                </a:solidFill>
                <a:latin typeface="+mn-lt"/>
                <a:ea typeface="+mn-ea"/>
                <a:cs typeface="+mn-cs"/>
                <a:sym typeface="Sarabun Regular"/>
              </a:defRPr>
            </a:lvl2pPr>
            <a:lvl3pPr marL="1143000" indent="-228600" algn="ctr" defTabSz="914400">
              <a:spcBef>
                <a:spcPts val="1200"/>
              </a:spcBef>
              <a:buSzPct val="75000"/>
              <a:buChar char="⬢"/>
              <a:defRPr sz="1200">
                <a:solidFill>
                  <a:srgbClr val="3B475E"/>
                </a:solidFill>
                <a:latin typeface="+mn-lt"/>
                <a:ea typeface="+mn-ea"/>
                <a:cs typeface="+mn-cs"/>
                <a:sym typeface="Sarabun Regular"/>
              </a:defRPr>
            </a:lvl3pPr>
            <a:lvl4pPr marL="1615168" indent="-243568" algn="ctr" defTabSz="914400">
              <a:spcBef>
                <a:spcPts val="1200"/>
              </a:spcBef>
              <a:buSzPct val="75000"/>
              <a:buChar char="⬢"/>
              <a:defRPr sz="1200">
                <a:solidFill>
                  <a:srgbClr val="3B475E"/>
                </a:solidFill>
                <a:latin typeface="+mn-lt"/>
                <a:ea typeface="+mn-ea"/>
                <a:cs typeface="+mn-cs"/>
                <a:sym typeface="Sarabun Regular"/>
              </a:defRPr>
            </a:lvl4pPr>
            <a:lvl5pPr marL="0" indent="1828800" algn="ctr" defTabSz="914400">
              <a:spcBef>
                <a:spcPts val="1200"/>
              </a:spcBef>
              <a:buSzTx/>
              <a:buNone/>
              <a:defRPr sz="1200">
                <a:solidFill>
                  <a:srgbClr val="3B475E"/>
                </a:solidFill>
                <a:latin typeface="+mn-lt"/>
                <a:ea typeface="+mn-ea"/>
                <a:cs typeface="+mn-cs"/>
                <a:sym typeface="Sarabun Regular"/>
              </a:defRPr>
            </a:lvl5pPr>
          </a:lstStyle>
          <a:p>
            <a:pPr/>
            <a:r>
              <a:t>PICinPIC WILL SHOW HERE, CONTENT COULD BE OBSCURED.(invisible box)</a:t>
            </a:r>
          </a:p>
          <a:p>
            <a:pPr lvl="1"/>
            <a:r>
              <a:t/>
            </a:r>
          </a:p>
          <a:p>
            <a:pPr lvl="2"/>
            <a:r>
              <a:t/>
            </a:r>
          </a:p>
          <a:p>
            <a:pPr lvl="3"/>
            <a:r>
              <a:t/>
            </a:r>
          </a:p>
          <a:p>
            <a:pPr lvl="4"/>
            <a:r>
              <a:t/>
            </a:r>
          </a:p>
        </p:txBody>
      </p:sp>
      <p:sp>
        <p:nvSpPr>
          <p:cNvPr id="56" name="Title Text"/>
          <p:cNvSpPr txBox="1"/>
          <p:nvPr>
            <p:ph type="title"/>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Title Text</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3"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Docker and GitHub Actions</a:t>
            </a:r>
          </a:p>
        </p:txBody>
      </p:sp>
      <p:sp>
        <p:nvSpPr>
          <p:cNvPr id="64"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65"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66"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67"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74"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Docker and GitHub Actions</a:t>
            </a:r>
          </a:p>
        </p:txBody>
      </p:sp>
      <p:sp>
        <p:nvSpPr>
          <p:cNvPr id="75"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76"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77"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78"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
        <p:nvSpPr>
          <p:cNvPr id="79" name="Body Level One…"/>
          <p:cNvSpPr txBox="1"/>
          <p:nvPr>
            <p:ph type="body" sz="half" idx="1"/>
          </p:nvPr>
        </p:nvSpPr>
        <p:spPr>
          <a:xfrm>
            <a:off x="323527" y="1264925"/>
            <a:ext cx="4104000" cy="3242041"/>
          </a:xfrm>
          <a:prstGeom prst="rect">
            <a:avLst/>
          </a:prstGeom>
        </p:spPr>
        <p:txBody>
          <a:bodyPr lIns="45719" tIns="45719" rIns="45719" bIns="45719" anchor="t"/>
          <a:lstStyle>
            <a:lvl1pPr marL="458787" indent="-458787" defTabSz="914400">
              <a:spcBef>
                <a:spcPts val="1200"/>
              </a:spcBef>
              <a:buClr>
                <a:schemeClr val="accent4"/>
              </a:buClr>
              <a:buSzPct val="75000"/>
              <a:buChar char="⬢"/>
              <a:defRPr sz="2400">
                <a:solidFill>
                  <a:srgbClr val="3B475E"/>
                </a:solidFill>
                <a:latin typeface="+mn-lt"/>
                <a:ea typeface="+mn-ea"/>
                <a:cs typeface="+mn-cs"/>
                <a:sym typeface="Sarabun Regular"/>
              </a:defRPr>
            </a:lvl1pPr>
            <a:lvl2pPr marL="939165" indent="-481965" defTabSz="914400">
              <a:spcBef>
                <a:spcPts val="1200"/>
              </a:spcBef>
              <a:buClr>
                <a:schemeClr val="accent4"/>
              </a:buClr>
              <a:buSzPct val="75000"/>
              <a:buChar char="⬢"/>
              <a:defRPr sz="2400">
                <a:solidFill>
                  <a:srgbClr val="3B475E"/>
                </a:solidFill>
                <a:latin typeface="+mn-lt"/>
                <a:ea typeface="+mn-ea"/>
                <a:cs typeface="+mn-cs"/>
                <a:sym typeface="Sarabun Regular"/>
              </a:defRPr>
            </a:lvl2pPr>
            <a:lvl3pPr marL="1371600" indent="-457200" defTabSz="914400">
              <a:spcBef>
                <a:spcPts val="1200"/>
              </a:spcBef>
              <a:buClr>
                <a:schemeClr val="accent4"/>
              </a:buClr>
              <a:buSzPct val="75000"/>
              <a:buChar char="⬢"/>
              <a:defRPr sz="2400">
                <a:solidFill>
                  <a:srgbClr val="3B475E"/>
                </a:solidFill>
                <a:latin typeface="+mn-lt"/>
                <a:ea typeface="+mn-ea"/>
                <a:cs typeface="+mn-cs"/>
                <a:sym typeface="Sarabun Regular"/>
              </a:defRPr>
            </a:lvl3pPr>
            <a:lvl4pPr marL="1858736" indent="-487136" defTabSz="914400">
              <a:spcBef>
                <a:spcPts val="1200"/>
              </a:spcBef>
              <a:buClr>
                <a:schemeClr val="accent4"/>
              </a:buClr>
              <a:buSzPct val="75000"/>
              <a:buChar char="⬢"/>
              <a:defRPr sz="2400">
                <a:solidFill>
                  <a:srgbClr val="3B475E"/>
                </a:solidFill>
                <a:latin typeface="+mn-lt"/>
                <a:ea typeface="+mn-ea"/>
                <a:cs typeface="+mn-cs"/>
                <a:sym typeface="Sarabun Regular"/>
              </a:defRPr>
            </a:lvl4pPr>
            <a:lvl5pPr marL="0" indent="1828800" defTabSz="914400">
              <a:spcBef>
                <a:spcPts val="1200"/>
              </a:spcBef>
              <a:buClr>
                <a:schemeClr val="accent4"/>
              </a:buClr>
              <a:buSzTx/>
              <a:buFont typeface="Wingdings 2"/>
              <a:buNone/>
              <a:defRPr sz="2400">
                <a:solidFill>
                  <a:srgbClr val="3B475E"/>
                </a:solidFill>
                <a:latin typeface="+mn-lt"/>
                <a:ea typeface="+mn-ea"/>
                <a:cs typeface="+mn-cs"/>
                <a:sym typeface="Sarabun Regular"/>
              </a:defRPr>
            </a:lvl5pPr>
          </a:lstStyle>
          <a:p>
            <a:pPr/>
            <a:r>
              <a:t>Body Level One</a:t>
            </a:r>
          </a:p>
          <a:p>
            <a:pPr lvl="1"/>
            <a:r>
              <a:t>Body Level Two</a:t>
            </a:r>
          </a:p>
          <a:p>
            <a:pPr lvl="2"/>
            <a:r>
              <a:t>Body Level Three</a:t>
            </a:r>
          </a:p>
          <a:p>
            <a:pPr lvl="3"/>
            <a:r>
              <a:t>Body Level Four</a:t>
            </a:r>
          </a:p>
          <a:p>
            <a:pPr lvl="4"/>
            <a:r>
              <a:t>Body Level Five</a:t>
            </a:r>
          </a:p>
        </p:txBody>
      </p:sp>
      <p:sp>
        <p:nvSpPr>
          <p:cNvPr id="80" name="Title Text"/>
          <p:cNvSpPr txBox="1"/>
          <p:nvPr>
            <p:ph type="title"/>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Title Text</a:t>
            </a: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87" name="Content Placeholder 2"/>
          <p:cNvSpPr txBox="1"/>
          <p:nvPr/>
        </p:nvSpPr>
        <p:spPr>
          <a:xfrm>
            <a:off x="756572" y="4745354"/>
            <a:ext cx="6975200" cy="39814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lgn="ctr">
              <a:lnSpc>
                <a:spcPct val="80000"/>
              </a:lnSpc>
              <a:defRPr sz="1600">
                <a:solidFill>
                  <a:schemeClr val="accent2"/>
                </a:solidFill>
              </a:defRPr>
            </a:lvl1pPr>
          </a:lstStyle>
          <a:p>
            <a:pPr/>
            <a:r>
              <a:t>Docker and GitHub Actions</a:t>
            </a:r>
          </a:p>
        </p:txBody>
      </p:sp>
      <p:sp>
        <p:nvSpPr>
          <p:cNvPr id="88" name="Slide Number"/>
          <p:cNvSpPr txBox="1"/>
          <p:nvPr>
            <p:ph type="sldNum" sz="quarter" idx="2"/>
          </p:nvPr>
        </p:nvSpPr>
        <p:spPr>
          <a:xfrm>
            <a:off x="45719" y="4764629"/>
            <a:ext cx="327661" cy="358141"/>
          </a:xfrm>
          <a:prstGeom prst="rect">
            <a:avLst/>
          </a:prstGeom>
        </p:spPr>
        <p:txBody>
          <a:bodyPr lIns="45719" tIns="45719" rIns="45719" bIns="45719" anchor="ctr"/>
          <a:lstStyle>
            <a:lvl1pPr algn="l" defTabSz="914400">
              <a:defRPr sz="1600">
                <a:solidFill>
                  <a:schemeClr val="accent1"/>
                </a:solidFill>
                <a:latin typeface="+mn-lt"/>
                <a:ea typeface="+mn-ea"/>
                <a:cs typeface="+mn-cs"/>
                <a:sym typeface="Sarabun Regular"/>
              </a:defRPr>
            </a:lvl1pPr>
          </a:lstStyle>
          <a:p>
            <a:pPr/>
            <a:fld id="{86CB4B4D-7CA3-9044-876B-883B54F8677D}" type="slidenum"/>
          </a:p>
        </p:txBody>
      </p:sp>
      <p:sp>
        <p:nvSpPr>
          <p:cNvPr id="89" name="Straight Connector 11"/>
          <p:cNvSpPr/>
          <p:nvPr/>
        </p:nvSpPr>
        <p:spPr>
          <a:xfrm>
            <a:off x="0" y="4700092"/>
            <a:ext cx="9144000" cy="1"/>
          </a:xfrm>
          <a:prstGeom prst="line">
            <a:avLst/>
          </a:prstGeom>
          <a:ln w="28575">
            <a:solidFill>
              <a:schemeClr val="accent2"/>
            </a:solidFill>
          </a:ln>
        </p:spPr>
        <p:txBody>
          <a:bodyPr lIns="45719" rIns="45719"/>
          <a:lstStyle/>
          <a:p>
            <a:pPr/>
          </a:p>
        </p:txBody>
      </p:sp>
      <p:sp>
        <p:nvSpPr>
          <p:cNvPr id="90" name="Trapezoid 3"/>
          <p:cNvSpPr/>
          <p:nvPr/>
        </p:nvSpPr>
        <p:spPr>
          <a:xfrm>
            <a:off x="8365253" y="4657725"/>
            <a:ext cx="228140" cy="86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138" y="0"/>
                </a:lnTo>
                <a:lnTo>
                  <a:pt x="20462" y="0"/>
                </a:lnTo>
                <a:lnTo>
                  <a:pt x="21600" y="21600"/>
                </a:lnTo>
                <a:close/>
              </a:path>
            </a:pathLst>
          </a:custGeom>
          <a:solidFill>
            <a:srgbClr val="FFFFFF"/>
          </a:solidFill>
          <a:ln w="12700">
            <a:miter lim="400000"/>
          </a:ln>
        </p:spPr>
        <p:txBody>
          <a:bodyPr lIns="45719" rIns="45719" anchor="ctr"/>
          <a:lstStyle/>
          <a:p>
            <a:pPr algn="ctr">
              <a:defRPr>
                <a:solidFill>
                  <a:srgbClr val="FFFFFF"/>
                </a:solidFill>
              </a:defRPr>
            </a:pPr>
          </a:p>
        </p:txBody>
      </p:sp>
      <p:pic>
        <p:nvPicPr>
          <p:cNvPr id="91" name="Graphic 10" descr="Graphic 10"/>
          <p:cNvPicPr>
            <a:picLocks noChangeAspect="1"/>
          </p:cNvPicPr>
          <p:nvPr/>
        </p:nvPicPr>
        <p:blipFill>
          <a:blip r:embed="rId2">
            <a:extLst/>
          </a:blip>
          <a:stretch>
            <a:fillRect/>
          </a:stretch>
        </p:blipFill>
        <p:spPr>
          <a:xfrm>
            <a:off x="8051006" y="4151045"/>
            <a:ext cx="852471" cy="901090"/>
          </a:xfrm>
          <a:prstGeom prst="rect">
            <a:avLst/>
          </a:prstGeom>
          <a:ln w="12700">
            <a:miter lim="400000"/>
          </a:ln>
        </p:spPr>
      </p:pic>
      <p:sp>
        <p:nvSpPr>
          <p:cNvPr id="92" name="Body Level One…"/>
          <p:cNvSpPr txBox="1"/>
          <p:nvPr>
            <p:ph type="body" sz="quarter" idx="1" hasCustomPrompt="1"/>
          </p:nvPr>
        </p:nvSpPr>
        <p:spPr>
          <a:xfrm>
            <a:off x="7533023" y="0"/>
            <a:ext cx="1610977" cy="1036320"/>
          </a:xfrm>
          <a:prstGeom prst="rect">
            <a:avLst/>
          </a:prstGeom>
        </p:spPr>
        <p:txBody>
          <a:bodyPr lIns="45719" tIns="45719" rIns="45719" bIns="45719"/>
          <a:lstStyle>
            <a:lvl1pPr marL="0" indent="0" algn="ctr" defTabSz="914400">
              <a:spcBef>
                <a:spcPts val="1200"/>
              </a:spcBef>
              <a:buSzTx/>
              <a:buNone/>
              <a:defRPr sz="1200">
                <a:solidFill>
                  <a:srgbClr val="3B475E"/>
                </a:solidFill>
                <a:latin typeface="+mn-lt"/>
                <a:ea typeface="+mn-ea"/>
                <a:cs typeface="+mn-cs"/>
                <a:sym typeface="Sarabun Regular"/>
              </a:defRPr>
            </a:lvl1pPr>
            <a:lvl2pPr marL="698182" indent="-240982" algn="ctr" defTabSz="914400">
              <a:spcBef>
                <a:spcPts val="1200"/>
              </a:spcBef>
              <a:buSzPct val="75000"/>
              <a:buChar char="⬢"/>
              <a:defRPr sz="1200">
                <a:solidFill>
                  <a:srgbClr val="3B475E"/>
                </a:solidFill>
                <a:latin typeface="+mn-lt"/>
                <a:ea typeface="+mn-ea"/>
                <a:cs typeface="+mn-cs"/>
                <a:sym typeface="Sarabun Regular"/>
              </a:defRPr>
            </a:lvl2pPr>
            <a:lvl3pPr marL="1143000" indent="-228600" algn="ctr" defTabSz="914400">
              <a:spcBef>
                <a:spcPts val="1200"/>
              </a:spcBef>
              <a:buSzPct val="75000"/>
              <a:buChar char="⬢"/>
              <a:defRPr sz="1200">
                <a:solidFill>
                  <a:srgbClr val="3B475E"/>
                </a:solidFill>
                <a:latin typeface="+mn-lt"/>
                <a:ea typeface="+mn-ea"/>
                <a:cs typeface="+mn-cs"/>
                <a:sym typeface="Sarabun Regular"/>
              </a:defRPr>
            </a:lvl3pPr>
            <a:lvl4pPr marL="1615168" indent="-243568" algn="ctr" defTabSz="914400">
              <a:spcBef>
                <a:spcPts val="1200"/>
              </a:spcBef>
              <a:buSzPct val="75000"/>
              <a:buChar char="⬢"/>
              <a:defRPr sz="1200">
                <a:solidFill>
                  <a:srgbClr val="3B475E"/>
                </a:solidFill>
                <a:latin typeface="+mn-lt"/>
                <a:ea typeface="+mn-ea"/>
                <a:cs typeface="+mn-cs"/>
                <a:sym typeface="Sarabun Regular"/>
              </a:defRPr>
            </a:lvl4pPr>
            <a:lvl5pPr marL="0" indent="1828800" algn="ctr" defTabSz="914400">
              <a:spcBef>
                <a:spcPts val="1200"/>
              </a:spcBef>
              <a:buSzTx/>
              <a:buNone/>
              <a:defRPr sz="1200">
                <a:solidFill>
                  <a:srgbClr val="3B475E"/>
                </a:solidFill>
                <a:latin typeface="+mn-lt"/>
                <a:ea typeface="+mn-ea"/>
                <a:cs typeface="+mn-cs"/>
                <a:sym typeface="Sarabun Regular"/>
              </a:defRPr>
            </a:lvl5pPr>
          </a:lstStyle>
          <a:p>
            <a:pPr/>
            <a:r>
              <a:t>PICinPIC WILL SHOW HERE, CONTENT COULD BE OBSCURED.(invisible box)</a:t>
            </a:r>
          </a:p>
          <a:p>
            <a:pPr lvl="1"/>
            <a:r>
              <a:t/>
            </a:r>
          </a:p>
          <a:p>
            <a:pPr lvl="2"/>
            <a:r>
              <a:t/>
            </a:r>
          </a:p>
          <a:p>
            <a:pPr lvl="3"/>
            <a:r>
              <a:t/>
            </a:r>
          </a:p>
          <a:p>
            <a:pPr lvl="4"/>
            <a:r>
              <a:t/>
            </a:r>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633412" y="133350"/>
            <a:ext cx="7877176" cy="857250"/>
          </a:xfrm>
          <a:prstGeom prst="rect">
            <a:avLst/>
          </a:prstGeom>
          <a:ln w="12700">
            <a:miter lim="400000"/>
          </a:ln>
          <a:extLst>
            <a:ext uri="{C572A759-6A51-4108-AA02-DFA0A04FC94B}">
              <ma14:wrappingTextBoxFlag xmlns:ma14="http://schemas.microsoft.com/office/mac/drawingml/2011/main" val="1"/>
            </a:ext>
          </a:extLst>
        </p:spPr>
        <p:txBody>
          <a:bodyPr lIns="19050" tIns="19050" rIns="19050" bIns="19050" anchor="ctr">
            <a:normAutofit fontScale="100000" lnSpcReduction="0"/>
          </a:bodyPr>
          <a:lstStyle/>
          <a:p>
            <a:pPr/>
            <a:r>
              <a:t>Title Text</a:t>
            </a:r>
          </a:p>
        </p:txBody>
      </p:sp>
      <p:sp>
        <p:nvSpPr>
          <p:cNvPr id="3" name="Body Level One…"/>
          <p:cNvSpPr txBox="1"/>
          <p:nvPr>
            <p:ph type="body" idx="1"/>
          </p:nvPr>
        </p:nvSpPr>
        <p:spPr>
          <a:xfrm>
            <a:off x="633412" y="1181100"/>
            <a:ext cx="7877176" cy="3486150"/>
          </a:xfrm>
          <a:prstGeom prst="rect">
            <a:avLst/>
          </a:prstGeom>
          <a:ln w="12700">
            <a:miter lim="400000"/>
          </a:ln>
          <a:extLst>
            <a:ext uri="{C572A759-6A51-4108-AA02-DFA0A04FC94B}">
              <ma14:wrappingTextBoxFlag xmlns:ma14="http://schemas.microsoft.com/office/mac/drawingml/2011/main" val="1"/>
            </a:ext>
          </a:extLst>
        </p:spPr>
        <p:txBody>
          <a:bodyPr lIns="19050" tIns="19050" rIns="19050" bIns="1905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4480667" y="4905375"/>
            <a:ext cx="177903" cy="174485"/>
          </a:xfrm>
          <a:prstGeom prst="rect">
            <a:avLst/>
          </a:prstGeom>
          <a:ln w="12700">
            <a:miter lim="400000"/>
          </a:ln>
        </p:spPr>
        <p:txBody>
          <a:bodyPr wrap="none" lIns="19050" tIns="19050" rIns="19050" bIns="19050">
            <a:spAutoFit/>
          </a:bodyPr>
          <a:lstStyle>
            <a:lvl1pPr algn="ctr" defTabSz="309562">
              <a:defRPr sz="900">
                <a:solidFill>
                  <a:srgbClr val="000000"/>
                </a:solidFill>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transition xmlns:p14="http://schemas.microsoft.com/office/powerpoint/2010/main" spd="med" advClick="1"/>
  <p:txStyles>
    <p:titleStyle>
      <a:lvl1pPr marL="0" marR="0" indent="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1pPr>
      <a:lvl2pPr marL="0" marR="0" indent="4572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2pPr>
      <a:lvl3pPr marL="0" marR="0" indent="9144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3pPr>
      <a:lvl4pPr marL="0" marR="0" indent="13716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4pPr>
      <a:lvl5pPr marL="0" marR="0" indent="18288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5pPr>
      <a:lvl6pPr marL="0" marR="0" indent="22860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6pPr>
      <a:lvl7pPr marL="0" marR="0" indent="27432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7pPr>
      <a:lvl8pPr marL="0" marR="0" indent="32004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8pPr>
      <a:lvl9pPr marL="0" marR="0" indent="3657600" algn="ctr" defTabSz="309562" latinLnBrk="0">
        <a:lnSpc>
          <a:spcPct val="100000"/>
        </a:lnSpc>
        <a:spcBef>
          <a:spcPts val="0"/>
        </a:spcBef>
        <a:spcAft>
          <a:spcPts val="0"/>
        </a:spcAft>
        <a:buClrTx/>
        <a:buSzTx/>
        <a:buFontTx/>
        <a:buNone/>
        <a:tabLst/>
        <a:defRPr b="0" baseline="0" cap="none" i="0" spc="0" strike="noStrike" sz="4200" u="none">
          <a:solidFill>
            <a:srgbClr val="000000"/>
          </a:solidFill>
          <a:uFillTx/>
          <a:latin typeface="Helvetica Neue Medium"/>
          <a:ea typeface="Helvetica Neue Medium"/>
          <a:cs typeface="Helvetica Neue Medium"/>
          <a:sym typeface="Helvetica Neue Medium"/>
        </a:defRPr>
      </a:lvl9pPr>
    </p:titleStyle>
    <p:bodyStyle>
      <a:lvl1pPr marL="238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1pPr>
      <a:lvl2pPr marL="873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2pPr>
      <a:lvl3pPr marL="1508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3pPr>
      <a:lvl4pPr marL="2143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4pPr>
      <a:lvl5pPr marL="2778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5pPr>
      <a:lvl6pPr marL="3413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6pPr>
      <a:lvl7pPr marL="4048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7pPr>
      <a:lvl8pPr marL="4683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8pPr>
      <a:lvl9pPr marL="5318125" marR="0" indent="-238125" algn="l" defTabSz="309562" latinLnBrk="0">
        <a:lnSpc>
          <a:spcPct val="100000"/>
        </a:lnSpc>
        <a:spcBef>
          <a:spcPts val="2200"/>
        </a:spcBef>
        <a:spcAft>
          <a:spcPts val="0"/>
        </a:spcAft>
        <a:buClrTx/>
        <a:buSzPct val="125000"/>
        <a:buFontTx/>
        <a:buChar char="•"/>
        <a:tabLst/>
        <a:defRPr b="0" baseline="0" cap="none" i="0" spc="0" strike="noStrike" sz="1800" u="none">
          <a:solidFill>
            <a:srgbClr val="000000"/>
          </a:solidFill>
          <a:uFillTx/>
          <a:latin typeface="Helvetica Neue"/>
          <a:ea typeface="Helvetica Neue"/>
          <a:cs typeface="Helvetica Neue"/>
          <a:sym typeface="Helvetica Neue"/>
        </a:defRPr>
      </a:lvl9pPr>
    </p:bodyStyle>
    <p:otherStyle>
      <a:lvl1pPr marL="0" marR="0" indent="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1pPr>
      <a:lvl2pPr marL="0" marR="0" indent="4572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2pPr>
      <a:lvl3pPr marL="0" marR="0" indent="9144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3pPr>
      <a:lvl4pPr marL="0" marR="0" indent="13716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4pPr>
      <a:lvl5pPr marL="0" marR="0" indent="18288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5pPr>
      <a:lvl6pPr marL="0" marR="0" indent="22860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6pPr>
      <a:lvl7pPr marL="0" marR="0" indent="27432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7pPr>
      <a:lvl8pPr marL="0" marR="0" indent="32004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8pPr>
      <a:lvl9pPr marL="0" marR="0" indent="3657600" algn="ctr" defTabSz="309562" latinLnBrk="0">
        <a:lnSpc>
          <a:spcPct val="100000"/>
        </a:lnSpc>
        <a:spcBef>
          <a:spcPts val="0"/>
        </a:spcBef>
        <a:spcAft>
          <a:spcPts val="0"/>
        </a:spcAft>
        <a:buClrTx/>
        <a:buSzTx/>
        <a:buFontTx/>
        <a:buNone/>
        <a:tabLst/>
        <a:defRPr b="0" baseline="0" cap="none" i="0" spc="0" strike="noStrike" sz="900" u="none">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4.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1.tif"/><Relationship Id="rId4" Type="http://schemas.openxmlformats.org/officeDocument/2006/relationships/image" Target="../media/image10.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1.tif"/><Relationship Id="rId4" Type="http://schemas.openxmlformats.org/officeDocument/2006/relationships/image" Target="../media/image10.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1.tif"/><Relationship Id="rId4" Type="http://schemas.openxmlformats.org/officeDocument/2006/relationships/image" Target="../media/image10.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4.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5.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s>

</file>

<file path=ppt/slides/_rels/slide4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0.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1.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3.xml"/></Relationships>

</file>

<file path=ppt/slides/_rels/slide45.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6.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s>

</file>

<file path=ppt/slides/_rels/slide47.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s>

</file>

<file path=ppt/slides/_rels/slide4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4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8.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5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s>

</file>

<file path=ppt/slides/_rels/slide5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0.xml"/></Relationships>

</file>

<file path=ppt/slides/_rels/slide5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 Id="rId3" Type="http://schemas.openxmlformats.org/officeDocument/2006/relationships/image" Target="../media/image11.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 name="Title 1"/>
          <p:cNvSpPr txBox="1"/>
          <p:nvPr>
            <p:ph type="title"/>
          </p:nvPr>
        </p:nvSpPr>
        <p:spPr>
          <a:xfrm>
            <a:off x="445059" y="1688052"/>
            <a:ext cx="5073519" cy="1767396"/>
          </a:xfrm>
          <a:prstGeom prst="rect">
            <a:avLst/>
          </a:prstGeom>
        </p:spPr>
        <p:txBody>
          <a:bodyPr/>
          <a:lstStyle>
            <a:lvl1pPr defTabSz="859536">
              <a:defRPr sz="3384"/>
            </a:lvl1pPr>
          </a:lstStyle>
          <a:p>
            <a:pPr/>
            <a:r>
              <a:t>Part 3: Testing Dyalog with Docker and GitHub Actions</a:t>
            </a:r>
          </a:p>
        </p:txBody>
      </p:sp>
      <p:sp>
        <p:nvSpPr>
          <p:cNvPr id="109" name="Text Placeholder 2"/>
          <p:cNvSpPr txBox="1"/>
          <p:nvPr>
            <p:ph type="body" sz="quarter" idx="1"/>
          </p:nvPr>
        </p:nvSpPr>
        <p:spPr>
          <a:xfrm>
            <a:off x="445061" y="3741620"/>
            <a:ext cx="5073516" cy="1024110"/>
          </a:xfrm>
          <a:prstGeom prst="rect">
            <a:avLst/>
          </a:prstGeom>
        </p:spPr>
        <p:txBody>
          <a:bodyPr/>
          <a:lstStyle/>
          <a:p>
            <a:pPr/>
            <a:r>
              <a:t>Stefan Krüger</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65" name="To obtain a working copy, and not having to type along, fork and clone this repository…"/>
          <p:cNvSpPr txBox="1"/>
          <p:nvPr>
            <p:ph type="body" idx="1"/>
          </p:nvPr>
        </p:nvSpPr>
        <p:spPr>
          <a:xfrm>
            <a:off x="323527" y="1264925"/>
            <a:ext cx="8648095" cy="2309763"/>
          </a:xfrm>
          <a:prstGeom prst="rect">
            <a:avLst/>
          </a:prstGeom>
        </p:spPr>
        <p:txBody>
          <a:bodyPr/>
          <a:lstStyle/>
          <a:p>
            <a:pPr/>
            <a:r>
              <a:t>To obtain a working copy, and not having to type along, fork and clone this repository</a:t>
            </a:r>
          </a:p>
          <a:p>
            <a:pPr marL="0" indent="0" algn="ctr">
              <a:buClrTx/>
              <a:buSzTx/>
              <a:buNone/>
              <a:defRPr>
                <a:latin typeface="APL385 Unicode"/>
                <a:ea typeface="APL385 Unicode"/>
                <a:cs typeface="APL385 Unicode"/>
                <a:sym typeface="APL385 Unicode"/>
              </a:defRPr>
            </a:pPr>
          </a:p>
          <a:p>
            <a:pPr marL="0" indent="0" algn="ctr">
              <a:buClrTx/>
              <a:buSzTx/>
              <a:buNone/>
              <a:defRPr>
                <a:latin typeface="APL385 Unicode"/>
                <a:ea typeface="APL385 Unicode"/>
                <a:cs typeface="APL385 Unicode"/>
                <a:sym typeface="APL385 Unicode"/>
              </a:defRPr>
            </a:pPr>
            <a:r>
              <a:t>https://is.gd/dytest</a:t>
            </a:r>
          </a:p>
        </p:txBody>
      </p:sp>
      <p:sp>
        <p:nvSpPr>
          <p:cNvPr id="166" name="Task: Fork 'n Clone"/>
          <p:cNvSpPr txBox="1"/>
          <p:nvPr>
            <p:ph type="title"/>
          </p:nvPr>
        </p:nvSpPr>
        <p:spPr>
          <a:prstGeom prst="rect">
            <a:avLst/>
          </a:prstGeom>
        </p:spPr>
        <p:txBody>
          <a:bodyPr/>
          <a:lstStyle/>
          <a:p>
            <a:pPr/>
            <a:r>
              <a:t>Task: Fork 'n Clone</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1" name="Screenshot 2023-09-18 at 12.07.07.png" descr="Screenshot 2023-09-18 at 12.07.07.png"/>
          <p:cNvPicPr>
            <a:picLocks noChangeAspect="1"/>
          </p:cNvPicPr>
          <p:nvPr/>
        </p:nvPicPr>
        <p:blipFill>
          <a:blip r:embed="rId3">
            <a:extLst/>
          </a:blip>
          <a:stretch>
            <a:fillRect/>
          </a:stretch>
        </p:blipFill>
        <p:spPr>
          <a:xfrm>
            <a:off x="0" y="1133725"/>
            <a:ext cx="9144001" cy="2876050"/>
          </a:xfrm>
          <a:prstGeom prst="rect">
            <a:avLst/>
          </a:prstGeom>
          <a:ln w="12700">
            <a:miter lim="400000"/>
          </a:ln>
        </p:spPr>
      </p:pic>
      <p:sp>
        <p:nvSpPr>
          <p:cNvPr id="172" name="Line"/>
          <p:cNvSpPr/>
          <p:nvPr/>
        </p:nvSpPr>
        <p:spPr>
          <a:xfrm>
            <a:off x="7621021" y="630926"/>
            <a:ext cx="742302" cy="1351874"/>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73" name="Line"/>
          <p:cNvSpPr/>
          <p:nvPr/>
        </p:nvSpPr>
        <p:spPr>
          <a:xfrm>
            <a:off x="5361115" y="2165423"/>
            <a:ext cx="1135892" cy="575644"/>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74" name="Fork..."/>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Fork...</a:t>
            </a:r>
          </a:p>
        </p:txBody>
      </p:sp>
      <p:sp>
        <p:nvSpPr>
          <p:cNvPr id="175" name="1"/>
          <p:cNvSpPr txBox="1"/>
          <p:nvPr/>
        </p:nvSpPr>
        <p:spPr>
          <a:xfrm>
            <a:off x="7426208" y="275040"/>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1</a:t>
            </a:r>
          </a:p>
        </p:txBody>
      </p:sp>
      <p:sp>
        <p:nvSpPr>
          <p:cNvPr id="176" name="2"/>
          <p:cNvSpPr txBox="1"/>
          <p:nvPr/>
        </p:nvSpPr>
        <p:spPr>
          <a:xfrm>
            <a:off x="5159087" y="1923466"/>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2</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0" name="Screenshot 2023-09-25 at 13.37.13.png" descr="Screenshot 2023-09-25 at 13.37.13.png"/>
          <p:cNvPicPr>
            <a:picLocks noChangeAspect="1"/>
          </p:cNvPicPr>
          <p:nvPr/>
        </p:nvPicPr>
        <p:blipFill>
          <a:blip r:embed="rId3">
            <a:extLst/>
          </a:blip>
          <a:stretch>
            <a:fillRect/>
          </a:stretch>
        </p:blipFill>
        <p:spPr>
          <a:xfrm>
            <a:off x="1565778" y="1064332"/>
            <a:ext cx="6012444" cy="3014836"/>
          </a:xfrm>
          <a:prstGeom prst="rect">
            <a:avLst/>
          </a:prstGeom>
          <a:ln w="12700">
            <a:miter lim="400000"/>
          </a:ln>
        </p:spPr>
      </p:pic>
      <p:sp>
        <p:nvSpPr>
          <p:cNvPr id="18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82" name="Line"/>
          <p:cNvSpPr/>
          <p:nvPr/>
        </p:nvSpPr>
        <p:spPr>
          <a:xfrm flipV="1">
            <a:off x="2066463" y="3354062"/>
            <a:ext cx="1786726" cy="455013"/>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83" name="Line"/>
          <p:cNvSpPr/>
          <p:nvPr/>
        </p:nvSpPr>
        <p:spPr>
          <a:xfrm flipV="1">
            <a:off x="1487125" y="1757475"/>
            <a:ext cx="1390364" cy="1009644"/>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84" name="Enable workflows..."/>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Enable workflows...</a:t>
            </a:r>
          </a:p>
        </p:txBody>
      </p:sp>
      <p:sp>
        <p:nvSpPr>
          <p:cNvPr id="185" name="1"/>
          <p:cNvSpPr txBox="1"/>
          <p:nvPr/>
        </p:nvSpPr>
        <p:spPr>
          <a:xfrm>
            <a:off x="1255553" y="2591932"/>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1</a:t>
            </a:r>
          </a:p>
        </p:txBody>
      </p:sp>
      <p:sp>
        <p:nvSpPr>
          <p:cNvPr id="186" name="2"/>
          <p:cNvSpPr txBox="1"/>
          <p:nvPr/>
        </p:nvSpPr>
        <p:spPr>
          <a:xfrm>
            <a:off x="1875099" y="3593830"/>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2</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0" name="Screenshot 2023-09-18 at 12.22.00.png" descr="Screenshot 2023-09-18 at 12.22.00.png"/>
          <p:cNvPicPr>
            <a:picLocks noChangeAspect="1"/>
          </p:cNvPicPr>
          <p:nvPr/>
        </p:nvPicPr>
        <p:blipFill>
          <a:blip r:embed="rId3">
            <a:extLst/>
          </a:blip>
          <a:stretch>
            <a:fillRect/>
          </a:stretch>
        </p:blipFill>
        <p:spPr>
          <a:xfrm>
            <a:off x="259586" y="1051087"/>
            <a:ext cx="7133411" cy="3615648"/>
          </a:xfrm>
          <a:prstGeom prst="rect">
            <a:avLst/>
          </a:prstGeom>
          <a:ln w="12700">
            <a:miter lim="400000"/>
          </a:ln>
        </p:spPr>
      </p:pic>
      <p:sp>
        <p:nvSpPr>
          <p:cNvPr id="19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92" name="Line"/>
          <p:cNvSpPr/>
          <p:nvPr/>
        </p:nvSpPr>
        <p:spPr>
          <a:xfrm>
            <a:off x="4917079" y="862051"/>
            <a:ext cx="931484" cy="1285596"/>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93" name="Line"/>
          <p:cNvSpPr/>
          <p:nvPr/>
        </p:nvSpPr>
        <p:spPr>
          <a:xfrm>
            <a:off x="4535151" y="2682693"/>
            <a:ext cx="1135893" cy="575644"/>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94" name="...and Clone"/>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...and Clone</a:t>
            </a:r>
          </a:p>
        </p:txBody>
      </p:sp>
      <p:sp>
        <p:nvSpPr>
          <p:cNvPr id="195" name="Line"/>
          <p:cNvSpPr/>
          <p:nvPr/>
        </p:nvSpPr>
        <p:spPr>
          <a:xfrm>
            <a:off x="2777764" y="2539673"/>
            <a:ext cx="1226782" cy="365924"/>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
        <p:nvSpPr>
          <p:cNvPr id="196" name="1"/>
          <p:cNvSpPr txBox="1"/>
          <p:nvPr/>
        </p:nvSpPr>
        <p:spPr>
          <a:xfrm>
            <a:off x="4768304" y="520254"/>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1</a:t>
            </a:r>
          </a:p>
        </p:txBody>
      </p:sp>
      <p:sp>
        <p:nvSpPr>
          <p:cNvPr id="197" name="2"/>
          <p:cNvSpPr txBox="1"/>
          <p:nvPr/>
        </p:nvSpPr>
        <p:spPr>
          <a:xfrm>
            <a:off x="2572818" y="2237671"/>
            <a:ext cx="229871"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2</a:t>
            </a:r>
          </a:p>
        </p:txBody>
      </p:sp>
      <p:sp>
        <p:nvSpPr>
          <p:cNvPr id="198" name="(3)"/>
          <p:cNvSpPr txBox="1"/>
          <p:nvPr/>
        </p:nvSpPr>
        <p:spPr>
          <a:xfrm>
            <a:off x="4200237" y="2435756"/>
            <a:ext cx="375260"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(3)</a:t>
            </a:r>
          </a:p>
        </p:txBody>
      </p:sp>
      <p:sp>
        <p:nvSpPr>
          <p:cNvPr id="199" name="Line"/>
          <p:cNvSpPr/>
          <p:nvPr/>
        </p:nvSpPr>
        <p:spPr>
          <a:xfrm>
            <a:off x="2787410" y="2557646"/>
            <a:ext cx="852099" cy="1160590"/>
          </a:xfrm>
          <a:prstGeom prst="line">
            <a:avLst/>
          </a:prstGeom>
          <a:ln w="25400">
            <a:solidFill>
              <a:schemeClr val="accent1"/>
            </a:solidFill>
            <a:tailEnd type="triangle"/>
          </a:ln>
          <a:effectLst>
            <a:outerShdw sx="100000" sy="100000" kx="0" ky="0" algn="b" rotWithShape="0" blurRad="38100" dist="20000" dir="5400000">
              <a:srgbClr val="000000">
                <a:alpha val="38000"/>
              </a:srgbClr>
            </a:outerShdw>
          </a:effectLst>
        </p:spPr>
        <p:txBody>
          <a:bodyPr lIns="45719" rIns="45719"/>
          <a:lstStyle/>
          <a:p>
            <a:pP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4" name="git clone --recursive git@github.com:{ACCT}/2023-TP1b.git"/>
          <p:cNvSpPr txBox="1"/>
          <p:nvPr/>
        </p:nvSpPr>
        <p:spPr>
          <a:xfrm>
            <a:off x="-166084" y="1948133"/>
            <a:ext cx="9342679"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APL385 Unicode"/>
                <a:ea typeface="APL385 Unicode"/>
                <a:cs typeface="APL385 Unicode"/>
                <a:sym typeface="APL385 Unicode"/>
              </a:defRPr>
            </a:lvl1pPr>
          </a:lstStyle>
          <a:p>
            <a:pPr/>
            <a:r>
              <a:t>    git clone --recursive git@github.com:{ACCT}/2023-TP1b.git</a:t>
            </a:r>
          </a:p>
        </p:txBody>
      </p:sp>
      <p:sp>
        <p:nvSpPr>
          <p:cNvPr id="205" name="git clone --recursive https://github.com/{ACCT}/2023-TP1b.git"/>
          <p:cNvSpPr txBox="1"/>
          <p:nvPr/>
        </p:nvSpPr>
        <p:spPr>
          <a:xfrm>
            <a:off x="-163859" y="2379979"/>
            <a:ext cx="9791347"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APL385 Unicode"/>
                <a:ea typeface="APL385 Unicode"/>
                <a:cs typeface="APL385 Unicode"/>
                <a:sym typeface="APL385 Unicode"/>
              </a:defRPr>
            </a:lvl1pPr>
          </a:lstStyle>
          <a:p>
            <a:pPr/>
            <a:r>
              <a:t>    git clone --recursive https://github.com/{ACCT}/2023-TP1b.git</a:t>
            </a:r>
          </a:p>
        </p:txBody>
      </p:sp>
      <p:sp>
        <p:nvSpPr>
          <p:cNvPr id="206" name="Console jocks:"/>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Console jocks:</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pSp>
        <p:nvGrpSpPr>
          <p:cNvPr id="215" name="Group"/>
          <p:cNvGrpSpPr/>
          <p:nvPr/>
        </p:nvGrpSpPr>
        <p:grpSpPr>
          <a:xfrm>
            <a:off x="3147432" y="1818063"/>
            <a:ext cx="2849136" cy="1507374"/>
            <a:chOff x="0" y="0"/>
            <a:chExt cx="2849135" cy="1507373"/>
          </a:xfrm>
        </p:grpSpPr>
        <p:pic>
          <p:nvPicPr>
            <p:cNvPr id="211" name="github-mark.png" descr="github-mark.png"/>
            <p:cNvPicPr>
              <a:picLocks noChangeAspect="1"/>
            </p:cNvPicPr>
            <p:nvPr/>
          </p:nvPicPr>
          <p:blipFill>
            <a:blip r:embed="rId3">
              <a:extLst/>
            </a:blip>
            <a:srcRect l="0" t="0" r="0" b="0"/>
            <a:stretch>
              <a:fillRect/>
            </a:stretch>
          </p:blipFill>
          <p:spPr>
            <a:xfrm>
              <a:off x="0" y="0"/>
              <a:ext cx="1071146" cy="1071146"/>
            </a:xfrm>
            <a:prstGeom prst="rect">
              <a:avLst/>
            </a:prstGeom>
            <a:ln w="12700" cap="flat">
              <a:noFill/>
              <a:miter lim="400000"/>
            </a:ln>
            <a:effectLst/>
          </p:spPr>
        </p:pic>
        <p:pic>
          <p:nvPicPr>
            <p:cNvPr id="212" name="01-symbol_blue-docker-logo.png" descr="01-symbol_blue-docker-logo.png"/>
            <p:cNvPicPr>
              <a:picLocks noChangeAspect="1"/>
            </p:cNvPicPr>
            <p:nvPr/>
          </p:nvPicPr>
          <p:blipFill>
            <a:blip r:embed="rId4">
              <a:extLst/>
            </a:blip>
            <a:stretch>
              <a:fillRect/>
            </a:stretch>
          </p:blipFill>
          <p:spPr>
            <a:xfrm>
              <a:off x="1323880" y="10"/>
              <a:ext cx="1525256" cy="1071146"/>
            </a:xfrm>
            <a:prstGeom prst="rect">
              <a:avLst/>
            </a:prstGeom>
            <a:ln w="12700" cap="flat">
              <a:noFill/>
              <a:miter lim="400000"/>
            </a:ln>
            <a:effectLst/>
          </p:spPr>
        </p:pic>
        <p:sp>
          <p:nvSpPr>
            <p:cNvPr id="213" name="Actions"/>
            <p:cNvSpPr txBox="1"/>
            <p:nvPr/>
          </p:nvSpPr>
          <p:spPr>
            <a:xfrm>
              <a:off x="137183" y="1123833"/>
              <a:ext cx="831775" cy="383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Actions</a:t>
              </a:r>
            </a:p>
          </p:txBody>
        </p:sp>
        <p:sp>
          <p:nvSpPr>
            <p:cNvPr id="214" name="Docker"/>
            <p:cNvSpPr txBox="1"/>
            <p:nvPr/>
          </p:nvSpPr>
          <p:spPr>
            <a:xfrm>
              <a:off x="1547452" y="1123833"/>
              <a:ext cx="787197" cy="3835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r>
                <a:t>Docker</a:t>
              </a:r>
            </a:p>
          </p:txBody>
        </p:sp>
      </p:gr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20" name="Code changes are automatically built, tested, and integrated into the existing codebase on a frequent basis…"/>
          <p:cNvSpPr txBox="1"/>
          <p:nvPr>
            <p:ph type="body" idx="1"/>
          </p:nvPr>
        </p:nvSpPr>
        <p:spPr>
          <a:xfrm>
            <a:off x="323527" y="1264925"/>
            <a:ext cx="8051533" cy="3242041"/>
          </a:xfrm>
          <a:prstGeom prst="rect">
            <a:avLst/>
          </a:prstGeom>
        </p:spPr>
        <p:txBody>
          <a:bodyPr/>
          <a:lstStyle/>
          <a:p>
            <a:pPr/>
            <a:r>
              <a:t>Code changes are </a:t>
            </a:r>
            <a:r>
              <a:rPr>
                <a:solidFill>
                  <a:srgbClr val="FF4A59"/>
                </a:solidFill>
              </a:rPr>
              <a:t>automatically</a:t>
            </a:r>
            <a:r>
              <a:t> built, </a:t>
            </a:r>
            <a:r>
              <a:rPr>
                <a:solidFill>
                  <a:srgbClr val="FF4A59"/>
                </a:solidFill>
              </a:rPr>
              <a:t>tested</a:t>
            </a:r>
            <a:r>
              <a:t>, and integrated into the existing codebase on a frequent basis</a:t>
            </a:r>
          </a:p>
          <a:p>
            <a:pPr>
              <a:defRPr>
                <a:solidFill>
                  <a:srgbClr val="E4E9ED"/>
                </a:solidFill>
              </a:defRPr>
            </a:pPr>
            <a:r>
              <a:t>GitHub has a light-weight built-in CI framework called "Actions".</a:t>
            </a:r>
          </a:p>
          <a:p>
            <a:pPr>
              <a:defRPr>
                <a:solidFill>
                  <a:srgbClr val="E4E9ED"/>
                </a:solidFill>
              </a:defRPr>
            </a:pPr>
            <a:r>
              <a:t>Combining Docker and Actions, we can test our Dyalog code automatically.</a:t>
            </a:r>
          </a:p>
        </p:txBody>
      </p:sp>
      <p:sp>
        <p:nvSpPr>
          <p:cNvPr id="221" name="GitHub Actions: Continuous integration"/>
          <p:cNvSpPr txBox="1"/>
          <p:nvPr>
            <p:ph type="title"/>
          </p:nvPr>
        </p:nvSpPr>
        <p:spPr>
          <a:prstGeom prst="rect">
            <a:avLst/>
          </a:prstGeom>
        </p:spPr>
        <p:txBody>
          <a:bodyPr/>
          <a:lstStyle>
            <a:lvl1pPr defTabSz="813816">
              <a:defRPr sz="3204"/>
            </a:lvl1pPr>
          </a:lstStyle>
          <a:p>
            <a:pPr/>
            <a:r>
              <a:t>GitHub Actions: Continuous integration</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26" name="Code changes are automatically built, tested, and integrated into the existing codebase on a frequent basis…"/>
          <p:cNvSpPr txBox="1"/>
          <p:nvPr>
            <p:ph type="body" idx="1"/>
          </p:nvPr>
        </p:nvSpPr>
        <p:spPr>
          <a:xfrm>
            <a:off x="323527" y="1264925"/>
            <a:ext cx="8051533" cy="3242041"/>
          </a:xfrm>
          <a:prstGeom prst="rect">
            <a:avLst/>
          </a:prstGeom>
        </p:spPr>
        <p:txBody>
          <a:bodyPr/>
          <a:lstStyle/>
          <a:p>
            <a:pPr>
              <a:defRPr>
                <a:solidFill>
                  <a:srgbClr val="E4E9ED"/>
                </a:solidFill>
              </a:defRPr>
            </a:pPr>
            <a:r>
              <a:t>Code changes are automatically built, tested, and integrated into the existing codebase on a frequent basis</a:t>
            </a:r>
          </a:p>
          <a:p>
            <a:pPr/>
            <a:r>
              <a:t>GitHub has a light-weight built-in CI framework called "Actions".</a:t>
            </a:r>
          </a:p>
          <a:p>
            <a:pPr>
              <a:defRPr>
                <a:solidFill>
                  <a:srgbClr val="E4E9ED"/>
                </a:solidFill>
              </a:defRPr>
            </a:pPr>
            <a:r>
              <a:t>Combining Docker and Actions, we can test our Dyalog code automatically.</a:t>
            </a:r>
          </a:p>
        </p:txBody>
      </p:sp>
      <p:sp>
        <p:nvSpPr>
          <p:cNvPr id="227" name="Continuous Integration?"/>
          <p:cNvSpPr txBox="1"/>
          <p:nvPr>
            <p:ph type="title"/>
          </p:nvPr>
        </p:nvSpPr>
        <p:spPr>
          <a:prstGeom prst="rect">
            <a:avLst/>
          </a:prstGeom>
        </p:spPr>
        <p:txBody>
          <a:bodyPr/>
          <a:lstStyle/>
          <a:p>
            <a:pPr/>
            <a:r>
              <a:t>Continuous Integration?</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32" name="Code changes are automatically built, tested, and integrated into the existing codebase on a frequent basis…"/>
          <p:cNvSpPr txBox="1"/>
          <p:nvPr>
            <p:ph type="body" idx="1"/>
          </p:nvPr>
        </p:nvSpPr>
        <p:spPr>
          <a:xfrm>
            <a:off x="323527" y="1264925"/>
            <a:ext cx="8051533" cy="3242041"/>
          </a:xfrm>
          <a:prstGeom prst="rect">
            <a:avLst/>
          </a:prstGeom>
        </p:spPr>
        <p:txBody>
          <a:bodyPr/>
          <a:lstStyle/>
          <a:p>
            <a:pPr>
              <a:defRPr>
                <a:solidFill>
                  <a:srgbClr val="E4E9ED"/>
                </a:solidFill>
              </a:defRPr>
            </a:pPr>
            <a:r>
              <a:t>Code changes are automatically built, tested, and integrated into the existing codebase on a frequent basis</a:t>
            </a:r>
          </a:p>
          <a:p>
            <a:pPr>
              <a:defRPr>
                <a:solidFill>
                  <a:srgbClr val="E4E9ED"/>
                </a:solidFill>
              </a:defRPr>
            </a:pPr>
            <a:r>
              <a:t>GitHub has a light-weight built-in CI framework called "Actions".</a:t>
            </a:r>
          </a:p>
          <a:p>
            <a:pPr/>
            <a:r>
              <a:t>Combining Docker and Actions, we can test our Dyalog code automatically.</a:t>
            </a:r>
          </a:p>
        </p:txBody>
      </p:sp>
      <p:sp>
        <p:nvSpPr>
          <p:cNvPr id="233" name="Continuous Integration?"/>
          <p:cNvSpPr txBox="1"/>
          <p:nvPr>
            <p:ph type="title"/>
          </p:nvPr>
        </p:nvSpPr>
        <p:spPr>
          <a:prstGeom prst="rect">
            <a:avLst/>
          </a:prstGeom>
        </p:spPr>
        <p:txBody>
          <a:bodyPr/>
          <a:lstStyle/>
          <a:p>
            <a:pPr/>
            <a:r>
              <a:t>Continuous Integration?</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36" name="Containerisation: lightweight form of virtualisation.…"/>
          <p:cNvSpPr txBox="1"/>
          <p:nvPr>
            <p:ph type="body" idx="1"/>
          </p:nvPr>
        </p:nvSpPr>
        <p:spPr>
          <a:xfrm>
            <a:off x="323527" y="1264925"/>
            <a:ext cx="8051533" cy="3242041"/>
          </a:xfrm>
          <a:prstGeom prst="rect">
            <a:avLst/>
          </a:prstGeom>
        </p:spPr>
        <p:txBody>
          <a:bodyPr/>
          <a:lstStyle/>
          <a:p>
            <a:pPr/>
            <a:r>
              <a:t>Containerisation: lightweight form of virtualisation. </a:t>
            </a:r>
          </a:p>
          <a:p>
            <a:pPr>
              <a:defRPr>
                <a:solidFill>
                  <a:srgbClr val="E4E9ED"/>
                </a:solidFill>
              </a:defRPr>
            </a:pPr>
            <a:r>
              <a:t>Containers share the host system's OS and isolate software dependencies. </a:t>
            </a:r>
          </a:p>
          <a:p>
            <a:pPr>
              <a:defRPr>
                <a:solidFill>
                  <a:srgbClr val="E4E9ED"/>
                </a:solidFill>
              </a:defRPr>
            </a:pPr>
            <a:r>
              <a:t>Efficient, easy to set up, and compatible across different computing environments.</a:t>
            </a:r>
          </a:p>
          <a:p>
            <a:pPr>
              <a:defRPr>
                <a:solidFill>
                  <a:srgbClr val="E4E9ED"/>
                </a:solidFill>
              </a:defRPr>
            </a:pPr>
            <a:r>
              <a:t>Useful for running tests in CI-environments.</a:t>
            </a:r>
          </a:p>
        </p:txBody>
      </p:sp>
      <p:sp>
        <p:nvSpPr>
          <p:cNvPr id="237" name="Docker?"/>
          <p:cNvSpPr txBox="1"/>
          <p:nvPr>
            <p:ph type="title"/>
          </p:nvPr>
        </p:nvSpPr>
        <p:spPr>
          <a:prstGeom prst="rect">
            <a:avLst/>
          </a:prstGeom>
        </p:spPr>
        <p:txBody>
          <a:bodyPr/>
          <a:lstStyle/>
          <a:p>
            <a:pPr/>
            <a:r>
              <a:t>Docker?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3"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4" name="github-mark.png" descr="github-mark.png"/>
          <p:cNvPicPr>
            <a:picLocks noChangeAspect="1"/>
          </p:cNvPicPr>
          <p:nvPr/>
        </p:nvPicPr>
        <p:blipFill>
          <a:blip r:embed="rId3">
            <a:extLst/>
          </a:blip>
          <a:stretch>
            <a:fillRect/>
          </a:stretch>
        </p:blipFill>
        <p:spPr>
          <a:xfrm>
            <a:off x="3708589" y="2036167"/>
            <a:ext cx="1071146" cy="1071146"/>
          </a:xfrm>
          <a:prstGeom prst="rect">
            <a:avLst/>
          </a:prstGeom>
          <a:ln w="12700">
            <a:miter lim="400000"/>
          </a:ln>
        </p:spPr>
      </p:pic>
      <p:pic>
        <p:nvPicPr>
          <p:cNvPr id="115" name="01-symbol_blue-docker-logo.png" descr="01-symbol_blue-docker-logo.png"/>
          <p:cNvPicPr>
            <a:picLocks noChangeAspect="1"/>
          </p:cNvPicPr>
          <p:nvPr/>
        </p:nvPicPr>
        <p:blipFill>
          <a:blip r:embed="rId4">
            <a:extLst/>
          </a:blip>
          <a:stretch>
            <a:fillRect/>
          </a:stretch>
        </p:blipFill>
        <p:spPr>
          <a:xfrm>
            <a:off x="5032469" y="2036177"/>
            <a:ext cx="1525256" cy="1071146"/>
          </a:xfrm>
          <a:prstGeom prst="rect">
            <a:avLst/>
          </a:prstGeom>
          <a:ln w="12700">
            <a:miter lim="400000"/>
          </a:ln>
        </p:spPr>
      </p:pic>
      <p:pic>
        <p:nvPicPr>
          <p:cNvPr id="116" name="5847f981cef1014c0b5e48be.png" descr="5847f981cef1014c0b5e48be.png"/>
          <p:cNvPicPr>
            <a:picLocks noChangeAspect="1"/>
          </p:cNvPicPr>
          <p:nvPr/>
        </p:nvPicPr>
        <p:blipFill>
          <a:blip r:embed="rId5">
            <a:extLst/>
          </a:blip>
          <a:stretch>
            <a:fillRect/>
          </a:stretch>
        </p:blipFill>
        <p:spPr>
          <a:xfrm>
            <a:off x="2384729" y="2036177"/>
            <a:ext cx="1071146" cy="1071146"/>
          </a:xfrm>
          <a:prstGeom prst="rect">
            <a:avLst/>
          </a:prstGeom>
          <a:ln w="12700">
            <a:miter lim="400000"/>
          </a:ln>
        </p:spPr>
      </p:pic>
      <p:sp>
        <p:nvSpPr>
          <p:cNvPr id="117" name="git"/>
          <p:cNvSpPr txBox="1"/>
          <p:nvPr/>
        </p:nvSpPr>
        <p:spPr>
          <a:xfrm>
            <a:off x="2735301" y="3160000"/>
            <a:ext cx="370002"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git</a:t>
            </a:r>
          </a:p>
        </p:txBody>
      </p:sp>
      <p:sp>
        <p:nvSpPr>
          <p:cNvPr id="118" name="GitHub"/>
          <p:cNvSpPr txBox="1"/>
          <p:nvPr/>
        </p:nvSpPr>
        <p:spPr>
          <a:xfrm>
            <a:off x="3845773" y="3160000"/>
            <a:ext cx="796799"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GitHub</a:t>
            </a:r>
          </a:p>
        </p:txBody>
      </p:sp>
      <p:sp>
        <p:nvSpPr>
          <p:cNvPr id="119" name="Docker"/>
          <p:cNvSpPr txBox="1"/>
          <p:nvPr/>
        </p:nvSpPr>
        <p:spPr>
          <a:xfrm>
            <a:off x="5256041" y="3160000"/>
            <a:ext cx="787197"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Docker</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42" name="Containerisation: lightweight form of virtualisation.…"/>
          <p:cNvSpPr txBox="1"/>
          <p:nvPr>
            <p:ph type="body" idx="1"/>
          </p:nvPr>
        </p:nvSpPr>
        <p:spPr>
          <a:xfrm>
            <a:off x="323527" y="1264925"/>
            <a:ext cx="8051533" cy="3242041"/>
          </a:xfrm>
          <a:prstGeom prst="rect">
            <a:avLst/>
          </a:prstGeom>
        </p:spPr>
        <p:txBody>
          <a:bodyPr/>
          <a:lstStyle/>
          <a:p>
            <a:pPr>
              <a:defRPr>
                <a:solidFill>
                  <a:srgbClr val="E4E9ED"/>
                </a:solidFill>
              </a:defRPr>
            </a:pPr>
            <a:r>
              <a:t>Containerisation: lightweight form of virtualisation. </a:t>
            </a:r>
          </a:p>
          <a:p>
            <a:pPr/>
            <a:r>
              <a:t>Containers share the host system's OS and isolate software dependencies. </a:t>
            </a:r>
          </a:p>
          <a:p>
            <a:pPr>
              <a:defRPr>
                <a:solidFill>
                  <a:srgbClr val="E4E9ED"/>
                </a:solidFill>
              </a:defRPr>
            </a:pPr>
            <a:r>
              <a:t>Efficient, easy to set up, and compatible across different computing environments.</a:t>
            </a:r>
          </a:p>
          <a:p>
            <a:pPr>
              <a:defRPr>
                <a:solidFill>
                  <a:srgbClr val="E4E9ED"/>
                </a:solidFill>
              </a:defRPr>
            </a:pPr>
            <a:r>
              <a:t>Useful for running tests in CI-environments.</a:t>
            </a:r>
          </a:p>
        </p:txBody>
      </p:sp>
      <p:sp>
        <p:nvSpPr>
          <p:cNvPr id="243" name="Docker?"/>
          <p:cNvSpPr txBox="1"/>
          <p:nvPr>
            <p:ph type="title"/>
          </p:nvPr>
        </p:nvSpPr>
        <p:spPr>
          <a:prstGeom prst="rect">
            <a:avLst/>
          </a:prstGeom>
        </p:spPr>
        <p:txBody>
          <a:bodyPr/>
          <a:lstStyle/>
          <a:p>
            <a:pPr/>
            <a:r>
              <a:t>Docker?</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48" name="Containerisation: lightweight form of virtualisation.…"/>
          <p:cNvSpPr txBox="1"/>
          <p:nvPr>
            <p:ph type="body" idx="1"/>
          </p:nvPr>
        </p:nvSpPr>
        <p:spPr>
          <a:xfrm>
            <a:off x="323527" y="1264925"/>
            <a:ext cx="8051533" cy="3242041"/>
          </a:xfrm>
          <a:prstGeom prst="rect">
            <a:avLst/>
          </a:prstGeom>
        </p:spPr>
        <p:txBody>
          <a:bodyPr/>
          <a:lstStyle/>
          <a:p>
            <a:pPr>
              <a:defRPr>
                <a:solidFill>
                  <a:srgbClr val="E4E9ED"/>
                </a:solidFill>
              </a:defRPr>
            </a:pPr>
            <a:r>
              <a:t>Containerisation: lightweight form of virtualisation. </a:t>
            </a:r>
          </a:p>
          <a:p>
            <a:pPr>
              <a:defRPr>
                <a:solidFill>
                  <a:srgbClr val="E4E9ED"/>
                </a:solidFill>
              </a:defRPr>
            </a:pPr>
            <a:r>
              <a:t>Containers share the host system's OS and isolate software dependencies. </a:t>
            </a:r>
          </a:p>
          <a:p>
            <a:pPr/>
            <a:r>
              <a:t>Efficient, easy to set up, and compatible across different computing environments.</a:t>
            </a:r>
          </a:p>
          <a:p>
            <a:pPr>
              <a:defRPr>
                <a:solidFill>
                  <a:srgbClr val="E4E9ED"/>
                </a:solidFill>
              </a:defRPr>
            </a:pPr>
            <a:r>
              <a:t>Useful for running tests in CI-environments.</a:t>
            </a:r>
          </a:p>
        </p:txBody>
      </p:sp>
      <p:sp>
        <p:nvSpPr>
          <p:cNvPr id="249" name="Docker?"/>
          <p:cNvSpPr txBox="1"/>
          <p:nvPr>
            <p:ph type="title"/>
          </p:nvPr>
        </p:nvSpPr>
        <p:spPr>
          <a:prstGeom prst="rect">
            <a:avLst/>
          </a:prstGeom>
        </p:spPr>
        <p:txBody>
          <a:bodyPr/>
          <a:lstStyle/>
          <a:p>
            <a:pPr/>
            <a:r>
              <a:t>Docker?</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54" name="Containerisation: lightweight form of virtualisation.…"/>
          <p:cNvSpPr txBox="1"/>
          <p:nvPr>
            <p:ph type="body" idx="1"/>
          </p:nvPr>
        </p:nvSpPr>
        <p:spPr>
          <a:xfrm>
            <a:off x="323527" y="1264925"/>
            <a:ext cx="8051533" cy="3242041"/>
          </a:xfrm>
          <a:prstGeom prst="rect">
            <a:avLst/>
          </a:prstGeom>
        </p:spPr>
        <p:txBody>
          <a:bodyPr/>
          <a:lstStyle/>
          <a:p>
            <a:pPr>
              <a:defRPr>
                <a:solidFill>
                  <a:srgbClr val="E4E9ED"/>
                </a:solidFill>
              </a:defRPr>
            </a:pPr>
            <a:r>
              <a:t>Containerisation: lightweight form of virtualisation. </a:t>
            </a:r>
          </a:p>
          <a:p>
            <a:pPr>
              <a:defRPr>
                <a:solidFill>
                  <a:srgbClr val="E4E9ED"/>
                </a:solidFill>
              </a:defRPr>
            </a:pPr>
            <a:r>
              <a:t>Containers share the host system's OS and isolate software dependencies. </a:t>
            </a:r>
          </a:p>
          <a:p>
            <a:pPr>
              <a:defRPr>
                <a:solidFill>
                  <a:srgbClr val="E4E9ED"/>
                </a:solidFill>
              </a:defRPr>
            </a:pPr>
            <a:r>
              <a:t>Efficient, easy to set up, and compatible across different computing environments.</a:t>
            </a:r>
          </a:p>
          <a:p>
            <a:pPr/>
            <a:r>
              <a:t>Useful for running tests in CI-environments.</a:t>
            </a:r>
          </a:p>
        </p:txBody>
      </p:sp>
      <p:sp>
        <p:nvSpPr>
          <p:cNvPr id="255" name="Docker?"/>
          <p:cNvSpPr txBox="1"/>
          <p:nvPr>
            <p:ph type="title"/>
          </p:nvPr>
        </p:nvSpPr>
        <p:spPr>
          <a:prstGeom prst="rect">
            <a:avLst/>
          </a:prstGeom>
        </p:spPr>
        <p:txBody>
          <a:bodyPr/>
          <a:lstStyle/>
          <a:p>
            <a:pPr/>
            <a:r>
              <a:t>Docker?</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0" name="Project Layout"/>
          <p:cNvSpPr txBox="1"/>
          <p:nvPr>
            <p:ph type="title"/>
          </p:nvPr>
        </p:nvSpPr>
        <p:spPr>
          <a:prstGeom prst="rect">
            <a:avLst/>
          </a:prstGeom>
        </p:spPr>
        <p:txBody>
          <a:bodyPr/>
          <a:lstStyle/>
          <a:p>
            <a:pPr/>
            <a:r>
              <a:t>Project Layout</a:t>
            </a:r>
          </a:p>
        </p:txBody>
      </p:sp>
      <p:sp>
        <p:nvSpPr>
          <p:cNvPr id="261" name=".…"/>
          <p:cNvSpPr txBox="1"/>
          <p:nvPr/>
        </p:nvSpPr>
        <p:spPr>
          <a:xfrm>
            <a:off x="1954529" y="876299"/>
            <a:ext cx="5234941" cy="3390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825500">
              <a:defRPr sz="2800">
                <a:solidFill>
                  <a:srgbClr val="000000"/>
                </a:solidFill>
                <a:latin typeface="APL385 Unicode"/>
                <a:ea typeface="APL385 Unicode"/>
                <a:cs typeface="APL385 Unicode"/>
                <a:sym typeface="APL385 Unicode"/>
              </a:defRPr>
            </a:pPr>
            <a:r>
              <a:t>.</a:t>
            </a:r>
          </a:p>
          <a:p>
            <a:pPr defTabSz="825500">
              <a:defRPr sz="2800">
                <a:solidFill>
                  <a:srgbClr val="000000"/>
                </a:solidFill>
                <a:latin typeface="APL385 Unicode"/>
                <a:ea typeface="APL385 Unicode"/>
                <a:cs typeface="APL385 Unicode"/>
                <a:sym typeface="APL385 Unicode"/>
              </a:defRPr>
            </a:pPr>
            <a:r>
              <a:t>├── src</a:t>
            </a:r>
          </a:p>
          <a:p>
            <a:pPr defTabSz="825500">
              <a:defRPr sz="2800">
                <a:solidFill>
                  <a:srgbClr val="000000"/>
                </a:solidFill>
                <a:latin typeface="APL385 Unicode"/>
                <a:ea typeface="APL385 Unicode"/>
                <a:cs typeface="APL385 Unicode"/>
                <a:sym typeface="APL385 Unicode"/>
              </a:defRPr>
            </a:pPr>
            <a:r>
              <a:t>│   ├── mysum.aplf</a:t>
            </a:r>
          </a:p>
          <a:p>
            <a:pPr defTabSz="825500">
              <a:defRPr sz="2800">
                <a:solidFill>
                  <a:srgbClr val="000000"/>
                </a:solidFill>
                <a:latin typeface="APL385 Unicode"/>
                <a:ea typeface="APL385 Unicode"/>
                <a:cs typeface="APL385 Unicode"/>
                <a:sym typeface="APL385 Unicode"/>
              </a:defRPr>
            </a:pPr>
            <a:r>
              <a:t>│   └── run.aplf</a:t>
            </a:r>
          </a:p>
          <a:p>
            <a:pPr defTabSz="825500">
              <a:defRPr sz="2800">
                <a:solidFill>
                  <a:srgbClr val="000000"/>
                </a:solidFill>
                <a:latin typeface="APL385 Unicode"/>
                <a:ea typeface="APL385 Unicode"/>
                <a:cs typeface="APL385 Unicode"/>
                <a:sym typeface="APL385 Unicode"/>
              </a:defRPr>
            </a:pPr>
            <a:r>
              <a:t>└── tests</a:t>
            </a:r>
          </a:p>
          <a:p>
            <a:pPr defTabSz="825500">
              <a:defRPr sz="2800">
                <a:solidFill>
                  <a:srgbClr val="000000"/>
                </a:solidFill>
                <a:latin typeface="APL385 Unicode"/>
                <a:ea typeface="APL385 Unicode"/>
                <a:cs typeface="APL385 Unicode"/>
                <a:sym typeface="APL385 Unicode"/>
              </a:defRPr>
            </a:pPr>
            <a:r>
              <a:t>    ├── test_assert.aplf</a:t>
            </a:r>
          </a:p>
          <a:p>
            <a:pPr defTabSz="825500">
              <a:defRPr sz="2800">
                <a:solidFill>
                  <a:srgbClr val="000000"/>
                </a:solidFill>
                <a:latin typeface="APL385 Unicode"/>
                <a:ea typeface="APL385 Unicode"/>
                <a:cs typeface="APL385 Unicode"/>
                <a:sym typeface="APL385 Unicode"/>
              </a:defRPr>
            </a:pPr>
            <a:r>
              <a:t>    └── test_mysum.aplf</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6" name="A DTest Function"/>
          <p:cNvSpPr txBox="1"/>
          <p:nvPr>
            <p:ph type="title"/>
          </p:nvPr>
        </p:nvSpPr>
        <p:spPr>
          <a:prstGeom prst="rect">
            <a:avLst/>
          </a:prstGeom>
        </p:spPr>
        <p:txBody>
          <a:bodyPr/>
          <a:lstStyle/>
          <a:p>
            <a:pPr/>
            <a:r>
              <a:t>A DTest Function</a:t>
            </a:r>
          </a:p>
        </p:txBody>
      </p:sp>
      <p:sp>
        <p:nvSpPr>
          <p:cNvPr id="267" name="test_mysum ← {…"/>
          <p:cNvSpPr txBox="1"/>
          <p:nvPr/>
        </p:nvSpPr>
        <p:spPr>
          <a:xfrm>
            <a:off x="605790" y="1568449"/>
            <a:ext cx="7825741" cy="2006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defRPr sz="2200">
                <a:solidFill>
                  <a:srgbClr val="000000"/>
                </a:solidFill>
                <a:latin typeface="APL385 Unicode"/>
                <a:ea typeface="APL385 Unicode"/>
                <a:cs typeface="APL385 Unicode"/>
                <a:sym typeface="APL385 Unicode"/>
              </a:defRPr>
            </a:pPr>
            <a:r>
              <a:t>test_mysum </a:t>
            </a:r>
            <a:r>
              <a:rPr>
                <a:solidFill>
                  <a:srgbClr val="0000FF"/>
                </a:solidFill>
              </a:rPr>
              <a:t>←</a:t>
            </a:r>
            <a:r>
              <a:t> </a:t>
            </a:r>
            <a:r>
              <a:rPr>
                <a:solidFill>
                  <a:srgbClr val="0000FF"/>
                </a:solidFill>
              </a:rPr>
              <a:t>{</a:t>
            </a:r>
          </a:p>
          <a:p>
            <a:pPr defTabSz="457200">
              <a:defRPr sz="2200">
                <a:solidFill>
                  <a:srgbClr val="008888"/>
                </a:solidFill>
                <a:latin typeface="APL385 Unicode"/>
                <a:ea typeface="APL385 Unicode"/>
                <a:cs typeface="APL385 Unicode"/>
                <a:sym typeface="APL385 Unicode"/>
              </a:defRPr>
            </a:pPr>
            <a:r>
              <a:rPr>
                <a:solidFill>
                  <a:srgbClr val="000000"/>
                </a:solidFill>
              </a:rPr>
              <a:t>    </a:t>
            </a:r>
            <a:r>
              <a:t>'1+1 should equal 2'</a:t>
            </a:r>
            <a:r>
              <a:rPr>
                <a:solidFill>
                  <a:srgbClr val="000088"/>
                </a:solidFill>
              </a:rPr>
              <a:t>⊢</a:t>
            </a:r>
            <a:r>
              <a:rPr>
                <a:solidFill>
                  <a:srgbClr val="888888"/>
                </a:solidFill>
              </a:rPr>
              <a:t>2</a:t>
            </a:r>
            <a:r>
              <a:rPr>
                <a:solidFill>
                  <a:srgbClr val="000000"/>
                </a:solidFill>
              </a:rPr>
              <a:t> </a:t>
            </a:r>
            <a:r>
              <a:rPr>
                <a:solidFill>
                  <a:srgbClr val="888888"/>
                </a:solidFill>
              </a:rPr>
              <a:t>Assert</a:t>
            </a:r>
            <a:r>
              <a:rPr>
                <a:solidFill>
                  <a:srgbClr val="000000"/>
                </a:solidFill>
              </a:rPr>
              <a:t> </a:t>
            </a:r>
            <a:r>
              <a:rPr>
                <a:solidFill>
                  <a:srgbClr val="888888"/>
                </a:solidFill>
              </a:rPr>
              <a:t>1</a:t>
            </a:r>
            <a:r>
              <a:rPr>
                <a:solidFill>
                  <a:srgbClr val="000000"/>
                </a:solidFill>
              </a:rPr>
              <a:t> </a:t>
            </a:r>
            <a:r>
              <a:rPr>
                <a:solidFill>
                  <a:srgbClr val="888888"/>
                </a:solidFill>
              </a:rPr>
              <a:t>#</a:t>
            </a:r>
            <a:r>
              <a:rPr>
                <a:solidFill>
                  <a:srgbClr val="0000FF"/>
                </a:solidFill>
              </a:rPr>
              <a:t>.</a:t>
            </a:r>
            <a:r>
              <a:rPr>
                <a:solidFill>
                  <a:srgbClr val="888888"/>
                </a:solidFill>
              </a:rPr>
              <a:t>mysum</a:t>
            </a:r>
            <a:r>
              <a:rPr>
                <a:solidFill>
                  <a:srgbClr val="000000"/>
                </a:solidFill>
              </a:rPr>
              <a:t> </a:t>
            </a:r>
            <a:r>
              <a:rPr>
                <a:solidFill>
                  <a:srgbClr val="888888"/>
                </a:solidFill>
              </a:rPr>
              <a:t>1</a:t>
            </a:r>
            <a:r>
              <a:rPr>
                <a:solidFill>
                  <a:srgbClr val="0000FF"/>
                </a:solidFill>
              </a:rPr>
              <a:t>:</a:t>
            </a:r>
            <a:endParaRPr>
              <a:solidFill>
                <a:srgbClr val="000000"/>
              </a:solidFill>
            </a:endParaRPr>
          </a:p>
          <a:p>
            <a:pPr defTabSz="457200">
              <a:defRPr sz="2200">
                <a:solidFill>
                  <a:srgbClr val="000000"/>
                </a:solidFill>
                <a:latin typeface="APL385 Unicode"/>
                <a:ea typeface="APL385 Unicode"/>
                <a:cs typeface="APL385 Unicode"/>
                <a:sym typeface="APL385 Unicode"/>
              </a:defRPr>
            </a:pPr>
            <a:r>
              <a:t>    </a:t>
            </a:r>
            <a:r>
              <a:rPr>
                <a:solidFill>
                  <a:srgbClr val="008888"/>
                </a:solidFill>
              </a:rPr>
              <a:t>''</a:t>
            </a:r>
          </a:p>
          <a:p>
            <a:pPr defTabSz="457200">
              <a:defRPr sz="2200">
                <a:solidFill>
                  <a:srgbClr val="0000FF"/>
                </a:solidFill>
                <a:latin typeface="APL385 Unicode"/>
                <a:ea typeface="APL385 Unicode"/>
                <a:cs typeface="APL385 Unicode"/>
                <a:sym typeface="APL385 Unicode"/>
              </a:defRPr>
            </a:pPr>
            <a:r>
              <a:t>}</a:t>
            </a:r>
            <a:endParaRPr>
              <a:solidFill>
                <a:srgbClr val="000000"/>
              </a:solidFill>
            </a:endParaRP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72" name="Task: Run ]dtest manually"/>
          <p:cNvSpPr txBox="1"/>
          <p:nvPr>
            <p:ph type="title"/>
          </p:nvPr>
        </p:nvSpPr>
        <p:spPr>
          <a:prstGeom prst="rect">
            <a:avLst/>
          </a:prstGeom>
        </p:spPr>
        <p:txBody>
          <a:bodyPr/>
          <a:lstStyle/>
          <a:p>
            <a:pPr defTabSz="877823">
              <a:defRPr sz="3455"/>
            </a:pPr>
            <a:r>
              <a:t>Task: Run </a:t>
            </a:r>
            <a:r>
              <a:rPr>
                <a:latin typeface="APL385 Unicode"/>
                <a:ea typeface="APL385 Unicode"/>
                <a:cs typeface="APL385 Unicode"/>
                <a:sym typeface="APL385 Unicode"/>
              </a:rPr>
              <a:t>]dtest</a:t>
            </a:r>
            <a:r>
              <a:t> manually</a:t>
            </a:r>
          </a:p>
        </p:txBody>
      </p:sp>
      <p:sp>
        <p:nvSpPr>
          <p:cNvPr id="273" name="]link.create # /{path}/2023-TP1b/src…"/>
          <p:cNvSpPr txBox="1"/>
          <p:nvPr/>
        </p:nvSpPr>
        <p:spPr>
          <a:xfrm>
            <a:off x="1017269" y="2051050"/>
            <a:ext cx="7520941" cy="1041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defRPr sz="2700">
                <a:solidFill>
                  <a:srgbClr val="000000"/>
                </a:solidFill>
                <a:latin typeface="APL385 Unicode"/>
                <a:ea typeface="APL385 Unicode"/>
                <a:cs typeface="APL385 Unicode"/>
                <a:sym typeface="APL385 Unicode"/>
              </a:defRPr>
            </a:pPr>
            <a:r>
              <a:t>]link.create # /</a:t>
            </a:r>
            <a:r>
              <a:rPr>
                <a:solidFill>
                  <a:srgbClr val="FF4A59"/>
                </a:solidFill>
              </a:rPr>
              <a:t>{path}</a:t>
            </a:r>
            <a:r>
              <a:t>/2023-TP1b/src</a:t>
            </a:r>
          </a:p>
          <a:p>
            <a:pPr defTabSz="457200">
              <a:defRPr sz="2700">
                <a:solidFill>
                  <a:srgbClr val="000000"/>
                </a:solidFill>
                <a:latin typeface="APL385 Unicode"/>
                <a:ea typeface="APL385 Unicode"/>
                <a:cs typeface="APL385 Unicode"/>
                <a:sym typeface="APL385 Unicode"/>
              </a:defRPr>
            </a:pPr>
            <a:r>
              <a:t>]dtest /</a:t>
            </a:r>
            <a:r>
              <a:rPr>
                <a:solidFill>
                  <a:srgbClr val="FF4A59"/>
                </a:solidFill>
              </a:rPr>
              <a:t>{path}</a:t>
            </a:r>
            <a:r>
              <a:t>/2023-TP1b/tests</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78" name="Utilise the LOAD parameter…"/>
          <p:cNvSpPr txBox="1"/>
          <p:nvPr>
            <p:ph type="body" idx="1"/>
          </p:nvPr>
        </p:nvSpPr>
        <p:spPr>
          <a:xfrm>
            <a:off x="323527" y="1264925"/>
            <a:ext cx="8051533" cy="3242041"/>
          </a:xfrm>
          <a:prstGeom prst="rect">
            <a:avLst/>
          </a:prstGeom>
        </p:spPr>
        <p:txBody>
          <a:bodyPr/>
          <a:lstStyle/>
          <a:p>
            <a:pPr/>
            <a:r>
              <a:t>Utilise the </a:t>
            </a:r>
            <a:r>
              <a:rPr>
                <a:latin typeface="APL385 Unicode"/>
                <a:ea typeface="APL385 Unicode"/>
                <a:cs typeface="APL385 Unicode"/>
                <a:sym typeface="APL385 Unicode"/>
              </a:rPr>
              <a:t>LOAD</a:t>
            </a:r>
            <a:r>
              <a:t> parameter</a:t>
            </a:r>
          </a:p>
          <a:p>
            <a:pPr/>
            <a:r>
              <a:t>On start-up, Dyalog will </a:t>
            </a:r>
            <a:r>
              <a:rPr>
                <a:latin typeface="APL385 Unicode"/>
                <a:ea typeface="APL385 Unicode"/>
                <a:cs typeface="APL385 Unicode"/>
                <a:sym typeface="APL385 Unicode"/>
              </a:rPr>
              <a:t>]link</a:t>
            </a:r>
            <a:r>
              <a:t> the folder given</a:t>
            </a:r>
          </a:p>
          <a:p>
            <a:pPr/>
            <a:r>
              <a:t>If it finds a function called </a:t>
            </a:r>
            <a:r>
              <a:rPr>
                <a:latin typeface="APL385 Unicode"/>
                <a:ea typeface="APL385 Unicode"/>
                <a:cs typeface="APL385 Unicode"/>
                <a:sym typeface="APL385 Unicode"/>
              </a:rPr>
              <a:t>Run</a:t>
            </a:r>
            <a:r>
              <a:t>, it will run it</a:t>
            </a:r>
          </a:p>
        </p:txBody>
      </p:sp>
      <p:sp>
        <p:nvSpPr>
          <p:cNvPr id="279" name="Running tests from the command line"/>
          <p:cNvSpPr txBox="1"/>
          <p:nvPr>
            <p:ph type="title"/>
          </p:nvPr>
        </p:nvSpPr>
        <p:spPr>
          <a:prstGeom prst="rect">
            <a:avLst/>
          </a:prstGeom>
        </p:spPr>
        <p:txBody>
          <a:bodyPr/>
          <a:lstStyle>
            <a:lvl1pPr defTabSz="841247">
              <a:defRPr sz="3312"/>
            </a:lvl1pPr>
          </a:lstStyle>
          <a:p>
            <a:pPr/>
            <a:r>
              <a:t>Running tests from the command line</a:t>
            </a:r>
          </a:p>
        </p:txBody>
      </p:sp>
      <p:grpSp>
        <p:nvGrpSpPr>
          <p:cNvPr id="283" name="Group"/>
          <p:cNvGrpSpPr/>
          <p:nvPr/>
        </p:nvGrpSpPr>
        <p:grpSpPr>
          <a:xfrm>
            <a:off x="6216132" y="515213"/>
            <a:ext cx="2363662" cy="1575776"/>
            <a:chOff x="0" y="0"/>
            <a:chExt cx="2363661" cy="1575774"/>
          </a:xfrm>
        </p:grpSpPr>
        <p:pic>
          <p:nvPicPr>
            <p:cNvPr id="280" name="Image" descr="Image"/>
            <p:cNvPicPr>
              <a:picLocks noChangeAspect="1"/>
            </p:cNvPicPr>
            <p:nvPr/>
          </p:nvPicPr>
          <p:blipFill>
            <a:blip r:embed="rId3">
              <a:extLst/>
            </a:blip>
            <a:stretch>
              <a:fillRect/>
            </a:stretch>
          </p:blipFill>
          <p:spPr>
            <a:xfrm>
              <a:off x="0" y="0"/>
              <a:ext cx="2363662" cy="1575775"/>
            </a:xfrm>
            <a:prstGeom prst="rect">
              <a:avLst/>
            </a:prstGeom>
            <a:ln w="12700" cap="flat">
              <a:noFill/>
              <a:miter lim="400000"/>
            </a:ln>
            <a:effectLst/>
          </p:spPr>
        </p:pic>
        <p:pic>
          <p:nvPicPr>
            <p:cNvPr id="281" name="Line Line" descr="Line Line"/>
            <p:cNvPicPr>
              <a:picLocks noChangeAspect="0"/>
            </p:cNvPicPr>
            <p:nvPr/>
          </p:nvPicPr>
          <p:blipFill>
            <a:blip r:embed="rId4">
              <a:extLst/>
            </a:blip>
            <a:stretch>
              <a:fillRect/>
            </a:stretch>
          </p:blipFill>
          <p:spPr>
            <a:xfrm rot="20826702">
              <a:off x="4301" y="737087"/>
              <a:ext cx="2355060" cy="101601"/>
            </a:xfrm>
            <a:prstGeom prst="rect">
              <a:avLst/>
            </a:prstGeom>
            <a:effectLst>
              <a:outerShdw sx="100000" sy="100000" kx="0" ky="0" algn="b" rotWithShape="0" blurRad="38100" dist="20000" dir="5400000">
                <a:srgbClr val="000000">
                  <a:alpha val="38000"/>
                </a:srgbClr>
              </a:outerShdw>
            </a:effectLst>
          </p:spPr>
        </p:pic>
        <p:pic>
          <p:nvPicPr>
            <p:cNvPr id="282" name="Line Line" descr="Line Line"/>
            <p:cNvPicPr>
              <a:picLocks noChangeAspect="0"/>
            </p:cNvPicPr>
            <p:nvPr/>
          </p:nvPicPr>
          <p:blipFill>
            <a:blip r:embed="rId4">
              <a:extLst/>
            </a:blip>
            <a:stretch>
              <a:fillRect/>
            </a:stretch>
          </p:blipFill>
          <p:spPr>
            <a:xfrm rot="11573298">
              <a:off x="-8399" y="724387"/>
              <a:ext cx="2355060" cy="101601"/>
            </a:xfrm>
            <a:prstGeom prst="rect">
              <a:avLst/>
            </a:prstGeom>
            <a:effectLst>
              <a:outerShdw sx="100000" sy="100000" kx="0" ky="0" algn="b" rotWithShape="0" blurRad="38100" dist="20000" dir="5400000">
                <a:srgbClr val="000000">
                  <a:alpha val="38000"/>
                </a:srgbClr>
              </a:outerShdw>
            </a:effectLst>
          </p:spPr>
        </p:pic>
      </p:gr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8"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289" name="Task: Run tests from shell"/>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Run tests from shell</a:t>
            </a:r>
          </a:p>
        </p:txBody>
      </p:sp>
      <p:sp>
        <p:nvSpPr>
          <p:cNvPr id="290" name="% dyalog -b -s LOAD=src…"/>
          <p:cNvSpPr txBox="1"/>
          <p:nvPr/>
        </p:nvSpPr>
        <p:spPr>
          <a:xfrm>
            <a:off x="514350" y="1854200"/>
            <a:ext cx="8115301" cy="1435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500">
                <a:solidFill>
                  <a:srgbClr val="000000"/>
                </a:solidFill>
                <a:latin typeface="APL385 Unicode"/>
                <a:ea typeface="APL385 Unicode"/>
                <a:cs typeface="APL385 Unicode"/>
                <a:sym typeface="APL385 Unicode"/>
              </a:defRPr>
            </a:pPr>
            <a:r>
              <a:t>% dyalog -b -s LOAD=src</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500">
                <a:solidFill>
                  <a:srgbClr val="000000"/>
                </a:solidFill>
                <a:latin typeface="APL385 Unicode"/>
                <a:ea typeface="APL385 Unicode"/>
                <a:cs typeface="APL385 Unicode"/>
                <a:sym typeface="APL385 Unicode"/>
              </a:defRPr>
            </a:pPr>
            <a:r>
              <a:t>Linked: # ←→ /Users/stefan/work/testws/src</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500">
                <a:solidFill>
                  <a:srgbClr val="000000"/>
                </a:solidFill>
                <a:latin typeface="APL385 Unicode"/>
                <a:ea typeface="APL385 Unicode"/>
                <a:cs typeface="APL385 Unicode"/>
                <a:sym typeface="APL385 Unicode"/>
              </a:defRPr>
            </a:pPr>
            <a:r>
              <a:t>All tests passed</a:t>
            </a:r>
          </a:p>
        </p:txBody>
      </p:sp>
      <p:grpSp>
        <p:nvGrpSpPr>
          <p:cNvPr id="294" name="Group"/>
          <p:cNvGrpSpPr/>
          <p:nvPr/>
        </p:nvGrpSpPr>
        <p:grpSpPr>
          <a:xfrm>
            <a:off x="6216132" y="515213"/>
            <a:ext cx="2363662" cy="1575776"/>
            <a:chOff x="0" y="0"/>
            <a:chExt cx="2363661" cy="1575774"/>
          </a:xfrm>
        </p:grpSpPr>
        <p:pic>
          <p:nvPicPr>
            <p:cNvPr id="291" name="Image" descr="Image"/>
            <p:cNvPicPr>
              <a:picLocks noChangeAspect="1"/>
            </p:cNvPicPr>
            <p:nvPr/>
          </p:nvPicPr>
          <p:blipFill>
            <a:blip r:embed="rId3">
              <a:extLst/>
            </a:blip>
            <a:stretch>
              <a:fillRect/>
            </a:stretch>
          </p:blipFill>
          <p:spPr>
            <a:xfrm>
              <a:off x="0" y="0"/>
              <a:ext cx="2363662" cy="1575775"/>
            </a:xfrm>
            <a:prstGeom prst="rect">
              <a:avLst/>
            </a:prstGeom>
            <a:ln w="12700" cap="flat">
              <a:noFill/>
              <a:miter lim="400000"/>
            </a:ln>
            <a:effectLst/>
          </p:spPr>
        </p:pic>
        <p:pic>
          <p:nvPicPr>
            <p:cNvPr id="292" name="Line Line" descr="Line Line"/>
            <p:cNvPicPr>
              <a:picLocks noChangeAspect="0"/>
            </p:cNvPicPr>
            <p:nvPr/>
          </p:nvPicPr>
          <p:blipFill>
            <a:blip r:embed="rId4">
              <a:extLst/>
            </a:blip>
            <a:stretch>
              <a:fillRect/>
            </a:stretch>
          </p:blipFill>
          <p:spPr>
            <a:xfrm rot="20826702">
              <a:off x="4301" y="737087"/>
              <a:ext cx="2355060" cy="101601"/>
            </a:xfrm>
            <a:prstGeom prst="rect">
              <a:avLst/>
            </a:prstGeom>
            <a:effectLst>
              <a:outerShdw sx="100000" sy="100000" kx="0" ky="0" algn="b" rotWithShape="0" blurRad="38100" dist="20000" dir="5400000">
                <a:srgbClr val="000000">
                  <a:alpha val="38000"/>
                </a:srgbClr>
              </a:outerShdw>
            </a:effectLst>
          </p:spPr>
        </p:pic>
        <p:pic>
          <p:nvPicPr>
            <p:cNvPr id="293" name="Line Line" descr="Line Line"/>
            <p:cNvPicPr>
              <a:picLocks noChangeAspect="0"/>
            </p:cNvPicPr>
            <p:nvPr/>
          </p:nvPicPr>
          <p:blipFill>
            <a:blip r:embed="rId4">
              <a:extLst/>
            </a:blip>
            <a:stretch>
              <a:fillRect/>
            </a:stretch>
          </p:blipFill>
          <p:spPr>
            <a:xfrm rot="11573298">
              <a:off x="-8399" y="724387"/>
              <a:ext cx="2355060" cy="101601"/>
            </a:xfrm>
            <a:prstGeom prst="rect">
              <a:avLst/>
            </a:prstGeom>
            <a:effectLst>
              <a:outerShdw sx="100000" sy="100000" kx="0" ky="0" algn="b" rotWithShape="0" blurRad="38100" dist="20000" dir="5400000">
                <a:srgbClr val="000000">
                  <a:alpha val="38000"/>
                </a:srgbClr>
              </a:outerShdw>
            </a:effectLst>
          </p:spPr>
        </p:pic>
      </p:gr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8" name="% dyalog -b -s LOAD=src…"/>
          <p:cNvSpPr txBox="1"/>
          <p:nvPr/>
        </p:nvSpPr>
        <p:spPr>
          <a:xfrm>
            <a:off x="524216" y="1357630"/>
            <a:ext cx="8095568" cy="2428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dyalog -b -s LOAD=src</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Linked: # ←→ /Users/stefan/work/testws/src</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 Errors logged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test_assert: ... = "Assertion failed: 1+1 should equal 2"</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left arg = "3", ⎕DR=83, rho=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right arg = "2", ⎕DR=83, rho=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Time spent:  0.0s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000000"/>
                </a:solidFill>
                <a:latin typeface="APL385 Unicode"/>
                <a:ea typeface="APL385 Unicode"/>
                <a:cs typeface="APL385 Unicode"/>
                <a:sym typeface="APL385 Unicode"/>
              </a:defRPr>
            </a:pPr>
            <a:r>
              <a:t> -order="2 1"                                                                  </a:t>
            </a:r>
          </a:p>
        </p:txBody>
      </p:sp>
      <p:sp>
        <p:nvSpPr>
          <p:cNvPr id="29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0"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301" name="Task: Make a test fail!"/>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Make a test fail!</a:t>
            </a:r>
          </a:p>
        </p:txBody>
      </p:sp>
      <p:pic>
        <p:nvPicPr>
          <p:cNvPr id="302" name="Image" descr="Image"/>
          <p:cNvPicPr>
            <a:picLocks noChangeAspect="1"/>
          </p:cNvPicPr>
          <p:nvPr/>
        </p:nvPicPr>
        <p:blipFill>
          <a:blip r:embed="rId3">
            <a:extLst/>
          </a:blip>
          <a:stretch>
            <a:fillRect/>
          </a:stretch>
        </p:blipFill>
        <p:spPr>
          <a:xfrm>
            <a:off x="6216132" y="515213"/>
            <a:ext cx="2363662" cy="1575776"/>
          </a:xfrm>
          <a:prstGeom prst="rect">
            <a:avLst/>
          </a:prstGeom>
          <a:ln w="12700">
            <a:miter lim="400000"/>
          </a:ln>
        </p:spPr>
      </p:pic>
      <p:pic>
        <p:nvPicPr>
          <p:cNvPr id="303" name="Line Line" descr="Line Line"/>
          <p:cNvPicPr>
            <a:picLocks noChangeAspect="0"/>
          </p:cNvPicPr>
          <p:nvPr/>
        </p:nvPicPr>
        <p:blipFill>
          <a:blip r:embed="rId4">
            <a:extLst/>
          </a:blip>
          <a:stretch>
            <a:fillRect/>
          </a:stretch>
        </p:blipFill>
        <p:spPr>
          <a:xfrm rot="20826702">
            <a:off x="6220433" y="1252301"/>
            <a:ext cx="2355061" cy="101601"/>
          </a:xfrm>
          <a:prstGeom prst="rect">
            <a:avLst/>
          </a:prstGeom>
          <a:effectLst>
            <a:outerShdw sx="100000" sy="100000" kx="0" ky="0" algn="b" rotWithShape="0" blurRad="38100" dist="20000" dir="5400000">
              <a:srgbClr val="000000">
                <a:alpha val="38000"/>
              </a:srgbClr>
            </a:outerShdw>
          </a:effectLst>
        </p:spPr>
      </p:pic>
      <p:pic>
        <p:nvPicPr>
          <p:cNvPr id="304" name="Line Line" descr="Line Line"/>
          <p:cNvPicPr>
            <a:picLocks noChangeAspect="0"/>
          </p:cNvPicPr>
          <p:nvPr/>
        </p:nvPicPr>
        <p:blipFill>
          <a:blip r:embed="rId4">
            <a:extLst/>
          </a:blip>
          <a:stretch>
            <a:fillRect/>
          </a:stretch>
        </p:blipFill>
        <p:spPr>
          <a:xfrm rot="11573298">
            <a:off x="6207733" y="1239601"/>
            <a:ext cx="2355061" cy="101601"/>
          </a:xfrm>
          <a:prstGeom prst="rect">
            <a:avLst/>
          </a:prstGeom>
          <a:effectLst>
            <a:outerShdw sx="100000" sy="100000" kx="0" ky="0" algn="b" rotWithShape="0" blurRad="38100" dist="20000" dir="5400000">
              <a:srgbClr val="000000">
                <a:alpha val="38000"/>
              </a:srgbClr>
            </a:outerShdw>
          </a:effectLst>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9" name="Run locates the tests, and executes ]dtest, and then ⎕OFFs appropriately…"/>
          <p:cNvSpPr txBox="1"/>
          <p:nvPr>
            <p:ph type="body" idx="1"/>
          </p:nvPr>
        </p:nvSpPr>
        <p:spPr>
          <a:xfrm>
            <a:off x="323527" y="1264925"/>
            <a:ext cx="8051533" cy="3242041"/>
          </a:xfrm>
          <a:prstGeom prst="rect">
            <a:avLst/>
          </a:prstGeom>
        </p:spPr>
        <p:txBody>
          <a:bodyPr/>
          <a:lstStyle/>
          <a:p>
            <a:pPr/>
            <a:r>
              <a:rPr>
                <a:latin typeface="APL385 Unicode"/>
                <a:ea typeface="APL385 Unicode"/>
                <a:cs typeface="APL385 Unicode"/>
                <a:sym typeface="APL385 Unicode"/>
              </a:rPr>
              <a:t>Run</a:t>
            </a:r>
            <a:r>
              <a:t> locates the tests, and executes </a:t>
            </a:r>
            <a:r>
              <a:rPr>
                <a:latin typeface="APL385 Unicode"/>
                <a:ea typeface="APL385 Unicode"/>
                <a:cs typeface="APL385 Unicode"/>
                <a:sym typeface="APL385 Unicode"/>
              </a:rPr>
              <a:t>]dtest</a:t>
            </a:r>
            <a:r>
              <a:t>, and then </a:t>
            </a:r>
            <a:r>
              <a:rPr>
                <a:latin typeface="APL385 Unicode"/>
                <a:ea typeface="APL385 Unicode"/>
                <a:cs typeface="APL385 Unicode"/>
                <a:sym typeface="APL385 Unicode"/>
              </a:rPr>
              <a:t>⎕OFF</a:t>
            </a:r>
            <a:r>
              <a:t>s appropriately</a:t>
            </a:r>
          </a:p>
          <a:p>
            <a:pPr/>
            <a:r>
              <a:t>The GitHub Action expects a command to return </a:t>
            </a:r>
            <a:r>
              <a:rPr>
                <a:latin typeface="APL385 Unicode"/>
                <a:ea typeface="APL385 Unicode"/>
                <a:cs typeface="APL385 Unicode"/>
                <a:sym typeface="APL385 Unicode"/>
              </a:rPr>
              <a:t>0</a:t>
            </a:r>
            <a:r>
              <a:t> on success, and non-zero otherwise: </a:t>
            </a:r>
            <a:r>
              <a:rPr>
                <a:latin typeface="APL385 Unicode"/>
                <a:ea typeface="APL385 Unicode"/>
                <a:cs typeface="APL385 Unicode"/>
                <a:sym typeface="APL385 Unicode"/>
              </a:rPr>
              <a:t>⎕OFF 0</a:t>
            </a:r>
            <a:r>
              <a:t> means success.</a:t>
            </a:r>
          </a:p>
        </p:txBody>
      </p:sp>
      <p:sp>
        <p:nvSpPr>
          <p:cNvPr id="310" name="The Run function"/>
          <p:cNvSpPr txBox="1"/>
          <p:nvPr>
            <p:ph type="title"/>
          </p:nvPr>
        </p:nvSpPr>
        <p:spPr>
          <a:prstGeom prst="rect">
            <a:avLst/>
          </a:prstGeom>
        </p:spPr>
        <p:txBody>
          <a:bodyPr/>
          <a:lstStyle/>
          <a:p>
            <a:pPr defTabSz="877823">
              <a:defRPr sz="3455"/>
            </a:pPr>
            <a:r>
              <a:t>The </a:t>
            </a:r>
            <a:r>
              <a:rPr>
                <a:latin typeface="APL385 Unicode"/>
                <a:ea typeface="APL385 Unicode"/>
                <a:cs typeface="APL385 Unicode"/>
                <a:sym typeface="APL385 Unicode"/>
              </a:rPr>
              <a:t>Run</a:t>
            </a:r>
            <a:r>
              <a:t> function</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3"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24" name="Learn how to run your unit tests from the shell.…"/>
          <p:cNvSpPr txBox="1"/>
          <p:nvPr>
            <p:ph type="body" idx="1"/>
          </p:nvPr>
        </p:nvSpPr>
        <p:spPr>
          <a:xfrm>
            <a:off x="323527" y="1264925"/>
            <a:ext cx="8051533" cy="3242041"/>
          </a:xfrm>
          <a:prstGeom prst="rect">
            <a:avLst/>
          </a:prstGeom>
        </p:spPr>
        <p:txBody>
          <a:bodyPr/>
          <a:lstStyle/>
          <a:p>
            <a:pPr/>
            <a:r>
              <a:t>Learn how to run your unit tests from the shell.</a:t>
            </a:r>
          </a:p>
          <a:p>
            <a:pPr>
              <a:defRPr>
                <a:solidFill>
                  <a:srgbClr val="E4E9ED"/>
                </a:solidFill>
              </a:defRPr>
            </a:pPr>
            <a:r>
              <a:t>Learn how to use a Docker container to run your application's unit tests</a:t>
            </a:r>
          </a:p>
          <a:p>
            <a:pPr>
              <a:defRPr>
                <a:solidFill>
                  <a:srgbClr val="E4E9ED"/>
                </a:solidFill>
              </a:defRPr>
            </a:pPr>
            <a:r>
              <a:t>Learn how to deploy your Docker container as a GitHub Action to run your tests automatically on each commit</a:t>
            </a:r>
          </a:p>
        </p:txBody>
      </p:sp>
      <p:sp>
        <p:nvSpPr>
          <p:cNvPr id="125" name="Aims"/>
          <p:cNvSpPr txBox="1"/>
          <p:nvPr>
            <p:ph type="title"/>
          </p:nvPr>
        </p:nvSpPr>
        <p:spPr>
          <a:prstGeom prst="rect">
            <a:avLst/>
          </a:prstGeom>
        </p:spPr>
        <p:txBody>
          <a:bodyPr/>
          <a:lstStyle/>
          <a:p>
            <a:pPr/>
            <a:r>
              <a:t>Aims</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5"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316" name="Run dir;testdir;results…"/>
          <p:cNvSpPr txBox="1"/>
          <p:nvPr/>
        </p:nvSpPr>
        <p:spPr>
          <a:xfrm>
            <a:off x="2651493" y="616459"/>
            <a:ext cx="4294173"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grpSp>
        <p:nvGrpSpPr>
          <p:cNvPr id="319" name="Group"/>
          <p:cNvGrpSpPr/>
          <p:nvPr/>
        </p:nvGrpSpPr>
        <p:grpSpPr>
          <a:xfrm>
            <a:off x="213972" y="822551"/>
            <a:ext cx="2451937" cy="1155851"/>
            <a:chOff x="0" y="0"/>
            <a:chExt cx="2451935" cy="1155849"/>
          </a:xfrm>
        </p:grpSpPr>
        <p:sp>
          <p:nvSpPr>
            <p:cNvPr id="317" name="Called with ⊂DIR by dyalog…"/>
            <p:cNvSpPr txBox="1"/>
            <p:nvPr/>
          </p:nvSpPr>
          <p:spPr>
            <a:xfrm>
              <a:off x="0" y="669229"/>
              <a:ext cx="1743218" cy="4866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defRPr sz="1100"/>
              </a:pPr>
              <a:r>
                <a:t>Called with ⊂DIR by dyalog </a:t>
              </a:r>
            </a:p>
            <a:p>
              <a:pPr>
                <a:defRPr sz="1100"/>
              </a:pPr>
              <a:r>
                <a:t>when encountering LOAD</a:t>
              </a:r>
            </a:p>
          </p:txBody>
        </p:sp>
        <p:sp>
          <p:nvSpPr>
            <p:cNvPr id="318" name="Line"/>
            <p:cNvSpPr/>
            <p:nvPr/>
          </p:nvSpPr>
          <p:spPr>
            <a:xfrm flipV="1">
              <a:off x="1699208" y="-1"/>
              <a:ext cx="752728" cy="915099"/>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22" name="Group"/>
          <p:cNvGrpSpPr/>
          <p:nvPr/>
        </p:nvGrpSpPr>
        <p:grpSpPr>
          <a:xfrm>
            <a:off x="4772000" y="354469"/>
            <a:ext cx="2867047" cy="728549"/>
            <a:chOff x="0" y="0"/>
            <a:chExt cx="2867045" cy="728548"/>
          </a:xfrm>
        </p:grpSpPr>
        <p:sp>
          <p:nvSpPr>
            <p:cNvPr id="320" name="Find our tests dir"/>
            <p:cNvSpPr txBox="1"/>
            <p:nvPr/>
          </p:nvSpPr>
          <p:spPr>
            <a:xfrm>
              <a:off x="1738206" y="0"/>
              <a:ext cx="1128840"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Find our tests dir</a:t>
              </a:r>
            </a:p>
          </p:txBody>
        </p:sp>
        <p:sp>
          <p:nvSpPr>
            <p:cNvPr id="321" name="Line"/>
            <p:cNvSpPr/>
            <p:nvPr/>
          </p:nvSpPr>
          <p:spPr>
            <a:xfrm flipH="1">
              <a:off x="-1" y="191365"/>
              <a:ext cx="1694041" cy="537184"/>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25" name="Group"/>
          <p:cNvGrpSpPr/>
          <p:nvPr/>
        </p:nvGrpSpPr>
        <p:grpSpPr>
          <a:xfrm>
            <a:off x="4815570" y="1623542"/>
            <a:ext cx="3350912" cy="472441"/>
            <a:chOff x="0" y="0"/>
            <a:chExt cx="3350911" cy="472440"/>
          </a:xfrm>
        </p:grpSpPr>
        <p:sp>
          <p:nvSpPr>
            <p:cNvPr id="323" name="Abandon play if we can't…"/>
            <p:cNvSpPr txBox="1"/>
            <p:nvPr/>
          </p:nvSpPr>
          <p:spPr>
            <a:xfrm>
              <a:off x="1779921" y="0"/>
              <a:ext cx="1570991" cy="4724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defRPr sz="1100"/>
              </a:pPr>
              <a:r>
                <a:t>Abandon play if we can't</a:t>
              </a:r>
            </a:p>
            <a:p>
              <a:pPr>
                <a:defRPr sz="1100"/>
              </a:pPr>
              <a:r>
                <a:t>find any tests</a:t>
              </a:r>
            </a:p>
          </p:txBody>
        </p:sp>
        <p:sp>
          <p:nvSpPr>
            <p:cNvPr id="324" name="Line"/>
            <p:cNvSpPr/>
            <p:nvPr/>
          </p:nvSpPr>
          <p:spPr>
            <a:xfrm flipH="1" flipV="1">
              <a:off x="-1" y="19387"/>
              <a:ext cx="1763654" cy="217312"/>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28" name="Group"/>
          <p:cNvGrpSpPr/>
          <p:nvPr/>
        </p:nvGrpSpPr>
        <p:grpSpPr>
          <a:xfrm>
            <a:off x="6868890" y="2430779"/>
            <a:ext cx="1191994" cy="281941"/>
            <a:chOff x="0" y="0"/>
            <a:chExt cx="1191992" cy="281940"/>
          </a:xfrm>
        </p:grpSpPr>
        <p:sp>
          <p:nvSpPr>
            <p:cNvPr id="326" name="Call ]dtest"/>
            <p:cNvSpPr txBox="1"/>
            <p:nvPr/>
          </p:nvSpPr>
          <p:spPr>
            <a:xfrm>
              <a:off x="461717" y="0"/>
              <a:ext cx="730276"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Call ]dtest</a:t>
              </a:r>
            </a:p>
          </p:txBody>
        </p:sp>
        <p:sp>
          <p:nvSpPr>
            <p:cNvPr id="327" name="Line"/>
            <p:cNvSpPr/>
            <p:nvPr/>
          </p:nvSpPr>
          <p:spPr>
            <a:xfrm flipH="1" flipV="1">
              <a:off x="0" y="94660"/>
              <a:ext cx="421462" cy="65051"/>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31" name="Group"/>
          <p:cNvGrpSpPr/>
          <p:nvPr/>
        </p:nvGrpSpPr>
        <p:grpSpPr>
          <a:xfrm>
            <a:off x="4836890" y="2684779"/>
            <a:ext cx="3088841" cy="281941"/>
            <a:chOff x="0" y="0"/>
            <a:chExt cx="3088839" cy="281940"/>
          </a:xfrm>
        </p:grpSpPr>
        <p:sp>
          <p:nvSpPr>
            <p:cNvPr id="329" name="]dtest returns empty vector in quiet mode"/>
            <p:cNvSpPr txBox="1"/>
            <p:nvPr/>
          </p:nvSpPr>
          <p:spPr>
            <a:xfrm>
              <a:off x="461717" y="0"/>
              <a:ext cx="2627123"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]dtest returns empty vector in quiet mode</a:t>
              </a:r>
            </a:p>
          </p:txBody>
        </p:sp>
        <p:sp>
          <p:nvSpPr>
            <p:cNvPr id="330" name="Line"/>
            <p:cNvSpPr/>
            <p:nvPr/>
          </p:nvSpPr>
          <p:spPr>
            <a:xfrm flipH="1" flipV="1">
              <a:off x="0" y="94660"/>
              <a:ext cx="421462" cy="65051"/>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34" name="Group"/>
          <p:cNvGrpSpPr/>
          <p:nvPr/>
        </p:nvGrpSpPr>
        <p:grpSpPr>
          <a:xfrm>
            <a:off x="3693890" y="3065779"/>
            <a:ext cx="2138182" cy="281941"/>
            <a:chOff x="0" y="0"/>
            <a:chExt cx="2138181" cy="281940"/>
          </a:xfrm>
        </p:grpSpPr>
        <p:sp>
          <p:nvSpPr>
            <p:cNvPr id="332" name="Return value 0 for success"/>
            <p:cNvSpPr txBox="1"/>
            <p:nvPr/>
          </p:nvSpPr>
          <p:spPr>
            <a:xfrm>
              <a:off x="461717" y="0"/>
              <a:ext cx="1676465"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Return value 0 for success</a:t>
              </a:r>
            </a:p>
          </p:txBody>
        </p:sp>
        <p:sp>
          <p:nvSpPr>
            <p:cNvPr id="333" name="Line"/>
            <p:cNvSpPr/>
            <p:nvPr/>
          </p:nvSpPr>
          <p:spPr>
            <a:xfrm flipH="1" flipV="1">
              <a:off x="0" y="94660"/>
              <a:ext cx="421462" cy="65051"/>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37" name="Group"/>
          <p:cNvGrpSpPr/>
          <p:nvPr/>
        </p:nvGrpSpPr>
        <p:grpSpPr>
          <a:xfrm>
            <a:off x="3744690" y="3726179"/>
            <a:ext cx="862442" cy="281941"/>
            <a:chOff x="0" y="0"/>
            <a:chExt cx="862440" cy="281940"/>
          </a:xfrm>
        </p:grpSpPr>
        <p:sp>
          <p:nvSpPr>
            <p:cNvPr id="335" name="FAIL!"/>
            <p:cNvSpPr txBox="1"/>
            <p:nvPr/>
          </p:nvSpPr>
          <p:spPr>
            <a:xfrm>
              <a:off x="461717" y="0"/>
              <a:ext cx="400724"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FAIL!</a:t>
              </a:r>
            </a:p>
          </p:txBody>
        </p:sp>
        <p:sp>
          <p:nvSpPr>
            <p:cNvPr id="336" name="Line"/>
            <p:cNvSpPr/>
            <p:nvPr/>
          </p:nvSpPr>
          <p:spPr>
            <a:xfrm flipH="1" flipV="1">
              <a:off x="0" y="94660"/>
              <a:ext cx="421462" cy="65051"/>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sp>
        <p:nvSpPr>
          <p:cNvPr id="338" name="Run"/>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Run</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xit" nodeType="clickEffect" presetSubtype="0" presetID="1" grpId="2" fill="hold">
                                  <p:stCondLst>
                                    <p:cond delay="0"/>
                                  </p:stCondLst>
                                  <p:iterate type="el" backwards="0">
                                    <p:tmAbs val="0"/>
                                  </p:iterate>
                                  <p:childTnLst>
                                    <p:set>
                                      <p:cBhvr>
                                        <p:cTn id="10" fill="hold">
                                          <p:stCondLst>
                                            <p:cond delay="0"/>
                                          </p:stCondLst>
                                        </p:cTn>
                                        <p:tgtEl>
                                          <p:spTgt spid="31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3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xit" nodeType="clickEffect" presetSubtype="0" presetID="1" grpId="4" fill="hold">
                                  <p:stCondLst>
                                    <p:cond delay="0"/>
                                  </p:stCondLst>
                                  <p:iterate type="el" backwards="0">
                                    <p:tmAbs val="0"/>
                                  </p:iterate>
                                  <p:childTnLst>
                                    <p:set>
                                      <p:cBhvr>
                                        <p:cTn id="18" fill="hold">
                                          <p:stCondLst>
                                            <p:cond delay="0"/>
                                          </p:stCondLst>
                                        </p:cTn>
                                        <p:tgtEl>
                                          <p:spTgt spid="32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3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xit" nodeType="clickEffect" presetSubtype="0" presetID="1" grpId="6" fill="hold">
                                  <p:stCondLst>
                                    <p:cond delay="0"/>
                                  </p:stCondLst>
                                  <p:iterate type="el" backwards="0">
                                    <p:tmAbs val="0"/>
                                  </p:iterate>
                                  <p:childTnLst>
                                    <p:set>
                                      <p:cBhvr>
                                        <p:cTn id="26" fill="hold">
                                          <p:stCondLst>
                                            <p:cond delay="0"/>
                                          </p:stCondLst>
                                        </p:cTn>
                                        <p:tgtEl>
                                          <p:spTgt spid="32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 grpId="7" fill="hold">
                                  <p:stCondLst>
                                    <p:cond delay="0"/>
                                  </p:stCondLst>
                                  <p:iterate type="el" backwards="0">
                                    <p:tmAbs val="0"/>
                                  </p:iterate>
                                  <p:childTnLst>
                                    <p:set>
                                      <p:cBhvr>
                                        <p:cTn id="30" fill="hold"/>
                                        <p:tgtEl>
                                          <p:spTgt spid="3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Class="exit" nodeType="clickEffect" presetSubtype="0" presetID="1" grpId="8" fill="hold">
                                  <p:stCondLst>
                                    <p:cond delay="0"/>
                                  </p:stCondLst>
                                  <p:iterate type="el" backwards="0">
                                    <p:tmAbs val="0"/>
                                  </p:iterate>
                                  <p:childTnLst>
                                    <p:set>
                                      <p:cBhvr>
                                        <p:cTn id="34" fill="hold">
                                          <p:stCondLst>
                                            <p:cond delay="0"/>
                                          </p:stCondLst>
                                        </p:cTn>
                                        <p:tgtEl>
                                          <p:spTgt spid="32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0" presetID="1" grpId="9" fill="hold">
                                  <p:stCondLst>
                                    <p:cond delay="0"/>
                                  </p:stCondLst>
                                  <p:iterate type="el" backwards="0">
                                    <p:tmAbs val="0"/>
                                  </p:iterate>
                                  <p:childTnLst>
                                    <p:set>
                                      <p:cBhvr>
                                        <p:cTn id="38" fill="hold"/>
                                        <p:tgtEl>
                                          <p:spTgt spid="3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Class="exit" nodeType="clickEffect" presetSubtype="0" presetID="1" grpId="10" fill="hold">
                                  <p:stCondLst>
                                    <p:cond delay="0"/>
                                  </p:stCondLst>
                                  <p:iterate type="el" backwards="0">
                                    <p:tmAbs val="0"/>
                                  </p:iterate>
                                  <p:childTnLst>
                                    <p:set>
                                      <p:cBhvr>
                                        <p:cTn id="42" fill="hold">
                                          <p:stCondLst>
                                            <p:cond delay="0"/>
                                          </p:stCondLst>
                                        </p:cTn>
                                        <p:tgtEl>
                                          <p:spTgt spid="33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0" presetID="1" grpId="11" fill="hold">
                                  <p:stCondLst>
                                    <p:cond delay="0"/>
                                  </p:stCondLst>
                                  <p:iterate type="el" backwards="0">
                                    <p:tmAbs val="0"/>
                                  </p:iterate>
                                  <p:childTnLst>
                                    <p:set>
                                      <p:cBhvr>
                                        <p:cTn id="46" fill="hold"/>
                                        <p:tgtEl>
                                          <p:spTgt spid="3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Class="exit" nodeType="clickEffect" presetSubtype="0" presetID="1" grpId="12" fill="hold">
                                  <p:stCondLst>
                                    <p:cond delay="0"/>
                                  </p:stCondLst>
                                  <p:iterate type="el" backwards="0">
                                    <p:tmAbs val="0"/>
                                  </p:iterate>
                                  <p:childTnLst>
                                    <p:set>
                                      <p:cBhvr>
                                        <p:cTn id="50" fill="hold">
                                          <p:stCondLst>
                                            <p:cond delay="0"/>
                                          </p:stCondLst>
                                        </p:cTn>
                                        <p:tgtEl>
                                          <p:spTgt spid="33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0" presetID="1" grpId="13" fill="hold">
                                  <p:stCondLst>
                                    <p:cond delay="0"/>
                                  </p:stCondLst>
                                  <p:iterate type="el" backwards="0">
                                    <p:tmAbs val="0"/>
                                  </p:iterate>
                                  <p:childTnLst>
                                    <p:set>
                                      <p:cBhvr>
                                        <p:cTn id="54" fill="hold"/>
                                        <p:tgtEl>
                                          <p:spTgt spid="3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Class="exit" nodeType="clickEffect" presetSubtype="0" presetID="1" grpId="14" fill="hold">
                                  <p:stCondLst>
                                    <p:cond delay="0"/>
                                  </p:stCondLst>
                                  <p:iterate type="el" backwards="0">
                                    <p:tmAbs val="0"/>
                                  </p:iterate>
                                  <p:childTnLst>
                                    <p:set>
                                      <p:cBhvr>
                                        <p:cTn id="58" fill="hold">
                                          <p:stCondLst>
                                            <p:cond delay="0"/>
                                          </p:stCondLst>
                                        </p:cTn>
                                        <p:tgtEl>
                                          <p:spTgt spid="337"/>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4" grpId="11"/>
      <p:bldP build="whole" bldLvl="1" animBg="1" rev="0" advAuto="0" spid="334" grpId="12"/>
      <p:bldP build="whole" bldLvl="1" animBg="1" rev="0" advAuto="0" spid="328" grpId="7"/>
      <p:bldP build="whole" bldLvl="1" animBg="1" rev="0" advAuto="0" spid="328" grpId="8"/>
      <p:bldP build="whole" bldLvl="1" animBg="1" rev="0" advAuto="0" spid="331" grpId="9"/>
      <p:bldP build="whole" bldLvl="1" animBg="1" rev="0" advAuto="0" spid="331" grpId="10"/>
      <p:bldP build="whole" bldLvl="1" animBg="1" rev="0" advAuto="0" spid="322" grpId="3"/>
      <p:bldP build="whole" bldLvl="1" animBg="1" rev="0" advAuto="0" spid="322" grpId="4"/>
      <p:bldP build="whole" bldLvl="1" animBg="1" rev="0" advAuto="0" spid="325" grpId="5"/>
      <p:bldP build="whole" bldLvl="1" animBg="1" rev="0" advAuto="0" spid="325" grpId="6"/>
      <p:bldP build="whole" bldLvl="1" animBg="1" rev="0" advAuto="0" spid="337" grpId="13"/>
      <p:bldP build="whole" bldLvl="1" animBg="1" rev="0" advAuto="0" spid="337" grpId="14"/>
      <p:bldP build="whole" bldLvl="1" animBg="1" rev="0" advAuto="0" spid="319" grpId="1"/>
      <p:bldP build="whole" bldLvl="1" animBg="1" rev="0" advAuto="0" spid="319" grpId="2"/>
    </p:bld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43" name="Docker"/>
          <p:cNvSpPr txBox="1"/>
          <p:nvPr/>
        </p:nvSpPr>
        <p:spPr>
          <a:xfrm>
            <a:off x="3509045" y="2233929"/>
            <a:ext cx="1470254" cy="6756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600"/>
            </a:lvl1pPr>
          </a:lstStyle>
          <a:p>
            <a:pPr/>
            <a:r>
              <a:t>Docker</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7" name="[1]  FROM dyalog/dyalog…"/>
          <p:cNvSpPr txBox="1"/>
          <p:nvPr/>
        </p:nvSpPr>
        <p:spPr>
          <a:xfrm>
            <a:off x="1443821" y="88728"/>
            <a:ext cx="7007861" cy="53213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309562">
              <a:defRPr sz="1100">
                <a:solidFill>
                  <a:srgbClr val="000000"/>
                </a:solidFill>
                <a:latin typeface="APL385 Unicode"/>
                <a:ea typeface="APL385 Unicode"/>
                <a:cs typeface="APL385 Unicode"/>
                <a:sym typeface="APL385 Unicode"/>
              </a:defRPr>
            </a:pPr>
            <a:r>
              <a:t>[1]  FROM dyalog/dyalog</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[2]  ARG DYALOG_RELEASE=18.2</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[3]  USER root</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[4]  RUN mkdir -p /home/dyalog/MyUCMDs</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[5]  RUN chmod 777 /home/dyalog/MyUCMDs &amp;&amp; chown dyalog:dyalog /home/dyalog/MyUCMDs</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[6]  RUN mkdir /src /tests</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[7]  RUN chown dyalog:dyalog /src /tests</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[8]  COPY entrypoint.sh /entrypoint</a:t>
            </a:r>
          </a:p>
          <a:p>
            <a:pPr defTabSz="309562">
              <a:defRPr sz="1100">
                <a:solidFill>
                  <a:srgbClr val="000000"/>
                </a:solidFill>
                <a:latin typeface="APL385 Unicode"/>
                <a:ea typeface="APL385 Unicode"/>
                <a:cs typeface="APL385 Unicode"/>
                <a:sym typeface="APL385 Unicode"/>
              </a:defRPr>
            </a:pPr>
            <a:r>
              <a:t>[9]  RUN chmod +x /entrypoint</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[10] RUN sed -i "s/{{DYALOG_RELEASE}}/${DYALOG_RELEASE}/" /entrypoint</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[11] USER dyalog</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[12] ENV LOAD "/src"</a:t>
            </a:r>
          </a:p>
          <a:p>
            <a:pPr defTabSz="309562">
              <a:defRPr sz="1100">
                <a:solidFill>
                  <a:srgbClr val="000000"/>
                </a:solidFill>
                <a:latin typeface="APL385 Unicode"/>
                <a:ea typeface="APL385 Unicode"/>
                <a:cs typeface="APL385 Unicode"/>
                <a:sym typeface="APL385 Unicode"/>
              </a:defRPr>
            </a:pPr>
          </a:p>
          <a:p>
            <a:pPr defTabSz="309562">
              <a:defRPr sz="1100">
                <a:solidFill>
                  <a:srgbClr val="000000"/>
                </a:solidFill>
                <a:latin typeface="APL385 Unicode"/>
                <a:ea typeface="APL385 Unicode"/>
                <a:cs typeface="APL385 Unicode"/>
                <a:sym typeface="APL385 Unicode"/>
              </a:defRPr>
            </a:pPr>
            <a:r>
              <a:t>[13] ENTRYPOINT ["/entrypoint"]</a:t>
            </a:r>
          </a:p>
          <a:p>
            <a:pPr defTabSz="309562">
              <a:defRPr sz="1100">
                <a:solidFill>
                  <a:srgbClr val="000000"/>
                </a:solidFill>
                <a:latin typeface="APL385 Unicode"/>
                <a:ea typeface="APL385 Unicode"/>
                <a:cs typeface="APL385 Unicode"/>
                <a:sym typeface="APL385 Unicode"/>
              </a:defRPr>
            </a:pP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1]  FROM dyalog/dyalog…"/>
          <p:cNvSpPr txBox="1"/>
          <p:nvPr/>
        </p:nvSpPr>
        <p:spPr>
          <a:xfrm>
            <a:off x="1443821" y="88728"/>
            <a:ext cx="7007861" cy="53213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309562">
              <a:defRPr sz="1100">
                <a:solidFill>
                  <a:srgbClr val="FF4A59"/>
                </a:solidFill>
                <a:latin typeface="APL385 Unicode"/>
                <a:ea typeface="APL385 Unicode"/>
                <a:cs typeface="APL385 Unicode"/>
                <a:sym typeface="APL385 Unicode"/>
              </a:defRPr>
            </a:pPr>
            <a:r>
              <a:t>[1]  FROM dyalog/dyalog</a:t>
            </a:r>
          </a:p>
          <a:p>
            <a:pPr defTabSz="309562">
              <a:defRPr sz="1100">
                <a:solidFill>
                  <a:srgbClr val="000000"/>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[2]  ARG DYALOG_RELEASE=18.2</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[3]  USER root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[4]  RUN mkdir -p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[5]  RUN chmod 777 /home/dyalog/MyUCMDs &amp;&amp; chown dyalog:dyalog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[6]  RUN mkdir /src /tests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[7]  RUN chown dyalog:dyalog /src /tests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[8]  COPY entrypoint.sh /entrypoint</a:t>
            </a:r>
          </a:p>
          <a:p>
            <a:pPr defTabSz="309562">
              <a:defRPr sz="1100">
                <a:solidFill>
                  <a:srgbClr val="E4E9ED"/>
                </a:solidFill>
                <a:latin typeface="APL385 Unicode"/>
                <a:ea typeface="APL385 Unicode"/>
                <a:cs typeface="APL385 Unicode"/>
                <a:sym typeface="APL385 Unicode"/>
              </a:defRPr>
            </a:pPr>
            <a:r>
              <a:t>[9]  RUN chmod +x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[10] RUN sed -i "s/{{DYALOG_RELEASE}}/${DYALOG_RELEASE}/"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[11] USER dyalog</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[12] ENV LOAD "/src"</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[13] ENTRYPOINT ["/entrypoint"]</a:t>
            </a:r>
          </a:p>
          <a:p>
            <a:pPr defTabSz="309562">
              <a:defRPr sz="1100">
                <a:solidFill>
                  <a:srgbClr val="000000"/>
                </a:solidFill>
                <a:latin typeface="APL385 Unicode"/>
                <a:ea typeface="APL385 Unicode"/>
                <a:cs typeface="APL385 Unicode"/>
                <a:sym typeface="APL385 Unicode"/>
              </a:defRPr>
            </a:pP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 name="[1]  FROM dyalog/dyalog…"/>
          <p:cNvSpPr txBox="1"/>
          <p:nvPr/>
        </p:nvSpPr>
        <p:spPr>
          <a:xfrm>
            <a:off x="1443821" y="88728"/>
            <a:ext cx="7007861" cy="53213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309562">
              <a:defRPr sz="1100">
                <a:solidFill>
                  <a:srgbClr val="E4E9ED"/>
                </a:solidFill>
                <a:latin typeface="APL385 Unicode"/>
                <a:ea typeface="APL385 Unicode"/>
                <a:cs typeface="APL385 Unicode"/>
                <a:sym typeface="APL385 Unicode"/>
              </a:defRPr>
            </a:pPr>
            <a:r>
              <a:t>[1]  FROM dyalog/dyalog</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[2]  ARG DYALOG_RELEASE=18.2</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[3]  USER root</a:t>
            </a:r>
          </a:p>
          <a:p>
            <a:pPr defTabSz="309562">
              <a:defRPr sz="1100">
                <a:solidFill>
                  <a:srgbClr val="000000"/>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[4]  RUN mkdir -p /home/dyalog/MyUCMDs</a:t>
            </a:r>
          </a:p>
          <a:p>
            <a:pPr defTabSz="309562">
              <a:defRPr sz="1100">
                <a:solidFill>
                  <a:srgbClr val="FF4A59"/>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[5]  RUN chmod 777 /home/dyalog/MyUCMDs &amp;&amp; chown dyalog:dyalog /home/dyalog/MyUCMDs</a:t>
            </a:r>
          </a:p>
          <a:p>
            <a:pPr defTabSz="309562">
              <a:defRPr sz="1100">
                <a:solidFill>
                  <a:srgbClr val="FF4A59"/>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[6]  RUN mkdir /src /tests</a:t>
            </a:r>
          </a:p>
          <a:p>
            <a:pPr defTabSz="309562">
              <a:defRPr sz="1100">
                <a:solidFill>
                  <a:srgbClr val="FF4A59"/>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[7]  RUN chown dyalog:dyalog /src /tests</a:t>
            </a:r>
          </a:p>
          <a:p>
            <a:pPr defTabSz="309562">
              <a:defRPr sz="1100">
                <a:solidFill>
                  <a:srgbClr val="000000"/>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[8]  COPY entrypoint.sh /entrypoint</a:t>
            </a:r>
          </a:p>
          <a:p>
            <a:pPr defTabSz="309562">
              <a:defRPr sz="1100">
                <a:solidFill>
                  <a:srgbClr val="E4E9ED"/>
                </a:solidFill>
                <a:latin typeface="APL385 Unicode"/>
                <a:ea typeface="APL385 Unicode"/>
                <a:cs typeface="APL385 Unicode"/>
                <a:sym typeface="APL385 Unicode"/>
              </a:defRPr>
            </a:pPr>
            <a:r>
              <a:t>[9]  RUN chmod +x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[10] RUN sed -i "s/{{DYALOG_RELEASE}}/${DYALOG_RELEASE}/"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[11] USER dyalog</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[12] ENV LOAD "/src"</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[13] ENTRYPOINT ["/entrypoint"]</a:t>
            </a:r>
          </a:p>
          <a:p>
            <a:pPr defTabSz="309562">
              <a:defRPr sz="1100">
                <a:solidFill>
                  <a:srgbClr val="000000"/>
                </a:solidFill>
                <a:latin typeface="APL385 Unicode"/>
                <a:ea typeface="APL385 Unicode"/>
                <a:cs typeface="APL385 Unicode"/>
                <a:sym typeface="APL385 Unicode"/>
              </a:defRPr>
            </a:pP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9" name="[1]  FROM dyalog/dyalog…"/>
          <p:cNvSpPr txBox="1"/>
          <p:nvPr/>
        </p:nvSpPr>
        <p:spPr>
          <a:xfrm>
            <a:off x="1443821" y="88728"/>
            <a:ext cx="7007861" cy="53213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309562">
              <a:defRPr sz="1100">
                <a:solidFill>
                  <a:srgbClr val="E4E9ED"/>
                </a:solidFill>
                <a:latin typeface="APL385 Unicode"/>
                <a:ea typeface="APL385 Unicode"/>
                <a:cs typeface="APL385 Unicode"/>
                <a:sym typeface="APL385 Unicode"/>
              </a:defRPr>
            </a:pPr>
            <a:r>
              <a:t>[1]  FROM dyalog/dyalog</a:t>
            </a:r>
          </a:p>
          <a:p>
            <a:pPr defTabSz="309562">
              <a:defRPr sz="1100">
                <a:solidFill>
                  <a:srgbClr val="000000"/>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[2]  ARG DYALOG_RELEASE=18.2</a:t>
            </a:r>
          </a:p>
          <a:p>
            <a:pPr defTabSz="309562">
              <a:defRPr sz="1100">
                <a:solidFill>
                  <a:srgbClr val="000000"/>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[3]  USER root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[4]  RUN mkdir -p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[5]  RUN chmod 777 /home/dyalog/MyUCMDs &amp;&amp; chown dyalog:dyalog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[6]  RUN mkdir /src /tests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[7]  RUN chown dyalog:dyalog /src /tests</a:t>
            </a:r>
          </a:p>
          <a:p>
            <a:pPr defTabSz="309562">
              <a:defRPr sz="1100">
                <a:solidFill>
                  <a:srgbClr val="000000"/>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[8]  COPY entrypoint.sh /entrypoint</a:t>
            </a:r>
          </a:p>
          <a:p>
            <a:pPr defTabSz="309562">
              <a:defRPr sz="1100">
                <a:solidFill>
                  <a:srgbClr val="FF4A59"/>
                </a:solidFill>
                <a:latin typeface="APL385 Unicode"/>
                <a:ea typeface="APL385 Unicode"/>
                <a:cs typeface="APL385 Unicode"/>
                <a:sym typeface="APL385 Unicode"/>
              </a:defRPr>
            </a:pPr>
            <a:r>
              <a:t>[9]  RUN chmod +x /entrypoint</a:t>
            </a:r>
          </a:p>
          <a:p>
            <a:pPr defTabSz="309562">
              <a:defRPr sz="1100">
                <a:solidFill>
                  <a:srgbClr val="FF4A59"/>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[10] RUN sed -i "s/{{DYALOG_RELEASE}}/${DYALOG_RELEASE}/" /entrypoint</a:t>
            </a:r>
          </a:p>
          <a:p>
            <a:pPr defTabSz="309562">
              <a:defRPr sz="1100">
                <a:solidFill>
                  <a:srgbClr val="000000"/>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[11] USER dyalog</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[12] ENV LOAD "/src"</a:t>
            </a:r>
          </a:p>
          <a:p>
            <a:pPr defTabSz="309562">
              <a:defRPr sz="1100">
                <a:solidFill>
                  <a:srgbClr val="000000"/>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[13] ENTRYPOINT ["/entrypoint"]</a:t>
            </a:r>
          </a:p>
          <a:p>
            <a:pPr defTabSz="309562">
              <a:defRPr sz="1100">
                <a:solidFill>
                  <a:srgbClr val="000000"/>
                </a:solidFill>
                <a:latin typeface="APL385 Unicode"/>
                <a:ea typeface="APL385 Unicode"/>
                <a:cs typeface="APL385 Unicode"/>
                <a:sym typeface="APL385 Unicode"/>
              </a:defRPr>
            </a:pP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3" name="[1]  FROM dyalog/dyalog…"/>
          <p:cNvSpPr txBox="1"/>
          <p:nvPr/>
        </p:nvSpPr>
        <p:spPr>
          <a:xfrm>
            <a:off x="1443821" y="88728"/>
            <a:ext cx="7007861" cy="53213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309562">
              <a:defRPr sz="1100">
                <a:solidFill>
                  <a:srgbClr val="E4E9ED"/>
                </a:solidFill>
                <a:latin typeface="APL385 Unicode"/>
                <a:ea typeface="APL385 Unicode"/>
                <a:cs typeface="APL385 Unicode"/>
                <a:sym typeface="APL385 Unicode"/>
              </a:defRPr>
            </a:pPr>
            <a:r>
              <a:t>[1]  FROM dyalog/dyalog</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[2]  ARG DYALOG_RELEASE=18.2</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[3]  USER root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[4]  RUN mkdir -p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[5]  RUN chmod 777 /home/dyalog/MyUCMDs &amp;&amp; chown dyalog:dyalog /home/dyalog/MyUCMDs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[6]  RUN mkdir /src /tests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[7]  RUN chown dyalog:dyalog /src /tests</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[8]  COPY entrypoint.sh /entrypoint</a:t>
            </a:r>
          </a:p>
          <a:p>
            <a:pPr defTabSz="309562">
              <a:defRPr sz="1100">
                <a:solidFill>
                  <a:srgbClr val="E4E9ED"/>
                </a:solidFill>
                <a:latin typeface="APL385 Unicode"/>
                <a:ea typeface="APL385 Unicode"/>
                <a:cs typeface="APL385 Unicode"/>
                <a:sym typeface="APL385 Unicode"/>
              </a:defRPr>
            </a:pPr>
            <a:r>
              <a:t>[9]  RUN chmod +x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[10] RUN sed -i "s/{{DYALOG_RELEASE}}/${DYALOG_RELEASE}/" /entrypoint</a:t>
            </a:r>
          </a:p>
          <a:p>
            <a:pPr defTabSz="309562">
              <a:defRPr sz="1100">
                <a:solidFill>
                  <a:srgbClr val="E4E9ED"/>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[11] USER dyalog</a:t>
            </a:r>
          </a:p>
          <a:p>
            <a:pPr defTabSz="309562">
              <a:defRPr sz="1100">
                <a:solidFill>
                  <a:srgbClr val="000000"/>
                </a:solidFill>
                <a:latin typeface="APL385 Unicode"/>
                <a:ea typeface="APL385 Unicode"/>
                <a:cs typeface="APL385 Unicode"/>
                <a:sym typeface="APL385 Unicode"/>
              </a:defRPr>
            </a:pPr>
          </a:p>
          <a:p>
            <a:pPr defTabSz="309562">
              <a:defRPr sz="1100">
                <a:solidFill>
                  <a:srgbClr val="FF4A59"/>
                </a:solidFill>
                <a:latin typeface="APL385 Unicode"/>
                <a:ea typeface="APL385 Unicode"/>
                <a:cs typeface="APL385 Unicode"/>
                <a:sym typeface="APL385 Unicode"/>
              </a:defRPr>
            </a:pPr>
            <a:r>
              <a:t>[12] ENV LOAD "/src"</a:t>
            </a:r>
          </a:p>
          <a:p>
            <a:pPr defTabSz="309562">
              <a:defRPr sz="1100">
                <a:solidFill>
                  <a:srgbClr val="000000"/>
                </a:solidFill>
                <a:latin typeface="APL385 Unicode"/>
                <a:ea typeface="APL385 Unicode"/>
                <a:cs typeface="APL385 Unicode"/>
                <a:sym typeface="APL385 Unicode"/>
              </a:defRPr>
            </a:pPr>
          </a:p>
          <a:p>
            <a:pPr defTabSz="309562">
              <a:defRPr sz="1100">
                <a:solidFill>
                  <a:srgbClr val="E4E9ED"/>
                </a:solidFill>
                <a:latin typeface="APL385 Unicode"/>
                <a:ea typeface="APL385 Unicode"/>
                <a:cs typeface="APL385 Unicode"/>
                <a:sym typeface="APL385 Unicode"/>
              </a:defRPr>
            </a:pPr>
            <a:r>
              <a:t>[13] ENTRYPOINT ["/entrypoint"]</a:t>
            </a:r>
          </a:p>
          <a:p>
            <a:pPr defTabSz="309562">
              <a:defRPr sz="1100">
                <a:solidFill>
                  <a:srgbClr val="000000"/>
                </a:solidFill>
                <a:latin typeface="APL385 Unicode"/>
                <a:ea typeface="APL385 Unicode"/>
                <a:cs typeface="APL385 Unicode"/>
                <a:sym typeface="APL385 Unicode"/>
              </a:defRPr>
            </a:pP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7" name="#!/bin/bash…"/>
          <p:cNvSpPr txBox="1"/>
          <p:nvPr/>
        </p:nvSpPr>
        <p:spPr>
          <a:xfrm>
            <a:off x="1944528" y="1257300"/>
            <a:ext cx="5262881" cy="26289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171450">
              <a:defRPr sz="1200">
                <a:solidFill>
                  <a:srgbClr val="008000"/>
                </a:solidFill>
                <a:latin typeface="APL385 Unicode"/>
                <a:ea typeface="APL385 Unicode"/>
                <a:cs typeface="APL385 Unicode"/>
                <a:sym typeface="APL385 Unicode"/>
              </a:defRPr>
            </a:pPr>
            <a:r>
              <a:t>#!/bin/bash</a:t>
            </a:r>
            <a:endParaRPr>
              <a:solidFill>
                <a:srgbClr val="3B3B3B"/>
              </a:solidFill>
            </a:endParaRPr>
          </a:p>
          <a:p>
            <a:pPr defTabSz="171450">
              <a:defRPr sz="1200">
                <a:solidFill>
                  <a:srgbClr val="3B3B3B"/>
                </a:solidFill>
                <a:latin typeface="APL385 Unicode"/>
                <a:ea typeface="APL385 Unicode"/>
                <a:cs typeface="APL385 Unicode"/>
                <a:sym typeface="APL385 Unicode"/>
              </a:defRPr>
            </a:pPr>
          </a:p>
          <a:p>
            <a:pPr defTabSz="171450">
              <a:defRPr sz="1200">
                <a:solidFill>
                  <a:srgbClr val="A31515"/>
                </a:solidFill>
                <a:latin typeface="APL385 Unicode"/>
                <a:ea typeface="APL385 Unicode"/>
                <a:cs typeface="APL385 Unicode"/>
                <a:sym typeface="APL385 Unicode"/>
              </a:defRPr>
            </a:pPr>
            <a:r>
              <a:rPr>
                <a:solidFill>
                  <a:srgbClr val="0000FF"/>
                </a:solidFill>
              </a:rPr>
              <a:t>export</a:t>
            </a:r>
            <a:r>
              <a:rPr>
                <a:solidFill>
                  <a:srgbClr val="3B3B3B"/>
                </a:solidFill>
              </a:rPr>
              <a:t> </a:t>
            </a:r>
            <a:r>
              <a:rPr>
                <a:solidFill>
                  <a:srgbClr val="001080"/>
                </a:solidFill>
              </a:rPr>
              <a:t>DYALOG</a:t>
            </a:r>
            <a:r>
              <a:rPr>
                <a:solidFill>
                  <a:srgbClr val="3B3B3B"/>
                </a:solidFill>
              </a:rPr>
              <a:t>=</a:t>
            </a:r>
            <a:r>
              <a:t>/opt/mdyalog/{{DYALOG_RELEASE}}/64/unicode/</a:t>
            </a:r>
            <a:endParaRPr>
              <a:solidFill>
                <a:srgbClr val="3B3B3B"/>
              </a:solidFill>
            </a:endParaRPr>
          </a:p>
          <a:p>
            <a:pPr defTabSz="171450">
              <a:defRPr sz="1200">
                <a:solidFill>
                  <a:srgbClr val="001080"/>
                </a:solidFill>
                <a:latin typeface="APL385 Unicode"/>
                <a:ea typeface="APL385 Unicode"/>
                <a:cs typeface="APL385 Unicode"/>
                <a:sym typeface="APL385 Unicode"/>
              </a:defRPr>
            </a:pPr>
            <a:r>
              <a:rPr>
                <a:solidFill>
                  <a:srgbClr val="0000FF"/>
                </a:solidFill>
              </a:rPr>
              <a:t>export</a:t>
            </a:r>
            <a:r>
              <a:rPr>
                <a:solidFill>
                  <a:srgbClr val="3B3B3B"/>
                </a:solidFill>
              </a:rPr>
              <a:t> </a:t>
            </a:r>
            <a:r>
              <a:t>LD_LIBRARY_PATH</a:t>
            </a:r>
            <a:r>
              <a:rPr>
                <a:solidFill>
                  <a:srgbClr val="3B3B3B"/>
                </a:solidFill>
              </a:rPr>
              <a:t>=</a:t>
            </a:r>
            <a:r>
              <a:rPr>
                <a:solidFill>
                  <a:srgbClr val="A31515"/>
                </a:solidFill>
              </a:rPr>
              <a:t>"${</a:t>
            </a:r>
            <a:r>
              <a:t>DYALOG</a:t>
            </a:r>
            <a:r>
              <a:rPr>
                <a:solidFill>
                  <a:srgbClr val="A31515"/>
                </a:solidFill>
              </a:rPr>
              <a:t>}:${</a:t>
            </a:r>
            <a:r>
              <a:t>LD_LIBRARY_PATH</a:t>
            </a:r>
            <a:r>
              <a:rPr>
                <a:solidFill>
                  <a:srgbClr val="A31515"/>
                </a:solidFill>
              </a:rPr>
              <a:t>}"</a:t>
            </a:r>
            <a:endParaRPr>
              <a:solidFill>
                <a:srgbClr val="3B3B3B"/>
              </a:solidFill>
            </a:endParaRPr>
          </a:p>
          <a:p>
            <a:pPr defTabSz="171450">
              <a:defRPr sz="1200">
                <a:solidFill>
                  <a:srgbClr val="001080"/>
                </a:solidFill>
                <a:latin typeface="APL385 Unicode"/>
                <a:ea typeface="APL385 Unicode"/>
                <a:cs typeface="APL385 Unicode"/>
                <a:sym typeface="APL385 Unicode"/>
              </a:defRPr>
            </a:pPr>
            <a:r>
              <a:rPr>
                <a:solidFill>
                  <a:srgbClr val="0000FF"/>
                </a:solidFill>
              </a:rPr>
              <a:t>export</a:t>
            </a:r>
            <a:r>
              <a:rPr>
                <a:solidFill>
                  <a:srgbClr val="3B3B3B"/>
                </a:solidFill>
              </a:rPr>
              <a:t> </a:t>
            </a:r>
            <a:r>
              <a:t>WSPATH</a:t>
            </a:r>
            <a:r>
              <a:rPr>
                <a:solidFill>
                  <a:srgbClr val="3B3B3B"/>
                </a:solidFill>
              </a:rPr>
              <a:t>=</a:t>
            </a:r>
            <a:r>
              <a:t>$WSPATH</a:t>
            </a:r>
            <a:r>
              <a:rPr>
                <a:solidFill>
                  <a:srgbClr val="A31515"/>
                </a:solidFill>
              </a:rPr>
              <a:t>:</a:t>
            </a:r>
            <a:r>
              <a:rPr>
                <a:solidFill>
                  <a:srgbClr val="3B3B3B"/>
                </a:solidFill>
              </a:rPr>
              <a:t>${</a:t>
            </a:r>
            <a:r>
              <a:t>DYALOG</a:t>
            </a:r>
            <a:r>
              <a:rPr>
                <a:solidFill>
                  <a:srgbClr val="3B3B3B"/>
                </a:solidFill>
              </a:rPr>
              <a:t>}</a:t>
            </a:r>
            <a:r>
              <a:rPr>
                <a:solidFill>
                  <a:srgbClr val="A31515"/>
                </a:solidFill>
              </a:rPr>
              <a:t>/ws</a:t>
            </a:r>
            <a:endParaRPr>
              <a:solidFill>
                <a:srgbClr val="3B3B3B"/>
              </a:solidFill>
            </a:endParaRPr>
          </a:p>
          <a:p>
            <a:pPr defTabSz="171450">
              <a:defRPr sz="1200">
                <a:solidFill>
                  <a:srgbClr val="0000FF"/>
                </a:solidFill>
                <a:latin typeface="APL385 Unicode"/>
                <a:ea typeface="APL385 Unicode"/>
                <a:cs typeface="APL385 Unicode"/>
                <a:sym typeface="APL385 Unicode"/>
              </a:defRPr>
            </a:pPr>
            <a:r>
              <a:t>export</a:t>
            </a:r>
            <a:r>
              <a:rPr>
                <a:solidFill>
                  <a:srgbClr val="3B3B3B"/>
                </a:solidFill>
              </a:rPr>
              <a:t> </a:t>
            </a:r>
            <a:r>
              <a:rPr>
                <a:solidFill>
                  <a:srgbClr val="001080"/>
                </a:solidFill>
              </a:rPr>
              <a:t>TERM</a:t>
            </a:r>
            <a:r>
              <a:rPr>
                <a:solidFill>
                  <a:srgbClr val="3B3B3B"/>
                </a:solidFill>
              </a:rPr>
              <a:t>=</a:t>
            </a:r>
            <a:r>
              <a:rPr>
                <a:solidFill>
                  <a:srgbClr val="A31515"/>
                </a:solidFill>
              </a:rPr>
              <a:t>dumb</a:t>
            </a:r>
            <a:endParaRPr>
              <a:solidFill>
                <a:srgbClr val="3B3B3B"/>
              </a:solidFill>
            </a:endParaRPr>
          </a:p>
          <a:p>
            <a:pPr defTabSz="171450">
              <a:defRPr sz="1200">
                <a:solidFill>
                  <a:srgbClr val="001080"/>
                </a:solidFill>
                <a:latin typeface="APL385 Unicode"/>
                <a:ea typeface="APL385 Unicode"/>
                <a:cs typeface="APL385 Unicode"/>
                <a:sym typeface="APL385 Unicode"/>
              </a:defRPr>
            </a:pPr>
            <a:r>
              <a:rPr>
                <a:solidFill>
                  <a:srgbClr val="0000FF"/>
                </a:solidFill>
              </a:rPr>
              <a:t>export</a:t>
            </a:r>
            <a:r>
              <a:rPr>
                <a:solidFill>
                  <a:srgbClr val="3B3B3B"/>
                </a:solidFill>
              </a:rPr>
              <a:t> </a:t>
            </a:r>
            <a:r>
              <a:t>APL_TEXTINAPLCORE</a:t>
            </a:r>
            <a:r>
              <a:rPr>
                <a:solidFill>
                  <a:srgbClr val="3B3B3B"/>
                </a:solidFill>
              </a:rPr>
              <a:t>=${</a:t>
            </a:r>
            <a:r>
              <a:t>APL_TEXTINAPLCORE-1</a:t>
            </a:r>
            <a:r>
              <a:rPr>
                <a:solidFill>
                  <a:srgbClr val="3B3B3B"/>
                </a:solidFill>
              </a:rPr>
              <a:t>}</a:t>
            </a:r>
            <a:endParaRPr>
              <a:solidFill>
                <a:srgbClr val="3B3B3B"/>
              </a:solidFill>
            </a:endParaRPr>
          </a:p>
          <a:p>
            <a:pPr defTabSz="171450">
              <a:defRPr sz="1200">
                <a:solidFill>
                  <a:srgbClr val="001080"/>
                </a:solidFill>
                <a:latin typeface="APL385 Unicode"/>
                <a:ea typeface="APL385 Unicode"/>
                <a:cs typeface="APL385 Unicode"/>
                <a:sym typeface="APL385 Unicode"/>
              </a:defRPr>
            </a:pPr>
            <a:r>
              <a:rPr>
                <a:solidFill>
                  <a:srgbClr val="0000FF"/>
                </a:solidFill>
              </a:rPr>
              <a:t>export</a:t>
            </a:r>
            <a:r>
              <a:rPr>
                <a:solidFill>
                  <a:srgbClr val="3B3B3B"/>
                </a:solidFill>
              </a:rPr>
              <a:t> </a:t>
            </a:r>
            <a:r>
              <a:t>TRACE_ON_ERROR</a:t>
            </a:r>
            <a:r>
              <a:rPr>
                <a:solidFill>
                  <a:srgbClr val="3B3B3B"/>
                </a:solidFill>
              </a:rPr>
              <a:t>=</a:t>
            </a:r>
            <a:r>
              <a:rPr>
                <a:solidFill>
                  <a:srgbClr val="098658"/>
                </a:solidFill>
              </a:rPr>
              <a:t>0</a:t>
            </a:r>
            <a:endParaRPr>
              <a:solidFill>
                <a:srgbClr val="3B3B3B"/>
              </a:solidFill>
            </a:endParaRPr>
          </a:p>
          <a:p>
            <a:pPr defTabSz="171450">
              <a:defRPr sz="1200">
                <a:solidFill>
                  <a:srgbClr val="001080"/>
                </a:solidFill>
                <a:latin typeface="APL385 Unicode"/>
                <a:ea typeface="APL385 Unicode"/>
                <a:cs typeface="APL385 Unicode"/>
                <a:sym typeface="APL385 Unicode"/>
              </a:defRPr>
            </a:pPr>
            <a:r>
              <a:rPr>
                <a:solidFill>
                  <a:srgbClr val="0000FF"/>
                </a:solidFill>
              </a:rPr>
              <a:t>export</a:t>
            </a:r>
            <a:r>
              <a:rPr>
                <a:solidFill>
                  <a:srgbClr val="3B3B3B"/>
                </a:solidFill>
              </a:rPr>
              <a:t> </a:t>
            </a:r>
            <a:r>
              <a:t>SESSION_FILE</a:t>
            </a:r>
            <a:r>
              <a:rPr>
                <a:solidFill>
                  <a:srgbClr val="3B3B3B"/>
                </a:solidFill>
              </a:rPr>
              <a:t>=</a:t>
            </a:r>
            <a:r>
              <a:rPr>
                <a:solidFill>
                  <a:srgbClr val="A31515"/>
                </a:solidFill>
              </a:rPr>
              <a:t>"${</a:t>
            </a:r>
            <a:r>
              <a:t>SESSION_FILE-$DYALOG</a:t>
            </a:r>
            <a:r>
              <a:rPr>
                <a:solidFill>
                  <a:srgbClr val="3B3B3B"/>
                </a:solidFill>
              </a:rPr>
              <a:t>/</a:t>
            </a:r>
            <a:r>
              <a:t>default</a:t>
            </a:r>
            <a:r>
              <a:rPr>
                <a:solidFill>
                  <a:srgbClr val="A31515"/>
                </a:solidFill>
              </a:rPr>
              <a:t>.</a:t>
            </a:r>
            <a:r>
              <a:t>dse</a:t>
            </a:r>
            <a:r>
              <a:rPr>
                <a:solidFill>
                  <a:srgbClr val="A31515"/>
                </a:solidFill>
              </a:rPr>
              <a:t>}"</a:t>
            </a:r>
            <a:endParaRPr>
              <a:solidFill>
                <a:srgbClr val="3B3B3B"/>
              </a:solidFill>
            </a:endParaRPr>
          </a:p>
          <a:p>
            <a:pPr defTabSz="171450">
              <a:defRPr sz="1200">
                <a:solidFill>
                  <a:srgbClr val="3B3B3B"/>
                </a:solidFill>
                <a:latin typeface="APL385 Unicode"/>
                <a:ea typeface="APL385 Unicode"/>
                <a:cs typeface="APL385 Unicode"/>
                <a:sym typeface="APL385 Unicode"/>
              </a:defRPr>
            </a:pPr>
          </a:p>
          <a:p>
            <a:pPr defTabSz="171450">
              <a:defRPr sz="1200">
                <a:solidFill>
                  <a:srgbClr val="3B3B3B"/>
                </a:solidFill>
                <a:latin typeface="APL385 Unicode"/>
                <a:ea typeface="APL385 Unicode"/>
                <a:cs typeface="APL385 Unicode"/>
                <a:sym typeface="APL385 Unicode"/>
              </a:defRPr>
            </a:pPr>
            <a:r>
              <a:rPr>
                <a:solidFill>
                  <a:srgbClr val="001080"/>
                </a:solidFill>
              </a:rPr>
              <a:t>$DYALOG</a:t>
            </a:r>
            <a:r>
              <a:t>/dyalog -b -s</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72"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373" name="Task 3: Build container locally"/>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3: Build container locally</a:t>
            </a:r>
          </a:p>
        </p:txBody>
      </p:sp>
      <p:sp>
        <p:nvSpPr>
          <p:cNvPr id="374" name="docker build -t dytest ."/>
          <p:cNvSpPr txBox="1"/>
          <p:nvPr/>
        </p:nvSpPr>
        <p:spPr>
          <a:xfrm>
            <a:off x="1223009" y="2209800"/>
            <a:ext cx="6697981" cy="723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825500">
              <a:defRPr sz="3600">
                <a:solidFill>
                  <a:srgbClr val="000000"/>
                </a:solidFill>
                <a:latin typeface="APL385 Unicode"/>
                <a:ea typeface="APL385 Unicode"/>
                <a:cs typeface="APL385 Unicode"/>
                <a:sym typeface="APL385 Unicode"/>
              </a:defRPr>
            </a:lvl1pPr>
          </a:lstStyle>
          <a:p>
            <a:pPr/>
            <a:r>
              <a:t>docker build -t dytest .</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8" name="docker run --rm \…"/>
          <p:cNvSpPr txBox="1"/>
          <p:nvPr/>
        </p:nvSpPr>
        <p:spPr>
          <a:xfrm>
            <a:off x="445111" y="1339849"/>
            <a:ext cx="9074429" cy="246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docker run --rm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FFFFFF"/>
                </a:solidFill>
                <a:uFill>
                  <a:solidFill>
                    <a:srgbClr val="000000"/>
                  </a:solidFill>
                </a:uFill>
                <a:latin typeface="APL385 Unicode"/>
                <a:ea typeface="APL385 Unicode"/>
                <a:cs typeface="APL385 Unicode"/>
                <a:sym typeface="APL385 Unicode"/>
              </a:defRPr>
            </a:pPr>
            <a:r>
              <a:t> -v "$(pwd)/DBuildTest/DyalogBuild.dyalog:/home/dyalog/MyUCMDs/DyalogBuild.dyalog"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{FILE SYSTEM MOUNTS}</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FFFFFF"/>
                </a:solidFill>
                <a:uFill>
                  <a:solidFill>
                    <a:srgbClr val="000000"/>
                  </a:solidFill>
                </a:uFill>
                <a:latin typeface="APL385 Unicode"/>
                <a:ea typeface="APL385 Unicode"/>
                <a:cs typeface="APL385 Unicode"/>
                <a:sym typeface="APL385 Unicode"/>
              </a:defRPr>
            </a:pPr>
            <a:r>
              <a:t>  -v "$(pwd)/tests:/tests"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dytest</a:t>
            </a:r>
          </a:p>
        </p:txBody>
      </p:sp>
      <p:sp>
        <p:nvSpPr>
          <p:cNvPr id="37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80"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grpSp>
        <p:nvGrpSpPr>
          <p:cNvPr id="383" name="Group"/>
          <p:cNvGrpSpPr/>
          <p:nvPr/>
        </p:nvGrpSpPr>
        <p:grpSpPr>
          <a:xfrm>
            <a:off x="1979197" y="3602716"/>
            <a:ext cx="2607315" cy="641869"/>
            <a:chOff x="0" y="0"/>
            <a:chExt cx="2607313" cy="641868"/>
          </a:xfrm>
        </p:grpSpPr>
        <p:sp>
          <p:nvSpPr>
            <p:cNvPr id="381" name="Container name"/>
            <p:cNvSpPr txBox="1"/>
            <p:nvPr/>
          </p:nvSpPr>
          <p:spPr>
            <a:xfrm>
              <a:off x="1538265" y="359928"/>
              <a:ext cx="1069049" cy="281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Container name</a:t>
              </a:r>
            </a:p>
          </p:txBody>
        </p:sp>
        <p:sp>
          <p:nvSpPr>
            <p:cNvPr id="382" name="Line"/>
            <p:cNvSpPr/>
            <p:nvPr/>
          </p:nvSpPr>
          <p:spPr>
            <a:xfrm flipH="1" flipV="1">
              <a:off x="-1" y="-1"/>
              <a:ext cx="1463597" cy="496512"/>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86" name="Group"/>
          <p:cNvGrpSpPr/>
          <p:nvPr/>
        </p:nvGrpSpPr>
        <p:grpSpPr>
          <a:xfrm>
            <a:off x="3157380" y="938045"/>
            <a:ext cx="2649202" cy="624091"/>
            <a:chOff x="0" y="0"/>
            <a:chExt cx="2649201" cy="624090"/>
          </a:xfrm>
        </p:grpSpPr>
        <p:sp>
          <p:nvSpPr>
            <p:cNvPr id="384" name="Remove container on exit"/>
            <p:cNvSpPr txBox="1"/>
            <p:nvPr/>
          </p:nvSpPr>
          <p:spPr>
            <a:xfrm>
              <a:off x="1004309" y="0"/>
              <a:ext cx="1644893" cy="2819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100"/>
              </a:lvl1pPr>
            </a:lstStyle>
            <a:p>
              <a:pPr/>
              <a:r>
                <a:t>Remove container on exit</a:t>
              </a:r>
            </a:p>
          </p:txBody>
        </p:sp>
        <p:sp>
          <p:nvSpPr>
            <p:cNvPr id="385" name="Line"/>
            <p:cNvSpPr/>
            <p:nvPr/>
          </p:nvSpPr>
          <p:spPr>
            <a:xfrm flipH="1">
              <a:off x="-1" y="174411"/>
              <a:ext cx="921884" cy="449680"/>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grpSp>
        <p:nvGrpSpPr>
          <p:cNvPr id="389" name="Group"/>
          <p:cNvGrpSpPr/>
          <p:nvPr/>
        </p:nvGrpSpPr>
        <p:grpSpPr>
          <a:xfrm>
            <a:off x="4474810" y="2347058"/>
            <a:ext cx="2977369" cy="472441"/>
            <a:chOff x="0" y="0"/>
            <a:chExt cx="2977367" cy="472440"/>
          </a:xfrm>
        </p:grpSpPr>
        <p:sp>
          <p:nvSpPr>
            <p:cNvPr id="387" name="The messy bits in…"/>
            <p:cNvSpPr txBox="1"/>
            <p:nvPr/>
          </p:nvSpPr>
          <p:spPr>
            <a:xfrm>
              <a:off x="1804382" y="0"/>
              <a:ext cx="1172986" cy="4724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defRPr sz="1100"/>
              </a:pPr>
              <a:r>
                <a:t>The messy bits in </a:t>
              </a:r>
            </a:p>
            <a:p>
              <a:pPr>
                <a:defRPr sz="1100"/>
              </a:pPr>
              <a:r>
                <a:t>the middle</a:t>
              </a:r>
            </a:p>
          </p:txBody>
        </p:sp>
        <p:sp>
          <p:nvSpPr>
            <p:cNvPr id="388" name="Line"/>
            <p:cNvSpPr/>
            <p:nvPr/>
          </p:nvSpPr>
          <p:spPr>
            <a:xfrm flipH="1">
              <a:off x="-1" y="256073"/>
              <a:ext cx="1733661" cy="193635"/>
            </a:xfrm>
            <a:prstGeom prst="line">
              <a:avLst/>
            </a:prstGeom>
            <a:noFill/>
            <a:ln w="25400" cap="flat">
              <a:solidFill>
                <a:schemeClr val="accent1"/>
              </a:solidFill>
              <a:prstDash val="solid"/>
              <a:round/>
              <a:tailEnd type="triangle" w="med" len="med"/>
            </a:ln>
            <a:effectLst>
              <a:outerShdw sx="100000" sy="100000" kx="0" ky="0" algn="b" rotWithShape="0" blurRad="38100" dist="20000" dir="5400000">
                <a:srgbClr val="000000">
                  <a:alpha val="38000"/>
                </a:srgbClr>
              </a:outerShdw>
            </a:effectLst>
          </p:spPr>
          <p:txBody>
            <a:bodyPr wrap="square" lIns="45719" tIns="45719" rIns="45719" bIns="45719" numCol="1" anchor="t">
              <a:noAutofit/>
            </a:bodyPr>
            <a:lstStyle/>
            <a:p>
              <a:pPr/>
            </a:p>
          </p:txBody>
        </p:sp>
      </p:grpSp>
      <p:sp>
        <p:nvSpPr>
          <p:cNvPr id="390" name="Task 4: Run it (on macOS or Linux)"/>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4: Run it (on macOS or Linux)</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xit" nodeType="clickEffect" presetSubtype="0" presetID="1" grpId="2" fill="hold">
                                  <p:stCondLst>
                                    <p:cond delay="0"/>
                                  </p:stCondLst>
                                  <p:iterate type="el" backwards="0">
                                    <p:tmAbs val="0"/>
                                  </p:iterate>
                                  <p:childTnLst>
                                    <p:set>
                                      <p:cBhvr>
                                        <p:cTn id="10" fill="hold">
                                          <p:stCondLst>
                                            <p:cond delay="0"/>
                                          </p:stCondLst>
                                        </p:cTn>
                                        <p:tgtEl>
                                          <p:spTgt spid="38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3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xit" nodeType="clickEffect" presetSubtype="0" presetID="1" grpId="4" fill="hold">
                                  <p:stCondLst>
                                    <p:cond delay="0"/>
                                  </p:stCondLst>
                                  <p:iterate type="el" backwards="0">
                                    <p:tmAbs val="0"/>
                                  </p:iterate>
                                  <p:childTnLst>
                                    <p:set>
                                      <p:cBhvr>
                                        <p:cTn id="18" fill="hold">
                                          <p:stCondLst>
                                            <p:cond delay="0"/>
                                          </p:stCondLst>
                                        </p:cTn>
                                        <p:tgtEl>
                                          <p:spTgt spid="38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38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xit" nodeType="clickEffect" presetSubtype="0" presetID="1" grpId="6" fill="hold">
                                  <p:stCondLst>
                                    <p:cond delay="0"/>
                                  </p:stCondLst>
                                  <p:iterate type="el" backwards="0">
                                    <p:tmAbs val="0"/>
                                  </p:iterate>
                                  <p:childTnLst>
                                    <p:set>
                                      <p:cBhvr>
                                        <p:cTn id="26" fill="hold">
                                          <p:stCondLst>
                                            <p:cond delay="0"/>
                                          </p:stCondLst>
                                        </p:cTn>
                                        <p:tgtEl>
                                          <p:spTgt spid="38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3" grpId="5"/>
      <p:bldP build="whole" bldLvl="1" animBg="1" rev="0" advAuto="0" spid="383" grpId="6"/>
      <p:bldP build="whole" bldLvl="1" animBg="1" rev="0" advAuto="0" spid="389" grpId="3"/>
      <p:bldP build="whole" bldLvl="1" animBg="1" rev="0" advAuto="0" spid="386" grpId="1"/>
      <p:bldP build="whole" bldLvl="1" animBg="1" rev="0" advAuto="0" spid="386" grpId="2"/>
      <p:bldP build="whole" bldLvl="1" animBg="1" rev="0" advAuto="0" spid="389" grpId="4"/>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9"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30" name="Learn how to run your unit tests from the shell.…"/>
          <p:cNvSpPr txBox="1"/>
          <p:nvPr>
            <p:ph type="body" idx="1"/>
          </p:nvPr>
        </p:nvSpPr>
        <p:spPr>
          <a:xfrm>
            <a:off x="323527" y="1264925"/>
            <a:ext cx="8051533" cy="3242041"/>
          </a:xfrm>
          <a:prstGeom prst="rect">
            <a:avLst/>
          </a:prstGeom>
        </p:spPr>
        <p:txBody>
          <a:bodyPr/>
          <a:lstStyle/>
          <a:p>
            <a:pPr>
              <a:defRPr>
                <a:solidFill>
                  <a:srgbClr val="E4E9ED"/>
                </a:solidFill>
              </a:defRPr>
            </a:pPr>
            <a:r>
              <a:t>Learn how to run your unit tests from the shell.</a:t>
            </a:r>
          </a:p>
          <a:p>
            <a:pPr/>
            <a:r>
              <a:t>Learn how to use a Docker container to run your application's unit tests</a:t>
            </a:r>
          </a:p>
          <a:p>
            <a:pPr>
              <a:defRPr>
                <a:solidFill>
                  <a:srgbClr val="E4E9ED"/>
                </a:solidFill>
              </a:defRPr>
            </a:pPr>
            <a:r>
              <a:t>Learn how to deploy your Docker container as a GitHub Action to run your tests automatically on each commit</a:t>
            </a:r>
          </a:p>
        </p:txBody>
      </p:sp>
      <p:sp>
        <p:nvSpPr>
          <p:cNvPr id="131" name="Aims"/>
          <p:cNvSpPr txBox="1"/>
          <p:nvPr>
            <p:ph type="title"/>
          </p:nvPr>
        </p:nvSpPr>
        <p:spPr>
          <a:prstGeom prst="rect">
            <a:avLst/>
          </a:prstGeom>
        </p:spPr>
        <p:txBody>
          <a:bodyPr/>
          <a:lstStyle/>
          <a:p>
            <a:pPr/>
            <a:r>
              <a:t>Aims</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95"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396" name="Task 4: Run it (on macOS or Linux)"/>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4: Run it (on macOS or Linux)</a:t>
            </a:r>
          </a:p>
        </p:txBody>
      </p:sp>
      <p:sp>
        <p:nvSpPr>
          <p:cNvPr id="397" name="docker run --rm \…"/>
          <p:cNvSpPr txBox="1"/>
          <p:nvPr/>
        </p:nvSpPr>
        <p:spPr>
          <a:xfrm>
            <a:off x="445111" y="1339849"/>
            <a:ext cx="9074429" cy="246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docker run --rm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000000"/>
                </a:solidFill>
                <a:uFill>
                  <a:solidFill>
                    <a:srgbClr val="000000"/>
                  </a:solidFill>
                </a:uFill>
                <a:latin typeface="APL385 Unicode"/>
                <a:ea typeface="APL385 Unicode"/>
                <a:cs typeface="APL385 Unicode"/>
                <a:sym typeface="APL385 Unicode"/>
              </a:defRPr>
            </a:pPr>
            <a:r>
              <a:t> -v "$(pwd)/DBuildTest/DyalogBuild.dyalog:/home/dyalog/MyUCMDs/DyalogBuild.dyalog"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"$(pwd)/src:/src"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"$(pwd)/tests:/tests"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dytest</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02"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403" name="Task 4: Run it (on macOS or Linux)"/>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4: Run it (on macOS or Linux)</a:t>
            </a:r>
          </a:p>
        </p:txBody>
      </p:sp>
      <p:sp>
        <p:nvSpPr>
          <p:cNvPr id="404" name="docker run --rm \…"/>
          <p:cNvSpPr txBox="1"/>
          <p:nvPr/>
        </p:nvSpPr>
        <p:spPr>
          <a:xfrm>
            <a:off x="445111" y="1339849"/>
            <a:ext cx="9074429" cy="246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docker run --rm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"$(pwd)/DBuildTest/DyalogBuild.dyalog:/home/dyalog/MyUCMDs/DyalogBuild.dyalog"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-v "$(pwd)/src:/src"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"$(pwd)/tests:/tests"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dytest</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09"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410" name="Task 4: Run it (on macOS or Linux)"/>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Task 4: Run it (on macOS or Linux)</a:t>
            </a:r>
          </a:p>
        </p:txBody>
      </p:sp>
      <p:sp>
        <p:nvSpPr>
          <p:cNvPr id="411" name="docker run --rm \…"/>
          <p:cNvSpPr txBox="1"/>
          <p:nvPr/>
        </p:nvSpPr>
        <p:spPr>
          <a:xfrm>
            <a:off x="445111" y="1339849"/>
            <a:ext cx="9074429" cy="246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docker run --rm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"$(pwd)/DBuildTest/DyalogBuild.dyalog:/home/dyalog/MyUCMDs/DyalogBuild.dyalog"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-v "$(pwd)/src:/src"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-v "$(pwd)/tests:/tests" \</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solidFill>
                  <a:srgbClr val="E4E9ED"/>
                </a:solidFill>
                <a:uFill>
                  <a:solidFill>
                    <a:srgbClr val="000000"/>
                  </a:solidFill>
                </a:uFill>
                <a:latin typeface="APL385 Unicode"/>
                <a:ea typeface="APL385 Unicode"/>
                <a:cs typeface="APL385 Unicode"/>
                <a:sym typeface="APL385 Unicode"/>
              </a:defRPr>
            </a:pPr>
            <a:r>
              <a:t>  dytest</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16" name="Run dir;testdir;results…"/>
          <p:cNvSpPr txBox="1"/>
          <p:nvPr/>
        </p:nvSpPr>
        <p:spPr>
          <a:xfrm>
            <a:off x="-8916336" y="616459"/>
            <a:ext cx="7658194" cy="355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defRPr sz="1200">
                <a:solidFill>
                  <a:srgbClr val="001080"/>
                </a:solidFill>
                <a:latin typeface="APL385 Unicode"/>
                <a:ea typeface="APL385 Unicode"/>
                <a:cs typeface="APL385 Unicode"/>
                <a:sym typeface="APL385 Unicode"/>
              </a:defRPr>
            </a:pPr>
            <a:r>
              <a:t>Run</a:t>
            </a:r>
            <a:r>
              <a:rPr>
                <a:solidFill>
                  <a:srgbClr val="3B3B3B"/>
                </a:solidFill>
              </a:rPr>
              <a:t> </a:t>
            </a:r>
            <a:r>
              <a:t>dir</a:t>
            </a:r>
            <a:r>
              <a:rPr>
                <a:solidFill>
                  <a:srgbClr val="3B3B3B"/>
                </a:solidFill>
              </a:rPr>
              <a:t>;</a:t>
            </a:r>
            <a:r>
              <a:t>testdir</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t</a:t>
            </a:r>
            <a:r>
              <a:rPr>
                <a:solidFill>
                  <a:srgbClr val="001080"/>
                </a:solidFill>
              </a:rPr>
              <a:t>estdir</a:t>
            </a:r>
            <a:r>
              <a:rPr>
                <a:solidFill>
                  <a:srgbClr val="3B3B3B"/>
                </a:solidFill>
              </a:rPr>
              <a:t> </a:t>
            </a:r>
            <a:r>
              <a:rPr>
                <a:solidFill>
                  <a:srgbClr val="0000FF"/>
                </a:solidFill>
              </a:rPr>
              <a:t>←</a:t>
            </a:r>
            <a:r>
              <a:rPr>
                <a:solidFill>
                  <a:srgbClr val="3B3B3B"/>
                </a:solidFill>
              </a:rPr>
              <a:t> </a:t>
            </a:r>
            <a:r>
              <a:t>'tests'</a:t>
            </a:r>
            <a:r>
              <a:rPr>
                <a:solidFill>
                  <a:srgbClr val="3B3B3B"/>
                </a:solidFill>
              </a:rPr>
              <a:t>,⍨⊃</a:t>
            </a:r>
            <a:r>
              <a:rPr>
                <a:solidFill>
                  <a:srgbClr val="098658"/>
                </a:solidFill>
              </a:rPr>
              <a:t>1</a:t>
            </a:r>
            <a:r>
              <a:rPr>
                <a:solidFill>
                  <a:srgbClr val="3B3B3B"/>
                </a:solidFill>
              </a:rPr>
              <a:t>⎕NPARTS</a:t>
            </a:r>
            <a:r>
              <a:t>'[/\\]$'</a:t>
            </a:r>
            <a:r>
              <a:rPr>
                <a:solidFill>
                  <a:srgbClr val="3B3B3B"/>
                </a:solidFill>
              </a:rPr>
              <a:t>⎕R</a:t>
            </a:r>
            <a:r>
              <a:t>''</a:t>
            </a:r>
            <a:r>
              <a:rPr>
                <a:solidFill>
                  <a:srgbClr val="3B3B3B"/>
                </a:solidFill>
              </a:rPr>
              <a:t>⊃</a:t>
            </a:r>
            <a:r>
              <a:rPr>
                <a:solidFill>
                  <a:srgbClr val="001080"/>
                </a:solidFill>
              </a:rPr>
              <a:t>dir</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rPr>
                <a:solidFill>
                  <a:srgbClr val="AF00DB"/>
                </a:solidFill>
              </a:rPr>
              <a:t>:If</a:t>
            </a:r>
            <a:r>
              <a:t> ~(⎕NEXISTS⍠</a:t>
            </a:r>
            <a:r>
              <a:rPr>
                <a:solidFill>
                  <a:srgbClr val="098658"/>
                </a:solidFill>
              </a:rPr>
              <a:t>1</a:t>
            </a:r>
            <a:r>
              <a:t>) </a:t>
            </a:r>
            <a:r>
              <a:rPr>
                <a:solidFill>
                  <a:srgbClr val="001080"/>
                </a:solidFill>
              </a:rPr>
              <a:t>testdir</a:t>
            </a:r>
            <a:r>
              <a:t>,</a:t>
            </a:r>
            <a:r>
              <a:rPr>
                <a:solidFill>
                  <a:srgbClr val="A31515"/>
                </a:solidFill>
              </a:rPr>
              <a:t>'/test_*'</a:t>
            </a:r>
          </a:p>
          <a:p>
            <a:pPr defTabSz="457200">
              <a:defRPr sz="1200">
                <a:solidFill>
                  <a:srgbClr val="A31515"/>
                </a:solidFill>
                <a:latin typeface="APL385 Unicode"/>
                <a:ea typeface="APL385 Unicode"/>
                <a:cs typeface="APL385 Unicode"/>
                <a:sym typeface="APL385 Unicode"/>
              </a:defRPr>
            </a:pPr>
            <a:r>
              <a:rPr>
                <a:solidFill>
                  <a:srgbClr val="3B3B3B"/>
                </a:solidFill>
              </a:rPr>
              <a:t>    ⎕←</a:t>
            </a:r>
            <a:r>
              <a:t>'No tests found'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:EndIf</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⎕PW </a:t>
            </a:r>
            <a:r>
              <a:rPr>
                <a:solidFill>
                  <a:srgbClr val="0000FF"/>
                </a:solidFill>
              </a:rPr>
              <a:t>← </a:t>
            </a:r>
            <a:r>
              <a:rPr>
                <a:solidFill>
                  <a:srgbClr val="098658"/>
                </a:solidFill>
              </a:rPr>
              <a:t>32767</a:t>
            </a:r>
          </a:p>
          <a:p>
            <a:pPr defTabSz="457200">
              <a:defRPr sz="1200">
                <a:solidFill>
                  <a:srgbClr val="A31515"/>
                </a:solidFill>
                <a:latin typeface="APL385 Unicode"/>
                <a:ea typeface="APL385 Unicode"/>
                <a:cs typeface="APL385 Unicode"/>
                <a:sym typeface="APL385 Unicode"/>
              </a:defRPr>
            </a:pPr>
            <a:r>
              <a:rPr>
                <a:solidFill>
                  <a:srgbClr val="001080"/>
                </a:solidFill>
              </a:rPr>
              <a:t>results</a:t>
            </a:r>
            <a:r>
              <a:rPr>
                <a:solidFill>
                  <a:srgbClr val="3B3B3B"/>
                </a:solidFill>
              </a:rPr>
              <a:t> </a:t>
            </a:r>
            <a:r>
              <a:rPr>
                <a:solidFill>
                  <a:srgbClr val="0000FF"/>
                </a:solidFill>
              </a:rPr>
              <a:t>←</a:t>
            </a:r>
            <a:r>
              <a:rPr>
                <a:solidFill>
                  <a:srgbClr val="3B3B3B"/>
                </a:solidFill>
              </a:rPr>
              <a:t> ⎕SE.</a:t>
            </a:r>
            <a:r>
              <a:rPr>
                <a:solidFill>
                  <a:srgbClr val="001080"/>
                </a:solidFill>
              </a:rPr>
              <a:t>UCMD</a:t>
            </a:r>
            <a:r>
              <a:t>'DTest '</a:t>
            </a:r>
            <a:r>
              <a:rPr>
                <a:solidFill>
                  <a:srgbClr val="3B3B3B"/>
                </a:solidFill>
              </a:rPr>
              <a:t>,</a:t>
            </a:r>
            <a:r>
              <a:rPr>
                <a:solidFill>
                  <a:srgbClr val="001080"/>
                </a:solidFill>
              </a:rPr>
              <a:t>testdir</a:t>
            </a:r>
            <a:r>
              <a:rPr>
                <a:solidFill>
                  <a:srgbClr val="3B3B3B"/>
                </a:solidFill>
              </a:rPr>
              <a:t>, </a:t>
            </a:r>
            <a:r>
              <a:t>' -quiet'</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AF00DB"/>
                </a:solidFill>
              </a:rPr>
              <a:t>:If</a:t>
            </a:r>
            <a:r>
              <a:rPr>
                <a:solidFill>
                  <a:srgbClr val="3B3B3B"/>
                </a:solidFill>
              </a:rPr>
              <a:t> </a:t>
            </a:r>
            <a:r>
              <a:rPr>
                <a:solidFill>
                  <a:srgbClr val="098658"/>
                </a:solidFill>
              </a:rPr>
              <a:t>0</a:t>
            </a:r>
            <a:r>
              <a:rPr>
                <a:solidFill>
                  <a:srgbClr val="3B3B3B"/>
                </a:solidFill>
              </a:rPr>
              <a:t>=≢</a:t>
            </a:r>
            <a:r>
              <a:t>results</a:t>
            </a:r>
            <a:endParaRPr>
              <a:solidFill>
                <a:srgbClr val="3B3B3B"/>
              </a:solidFill>
            </a:endParaRPr>
          </a:p>
          <a:p>
            <a:pPr defTabSz="457200">
              <a:defRPr sz="1200">
                <a:solidFill>
                  <a:srgbClr val="A31515"/>
                </a:solidFill>
                <a:latin typeface="APL385 Unicode"/>
                <a:ea typeface="APL385 Unicode"/>
                <a:cs typeface="APL385 Unicode"/>
                <a:sym typeface="APL385 Unicode"/>
              </a:defRPr>
            </a:pPr>
            <a:r>
              <a:rPr>
                <a:solidFill>
                  <a:srgbClr val="3B3B3B"/>
                </a:solidFill>
              </a:rPr>
              <a:t>    ⎕←</a:t>
            </a:r>
            <a:r>
              <a:t>'All tests passed'</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0</a:t>
            </a:r>
          </a:p>
          <a:p>
            <a:pPr defTabSz="457200">
              <a:defRPr sz="1200">
                <a:solidFill>
                  <a:srgbClr val="AF00DB"/>
                </a:solidFill>
                <a:latin typeface="APL385 Unicode"/>
                <a:ea typeface="APL385 Unicode"/>
                <a:cs typeface="APL385 Unicode"/>
                <a:sym typeface="APL385 Unicode"/>
              </a:defRPr>
            </a:pPr>
            <a:r>
              <a:t>:Else</a:t>
            </a:r>
            <a:endParaRPr>
              <a:solidFill>
                <a:srgbClr val="3B3B3B"/>
              </a:solidFill>
            </a:endParaRPr>
          </a:p>
          <a:p>
            <a:pPr defTabSz="457200">
              <a:defRPr sz="1200">
                <a:solidFill>
                  <a:srgbClr val="001080"/>
                </a:solidFill>
                <a:latin typeface="APL385 Unicode"/>
                <a:ea typeface="APL385 Unicode"/>
                <a:cs typeface="APL385 Unicode"/>
                <a:sym typeface="APL385 Unicode"/>
              </a:defRPr>
            </a:pPr>
            <a:r>
              <a:rPr>
                <a:solidFill>
                  <a:srgbClr val="3B3B3B"/>
                </a:solidFill>
              </a:rPr>
              <a:t>    ⎕←</a:t>
            </a:r>
            <a:r>
              <a:t>results</a:t>
            </a:r>
            <a:endParaRPr>
              <a:solidFill>
                <a:srgbClr val="3B3B3B"/>
              </a:solidFill>
            </a:endParaRPr>
          </a:p>
          <a:p>
            <a:pPr defTabSz="457200">
              <a:defRPr sz="1200">
                <a:solidFill>
                  <a:srgbClr val="3B3B3B"/>
                </a:solidFill>
                <a:latin typeface="APL385 Unicode"/>
                <a:ea typeface="APL385 Unicode"/>
                <a:cs typeface="APL385 Unicode"/>
                <a:sym typeface="APL385 Unicode"/>
              </a:defRPr>
            </a:pPr>
            <a:r>
              <a:t>    ⎕OFF </a:t>
            </a:r>
            <a:r>
              <a:rPr>
                <a:solidFill>
                  <a:srgbClr val="098658"/>
                </a:solidFill>
              </a:rPr>
              <a:t>11</a:t>
            </a:r>
          </a:p>
          <a:p>
            <a:pPr defTabSz="457200">
              <a:defRPr sz="1200">
                <a:solidFill>
                  <a:srgbClr val="AF00DB"/>
                </a:solidFill>
                <a:latin typeface="APL385 Unicode"/>
                <a:ea typeface="APL385 Unicode"/>
                <a:cs typeface="APL385 Unicode"/>
                <a:sym typeface="APL385 Unicode"/>
              </a:defRPr>
            </a:pPr>
            <a:r>
              <a:t>:EndIf</a:t>
            </a:r>
          </a:p>
        </p:txBody>
      </p:sp>
      <p:sp>
        <p:nvSpPr>
          <p:cNvPr id="417" name="Task 4: Run it (Windows PowerShell)"/>
          <p:cNvSpPr txBox="1"/>
          <p:nvPr>
            <p:ph type="title" idx="4294967295"/>
          </p:nvPr>
        </p:nvSpPr>
        <p:spPr>
          <a:xfrm>
            <a:off x="323527" y="267656"/>
            <a:ext cx="7005528" cy="685536"/>
          </a:xfrm>
          <a:prstGeom prst="rect">
            <a:avLst/>
          </a:prstGeom>
        </p:spPr>
        <p:txBody>
          <a:bodyPr lIns="45719" tIns="45719" rIns="45719" bIns="45719" anchor="b"/>
          <a:lstStyle>
            <a:lvl1pPr algn="l" defTabSz="886968">
              <a:defRPr sz="3492">
                <a:solidFill>
                  <a:srgbClr val="3B475E"/>
                </a:solidFill>
                <a:latin typeface="+mn-lt"/>
                <a:ea typeface="+mn-ea"/>
                <a:cs typeface="+mn-cs"/>
                <a:sym typeface="Sarabun Regular"/>
              </a:defRPr>
            </a:lvl1pPr>
          </a:lstStyle>
          <a:p>
            <a:pPr/>
            <a:r>
              <a:t>Task 4: Run it (Windows PowerShell)</a:t>
            </a:r>
          </a:p>
        </p:txBody>
      </p:sp>
      <p:sp>
        <p:nvSpPr>
          <p:cNvPr id="418" name="docker run --rm `…"/>
          <p:cNvSpPr txBox="1"/>
          <p:nvPr/>
        </p:nvSpPr>
        <p:spPr>
          <a:xfrm>
            <a:off x="445111" y="1339849"/>
            <a:ext cx="9074429" cy="246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docker run --rm </a:t>
            </a:r>
            <a:r>
              <a:rPr>
                <a:solidFill>
                  <a:srgbClr val="FF4A59"/>
                </a:solidFill>
              </a:rPr>
              <a:t>`</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-v "</a:t>
            </a:r>
            <a:r>
              <a:rPr>
                <a:solidFill>
                  <a:srgbClr val="FF4A59"/>
                </a:solidFill>
              </a:rPr>
              <a:t>${PWD}</a:t>
            </a:r>
            <a:r>
              <a:t>/DBuildTest/DyalogBuild.dyalog:/home/dyalog/MyUCMDs/DyalogBuild.dyalog" </a:t>
            </a:r>
            <a:r>
              <a:rPr>
                <a:solidFill>
                  <a:srgbClr val="FF4A59"/>
                </a:solidFill>
              </a:rPr>
              <a:t>`</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-v "</a:t>
            </a:r>
            <a:r>
              <a:rPr>
                <a:solidFill>
                  <a:srgbClr val="FF4A59"/>
                </a:solidFill>
              </a:rPr>
              <a:t>${PWD}</a:t>
            </a:r>
            <a:r>
              <a:t>/src:/src" </a:t>
            </a:r>
            <a:r>
              <a:rPr>
                <a:solidFill>
                  <a:srgbClr val="FF4A59"/>
                </a:solidFill>
              </a:rPr>
              <a:t>`</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-v "</a:t>
            </a:r>
            <a:r>
              <a:rPr>
                <a:solidFill>
                  <a:srgbClr val="FF4A59"/>
                </a:solidFill>
              </a:rPr>
              <a:t>${PWD}</a:t>
            </a:r>
            <a:r>
              <a:t>/tests:/tests" </a:t>
            </a:r>
            <a:r>
              <a:rPr>
                <a:solidFill>
                  <a:srgbClr val="FF4A59"/>
                </a:solidFill>
              </a:rPr>
              <a:t>`</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a:uFill>
                  <a:solidFill>
                    <a:srgbClr val="000000"/>
                  </a:solidFill>
                </a:uFill>
                <a:latin typeface="APL385 Unicode"/>
                <a:ea typeface="APL385 Unicode"/>
                <a:cs typeface="APL385 Unicode"/>
                <a:sym typeface="APL385 Unicode"/>
              </a:defRPr>
            </a:pPr>
            <a:r>
              <a:t>  dytest</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2" name="% docker run --rm \…"/>
          <p:cNvSpPr txBox="1"/>
          <p:nvPr/>
        </p:nvSpPr>
        <p:spPr>
          <a:xfrm>
            <a:off x="923545" y="723899"/>
            <a:ext cx="8398194" cy="3695701"/>
          </a:xfrm>
          <a:prstGeom prst="rect">
            <a:avLst/>
          </a:prstGeom>
          <a:ln w="12700">
            <a:miter lim="400000"/>
          </a:ln>
          <a:extLst>
            <a:ext uri="{C572A759-6A51-4108-AA02-DFA0A04FC94B}">
              <ma14:wrappingTextBoxFlag xmlns:ma14="http://schemas.microsoft.com/office/mac/drawingml/2011/main" val="1"/>
            </a:ext>
          </a:extLst>
        </p:spPr>
        <p:txBody>
          <a:bodyPr lIns="19050" tIns="19050" rIns="19050" bIns="19050" anchor="ctr">
            <a:spAutoFit/>
          </a:bodyPr>
          <a:lstStyle/>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 docker run --rm \                                </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  -v "$(pwd)/DBuildTest/ {∘∘∘} /DyalogBuild.dyalog" \</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  -v "$(pwd)/src:/src" \</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  -v "$(pwd)/tests:/tests" \</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  dytest</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Link Warning: ⎕SE.Link.Create: .NET or .NetCore not available - watch defaults to 'ns'</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Linked: # → /src</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Rebuilding user command cache... done</a:t>
            </a:r>
          </a:p>
          <a:p>
            <a:pPr>
              <a:tabLst>
                <a:tab pos="127000" algn="l"/>
                <a:tab pos="266700" algn="l"/>
                <a:tab pos="393700" algn="l"/>
                <a:tab pos="533400" algn="l"/>
                <a:tab pos="660400" algn="l"/>
                <a:tab pos="800100" algn="l"/>
                <a:tab pos="927100" algn="l"/>
                <a:tab pos="1066800" algn="l"/>
                <a:tab pos="1193800" algn="l"/>
                <a:tab pos="1333500" algn="l"/>
                <a:tab pos="1460500" algn="l"/>
                <a:tab pos="1600200" algn="l"/>
              </a:tabLst>
              <a:defRPr>
                <a:solidFill>
                  <a:srgbClr val="000000"/>
                </a:solidFill>
                <a:latin typeface="APL385 Unicode"/>
                <a:ea typeface="APL385 Unicode"/>
                <a:cs typeface="APL385 Unicode"/>
                <a:sym typeface="APL385 Unicode"/>
              </a:defRPr>
            </a:pPr>
            <a:r>
              <a:t>All tests passed</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27" name="GitHub Actions"/>
          <p:cNvSpPr txBox="1"/>
          <p:nvPr/>
        </p:nvSpPr>
        <p:spPr>
          <a:xfrm>
            <a:off x="3044088" y="2233929"/>
            <a:ext cx="3055824" cy="6756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600"/>
            </a:lvl1pPr>
          </a:lstStyle>
          <a:p>
            <a:pPr/>
            <a:r>
              <a:t>GitHub Actions</a:t>
            </a: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1" name="name: Run Dyalog APL Unit Tests…"/>
          <p:cNvSpPr txBox="1"/>
          <p:nvPr/>
        </p:nvSpPr>
        <p:spPr>
          <a:xfrm>
            <a:off x="1258945" y="312911"/>
            <a:ext cx="2885441" cy="4356101"/>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p>
            <a:pPr defTabSz="171450">
              <a:defRPr sz="1200">
                <a:solidFill>
                  <a:srgbClr val="0000FF"/>
                </a:solidFill>
                <a:latin typeface="APL385 Unicode"/>
                <a:ea typeface="APL385 Unicode"/>
                <a:cs typeface="APL385 Unicode"/>
                <a:sym typeface="APL385 Unicode"/>
              </a:defRPr>
            </a:pPr>
            <a:r>
              <a:rPr>
                <a:solidFill>
                  <a:srgbClr val="800000"/>
                </a:solidFill>
              </a:rPr>
              <a:t>name</a:t>
            </a:r>
            <a:r>
              <a:rPr>
                <a:solidFill>
                  <a:srgbClr val="3B3B3B"/>
                </a:solidFill>
              </a:rPr>
              <a:t>: </a:t>
            </a:r>
            <a:r>
              <a:t>Run Dyalog APL Unit Tests</a:t>
            </a:r>
            <a:endParaRPr>
              <a:solidFill>
                <a:srgbClr val="3B3B3B"/>
              </a:solidFill>
            </a:endParaRPr>
          </a:p>
          <a:p>
            <a:pPr defTabSz="171450">
              <a:defRPr sz="1200">
                <a:solidFill>
                  <a:srgbClr val="3B3B3B"/>
                </a:solidFill>
                <a:latin typeface="APL385 Unicode"/>
                <a:ea typeface="APL385 Unicode"/>
                <a:cs typeface="APL385 Unicode"/>
                <a:sym typeface="APL385 Unicode"/>
              </a:defRPr>
            </a:pPr>
          </a:p>
          <a:p>
            <a:pPr defTabSz="171450">
              <a:defRPr sz="1200">
                <a:solidFill>
                  <a:srgbClr val="0000FF"/>
                </a:solidFill>
                <a:latin typeface="APL385 Unicode"/>
                <a:ea typeface="APL385 Unicode"/>
                <a:cs typeface="APL385 Unicode"/>
                <a:sym typeface="APL385 Unicode"/>
              </a:defRPr>
            </a:pPr>
            <a:r>
              <a:t>on</a:t>
            </a:r>
            <a:r>
              <a:rPr>
                <a:solidFill>
                  <a:srgbClr val="3B3B3B"/>
                </a:solidFill>
              </a:rPr>
              <a:t>:</a:t>
            </a:r>
            <a:endParaRPr>
              <a:solidFill>
                <a:srgbClr val="3B3B3B"/>
              </a:solidFill>
            </a:endParaRPr>
          </a:p>
          <a:p>
            <a:pPr defTabSz="171450">
              <a:defRPr sz="1200">
                <a:solidFill>
                  <a:srgbClr val="800000"/>
                </a:solidFill>
                <a:latin typeface="APL385 Unicode"/>
                <a:ea typeface="APL385 Unicode"/>
                <a:cs typeface="APL385 Unicode"/>
                <a:sym typeface="APL385 Unicode"/>
              </a:defRPr>
            </a:pPr>
            <a:r>
              <a:rPr>
                <a:solidFill>
                  <a:srgbClr val="3B3B3B"/>
                </a:solidFill>
              </a:rPr>
              <a:t>  </a:t>
            </a:r>
            <a:r>
              <a:t>push</a:t>
            </a:r>
            <a:r>
              <a:rPr>
                <a:solidFill>
                  <a:srgbClr val="3B3B3B"/>
                </a:solidFill>
              </a:rPr>
              <a:t>:</a:t>
            </a:r>
            <a:endParaRPr>
              <a:solidFill>
                <a:srgbClr val="3B3B3B"/>
              </a:solidFill>
            </a:endParaRPr>
          </a:p>
          <a:p>
            <a:pPr defTabSz="171450">
              <a:defRPr sz="1200">
                <a:solidFill>
                  <a:srgbClr val="800000"/>
                </a:solidFill>
                <a:latin typeface="APL385 Unicode"/>
                <a:ea typeface="APL385 Unicode"/>
                <a:cs typeface="APL385 Unicode"/>
                <a:sym typeface="APL385 Unicode"/>
              </a:defRPr>
            </a:pPr>
            <a:r>
              <a:rPr>
                <a:solidFill>
                  <a:srgbClr val="3B3B3B"/>
                </a:solidFill>
              </a:rPr>
              <a:t>    </a:t>
            </a:r>
            <a:r>
              <a:t>branches</a:t>
            </a:r>
            <a:r>
              <a:rPr>
                <a:solidFill>
                  <a:srgbClr val="3B3B3B"/>
                </a:solidFill>
              </a:rPr>
              <a:t>:</a:t>
            </a:r>
            <a:endParaRPr>
              <a:solidFill>
                <a:srgbClr val="3B3B3B"/>
              </a:solidFill>
            </a:endParaRPr>
          </a:p>
          <a:p>
            <a:pPr defTabSz="171450">
              <a:defRPr sz="1200">
                <a:solidFill>
                  <a:srgbClr val="3B3B3B"/>
                </a:solidFill>
                <a:latin typeface="APL385 Unicode"/>
                <a:ea typeface="APL385 Unicode"/>
                <a:cs typeface="APL385 Unicode"/>
                <a:sym typeface="APL385 Unicode"/>
              </a:defRPr>
            </a:pPr>
            <a:r>
              <a:t>      - </a:t>
            </a:r>
            <a:r>
              <a:rPr>
                <a:solidFill>
                  <a:srgbClr val="0000FF"/>
                </a:solidFill>
              </a:rPr>
              <a:t>main</a:t>
            </a:r>
            <a:r>
              <a:t>  </a:t>
            </a:r>
          </a:p>
          <a:p>
            <a:pPr defTabSz="171450">
              <a:defRPr sz="1200">
                <a:solidFill>
                  <a:srgbClr val="3B3B3B"/>
                </a:solidFill>
                <a:latin typeface="APL385 Unicode"/>
                <a:ea typeface="APL385 Unicode"/>
                <a:cs typeface="APL385 Unicode"/>
                <a:sym typeface="APL385 Unicode"/>
              </a:defRPr>
            </a:pPr>
          </a:p>
          <a:p>
            <a:pPr defTabSz="171450">
              <a:defRPr sz="1200">
                <a:solidFill>
                  <a:srgbClr val="800000"/>
                </a:solidFill>
                <a:latin typeface="APL385 Unicode"/>
                <a:ea typeface="APL385 Unicode"/>
                <a:cs typeface="APL385 Unicode"/>
                <a:sym typeface="APL385 Unicode"/>
              </a:defRPr>
            </a:pPr>
            <a:r>
              <a:t>jobs</a:t>
            </a:r>
            <a:r>
              <a:rPr>
                <a:solidFill>
                  <a:srgbClr val="3B3B3B"/>
                </a:solidFill>
              </a:rPr>
              <a:t>:</a:t>
            </a:r>
            <a:endParaRPr>
              <a:solidFill>
                <a:srgbClr val="3B3B3B"/>
              </a:solidFill>
            </a:endParaRPr>
          </a:p>
          <a:p>
            <a:pPr defTabSz="171450">
              <a:defRPr sz="1200">
                <a:solidFill>
                  <a:srgbClr val="800000"/>
                </a:solidFill>
                <a:latin typeface="APL385 Unicode"/>
                <a:ea typeface="APL385 Unicode"/>
                <a:cs typeface="APL385 Unicode"/>
                <a:sym typeface="APL385 Unicode"/>
              </a:defRPr>
            </a:pPr>
            <a:r>
              <a:rPr>
                <a:solidFill>
                  <a:srgbClr val="3B3B3B"/>
                </a:solidFill>
              </a:rPr>
              <a:t>  </a:t>
            </a:r>
            <a:r>
              <a:t>run-dyalog</a:t>
            </a:r>
            <a:r>
              <a:rPr>
                <a:solidFill>
                  <a:srgbClr val="3B3B3B"/>
                </a:solidFill>
              </a:rPr>
              <a:t>:</a:t>
            </a:r>
            <a:endParaRPr>
              <a:solidFill>
                <a:srgbClr val="3B3B3B"/>
              </a:solidFill>
            </a:endParaRPr>
          </a:p>
          <a:p>
            <a:pPr defTabSz="171450">
              <a:defRPr sz="1200">
                <a:solidFill>
                  <a:srgbClr val="0000FF"/>
                </a:solidFill>
                <a:latin typeface="APL385 Unicode"/>
                <a:ea typeface="APL385 Unicode"/>
                <a:cs typeface="APL385 Unicode"/>
                <a:sym typeface="APL385 Unicode"/>
              </a:defRPr>
            </a:pPr>
            <a:r>
              <a:rPr>
                <a:solidFill>
                  <a:srgbClr val="3B3B3B"/>
                </a:solidFill>
              </a:rPr>
              <a:t>    </a:t>
            </a:r>
            <a:r>
              <a:rPr>
                <a:solidFill>
                  <a:srgbClr val="800000"/>
                </a:solidFill>
              </a:rPr>
              <a:t>runs-on</a:t>
            </a:r>
            <a:r>
              <a:rPr>
                <a:solidFill>
                  <a:srgbClr val="3B3B3B"/>
                </a:solidFill>
              </a:rPr>
              <a:t>: </a:t>
            </a:r>
            <a:r>
              <a:t>ubuntu-latest</a:t>
            </a:r>
            <a:endParaRPr>
              <a:solidFill>
                <a:srgbClr val="3B3B3B"/>
              </a:solidFill>
            </a:endParaRPr>
          </a:p>
          <a:p>
            <a:pPr defTabSz="171450">
              <a:defRPr sz="1200">
                <a:solidFill>
                  <a:srgbClr val="3B3B3B"/>
                </a:solidFill>
                <a:latin typeface="APL385 Unicode"/>
                <a:ea typeface="APL385 Unicode"/>
                <a:cs typeface="APL385 Unicode"/>
                <a:sym typeface="APL385 Unicode"/>
              </a:defRPr>
            </a:pPr>
          </a:p>
          <a:p>
            <a:pPr defTabSz="171450">
              <a:defRPr sz="1200">
                <a:solidFill>
                  <a:srgbClr val="800000"/>
                </a:solidFill>
                <a:latin typeface="APL385 Unicode"/>
                <a:ea typeface="APL385 Unicode"/>
                <a:cs typeface="APL385 Unicode"/>
                <a:sym typeface="APL385 Unicode"/>
              </a:defRPr>
            </a:pPr>
            <a:r>
              <a:rPr>
                <a:solidFill>
                  <a:srgbClr val="3B3B3B"/>
                </a:solidFill>
              </a:rPr>
              <a:t>    </a:t>
            </a:r>
            <a:r>
              <a:t>steps</a:t>
            </a:r>
            <a:r>
              <a:rPr>
                <a:solidFill>
                  <a:srgbClr val="3B3B3B"/>
                </a:solidFill>
              </a:rPr>
              <a:t>:</a:t>
            </a:r>
            <a:endParaRPr>
              <a:solidFill>
                <a:srgbClr val="3B3B3B"/>
              </a:solidFill>
            </a:endParaRPr>
          </a:p>
          <a:p>
            <a:pPr defTabSz="171450">
              <a:defRPr sz="1200">
                <a:solidFill>
                  <a:srgbClr val="0000FF"/>
                </a:solidFill>
                <a:latin typeface="APL385 Unicode"/>
                <a:ea typeface="APL385 Unicode"/>
                <a:cs typeface="APL385 Unicode"/>
                <a:sym typeface="APL385 Unicode"/>
              </a:defRPr>
            </a:pPr>
            <a:r>
              <a:rPr>
                <a:solidFill>
                  <a:srgbClr val="3B3B3B"/>
                </a:solidFill>
              </a:rPr>
              <a:t>    - </a:t>
            </a:r>
            <a:r>
              <a:rPr>
                <a:solidFill>
                  <a:srgbClr val="800000"/>
                </a:solidFill>
              </a:rPr>
              <a:t>name</a:t>
            </a:r>
            <a:r>
              <a:rPr>
                <a:solidFill>
                  <a:srgbClr val="3B3B3B"/>
                </a:solidFill>
              </a:rPr>
              <a:t>: </a:t>
            </a:r>
            <a:r>
              <a:t>Checkout code</a:t>
            </a:r>
            <a:endParaRPr>
              <a:solidFill>
                <a:srgbClr val="3B3B3B"/>
              </a:solidFill>
            </a:endParaRPr>
          </a:p>
          <a:p>
            <a:pPr defTabSz="171450">
              <a:defRPr sz="1200">
                <a:solidFill>
                  <a:srgbClr val="0000FF"/>
                </a:solidFill>
                <a:latin typeface="APL385 Unicode"/>
                <a:ea typeface="APL385 Unicode"/>
                <a:cs typeface="APL385 Unicode"/>
                <a:sym typeface="APL385 Unicode"/>
              </a:defRPr>
            </a:pPr>
            <a:r>
              <a:rPr>
                <a:solidFill>
                  <a:srgbClr val="3B3B3B"/>
                </a:solidFill>
              </a:rPr>
              <a:t>      </a:t>
            </a:r>
            <a:r>
              <a:rPr>
                <a:solidFill>
                  <a:srgbClr val="800000"/>
                </a:solidFill>
              </a:rPr>
              <a:t>uses</a:t>
            </a:r>
            <a:r>
              <a:rPr>
                <a:solidFill>
                  <a:srgbClr val="3B3B3B"/>
                </a:solidFill>
              </a:rPr>
              <a:t>: </a:t>
            </a:r>
            <a:r>
              <a:t>actions/checkout@v2</a:t>
            </a:r>
            <a:endParaRPr>
              <a:solidFill>
                <a:srgbClr val="3B3B3B"/>
              </a:solidFill>
            </a:endParaRPr>
          </a:p>
          <a:p>
            <a:pPr defTabSz="171450">
              <a:defRPr sz="1200">
                <a:solidFill>
                  <a:srgbClr val="3B3B3B"/>
                </a:solidFill>
                <a:latin typeface="APL385 Unicode"/>
                <a:ea typeface="APL385 Unicode"/>
                <a:cs typeface="APL385 Unicode"/>
                <a:sym typeface="APL385 Unicode"/>
              </a:defRPr>
            </a:pPr>
            <a:r>
              <a:t>      </a:t>
            </a:r>
            <a:r>
              <a:rPr>
                <a:solidFill>
                  <a:srgbClr val="800000"/>
                </a:solidFill>
              </a:rPr>
              <a:t>with</a:t>
            </a:r>
            <a:r>
              <a:t>:</a:t>
            </a:r>
          </a:p>
          <a:p>
            <a:pPr defTabSz="171450">
              <a:defRPr sz="1200">
                <a:solidFill>
                  <a:srgbClr val="0000FF"/>
                </a:solidFill>
                <a:latin typeface="APL385 Unicode"/>
                <a:ea typeface="APL385 Unicode"/>
                <a:cs typeface="APL385 Unicode"/>
                <a:sym typeface="APL385 Unicode"/>
              </a:defRPr>
            </a:pPr>
            <a:r>
              <a:rPr>
                <a:solidFill>
                  <a:srgbClr val="3B3B3B"/>
                </a:solidFill>
              </a:rPr>
              <a:t>        </a:t>
            </a:r>
            <a:r>
              <a:rPr>
                <a:solidFill>
                  <a:srgbClr val="800000"/>
                </a:solidFill>
              </a:rPr>
              <a:t>submodules</a:t>
            </a:r>
            <a:r>
              <a:rPr>
                <a:solidFill>
                  <a:srgbClr val="3B3B3B"/>
                </a:solidFill>
              </a:rPr>
              <a:t>: </a:t>
            </a:r>
            <a:r>
              <a:t>'recursive'</a:t>
            </a:r>
            <a:endParaRPr>
              <a:solidFill>
                <a:srgbClr val="3B3B3B"/>
              </a:solidFill>
            </a:endParaRPr>
          </a:p>
          <a:p>
            <a:pPr defTabSz="171450">
              <a:defRPr sz="1200">
                <a:solidFill>
                  <a:srgbClr val="800000"/>
                </a:solidFill>
                <a:latin typeface="APL385 Unicode"/>
                <a:ea typeface="APL385 Unicode"/>
                <a:cs typeface="APL385 Unicode"/>
                <a:sym typeface="APL385 Unicode"/>
              </a:defRPr>
            </a:pPr>
            <a:r>
              <a:rPr>
                <a:solidFill>
                  <a:srgbClr val="3B3B3B"/>
                </a:solidFill>
              </a:rPr>
              <a:t>        </a:t>
            </a:r>
            <a:r>
              <a:t>fetch-depth</a:t>
            </a:r>
            <a:r>
              <a:rPr>
                <a:solidFill>
                  <a:srgbClr val="3B3B3B"/>
                </a:solidFill>
              </a:rPr>
              <a:t>: </a:t>
            </a:r>
            <a:r>
              <a:rPr>
                <a:solidFill>
                  <a:srgbClr val="098658"/>
                </a:solidFill>
              </a:rPr>
              <a:t>0</a:t>
            </a:r>
            <a:endParaRPr>
              <a:solidFill>
                <a:srgbClr val="3B3B3B"/>
              </a:solidFill>
            </a:endParaRPr>
          </a:p>
          <a:p>
            <a:pPr defTabSz="171450">
              <a:defRPr sz="1200">
                <a:solidFill>
                  <a:srgbClr val="3B3B3B"/>
                </a:solidFill>
                <a:latin typeface="APL385 Unicode"/>
                <a:ea typeface="APL385 Unicode"/>
                <a:cs typeface="APL385 Unicode"/>
                <a:sym typeface="APL385 Unicode"/>
              </a:defRPr>
            </a:pPr>
          </a:p>
          <a:p>
            <a:pPr defTabSz="171450">
              <a:defRPr sz="1200">
                <a:solidFill>
                  <a:srgbClr val="3B3B3B"/>
                </a:solidFill>
                <a:latin typeface="APL385 Unicode"/>
                <a:ea typeface="APL385 Unicode"/>
                <a:cs typeface="APL385 Unicode"/>
                <a:sym typeface="APL385 Unicode"/>
              </a:defRPr>
            </a:pPr>
          </a:p>
        </p:txBody>
      </p:sp>
      <p:sp>
        <p:nvSpPr>
          <p:cNvPr id="432" name="Which events trigger the Action?"/>
          <p:cNvSpPr txBox="1"/>
          <p:nvPr/>
        </p:nvSpPr>
        <p:spPr>
          <a:xfrm>
            <a:off x="4445320" y="737026"/>
            <a:ext cx="2084554" cy="186589"/>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Which events trigger the Action?</a:t>
            </a:r>
          </a:p>
        </p:txBody>
      </p:sp>
      <p:sp>
        <p:nvSpPr>
          <p:cNvPr id="433" name="What kind of O/S should the Action runner use?"/>
          <p:cNvSpPr txBox="1"/>
          <p:nvPr/>
        </p:nvSpPr>
        <p:spPr>
          <a:xfrm>
            <a:off x="4485997" y="2301669"/>
            <a:ext cx="3031999" cy="186590"/>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What kind of O/S should the Action runner use?</a:t>
            </a:r>
          </a:p>
        </p:txBody>
      </p:sp>
      <p:sp>
        <p:nvSpPr>
          <p:cNvPr id="434" name="Check out our repository"/>
          <p:cNvSpPr txBox="1"/>
          <p:nvPr/>
        </p:nvSpPr>
        <p:spPr>
          <a:xfrm>
            <a:off x="4478589" y="2948987"/>
            <a:ext cx="1598118" cy="186589"/>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Check out our repository</a:t>
            </a:r>
          </a:p>
        </p:txBody>
      </p:sp>
      <p:sp>
        <p:nvSpPr>
          <p:cNvPr id="435" name="...including submodules"/>
          <p:cNvSpPr txBox="1"/>
          <p:nvPr/>
        </p:nvSpPr>
        <p:spPr>
          <a:xfrm>
            <a:off x="4471362" y="3607348"/>
            <a:ext cx="1536371" cy="186589"/>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...including submodules</a:t>
            </a:r>
          </a:p>
        </p:txBody>
      </p:sp>
      <p:sp>
        <p:nvSpPr>
          <p:cNvPr id="436" name="...pushes to the main branch"/>
          <p:cNvSpPr txBox="1"/>
          <p:nvPr/>
        </p:nvSpPr>
        <p:spPr>
          <a:xfrm>
            <a:off x="4481661" y="1448041"/>
            <a:ext cx="1834072" cy="186589"/>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...pushes to the main branch</a:t>
            </a:r>
          </a:p>
        </p:txBody>
      </p:sp>
      <p:sp>
        <p:nvSpPr>
          <p:cNvPr id="437" name="Use GitHub's &quot;checkout&quot; action"/>
          <p:cNvSpPr txBox="1"/>
          <p:nvPr/>
        </p:nvSpPr>
        <p:spPr>
          <a:xfrm>
            <a:off x="4478696" y="3180698"/>
            <a:ext cx="2043202" cy="186589"/>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100">
                <a:solidFill>
                  <a:srgbClr val="FF4A59"/>
                </a:solidFill>
                <a:latin typeface="Helvetica Neue"/>
                <a:ea typeface="Helvetica Neue"/>
                <a:cs typeface="Helvetica Neue"/>
                <a:sym typeface="Helvetica Neue"/>
              </a:defRPr>
            </a:lvl1pPr>
          </a:lstStyle>
          <a:p>
            <a:pPr/>
            <a:r>
              <a:t>Use GitHub's "checkout" action</a:t>
            </a:r>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1" name="- name: Build custom Docker image…"/>
          <p:cNvSpPr txBox="1"/>
          <p:nvPr/>
        </p:nvSpPr>
        <p:spPr>
          <a:xfrm>
            <a:off x="549806" y="541512"/>
            <a:ext cx="7851325" cy="3898901"/>
          </a:xfrm>
          <a:prstGeom prst="rect">
            <a:avLst/>
          </a:prstGeom>
          <a:ln w="12700">
            <a:miter lim="400000"/>
          </a:ln>
          <a:extLst>
            <a:ext uri="{C572A759-6A51-4108-AA02-DFA0A04FC94B}">
              <ma14:wrappingTextBoxFlag xmlns:ma14="http://schemas.microsoft.com/office/mac/drawingml/2011/main" val="1"/>
            </a:ext>
          </a:extLst>
        </p:spPr>
        <p:txBody>
          <a:bodyPr lIns="19050" tIns="19050" rIns="19050" bIns="19050" anchor="ctr">
            <a:spAutoFit/>
          </a:bodyPr>
          <a:lstStyle/>
          <a:p>
            <a:pPr defTabSz="171450">
              <a:defRPr sz="1400">
                <a:solidFill>
                  <a:srgbClr val="0000FF"/>
                </a:solidFill>
                <a:latin typeface="APL385 Unicode"/>
                <a:ea typeface="APL385 Unicode"/>
                <a:cs typeface="APL385 Unicode"/>
                <a:sym typeface="APL385 Unicode"/>
              </a:defRPr>
            </a:pPr>
            <a:r>
              <a:rPr>
                <a:solidFill>
                  <a:srgbClr val="3B3B3B"/>
                </a:solidFill>
              </a:rPr>
              <a:t>    - </a:t>
            </a:r>
            <a:r>
              <a:rPr>
                <a:solidFill>
                  <a:srgbClr val="800000"/>
                </a:solidFill>
              </a:rPr>
              <a:t>name</a:t>
            </a:r>
            <a:r>
              <a:rPr>
                <a:solidFill>
                  <a:srgbClr val="3B3B3B"/>
                </a:solidFill>
              </a:rPr>
              <a:t>: </a:t>
            </a:r>
            <a:r>
              <a:t>Build custom Docker image</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rPr>
                <a:solidFill>
                  <a:srgbClr val="3B3B3B"/>
                </a:solidFill>
              </a:rPr>
              <a:t>      </a:t>
            </a:r>
            <a:r>
              <a:rPr>
                <a:solidFill>
                  <a:srgbClr val="800000"/>
                </a:solidFill>
              </a:rPr>
              <a:t>run</a:t>
            </a:r>
            <a:r>
              <a:rPr>
                <a:solidFill>
                  <a:srgbClr val="3B3B3B"/>
                </a:solidFill>
              </a:rPr>
              <a:t>: </a:t>
            </a:r>
            <a:r>
              <a:t>docker build -t dytest .</a:t>
            </a:r>
            <a:endParaRPr>
              <a:solidFill>
                <a:srgbClr val="3B3B3B"/>
              </a:solidFill>
            </a:endParaRPr>
          </a:p>
          <a:p>
            <a:pPr defTabSz="171450">
              <a:defRPr sz="1400">
                <a:solidFill>
                  <a:srgbClr val="3B3B3B"/>
                </a:solidFill>
                <a:latin typeface="APL385 Unicode"/>
                <a:ea typeface="APL385 Unicode"/>
                <a:cs typeface="APL385 Unicode"/>
                <a:sym typeface="APL385 Unicode"/>
              </a:defRPr>
            </a:pPr>
          </a:p>
          <a:p>
            <a:pPr defTabSz="171450">
              <a:defRPr sz="1400">
                <a:solidFill>
                  <a:srgbClr val="008000"/>
                </a:solidFill>
                <a:latin typeface="APL385 Unicode"/>
                <a:ea typeface="APL385 Unicode"/>
                <a:cs typeface="APL385 Unicode"/>
                <a:sym typeface="APL385 Unicode"/>
              </a:defRPr>
            </a:pPr>
            <a:r>
              <a:rPr>
                <a:solidFill>
                  <a:srgbClr val="3B3B3B"/>
                </a:solidFill>
              </a:rPr>
              <a:t>    </a:t>
            </a:r>
            <a:r>
              <a:t># ]dtest requires write access to /tests</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rPr>
                <a:solidFill>
                  <a:srgbClr val="3B3B3B"/>
                </a:solidFill>
              </a:rPr>
              <a:t>    - </a:t>
            </a:r>
            <a:r>
              <a:rPr>
                <a:solidFill>
                  <a:srgbClr val="800000"/>
                </a:solidFill>
              </a:rPr>
              <a:t>name</a:t>
            </a:r>
            <a:r>
              <a:rPr>
                <a:solidFill>
                  <a:srgbClr val="3B3B3B"/>
                </a:solidFill>
              </a:rPr>
              <a:t>: </a:t>
            </a:r>
            <a:r>
              <a:t>Set permissions for /tests</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rPr>
                <a:solidFill>
                  <a:srgbClr val="3B3B3B"/>
                </a:solidFill>
              </a:rPr>
              <a:t>      </a:t>
            </a:r>
            <a:r>
              <a:rPr>
                <a:solidFill>
                  <a:srgbClr val="800000"/>
                </a:solidFill>
              </a:rPr>
              <a:t>run</a:t>
            </a:r>
            <a:r>
              <a:rPr>
                <a:solidFill>
                  <a:srgbClr val="3B3B3B"/>
                </a:solidFill>
              </a:rPr>
              <a:t>: </a:t>
            </a:r>
            <a:r>
              <a:t>chmod 777 tests</a:t>
            </a:r>
            <a:endParaRPr>
              <a:solidFill>
                <a:srgbClr val="3B3B3B"/>
              </a:solidFill>
            </a:endParaRPr>
          </a:p>
          <a:p>
            <a:pPr defTabSz="171450">
              <a:defRPr sz="1400">
                <a:solidFill>
                  <a:srgbClr val="3B3B3B"/>
                </a:solidFill>
                <a:latin typeface="APL385 Unicode"/>
                <a:ea typeface="APL385 Unicode"/>
                <a:cs typeface="APL385 Unicode"/>
                <a:sym typeface="APL385 Unicode"/>
              </a:defRPr>
            </a:pPr>
          </a:p>
          <a:p>
            <a:pPr defTabSz="171450">
              <a:defRPr sz="1400">
                <a:solidFill>
                  <a:srgbClr val="0000FF"/>
                </a:solidFill>
                <a:latin typeface="APL385 Unicode"/>
                <a:ea typeface="APL385 Unicode"/>
                <a:cs typeface="APL385 Unicode"/>
                <a:sym typeface="APL385 Unicode"/>
              </a:defRPr>
            </a:pPr>
            <a:r>
              <a:rPr>
                <a:solidFill>
                  <a:srgbClr val="3B3B3B"/>
                </a:solidFill>
              </a:rPr>
              <a:t>    - </a:t>
            </a:r>
            <a:r>
              <a:rPr>
                <a:solidFill>
                  <a:srgbClr val="800000"/>
                </a:solidFill>
              </a:rPr>
              <a:t>name</a:t>
            </a:r>
            <a:r>
              <a:rPr>
                <a:solidFill>
                  <a:srgbClr val="3B3B3B"/>
                </a:solidFill>
              </a:rPr>
              <a:t>: </a:t>
            </a:r>
            <a:r>
              <a:t>Run unit tests</a:t>
            </a:r>
            <a:endParaRPr>
              <a:solidFill>
                <a:srgbClr val="3B3B3B"/>
              </a:solidFill>
            </a:endParaRPr>
          </a:p>
          <a:p>
            <a:pPr defTabSz="171450">
              <a:defRPr sz="1400">
                <a:solidFill>
                  <a:srgbClr val="3B3B3B"/>
                </a:solidFill>
                <a:latin typeface="APL385 Unicode"/>
                <a:ea typeface="APL385 Unicode"/>
                <a:cs typeface="APL385 Unicode"/>
                <a:sym typeface="APL385 Unicode"/>
              </a:defRPr>
            </a:pPr>
            <a:r>
              <a:t>      </a:t>
            </a:r>
            <a:r>
              <a:rPr>
                <a:solidFill>
                  <a:srgbClr val="800000"/>
                </a:solidFill>
              </a:rPr>
              <a:t>run</a:t>
            </a:r>
            <a:r>
              <a:t>: </a:t>
            </a:r>
            <a:r>
              <a:rPr>
                <a:solidFill>
                  <a:srgbClr val="AF00DB"/>
                </a:solidFill>
              </a:rPr>
              <a:t>|</a:t>
            </a:r>
          </a:p>
          <a:p>
            <a:pPr defTabSz="171450">
              <a:defRPr sz="1400">
                <a:solidFill>
                  <a:srgbClr val="0000FF"/>
                </a:solidFill>
                <a:latin typeface="APL385 Unicode"/>
                <a:ea typeface="APL385 Unicode"/>
                <a:cs typeface="APL385 Unicode"/>
                <a:sym typeface="APL385 Unicode"/>
              </a:defRPr>
            </a:pPr>
            <a:r>
              <a:t>        docker run --rm \</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t>          -v "</a:t>
            </a:r>
            <a:r>
              <a:rPr>
                <a:solidFill>
                  <a:srgbClr val="3B3B3B"/>
                </a:solidFill>
              </a:rPr>
              <a:t>${{ </a:t>
            </a:r>
            <a:r>
              <a:rPr>
                <a:solidFill>
                  <a:srgbClr val="001080"/>
                </a:solidFill>
              </a:rPr>
              <a:t>github</a:t>
            </a:r>
            <a:r>
              <a:rPr>
                <a:solidFill>
                  <a:srgbClr val="3B3B3B"/>
                </a:solidFill>
              </a:rPr>
              <a:t>.</a:t>
            </a:r>
            <a:r>
              <a:rPr>
                <a:solidFill>
                  <a:srgbClr val="001080"/>
                </a:solidFill>
              </a:rPr>
              <a:t>workspace</a:t>
            </a:r>
            <a:r>
              <a:rPr>
                <a:solidFill>
                  <a:srgbClr val="3B3B3B"/>
                </a:solidFill>
              </a:rPr>
              <a:t> }}</a:t>
            </a:r>
            <a:r>
              <a:t>/DBuildTest/DyalogBuild.dyalog:/home/dyalog/MyUCMDs/DyalogBuild.dyalog" \</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t>          -v "</a:t>
            </a:r>
            <a:r>
              <a:rPr>
                <a:solidFill>
                  <a:srgbClr val="3B3B3B"/>
                </a:solidFill>
              </a:rPr>
              <a:t>${{ </a:t>
            </a:r>
            <a:r>
              <a:rPr>
                <a:solidFill>
                  <a:srgbClr val="001080"/>
                </a:solidFill>
              </a:rPr>
              <a:t>github</a:t>
            </a:r>
            <a:r>
              <a:rPr>
                <a:solidFill>
                  <a:srgbClr val="3B3B3B"/>
                </a:solidFill>
              </a:rPr>
              <a:t>.</a:t>
            </a:r>
            <a:r>
              <a:rPr>
                <a:solidFill>
                  <a:srgbClr val="001080"/>
                </a:solidFill>
              </a:rPr>
              <a:t>workspace</a:t>
            </a:r>
            <a:r>
              <a:rPr>
                <a:solidFill>
                  <a:srgbClr val="3B3B3B"/>
                </a:solidFill>
              </a:rPr>
              <a:t> }}</a:t>
            </a:r>
            <a:r>
              <a:t>/src:/src" \</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t>          -v "</a:t>
            </a:r>
            <a:r>
              <a:rPr>
                <a:solidFill>
                  <a:srgbClr val="3B3B3B"/>
                </a:solidFill>
              </a:rPr>
              <a:t>${{ </a:t>
            </a:r>
            <a:r>
              <a:rPr>
                <a:solidFill>
                  <a:srgbClr val="001080"/>
                </a:solidFill>
              </a:rPr>
              <a:t>github</a:t>
            </a:r>
            <a:r>
              <a:rPr>
                <a:solidFill>
                  <a:srgbClr val="3B3B3B"/>
                </a:solidFill>
              </a:rPr>
              <a:t>.</a:t>
            </a:r>
            <a:r>
              <a:rPr>
                <a:solidFill>
                  <a:srgbClr val="001080"/>
                </a:solidFill>
              </a:rPr>
              <a:t>workspace</a:t>
            </a:r>
            <a:r>
              <a:rPr>
                <a:solidFill>
                  <a:srgbClr val="3B3B3B"/>
                </a:solidFill>
              </a:rPr>
              <a:t> }}</a:t>
            </a:r>
            <a:r>
              <a:t>/tests:/tests" \</a:t>
            </a:r>
            <a:endParaRPr>
              <a:solidFill>
                <a:srgbClr val="3B3B3B"/>
              </a:solidFill>
            </a:endParaRPr>
          </a:p>
          <a:p>
            <a:pPr defTabSz="171450">
              <a:defRPr sz="1400">
                <a:solidFill>
                  <a:srgbClr val="0000FF"/>
                </a:solidFill>
                <a:latin typeface="APL385 Unicode"/>
                <a:ea typeface="APL385 Unicode"/>
                <a:cs typeface="APL385 Unicode"/>
                <a:sym typeface="APL385 Unicode"/>
              </a:defRPr>
            </a:pPr>
            <a:r>
              <a:t>          dytest</a:t>
            </a:r>
            <a:endParaRPr>
              <a:solidFill>
                <a:srgbClr val="3B3B3B"/>
              </a:solidFill>
            </a:endParaRPr>
          </a:p>
        </p:txBody>
      </p:sp>
      <p:sp>
        <p:nvSpPr>
          <p:cNvPr id="442" name="Build container"/>
          <p:cNvSpPr txBox="1"/>
          <p:nvPr/>
        </p:nvSpPr>
        <p:spPr>
          <a:xfrm>
            <a:off x="6620619" y="589857"/>
            <a:ext cx="1075386" cy="211634"/>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200">
                <a:solidFill>
                  <a:srgbClr val="FF4A59"/>
                </a:solidFill>
                <a:latin typeface="Helvetica Neue"/>
                <a:ea typeface="Helvetica Neue"/>
                <a:cs typeface="Helvetica Neue"/>
                <a:sym typeface="Helvetica Neue"/>
              </a:defRPr>
            </a:lvl1pPr>
          </a:lstStyle>
          <a:p>
            <a:pPr/>
            <a:r>
              <a:t>Build container</a:t>
            </a:r>
          </a:p>
        </p:txBody>
      </p:sp>
      <p:sp>
        <p:nvSpPr>
          <p:cNvPr id="443" name="Tweak permissions"/>
          <p:cNvSpPr txBox="1"/>
          <p:nvPr/>
        </p:nvSpPr>
        <p:spPr>
          <a:xfrm>
            <a:off x="6638085" y="1660796"/>
            <a:ext cx="1343458" cy="211634"/>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200">
                <a:solidFill>
                  <a:srgbClr val="FF4A59"/>
                </a:solidFill>
                <a:latin typeface="Helvetica Neue"/>
                <a:ea typeface="Helvetica Neue"/>
                <a:cs typeface="Helvetica Neue"/>
                <a:sym typeface="Helvetica Neue"/>
              </a:defRPr>
            </a:lvl1pPr>
          </a:lstStyle>
          <a:p>
            <a:pPr/>
            <a:r>
              <a:t>Tweak permissions</a:t>
            </a:r>
          </a:p>
        </p:txBody>
      </p:sp>
      <p:sp>
        <p:nvSpPr>
          <p:cNvPr id="444" name="Run container"/>
          <p:cNvSpPr txBox="1"/>
          <p:nvPr/>
        </p:nvSpPr>
        <p:spPr>
          <a:xfrm>
            <a:off x="6638221" y="2585370"/>
            <a:ext cx="1002082" cy="211633"/>
          </a:xfrm>
          <a:prstGeom prst="rect">
            <a:avLst/>
          </a:prstGeom>
          <a:ln w="12700">
            <a:miter lim="400000"/>
          </a:ln>
          <a:extLst>
            <a:ext uri="{C572A759-6A51-4108-AA02-DFA0A04FC94B}">
              <ma14:wrappingTextBoxFlag xmlns:ma14="http://schemas.microsoft.com/office/mac/drawingml/2011/main" val="1"/>
            </a:ext>
          </a:extLst>
        </p:spPr>
        <p:txBody>
          <a:bodyPr wrap="none" lIns="19050" tIns="19050" rIns="19050" bIns="19050" anchor="ctr">
            <a:spAutoFit/>
          </a:bodyPr>
          <a:lstStyle>
            <a:lvl1pPr algn="ctr" defTabSz="309562">
              <a:defRPr sz="1200">
                <a:solidFill>
                  <a:srgbClr val="FF4A59"/>
                </a:solidFill>
                <a:latin typeface="Helvetica Neue"/>
                <a:ea typeface="Helvetica Neue"/>
                <a:cs typeface="Helvetica Neue"/>
                <a:sym typeface="Helvetica Neue"/>
              </a:defRPr>
            </a:lvl1pPr>
          </a:lstStyle>
          <a:p>
            <a:pPr/>
            <a:r>
              <a:t>Run container</a:t>
            </a:r>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49" name="Task 5: Action!"/>
          <p:cNvSpPr txBox="1"/>
          <p:nvPr/>
        </p:nvSpPr>
        <p:spPr>
          <a:xfrm>
            <a:off x="3044088" y="2233929"/>
            <a:ext cx="2932837" cy="6756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600"/>
            </a:lvl1pPr>
          </a:lstStyle>
          <a:p>
            <a:pPr/>
            <a:r>
              <a:t>Task 5: Action!</a:t>
            </a:r>
          </a:p>
        </p:txBody>
      </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54" name="git add src/mysum.aplf"/>
          <p:cNvSpPr txBox="1"/>
          <p:nvPr/>
        </p:nvSpPr>
        <p:spPr>
          <a:xfrm>
            <a:off x="1688116" y="1821133"/>
            <a:ext cx="9342679"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APL385 Unicode"/>
                <a:ea typeface="APL385 Unicode"/>
                <a:cs typeface="APL385 Unicode"/>
                <a:sym typeface="APL385 Unicode"/>
              </a:defRPr>
            </a:lvl1pPr>
          </a:lstStyle>
          <a:p>
            <a:pPr/>
            <a:r>
              <a:t>    git add src/mysum.aplf</a:t>
            </a:r>
          </a:p>
        </p:txBody>
      </p:sp>
      <p:sp>
        <p:nvSpPr>
          <p:cNvPr id="455" name="git commit -m 'Make a test fail'"/>
          <p:cNvSpPr txBox="1"/>
          <p:nvPr/>
        </p:nvSpPr>
        <p:spPr>
          <a:xfrm>
            <a:off x="1690341" y="2252979"/>
            <a:ext cx="9791347"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APL385 Unicode"/>
                <a:ea typeface="APL385 Unicode"/>
                <a:cs typeface="APL385 Unicode"/>
                <a:sym typeface="APL385 Unicode"/>
              </a:defRPr>
            </a:lvl1pPr>
          </a:lstStyle>
          <a:p>
            <a:pPr/>
            <a:r>
              <a:t>    git commit -m 'Make a test fail'</a:t>
            </a:r>
          </a:p>
        </p:txBody>
      </p:sp>
      <p:sp>
        <p:nvSpPr>
          <p:cNvPr id="456" name="git push origin main"/>
          <p:cNvSpPr txBox="1"/>
          <p:nvPr/>
        </p:nvSpPr>
        <p:spPr>
          <a:xfrm>
            <a:off x="1688116" y="2697261"/>
            <a:ext cx="9342679"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latin typeface="APL385 Unicode"/>
                <a:ea typeface="APL385 Unicode"/>
                <a:cs typeface="APL385 Unicode"/>
                <a:sym typeface="APL385 Unicode"/>
              </a:defRPr>
            </a:lvl1pPr>
          </a:lstStyle>
          <a:p>
            <a:pPr/>
            <a:r>
              <a:t>    git push origin main</a:t>
            </a:r>
          </a:p>
        </p:txBody>
      </p:sp>
      <p:sp>
        <p:nvSpPr>
          <p:cNvPr id="457" name="Git cheat-sheet"/>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Git cheat-sheet</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36" name="Learn how to run your unit tests from the shell.…"/>
          <p:cNvSpPr txBox="1"/>
          <p:nvPr>
            <p:ph type="body" idx="1"/>
          </p:nvPr>
        </p:nvSpPr>
        <p:spPr>
          <a:xfrm>
            <a:off x="323527" y="1264925"/>
            <a:ext cx="8051533" cy="3242041"/>
          </a:xfrm>
          <a:prstGeom prst="rect">
            <a:avLst/>
          </a:prstGeom>
        </p:spPr>
        <p:txBody>
          <a:bodyPr/>
          <a:lstStyle/>
          <a:p>
            <a:pPr>
              <a:defRPr>
                <a:solidFill>
                  <a:srgbClr val="E4E9ED"/>
                </a:solidFill>
              </a:defRPr>
            </a:pPr>
            <a:r>
              <a:t>Learn how to run your unit tests from the shell.</a:t>
            </a:r>
          </a:p>
          <a:p>
            <a:pPr>
              <a:defRPr>
                <a:solidFill>
                  <a:srgbClr val="E4E9ED"/>
                </a:solidFill>
              </a:defRPr>
            </a:pPr>
            <a:r>
              <a:t>Learn how to use a Docker container to run your application's unit tests</a:t>
            </a:r>
          </a:p>
          <a:p>
            <a:pPr/>
            <a:r>
              <a:t>Learn how to deploy your Docker container as a GitHub Action to run your tests automatically on each commit</a:t>
            </a:r>
          </a:p>
        </p:txBody>
      </p:sp>
      <p:sp>
        <p:nvSpPr>
          <p:cNvPr id="137" name="Aims"/>
          <p:cNvSpPr txBox="1"/>
          <p:nvPr>
            <p:ph type="title"/>
          </p:nvPr>
        </p:nvSpPr>
        <p:spPr>
          <a:prstGeom prst="rect">
            <a:avLst/>
          </a:prstGeom>
        </p:spPr>
        <p:txBody>
          <a:bodyPr/>
          <a:lstStyle/>
          <a:p>
            <a:pPr/>
            <a:r>
              <a:t>Aims</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62" name="We executed our tests from the shell using LOAD…"/>
          <p:cNvSpPr txBox="1"/>
          <p:nvPr>
            <p:ph type="body" idx="1"/>
          </p:nvPr>
        </p:nvSpPr>
        <p:spPr>
          <a:xfrm>
            <a:off x="323527" y="1264925"/>
            <a:ext cx="8051533" cy="3242041"/>
          </a:xfrm>
          <a:prstGeom prst="rect">
            <a:avLst/>
          </a:prstGeom>
        </p:spPr>
        <p:txBody>
          <a:bodyPr/>
          <a:lstStyle/>
          <a:p>
            <a:pPr/>
            <a:r>
              <a:t>We executed our tests from the shell using LOAD</a:t>
            </a:r>
          </a:p>
          <a:p>
            <a:pPr>
              <a:defRPr>
                <a:solidFill>
                  <a:srgbClr val="E4E9ED"/>
                </a:solidFill>
              </a:defRPr>
            </a:pPr>
            <a:r>
              <a:t>We ran our tests in a Docker container</a:t>
            </a:r>
          </a:p>
          <a:p>
            <a:pPr>
              <a:defRPr>
                <a:solidFill>
                  <a:srgbClr val="E4E9ED"/>
                </a:solidFill>
              </a:defRPr>
            </a:pPr>
            <a:r>
              <a:t>We deployed our Docker container using a GitHub Action </a:t>
            </a:r>
          </a:p>
          <a:p>
            <a:pPr>
              <a:defRPr>
                <a:solidFill>
                  <a:srgbClr val="E4E9ED"/>
                </a:solidFill>
              </a:defRPr>
            </a:pPr>
            <a:r>
              <a:t>Now our every commit triggers a full test run.</a:t>
            </a:r>
          </a:p>
        </p:txBody>
      </p:sp>
      <p:sp>
        <p:nvSpPr>
          <p:cNvPr id="463" name="Summary"/>
          <p:cNvSpPr txBox="1"/>
          <p:nvPr>
            <p:ph type="title"/>
          </p:nvPr>
        </p:nvSpPr>
        <p:spPr>
          <a:prstGeom prst="rect">
            <a:avLst/>
          </a:prstGeom>
        </p:spPr>
        <p:txBody>
          <a:bodyPr/>
          <a:lstStyle/>
          <a:p>
            <a:pPr/>
            <a:r>
              <a:t>Summary</a:t>
            </a: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68" name="We executed our tests from the shell using LOAD…"/>
          <p:cNvSpPr txBox="1"/>
          <p:nvPr>
            <p:ph type="body" idx="1"/>
          </p:nvPr>
        </p:nvSpPr>
        <p:spPr>
          <a:xfrm>
            <a:off x="323527" y="1264925"/>
            <a:ext cx="8051533" cy="3242041"/>
          </a:xfrm>
          <a:prstGeom prst="rect">
            <a:avLst/>
          </a:prstGeom>
        </p:spPr>
        <p:txBody>
          <a:bodyPr/>
          <a:lstStyle/>
          <a:p>
            <a:pPr>
              <a:defRPr>
                <a:solidFill>
                  <a:srgbClr val="E4E9ED"/>
                </a:solidFill>
              </a:defRPr>
            </a:pPr>
            <a:r>
              <a:t>We executed our tests from the shell using LOAD</a:t>
            </a:r>
          </a:p>
          <a:p>
            <a:pPr/>
            <a:r>
              <a:t>We ran our tests in a Docker container</a:t>
            </a:r>
          </a:p>
          <a:p>
            <a:pPr>
              <a:defRPr>
                <a:solidFill>
                  <a:srgbClr val="E4E9ED"/>
                </a:solidFill>
              </a:defRPr>
            </a:pPr>
            <a:r>
              <a:t>We deployed our Docker container using a GitHub Action </a:t>
            </a:r>
          </a:p>
          <a:p>
            <a:pPr>
              <a:defRPr>
                <a:solidFill>
                  <a:srgbClr val="E4E9ED"/>
                </a:solidFill>
              </a:defRPr>
            </a:pPr>
            <a:r>
              <a:t>Now our every commit triggers a full test run.</a:t>
            </a:r>
          </a:p>
        </p:txBody>
      </p:sp>
      <p:sp>
        <p:nvSpPr>
          <p:cNvPr id="469" name="Summary"/>
          <p:cNvSpPr txBox="1"/>
          <p:nvPr>
            <p:ph type="title"/>
          </p:nvPr>
        </p:nvSpPr>
        <p:spPr>
          <a:prstGeom prst="rect">
            <a:avLst/>
          </a:prstGeom>
        </p:spPr>
        <p:txBody>
          <a:bodyPr/>
          <a:lstStyle/>
          <a:p>
            <a:pPr/>
            <a:r>
              <a:t>Summary</a:t>
            </a:r>
          </a:p>
        </p:txBody>
      </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74" name="We executed our tests from the shell using LOAD…"/>
          <p:cNvSpPr txBox="1"/>
          <p:nvPr>
            <p:ph type="body" idx="1"/>
          </p:nvPr>
        </p:nvSpPr>
        <p:spPr>
          <a:xfrm>
            <a:off x="323527" y="1264925"/>
            <a:ext cx="8051533" cy="3242041"/>
          </a:xfrm>
          <a:prstGeom prst="rect">
            <a:avLst/>
          </a:prstGeom>
        </p:spPr>
        <p:txBody>
          <a:bodyPr/>
          <a:lstStyle/>
          <a:p>
            <a:pPr>
              <a:defRPr>
                <a:solidFill>
                  <a:srgbClr val="E4E9ED"/>
                </a:solidFill>
              </a:defRPr>
            </a:pPr>
            <a:r>
              <a:t>We executed our tests from the shell using LOAD</a:t>
            </a:r>
          </a:p>
          <a:p>
            <a:pPr>
              <a:defRPr>
                <a:solidFill>
                  <a:srgbClr val="E4E9ED"/>
                </a:solidFill>
              </a:defRPr>
            </a:pPr>
            <a:r>
              <a:t>We ran our tests in a Docker container</a:t>
            </a:r>
          </a:p>
          <a:p>
            <a:pPr/>
            <a:r>
              <a:t>We deployed our Docker container using a GitHub Action </a:t>
            </a:r>
          </a:p>
          <a:p>
            <a:pPr>
              <a:defRPr>
                <a:solidFill>
                  <a:srgbClr val="E4E9ED"/>
                </a:solidFill>
              </a:defRPr>
            </a:pPr>
            <a:r>
              <a:t>Now our every commit triggers a full test run.</a:t>
            </a:r>
          </a:p>
        </p:txBody>
      </p:sp>
      <p:sp>
        <p:nvSpPr>
          <p:cNvPr id="475" name="Summary"/>
          <p:cNvSpPr txBox="1"/>
          <p:nvPr>
            <p:ph type="title"/>
          </p:nvPr>
        </p:nvSpPr>
        <p:spPr>
          <a:prstGeom prst="rect">
            <a:avLst/>
          </a:prstGeom>
        </p:spPr>
        <p:txBody>
          <a:bodyPr/>
          <a:lstStyle/>
          <a:p>
            <a:pPr/>
            <a:r>
              <a:t>Summary</a:t>
            </a: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80" name="We executed our tests from the shell using LOAD…"/>
          <p:cNvSpPr txBox="1"/>
          <p:nvPr>
            <p:ph type="body" idx="1"/>
          </p:nvPr>
        </p:nvSpPr>
        <p:spPr>
          <a:xfrm>
            <a:off x="323527" y="1264925"/>
            <a:ext cx="8051533" cy="3242041"/>
          </a:xfrm>
          <a:prstGeom prst="rect">
            <a:avLst/>
          </a:prstGeom>
        </p:spPr>
        <p:txBody>
          <a:bodyPr/>
          <a:lstStyle/>
          <a:p>
            <a:pPr>
              <a:defRPr>
                <a:solidFill>
                  <a:srgbClr val="E4E9ED"/>
                </a:solidFill>
              </a:defRPr>
            </a:pPr>
            <a:r>
              <a:t>We executed our tests from the shell using LOAD</a:t>
            </a:r>
          </a:p>
          <a:p>
            <a:pPr>
              <a:defRPr>
                <a:solidFill>
                  <a:srgbClr val="E4E9ED"/>
                </a:solidFill>
              </a:defRPr>
            </a:pPr>
            <a:r>
              <a:t>We ran our tests in a Docker container</a:t>
            </a:r>
          </a:p>
          <a:p>
            <a:pPr>
              <a:defRPr>
                <a:solidFill>
                  <a:srgbClr val="E4E9ED"/>
                </a:solidFill>
              </a:defRPr>
            </a:pPr>
            <a:r>
              <a:t>We deployed our Docker container using a GitHub Action </a:t>
            </a:r>
          </a:p>
          <a:p>
            <a:pPr/>
            <a:r>
              <a:t>Now our every commit triggers a full test run.</a:t>
            </a:r>
          </a:p>
        </p:txBody>
      </p:sp>
      <p:sp>
        <p:nvSpPr>
          <p:cNvPr id="481" name="Summary"/>
          <p:cNvSpPr txBox="1"/>
          <p:nvPr>
            <p:ph type="title"/>
          </p:nvPr>
        </p:nvSpPr>
        <p:spPr>
          <a:prstGeom prst="rect">
            <a:avLst/>
          </a:prstGeom>
        </p:spPr>
        <p:txBody>
          <a:bodyPr/>
          <a:lstStyle/>
          <a:p>
            <a:pPr/>
            <a:r>
              <a:t>Summary</a:t>
            </a:r>
          </a:p>
        </p:txBody>
      </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5"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86" name="Feedback_Workshops.png" descr="Feedback_Workshops.png"/>
          <p:cNvPicPr>
            <a:picLocks noChangeAspect="1"/>
          </p:cNvPicPr>
          <p:nvPr/>
        </p:nvPicPr>
        <p:blipFill>
          <a:blip r:embed="rId3">
            <a:extLst/>
          </a:blip>
          <a:stretch>
            <a:fillRect/>
          </a:stretch>
        </p:blipFill>
        <p:spPr>
          <a:xfrm>
            <a:off x="3139271" y="1466850"/>
            <a:ext cx="2209801" cy="2209800"/>
          </a:xfrm>
          <a:prstGeom prst="rect">
            <a:avLst/>
          </a:prstGeom>
          <a:ln w="12700">
            <a:miter lim="400000"/>
          </a:ln>
        </p:spPr>
      </p:pic>
      <p:sp>
        <p:nvSpPr>
          <p:cNvPr id="487" name="https://questionpro.com/t/AYklwZzukX"/>
          <p:cNvSpPr txBox="1"/>
          <p:nvPr/>
        </p:nvSpPr>
        <p:spPr>
          <a:xfrm>
            <a:off x="2306133" y="3989457"/>
            <a:ext cx="4006572" cy="383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https://questionpro.com/t/AYklwZzukX</a:t>
            </a:r>
          </a:p>
        </p:txBody>
      </p:sp>
      <p:sp>
        <p:nvSpPr>
          <p:cNvPr id="488" name="Feedback"/>
          <p:cNvSpPr txBox="1"/>
          <p:nvPr>
            <p:ph type="title" idx="4294967295"/>
          </p:nvPr>
        </p:nvSpPr>
        <p:spPr>
          <a:xfrm>
            <a:off x="323527" y="267656"/>
            <a:ext cx="7005528" cy="685536"/>
          </a:xfrm>
          <a:prstGeom prst="rect">
            <a:avLst/>
          </a:prstGeom>
        </p:spPr>
        <p:txBody>
          <a:bodyPr lIns="45719" tIns="45719" rIns="45719" bIns="45719" anchor="b"/>
          <a:lstStyle>
            <a:lvl1pPr algn="l" defTabSz="914400">
              <a:defRPr sz="3600">
                <a:solidFill>
                  <a:srgbClr val="3B475E"/>
                </a:solidFill>
                <a:latin typeface="+mn-lt"/>
                <a:ea typeface="+mn-ea"/>
                <a:cs typeface="+mn-cs"/>
                <a:sym typeface="Sarabun Regular"/>
              </a:defRPr>
            </a:lvl1pPr>
          </a:lstStyle>
          <a:p>
            <a:pPr/>
            <a:r>
              <a:t>Feedback</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2" name="Docker installed…"/>
          <p:cNvSpPr txBox="1"/>
          <p:nvPr>
            <p:ph type="body" idx="1"/>
          </p:nvPr>
        </p:nvSpPr>
        <p:spPr>
          <a:xfrm>
            <a:off x="323527" y="1264925"/>
            <a:ext cx="8648095" cy="3242041"/>
          </a:xfrm>
          <a:prstGeom prst="rect">
            <a:avLst/>
          </a:prstGeom>
        </p:spPr>
        <p:txBody>
          <a:bodyPr/>
          <a:lstStyle/>
          <a:p>
            <a:pPr/>
            <a:r>
              <a:t>Docker installed</a:t>
            </a:r>
          </a:p>
          <a:p>
            <a:pPr/>
            <a:r>
              <a:rPr>
                <a:latin typeface="APL385 Unicode"/>
                <a:ea typeface="APL385 Unicode"/>
                <a:cs typeface="APL385 Unicode"/>
                <a:sym typeface="APL385 Unicode"/>
              </a:rPr>
              <a:t>git</a:t>
            </a:r>
            <a:r>
              <a:t> installed -- or GitHub Desktop</a:t>
            </a:r>
          </a:p>
          <a:p>
            <a:pPr/>
            <a:r>
              <a:t>A GitHub account</a:t>
            </a:r>
          </a:p>
          <a:p>
            <a:pPr/>
            <a:r>
              <a:t>Dyalog v18.2 + current(ish) </a:t>
            </a:r>
            <a:r>
              <a:rPr>
                <a:latin typeface="APL385 Unicode"/>
                <a:ea typeface="APL385 Unicode"/>
                <a:cs typeface="APL385 Unicode"/>
                <a:sym typeface="APL385 Unicode"/>
              </a:rPr>
              <a:t>DTest</a:t>
            </a:r>
          </a:p>
        </p:txBody>
      </p:sp>
      <p:sp>
        <p:nvSpPr>
          <p:cNvPr id="143" name="Pre-requisites"/>
          <p:cNvSpPr txBox="1"/>
          <p:nvPr>
            <p:ph type="title"/>
          </p:nvPr>
        </p:nvSpPr>
        <p:spPr>
          <a:prstGeom prst="rect">
            <a:avLst/>
          </a:prstGeom>
        </p:spPr>
        <p:txBody>
          <a:bodyPr/>
          <a:lstStyle/>
          <a:p>
            <a:pPr/>
            <a:r>
              <a:t>Pre-requisites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7"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8" name="GitHub Desktop"/>
          <p:cNvSpPr txBox="1"/>
          <p:nvPr>
            <p:ph type="title"/>
          </p:nvPr>
        </p:nvSpPr>
        <p:spPr>
          <a:prstGeom prst="rect">
            <a:avLst/>
          </a:prstGeom>
        </p:spPr>
        <p:txBody>
          <a:bodyPr/>
          <a:lstStyle/>
          <a:p>
            <a:pPr/>
            <a:r>
              <a:t>GitHub Desktop</a:t>
            </a:r>
          </a:p>
        </p:txBody>
      </p:sp>
      <p:pic>
        <p:nvPicPr>
          <p:cNvPr id="149" name="Screenshot 2023-10-10 at 11.52.20.png" descr="Screenshot 2023-10-10 at 11.52.20.png"/>
          <p:cNvPicPr>
            <a:picLocks noChangeAspect="1"/>
          </p:cNvPicPr>
          <p:nvPr/>
        </p:nvPicPr>
        <p:blipFill>
          <a:blip r:embed="rId3">
            <a:extLst/>
          </a:blip>
          <a:stretch>
            <a:fillRect/>
          </a:stretch>
        </p:blipFill>
        <p:spPr>
          <a:xfrm>
            <a:off x="2218372" y="1203063"/>
            <a:ext cx="4707256" cy="3232872"/>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54" name="DEMO"/>
          <p:cNvSpPr txBox="1"/>
          <p:nvPr>
            <p:ph type="title" idx="4294967295"/>
          </p:nvPr>
        </p:nvSpPr>
        <p:spPr>
          <a:xfrm>
            <a:off x="1069236" y="2228982"/>
            <a:ext cx="7005528" cy="685536"/>
          </a:xfrm>
          <a:prstGeom prst="rect">
            <a:avLst/>
          </a:prstGeom>
        </p:spPr>
        <p:txBody>
          <a:bodyPr lIns="45719" tIns="45719" rIns="45719" bIns="45719" anchor="b"/>
          <a:lstStyle>
            <a:lvl1pPr defTabSz="914400">
              <a:defRPr sz="3600">
                <a:solidFill>
                  <a:srgbClr val="3B475E"/>
                </a:solidFill>
                <a:latin typeface="+mn-lt"/>
                <a:ea typeface="+mn-ea"/>
                <a:cs typeface="+mn-cs"/>
                <a:sym typeface="Sarabun Regular"/>
              </a:defRPr>
            </a:lvl1pPr>
          </a:lstStyle>
          <a:p>
            <a:pPr/>
            <a:r>
              <a:t>DEMO</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 name="Slide Number"/>
          <p:cNvSpPr txBox="1"/>
          <p:nvPr>
            <p:ph type="sldNum" sz="quarter" idx="2"/>
          </p:nvPr>
        </p:nvSpPr>
        <p:spPr>
          <a:xfrm>
            <a:off x="45719" y="4764629"/>
            <a:ext cx="215901" cy="3581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59" name="To obtain a working copy, and not having to type along, fork and clone this repository…"/>
          <p:cNvSpPr txBox="1"/>
          <p:nvPr>
            <p:ph type="body" idx="1"/>
          </p:nvPr>
        </p:nvSpPr>
        <p:spPr>
          <a:xfrm>
            <a:off x="323527" y="1264925"/>
            <a:ext cx="8648095" cy="3242041"/>
          </a:xfrm>
          <a:prstGeom prst="rect">
            <a:avLst/>
          </a:prstGeom>
        </p:spPr>
        <p:txBody>
          <a:bodyPr/>
          <a:lstStyle/>
          <a:p>
            <a:pPr/>
            <a:r>
              <a:t>To obtain a working copy, and not having to type along, fork and clone this repository</a:t>
            </a:r>
          </a:p>
          <a:p>
            <a:pPr marL="0" indent="0" algn="ctr">
              <a:buClrTx/>
              <a:buSzTx/>
              <a:buNone/>
              <a:defRPr>
                <a:latin typeface="APL385 Unicode"/>
                <a:ea typeface="APL385 Unicode"/>
                <a:cs typeface="APL385 Unicode"/>
                <a:sym typeface="APL385 Unicode"/>
              </a:defRPr>
            </a:pPr>
          </a:p>
          <a:p>
            <a:pPr marL="0" indent="0" algn="ctr">
              <a:buClrTx/>
              <a:buSzTx/>
              <a:buNone/>
              <a:defRPr>
                <a:latin typeface="APL385 Unicode"/>
                <a:ea typeface="APL385 Unicode"/>
                <a:cs typeface="APL385 Unicode"/>
                <a:sym typeface="APL385 Unicode"/>
              </a:defRPr>
            </a:pPr>
            <a:r>
              <a:t>https://github.com/dyalog-training/2023-TP1b</a:t>
            </a:r>
          </a:p>
        </p:txBody>
      </p:sp>
      <p:sp>
        <p:nvSpPr>
          <p:cNvPr id="160" name="Task: Fork 'n Clone"/>
          <p:cNvSpPr txBox="1"/>
          <p:nvPr>
            <p:ph type="title"/>
          </p:nvPr>
        </p:nvSpPr>
        <p:spPr>
          <a:prstGeom prst="rect">
            <a:avLst/>
          </a:prstGeom>
        </p:spPr>
        <p:txBody>
          <a:bodyPr/>
          <a:lstStyle/>
          <a:p>
            <a:pPr/>
            <a:r>
              <a:t>Task: Fork 'n Clone</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3B475E"/>
      </a:dk1>
      <a:lt1>
        <a:srgbClr val="FFFFFF"/>
      </a:lt1>
      <a:dk2>
        <a:srgbClr val="A7A7A7"/>
      </a:dk2>
      <a:lt2>
        <a:srgbClr val="535353"/>
      </a:lt2>
      <a:accent1>
        <a:srgbClr val="ED7F00"/>
      </a:accent1>
      <a:accent2>
        <a:srgbClr val="928ABD"/>
      </a:accent2>
      <a:accent3>
        <a:srgbClr val="2C5656"/>
      </a:accent3>
      <a:accent4>
        <a:srgbClr val="FFA336"/>
      </a:accent4>
      <a:accent5>
        <a:srgbClr val="BBB5D6"/>
      </a:accent5>
      <a:accent6>
        <a:srgbClr val="231F20"/>
      </a:accent6>
      <a:hlink>
        <a:srgbClr val="0000FF"/>
      </a:hlink>
      <a:folHlink>
        <a:srgbClr val="FF00FF"/>
      </a:folHlink>
    </a:clrScheme>
    <a:fontScheme name="Office Theme">
      <a:majorFont>
        <a:latin typeface="Helvetica"/>
        <a:ea typeface="Helvetica"/>
        <a:cs typeface="Helvetica"/>
      </a:majorFont>
      <a:minorFont>
        <a:latin typeface="Sarabun Regular"/>
        <a:ea typeface="Sarabun Regular"/>
        <a:cs typeface="Sarabun Regula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ED7F00"/>
      </a:accent1>
      <a:accent2>
        <a:srgbClr val="928ABD"/>
      </a:accent2>
      <a:accent3>
        <a:srgbClr val="2C5656"/>
      </a:accent3>
      <a:accent4>
        <a:srgbClr val="FFA336"/>
      </a:accent4>
      <a:accent5>
        <a:srgbClr val="BBB5D6"/>
      </a:accent5>
      <a:accent6>
        <a:srgbClr val="231F20"/>
      </a:accent6>
      <a:hlink>
        <a:srgbClr val="0000FF"/>
      </a:hlink>
      <a:folHlink>
        <a:srgbClr val="FF00FF"/>
      </a:folHlink>
    </a:clrScheme>
    <a:fontScheme name="Office Theme">
      <a:majorFont>
        <a:latin typeface="Helvetica"/>
        <a:ea typeface="Helvetica"/>
        <a:cs typeface="Helvetica"/>
      </a:majorFont>
      <a:minorFont>
        <a:latin typeface="Sarabun Regular"/>
        <a:ea typeface="Sarabun Regular"/>
        <a:cs typeface="Sarabun Regular"/>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3B475E"/>
            </a:solidFill>
            <a:effectLst/>
            <a:uFillTx/>
            <a:latin typeface="+mn-lt"/>
            <a:ea typeface="+mn-ea"/>
            <a:cs typeface="+mn-cs"/>
            <a:sym typeface="Sarabun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