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0" r:id="rId2"/>
    <p:sldId id="273" r:id="rId3"/>
    <p:sldId id="267" r:id="rId4"/>
    <p:sldId id="268" r:id="rId5"/>
    <p:sldId id="264" r:id="rId6"/>
    <p:sldId id="261" r:id="rId7"/>
    <p:sldId id="270" r:id="rId8"/>
    <p:sldId id="272" r:id="rId9"/>
    <p:sldId id="262" r:id="rId10"/>
    <p:sldId id="263" r:id="rId11"/>
    <p:sldId id="271" r:id="rId12"/>
    <p:sldId id="269" r:id="rId13"/>
  </p:sldIdLst>
  <p:sldSz cx="9144000" cy="5143500" type="screen16x9"/>
  <p:notesSz cx="6858000" cy="9144000"/>
  <p:embeddedFontLst>
    <p:embeddedFont>
      <p:font typeface="APL385 Unicode" panose="020B0709000202000203" pitchFamily="49" charset="0"/>
      <p:regular r:id="rId16"/>
    </p:embeddedFont>
    <p:embeddedFont>
      <p:font typeface="Calibri" panose="020F0502020204030204" pitchFamily="34" charset="0"/>
      <p:regular r:id="rId16"/>
      <p:bold r:id="rId16"/>
      <p:italic r:id="rId16"/>
      <p:boldItalic r:id="rId16"/>
    </p:embeddedFont>
    <p:embeddedFont>
      <p:font typeface="Cambria" panose="02040503050406030204" pitchFamily="18" charset="0"/>
      <p:regular r:id="rId17"/>
      <p:bold r:id="rId18"/>
      <p:italic r:id="rId19"/>
      <p:boldItalic r:id="rId20"/>
    </p:embeddedFont>
    <p:embeddedFont>
      <p:font typeface="Sarabun" panose="020B0604020202020204" charset="-34"/>
      <p:regular r:id="rId21"/>
      <p:bold r:id="rId22"/>
      <p:italic r:id="rId23"/>
      <p:boldItalic r:id="rId24"/>
    </p:embeddedFont>
    <p:embeddedFont>
      <p:font typeface="Wingdings 2" panose="05020102010507070707" pitchFamily="18" charset="2"/>
      <p:regular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DF5"/>
    <a:srgbClr val="5A6D8F"/>
    <a:srgbClr val="3B475E"/>
    <a:srgbClr val="ED7F00"/>
    <a:srgbClr val="F6F6D9"/>
    <a:srgbClr val="BBB5D6"/>
    <a:srgbClr val="928ABD"/>
    <a:srgbClr val="373535"/>
    <a:srgbClr val="FFFFFF"/>
    <a:srgbClr val="EC71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71" autoAdjust="0"/>
    <p:restoredTop sz="95508" autoAdjust="0"/>
  </p:normalViewPr>
  <p:slideViewPr>
    <p:cSldViewPr snapToGrid="0">
      <p:cViewPr varScale="1">
        <p:scale>
          <a:sx n="195" d="100"/>
          <a:sy n="195" d="100"/>
        </p:scale>
        <p:origin x="186" y="3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2693" y="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NUL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7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6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6A3BD-28BD-4949-B52F-24E999822598}" type="datetimeFigureOut">
              <a:rPr lang="en-GB" smtClean="0">
                <a:latin typeface="Sarabun" panose="00000500000000000000" pitchFamily="2" charset="-34"/>
              </a:rPr>
              <a:t>23/10/2023</a:t>
            </a:fld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370AB-76A5-41F1-9753-9FE7E667F0C0}" type="slidenum">
              <a:rPr lang="en-GB" smtClean="0">
                <a:latin typeface="Sarabun" panose="00000500000000000000" pitchFamily="2" charset="-34"/>
              </a:rPr>
              <a:t>‹Nr.›</a:t>
            </a:fld>
            <a:endParaRPr lang="en-GB" dirty="0">
              <a:latin typeface="Sarabun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64718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arabun" panose="00000500000000000000" pitchFamily="2" charset="-34"/>
              </a:defRPr>
            </a:lvl1pPr>
          </a:lstStyle>
          <a:p>
            <a:fld id="{CDEAEF8A-5BB8-41C8-B8C2-160617C17EF4}" type="datetimeFigureOut">
              <a:rPr lang="en-GB" smtClean="0"/>
              <a:pPr/>
              <a:t>23/10/2023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arabun" panose="00000500000000000000" pitchFamily="2" charset="-34"/>
              </a:defRPr>
            </a:lvl1pPr>
          </a:lstStyle>
          <a:p>
            <a:fld id="{4320660A-27FD-4528-AE7F-EC6080404EEB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5060" y="1688053"/>
            <a:ext cx="5073517" cy="176739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3600" b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45061" y="3741620"/>
            <a:ext cx="5073516" cy="1024109"/>
          </a:xfrm>
        </p:spPr>
        <p:txBody>
          <a:bodyPr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 i="1" baseline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 useBgFill="1">
        <p:nvSpPr>
          <p:cNvPr id="3" name="Rounded Rectangle 2"/>
          <p:cNvSpPr/>
          <p:nvPr userDrawn="1"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arabun" panose="00000500000000000000" pitchFamily="2" charset="-34"/>
            </a:endParaRP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A1FD6475-DAC6-4418-8860-2980690695F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" t="-548" r="223" b="35658"/>
          <a:stretch/>
        </p:blipFill>
        <p:spPr bwMode="auto">
          <a:xfrm>
            <a:off x="528187" y="443885"/>
            <a:ext cx="3024002" cy="65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77D23D1-AF63-47CC-9FB3-B0A40D0C69CF}"/>
              </a:ext>
            </a:extLst>
          </p:cNvPr>
          <p:cNvSpPr txBox="1"/>
          <p:nvPr userDrawn="1"/>
        </p:nvSpPr>
        <p:spPr>
          <a:xfrm>
            <a:off x="445060" y="1127023"/>
            <a:ext cx="5073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kern="700" spc="-20" baseline="0" dirty="0">
                <a:solidFill>
                  <a:srgbClr val="3B475E"/>
                </a:solidFill>
                <a:latin typeface="Sarabun" panose="00000500000000000000" pitchFamily="2" charset="-34"/>
              </a:rPr>
              <a:t>Elsinore 2023</a:t>
            </a: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C13720CA-FE42-49DE-A1AF-5214A01E7778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0FBA950-28F2-527A-811C-29FF763B12E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356737" y="1558099"/>
            <a:ext cx="1954700" cy="206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37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264925"/>
            <a:ext cx="2127975" cy="324203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6DBA27B-8304-4CFA-81F2-07D6954C9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09251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/>
            </a:lvl1pPr>
            <a:lvl2pPr>
              <a:spcBef>
                <a:spcPts val="0"/>
              </a:spcBef>
              <a:buClr>
                <a:srgbClr val="FFA336"/>
              </a:buClr>
              <a:defRPr/>
            </a:lvl2pPr>
            <a:lvl3pPr>
              <a:spcBef>
                <a:spcPts val="0"/>
              </a:spcBef>
              <a:buClr>
                <a:srgbClr val="FFA336"/>
              </a:buClr>
              <a:defRPr/>
            </a:lvl3pPr>
            <a:lvl4pPr>
              <a:spcBef>
                <a:spcPts val="0"/>
              </a:spcBef>
              <a:buClr>
                <a:srgbClr val="FFA336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63CC7BCE-4ADF-4981-A51C-337EB4EACDF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28F4D49-482B-40A2-86AF-43C7452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3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1C07FA-679D-46C0-86F7-8D17779A0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4104000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4BF5B9E-EBC4-409F-984B-6D47D81EDF4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47260" y="1264925"/>
            <a:ext cx="4104641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7F951AB8-DA79-4083-BFE2-5D3BD28F0EF3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378A4D6-E4A6-4021-9A3E-CD1962CFE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432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50CC00C7-834C-4ECD-A8A3-E409D29ECB59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4C4900D4-E042-4F52-A837-0B504DD6A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47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B9B8FD49-8E58-4EE8-BE57-8B874BC46CA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</p:spTree>
    <p:extLst>
      <p:ext uri="{BB962C8B-B14F-4D97-AF65-F5344CB8AC3E}">
        <p14:creationId xmlns:p14="http://schemas.microsoft.com/office/powerpoint/2010/main" val="1447694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7B8F6B-B9D2-336E-1D27-244994481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04C430E-D3A2-6621-7C83-35B1C53A1E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DD63228-38B7-530C-174A-67925588E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73F792-3F70-7647-527E-82F56CF9F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A21BA3-1AC2-C8A3-C413-B9FED2AA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056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7" y="1264925"/>
            <a:ext cx="852837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9B4391E-A2CA-4E7C-B5A9-A31CF000D3E5}"/>
              </a:ext>
            </a:extLst>
          </p:cNvPr>
          <p:cNvSpPr txBox="1">
            <a:spLocks/>
          </p:cNvSpPr>
          <p:nvPr userDrawn="1"/>
        </p:nvSpPr>
        <p:spPr>
          <a:xfrm>
            <a:off x="710852" y="4745354"/>
            <a:ext cx="7066640" cy="39814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7550" indent="-35560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60000"/>
              <a:buFont typeface="Courier New" panose="02070309020205020404" pitchFamily="49" charset="0"/>
              <a:buChar char="o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79500" indent="-36195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33513" indent="-354013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Calibri" panose="020F050202020403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>
              <a:spcBef>
                <a:spcPts val="0"/>
              </a:spcBef>
            </a:pPr>
            <a:r>
              <a:rPr lang="en-US" sz="1600">
                <a:solidFill>
                  <a:srgbClr val="928ABD"/>
                </a:solidFill>
                <a:latin typeface="Sarabun" panose="00000500000000000000" pitchFamily="2" charset="-34"/>
              </a:rPr>
              <a:t>TP1: Testing APL Systems [DTest]</a:t>
            </a:r>
            <a:endParaRPr lang="en-US" sz="1600" dirty="0">
              <a:solidFill>
                <a:srgbClr val="928ABD"/>
              </a:solidFill>
              <a:latin typeface="Sarabun" panose="00000500000000000000" pitchFamily="2" charset="-34"/>
            </a:endParaRPr>
          </a:p>
        </p:txBody>
      </p:sp>
      <p:sp>
        <p:nvSpPr>
          <p:cNvPr id="49" name="Date Placeholder 3"/>
          <p:cNvSpPr txBox="1">
            <a:spLocks/>
          </p:cNvSpPr>
          <p:nvPr userDrawn="1"/>
        </p:nvSpPr>
        <p:spPr>
          <a:xfrm>
            <a:off x="45720" y="4743900"/>
            <a:ext cx="665132" cy="39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2EDF88B-1B61-4481-9BD6-D2E23BF0DCD8}" type="slidenum">
              <a:rPr lang="en-GB" sz="1600" smtClean="0">
                <a:solidFill>
                  <a:srgbClr val="ED7F00"/>
                </a:solidFill>
                <a:latin typeface="Sarabun" panose="00000500000000000000" pitchFamily="2" charset="-34"/>
              </a:rPr>
              <a:pPr algn="l"/>
              <a:t>‹Nr.›</a:t>
            </a:fld>
            <a:endParaRPr lang="en-GB" sz="1600" dirty="0">
              <a:solidFill>
                <a:srgbClr val="ED7F00"/>
              </a:solidFill>
              <a:latin typeface="Sarabun" panose="00000500000000000000" pitchFamily="2" charset="-34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AF9E24F-2BBD-45BB-A084-8C6DB7C8D692}"/>
              </a:ext>
            </a:extLst>
          </p:cNvPr>
          <p:cNvCxnSpPr>
            <a:cxnSpLocks/>
          </p:cNvCxnSpPr>
          <p:nvPr userDrawn="1"/>
        </p:nvCxnSpPr>
        <p:spPr>
          <a:xfrm>
            <a:off x="0" y="4700093"/>
            <a:ext cx="9144000" cy="0"/>
          </a:xfrm>
          <a:prstGeom prst="line">
            <a:avLst/>
          </a:prstGeom>
          <a:ln w="28575">
            <a:solidFill>
              <a:srgbClr val="928A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rapezoid 3">
            <a:extLst>
              <a:ext uri="{FF2B5EF4-FFF2-40B4-BE49-F238E27FC236}">
                <a16:creationId xmlns:a16="http://schemas.microsoft.com/office/drawing/2014/main" id="{7FA306A9-E836-4163-8918-B373B342B7B3}"/>
              </a:ext>
            </a:extLst>
          </p:cNvPr>
          <p:cNvSpPr/>
          <p:nvPr userDrawn="1"/>
        </p:nvSpPr>
        <p:spPr>
          <a:xfrm>
            <a:off x="8365254" y="4657725"/>
            <a:ext cx="228139" cy="86175"/>
          </a:xfrm>
          <a:prstGeom prst="trapezoid">
            <a:avLst>
              <a:gd name="adj" fmla="val 13947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175446FE-57B4-E664-AD4E-313BD38F924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8051006" y="4151046"/>
            <a:ext cx="852470" cy="90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0" r:id="rId2"/>
    <p:sldLayoutId id="2147483652" r:id="rId3"/>
    <p:sldLayoutId id="2147483654" r:id="rId4"/>
    <p:sldLayoutId id="2147483655" r:id="rId5"/>
    <p:sldLayoutId id="2147483658" r:id="rId6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rgbClr val="3B475E"/>
          </a:solidFill>
          <a:latin typeface="Sarabun" panose="00000500000000000000" pitchFamily="2" charset="-34"/>
          <a:ea typeface="+mj-ea"/>
          <a:cs typeface="Calibri" panose="020F0502020204030204" pitchFamily="34" charset="0"/>
        </a:defRPr>
      </a:lvl1pPr>
    </p:titleStyle>
    <p:bodyStyle>
      <a:lvl1pPr marL="458788" indent="-45878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2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1pPr>
      <a:lvl2pPr marL="858838" indent="-40163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lang="en-US" sz="2000" kern="1200" dirty="0" smtClean="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8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3pPr>
      <a:lvl4pPr marL="1655763" indent="-2841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1695B1-1CFA-9601-F648-4CC442E81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]DTest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83E48BC-2547-E802-3AD6-F828093FC6C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/>
              <a:t>Michael Baas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A37A450-11F3-B55D-14D3-01B9D79770F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022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B6C462-7302-ED25-E86F-429A27785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Test automation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8EE0302-F354-4524-8434-D0BEB6FFC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]demo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0E80B4-032E-4480-422B-AB246F91C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2287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52CA3C-63DF-7C9B-E433-668626A2E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Automating tests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52D08A9-0A3D-F272-6EED-87E847DDF2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/>
              <a:t>Classic or Unicode?</a:t>
            </a:r>
          </a:p>
          <a:p>
            <a:r>
              <a:rPr lang="de-DE"/>
              <a:t>Unicode</a:t>
            </a:r>
          </a:p>
          <a:p>
            <a:pPr lvl="1"/>
            <a:r>
              <a:rPr lang="de-DE"/>
              <a:t>LX="⎕SE.DTest …."</a:t>
            </a:r>
          </a:p>
          <a:p>
            <a:pPr lvl="1"/>
            <a:r>
              <a:rPr lang="de-DE"/>
              <a:t>LOAD="…/Tests" with Run.[aplf|dyalog]</a:t>
            </a:r>
          </a:p>
          <a:p>
            <a:r>
              <a:rPr lang="de-DE"/>
              <a:t>Classic</a:t>
            </a:r>
          </a:p>
          <a:p>
            <a:pPr lvl="1"/>
            <a:r>
              <a:rPr lang="de-DE"/>
              <a:t>needs a .dws to start things</a:t>
            </a:r>
          </a:p>
          <a:p>
            <a:pPr lvl="1"/>
            <a:r>
              <a:rPr lang="de-DE"/>
              <a:t>keep it small: ⎕LX←'⎕FIX''file:…Run.aplf'''</a:t>
            </a:r>
          </a:p>
          <a:p>
            <a:r>
              <a:rPr lang="de-DE"/>
              <a:t>loglvl=32 to get a .log.json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7B94952-3534-564E-D948-09771D753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5787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B6C462-7302-ED25-E86F-429A27785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Code Coverage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8EE0302-F354-4524-8434-D0BEB6FFC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Careful: 100% Coverage does not mean 100% Correctness!</a:t>
            </a:r>
          </a:p>
          <a:p>
            <a:r>
              <a:rPr lang="de-DE"/>
              <a:t>100% Coverage means that all code was executed, all possible branches were excuted. </a:t>
            </a:r>
          </a:p>
          <a:p>
            <a:r>
              <a:rPr lang="de-DE"/>
              <a:t>So IF your test cases were designed to be be wide and general (and cover ALL requirements), chances are that your code is good ;)</a:t>
            </a:r>
          </a:p>
          <a:p>
            <a:r>
              <a:rPr lang="de-DE"/>
              <a:t>]demo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0E80B4-032E-4480-422B-AB246F91C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0803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2048058-3C79-BDE6-3F89-70CFE3E90CA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7CA78A-19F6-D15C-9153-409BA4FD6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816" y="1264925"/>
            <a:ext cx="8310646" cy="3242040"/>
          </a:xfrm>
        </p:spPr>
        <p:txBody>
          <a:bodyPr>
            <a:normAutofit/>
          </a:bodyPr>
          <a:lstStyle/>
          <a:p>
            <a:r>
              <a:rPr lang="de-DE"/>
              <a:t>Start Dyalog</a:t>
            </a:r>
          </a:p>
          <a:p>
            <a:r>
              <a:rPr lang="de-DE"/>
              <a:t>Same version?</a:t>
            </a:r>
          </a:p>
          <a:p>
            <a:endParaRPr lang="de-DE"/>
          </a:p>
          <a:p>
            <a:endParaRPr lang="de-DE"/>
          </a:p>
          <a:p>
            <a:r>
              <a:rPr lang="de-DE"/>
              <a:t>:If not   ⋄   :Andif v18   ⋄   :Then</a:t>
            </a:r>
            <a:br>
              <a:rPr lang="de-DE"/>
            </a:br>
            <a:r>
              <a: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L385 Unicode" panose="020B0709000202000203" pitchFamily="49" charset="0"/>
              </a:rPr>
              <a:t>]set cmddir ",[USERPROFILE]\Documents\My UCMDs" -p</a:t>
            </a:r>
            <a:endParaRPr kumimoji="0" lang="de-DE" altLang="de-DE" sz="4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6EF7A52-E53E-FC74-CB0F-F5B88203C28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78E7193-9183-CE21-F4C9-418B63EB6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Are you ready?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9367C27-0598-2FF7-E233-33CB896AB4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56" t="-599" r="16258" b="599"/>
          <a:stretch/>
        </p:blipFill>
        <p:spPr>
          <a:xfrm>
            <a:off x="870392" y="2241810"/>
            <a:ext cx="7872641" cy="816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122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839F58E-9953-B517-97C4-84FFA0D1716F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FFE198-58EB-3560-6966-3B183AEDD8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/>
              <a:t>Unit testing with DTest</a:t>
            </a:r>
          </a:p>
          <a:p>
            <a:pPr marL="457200" lvl="1" indent="0">
              <a:buNone/>
            </a:pPr>
            <a:r>
              <a:rPr lang="de-DE"/>
              <a:t>…verify the functionality </a:t>
            </a:r>
            <a:br>
              <a:rPr lang="de-DE"/>
            </a:br>
            <a:r>
              <a:rPr lang="de-DE"/>
              <a:t>             of a specific section of code…</a:t>
            </a:r>
          </a:p>
          <a:p>
            <a:pPr marL="457200" lvl="1" indent="0">
              <a:buNone/>
            </a:pPr>
            <a:r>
              <a:rPr lang="de-DE"/>
              <a:t>(for APLers: "a function")</a:t>
            </a:r>
          </a:p>
          <a:p>
            <a:r>
              <a:rPr lang="de-DE"/>
              <a:t>there's more…</a:t>
            </a:r>
          </a:p>
          <a:p>
            <a:r>
              <a:rPr lang="de-DE"/>
              <a:t>Leave inspired! 😉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5E98B1-B20A-E129-DEFD-86D6E1B0864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229ABC6B-FBFA-C48B-A1A9-8DFED41F1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Scope of the workshop</a:t>
            </a:r>
            <a:endParaRPr lang="de-DE" sz="1600"/>
          </a:p>
        </p:txBody>
      </p:sp>
    </p:spTree>
    <p:extLst>
      <p:ext uri="{BB962C8B-B14F-4D97-AF65-F5344CB8AC3E}">
        <p14:creationId xmlns:p14="http://schemas.microsoft.com/office/powerpoint/2010/main" val="108298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D826BD2F-39B4-359D-70D4-18EEC0D23C23}"/>
              </a:ext>
            </a:extLst>
          </p:cNvPr>
          <p:cNvSpPr/>
          <p:nvPr/>
        </p:nvSpPr>
        <p:spPr>
          <a:xfrm>
            <a:off x="781591" y="2023872"/>
            <a:ext cx="1808538" cy="1126949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546E58B-F2D1-0454-2E3C-E6A3DC2D6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Organisation of files &amp; tests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6C2A66F-7DBA-A56E-CB4D-08B215E1C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FF6756C-0781-D734-B0D0-DB62FF540B1C}"/>
              </a:ext>
            </a:extLst>
          </p:cNvPr>
          <p:cNvSpPr txBox="1"/>
          <p:nvPr/>
        </p:nvSpPr>
        <p:spPr>
          <a:xfrm>
            <a:off x="2723606" y="1214846"/>
            <a:ext cx="54145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tests live in a dedicated folder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optional .dyalogtest files define a "test suite" and are advantegous when you have multiple test suites ("basic " and "overnight") etc. or additional parameters (CodeCoverage or SuccessValue)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files with prefix setup_ define setups that set the stage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the files with prefix test_ do the real work…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and you can also have teardown_ fn that remove </a:t>
            </a:r>
            <a:r>
              <a:rPr lang="de-DE" strike="sngStrike"/>
              <a:t>the mess that the test created</a:t>
            </a:r>
            <a:r>
              <a:rPr lang="de-DE"/>
              <a:t> any leftovers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D3A9CA2B-FF41-B0AB-70A1-CDCD6963C1D3}"/>
              </a:ext>
            </a:extLst>
          </p:cNvPr>
          <p:cNvSpPr/>
          <p:nvPr/>
        </p:nvSpPr>
        <p:spPr>
          <a:xfrm>
            <a:off x="781591" y="2231724"/>
            <a:ext cx="1834967" cy="19556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F9363204-8C5B-54B3-54CE-46A7A4227A8B}"/>
              </a:ext>
            </a:extLst>
          </p:cNvPr>
          <p:cNvSpPr/>
          <p:nvPr/>
        </p:nvSpPr>
        <p:spPr>
          <a:xfrm>
            <a:off x="781591" y="2405613"/>
            <a:ext cx="1834967" cy="19556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4E940EA6-63E1-90E8-8897-B9683AE1161F}"/>
              </a:ext>
            </a:extLst>
          </p:cNvPr>
          <p:cNvSpPr/>
          <p:nvPr/>
        </p:nvSpPr>
        <p:spPr>
          <a:xfrm>
            <a:off x="781591" y="2570054"/>
            <a:ext cx="1834967" cy="44105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610278B2-D699-C050-F9EE-9BACB02042D5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86368" y="1256779"/>
            <a:ext cx="2537238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┌─ demo/</a:t>
            </a:r>
            <a:b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L385 Unicode" panose="020B0709000202000203" pitchFamily="49" charset="0"/>
              </a:rPr>
            </a:b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│ ...</a:t>
            </a:r>
            <a:b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L385 Unicode" panose="020B0709000202000203" pitchFamily="49" charset="0"/>
              </a:rPr>
            </a:b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├───┬─ src/</a:t>
            </a:r>
            <a:b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L385 Unicode" panose="020B0709000202000203" pitchFamily="49" charset="0"/>
              </a:rPr>
            </a:b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│   │ coolStat.apln</a:t>
            </a:r>
            <a:b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L385 Unicode" panose="020B0709000202000203" pitchFamily="49" charset="0"/>
              </a:rPr>
            </a:b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├───┼─ Tests/</a:t>
            </a:r>
            <a:b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L385 Unicode" panose="020B0709000202000203" pitchFamily="49" charset="0"/>
              </a:rPr>
            </a:b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│   │ coolStat.dyalogtest</a:t>
            </a:r>
            <a:b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L385 Unicode" panose="020B0709000202000203" pitchFamily="49" charset="0"/>
              </a:rPr>
            </a:b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│   │ setup_coolStat.aplf</a:t>
            </a:r>
            <a:b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L385 Unicode" panose="020B0709000202000203" pitchFamily="49" charset="0"/>
              </a:rPr>
            </a:b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│   │ test_Avg.aplf</a:t>
            </a:r>
            <a:b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L385 Unicode" panose="020B0709000202000203" pitchFamily="49" charset="0"/>
              </a:rPr>
            </a:b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│   │ test_Median.aplf</a:t>
            </a: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L385 Unicode" panose="020B0709000202000203" pitchFamily="49" charset="0"/>
              </a:rPr>
              <a:t> </a:t>
            </a:r>
            <a:endParaRPr kumimoji="0" lang="de-DE" altLang="de-DE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09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A2FBE9-7750-6D39-5CC1-D701BC259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Writing tests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DDD27E-7B91-15F8-01BE-6D77728C77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074146"/>
            <a:ext cx="3799899" cy="32420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1800"/>
              <a:t>dfn/ test_foo1.aplf</a:t>
            </a:r>
            <a:br>
              <a:rPr lang="de-DE" sz="1800"/>
            </a:br>
            <a:br>
              <a:rPr lang="de-DE" sz="1800"/>
            </a:br>
            <a:r>
              <a:rPr lang="de-DE" sz="1600">
                <a:latin typeface="APL385 Unicode" panose="020B0709000202000203" pitchFamily="49" charset="0"/>
              </a:rPr>
              <a:t>test_foo1←{</a:t>
            </a:r>
          </a:p>
          <a:p>
            <a:pPr marL="0" indent="0">
              <a:buNone/>
            </a:pPr>
            <a:br>
              <a:rPr lang="de-DE" sz="1600">
                <a:latin typeface="APL385 Unicode" panose="020B0709000202000203" pitchFamily="49" charset="0"/>
              </a:rPr>
            </a:br>
            <a:r>
              <a:rPr lang="de-DE" sz="1600">
                <a:latin typeface="APL385 Unicode" panose="020B0709000202000203" pitchFamily="49" charset="0"/>
              </a:rPr>
              <a:t>   x←argL MyFn argR</a:t>
            </a:r>
          </a:p>
          <a:p>
            <a:pPr marL="0" indent="0">
              <a:buNone/>
            </a:pPr>
            <a:br>
              <a:rPr lang="de-DE" sz="1600">
                <a:latin typeface="APL385 Unicode" panose="020B0709000202000203" pitchFamily="49" charset="0"/>
              </a:rPr>
            </a:br>
            <a:r>
              <a:rPr lang="de-DE" sz="1600">
                <a:latin typeface="APL385 Unicode" panose="020B0709000202000203" pitchFamily="49" charset="0"/>
              </a:rPr>
              <a:t>   xpct Assert x: ⍝ bla</a:t>
            </a:r>
          </a:p>
          <a:p>
            <a:pPr marL="0" indent="0">
              <a:buNone/>
            </a:pPr>
            <a:br>
              <a:rPr lang="de-DE" sz="1600">
                <a:latin typeface="APL385 Unicode" panose="020B0709000202000203" pitchFamily="49" charset="0"/>
              </a:rPr>
            </a:br>
            <a:r>
              <a:rPr lang="de-DE" sz="1600">
                <a:latin typeface="APL385 Unicode" panose="020B0709000202000203" pitchFamily="49" charset="0"/>
              </a:rPr>
              <a:t>   ''</a:t>
            </a:r>
            <a:br>
              <a:rPr lang="de-DE" sz="1600">
                <a:latin typeface="APL385 Unicode" panose="020B0709000202000203" pitchFamily="49" charset="0"/>
              </a:rPr>
            </a:br>
            <a:r>
              <a:rPr lang="de-DE" sz="1600">
                <a:latin typeface="APL385 Unicode" panose="020B0709000202000203" pitchFamily="49" charset="0"/>
              </a:rPr>
              <a:t>}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E060624-468A-CEEE-D917-9E0EF11EE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A60F77D7-19DD-7F89-C096-1E04BDD7D829}"/>
              </a:ext>
            </a:extLst>
          </p:cNvPr>
          <p:cNvSpPr txBox="1">
            <a:spLocks/>
          </p:cNvSpPr>
          <p:nvPr/>
        </p:nvSpPr>
        <p:spPr>
          <a:xfrm>
            <a:off x="4285927" y="1258262"/>
            <a:ext cx="337217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 dirty="0" smtClean="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BE22BFDF-B825-613C-2CE6-D547CFB63EDE}"/>
              </a:ext>
            </a:extLst>
          </p:cNvPr>
          <p:cNvSpPr txBox="1">
            <a:spLocks/>
          </p:cNvSpPr>
          <p:nvPr/>
        </p:nvSpPr>
        <p:spPr>
          <a:xfrm>
            <a:off x="4409752" y="1140589"/>
            <a:ext cx="4557899" cy="336637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 dirty="0" smtClean="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r>
              <a:rPr lang="de-DE"/>
              <a:t>tradfn / test_foo2.dyalog</a:t>
            </a:r>
            <a:br>
              <a:rPr lang="de-DE"/>
            </a:br>
            <a:br>
              <a:rPr lang="de-DE"/>
            </a:br>
            <a:r>
              <a:rPr lang="de-DE" sz="2200">
                <a:latin typeface="APL385 Unicode" panose="020B0709000202000203" pitchFamily="49" charset="0"/>
              </a:rPr>
              <a:t>∇ r←test_foo2 sink</a:t>
            </a:r>
            <a:br>
              <a:rPr lang="de-DE" sz="2200">
                <a:latin typeface="APL385 Unicode" panose="020B0709000202000203" pitchFamily="49" charset="0"/>
              </a:rPr>
            </a:br>
            <a:endParaRPr lang="de-DE" sz="2200">
              <a:latin typeface="APL385 Unicode" panose="020B0709000202000203" pitchFamily="49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r>
              <a:rPr lang="de-DE" sz="2200">
                <a:latin typeface="APL385 Unicode" panose="020B0709000202000203" pitchFamily="49" charset="0"/>
              </a:rPr>
              <a:t>x←argL MyFn argR</a:t>
            </a:r>
          </a:p>
          <a:p>
            <a:pPr marL="0" indent="0">
              <a:buNone/>
            </a:pPr>
            <a:r>
              <a:rPr lang="de-DE" sz="2200">
                <a:latin typeface="APL385 Unicode" panose="020B0709000202000203" pitchFamily="49" charset="0"/>
              </a:rPr>
              <a:t>r←''</a:t>
            </a:r>
            <a:br>
              <a:rPr lang="de-DE" sz="2200">
                <a:latin typeface="APL385 Unicode" panose="020B0709000202000203" pitchFamily="49" charset="0"/>
              </a:rPr>
            </a:br>
            <a:br>
              <a:rPr lang="de-DE" sz="2200">
                <a:latin typeface="APL385 Unicode" panose="020B0709000202000203" pitchFamily="49" charset="0"/>
              </a:rPr>
            </a:br>
            <a:r>
              <a:rPr lang="de-DE" sz="2200">
                <a:latin typeface="APL385 Unicode" panose="020B0709000202000203" pitchFamily="49" charset="0"/>
              </a:rPr>
              <a:t>:if xpct Check x</a:t>
            </a:r>
            <a:br>
              <a:rPr lang="de-DE" sz="2200">
                <a:latin typeface="APL385 Unicode" panose="020B0709000202000203" pitchFamily="49" charset="0"/>
              </a:rPr>
            </a:br>
            <a:r>
              <a:rPr lang="de-DE" sz="2200">
                <a:latin typeface="APL385 Unicode" panose="020B0709000202000203" pitchFamily="49" charset="0"/>
              </a:rPr>
              <a:t>  →0 Because'test failed'</a:t>
            </a:r>
            <a:br>
              <a:rPr lang="de-DE" sz="2200">
                <a:latin typeface="APL385 Unicode" panose="020B0709000202000203" pitchFamily="49" charset="0"/>
              </a:rPr>
            </a:br>
            <a:r>
              <a:rPr lang="de-DE" sz="2200">
                <a:latin typeface="APL385 Unicode" panose="020B0709000202000203" pitchFamily="49" charset="0"/>
              </a:rPr>
              <a:t>:endif</a:t>
            </a:r>
          </a:p>
          <a:p>
            <a:pPr marL="0" indent="0">
              <a:buFont typeface="Wingdings 2" panose="05020102010507070707" pitchFamily="18" charset="2"/>
              <a:buNone/>
            </a:pPr>
            <a:br>
              <a:rPr lang="de-DE" sz="2200">
                <a:latin typeface="APL385 Unicode" panose="020B0709000202000203" pitchFamily="49" charset="0"/>
              </a:rPr>
            </a:br>
            <a:r>
              <a:rPr lang="de-DE" sz="2200">
                <a:latin typeface="APL385 Unicode" panose="020B0709000202000203" pitchFamily="49" charset="0"/>
              </a:rPr>
              <a:t>2 Assert 1+1  ⍝ doc doc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de-DE" sz="2200">
                <a:latin typeface="APL385 Unicode" panose="020B0709000202000203" pitchFamily="49" charset="0"/>
              </a:rPr>
              <a:t>∇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C1B883B-0E90-E4C4-FA34-2B749A882B32}"/>
              </a:ext>
            </a:extLst>
          </p:cNvPr>
          <p:cNvSpPr txBox="1"/>
          <p:nvPr/>
        </p:nvSpPr>
        <p:spPr>
          <a:xfrm>
            <a:off x="4054016" y="2101005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8782AA48-23C4-A2C7-6A31-4153B3C05F7F}"/>
              </a:ext>
            </a:extLst>
          </p:cNvPr>
          <p:cNvSpPr txBox="1"/>
          <p:nvPr/>
        </p:nvSpPr>
        <p:spPr>
          <a:xfrm>
            <a:off x="4399972" y="1140589"/>
            <a:ext cx="4124901" cy="2585323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de-DE" b="1"/>
              <a:t>{res}←a Assert b</a:t>
            </a:r>
          </a:p>
          <a:p>
            <a:endParaRPr lang="de-DE"/>
          </a:p>
          <a:p>
            <a:r>
              <a:rPr lang="de-DE" b="1"/>
              <a:t>a≡b</a:t>
            </a:r>
            <a:r>
              <a:rPr lang="de-DE"/>
              <a:t>: </a:t>
            </a:r>
            <a:r>
              <a:rPr lang="de-DE">
                <a:solidFill>
                  <a:schemeClr val="bg1">
                    <a:lumMod val="75000"/>
                  </a:schemeClr>
                </a:solidFill>
              </a:rPr>
              <a:t>returns 0</a:t>
            </a:r>
            <a:br>
              <a:rPr lang="de-DE"/>
            </a:br>
            <a:r>
              <a:rPr lang="de-DE" b="1"/>
              <a:t>a≢b</a:t>
            </a:r>
            <a:r>
              <a:rPr lang="de-DE"/>
              <a:t>: </a:t>
            </a:r>
            <a:r>
              <a:rPr lang="de-DE">
                <a:solidFill>
                  <a:schemeClr val="bg1">
                    <a:lumMod val="75000"/>
                  </a:schemeClr>
                </a:solidFill>
              </a:rPr>
              <a:t>returns 1</a:t>
            </a:r>
            <a:r>
              <a:rPr lang="de-DE"/>
              <a:t>, </a:t>
            </a:r>
            <a:r>
              <a:rPr lang="de-DE" b="1"/>
              <a:t>logs failed Assertion</a:t>
            </a:r>
          </a:p>
          <a:p>
            <a:r>
              <a:rPr lang="de-DE"/>
              <a:t>	</a:t>
            </a:r>
          </a:p>
          <a:p>
            <a:r>
              <a:rPr lang="de-DE"/>
              <a:t>comment can also be in separate line</a:t>
            </a:r>
          </a:p>
          <a:p>
            <a:r>
              <a:rPr lang="de-DE" i="1"/>
              <a:t>or</a:t>
            </a:r>
          </a:p>
          <a:p>
            <a:r>
              <a:rPr lang="de-DE" b="1">
                <a:latin typeface="APL385 Unicode" panose="020B0709000202000203" pitchFamily="49" charset="0"/>
              </a:rPr>
              <a:t>var ⊢ a Assert b</a:t>
            </a:r>
            <a:r>
              <a:rPr lang="de-DE"/>
              <a:t> </a:t>
            </a:r>
            <a:br>
              <a:rPr lang="de-DE"/>
            </a:br>
            <a:r>
              <a:rPr lang="de-DE"/>
              <a:t>"var" has explanation of failure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1D18CCC-8151-4793-9B6B-7761DF7D9D89}"/>
              </a:ext>
            </a:extLst>
          </p:cNvPr>
          <p:cNvSpPr txBox="1"/>
          <p:nvPr/>
        </p:nvSpPr>
        <p:spPr>
          <a:xfrm>
            <a:off x="284851" y="1140589"/>
            <a:ext cx="4124901" cy="286232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de-DE" b="1"/>
              <a:t>{res}←a Check b</a:t>
            </a:r>
            <a:br>
              <a:rPr lang="de-DE" b="1"/>
            </a:br>
            <a:endParaRPr lang="de-DE" b="1"/>
          </a:p>
          <a:p>
            <a:r>
              <a:rPr lang="de-DE" b="1"/>
              <a:t>a≡b</a:t>
            </a:r>
            <a:r>
              <a:rPr lang="de-DE"/>
              <a:t>: returns 0</a:t>
            </a:r>
            <a:br>
              <a:rPr lang="de-DE"/>
            </a:br>
            <a:r>
              <a:rPr lang="de-DE" b="1"/>
              <a:t>a≢b</a:t>
            </a:r>
            <a:r>
              <a:rPr lang="de-DE"/>
              <a:t>: returns 1</a:t>
            </a:r>
          </a:p>
          <a:p>
            <a:endParaRPr lang="de-DE"/>
          </a:p>
          <a:p>
            <a:r>
              <a:rPr lang="de-DE" b="1"/>
              <a:t>a←a Because b</a:t>
            </a:r>
            <a:br>
              <a:rPr lang="de-DE" b="1"/>
            </a:br>
            <a:r>
              <a:rPr lang="de-DE"/>
              <a:t>returns a and appends b to global r</a:t>
            </a:r>
          </a:p>
          <a:p>
            <a:endParaRPr lang="de-DE"/>
          </a:p>
          <a:p>
            <a:endParaRPr lang="de-DE"/>
          </a:p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0147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animBg="1"/>
      <p:bldP spid="8" grpId="1" animBg="1"/>
      <p:bldP spid="9" grpId="0" uiExpan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1FBF5D-41F7-84AC-4EF2-9E97DA11A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]DTest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8B33556-36A6-2568-8E81-5D3F129AB7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]demo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346C999-46E3-3F03-389A-B44ADC2C9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2682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D4E8D6-82F8-A3CC-3C2D-EED8FAF89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Writing tests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CF6C31F-BE36-8F71-6187-3483E6A2B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DC042D14-861E-886C-9F02-41CFF4BD7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856929"/>
            <a:ext cx="3852863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Test functions need to return an empty string to indicate success. If you want to use 0 or other values, have a look at the "</a:t>
            </a:r>
            <a:r>
              <a:rPr kumimoji="0" lang="de-DE" altLang="de-DE" sz="1000" b="0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SuccessValue</a:t>
            </a:r>
            <a:r>
              <a:rPr kumimoji="0" lang="de-DE" altLang="de-DE" sz="1000" b="0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" modifier or add it to the .dyalogtest suite.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B5C810DC-EF7B-1C65-DF68-0531B65365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5537" y="1037185"/>
            <a:ext cx="3852862" cy="3709988"/>
          </a:xfrm>
          <a:prstGeom prst="rect">
            <a:avLst/>
          </a:prstGeom>
          <a:noFill/>
          <a:ln w="12700" cap="rnd" algn="ctr">
            <a:solidFill>
              <a:srgbClr val="FC9732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Test DSL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[docvar]</a:t>
            </a:r>
            <a:r>
              <a:rPr kumimoji="0" lang="de-DE" altLang="de-DE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⊢</a:t>
            </a:r>
            <a:r>
              <a:rPr kumimoji="0" lang="de-DE" altLang="de-DE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x Assert y</a:t>
            </a:r>
            <a:r>
              <a:rPr kumimoji="0" lang="de-DE" altLang="de-DE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OR   </a:t>
            </a:r>
            <a:r>
              <a:rPr kumimoji="0" lang="de-DE" altLang="de-DE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x Check y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Returns 1 if the assertion that x=y is wrong, 0 otherwise.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If –halt modifier is set, halts execution if check fails.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Additional comments on line or immediately before or after. If comments are computed, use 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docvar⊢x Assert 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x IsNotElement y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test 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~x∊y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and halts execution if it isn't.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x Because y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concatenates y to global "r" and returns x.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=&gt;  "Syntax sugar" to enable statements like: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:if 1 Check 2 ⋄ →0 Because'1≠2!' ⋄ :endif</a:t>
            </a:r>
            <a:endParaRPr kumimoji="0" lang="de-DE" altLang="de-DE" sz="1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n←[id] ##.RandomVal x [y]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generates y (default=1) random values identified by „id“ (like 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[y]?x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).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('Type' 'I|W|E')Log txt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Adds txt to specified log (Info / Warning / Error)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 Box 8">
            <a:extLst>
              <a:ext uri="{FF2B5EF4-FFF2-40B4-BE49-F238E27FC236}">
                <a16:creationId xmlns:a16="http://schemas.microsoft.com/office/drawing/2014/main" id="{9BED7227-074E-2C2A-ED10-CCDEA0DD2A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038" y="1031629"/>
            <a:ext cx="1558237" cy="2489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.dyalogtest: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DyalogTest: 1.84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[SuccessValue: …]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[Setup: …]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Test: test_1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Test: test_foo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...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[Teardown: …]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 Box 9">
            <a:extLst>
              <a:ext uri="{FF2B5EF4-FFF2-40B4-BE49-F238E27FC236}">
                <a16:creationId xmlns:a16="http://schemas.microsoft.com/office/drawing/2014/main" id="{CD9BE919-F6E5-B563-6A49-B493CFF91D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8182" y="1031628"/>
            <a:ext cx="2283555" cy="2489055"/>
          </a:xfrm>
          <a:prstGeom prst="rect">
            <a:avLst/>
          </a:prstGeom>
          <a:noFill/>
          <a:ln w="12700" cap="rnd" algn="in">
            <a:solidFill>
              <a:srgbClr val="FC9732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Test function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∇ r←mytest sink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  ⍝ test stuff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  x←testSubj arg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  expct Assert x  ⍝ doc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∇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       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OR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{ 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   y←testSubj arg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   [MsgVar]⊢expct Assert y: ⍝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   ...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}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29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963A1B-EF99-C35C-B243-2C1447AFE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Running tests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1BFEF56-367C-32A1-45B7-FBD4A0251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007B1834-54EE-0E2E-C232-2021A3122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8019" y="1033089"/>
            <a:ext cx="5819775" cy="3559175"/>
          </a:xfrm>
          <a:prstGeom prst="rect">
            <a:avLst/>
          </a:prstGeom>
          <a:noFill/>
          <a:ln w="12700" algn="ctr">
            <a:solidFill>
              <a:srgbClr val="FC9732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]DTest {.dyalogtest | .aplf | .dyalog | path}    -modifiers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Modifiers: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-halt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halts execution when Check or Assert fails (so that you can examine the ws)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-trace: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trace into setup(s) and tests()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-verbose: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show text logged with Log. (test fns should access 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##.verbose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if they want to support this for 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⎕←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..output!)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-quiet[=0|1]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only shows error messages (1) or all messages (0)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-filter=</a:t>
            </a:r>
            <a:r>
              <a:rPr kumimoji="0" lang="de-DE" altLang="de-DE" sz="1000" b="0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aaa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select tests to execute (supports 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*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and 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?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)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-loglvl=</a:t>
            </a:r>
            <a:r>
              <a:rPr kumimoji="0" lang="de-DE" altLang="de-DE" sz="1000" b="0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n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controls the log files DTest creates. Value is a sum of the values.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  1={base.log} - Errors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  2={base}.warn.log - Warnings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	  4={base}.info.log - Informations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  8={base}.session.log - Session log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16={base}.session.log - Session log ONLY for failing tests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32={base}.log.json - machine-readable results ("rc"=20: Success, 21=Failure)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-off[=0|1]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do (1) or do not (0) exit APL after running tests (also writes logfiles if required)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-order[=0|1|"numvec"]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order of tests. (0=random, 1=alphabetical, numvec specifies alternate order)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-SuccessValue=nnn</a:t>
            </a: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the value that successful tests need to return</a:t>
            </a: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b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223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D5C345-3121-D663-C6C4-1E0456B7C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Excercise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F5205F-AF5D-E74D-73D9-0547DF3A5C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Implement a test for the coolStat.Count function!</a:t>
            </a:r>
          </a:p>
          <a:p>
            <a:r>
              <a:rPr lang="de-DE"/>
              <a:t>Bonus points if you find a way to improve the implementation.</a:t>
            </a:r>
            <a:br>
              <a:rPr lang="de-DE"/>
            </a:br>
            <a:r>
              <a:rPr lang="de-DE"/>
              <a:t>(Is there a way to improve this (is that even possible?))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0E1D19C-5F45-BB07-15B8-D95216BCA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4839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yalog">
      <a:dk1>
        <a:srgbClr val="3B475E"/>
      </a:dk1>
      <a:lt1>
        <a:sysClr val="window" lastClr="FFFFFF"/>
      </a:lt1>
      <a:dk2>
        <a:srgbClr val="5A6D8F"/>
      </a:dk2>
      <a:lt2>
        <a:srgbClr val="F6F6D9"/>
      </a:lt2>
      <a:accent1>
        <a:srgbClr val="ED7F00"/>
      </a:accent1>
      <a:accent2>
        <a:srgbClr val="928ABD"/>
      </a:accent2>
      <a:accent3>
        <a:srgbClr val="2C5656"/>
      </a:accent3>
      <a:accent4>
        <a:srgbClr val="FFA336"/>
      </a:accent4>
      <a:accent5>
        <a:srgbClr val="BBB5D6"/>
      </a:accent5>
      <a:accent6>
        <a:srgbClr val="231F20"/>
      </a:accent6>
      <a:hlink>
        <a:srgbClr val="5A6D8F"/>
      </a:hlink>
      <a:folHlink>
        <a:srgbClr val="928ABD"/>
      </a:folHlink>
    </a:clrScheme>
    <a:fontScheme name="Sarabun">
      <a:majorFont>
        <a:latin typeface="Sarabun"/>
        <a:ea typeface=""/>
        <a:cs typeface=""/>
      </a:majorFont>
      <a:minorFont>
        <a:latin typeface="Sarabu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yalog19_template_bold_calibri.potx" id="{F0C38D23-3AC9-47E9-8D0D-BEDB5EAFCAD2}" vid="{35320D08-F00A-4224-9D94-CDC48BBB4D0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1152</Words>
  <Application>Microsoft Office PowerPoint</Application>
  <PresentationFormat>Bildschirmpräsentation (16:9)</PresentationFormat>
  <Paragraphs>80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21" baseType="lpstr">
      <vt:lpstr>Arial</vt:lpstr>
      <vt:lpstr>APL385 Unicode</vt:lpstr>
      <vt:lpstr>Sarabun</vt:lpstr>
      <vt:lpstr>Calibri</vt:lpstr>
      <vt:lpstr>Wingdings 2</vt:lpstr>
      <vt:lpstr>Cambria</vt:lpstr>
      <vt:lpstr>Wingdings</vt:lpstr>
      <vt:lpstr>Courier New</vt:lpstr>
      <vt:lpstr>Office Theme</vt:lpstr>
      <vt:lpstr>]DTest</vt:lpstr>
      <vt:lpstr>Are you ready?</vt:lpstr>
      <vt:lpstr>Scope of the workshop</vt:lpstr>
      <vt:lpstr>Organisation of files &amp; tests</vt:lpstr>
      <vt:lpstr>Writing tests</vt:lpstr>
      <vt:lpstr>]DTest </vt:lpstr>
      <vt:lpstr>Writing tests</vt:lpstr>
      <vt:lpstr>Running tests</vt:lpstr>
      <vt:lpstr>Excercise</vt:lpstr>
      <vt:lpstr>Test automation</vt:lpstr>
      <vt:lpstr>Automating tests</vt:lpstr>
      <vt:lpstr>Code Coverage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Michael Baas</cp:lastModifiedBy>
  <cp:revision>235</cp:revision>
  <dcterms:created xsi:type="dcterms:W3CDTF">2019-07-25T11:46:05Z</dcterms:created>
  <dcterms:modified xsi:type="dcterms:W3CDTF">2023-10-23T15:03:02Z</dcterms:modified>
</cp:coreProperties>
</file>