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68" r:id="rId2"/>
    <p:sldId id="422" r:id="rId3"/>
    <p:sldId id="420" r:id="rId4"/>
    <p:sldId id="423" r:id="rId5"/>
    <p:sldId id="438" r:id="rId6"/>
    <p:sldId id="393" r:id="rId7"/>
    <p:sldId id="394" r:id="rId8"/>
    <p:sldId id="413" r:id="rId9"/>
    <p:sldId id="414" r:id="rId10"/>
    <p:sldId id="404" r:id="rId11"/>
    <p:sldId id="415" r:id="rId12"/>
    <p:sldId id="403" r:id="rId13"/>
    <p:sldId id="391" r:id="rId14"/>
    <p:sldId id="424" r:id="rId15"/>
    <p:sldId id="425" r:id="rId16"/>
    <p:sldId id="426" r:id="rId17"/>
    <p:sldId id="427" r:id="rId18"/>
    <p:sldId id="431" r:id="rId19"/>
    <p:sldId id="428" r:id="rId20"/>
    <p:sldId id="433" r:id="rId21"/>
    <p:sldId id="432" r:id="rId22"/>
    <p:sldId id="434" r:id="rId23"/>
    <p:sldId id="435" r:id="rId24"/>
    <p:sldId id="437" r:id="rId25"/>
    <p:sldId id="441" r:id="rId26"/>
    <p:sldId id="439" r:id="rId27"/>
    <p:sldId id="442" r:id="rId28"/>
    <p:sldId id="443" r:id="rId29"/>
    <p:sldId id="461" r:id="rId30"/>
    <p:sldId id="444" r:id="rId31"/>
    <p:sldId id="445" r:id="rId32"/>
    <p:sldId id="446" r:id="rId33"/>
    <p:sldId id="447" r:id="rId34"/>
    <p:sldId id="448" r:id="rId35"/>
    <p:sldId id="421" r:id="rId36"/>
    <p:sldId id="451" r:id="rId37"/>
    <p:sldId id="452" r:id="rId38"/>
    <p:sldId id="453" r:id="rId39"/>
    <p:sldId id="454" r:id="rId40"/>
    <p:sldId id="464" r:id="rId41"/>
    <p:sldId id="463" r:id="rId42"/>
    <p:sldId id="455" r:id="rId43"/>
    <p:sldId id="457" r:id="rId44"/>
    <p:sldId id="458" r:id="rId45"/>
    <p:sldId id="389" r:id="rId46"/>
    <p:sldId id="46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0FB69-5B15-2945-B016-A96282191203}" v="3" dt="2023-10-16T22:29:22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7"/>
    <p:restoredTop sz="89986" autoAdjust="0"/>
  </p:normalViewPr>
  <p:slideViewPr>
    <p:cSldViewPr snapToGrid="0">
      <p:cViewPr varScale="1">
        <p:scale>
          <a:sx n="64" d="100"/>
          <a:sy n="64" d="100"/>
        </p:scale>
        <p:origin x="1541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33994-8487-3140-A6E7-516FCAFC36D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E7BEC-2F14-594E-AA87-149C04775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7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9E05F-612C-394C-8E44-2D083C89D4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E7BEC-2F14-594E-AA87-149C04775E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6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E7BEC-2F14-594E-AA87-149C04775E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7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E7BEC-2F14-594E-AA87-149C04775E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17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E7BEC-2F14-594E-AA87-149C04775E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9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E7BEC-2F14-594E-AA87-149C04775E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7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E7BEC-2F14-594E-AA87-149C04775E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42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E7BEC-2F14-594E-AA87-149C04775E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44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E7BEC-2F14-594E-AA87-149C04775E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50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E7BEC-2F14-594E-AA87-149C04775E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7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4926-9316-B37E-A654-AFA398F10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929FE9-042C-7594-9345-80C34CF82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26DA-2451-E7DF-7F61-8DD6EBCC8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851CE-1498-DEE9-ABB6-B3800768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180B8-4199-3443-6C61-F2EA2BA5A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09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198A-0B16-8530-32C6-210A4145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E5D61-C6FD-811F-30D8-A8BB9E0BD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E6DA6-35F7-AAEA-50B1-009ECEF92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F3E73-E4CC-F000-1BBD-AFA8F36F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F631A-9A13-B23F-61B0-4CDBD2FB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2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8CA27E-02D0-F1BB-68B6-4B29BEC87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51A0A-935C-95C6-FB3D-F81A05089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24F5B-48C8-A017-3AB0-3422154E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7C5D-B21F-3454-379D-A675AF91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D741B-D534-C66F-5CF4-70A26696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05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Bi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4B20905-7BDF-1A4D-BBE6-A846FB1FA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5006" y="1588655"/>
            <a:ext cx="5528794" cy="1919858"/>
          </a:xfrm>
          <a:prstGeom prst="rect">
            <a:avLst/>
          </a:prstGeom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Presentation       Title Goes Here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D1EF4E1-40D7-A640-81AB-BD70B1D7D2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824538" y="3538191"/>
            <a:ext cx="5528794" cy="417583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Name:</a:t>
            </a:r>
          </a:p>
        </p:txBody>
      </p:sp>
    </p:spTree>
    <p:extLst>
      <p:ext uri="{BB962C8B-B14F-4D97-AF65-F5344CB8AC3E}">
        <p14:creationId xmlns:p14="http://schemas.microsoft.com/office/powerpoint/2010/main" val="3026173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E703-7397-4345-9A67-145EB032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365125"/>
            <a:ext cx="11146536" cy="71386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7081C-A4F2-7044-B778-56E7016176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0" y="1243013"/>
            <a:ext cx="11147425" cy="440848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16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473CB-FD24-9899-A625-2BC5DFE33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F5FCD-1278-7B97-9027-FCAD6CF0B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2CF8B-698F-1DD3-FF5F-BCE083967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49668-BBBD-CE7C-B79D-FE5C1874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CFF40-8BCB-372C-7966-9C79498F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1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AD022-FB6F-84E0-5192-A8FAAF96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7B03B-ACD7-B30B-8573-65533077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6B54A-66D9-4D1D-7A3C-187221E2B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6AD7B-EC38-8408-8CDF-5A2CB3A9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59DAC-076A-7726-F192-B1EB40940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2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09D7-E61A-94B4-07DF-33F3BB951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76697-38AA-60D3-9DE9-ED0D3B4C11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5C0A5-6278-2995-A65A-03C053366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95F16-8CA3-F1CA-7252-E53650429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D5AFA-0F9A-ABF0-FDA4-A2D367A0B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AF713-4F70-4178-8CAA-6471BAB7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5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2EFB7-A054-8108-985E-C1095322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6ACBC-1845-B072-18ED-EB2D80F51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B4085-1597-AE01-98B2-F4D168F01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3CE8C-00FD-6DB0-951A-E19F16F21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5AB7F-580C-57E1-31D5-0E56CF25C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8A36AE-C20E-603A-3B26-194849A9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D4F24E-8E86-55F0-C761-6DF79A8A9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ACA20E-6409-1E48-E896-FB766B50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6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BA6A4-659B-506F-3DCC-06C4C3D0B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A0F94-455F-C1C7-7A7A-0489287BB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F0229-CA99-56CC-CF1E-91B64A588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D07F74-3F95-D04B-4E29-62F23B5A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1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C6182B-A019-441C-64ED-FFB72ED3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BC5D8C-A3BB-33BA-4F1A-4597CB5F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71836-7938-D497-034A-54E61F43D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7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8CA2-726F-C194-C4EE-9583D7BC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E993F-E12E-6834-13C5-1A056A843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CCE2F-838D-9E47-E837-992107D61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85418-B7A9-119A-8D98-0EC3128C0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BEC71-8DCA-8DCD-04B9-C5BEB9B7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9C50D-F893-9B92-9DFF-B10650CCD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74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FADE9-D203-D87F-3A71-834E4159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F5DD57-7C6E-3BC8-CBD2-F7F343E37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B950C-7FF0-5EF2-F118-5281472C7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73120-3175-B97D-7982-936E8366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51E3F-595C-D266-2C56-A218A261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76219-41B3-B744-88D9-B8D5F51E4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20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417CB5-D4E3-A959-09A2-64297E4D0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D941F-4AB9-0047-FEA8-BA0452F88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91BBE-ACD8-C50C-B323-AF2FC1684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A994F-288B-CD6B-EE1E-2E2FC3896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569BE-8D46-9E1F-03C7-1AD9713D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445BC-85B6-8A40-B2D8-4ECC807F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6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t.gov/topics/physics/introduction-new-quantum-revolution/strange-world-quantum-physics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hyperlink" Target="https://lewisla.gitbook.io/learning-quantum/quantum-circuits/single-qubit-gates" TargetMode="External"/><Relationship Id="rId5" Type="http://schemas.openxmlformats.org/officeDocument/2006/relationships/image" Target="../media/image31.gif"/><Relationship Id="rId10" Type="http://schemas.openxmlformats.org/officeDocument/2006/relationships/image" Target="../media/image23.png"/><Relationship Id="rId4" Type="http://schemas.openxmlformats.org/officeDocument/2006/relationships/image" Target="../media/image30.svg"/><Relationship Id="rId9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cduck/bloch_spher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ithub.com/nunezco2/quAPL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1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0.png"/><Relationship Id="rId11" Type="http://schemas.openxmlformats.org/officeDocument/2006/relationships/image" Target="../media/image50.png"/><Relationship Id="rId5" Type="http://schemas.openxmlformats.org/officeDocument/2006/relationships/image" Target="../media/image370.png"/><Relationship Id="rId10" Type="http://schemas.openxmlformats.org/officeDocument/2006/relationships/image" Target="../media/image49.png"/><Relationship Id="rId4" Type="http://schemas.openxmlformats.org/officeDocument/2006/relationships/image" Target="../media/image360.png"/><Relationship Id="rId9" Type="http://schemas.openxmlformats.org/officeDocument/2006/relationships/hyperlink" Target="https://www.thomaswong.net/introduction-to-classical-and-quantum-computing-1e3p.pdf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nunezco2@illinois.edu" TargetMode="External"/><Relationship Id="rId5" Type="http://schemas.openxmlformats.org/officeDocument/2006/relationships/image" Target="../media/image54.png"/><Relationship Id="rId4" Type="http://schemas.openxmlformats.org/officeDocument/2006/relationships/hyperlink" Target="mailto:marcosf2@Illinois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35CB-8E6E-7C44-84B0-57D95763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096" y="1588655"/>
            <a:ext cx="7345017" cy="1919858"/>
          </a:xfrm>
        </p:spPr>
        <p:txBody>
          <a:bodyPr/>
          <a:lstStyle/>
          <a:p>
            <a:r>
              <a:rPr lang="en-US" b="1" dirty="0" err="1"/>
              <a:t>quAPL</a:t>
            </a:r>
            <a:r>
              <a:rPr lang="en-US" b="1" dirty="0"/>
              <a:t>: A Quantum Computing Library in APL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485D4-9C83-8946-B442-13F3A2EA5D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93096" y="3647521"/>
            <a:ext cx="7376025" cy="1535480"/>
          </a:xfrm>
        </p:spPr>
        <p:txBody>
          <a:bodyPr>
            <a:noAutofit/>
          </a:bodyPr>
          <a:lstStyle/>
          <a:p>
            <a:r>
              <a:rPr lang="en-US" u="sng" dirty="0"/>
              <a:t>Marcos Frenkel</a:t>
            </a:r>
            <a:r>
              <a:rPr lang="en-US" dirty="0"/>
              <a:t>, Santiago </a:t>
            </a:r>
            <a:r>
              <a:rPr lang="en-US" dirty="0" err="1"/>
              <a:t>Núñez</a:t>
            </a:r>
            <a:r>
              <a:rPr lang="en-US" dirty="0"/>
              <a:t>-Corrales, Bruno Abreu</a:t>
            </a:r>
          </a:p>
          <a:p>
            <a:r>
              <a:rPr lang="en-US" dirty="0"/>
              <a:t>NCSA/IQUIST, University of Illinois Urbana-Champaign</a:t>
            </a:r>
          </a:p>
        </p:txBody>
      </p:sp>
      <p:pic>
        <p:nvPicPr>
          <p:cNvPr id="4" name="Picture 14" descr="Illinois Quantum Information Science &amp; Tech Center (@IllinoisQuantum) /  Twitter">
            <a:extLst>
              <a:ext uri="{FF2B5EF4-FFF2-40B4-BE49-F238E27FC236}">
                <a16:creationId xmlns:a16="http://schemas.microsoft.com/office/drawing/2014/main" id="{1342FB44-E53D-CC38-980D-FDAC5A981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41" y="5269345"/>
            <a:ext cx="1390463" cy="139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SF logo">
            <a:extLst>
              <a:ext uri="{FF2B5EF4-FFF2-40B4-BE49-F238E27FC236}">
                <a16:creationId xmlns:a16="http://schemas.microsoft.com/office/drawing/2014/main" id="{1BF88A9D-6483-4F17-4BEF-56F0BBF9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27" y="5463217"/>
            <a:ext cx="1371410" cy="86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yalog APL - APL Wiki">
            <a:extLst>
              <a:ext uri="{FF2B5EF4-FFF2-40B4-BE49-F238E27FC236}">
                <a16:creationId xmlns:a16="http://schemas.microsoft.com/office/drawing/2014/main" id="{4031469E-6493-3E89-802A-967D7F4AB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398" y="5471533"/>
            <a:ext cx="818943" cy="8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25555C-0611-66FE-E411-223312390EB8}"/>
              </a:ext>
            </a:extLst>
          </p:cNvPr>
          <p:cNvSpPr txBox="1"/>
          <p:nvPr/>
        </p:nvSpPr>
        <p:spPr>
          <a:xfrm>
            <a:off x="10569743" y="6411590"/>
            <a:ext cx="11993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NSF #2016136 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71EA8-28D8-D5F0-FD6A-4BE920F7B5ED}"/>
              </a:ext>
            </a:extLst>
          </p:cNvPr>
          <p:cNvSpPr txBox="1"/>
          <p:nvPr/>
        </p:nvSpPr>
        <p:spPr>
          <a:xfrm>
            <a:off x="2450969" y="2686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E17D9-800E-E4A6-3699-016E8ABCDCBE}"/>
              </a:ext>
            </a:extLst>
          </p:cNvPr>
          <p:cNvSpPr txBox="1"/>
          <p:nvPr/>
        </p:nvSpPr>
        <p:spPr>
          <a:xfrm>
            <a:off x="4393096" y="4415261"/>
            <a:ext cx="2335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Dyalog</a:t>
            </a:r>
            <a:r>
              <a:rPr lang="en-US" dirty="0">
                <a:solidFill>
                  <a:schemeClr val="bg1"/>
                </a:solidFill>
              </a:rPr>
              <a:t> ‘23 17/10/2023</a:t>
            </a:r>
          </a:p>
        </p:txBody>
      </p:sp>
    </p:spTree>
    <p:extLst>
      <p:ext uri="{BB962C8B-B14F-4D97-AF65-F5344CB8AC3E}">
        <p14:creationId xmlns:p14="http://schemas.microsoft.com/office/powerpoint/2010/main" val="2798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1"/>
    </mc:Choice>
    <mc:Fallback xmlns="">
      <p:transition spd="slow" advTm="1003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52CCF-44C5-CE02-8321-8CFCB2BB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states decohere</a:t>
            </a:r>
          </a:p>
        </p:txBody>
      </p:sp>
      <p:pic>
        <p:nvPicPr>
          <p:cNvPr id="3" name="Picture 6" descr="Cartoon depiction of coherence time.">
            <a:extLst>
              <a:ext uri="{FF2B5EF4-FFF2-40B4-BE49-F238E27FC236}">
                <a16:creationId xmlns:a16="http://schemas.microsoft.com/office/drawing/2014/main" id="{BEB828C9-0DCC-655D-78FE-930A3389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8" y="1895622"/>
            <a:ext cx="4028957" cy="22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02E8FA-E110-98C1-F7E2-0AE69EB440E8}"/>
              </a:ext>
            </a:extLst>
          </p:cNvPr>
          <p:cNvSpPr/>
          <p:nvPr/>
        </p:nvSpPr>
        <p:spPr>
          <a:xfrm>
            <a:off x="521209" y="5216770"/>
            <a:ext cx="5810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https://www.nist.gov/topics/physics/introduction-new-quantum-revolution/strange-world-quantum-physics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1783A2-286D-9F30-D423-202D55FDA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030" y="1731768"/>
            <a:ext cx="3883317" cy="3883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A1851F-94D6-F3DE-468B-72FD55AAF137}"/>
              </a:ext>
            </a:extLst>
          </p:cNvPr>
          <p:cNvSpPr txBox="1"/>
          <p:nvPr/>
        </p:nvSpPr>
        <p:spPr>
          <a:xfrm>
            <a:off x="5559156" y="1311726"/>
            <a:ext cx="1857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decoherence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BD9D3-7F3C-D022-A8F0-3896D6C1F362}"/>
              </a:ext>
            </a:extLst>
          </p:cNvPr>
          <p:cNvSpPr txBox="1"/>
          <p:nvPr/>
        </p:nvSpPr>
        <p:spPr>
          <a:xfrm>
            <a:off x="10945802" y="5450957"/>
            <a:ext cx="1022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</a:t>
            </a:r>
            <a:r>
              <a:rPr lang="en-US" sz="1400" dirty="0" err="1"/>
              <a:t>Pfafflab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4EB51D-A7BA-AF4A-AF44-33F18A982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270" y="2184400"/>
            <a:ext cx="2527300" cy="248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773466-BF55-4024-B50F-E19D6F186C49}"/>
              </a:ext>
            </a:extLst>
          </p:cNvPr>
          <p:cNvSpPr txBox="1"/>
          <p:nvPr/>
        </p:nvSpPr>
        <p:spPr>
          <a:xfrm>
            <a:off x="11473841" y="6308209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6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1E249-7D6D-C169-DFF2-BDBCD9E5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Bits travel through circuits, circuits travel through qubits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FD204D-24BF-CDF7-AA4A-32B4714C9D9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0241" y="1224756"/>
            <a:ext cx="3319180" cy="4408487"/>
          </a:xfrm>
        </p:spPr>
      </p:pic>
      <p:sp>
        <p:nvSpPr>
          <p:cNvPr id="10" name="Lightning Bolt 9">
            <a:extLst>
              <a:ext uri="{FF2B5EF4-FFF2-40B4-BE49-F238E27FC236}">
                <a16:creationId xmlns:a16="http://schemas.microsoft.com/office/drawing/2014/main" id="{CA1EFDC4-D82D-E0EC-F951-E9BD3CC8F8B4}"/>
              </a:ext>
            </a:extLst>
          </p:cNvPr>
          <p:cNvSpPr/>
          <p:nvPr/>
        </p:nvSpPr>
        <p:spPr>
          <a:xfrm>
            <a:off x="2642946" y="1334345"/>
            <a:ext cx="254644" cy="347240"/>
          </a:xfrm>
          <a:prstGeom prst="lightningBol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19419A-8D86-7B18-8230-BEAED064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48" y="4033620"/>
            <a:ext cx="1218235" cy="142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532342A-66AE-F37B-8E19-5410F1570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55" y="3515637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DF52D36-3037-84F0-3440-A78C6955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180" y="4029617"/>
            <a:ext cx="1218234" cy="14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2108DF5-BA97-86F7-4ADE-85B8B2B58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51" y="3515637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BDE67DB-B120-7C7E-20CA-AEB8722B4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592" y="4029614"/>
            <a:ext cx="1218236" cy="142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42B09D0-48C7-D4D8-2977-90B6E7671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795" y="3515636"/>
            <a:ext cx="406401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AE438B-6DD4-CF2C-5714-BA2A1DBA0FBF}"/>
              </a:ext>
            </a:extLst>
          </p:cNvPr>
          <p:cNvSpPr txBox="1"/>
          <p:nvPr/>
        </p:nvSpPr>
        <p:spPr>
          <a:xfrm>
            <a:off x="5798916" y="5633243"/>
            <a:ext cx="6088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11"/>
              </a:rPr>
              <a:t>https://lewisla.gitbook.io/learning-quantum/quantum-circuits/single-qubit-gates</a:t>
            </a:r>
            <a:endParaRPr lang="en-US" sz="1400" dirty="0"/>
          </a:p>
        </p:txBody>
      </p:sp>
      <p:pic>
        <p:nvPicPr>
          <p:cNvPr id="3" name="Picture 2" descr="IBM Unveils 400 Qubit-Plus Quantum Processor and Next-Generation IBM Quantum  System Two">
            <a:extLst>
              <a:ext uri="{FF2B5EF4-FFF2-40B4-BE49-F238E27FC236}">
                <a16:creationId xmlns:a16="http://schemas.microsoft.com/office/drawing/2014/main" id="{A5B91647-B531-4EEF-D75C-2EC111D9E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024" y="1181677"/>
            <a:ext cx="3213293" cy="180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greyscale image&#10;&#10;Description automatically generated">
            <a:extLst>
              <a:ext uri="{FF2B5EF4-FFF2-40B4-BE49-F238E27FC236}">
                <a16:creationId xmlns:a16="http://schemas.microsoft.com/office/drawing/2014/main" id="{CD865D4C-D69B-5109-7E43-6D8AB988B5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2297" y="1016902"/>
            <a:ext cx="2205625" cy="2205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172871-3128-1A51-CCDA-BBFD7FE09EC1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6 2.59259E-6 C 0.07461 2.59259E-6 0.11394 0.05787 0.11394 0.12847 C 0.11394 0.21227 0.07032 0.24213 0.04427 0.25509 L 0.00951 0.26805 C -0.01653 0.28078 -0.06002 0.31319 -0.06002 0.4074 C -0.06002 0.46759 -0.02083 0.53611 0.02696 0.53611 C 0.07461 0.53611 0.11394 0.46759 0.11394 0.4074 C 0.11394 0.31319 0.07032 0.28078 0.04427 0.26805 L 0.00951 0.25509 C -0.01653 0.24213 -0.06002 0.21227 -0.06002 0.12847 C -0.06002 0.05787 -0.02083 2.59259E-6 0.02696 2.59259E-6 Z " pathEditMode="relative" rAng="0" ptsTypes="AAAAAAAAAAA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770E-4A43-7F0A-53CB-149244F19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circuits contain equivalences</a:t>
            </a:r>
          </a:p>
        </p:txBody>
      </p:sp>
      <p:pic>
        <p:nvPicPr>
          <p:cNvPr id="4" name="Picture 4" descr="X gate comparison with Hadamard-Z-Hadamard">
            <a:extLst>
              <a:ext uri="{FF2B5EF4-FFF2-40B4-BE49-F238E27FC236}">
                <a16:creationId xmlns:a16="http://schemas.microsoft.com/office/drawing/2014/main" id="{A9BF725E-B93F-66ED-3515-3D0FB10E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47" y="1360950"/>
            <a:ext cx="9710057" cy="388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7FAAF3-1962-AE3E-3FBE-7127288BC2AF}"/>
              </a:ext>
            </a:extLst>
          </p:cNvPr>
          <p:cNvSpPr/>
          <p:nvPr/>
        </p:nvSpPr>
        <p:spPr>
          <a:xfrm>
            <a:off x="2320180" y="5525667"/>
            <a:ext cx="3117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/>
              </a:rPr>
              <a:t>https://github.com/cduck/bloch_sphere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70D8C-A72C-4315-2936-0921B96232DB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9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E3234-9EE0-EC5D-1DC7-CC560338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do we program quantum computers now?</a:t>
            </a:r>
          </a:p>
        </p:txBody>
      </p:sp>
      <p:pic>
        <p:nvPicPr>
          <p:cNvPr id="2050" name="Picture 2" descr="New Version Of Openqasm On The Horizon: Openqasm V3.">
            <a:extLst>
              <a:ext uri="{FF2B5EF4-FFF2-40B4-BE49-F238E27FC236}">
                <a16:creationId xmlns:a16="http://schemas.microsoft.com/office/drawing/2014/main" id="{CB55B8FD-220C-6E8D-719F-E180CDF0D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"/>
          <a:stretch/>
        </p:blipFill>
        <p:spPr bwMode="auto">
          <a:xfrm>
            <a:off x="518157" y="1713059"/>
            <a:ext cx="3549347" cy="343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63585158-9321-B545-EFA4-8689D33A5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7" t="2381" r="40522" b="3951"/>
          <a:stretch/>
        </p:blipFill>
        <p:spPr>
          <a:xfrm>
            <a:off x="8121447" y="1480787"/>
            <a:ext cx="3681336" cy="3896424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181599A-2429-95E5-57FA-98729BE7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711" y="4765736"/>
            <a:ext cx="1202425" cy="49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88CFA79C-033C-0AA2-8441-0216ADB3E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603" y="1273432"/>
            <a:ext cx="3331745" cy="431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2001DC2-7CF2-B946-1FF5-7BD26C4EE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71" y="5531934"/>
            <a:ext cx="1140683" cy="57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B8FC7-F2AD-C238-8502-1AB33079DA28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2FDFE-2564-4EA7-464B-D5B8D4C2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</a:t>
            </a:r>
            <a:r>
              <a:rPr lang="en-US" dirty="0" err="1"/>
              <a:t>quAPL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580C6-33EB-8348-0924-A03CD0FDAC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3352" y="5548273"/>
            <a:ext cx="11482247" cy="944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examples shown had their namespace abbreviated to make the code more legible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D82115-52E9-507E-2F4E-5AB0CE25317C}"/>
              </a:ext>
            </a:extLst>
          </p:cNvPr>
          <p:cNvSpPr txBox="1"/>
          <p:nvPr/>
        </p:nvSpPr>
        <p:spPr>
          <a:xfrm>
            <a:off x="521208" y="1078992"/>
            <a:ext cx="6544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quAPL</a:t>
            </a:r>
            <a:r>
              <a:rPr lang="en-US" sz="2800" dirty="0"/>
              <a:t>: A quantum computing library in APL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D5BE5-FC88-7946-71A1-3A0F4FFCBA72}"/>
              </a:ext>
            </a:extLst>
          </p:cNvPr>
          <p:cNvSpPr txBox="1"/>
          <p:nvPr/>
        </p:nvSpPr>
        <p:spPr>
          <a:xfrm>
            <a:off x="2006240" y="1792858"/>
            <a:ext cx="524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Github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https://github.com/nunezco2/quAPL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2AC387-F8DC-C524-6F2B-5FE040B3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02" y="2316079"/>
            <a:ext cx="4804483" cy="30028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27A922-161A-864D-44DD-3BB5E3FC19AD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50765-A43E-AA21-2175-255578744E26}"/>
              </a:ext>
            </a:extLst>
          </p:cNvPr>
          <p:cNvSpPr txBox="1"/>
          <p:nvPr/>
        </p:nvSpPr>
        <p:spPr>
          <a:xfrm>
            <a:off x="8465520" y="4280409"/>
            <a:ext cx="2238177" cy="3693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Coming to Tatin soon!</a:t>
            </a:r>
          </a:p>
        </p:txBody>
      </p:sp>
    </p:spTree>
    <p:extLst>
      <p:ext uri="{BB962C8B-B14F-4D97-AF65-F5344CB8AC3E}">
        <p14:creationId xmlns:p14="http://schemas.microsoft.com/office/powerpoint/2010/main" val="3050982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02CE-E75C-E2FC-9D5B-2736161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and manipulating qubits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EB938-3E40-39E0-1F2A-1CA0132FFF83}"/>
              </a:ext>
            </a:extLst>
          </p:cNvPr>
          <p:cNvSpPr txBox="1"/>
          <p:nvPr/>
        </p:nvSpPr>
        <p:spPr>
          <a:xfrm>
            <a:off x="1565910" y="1078992"/>
            <a:ext cx="1011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a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q0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b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q1</a:t>
            </a:r>
          </a:p>
          <a:p>
            <a:endParaRPr lang="en-US" b="0" dirty="0">
              <a:solidFill>
                <a:srgbClr val="000000"/>
              </a:solidFill>
              <a:effectLst/>
              <a:latin typeface="ap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B2D5B-7CB3-5BE9-A02B-9EA50E3E7A8E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2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02CE-E75C-E2FC-9D5B-2736161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and manipulating qubits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6BBDB-A4E9-D4C2-B7F0-3CA941A06801}"/>
              </a:ext>
            </a:extLst>
          </p:cNvPr>
          <p:cNvSpPr txBox="1"/>
          <p:nvPr/>
        </p:nvSpPr>
        <p:spPr>
          <a:xfrm>
            <a:off x="672565" y="1078992"/>
            <a:ext cx="609790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APL385 Unicode" panose="020B0709000202000203" pitchFamily="49" charset="0"/>
              </a:rPr>
              <a:t>a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q0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a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↓1│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└~┘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b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q1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b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↓0│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│1│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└~┘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7BA93-3A19-294A-FF17-DFD71D245A97}"/>
              </a:ext>
            </a:extLst>
          </p:cNvPr>
          <p:cNvSpPr/>
          <p:nvPr/>
        </p:nvSpPr>
        <p:spPr>
          <a:xfrm>
            <a:off x="885524" y="1963554"/>
            <a:ext cx="214614" cy="27958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0237F2-9DFF-A2B3-7849-C67756A0F366}"/>
              </a:ext>
            </a:extLst>
          </p:cNvPr>
          <p:cNvCxnSpPr>
            <a:cxnSpLocks/>
          </p:cNvCxnSpPr>
          <p:nvPr/>
        </p:nvCxnSpPr>
        <p:spPr>
          <a:xfrm flipH="1">
            <a:off x="1167515" y="2098307"/>
            <a:ext cx="661284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253BC1-427E-6346-17A8-E4EE74DE67A1}"/>
              </a:ext>
            </a:extLst>
          </p:cNvPr>
          <p:cNvSpPr txBox="1"/>
          <p:nvPr/>
        </p:nvSpPr>
        <p:spPr>
          <a:xfrm>
            <a:off x="1828799" y="1913641"/>
            <a:ext cx="3253340" cy="64633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Squared root of the probability of qubit being in ground state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58CFCC-4537-C59D-9FC0-89CA772474B2}"/>
              </a:ext>
            </a:extLst>
          </p:cNvPr>
          <p:cNvSpPr/>
          <p:nvPr/>
        </p:nvSpPr>
        <p:spPr>
          <a:xfrm>
            <a:off x="885524" y="4137260"/>
            <a:ext cx="214614" cy="27958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EA4CAF-D708-9B36-A121-265519CE685A}"/>
              </a:ext>
            </a:extLst>
          </p:cNvPr>
          <p:cNvCxnSpPr>
            <a:cxnSpLocks/>
          </p:cNvCxnSpPr>
          <p:nvPr/>
        </p:nvCxnSpPr>
        <p:spPr>
          <a:xfrm flipH="1">
            <a:off x="1167515" y="4272013"/>
            <a:ext cx="661284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B745FB-1056-F59D-F05B-A34091E10BF6}"/>
              </a:ext>
            </a:extLst>
          </p:cNvPr>
          <p:cNvSpPr txBox="1"/>
          <p:nvPr/>
        </p:nvSpPr>
        <p:spPr>
          <a:xfrm>
            <a:off x="1828800" y="4087347"/>
            <a:ext cx="3253340" cy="64633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Squared root of the probability of qubit being in excited state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87D6EF6-E9E1-ABE3-F88F-43FD2470C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27" y="1268415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B00559-57E3-E693-9E84-02BDD12B9E9D}"/>
              </a:ext>
            </a:extLst>
          </p:cNvPr>
          <p:cNvSpPr txBox="1"/>
          <p:nvPr/>
        </p:nvSpPr>
        <p:spPr>
          <a:xfrm>
            <a:off x="7142072" y="1359643"/>
            <a:ext cx="15039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X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↓0 1│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│1 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└~──┘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39F191A1-2755-96E9-AC48-89D0EC5C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26" y="3843754"/>
            <a:ext cx="406401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C57E89-9FC3-80DD-897F-62CCF240151F}"/>
              </a:ext>
            </a:extLst>
          </p:cNvPr>
          <p:cNvSpPr txBox="1"/>
          <p:nvPr/>
        </p:nvSpPr>
        <p:spPr>
          <a:xfrm>
            <a:off x="7142073" y="3348683"/>
            <a:ext cx="45256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H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┌→─────────────────────────┐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↓0.7071067812 0.7071067812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│0.7071067812 ¯0.7071067812│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└~─────────────────────────┘</a:t>
            </a:r>
          </a:p>
        </p:txBody>
      </p:sp>
      <p:pic>
        <p:nvPicPr>
          <p:cNvPr id="5" name="Picture 4" descr="A sphere with a red arrow pointing at the center&#10;&#10;Description automatically generated">
            <a:extLst>
              <a:ext uri="{FF2B5EF4-FFF2-40B4-BE49-F238E27FC236}">
                <a16:creationId xmlns:a16="http://schemas.microsoft.com/office/drawing/2014/main" id="{D4C752F2-2E25-5116-4B6D-CD46508EC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162" y="2009493"/>
            <a:ext cx="1477328" cy="1477328"/>
          </a:xfrm>
          <a:prstGeom prst="rect">
            <a:avLst/>
          </a:prstGeom>
        </p:spPr>
      </p:pic>
      <p:pic>
        <p:nvPicPr>
          <p:cNvPr id="7" name="Picture 6" descr="A sphere with a red arrow pointing at the center&#10;&#10;Description automatically generated">
            <a:extLst>
              <a:ext uri="{FF2B5EF4-FFF2-40B4-BE49-F238E27FC236}">
                <a16:creationId xmlns:a16="http://schemas.microsoft.com/office/drawing/2014/main" id="{838CB2D4-AE59-88E0-94A7-08A33640E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162" y="4433034"/>
            <a:ext cx="1477328" cy="14773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EE8228-61C1-3A54-9B0C-284D970E7772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52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2" grpId="0" animBg="1"/>
      <p:bldP spid="1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02CE-E75C-E2FC-9D5B-2736161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and manipulating qubits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6BBDB-A4E9-D4C2-B7F0-3CA941A06801}"/>
              </a:ext>
            </a:extLst>
          </p:cNvPr>
          <p:cNvSpPr txBox="1"/>
          <p:nvPr/>
        </p:nvSpPr>
        <p:spPr>
          <a:xfrm>
            <a:off x="672565" y="1078992"/>
            <a:ext cx="26770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</a:rPr>
              <a:t>	X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dirty="0">
                <a:latin typeface="APL385 Unicode" panose="020B0709000202000203" pitchFamily="49" charset="0"/>
              </a:rPr>
              <a:t> a</a:t>
            </a:r>
          </a:p>
          <a:p>
            <a:r>
              <a:rPr lang="en-US" dirty="0">
                <a:latin typeface="APL385 Unicode" panose="020B0709000202000203" pitchFamily="49" charset="0"/>
              </a:rPr>
              <a:t>┌→┐</a:t>
            </a:r>
          </a:p>
          <a:p>
            <a:r>
              <a:rPr lang="en-US" dirty="0">
                <a:latin typeface="APL385 Unicode" panose="020B0709000202000203" pitchFamily="49" charset="0"/>
              </a:rPr>
              <a:t>↓0│</a:t>
            </a:r>
          </a:p>
          <a:p>
            <a:r>
              <a:rPr lang="en-US" dirty="0">
                <a:latin typeface="APL385 Unicode" panose="020B0709000202000203" pitchFamily="49" charset="0"/>
              </a:rPr>
              <a:t>│1│</a:t>
            </a:r>
          </a:p>
          <a:p>
            <a:r>
              <a:rPr lang="en-US" dirty="0">
                <a:latin typeface="APL385 Unicode" panose="020B0709000202000203" pitchFamily="49" charset="0"/>
              </a:rPr>
              <a:t>└~┘</a:t>
            </a:r>
          </a:p>
          <a:p>
            <a:r>
              <a:rPr lang="en-US" dirty="0">
                <a:latin typeface="APL385 Unicode" panose="020B0709000202000203" pitchFamily="49" charset="0"/>
              </a:rPr>
              <a:t>	</a:t>
            </a:r>
          </a:p>
          <a:p>
            <a:r>
              <a:rPr lang="en-US" dirty="0">
                <a:latin typeface="APL385 Unicode" panose="020B0709000202000203" pitchFamily="49" charset="0"/>
              </a:rPr>
              <a:t>	X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dirty="0">
                <a:latin typeface="APL385 Unicode" panose="020B0709000202000203" pitchFamily="49" charset="0"/>
              </a:rPr>
              <a:t> b</a:t>
            </a:r>
          </a:p>
          <a:p>
            <a:r>
              <a:rPr lang="en-US" dirty="0">
                <a:latin typeface="APL385 Unicode" panose="020B0709000202000203" pitchFamily="49" charset="0"/>
              </a:rPr>
              <a:t>┌→┐</a:t>
            </a:r>
          </a:p>
          <a:p>
            <a:r>
              <a:rPr lang="en-US" dirty="0">
                <a:latin typeface="APL385 Unicode" panose="020B0709000202000203" pitchFamily="49" charset="0"/>
              </a:rPr>
              <a:t>↓1│</a:t>
            </a:r>
          </a:p>
          <a:p>
            <a:r>
              <a:rPr lang="en-US" dirty="0">
                <a:latin typeface="APL385 Unicode" panose="020B0709000202000203" pitchFamily="49" charset="0"/>
              </a:rPr>
              <a:t>│0│</a:t>
            </a:r>
          </a:p>
          <a:p>
            <a:r>
              <a:rPr lang="en-US" dirty="0">
                <a:latin typeface="APL385 Unicode" panose="020B0709000202000203" pitchFamily="49" charset="0"/>
              </a:rPr>
              <a:t>└~┘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"/>
            </a:endParaRPr>
          </a:p>
        </p:txBody>
      </p:sp>
      <p:pic>
        <p:nvPicPr>
          <p:cNvPr id="7" name="Picture 6" descr="A sphere with a red arrow pointing at the center&#10;&#10;Description automatically generated">
            <a:extLst>
              <a:ext uri="{FF2B5EF4-FFF2-40B4-BE49-F238E27FC236}">
                <a16:creationId xmlns:a16="http://schemas.microsoft.com/office/drawing/2014/main" id="{D8E0B5DC-F385-DCC2-26D4-C8A09D011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087" y="1226270"/>
            <a:ext cx="3652153" cy="3652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F641D9-1ACE-E427-B452-39C9FAB27DBE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82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02CE-E75C-E2FC-9D5B-2736161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and manipulating qubits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6BBDB-A4E9-D4C2-B7F0-3CA941A06801}"/>
              </a:ext>
            </a:extLst>
          </p:cNvPr>
          <p:cNvSpPr txBox="1"/>
          <p:nvPr/>
        </p:nvSpPr>
        <p:spPr>
          <a:xfrm>
            <a:off x="672565" y="1078992"/>
            <a:ext cx="41453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"/>
              </a:rPr>
              <a:t>	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X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X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a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dirty="0">
              <a:latin typeface="APL385 Unicode" panose="020B0709000202000203" pitchFamily="49" charset="0"/>
            </a:endParaRPr>
          </a:p>
          <a:p>
            <a:r>
              <a:rPr lang="en-US" dirty="0">
                <a:latin typeface="APL385 Unicode" panose="020B0709000202000203" pitchFamily="49" charset="0"/>
              </a:rPr>
              <a:t>┌→┐</a:t>
            </a:r>
          </a:p>
          <a:p>
            <a:r>
              <a:rPr lang="en-US" dirty="0">
                <a:latin typeface="APL385 Unicode" panose="020B0709000202000203" pitchFamily="49" charset="0"/>
              </a:rPr>
              <a:t>↓1│</a:t>
            </a:r>
          </a:p>
          <a:p>
            <a:r>
              <a:rPr lang="en-US" dirty="0">
                <a:latin typeface="APL385 Unicode" panose="020B0709000202000203" pitchFamily="49" charset="0"/>
              </a:rPr>
              <a:t>│0│</a:t>
            </a:r>
          </a:p>
          <a:p>
            <a:r>
              <a:rPr lang="en-US" dirty="0">
                <a:latin typeface="APL385 Unicode" panose="020B0709000202000203" pitchFamily="49" charset="0"/>
              </a:rPr>
              <a:t>└~┘</a:t>
            </a:r>
          </a:p>
          <a:p>
            <a:r>
              <a:rPr lang="en-US" dirty="0">
                <a:latin typeface="APL385 Unicode" panose="020B0709000202000203" pitchFamily="49" charset="0"/>
              </a:rPr>
              <a:t>	</a:t>
            </a:r>
          </a:p>
          <a:p>
            <a:r>
              <a:rPr lang="en-US" dirty="0">
                <a:latin typeface="APL385 Unicode" panose="020B0709000202000203" pitchFamily="49" charset="0"/>
              </a:rPr>
              <a:t>	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X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X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b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dirty="0">
              <a:latin typeface="APL385 Unicode" panose="020B0709000202000203" pitchFamily="49" charset="0"/>
            </a:endParaRPr>
          </a:p>
          <a:p>
            <a:r>
              <a:rPr lang="en-US" dirty="0">
                <a:latin typeface="APL385 Unicode" panose="020B0709000202000203" pitchFamily="49" charset="0"/>
              </a:rPr>
              <a:t>┌→┐</a:t>
            </a:r>
          </a:p>
          <a:p>
            <a:r>
              <a:rPr lang="en-US" dirty="0">
                <a:latin typeface="APL385 Unicode" panose="020B0709000202000203" pitchFamily="49" charset="0"/>
              </a:rPr>
              <a:t>↓0│</a:t>
            </a:r>
          </a:p>
          <a:p>
            <a:r>
              <a:rPr lang="en-US" dirty="0">
                <a:latin typeface="APL385 Unicode" panose="020B0709000202000203" pitchFamily="49" charset="0"/>
              </a:rPr>
              <a:t>│1│</a:t>
            </a:r>
          </a:p>
          <a:p>
            <a:r>
              <a:rPr lang="en-US" dirty="0">
                <a:latin typeface="APL385 Unicode" panose="020B0709000202000203" pitchFamily="49" charset="0"/>
              </a:rPr>
              <a:t>└~┘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C7FAC-375E-82D5-A7D1-81A155B2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087" y="1226271"/>
            <a:ext cx="3652152" cy="3652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60BD9E-3D97-2ED4-30D8-E817C13CAD81}"/>
              </a:ext>
            </a:extLst>
          </p:cNvPr>
          <p:cNvSpPr txBox="1"/>
          <p:nvPr/>
        </p:nvSpPr>
        <p:spPr>
          <a:xfrm>
            <a:off x="1686832" y="5209179"/>
            <a:ext cx="3693255" cy="369332"/>
          </a:xfrm>
          <a:prstGeom prst="rect">
            <a:avLst/>
          </a:prstGeom>
          <a:noFill/>
          <a:ln w="22225">
            <a:solidFill>
              <a:srgbClr val="FF0000">
                <a:alpha val="9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All quantum logic gates are reversible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DD687-B855-7703-3957-A06331450AE9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15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02CE-E75C-E2FC-9D5B-2736161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and manipulating qubits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6BBDB-A4E9-D4C2-B7F0-3CA941A06801}"/>
              </a:ext>
            </a:extLst>
          </p:cNvPr>
          <p:cNvSpPr txBox="1"/>
          <p:nvPr/>
        </p:nvSpPr>
        <p:spPr>
          <a:xfrm>
            <a:off x="672565" y="1078992"/>
            <a:ext cx="26770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	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 a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┌→───────────┐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↓0.7071067812│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│0.7071067812│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└~───────────┘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	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	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dirty="0">
                <a:solidFill>
                  <a:srgbClr val="000088"/>
                </a:solidFill>
                <a:latin typeface="APL385 Unicode" panose="020B0709000202000203" pitchFamily="49" charset="0"/>
              </a:rPr>
              <a:t> </a:t>
            </a:r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b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┌→────────────┐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↓ 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│¯0.7071067812│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└~────────────┘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"/>
            </a:endParaRPr>
          </a:p>
        </p:txBody>
      </p:sp>
      <p:pic>
        <p:nvPicPr>
          <p:cNvPr id="18" name="Picture 17" descr="A sphere with a red arrow pointing at the center&#10;&#10;Description automatically generated">
            <a:extLst>
              <a:ext uri="{FF2B5EF4-FFF2-40B4-BE49-F238E27FC236}">
                <a16:creationId xmlns:a16="http://schemas.microsoft.com/office/drawing/2014/main" id="{C5B272B3-6D08-6818-70D4-F06D0C880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087" y="1226271"/>
            <a:ext cx="3652152" cy="36521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BB7631-C686-F8E8-DE40-5F7DD5AA43D6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6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C637E-40C7-48AC-EC7B-258FE1C18C5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 have been working at an experimental quantum computing lab, called </a:t>
            </a:r>
            <a:r>
              <a:rPr lang="en-US" dirty="0" err="1"/>
              <a:t>Pfafflab</a:t>
            </a:r>
            <a:r>
              <a:rPr lang="en-US" dirty="0"/>
              <a:t>, for the past 3 years</a:t>
            </a:r>
          </a:p>
          <a:p>
            <a:r>
              <a:rPr lang="en-US" dirty="0"/>
              <a:t>Helped developed all the software around measurements, including experiment control, instrument communication, data analysis, etc.</a:t>
            </a:r>
          </a:p>
          <a:p>
            <a:r>
              <a:rPr lang="en-US" dirty="0"/>
              <a:t>Joined Santiago’s work on </a:t>
            </a:r>
            <a:r>
              <a:rPr lang="en-US" dirty="0" err="1"/>
              <a:t>quAPL</a:t>
            </a:r>
            <a:r>
              <a:rPr lang="en-US"/>
              <a:t> early this year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CF168-F204-F1EF-9F68-0CB14E25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4E9B25-E024-4182-EEBE-698965D9DE1A}"/>
              </a:ext>
            </a:extLst>
          </p:cNvPr>
          <p:cNvSpPr txBox="1"/>
          <p:nvPr/>
        </p:nvSpPr>
        <p:spPr>
          <a:xfrm>
            <a:off x="11473841" y="6308209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"/>
    </mc:Choice>
    <mc:Fallback xmlns="">
      <p:transition spd="slow" advTm="270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02CE-E75C-E2FC-9D5B-2736161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and manipulating qubits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6BBDB-A4E9-D4C2-B7F0-3CA941A06801}"/>
              </a:ext>
            </a:extLst>
          </p:cNvPr>
          <p:cNvSpPr txBox="1"/>
          <p:nvPr/>
        </p:nvSpPr>
        <p:spPr>
          <a:xfrm>
            <a:off x="672565" y="1078992"/>
            <a:ext cx="26770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	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 a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┌→───────────┐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↓0.7071067812│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│0.7071067812│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└~───────────┘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	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	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dirty="0">
                <a:solidFill>
                  <a:srgbClr val="000088"/>
                </a:solidFill>
                <a:latin typeface="APL385 Unicode" panose="020B0709000202000203" pitchFamily="49" charset="0"/>
              </a:rPr>
              <a:t> </a:t>
            </a:r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b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┌→────────────┐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↓ 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│¯0.7071067812│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└~────────────┘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1A1C8D-8DAA-5B3A-0785-1D6B0FB28501}"/>
              </a:ext>
            </a:extLst>
          </p:cNvPr>
          <p:cNvSpPr/>
          <p:nvPr/>
        </p:nvSpPr>
        <p:spPr>
          <a:xfrm>
            <a:off x="860612" y="3611496"/>
            <a:ext cx="1813432" cy="28430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5D7B30-BD5A-5103-C3E2-3BFE0DD0E677}"/>
              </a:ext>
            </a:extLst>
          </p:cNvPr>
          <p:cNvSpPr/>
          <p:nvPr/>
        </p:nvSpPr>
        <p:spPr>
          <a:xfrm>
            <a:off x="860612" y="1984768"/>
            <a:ext cx="1694052" cy="28430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2DB252-499C-DAEC-8536-10452853C949}"/>
              </a:ext>
            </a:extLst>
          </p:cNvPr>
          <p:cNvSpPr txBox="1"/>
          <p:nvPr/>
        </p:nvSpPr>
        <p:spPr>
          <a:xfrm>
            <a:off x="4053526" y="2038244"/>
            <a:ext cx="3091991" cy="120032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Notice the difference in sign.</a:t>
            </a:r>
          </a:p>
          <a:p>
            <a:r>
              <a:rPr lang="en-US" dirty="0">
                <a:solidFill>
                  <a:srgbClr val="FF0000"/>
                </a:solidFill>
              </a:rPr>
              <a:t>This indicates a difference in phase of the qubit not in the magnitude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9638F1-818D-B285-F1DD-364EA7554C80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2674044" y="2164080"/>
            <a:ext cx="1379482" cy="47432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DD95E1-9001-0078-1F23-3668A9FCD96B}"/>
              </a:ext>
            </a:extLst>
          </p:cNvPr>
          <p:cNvCxnSpPr>
            <a:cxnSpLocks/>
          </p:cNvCxnSpPr>
          <p:nvPr/>
        </p:nvCxnSpPr>
        <p:spPr>
          <a:xfrm flipH="1">
            <a:off x="2763520" y="2649862"/>
            <a:ext cx="1290006" cy="107363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phere with a red arrow pointing at the center&#10;&#10;Description automatically generated">
            <a:extLst>
              <a:ext uri="{FF2B5EF4-FFF2-40B4-BE49-F238E27FC236}">
                <a16:creationId xmlns:a16="http://schemas.microsoft.com/office/drawing/2014/main" id="{2250A67D-5BCF-32D8-E451-42C2BC2E2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569" y="1371481"/>
            <a:ext cx="3872871" cy="38728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41643A-A603-E34C-3E5E-B7628A705000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36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02CE-E75C-E2FC-9D5B-2736161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and manipulating qubits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6BBDB-A4E9-D4C2-B7F0-3CA941A06801}"/>
              </a:ext>
            </a:extLst>
          </p:cNvPr>
          <p:cNvSpPr txBox="1"/>
          <p:nvPr/>
        </p:nvSpPr>
        <p:spPr>
          <a:xfrm>
            <a:off x="672565" y="1078992"/>
            <a:ext cx="26770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	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 a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┌→───────────┐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↓0.7071067812│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│0.7071067812│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└~───────────┘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	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	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dirty="0">
                <a:solidFill>
                  <a:srgbClr val="000088"/>
                </a:solidFill>
                <a:latin typeface="APL385 Unicode" panose="020B0709000202000203" pitchFamily="49" charset="0"/>
              </a:rPr>
              <a:t> </a:t>
            </a:r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b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┌→────────────┐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↓ 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│¯0.7071067812│</a:t>
            </a:r>
          </a:p>
          <a:p>
            <a:r>
              <a:rPr lang="en-US" dirty="0">
                <a:latin typeface="APL385 Unicode" panose="020B0709000202000203" pitchFamily="49" charset="0"/>
                <a:cs typeface="Apple Chancery" panose="03020702040506060504" pitchFamily="66" charset="-79"/>
              </a:rPr>
              <a:t>└~────────────┘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2DB252-499C-DAEC-8536-10452853C949}"/>
              </a:ext>
            </a:extLst>
          </p:cNvPr>
          <p:cNvSpPr txBox="1"/>
          <p:nvPr/>
        </p:nvSpPr>
        <p:spPr>
          <a:xfrm>
            <a:off x="4053526" y="2038244"/>
            <a:ext cx="3091991" cy="9233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And because of this, the probabilities to measure |0&gt; or |1&gt; are the same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F69E7-1781-CCE3-EB53-AF502B2ED120}"/>
              </a:ext>
            </a:extLst>
          </p:cNvPr>
          <p:cNvSpPr txBox="1"/>
          <p:nvPr/>
        </p:nvSpPr>
        <p:spPr>
          <a:xfrm>
            <a:off x="8431235" y="1107605"/>
            <a:ext cx="29001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	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a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*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↓0.5│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│0.5│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└~──┘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E1D42-D977-4204-D7CC-80AB146EF1A5}"/>
              </a:ext>
            </a:extLst>
          </p:cNvPr>
          <p:cNvSpPr txBox="1"/>
          <p:nvPr/>
        </p:nvSpPr>
        <p:spPr>
          <a:xfrm>
            <a:off x="8431234" y="2734333"/>
            <a:ext cx="29001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	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b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*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↓0.5│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│0.5│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└~──┘</a:t>
            </a:r>
          </a:p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DCAB30-F223-983A-99E9-0C9B5F399C53}"/>
              </a:ext>
            </a:extLst>
          </p:cNvPr>
          <p:cNvCxnSpPr>
            <a:stCxn id="7" idx="3"/>
            <a:endCxn id="6" idx="1"/>
          </p:cNvCxnSpPr>
          <p:nvPr/>
        </p:nvCxnSpPr>
        <p:spPr>
          <a:xfrm flipV="1">
            <a:off x="7145517" y="1984768"/>
            <a:ext cx="1285718" cy="51514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4E52CE-0725-4A33-2200-18E9FF44E55A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141886" y="2553385"/>
            <a:ext cx="1289348" cy="105811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5EF160F-D94E-EF9C-4922-468CF5807299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17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02CE-E75C-E2FC-9D5B-2736161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and manipulating qubits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FA6307-FDB9-F0A6-5C3F-57B3E5CEF99D}"/>
              </a:ext>
            </a:extLst>
          </p:cNvPr>
          <p:cNvSpPr txBox="1"/>
          <p:nvPr/>
        </p:nvSpPr>
        <p:spPr>
          <a:xfrm>
            <a:off x="672565" y="1078992"/>
            <a:ext cx="31758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a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↓1│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└~┘</a:t>
            </a:r>
          </a:p>
          <a:p>
            <a:endParaRPr lang="en-US" dirty="0"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.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dirty="0">
                <a:solidFill>
                  <a:srgbClr val="000000"/>
                </a:solidFill>
                <a:latin typeface="APL385 Unicode" panose="020B0709000202000203" pitchFamily="49" charset="0"/>
              </a:rPr>
              <a:t> b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↓0│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│1│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└~┘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4FE0D-D3DD-4265-6829-3947CB8F1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087" y="1226271"/>
            <a:ext cx="3652152" cy="3652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A5D2ED-EB16-560C-5542-448BFBE63CEF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46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62092-EA25-7D07-5E41-E89E1305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qubits and quantum registers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7083C-32B0-6B5F-0C54-9AEBD48E417D}"/>
              </a:ext>
            </a:extLst>
          </p:cNvPr>
          <p:cNvSpPr txBox="1"/>
          <p:nvPr/>
        </p:nvSpPr>
        <p:spPr>
          <a:xfrm>
            <a:off x="521208" y="1133146"/>
            <a:ext cx="644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Things get a lot more interesting when you have more than 1 qubit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F5602-4179-1AE2-CEB9-C122CDAF5E4E}"/>
              </a:ext>
            </a:extLst>
          </p:cNvPr>
          <p:cNvSpPr txBox="1"/>
          <p:nvPr/>
        </p:nvSpPr>
        <p:spPr>
          <a:xfrm>
            <a:off x="672352" y="1502478"/>
            <a:ext cx="290015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"/>
              </a:rPr>
              <a:t>	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reg_3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reg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3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reg_3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↓   ┌→┐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0 ↓1│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└~┘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┌→┐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1 ↓1│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└~┘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┌→┐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2 ↓1│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└~┘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└∊──────┘</a:t>
            </a:r>
          </a:p>
          <a:p>
            <a:endParaRPr lang="en-US" dirty="0">
              <a:latin typeface="APL385 Unicode" panose="020B0709000202000203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02406-2FC5-8AA8-1C01-5AF665FE95A9}"/>
              </a:ext>
            </a:extLst>
          </p:cNvPr>
          <p:cNvSpPr/>
          <p:nvPr/>
        </p:nvSpPr>
        <p:spPr>
          <a:xfrm>
            <a:off x="1008529" y="2608729"/>
            <a:ext cx="188259" cy="309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4339B2-B100-07D0-B23A-C16A915CCDF0}"/>
              </a:ext>
            </a:extLst>
          </p:cNvPr>
          <p:cNvCxnSpPr>
            <a:cxnSpLocks/>
          </p:cNvCxnSpPr>
          <p:nvPr/>
        </p:nvCxnSpPr>
        <p:spPr>
          <a:xfrm flipH="1">
            <a:off x="1196788" y="2383722"/>
            <a:ext cx="1073558" cy="2250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89E562-332C-9800-6893-0D0884A6DEA2}"/>
              </a:ext>
            </a:extLst>
          </p:cNvPr>
          <p:cNvSpPr txBox="1"/>
          <p:nvPr/>
        </p:nvSpPr>
        <p:spPr>
          <a:xfrm>
            <a:off x="2270346" y="2199056"/>
            <a:ext cx="1857945" cy="3693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Index of the qubit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CBBB7-7A4B-7ECF-8995-A3FA86643C5C}"/>
              </a:ext>
            </a:extLst>
          </p:cNvPr>
          <p:cNvSpPr txBox="1"/>
          <p:nvPr/>
        </p:nvSpPr>
        <p:spPr>
          <a:xfrm>
            <a:off x="2289353" y="3839597"/>
            <a:ext cx="2375266" cy="3693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 state of qubit 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04844E-7489-210B-C88B-810743B60FC4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1714560" y="4024263"/>
            <a:ext cx="57479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DF576AA-9BE4-BDB7-718A-5706AEBA4532}"/>
              </a:ext>
            </a:extLst>
          </p:cNvPr>
          <p:cNvSpPr/>
          <p:nvPr/>
        </p:nvSpPr>
        <p:spPr>
          <a:xfrm>
            <a:off x="1290917" y="3499134"/>
            <a:ext cx="423643" cy="105025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00F6B-81B4-FFC3-D75F-3C908C01D15F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81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62092-EA25-7D07-5E41-E89E1305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qubits and quantum registers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7083C-32B0-6B5F-0C54-9AEBD48E417D}"/>
              </a:ext>
            </a:extLst>
          </p:cNvPr>
          <p:cNvSpPr txBox="1"/>
          <p:nvPr/>
        </p:nvSpPr>
        <p:spPr>
          <a:xfrm>
            <a:off x="521208" y="1133146"/>
            <a:ext cx="644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Things get a lot more interesting when you have more than 1 qubit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F5602-4179-1AE2-CEB9-C122CDAF5E4E}"/>
              </a:ext>
            </a:extLst>
          </p:cNvPr>
          <p:cNvSpPr txBox="1"/>
          <p:nvPr/>
        </p:nvSpPr>
        <p:spPr>
          <a:xfrm>
            <a:off x="672352" y="1502478"/>
            <a:ext cx="33137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thread_reg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reg_3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↓1│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└~┘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E1062C-9B0F-9CB5-4763-0DF6B3819346}"/>
              </a:ext>
            </a:extLst>
          </p:cNvPr>
          <p:cNvCxnSpPr>
            <a:cxnSpLocks/>
          </p:cNvCxnSpPr>
          <p:nvPr/>
        </p:nvCxnSpPr>
        <p:spPr>
          <a:xfrm flipH="1">
            <a:off x="1182030" y="3055434"/>
            <a:ext cx="791736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187866D-DE51-7389-F8A9-A4A766BCD227}"/>
              </a:ext>
            </a:extLst>
          </p:cNvPr>
          <p:cNvSpPr txBox="1"/>
          <p:nvPr/>
        </p:nvSpPr>
        <p:spPr>
          <a:xfrm>
            <a:off x="1973766" y="2748280"/>
            <a:ext cx="2510643" cy="64633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Threading the register into a vector state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E8204B-A698-0EF0-DEC1-75F555E30446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4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62092-EA25-7D07-5E41-E89E1305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qubits and quantum registers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7083C-32B0-6B5F-0C54-9AEBD48E417D}"/>
              </a:ext>
            </a:extLst>
          </p:cNvPr>
          <p:cNvSpPr txBox="1"/>
          <p:nvPr/>
        </p:nvSpPr>
        <p:spPr>
          <a:xfrm>
            <a:off x="521208" y="1133146"/>
            <a:ext cx="644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Things get a lot more interesting when you have more than 1 qubit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F5602-4179-1AE2-CEB9-C122CDAF5E4E}"/>
              </a:ext>
            </a:extLst>
          </p:cNvPr>
          <p:cNvSpPr txBox="1"/>
          <p:nvPr/>
        </p:nvSpPr>
        <p:spPr>
          <a:xfrm>
            <a:off x="627747" y="1502478"/>
            <a:ext cx="510588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tnsidx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3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thread_reg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reg_a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┌→────┐ ┌→┐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↓0 0 0│ ↓1│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0 1│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1 0│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1 1│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0 0│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0 1│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1 0│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1 1│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└~────┘ └~┘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└∊────────────┘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29860-50EF-B5EA-F299-35BC231728A9}"/>
              </a:ext>
            </a:extLst>
          </p:cNvPr>
          <p:cNvSpPr txBox="1"/>
          <p:nvPr/>
        </p:nvSpPr>
        <p:spPr>
          <a:xfrm>
            <a:off x="6779941" y="17953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7A579-F523-76C5-FA1C-207BF2C82F87}"/>
              </a:ext>
            </a:extLst>
          </p:cNvPr>
          <p:cNvSpPr txBox="1"/>
          <p:nvPr/>
        </p:nvSpPr>
        <p:spPr>
          <a:xfrm>
            <a:off x="936125" y="5119752"/>
            <a:ext cx="301686" cy="3693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1D47D-C140-C2C8-649C-B75E9CFA9E6A}"/>
              </a:ext>
            </a:extLst>
          </p:cNvPr>
          <p:cNvSpPr txBox="1"/>
          <p:nvPr/>
        </p:nvSpPr>
        <p:spPr>
          <a:xfrm>
            <a:off x="1273124" y="5119752"/>
            <a:ext cx="301686" cy="3693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E1C012-BC2E-8C5D-CE3D-BEA5825E5E7F}"/>
              </a:ext>
            </a:extLst>
          </p:cNvPr>
          <p:cNvSpPr txBox="1"/>
          <p:nvPr/>
        </p:nvSpPr>
        <p:spPr>
          <a:xfrm>
            <a:off x="1610122" y="5119752"/>
            <a:ext cx="301686" cy="3693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91660-DB4B-FD5C-C6B1-0736A0FDB6DE}"/>
              </a:ext>
            </a:extLst>
          </p:cNvPr>
          <p:cNvSpPr txBox="1"/>
          <p:nvPr/>
        </p:nvSpPr>
        <p:spPr>
          <a:xfrm>
            <a:off x="3318440" y="2887472"/>
            <a:ext cx="5876693" cy="9233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Each number represents the square root of the probability of the entire state (meaning each individual qubit) of being in 0 or 1 respective of the values on the left.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09A704-4DD0-8823-94AE-04B88F681B2D}"/>
              </a:ext>
            </a:extLst>
          </p:cNvPr>
          <p:cNvSpPr/>
          <p:nvPr/>
        </p:nvSpPr>
        <p:spPr>
          <a:xfrm>
            <a:off x="2029522" y="2164678"/>
            <a:ext cx="535258" cy="271609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B886F1-1DFE-39DD-E923-F42BD3078EA5}"/>
              </a:ext>
            </a:extLst>
          </p:cNvPr>
          <p:cNvCxnSpPr/>
          <p:nvPr/>
        </p:nvCxnSpPr>
        <p:spPr>
          <a:xfrm flipH="1">
            <a:off x="2564780" y="3349137"/>
            <a:ext cx="75366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DC7D697-4441-2443-EFC6-05D4D5BF89DC}"/>
              </a:ext>
            </a:extLst>
          </p:cNvPr>
          <p:cNvSpPr txBox="1"/>
          <p:nvPr/>
        </p:nvSpPr>
        <p:spPr>
          <a:xfrm>
            <a:off x="2795285" y="5119752"/>
            <a:ext cx="5876693" cy="3693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Columns representing the state of the numbered qubit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A3D481-6161-7B54-CAAF-D18A9F9A0CC0}"/>
              </a:ext>
            </a:extLst>
          </p:cNvPr>
          <p:cNvCxnSpPr>
            <a:cxnSpLocks/>
          </p:cNvCxnSpPr>
          <p:nvPr/>
        </p:nvCxnSpPr>
        <p:spPr>
          <a:xfrm flipH="1">
            <a:off x="1947121" y="5303747"/>
            <a:ext cx="848164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BD10A2A-406F-D12E-50FF-90C235FAA0A8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7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1E79-7645-8085-5940-E8FE3680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and circuit stages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B5453-3E01-BAD1-2789-50ADF9784F08}"/>
              </a:ext>
            </a:extLst>
          </p:cNvPr>
          <p:cNvSpPr txBox="1"/>
          <p:nvPr/>
        </p:nvSpPr>
        <p:spPr>
          <a:xfrm>
            <a:off x="521208" y="1078992"/>
            <a:ext cx="868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circuit we mean a sequence of quantum gates that get applied to a register/vector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A1040-34CD-2A14-D4F5-59927D35E1B6}"/>
              </a:ext>
            </a:extLst>
          </p:cNvPr>
          <p:cNvSpPr txBox="1"/>
          <p:nvPr/>
        </p:nvSpPr>
        <p:spPr>
          <a:xfrm>
            <a:off x="635619" y="1448324"/>
            <a:ext cx="689804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thread_reg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reg_a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	(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tnsidx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3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(((</a:t>
            </a:r>
            <a:r>
              <a:rPr lang="en-US" dirty="0">
                <a:solidFill>
                  <a:srgbClr val="888888"/>
                </a:solidFill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⊂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stage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┌→───────────────────────┐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┌→────┐ ┌→───────────┐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↓0 0 0│ ↓0.7071067812│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0 1│ │0.7071067812│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1 0│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1 1│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0 0│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0 1│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1 0│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1 1│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└~────┘ └~───────────┘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└∊───────────────────────┘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6233E-3120-D224-879E-CBA7CCA59AC6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3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1E79-7645-8085-5940-E8FE3680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and circuit stages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B5453-3E01-BAD1-2789-50ADF9784F08}"/>
              </a:ext>
            </a:extLst>
          </p:cNvPr>
          <p:cNvSpPr txBox="1"/>
          <p:nvPr/>
        </p:nvSpPr>
        <p:spPr>
          <a:xfrm>
            <a:off x="521208" y="1078992"/>
            <a:ext cx="868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circuit we mean a sequence of quantum gates that get applied to a register/vector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A1040-34CD-2A14-D4F5-59927D35E1B6}"/>
              </a:ext>
            </a:extLst>
          </p:cNvPr>
          <p:cNvSpPr txBox="1"/>
          <p:nvPr/>
        </p:nvSpPr>
        <p:spPr>
          <a:xfrm>
            <a:off x="635619" y="1448324"/>
            <a:ext cx="744947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thread_reg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reg_a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	(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tnsidx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3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(((</a:t>
            </a:r>
            <a:r>
              <a:rPr lang="en-US" dirty="0">
                <a:solidFill>
                  <a:srgbClr val="888888"/>
                </a:solidFill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⊂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stage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 * 2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┌→──────────────┐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┌→────┐ ┌→──┐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↓0 0 0│ ↓0.5│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0 1│ │0.5│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1 0│ │0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1 1│ │0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0 0│ │0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0 1│ │0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1 0│ │0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1 1│ │0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└~────┘ └~──┘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└∊──────────────┘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3E99ED-0B56-D7DD-D3DC-0D5E663FEF6C}"/>
              </a:ext>
            </a:extLst>
          </p:cNvPr>
          <p:cNvSpPr/>
          <p:nvPr/>
        </p:nvSpPr>
        <p:spPr>
          <a:xfrm>
            <a:off x="1003610" y="2600484"/>
            <a:ext cx="1761893" cy="60216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BF30B-B968-470F-70C4-B99C2F2C3257}"/>
              </a:ext>
            </a:extLst>
          </p:cNvPr>
          <p:cNvSpPr txBox="1"/>
          <p:nvPr/>
        </p:nvSpPr>
        <p:spPr>
          <a:xfrm>
            <a:off x="4912447" y="2301402"/>
            <a:ext cx="2364058" cy="120032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whole vector state has equal chance of being in any of these 2 stages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9B35F04-6EB0-7EF9-8DB4-531F1DE10486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2765503" y="2901566"/>
            <a:ext cx="2146944" cy="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9BB71F-C7DC-17D7-0E9F-AD7B2A895639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9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1E79-7645-8085-5940-E8FE3680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and circuit stages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B5453-3E01-BAD1-2789-50ADF9784F08}"/>
              </a:ext>
            </a:extLst>
          </p:cNvPr>
          <p:cNvSpPr txBox="1"/>
          <p:nvPr/>
        </p:nvSpPr>
        <p:spPr>
          <a:xfrm>
            <a:off x="521208" y="1078992"/>
            <a:ext cx="868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circuit we mean a sequence of quantum gates that get applied to a register/vector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A1040-34CD-2A14-D4F5-59927D35E1B6}"/>
              </a:ext>
            </a:extLst>
          </p:cNvPr>
          <p:cNvSpPr txBox="1"/>
          <p:nvPr/>
        </p:nvSpPr>
        <p:spPr>
          <a:xfrm>
            <a:off x="635619" y="1448324"/>
            <a:ext cx="731161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thread_reg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reg_a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"/>
              </a:rPr>
              <a:t>	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tnsidx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3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(((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 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stage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┌→──────────────┐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┌→────┐ ┌→──┐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↓0 0 0│ ↓0.5│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0 1│ │0.5│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1 0│ │0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1 1│ │0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0 0│ │0.5│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0 1│ │0.5│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1 0│ │0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1 1│ │0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└~────┘ └~──┘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└∊──────────────┘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5A0B4-2F53-0D6E-1ECE-86949425EA94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0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1E79-7645-8085-5940-E8FE3680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and circuit stages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B5453-3E01-BAD1-2789-50ADF9784F08}"/>
              </a:ext>
            </a:extLst>
          </p:cNvPr>
          <p:cNvSpPr txBox="1"/>
          <p:nvPr/>
        </p:nvSpPr>
        <p:spPr>
          <a:xfrm>
            <a:off x="521208" y="1078992"/>
            <a:ext cx="868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circuit we mean a sequence of quantum gates that get applied to a register/vector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A1040-34CD-2A14-D4F5-59927D35E1B6}"/>
              </a:ext>
            </a:extLst>
          </p:cNvPr>
          <p:cNvSpPr txBox="1"/>
          <p:nvPr/>
        </p:nvSpPr>
        <p:spPr>
          <a:xfrm>
            <a:off x="635619" y="1448324"/>
            <a:ext cx="786305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thread_reg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reg_a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	(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tnsidx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3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(((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 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stage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*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┌→───────────────┐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┌→────┐ ┌→───┐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↓0 0 0│ ↓0.25│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0 1│ │0.25│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1 0│ │0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│0 1 1│ │0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0 0│ │0.25│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0 1│ │0.25│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1 0│ │0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│1 1 1│ │0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└~────┘ └~───┘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└∊───────────────┘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5A0B4-2F53-0D6E-1ECE-86949425EA94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A2E50-5B2A-C1A1-46D0-2C1EDEE3C277}"/>
              </a:ext>
            </a:extLst>
          </p:cNvPr>
          <p:cNvSpPr txBox="1"/>
          <p:nvPr/>
        </p:nvSpPr>
        <p:spPr>
          <a:xfrm>
            <a:off x="3926848" y="3110317"/>
            <a:ext cx="3879006" cy="9233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Once the vector state is squared we can see a 25% chance of measuring any of these states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A2B85A-28DA-4702-F53E-0A86F4B9425C}"/>
              </a:ext>
            </a:extLst>
          </p:cNvPr>
          <p:cNvSpPr/>
          <p:nvPr/>
        </p:nvSpPr>
        <p:spPr>
          <a:xfrm>
            <a:off x="7896503" y="1727373"/>
            <a:ext cx="511516" cy="38754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370841-D4BF-9525-C2D8-BAAE0C0551A8}"/>
              </a:ext>
            </a:extLst>
          </p:cNvPr>
          <p:cNvSpPr/>
          <p:nvPr/>
        </p:nvSpPr>
        <p:spPr>
          <a:xfrm>
            <a:off x="2094151" y="2370425"/>
            <a:ext cx="838619" cy="264762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D0B33D-1A53-FF16-4B9A-89CD16573DE5}"/>
              </a:ext>
            </a:extLst>
          </p:cNvPr>
          <p:cNvCxnSpPr>
            <a:cxnSpLocks/>
          </p:cNvCxnSpPr>
          <p:nvPr/>
        </p:nvCxnSpPr>
        <p:spPr>
          <a:xfrm flipV="1">
            <a:off x="5920459" y="2114919"/>
            <a:ext cx="2231802" cy="99539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9BA771-BF73-C92D-0778-7A2EEA0F00E8}"/>
              </a:ext>
            </a:extLst>
          </p:cNvPr>
          <p:cNvCxnSpPr>
            <a:cxnSpLocks/>
          </p:cNvCxnSpPr>
          <p:nvPr/>
        </p:nvCxnSpPr>
        <p:spPr>
          <a:xfrm flipH="1">
            <a:off x="2932770" y="3571982"/>
            <a:ext cx="994078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985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6435E-70ED-604E-B044-6513B9922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Classical and quantum computers have different sets of resources</a:t>
            </a:r>
          </a:p>
        </p:txBody>
      </p:sp>
      <p:pic>
        <p:nvPicPr>
          <p:cNvPr id="13" name="Picture 6" descr="computer | History, Parts, Networking, Operating Systems, &amp;amp; Facts |  Britannica">
            <a:extLst>
              <a:ext uri="{FF2B5EF4-FFF2-40B4-BE49-F238E27FC236}">
                <a16:creationId xmlns:a16="http://schemas.microsoft.com/office/drawing/2014/main" id="{BB626AB4-5598-6F2D-E7B2-F7873BDD0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44" y="1780793"/>
            <a:ext cx="3428310" cy="23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0425C9-5EB7-49AA-915C-2925CE3A42A9}"/>
              </a:ext>
            </a:extLst>
          </p:cNvPr>
          <p:cNvSpPr txBox="1"/>
          <p:nvPr/>
        </p:nvSpPr>
        <p:spPr>
          <a:xfrm>
            <a:off x="3005902" y="4509896"/>
            <a:ext cx="144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Space,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2F264B-9C20-973F-A8AB-C2AE26A05104}"/>
              </a:ext>
            </a:extLst>
          </p:cNvPr>
          <p:cNvSpPr txBox="1"/>
          <p:nvPr/>
        </p:nvSpPr>
        <p:spPr>
          <a:xfrm>
            <a:off x="5725092" y="4509896"/>
            <a:ext cx="594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Space, Time</a:t>
            </a:r>
          </a:p>
          <a:p>
            <a:pPr algn="ctr"/>
            <a:r>
              <a:rPr lang="en-US" dirty="0"/>
              <a:t>Superposition, Coherence, Entanglement, Interference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ECE067-8D1C-6F21-5663-997CB073D4EF}"/>
              </a:ext>
            </a:extLst>
          </p:cNvPr>
          <p:cNvSpPr txBox="1"/>
          <p:nvPr/>
        </p:nvSpPr>
        <p:spPr>
          <a:xfrm>
            <a:off x="521208" y="5419073"/>
            <a:ext cx="5401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Chitambar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E. and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Gour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G., 2019. Quantum resource theories.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Reviews of modern physics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91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(2), p.025001.</a:t>
            </a:r>
            <a:endParaRPr lang="en-US" sz="1400" dirty="0"/>
          </a:p>
        </p:txBody>
      </p:sp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BB01EF74-42B5-D243-6573-B5FEB5F2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20262" y="2006994"/>
            <a:ext cx="3113479" cy="1751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FE5E64-39CA-FF16-3097-627523D9CE6E}"/>
              </a:ext>
            </a:extLst>
          </p:cNvPr>
          <p:cNvSpPr txBox="1"/>
          <p:nvPr/>
        </p:nvSpPr>
        <p:spPr>
          <a:xfrm>
            <a:off x="6094476" y="5372906"/>
            <a:ext cx="2280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dilution refrigerator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4AB90-7A8B-0D1F-008D-8870D63D6C27}"/>
              </a:ext>
            </a:extLst>
          </p:cNvPr>
          <p:cNvSpPr txBox="1"/>
          <p:nvPr/>
        </p:nvSpPr>
        <p:spPr>
          <a:xfrm>
            <a:off x="11473841" y="6308209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4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6"/>
    </mc:Choice>
    <mc:Fallback xmlns="">
      <p:transition spd="slow" advTm="536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1E79-7645-8085-5940-E8FE3680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collapses the superposition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B5453-3E01-BAD1-2789-50ADF9784F08}"/>
              </a:ext>
            </a:extLst>
          </p:cNvPr>
          <p:cNvSpPr txBox="1"/>
          <p:nvPr/>
        </p:nvSpPr>
        <p:spPr>
          <a:xfrm>
            <a:off x="521208" y="1078992"/>
            <a:ext cx="894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Measuring a qubit will collapse the superposition for the states in which that qubit is involved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A1040-34CD-2A14-D4F5-59927D35E1B6}"/>
              </a:ext>
            </a:extLst>
          </p:cNvPr>
          <p:cNvSpPr txBox="1"/>
          <p:nvPr/>
        </p:nvSpPr>
        <p:spPr>
          <a:xfrm>
            <a:off x="892097" y="1435838"/>
            <a:ext cx="717375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measure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(((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 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stage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┌→─────────────────────────────┐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┌→──────────┐ ┌→───────────┐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↓ ┌→──────┐ │ ↓0.7071067812│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┌→┐ │ │ │0.7071067812│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0 ↓1│ │ 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│0│ │ 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└~┘ │ 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└∊──────┘ 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└∊──────────┘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           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            └~───────────┘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└∊─────────────────────────────┘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01509B-8442-4D53-E608-4B8843A20C22}"/>
              </a:ext>
            </a:extLst>
          </p:cNvPr>
          <p:cNvSpPr/>
          <p:nvPr/>
        </p:nvSpPr>
        <p:spPr>
          <a:xfrm>
            <a:off x="1837052" y="1448324"/>
            <a:ext cx="211874" cy="36932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C667D-2B86-E51A-A664-8F4767988594}"/>
              </a:ext>
            </a:extLst>
          </p:cNvPr>
          <p:cNvSpPr txBox="1"/>
          <p:nvPr/>
        </p:nvSpPr>
        <p:spPr>
          <a:xfrm>
            <a:off x="20853" y="1355984"/>
            <a:ext cx="1042565" cy="9233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Index of qubit to measure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9A2FEC-F3DA-8757-723A-A4A6455A2330}"/>
              </a:ext>
            </a:extLst>
          </p:cNvPr>
          <p:cNvCxnSpPr/>
          <p:nvPr/>
        </p:nvCxnSpPr>
        <p:spPr>
          <a:xfrm>
            <a:off x="1037063" y="1632986"/>
            <a:ext cx="799989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562424C-10DF-9922-F695-5840FF7A515A}"/>
              </a:ext>
            </a:extLst>
          </p:cNvPr>
          <p:cNvSpPr/>
          <p:nvPr/>
        </p:nvSpPr>
        <p:spPr>
          <a:xfrm>
            <a:off x="1747841" y="2832409"/>
            <a:ext cx="211874" cy="289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DCA024-FEB5-9885-75E0-3FE32EDBD239}"/>
              </a:ext>
            </a:extLst>
          </p:cNvPr>
          <p:cNvSpPr txBox="1"/>
          <p:nvPr/>
        </p:nvSpPr>
        <p:spPr>
          <a:xfrm>
            <a:off x="892097" y="5129153"/>
            <a:ext cx="1293541" cy="9233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Index of measured qubit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999685-69C5-122E-8949-01C84127C261}"/>
              </a:ext>
            </a:extLst>
          </p:cNvPr>
          <p:cNvSpPr txBox="1"/>
          <p:nvPr/>
        </p:nvSpPr>
        <p:spPr>
          <a:xfrm>
            <a:off x="2287448" y="5129153"/>
            <a:ext cx="1538868" cy="9233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State of the measured qubit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4D2DF7-E8AC-D296-7D1A-55541A82D5B2}"/>
              </a:ext>
            </a:extLst>
          </p:cNvPr>
          <p:cNvSpPr/>
          <p:nvPr/>
        </p:nvSpPr>
        <p:spPr>
          <a:xfrm>
            <a:off x="2048926" y="2587083"/>
            <a:ext cx="437796" cy="110397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B1009AE-6F8A-5CC8-39B2-8BC3A39500E9}"/>
              </a:ext>
            </a:extLst>
          </p:cNvPr>
          <p:cNvCxnSpPr/>
          <p:nvPr/>
        </p:nvCxnSpPr>
        <p:spPr>
          <a:xfrm flipH="1" flipV="1">
            <a:off x="2287448" y="3691054"/>
            <a:ext cx="678776" cy="143809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55C931-7829-C6F4-B1DF-43168964D0AB}"/>
              </a:ext>
            </a:extLst>
          </p:cNvPr>
          <p:cNvCxnSpPr>
            <a:cxnSpLocks/>
          </p:cNvCxnSpPr>
          <p:nvPr/>
        </p:nvCxnSpPr>
        <p:spPr>
          <a:xfrm flipV="1">
            <a:off x="1512438" y="3139068"/>
            <a:ext cx="341340" cy="199008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A4D43FC-D0C9-46FC-3330-56E33FDAC2A2}"/>
              </a:ext>
            </a:extLst>
          </p:cNvPr>
          <p:cNvSpPr/>
          <p:nvPr/>
        </p:nvSpPr>
        <p:spPr>
          <a:xfrm>
            <a:off x="3056882" y="2018371"/>
            <a:ext cx="2072679" cy="274145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767C03-13E0-DEEA-54D2-AAA22D88E2BA}"/>
              </a:ext>
            </a:extLst>
          </p:cNvPr>
          <p:cNvSpPr txBox="1"/>
          <p:nvPr/>
        </p:nvSpPr>
        <p:spPr>
          <a:xfrm>
            <a:off x="5550817" y="3019764"/>
            <a:ext cx="3151504" cy="3693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Vector state after superposition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F5623D-BB07-9BE5-87AE-4DAA9FBF909C}"/>
              </a:ext>
            </a:extLst>
          </p:cNvPr>
          <p:cNvCxnSpPr>
            <a:cxnSpLocks/>
          </p:cNvCxnSpPr>
          <p:nvPr/>
        </p:nvCxnSpPr>
        <p:spPr>
          <a:xfrm flipH="1">
            <a:off x="5129561" y="3219175"/>
            <a:ext cx="421256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5A6C68A-E5DD-B564-74A4-8241951407B6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83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1E79-7645-8085-5940-E8FE3680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collapses the superposition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B5453-3E01-BAD1-2789-50ADF9784F08}"/>
              </a:ext>
            </a:extLst>
          </p:cNvPr>
          <p:cNvSpPr txBox="1"/>
          <p:nvPr/>
        </p:nvSpPr>
        <p:spPr>
          <a:xfrm>
            <a:off x="521208" y="1078992"/>
            <a:ext cx="894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Measuring a qubit will collapse the superposition for the states in which that qubit is involved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A1040-34CD-2A14-D4F5-59927D35E1B6}"/>
              </a:ext>
            </a:extLst>
          </p:cNvPr>
          <p:cNvSpPr txBox="1"/>
          <p:nvPr/>
        </p:nvSpPr>
        <p:spPr>
          <a:xfrm>
            <a:off x="892097" y="1435838"/>
            <a:ext cx="717375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measure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(((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 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stage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┌→─────────────────────────────┐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┌→──────────┐ ┌→───────────┐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↓ ┌→──────┐ │ ↓0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┌→┐ │ 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0 ↓0│ │ 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│1│ │ │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└~┘ │ │ │0.7071067812│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└∊──────┘ │ │0.7071067812│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└∊──────────┘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            │0           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              └~───────────┘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└∊─────────────────────────────┘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4D2DF7-E8AC-D296-7D1A-55541A82D5B2}"/>
              </a:ext>
            </a:extLst>
          </p:cNvPr>
          <p:cNvSpPr/>
          <p:nvPr/>
        </p:nvSpPr>
        <p:spPr>
          <a:xfrm>
            <a:off x="2048926" y="2587083"/>
            <a:ext cx="437796" cy="110397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B1009AE-6F8A-5CC8-39B2-8BC3A39500E9}"/>
              </a:ext>
            </a:extLst>
          </p:cNvPr>
          <p:cNvCxnSpPr/>
          <p:nvPr/>
        </p:nvCxnSpPr>
        <p:spPr>
          <a:xfrm flipH="1" flipV="1">
            <a:off x="2287448" y="3691054"/>
            <a:ext cx="678776" cy="143809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A4D43FC-D0C9-46FC-3330-56E33FDAC2A2}"/>
              </a:ext>
            </a:extLst>
          </p:cNvPr>
          <p:cNvSpPr/>
          <p:nvPr/>
        </p:nvSpPr>
        <p:spPr>
          <a:xfrm>
            <a:off x="3056882" y="2018371"/>
            <a:ext cx="2072679" cy="274145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767C03-13E0-DEEA-54D2-AAA22D88E2BA}"/>
              </a:ext>
            </a:extLst>
          </p:cNvPr>
          <p:cNvSpPr txBox="1"/>
          <p:nvPr/>
        </p:nvSpPr>
        <p:spPr>
          <a:xfrm>
            <a:off x="5550817" y="3019764"/>
            <a:ext cx="5072542" cy="3693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Vector state is different than previous measurement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F5623D-BB07-9BE5-87AE-4DAA9FBF909C}"/>
              </a:ext>
            </a:extLst>
          </p:cNvPr>
          <p:cNvCxnSpPr>
            <a:cxnSpLocks/>
          </p:cNvCxnSpPr>
          <p:nvPr/>
        </p:nvCxnSpPr>
        <p:spPr>
          <a:xfrm flipH="1">
            <a:off x="5129561" y="3219175"/>
            <a:ext cx="421256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922A5FD-565E-1F7C-50E4-8CC9160F1897}"/>
              </a:ext>
            </a:extLst>
          </p:cNvPr>
          <p:cNvSpPr txBox="1"/>
          <p:nvPr/>
        </p:nvSpPr>
        <p:spPr>
          <a:xfrm>
            <a:off x="2287448" y="5129153"/>
            <a:ext cx="1538868" cy="9233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State of the measured qubit changed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FD5C0B-C12E-EDAB-FC2A-B458E9FA0AED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2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1E79-7645-8085-5940-E8FE3680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collapses the superposition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B5453-3E01-BAD1-2789-50ADF9784F08}"/>
              </a:ext>
            </a:extLst>
          </p:cNvPr>
          <p:cNvSpPr txBox="1"/>
          <p:nvPr/>
        </p:nvSpPr>
        <p:spPr>
          <a:xfrm>
            <a:off x="521208" y="1078992"/>
            <a:ext cx="894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Measuring a qubit will collapse the superposition for the states in which that qubit is involved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A1040-34CD-2A14-D4F5-59927D35E1B6}"/>
              </a:ext>
            </a:extLst>
          </p:cNvPr>
          <p:cNvSpPr txBox="1"/>
          <p:nvPr/>
        </p:nvSpPr>
        <p:spPr>
          <a:xfrm>
            <a:off x="892097" y="1435838"/>
            <a:ext cx="652614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measure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(((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 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stage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┌→──────────────────┐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┌→──────────┐ ┌→┐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↓ ┌→──────┐ │ ↓0│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┌→┐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0 ↓0│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│1│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└~┘ │ │ │1│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└∊──────┘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┌→──────┐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┌→┐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2 ↓1│ │ │ └~┘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│0│ │ │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└~┘ │ │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└∊──────┘ │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└∊──────────┘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└∊──────────────────┘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D8813-C767-7A44-B661-183B5A144379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5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1E79-7645-8085-5940-E8FE3680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collapses the superposition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B5453-3E01-BAD1-2789-50ADF9784F08}"/>
              </a:ext>
            </a:extLst>
          </p:cNvPr>
          <p:cNvSpPr txBox="1"/>
          <p:nvPr/>
        </p:nvSpPr>
        <p:spPr>
          <a:xfrm>
            <a:off x="521208" y="1078992"/>
            <a:ext cx="894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Measuring a qubit will collapse the superposition for the states in which that qubit is involved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A1040-34CD-2A14-D4F5-59927D35E1B6}"/>
              </a:ext>
            </a:extLst>
          </p:cNvPr>
          <p:cNvSpPr txBox="1"/>
          <p:nvPr/>
        </p:nvSpPr>
        <p:spPr>
          <a:xfrm>
            <a:off x="892097" y="1435838"/>
            <a:ext cx="652614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measure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(((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 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stage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┌→──────────────────┐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┌→──────────┐ ┌→┐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↓ ┌→──────┐ │ ↓1│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┌→┐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0 ↓1│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│0│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└~┘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└∊──────┘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┌→──────┐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┌→┐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2 ↓1│ │ │ └~┘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│0│ │ │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└~┘ │ │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└∊──────┘ │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└∊──────────┘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└∊──────────────────┘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E26DE-CE51-39CD-BA9B-5CE3386E88FB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8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1E79-7645-8085-5940-E8FE3680B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collapses the superposition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B5453-3E01-BAD1-2789-50ADF9784F08}"/>
              </a:ext>
            </a:extLst>
          </p:cNvPr>
          <p:cNvSpPr txBox="1"/>
          <p:nvPr/>
        </p:nvSpPr>
        <p:spPr>
          <a:xfrm>
            <a:off x="521208" y="1078992"/>
            <a:ext cx="894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Measuring a qubit will collapse the superposition for the states in which that qubit is involved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A1040-34CD-2A14-D4F5-59927D35E1B6}"/>
              </a:ext>
            </a:extLst>
          </p:cNvPr>
          <p:cNvSpPr txBox="1"/>
          <p:nvPr/>
        </p:nvSpPr>
        <p:spPr>
          <a:xfrm>
            <a:off x="892097" y="1435838"/>
            <a:ext cx="652614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measure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(((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H 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stage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┌→──────────────────┐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┌→──────────┐ ┌→┐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↓ ┌→──────┐ │ ↓0│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┌→┐ │ │ │1│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0 ↓1│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│0│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└~┘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└∊──────┘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┌→──────┐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┌→┐ │ │ │0│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2 ↓0│ │ │ └~┘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│1│ │ │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│   └~┘ │ │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│ └∊──────┘ │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 └∊──────────┘     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└∊──────────────────┘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75448-0452-5430-E4FD-F49239CC3FB0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13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34683-F944-4F86-8A44-429947D2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Deutsch-</a:t>
            </a:r>
            <a:r>
              <a:rPr lang="en-US" dirty="0" err="1"/>
              <a:t>Jozsa</a:t>
            </a:r>
            <a:r>
              <a:rPr lang="en-US" dirty="0"/>
              <a:t>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10C16-F804-281F-9C39-511CC8258B30}"/>
              </a:ext>
            </a:extLst>
          </p:cNvPr>
          <p:cNvSpPr txBox="1"/>
          <p:nvPr/>
        </p:nvSpPr>
        <p:spPr>
          <a:xfrm>
            <a:off x="521208" y="1403692"/>
            <a:ext cx="185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ADD9FC-539C-6D9D-3C43-3F4CF860027A}"/>
                  </a:ext>
                </a:extLst>
              </p:cNvPr>
              <p:cNvSpPr txBox="1"/>
              <p:nvPr/>
            </p:nvSpPr>
            <p:spPr>
              <a:xfrm>
                <a:off x="821803" y="2005391"/>
                <a:ext cx="35713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 have a black box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where: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ADD9FC-539C-6D9D-3C43-3F4CF8600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03" y="2005391"/>
                <a:ext cx="3571362" cy="646331"/>
              </a:xfrm>
              <a:prstGeom prst="rect">
                <a:avLst/>
              </a:prstGeom>
              <a:blipFill>
                <a:blip r:embed="rId3"/>
                <a:stretch>
                  <a:fillRect l="-1413" t="-1923" r="-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89C4E1-E396-30A5-77D3-DBA1824CA6D8}"/>
                  </a:ext>
                </a:extLst>
              </p:cNvPr>
              <p:cNvSpPr txBox="1"/>
              <p:nvPr/>
            </p:nvSpPr>
            <p:spPr>
              <a:xfrm>
                <a:off x="1155676" y="2422424"/>
                <a:ext cx="1971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:{0,1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→{0, 1}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89C4E1-E396-30A5-77D3-DBA1824CA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676" y="2422424"/>
                <a:ext cx="1971950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F9D2E8-7AFF-A6B5-6832-604B405E1F7E}"/>
                  </a:ext>
                </a:extLst>
              </p:cNvPr>
              <p:cNvSpPr txBox="1"/>
              <p:nvPr/>
            </p:nvSpPr>
            <p:spPr>
              <a:xfrm>
                <a:off x="821802" y="2939970"/>
                <a:ext cx="4977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 am promised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either </a:t>
                </a:r>
                <a:r>
                  <a:rPr lang="en-US" i="1" dirty="0"/>
                  <a:t>constant</a:t>
                </a:r>
                <a:r>
                  <a:rPr lang="en-US" dirty="0"/>
                  <a:t> or </a:t>
                </a:r>
                <a:r>
                  <a:rPr lang="en-US" i="1" dirty="0"/>
                  <a:t>balanced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F9D2E8-7AFF-A6B5-6832-604B405E1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02" y="2939970"/>
                <a:ext cx="4977113" cy="369332"/>
              </a:xfrm>
              <a:prstGeom prst="rect">
                <a:avLst/>
              </a:prstGeom>
              <a:blipFill>
                <a:blip r:embed="rId5"/>
                <a:stretch>
                  <a:fillRect l="-101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7CF812-ACDA-9AF9-01C2-DE9EF9E0774B}"/>
                  </a:ext>
                </a:extLst>
              </p:cNvPr>
              <p:cNvSpPr txBox="1"/>
              <p:nvPr/>
            </p:nvSpPr>
            <p:spPr>
              <a:xfrm>
                <a:off x="821802" y="3358494"/>
                <a:ext cx="48034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the function is </a:t>
                </a:r>
                <a:r>
                  <a:rPr lang="en-US" i="1" dirty="0"/>
                  <a:t>constant</a:t>
                </a:r>
                <a:r>
                  <a:rPr lang="en-US" dirty="0"/>
                  <a:t>, the output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will always be 0 or 1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7CF812-ACDA-9AF9-01C2-DE9EF9E07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02" y="3358494"/>
                <a:ext cx="4803492" cy="646331"/>
              </a:xfrm>
              <a:prstGeom prst="rect">
                <a:avLst/>
              </a:prstGeom>
              <a:blipFill>
                <a:blip r:embed="rId6"/>
                <a:stretch>
                  <a:fillRect l="-1053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302D87-DCC9-7E89-BC31-F9918C9C4E3B}"/>
                  </a:ext>
                </a:extLst>
              </p:cNvPr>
              <p:cNvSpPr txBox="1"/>
              <p:nvPr/>
            </p:nvSpPr>
            <p:spPr>
              <a:xfrm>
                <a:off x="821803" y="4054017"/>
                <a:ext cx="48034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the function is </a:t>
                </a:r>
                <a:r>
                  <a:rPr lang="en-US" i="1" dirty="0"/>
                  <a:t>balanced</a:t>
                </a:r>
                <a:r>
                  <a:rPr lang="en-US" dirty="0"/>
                  <a:t>, </a:t>
                </a:r>
                <a:r>
                  <a:rPr lang="en-US" b="1" dirty="0"/>
                  <a:t>exactly half </a:t>
                </a:r>
                <a:r>
                  <a:rPr lang="en-US" dirty="0"/>
                  <a:t>of the</a:t>
                </a:r>
                <a:r>
                  <a:rPr lang="en-US" b="1" dirty="0"/>
                  <a:t> </a:t>
                </a:r>
                <a:r>
                  <a:rPr lang="en-US" dirty="0"/>
                  <a:t>output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will be 0 while the other </a:t>
                </a:r>
                <a:r>
                  <a:rPr lang="en-US" b="1" dirty="0"/>
                  <a:t>half</a:t>
                </a:r>
                <a:r>
                  <a:rPr lang="en-US" dirty="0"/>
                  <a:t> will be 1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302D87-DCC9-7E89-BC31-F9918C9C4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03" y="4054017"/>
                <a:ext cx="4803492" cy="923330"/>
              </a:xfrm>
              <a:prstGeom prst="rect">
                <a:avLst/>
              </a:prstGeom>
              <a:blipFill>
                <a:blip r:embed="rId7"/>
                <a:stretch>
                  <a:fillRect l="-1053" t="-2740" r="-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C2BF6C0-D993-6240-51D9-7119D971533F}"/>
              </a:ext>
            </a:extLst>
          </p:cNvPr>
          <p:cNvSpPr txBox="1"/>
          <p:nvPr/>
        </p:nvSpPr>
        <p:spPr>
          <a:xfrm>
            <a:off x="5798915" y="1403692"/>
            <a:ext cx="2384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Classical solution: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A0F7A0-77C2-AD6D-C1E0-CA1C82EDFC71}"/>
              </a:ext>
            </a:extLst>
          </p:cNvPr>
          <p:cNvSpPr txBox="1"/>
          <p:nvPr/>
        </p:nvSpPr>
        <p:spPr>
          <a:xfrm>
            <a:off x="6002110" y="1961666"/>
            <a:ext cx="455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at least half + 1 inputs in the worst of cases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368C55-5DE2-1BB7-2EFE-FF9D02F8F18D}"/>
              </a:ext>
            </a:extLst>
          </p:cNvPr>
          <p:cNvSpPr txBox="1"/>
          <p:nvPr/>
        </p:nvSpPr>
        <p:spPr>
          <a:xfrm>
            <a:off x="5798915" y="2517198"/>
            <a:ext cx="2531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Quantum solution: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87643A-C181-D056-7999-A45D38708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915" y="3024459"/>
            <a:ext cx="3415493" cy="27189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A20DA5-C9A7-D1F0-89C3-F3C2D819C050}"/>
              </a:ext>
            </a:extLst>
          </p:cNvPr>
          <p:cNvSpPr txBox="1"/>
          <p:nvPr/>
        </p:nvSpPr>
        <p:spPr>
          <a:xfrm>
            <a:off x="9388028" y="5440102"/>
            <a:ext cx="244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9"/>
              </a:rPr>
              <a:t>https://www.thomaswong.net/introduction-to-classical-and-quantum-computing-1e3p.pdf</a:t>
            </a:r>
            <a:endParaRPr lang="en-US" sz="1200" dirty="0"/>
          </a:p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68CA26-BC0A-B295-B32C-7D49A46CA9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3861" y="3024459"/>
            <a:ext cx="2858307" cy="9578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32B615-E68B-6538-E301-F65D8D346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3428" y="4143396"/>
            <a:ext cx="2479171" cy="1064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124AB-B786-6ADC-7F33-7E11C56B32FB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078571-EC6A-4E19-570C-2A4A3C230CD1}"/>
              </a:ext>
            </a:extLst>
          </p:cNvPr>
          <p:cNvSpPr/>
          <p:nvPr/>
        </p:nvSpPr>
        <p:spPr>
          <a:xfrm>
            <a:off x="9980022" y="4614797"/>
            <a:ext cx="426197" cy="2713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Black box</a:t>
            </a:r>
          </a:p>
        </p:txBody>
      </p:sp>
    </p:spTree>
    <p:extLst>
      <p:ext uri="{BB962C8B-B14F-4D97-AF65-F5344CB8AC3E}">
        <p14:creationId xmlns:p14="http://schemas.microsoft.com/office/powerpoint/2010/main" val="224885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1" grpId="0"/>
      <p:bldP spid="13" grpId="0"/>
      <p:bldP spid="15" grpId="0"/>
      <p:bldP spid="17" grpId="0"/>
      <p:bldP spid="18" grpId="0"/>
      <p:bldP spid="20" grpId="0"/>
      <p:bldP spid="22" grpId="0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D580-41C4-1899-8398-A72D56E4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program the black box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0CA0B2-26A8-3AD3-091E-DEF476CEC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578" y="1549521"/>
            <a:ext cx="4571046" cy="19631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54B2AC-F647-3EFE-2811-683EC4AB9F74}"/>
              </a:ext>
            </a:extLst>
          </p:cNvPr>
          <p:cNvSpPr/>
          <p:nvPr/>
        </p:nvSpPr>
        <p:spPr>
          <a:xfrm>
            <a:off x="8619892" y="2442118"/>
            <a:ext cx="782717" cy="5144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Black box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48629-A02F-2F2C-15AA-832B70A23A3B}"/>
              </a:ext>
            </a:extLst>
          </p:cNvPr>
          <p:cNvSpPr txBox="1"/>
          <p:nvPr/>
        </p:nvSpPr>
        <p:spPr>
          <a:xfrm>
            <a:off x="521208" y="1526720"/>
            <a:ext cx="19212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 function:</a:t>
            </a:r>
          </a:p>
          <a:p>
            <a:endParaRPr lang="en-US" dirty="0"/>
          </a:p>
          <a:p>
            <a:r>
              <a:rPr lang="en-US" dirty="0">
                <a:solidFill>
                  <a:srgbClr val="000000"/>
                </a:solidFill>
                <a:latin typeface="APL385 Unicode" panose="020B0709000202000203" pitchFamily="49" charset="0"/>
              </a:rPr>
              <a:t>z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ero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{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	⍵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D4245-3002-41D1-8498-658E4D9393C7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70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D580-41C4-1899-8398-A72D56E4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program the black box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0CA0B2-26A8-3AD3-091E-DEF476CEC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915" y="3913580"/>
            <a:ext cx="4571046" cy="19631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54B2AC-F647-3EFE-2811-683EC4AB9F74}"/>
              </a:ext>
            </a:extLst>
          </p:cNvPr>
          <p:cNvSpPr/>
          <p:nvPr/>
        </p:nvSpPr>
        <p:spPr>
          <a:xfrm>
            <a:off x="8497229" y="4806177"/>
            <a:ext cx="782717" cy="5144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Black 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F73DC-6948-2EB1-7E76-C21C2131DE99}"/>
              </a:ext>
            </a:extLst>
          </p:cNvPr>
          <p:cNvSpPr txBox="1"/>
          <p:nvPr/>
        </p:nvSpPr>
        <p:spPr>
          <a:xfrm>
            <a:off x="298112" y="1157388"/>
            <a:ext cx="707757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Balanced function:</a:t>
            </a:r>
          </a:p>
          <a:p>
            <a:endParaRPr lang="en-US" dirty="0"/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XOR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{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dirty="0">
                <a:solidFill>
                  <a:srgbClr val="888888"/>
                </a:solidFill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⍟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⌷⍴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⍵) 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-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apply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{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    ⍝ Recursive function that applies an XOR gate </a:t>
            </a:r>
            <a:endParaRPr lang="en-US" dirty="0">
              <a:solidFill>
                <a:srgbClr val="000000"/>
              </a:solidFill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from all qubits into the ancilla.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dirty="0">
                <a:solidFill>
                  <a:srgbClr val="008888"/>
                </a:solidFill>
                <a:latin typeface="APL385 Unicode" panose="020B0709000202000203" pitchFamily="49" charset="0"/>
              </a:rPr>
              <a:t>  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Ancilla should be in the index 0.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  x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↑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⍺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  a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↓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⍺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  ret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(((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⊃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x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)(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⊂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CNOT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⍵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  (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⍴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a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=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: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ret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  a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∇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ret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}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(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⍳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apply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⍵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8298F7-BBBA-6BB4-CD81-37874370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989" y="1741945"/>
            <a:ext cx="2387600" cy="1816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D48FE-245D-70CF-8583-4976A11A0024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3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F129-38B5-7C3A-F261-FC1BF6DB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Deutsch-</a:t>
            </a:r>
            <a:r>
              <a:rPr lang="en-US" dirty="0" err="1"/>
              <a:t>Jozsa</a:t>
            </a:r>
            <a:r>
              <a:rPr lang="en-US" dirty="0"/>
              <a:t>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A1852-EC4E-F8EC-AAA7-4D45BE88DB7F}"/>
              </a:ext>
            </a:extLst>
          </p:cNvPr>
          <p:cNvSpPr txBox="1"/>
          <p:nvPr/>
        </p:nvSpPr>
        <p:spPr>
          <a:xfrm>
            <a:off x="521208" y="1076316"/>
            <a:ext cx="680186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_DJ_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{</a:t>
            </a:r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Preps the state according the ancilla qubit.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prep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⍵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⍟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⌷⍴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(((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⍳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-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)({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}¨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⍳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Create the superposition for the oracle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pass to the oracle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oracle_state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⍺⍺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final_state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oracle_state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</a:t>
            </a:r>
            <a:r>
              <a:rPr lang="en-US" b="0" dirty="0" err="1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Unprep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 the 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prep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final_state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6B76AD-7D33-98B8-AE42-8DF340CAE3FF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0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F129-38B5-7C3A-F261-FC1BF6DB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Deutsch-</a:t>
            </a:r>
            <a:r>
              <a:rPr lang="en-US" dirty="0" err="1"/>
              <a:t>Jozsa</a:t>
            </a:r>
            <a:r>
              <a:rPr lang="en-US" dirty="0"/>
              <a:t>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A1852-EC4E-F8EC-AAA7-4D45BE88DB7F}"/>
              </a:ext>
            </a:extLst>
          </p:cNvPr>
          <p:cNvSpPr txBox="1"/>
          <p:nvPr/>
        </p:nvSpPr>
        <p:spPr>
          <a:xfrm>
            <a:off x="521208" y="1076316"/>
            <a:ext cx="68018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_DJ_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{</a:t>
            </a:r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Preps the state according the ancilla qubit.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prep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⍵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⍟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⌷⍴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(((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⍳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-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)({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}¨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⍳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Create the superposition for the oracle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pass to the oracle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oracle_state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⍺⍺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final_state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oracle_state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</a:t>
            </a:r>
            <a:r>
              <a:rPr lang="en-US" b="0" dirty="0" err="1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Unprep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 the 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prep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final_state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FFEBD-8D75-900F-A221-D05A69FAC5B4}"/>
              </a:ext>
            </a:extLst>
          </p:cNvPr>
          <p:cNvSpPr txBox="1"/>
          <p:nvPr/>
        </p:nvSpPr>
        <p:spPr>
          <a:xfrm>
            <a:off x="6782730" y="1790183"/>
            <a:ext cx="51936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prep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←{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  ⍝ ⍵: Vector state to apply X and SWAP to the</a:t>
            </a:r>
          </a:p>
          <a:p>
            <a:r>
              <a:rPr lang="en-US" sz="1400" dirty="0">
                <a:solidFill>
                  <a:srgbClr val="008888"/>
                </a:solidFill>
                <a:latin typeface="APL385 Unicode" panose="020B0709000202000203" pitchFamily="49" charset="0"/>
              </a:rPr>
              <a:t>       </a:t>
            </a:r>
            <a:r>
              <a:rPr lang="en-US" sz="1400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ancilla qubit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  ⍝ ⍺: Index of the ancilla qubit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sz="1400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←((⍺)(</a:t>
            </a:r>
            <a:r>
              <a:rPr lang="en-US" sz="1400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⊂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X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⍵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⍺{⍵:(((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⍺)(</a:t>
            </a:r>
            <a:r>
              <a:rPr lang="en-US" sz="1400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⊂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SWAP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⋄</a:t>
            </a:r>
          </a:p>
          <a:p>
            <a:r>
              <a:rPr lang="en-US" sz="1400" dirty="0">
                <a:solidFill>
                  <a:srgbClr val="0000FF"/>
                </a:solidFill>
                <a:latin typeface="APL385 Unicode" panose="020B0709000202000203" pitchFamily="49" charset="0"/>
              </a:rPr>
              <a:t>  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}(⍺</a:t>
            </a:r>
            <a:r>
              <a:rPr lang="en-US" sz="1400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≠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9B74A-5FF6-E44E-0D7F-54490C32293F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26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FDE4-092D-84CD-F130-5FE295722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“quantum computer” is really a big cold fridge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C70C7-936E-2918-7973-CDA625ECDD1D}"/>
              </a:ext>
            </a:extLst>
          </p:cNvPr>
          <p:cNvSpPr txBox="1"/>
          <p:nvPr/>
        </p:nvSpPr>
        <p:spPr>
          <a:xfrm>
            <a:off x="11473841" y="6308209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DE61A7B-5FAF-BDE7-996A-65FA319CAA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27094" y="-1039906"/>
            <a:ext cx="4621306" cy="462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machine in a room&#10;&#10;Description automatically generated">
            <a:extLst>
              <a:ext uri="{FF2B5EF4-FFF2-40B4-BE49-F238E27FC236}">
                <a16:creationId xmlns:a16="http://schemas.microsoft.com/office/drawing/2014/main" id="{8A3C6C89-EEA9-8954-B9E7-27A1D82E5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00" y="1223184"/>
            <a:ext cx="2652993" cy="4716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C58883-EA81-590E-8EE2-8058E1790AE8}"/>
              </a:ext>
            </a:extLst>
          </p:cNvPr>
          <p:cNvSpPr txBox="1"/>
          <p:nvPr/>
        </p:nvSpPr>
        <p:spPr>
          <a:xfrm>
            <a:off x="4198550" y="1888767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D9747-0C5B-AFC8-38A2-952D394F8F52}"/>
              </a:ext>
            </a:extLst>
          </p:cNvPr>
          <p:cNvSpPr txBox="1"/>
          <p:nvPr/>
        </p:nvSpPr>
        <p:spPr>
          <a:xfrm>
            <a:off x="4198550" y="2383034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68F46-3958-C42D-7E40-3B5275025194}"/>
              </a:ext>
            </a:extLst>
          </p:cNvPr>
          <p:cNvSpPr txBox="1"/>
          <p:nvPr/>
        </p:nvSpPr>
        <p:spPr>
          <a:xfrm>
            <a:off x="4198550" y="297570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 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67D787-9869-E810-AD14-FF8567EB100E}"/>
              </a:ext>
            </a:extLst>
          </p:cNvPr>
          <p:cNvSpPr txBox="1"/>
          <p:nvPr/>
        </p:nvSpPr>
        <p:spPr>
          <a:xfrm>
            <a:off x="4198550" y="3396733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</a:t>
            </a:r>
            <a:r>
              <a:rPr lang="en-US" dirty="0" err="1"/>
              <a:t>mK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6B876-184B-41FC-1BEC-87BA10416BA1}"/>
              </a:ext>
            </a:extLst>
          </p:cNvPr>
          <p:cNvSpPr txBox="1"/>
          <p:nvPr/>
        </p:nvSpPr>
        <p:spPr>
          <a:xfrm>
            <a:off x="4198550" y="3929670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mK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27BFF-EA0B-E0C9-C7DF-210B66B393EE}"/>
              </a:ext>
            </a:extLst>
          </p:cNvPr>
          <p:cNvSpPr txBox="1"/>
          <p:nvPr/>
        </p:nvSpPr>
        <p:spPr>
          <a:xfrm>
            <a:off x="4198550" y="4299002"/>
            <a:ext cx="161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Samples in magnetic shields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E0F604-6C22-9E58-B431-1FC5A198A85D}"/>
              </a:ext>
            </a:extLst>
          </p:cNvPr>
          <p:cNvCxnSpPr>
            <a:stCxn id="8" idx="1"/>
          </p:cNvCxnSpPr>
          <p:nvPr/>
        </p:nvCxnSpPr>
        <p:spPr>
          <a:xfrm flipH="1">
            <a:off x="3005667" y="2073433"/>
            <a:ext cx="1192883" cy="517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BAB10A-C419-C812-A33F-E40DD9BF7AEF}"/>
              </a:ext>
            </a:extLst>
          </p:cNvPr>
          <p:cNvCxnSpPr>
            <a:cxnSpLocks/>
          </p:cNvCxnSpPr>
          <p:nvPr/>
        </p:nvCxnSpPr>
        <p:spPr>
          <a:xfrm flipH="1">
            <a:off x="2937933" y="2605833"/>
            <a:ext cx="1258221" cy="12057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264B74-EE56-64A0-D5C4-29761957A26D}"/>
              </a:ext>
            </a:extLst>
          </p:cNvPr>
          <p:cNvCxnSpPr>
            <a:cxnSpLocks/>
          </p:cNvCxnSpPr>
          <p:nvPr/>
        </p:nvCxnSpPr>
        <p:spPr>
          <a:xfrm flipH="1">
            <a:off x="2785533" y="3154011"/>
            <a:ext cx="1413017" cy="635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627326-77EA-0A46-A2EF-13022FCCD8EC}"/>
              </a:ext>
            </a:extLst>
          </p:cNvPr>
          <p:cNvCxnSpPr>
            <a:cxnSpLocks/>
          </p:cNvCxnSpPr>
          <p:nvPr/>
        </p:nvCxnSpPr>
        <p:spPr>
          <a:xfrm flipH="1">
            <a:off x="2785533" y="3601796"/>
            <a:ext cx="1413017" cy="1622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303394-A8EF-0163-7FFD-0DE5BACB0BB2}"/>
              </a:ext>
            </a:extLst>
          </p:cNvPr>
          <p:cNvCxnSpPr>
            <a:cxnSpLocks/>
          </p:cNvCxnSpPr>
          <p:nvPr/>
        </p:nvCxnSpPr>
        <p:spPr>
          <a:xfrm flipH="1">
            <a:off x="2785533" y="4125104"/>
            <a:ext cx="1448377" cy="258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BE1CA4D-0BB4-FF35-DB30-CBC630DC844C}"/>
              </a:ext>
            </a:extLst>
          </p:cNvPr>
          <p:cNvCxnSpPr>
            <a:cxnSpLocks/>
          </p:cNvCxnSpPr>
          <p:nvPr/>
        </p:nvCxnSpPr>
        <p:spPr>
          <a:xfrm flipH="1" flipV="1">
            <a:off x="2717800" y="4520286"/>
            <a:ext cx="1478354" cy="2403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Several barrels and a container&#10;&#10;Description automatically generated with medium confidence">
            <a:extLst>
              <a:ext uri="{FF2B5EF4-FFF2-40B4-BE49-F238E27FC236}">
                <a16:creationId xmlns:a16="http://schemas.microsoft.com/office/drawing/2014/main" id="{84114FC0-F5E9-A4A4-57F2-8B631B104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04" y="1907140"/>
            <a:ext cx="5552087" cy="31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23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F129-38B5-7C3A-F261-FC1BF6DB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Deutsch-</a:t>
            </a:r>
            <a:r>
              <a:rPr lang="en-US" dirty="0" err="1"/>
              <a:t>Jozsa</a:t>
            </a:r>
            <a:r>
              <a:rPr lang="en-US" dirty="0"/>
              <a:t>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A1852-EC4E-F8EC-AAA7-4D45BE88DB7F}"/>
              </a:ext>
            </a:extLst>
          </p:cNvPr>
          <p:cNvSpPr txBox="1"/>
          <p:nvPr/>
        </p:nvSpPr>
        <p:spPr>
          <a:xfrm>
            <a:off x="521208" y="1076316"/>
            <a:ext cx="68018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_DJ_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{</a:t>
            </a:r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Preps the state according the ancilla qubit.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prep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⍵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⍟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⌷⍴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(((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⍳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-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)({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}¨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⍳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Create the superposition for the oracle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pass to the oracle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oracle_state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⍺⍺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final_state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oracle_state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</a:t>
            </a:r>
            <a:r>
              <a:rPr lang="en-US" b="0" dirty="0" err="1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Unprep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 the 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prep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final_state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FFEBD-8D75-900F-A221-D05A69FAC5B4}"/>
              </a:ext>
            </a:extLst>
          </p:cNvPr>
          <p:cNvSpPr txBox="1"/>
          <p:nvPr/>
        </p:nvSpPr>
        <p:spPr>
          <a:xfrm>
            <a:off x="6782730" y="1790183"/>
            <a:ext cx="51936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prep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←{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  ⍝ ⍵: Vector state to apply X and SWAP to the</a:t>
            </a:r>
          </a:p>
          <a:p>
            <a:r>
              <a:rPr lang="en-US" sz="1400" dirty="0">
                <a:solidFill>
                  <a:srgbClr val="008888"/>
                </a:solidFill>
                <a:latin typeface="APL385 Unicode" panose="020B0709000202000203" pitchFamily="49" charset="0"/>
              </a:rPr>
              <a:t>       </a:t>
            </a:r>
            <a:r>
              <a:rPr lang="en-US" sz="1400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ancilla qubit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  ⍝ ⍺: Index of the ancilla qubit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sz="1400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←((⍺)(</a:t>
            </a:r>
            <a:r>
              <a:rPr lang="en-US" sz="1400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⊂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X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⍵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⍺{⍵:(((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⍺)(</a:t>
            </a:r>
            <a:r>
              <a:rPr lang="en-US" sz="1400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⊂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SWAP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⋄</a:t>
            </a:r>
          </a:p>
          <a:p>
            <a:r>
              <a:rPr lang="en-US" sz="1400" dirty="0">
                <a:solidFill>
                  <a:srgbClr val="0000FF"/>
                </a:solidFill>
                <a:latin typeface="APL385 Unicode" panose="020B0709000202000203" pitchFamily="49" charset="0"/>
              </a:rPr>
              <a:t>  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}(⍺</a:t>
            </a:r>
            <a:r>
              <a:rPr lang="en-US" sz="1400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≠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9B74A-5FF6-E44E-0D7F-54490C32293F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A7C2C6-9910-7E12-D34B-86166DC5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70" y="3323722"/>
            <a:ext cx="3415493" cy="27189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BA2354-B357-D5FC-BCD0-A35FD2C4DDD4}"/>
              </a:ext>
            </a:extLst>
          </p:cNvPr>
          <p:cNvSpPr/>
          <p:nvPr/>
        </p:nvSpPr>
        <p:spPr>
          <a:xfrm>
            <a:off x="7323070" y="3954162"/>
            <a:ext cx="424616" cy="200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4ADC2F-CEC8-AB1D-9711-E60A1CFD8615}"/>
              </a:ext>
            </a:extLst>
          </p:cNvPr>
          <p:cNvSpPr/>
          <p:nvPr/>
        </p:nvSpPr>
        <p:spPr>
          <a:xfrm>
            <a:off x="8229600" y="3805881"/>
            <a:ext cx="568411" cy="215007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482CBA-7DA3-8718-82C3-083F5B71A5A1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6672649" y="2804984"/>
            <a:ext cx="1556951" cy="207593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993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F129-38B5-7C3A-F261-FC1BF6DB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Deutsch-</a:t>
            </a:r>
            <a:r>
              <a:rPr lang="en-US" dirty="0" err="1"/>
              <a:t>Jozsa</a:t>
            </a:r>
            <a:r>
              <a:rPr lang="en-US" dirty="0"/>
              <a:t>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A1852-EC4E-F8EC-AAA7-4D45BE88DB7F}"/>
              </a:ext>
            </a:extLst>
          </p:cNvPr>
          <p:cNvSpPr txBox="1"/>
          <p:nvPr/>
        </p:nvSpPr>
        <p:spPr>
          <a:xfrm>
            <a:off x="521208" y="1076316"/>
            <a:ext cx="68018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_DJ_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{</a:t>
            </a:r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Preps the state according the ancilla qubit.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prep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⍵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(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⍟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⌷⍴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(((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⍳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-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)({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H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}¨</a:t>
            </a:r>
            <a:r>
              <a:rPr lang="en-US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⍳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n_qubits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Create the superposition for the oracle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ini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pass to the oracle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oracle_state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⍺⍺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final_state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stg_ctrl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oracle_state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⍝ </a:t>
            </a:r>
            <a:r>
              <a:rPr lang="en-US" b="0" dirty="0" err="1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Unprep</a:t>
            </a:r>
            <a:r>
              <a:rPr lang="en-US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 the 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⍺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prep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final_state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FFEBD-8D75-900F-A221-D05A69FAC5B4}"/>
              </a:ext>
            </a:extLst>
          </p:cNvPr>
          <p:cNvSpPr txBox="1"/>
          <p:nvPr/>
        </p:nvSpPr>
        <p:spPr>
          <a:xfrm>
            <a:off x="6998320" y="1800928"/>
            <a:ext cx="51936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prep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←{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  ⍝ ⍵: Vector state to apply X and SWAP to the</a:t>
            </a:r>
          </a:p>
          <a:p>
            <a:r>
              <a:rPr lang="en-US" sz="1400" dirty="0">
                <a:solidFill>
                  <a:srgbClr val="008888"/>
                </a:solidFill>
                <a:latin typeface="APL385 Unicode" panose="020B0709000202000203" pitchFamily="49" charset="0"/>
              </a:rPr>
              <a:t>       </a:t>
            </a:r>
            <a:r>
              <a:rPr lang="en-US" sz="1400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ancilla qubit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8888"/>
                </a:solidFill>
                <a:effectLst/>
                <a:latin typeface="APL385 Unicode" panose="020B0709000202000203" pitchFamily="49" charset="0"/>
              </a:rPr>
              <a:t>  ⍝ ⍺: Index of the ancilla qubit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sz="1400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←((⍺)(</a:t>
            </a:r>
            <a:r>
              <a:rPr lang="en-US" sz="1400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⊂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X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⍵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  ⍺{⍵:(((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⍺)(</a:t>
            </a:r>
            <a:r>
              <a:rPr lang="en-US" sz="1400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⊂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SWAP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))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stage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⋄</a:t>
            </a:r>
          </a:p>
          <a:p>
            <a:r>
              <a:rPr lang="en-US" sz="1400" dirty="0">
                <a:solidFill>
                  <a:srgbClr val="0000FF"/>
                </a:solidFill>
                <a:latin typeface="APL385 Unicode" panose="020B0709000202000203" pitchFamily="49" charset="0"/>
              </a:rPr>
              <a:t>  </a:t>
            </a:r>
            <a:r>
              <a:rPr lang="en-US" sz="1400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1400" b="0" dirty="0" err="1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mid_state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}(⍺</a:t>
            </a:r>
            <a:r>
              <a:rPr lang="en-US" sz="1400" b="0" dirty="0">
                <a:solidFill>
                  <a:srgbClr val="000088"/>
                </a:solidFill>
                <a:effectLst/>
                <a:latin typeface="APL385 Unicode" panose="020B0709000202000203" pitchFamily="49" charset="0"/>
              </a:rPr>
              <a:t>≠</a:t>
            </a:r>
            <a:r>
              <a:rPr lang="en-US" sz="1400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sz="1400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</a:t>
            </a:r>
            <a:endParaRPr lang="en-US" sz="1400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79FD80-D894-5EDE-F9D4-59435E876828}"/>
              </a:ext>
            </a:extLst>
          </p:cNvPr>
          <p:cNvSpPr/>
          <p:nvPr/>
        </p:nvSpPr>
        <p:spPr>
          <a:xfrm>
            <a:off x="780585" y="4125951"/>
            <a:ext cx="4014439" cy="31223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A22FA-2E9D-90B7-AF73-D0B3DC223BF0}"/>
              </a:ext>
            </a:extLst>
          </p:cNvPr>
          <p:cNvSpPr txBox="1"/>
          <p:nvPr/>
        </p:nvSpPr>
        <p:spPr>
          <a:xfrm>
            <a:off x="7014771" y="3820403"/>
            <a:ext cx="3144644" cy="9233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Notice how no matter the black function we have, we always need to run it a single time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1F7AF6-1070-9535-C129-45370DE8856C}"/>
              </a:ext>
            </a:extLst>
          </p:cNvPr>
          <p:cNvCxnSpPr>
            <a:cxnSpLocks/>
          </p:cNvCxnSpPr>
          <p:nvPr/>
        </p:nvCxnSpPr>
        <p:spPr>
          <a:xfrm flipH="1" flipV="1">
            <a:off x="4803249" y="4282068"/>
            <a:ext cx="2203296" cy="1074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138D11-1A99-3CC3-95F1-8701FE875454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9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ED68A-CC38-D805-9FF0-C8FD0594D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Deutsch-</a:t>
            </a:r>
            <a:r>
              <a:rPr lang="en-US" dirty="0" err="1"/>
              <a:t>Jozsa</a:t>
            </a:r>
            <a:r>
              <a:rPr lang="en-US" dirty="0"/>
              <a:t> 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92618-C407-6E03-7FD4-16E3ECBD0E6E}"/>
              </a:ext>
            </a:extLst>
          </p:cNvPr>
          <p:cNvSpPr txBox="1"/>
          <p:nvPr/>
        </p:nvSpPr>
        <p:spPr>
          <a:xfrm>
            <a:off x="8416271" y="1681157"/>
            <a:ext cx="60941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"/>
              </a:rPr>
              <a:t>	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1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7351A-F9E2-6127-AE6D-F56E9A23B527}"/>
              </a:ext>
            </a:extLst>
          </p:cNvPr>
          <p:cNvSpPr txBox="1"/>
          <p:nvPr/>
        </p:nvSpPr>
        <p:spPr>
          <a:xfrm>
            <a:off x="8416271" y="1311825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a reminder, our vector state is: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78325-FCA5-7A19-FE14-408F9B6264EE}"/>
              </a:ext>
            </a:extLst>
          </p:cNvPr>
          <p:cNvSpPr txBox="1"/>
          <p:nvPr/>
        </p:nvSpPr>
        <p:spPr>
          <a:xfrm>
            <a:off x="728660" y="1681156"/>
            <a:ext cx="60941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zero _DJ_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1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D121E2-334E-C028-E67F-129188E7A25B}"/>
              </a:ext>
            </a:extLst>
          </p:cNvPr>
          <p:cNvSpPr/>
          <p:nvPr/>
        </p:nvSpPr>
        <p:spPr>
          <a:xfrm>
            <a:off x="728660" y="1973766"/>
            <a:ext cx="341857" cy="229271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03A37F-2758-24E8-DABA-9D89DF3D70E4}"/>
              </a:ext>
            </a:extLst>
          </p:cNvPr>
          <p:cNvSpPr txBox="1"/>
          <p:nvPr/>
        </p:nvSpPr>
        <p:spPr>
          <a:xfrm>
            <a:off x="2096429" y="2796956"/>
            <a:ext cx="3144644" cy="64633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All qubits are in the 0 state, indicating a constant function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51B8E9-34BC-6907-B2F6-CF318A6AEFF2}"/>
              </a:ext>
            </a:extLst>
          </p:cNvPr>
          <p:cNvCxnSpPr>
            <a:endCxn id="14" idx="3"/>
          </p:cNvCxnSpPr>
          <p:nvPr/>
        </p:nvCxnSpPr>
        <p:spPr>
          <a:xfrm flipH="1">
            <a:off x="1070517" y="3120122"/>
            <a:ext cx="992459" cy="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A06E925-BDAC-14C4-FAD1-CFFCA0180325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24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ED68A-CC38-D805-9FF0-C8FD0594D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Deutsch-</a:t>
            </a:r>
            <a:r>
              <a:rPr lang="en-US" dirty="0" err="1"/>
              <a:t>Jozsa</a:t>
            </a:r>
            <a:r>
              <a:rPr lang="en-US" dirty="0"/>
              <a:t> 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92618-C407-6E03-7FD4-16E3ECBD0E6E}"/>
              </a:ext>
            </a:extLst>
          </p:cNvPr>
          <p:cNvSpPr txBox="1"/>
          <p:nvPr/>
        </p:nvSpPr>
        <p:spPr>
          <a:xfrm>
            <a:off x="8416271" y="1681157"/>
            <a:ext cx="60941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"/>
              </a:rPr>
              <a:t>	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1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7351A-F9E2-6127-AE6D-F56E9A23B527}"/>
              </a:ext>
            </a:extLst>
          </p:cNvPr>
          <p:cNvSpPr txBox="1"/>
          <p:nvPr/>
        </p:nvSpPr>
        <p:spPr>
          <a:xfrm>
            <a:off x="8416271" y="1311825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a reminder, our vector state is: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78325-FCA5-7A19-FE14-408F9B6264EE}"/>
              </a:ext>
            </a:extLst>
          </p:cNvPr>
          <p:cNvSpPr txBox="1"/>
          <p:nvPr/>
        </p:nvSpPr>
        <p:spPr>
          <a:xfrm>
            <a:off x="728660" y="1681156"/>
            <a:ext cx="60941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	XOR _DJ_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1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E2EA0-2B94-3975-2C18-1E6FB0792C7C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2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ED68A-CC38-D805-9FF0-C8FD0594D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Deutsch-</a:t>
            </a:r>
            <a:r>
              <a:rPr lang="en-US" dirty="0" err="1"/>
              <a:t>Jozsa</a:t>
            </a:r>
            <a:r>
              <a:rPr lang="en-US" dirty="0"/>
              <a:t> 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92618-C407-6E03-7FD4-16E3ECBD0E6E}"/>
              </a:ext>
            </a:extLst>
          </p:cNvPr>
          <p:cNvSpPr txBox="1"/>
          <p:nvPr/>
        </p:nvSpPr>
        <p:spPr>
          <a:xfrm>
            <a:off x="8416271" y="1681157"/>
            <a:ext cx="60941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apl"/>
              </a:rPr>
              <a:t>	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1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7351A-F9E2-6127-AE6D-F56E9A23B527}"/>
              </a:ext>
            </a:extLst>
          </p:cNvPr>
          <p:cNvSpPr txBox="1"/>
          <p:nvPr/>
        </p:nvSpPr>
        <p:spPr>
          <a:xfrm>
            <a:off x="8416271" y="1311825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a reminder, our vector state is: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78325-FCA5-7A19-FE14-408F9B6264EE}"/>
              </a:ext>
            </a:extLst>
          </p:cNvPr>
          <p:cNvSpPr txBox="1"/>
          <p:nvPr/>
        </p:nvSpPr>
        <p:spPr>
          <a:xfrm>
            <a:off x="728660" y="1681156"/>
            <a:ext cx="60941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apl"/>
              </a:rPr>
              <a:t>	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tnsidx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888888"/>
                </a:solidFill>
                <a:effectLst/>
                <a:latin typeface="APL385 Unicode" panose="020B0709000202000203" pitchFamily="49" charset="0"/>
              </a:rPr>
              <a:t>3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</a:t>
            </a:r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XOR _DJ_ </a:t>
            </a:r>
            <a:r>
              <a:rPr lang="en-US" b="0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vector_state</a:t>
            </a:r>
            <a:r>
              <a:rPr lang="en-US" b="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┌→────┬─┐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 0 0│0│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 0 1│0│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 1 0│0│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│0 1 1│1│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│1 0 0│0│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│1 0 1│0│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│1 1 0│0│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│1 1 1↓0↓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└~───→┴→┘</a:t>
            </a:r>
          </a:p>
          <a:p>
            <a:endParaRPr lang="en-US" b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05D30-7B1A-B8FC-28FA-201344AB4AB6}"/>
              </a:ext>
            </a:extLst>
          </p:cNvPr>
          <p:cNvSpPr/>
          <p:nvPr/>
        </p:nvSpPr>
        <p:spPr>
          <a:xfrm>
            <a:off x="806719" y="3060355"/>
            <a:ext cx="1222803" cy="32896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850A6-02E6-93BE-DB18-15291A6F86E3}"/>
              </a:ext>
            </a:extLst>
          </p:cNvPr>
          <p:cNvSpPr txBox="1"/>
          <p:nvPr/>
        </p:nvSpPr>
        <p:spPr>
          <a:xfrm>
            <a:off x="3043130" y="2901669"/>
            <a:ext cx="3144644" cy="64633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Any non-0 qubit indicate that the function is balanced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7DAEA76-91DD-1F6A-8C63-D52DE669C39A}"/>
              </a:ext>
            </a:extLst>
          </p:cNvPr>
          <p:cNvCxnSpPr/>
          <p:nvPr/>
        </p:nvCxnSpPr>
        <p:spPr>
          <a:xfrm flipH="1">
            <a:off x="2029522" y="3231634"/>
            <a:ext cx="992459" cy="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15BB43E-3FE4-6390-74A3-350159071C5D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01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44233-A57B-7DDA-F0BA-3BC65FC4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Ongoing work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165133E-6219-B0C8-9EB4-49AC695C6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544" y="1881633"/>
            <a:ext cx="6927699" cy="2690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15D08E-1A17-C17E-A569-D96922C150C9}"/>
              </a:ext>
            </a:extLst>
          </p:cNvPr>
          <p:cNvSpPr txBox="1"/>
          <p:nvPr/>
        </p:nvSpPr>
        <p:spPr>
          <a:xfrm>
            <a:off x="521208" y="1166842"/>
            <a:ext cx="49110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language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Library of base quantum algorithms (QAs)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Extraction of quantum motifs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Reimplementation of QAs using motifs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Code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OpenQASM, QIR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Pulse-level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Hardware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glyphs for common quantum motifs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 of suggested extensions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verification with Z3 (Phuong Cao, NCSA)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6D719-6158-6495-D5BA-01804D8CB45C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70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44233-A57B-7DDA-F0BA-3BC65FC4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Ongoing work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165133E-6219-B0C8-9EB4-49AC695C6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348" y="890898"/>
            <a:ext cx="5598851" cy="2174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15D08E-1A17-C17E-A569-D96922C150C9}"/>
              </a:ext>
            </a:extLst>
          </p:cNvPr>
          <p:cNvSpPr txBox="1"/>
          <p:nvPr/>
        </p:nvSpPr>
        <p:spPr>
          <a:xfrm>
            <a:off x="521208" y="1166842"/>
            <a:ext cx="49110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language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Library of base quantum algorithms (QAs)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Extraction of quantum motifs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Reimplementation of QAs using motifs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Code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OpenQASM, QIR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Pulse-level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Hardware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glyphs for common quantum motifs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 of suggested extensions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verification with Z3 (Phuong Cao, NCSA)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6D719-6158-6495-D5BA-01804D8CB45C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46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294F5-9084-08F8-0241-72511E72B34A}"/>
              </a:ext>
            </a:extLst>
          </p:cNvPr>
          <p:cNvSpPr txBox="1"/>
          <p:nvPr/>
        </p:nvSpPr>
        <p:spPr>
          <a:xfrm>
            <a:off x="6959313" y="3247445"/>
            <a:ext cx="3642920" cy="3693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Collaborators needed! Help wanted!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C7A6FE-3A26-7065-F712-A70EC9673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762" y="4318565"/>
            <a:ext cx="1518162" cy="1525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C93306-D2B9-E80D-7565-40A764925A21}"/>
              </a:ext>
            </a:extLst>
          </p:cNvPr>
          <p:cNvSpPr txBox="1"/>
          <p:nvPr/>
        </p:nvSpPr>
        <p:spPr>
          <a:xfrm>
            <a:off x="8922617" y="3792792"/>
            <a:ext cx="2275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marcosf2@Illinois.edu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8A8C94-6C1A-01DC-56B9-A57B53F4E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112" y="4338139"/>
            <a:ext cx="1518162" cy="14860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B01C6C-9ECB-12B0-528A-400DADBDC6C9}"/>
              </a:ext>
            </a:extLst>
          </p:cNvPr>
          <p:cNvSpPr txBox="1"/>
          <p:nvPr/>
        </p:nvSpPr>
        <p:spPr>
          <a:xfrm>
            <a:off x="6479281" y="3792792"/>
            <a:ext cx="230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nunezco2@illinois.edu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862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86C2-9D48-AF44-AEF5-0EEA484AC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samples can get really complicated</a:t>
            </a:r>
          </a:p>
        </p:txBody>
      </p:sp>
      <p:pic>
        <p:nvPicPr>
          <p:cNvPr id="5" name="Picture 4" descr="A close-up of a device&#10;&#10;Description automatically generated">
            <a:extLst>
              <a:ext uri="{FF2B5EF4-FFF2-40B4-BE49-F238E27FC236}">
                <a16:creationId xmlns:a16="http://schemas.microsoft.com/office/drawing/2014/main" id="{5C333BCA-2DB7-6C23-CCF8-BAB670704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09" y="1078992"/>
            <a:ext cx="2691161" cy="4784286"/>
          </a:xfrm>
          <a:prstGeom prst="rect">
            <a:avLst/>
          </a:prstGeom>
        </p:spPr>
      </p:pic>
      <p:pic>
        <p:nvPicPr>
          <p:cNvPr id="7" name="Picture 6" descr="A metal cylinder with wires and a pen on a table&#10;&#10;Description automatically generated">
            <a:extLst>
              <a:ext uri="{FF2B5EF4-FFF2-40B4-BE49-F238E27FC236}">
                <a16:creationId xmlns:a16="http://schemas.microsoft.com/office/drawing/2014/main" id="{CBE92D08-5306-DEEC-655B-43F1C9A0F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160" y="1078992"/>
            <a:ext cx="2691161" cy="4784286"/>
          </a:xfrm>
          <a:prstGeom prst="rect">
            <a:avLst/>
          </a:prstGeom>
        </p:spPr>
      </p:pic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CF2E3B4B-76E9-6880-4BA5-3F0A2ECF4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511" y="1078992"/>
            <a:ext cx="2691161" cy="4784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727CF-A471-F43B-4544-35339D6538A0}"/>
              </a:ext>
            </a:extLst>
          </p:cNvPr>
          <p:cNvSpPr txBox="1"/>
          <p:nvPr/>
        </p:nvSpPr>
        <p:spPr>
          <a:xfrm>
            <a:off x="11473841" y="6308209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34A48-2170-F1E2-234A-269ACEBC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bits vs quantum bits (qubits)</a:t>
            </a:r>
          </a:p>
        </p:txBody>
      </p:sp>
      <p:pic>
        <p:nvPicPr>
          <p:cNvPr id="4098" name="Picture 2" descr="The computational power of Quantum Computers: an intuitive guide | by Karel  Dumon | Medium">
            <a:extLst>
              <a:ext uri="{FF2B5EF4-FFF2-40B4-BE49-F238E27FC236}">
                <a16:creationId xmlns:a16="http://schemas.microsoft.com/office/drawing/2014/main" id="{D1B5B830-9B30-870F-B7E4-CE2F6FA6E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07" y="1504261"/>
            <a:ext cx="5051547" cy="384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Bloch sphere provides a useful means of visualizing the state of a single qubit and operations on it. Any point on this sphere represents a linear combination of the 0 and 1 states with complex coefficients. A π/2-pulse 'rotates' a qubit from the 0-state to a superposition state.">
            <a:extLst>
              <a:ext uri="{FF2B5EF4-FFF2-40B4-BE49-F238E27FC236}">
                <a16:creationId xmlns:a16="http://schemas.microsoft.com/office/drawing/2014/main" id="{ECBE711B-22D1-095D-CE97-046F55C09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71" y="1108732"/>
            <a:ext cx="3680679" cy="333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5B62094-048F-42BE-2A7E-2376EB9EE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252" y="2105277"/>
            <a:ext cx="1669000" cy="172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8CAF143-0219-C047-B7A5-E62B35B5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063" y="4847264"/>
            <a:ext cx="4552752" cy="77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27031-363F-5E54-DEF5-82334132900B}"/>
              </a:ext>
            </a:extLst>
          </p:cNvPr>
          <p:cNvSpPr txBox="1"/>
          <p:nvPr/>
        </p:nvSpPr>
        <p:spPr>
          <a:xfrm>
            <a:off x="11473841" y="6308209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AD0A-5EDF-A994-FCD2-8C4166101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 finite states</a:t>
            </a:r>
          </a:p>
        </p:txBody>
      </p:sp>
      <p:pic>
        <p:nvPicPr>
          <p:cNvPr id="4" name="Picture 2" descr="The computational power of Quantum Computers: an intuitive guide | by Karel  Dumon | Medium">
            <a:extLst>
              <a:ext uri="{FF2B5EF4-FFF2-40B4-BE49-F238E27FC236}">
                <a16:creationId xmlns:a16="http://schemas.microsoft.com/office/drawing/2014/main" id="{3C1FA7F3-A343-1B96-E9A9-EE169F168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t="30205" r="74030" b="51250"/>
          <a:stretch/>
        </p:blipFill>
        <p:spPr bwMode="auto">
          <a:xfrm>
            <a:off x="1711570" y="2715133"/>
            <a:ext cx="633046" cy="7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computational power of Quantum Computers: an intuitive guide | by Karel  Dumon | Medium">
            <a:extLst>
              <a:ext uri="{FF2B5EF4-FFF2-40B4-BE49-F238E27FC236}">
                <a16:creationId xmlns:a16="http://schemas.microsoft.com/office/drawing/2014/main" id="{48E57D15-3C72-F88E-2D1F-58D543968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t="67359" r="74030" b="14097"/>
          <a:stretch/>
        </p:blipFill>
        <p:spPr bwMode="auto">
          <a:xfrm>
            <a:off x="2344616" y="2715133"/>
            <a:ext cx="633046" cy="7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A0414C-14F6-31F6-63FA-0D1A506B49A4}"/>
              </a:ext>
            </a:extLst>
          </p:cNvPr>
          <p:cNvSpPr txBox="1"/>
          <p:nvPr/>
        </p:nvSpPr>
        <p:spPr>
          <a:xfrm>
            <a:off x="2130455" y="3585543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</a:t>
            </a:r>
          </a:p>
        </p:txBody>
      </p:sp>
      <p:pic>
        <p:nvPicPr>
          <p:cNvPr id="6146" name="Picture 2" descr="Quantum States And The Bloch Sphere | Quantum Untangled">
            <a:extLst>
              <a:ext uri="{FF2B5EF4-FFF2-40B4-BE49-F238E27FC236}">
                <a16:creationId xmlns:a16="http://schemas.microsoft.com/office/drawing/2014/main" id="{F7EE782B-2A20-6115-565E-D57B556B5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18564"/>
            <a:ext cx="2190262" cy="19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Quantum States And The Bloch Sphere | Quantum Untangled">
            <a:extLst>
              <a:ext uri="{FF2B5EF4-FFF2-40B4-BE49-F238E27FC236}">
                <a16:creationId xmlns:a16="http://schemas.microsoft.com/office/drawing/2014/main" id="{C7AC40EF-F493-0450-4F5A-834BD4AF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538" y="1718564"/>
            <a:ext cx="2190262" cy="19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7C3C55-7BD7-7394-D995-E1FA890F2ED9}"/>
              </a:ext>
            </a:extLst>
          </p:cNvPr>
          <p:cNvCxnSpPr>
            <a:endCxn id="7" idx="0"/>
          </p:cNvCxnSpPr>
          <p:nvPr/>
        </p:nvCxnSpPr>
        <p:spPr>
          <a:xfrm>
            <a:off x="2344616" y="2520462"/>
            <a:ext cx="0" cy="10650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E8431A-D76C-0C52-61B7-8B3CA0CF57FA}"/>
              </a:ext>
            </a:extLst>
          </p:cNvPr>
          <p:cNvSpPr txBox="1"/>
          <p:nvPr/>
        </p:nvSpPr>
        <p:spPr>
          <a:xfrm>
            <a:off x="8151449" y="1712396"/>
            <a:ext cx="26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3A780350-B73C-0EAA-2D5E-4FB470366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48" y="4095552"/>
            <a:ext cx="4187579" cy="152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87455B-E773-8451-6FFA-C76DC95B8444}"/>
              </a:ext>
            </a:extLst>
          </p:cNvPr>
          <p:cNvSpPr txBox="1"/>
          <p:nvPr/>
        </p:nvSpPr>
        <p:spPr>
          <a:xfrm>
            <a:off x="521208" y="4260266"/>
            <a:ext cx="54900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Consequence: an arbitrary state of </a:t>
            </a:r>
            <a:r>
              <a:rPr lang="en-US" i="1" dirty="0"/>
              <a:t>n</a:t>
            </a:r>
            <a:r>
              <a:rPr lang="en-US" dirty="0"/>
              <a:t> qubits, a </a:t>
            </a:r>
            <a:r>
              <a:rPr lang="en-US" i="1" dirty="0"/>
              <a:t>quantum register</a:t>
            </a:r>
            <a:r>
              <a:rPr lang="en-US" dirty="0"/>
              <a:t>, requires (at least) 2</a:t>
            </a:r>
            <a:r>
              <a:rPr lang="en-US" i="1" baseline="30000" dirty="0"/>
              <a:t>n</a:t>
            </a:r>
            <a:r>
              <a:rPr lang="en-US" dirty="0"/>
              <a:t> classical bits to describe</a:t>
            </a:r>
          </a:p>
          <a:p>
            <a:endParaRPr lang="en-US" dirty="0"/>
          </a:p>
          <a:p>
            <a:r>
              <a:rPr lang="en-US" dirty="0"/>
              <a:t>Why? A consequence of tensor products defined over vector spaces on complex fields.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BA01D-8FBF-5277-A4A9-46B93A684325}"/>
              </a:ext>
            </a:extLst>
          </p:cNvPr>
          <p:cNvSpPr txBox="1"/>
          <p:nvPr/>
        </p:nvSpPr>
        <p:spPr>
          <a:xfrm>
            <a:off x="11473841" y="6308209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4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20DFE-C674-F763-8E5A-7935F02A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Quantum superposition</a:t>
            </a:r>
          </a:p>
        </p:txBody>
      </p:sp>
      <p:pic>
        <p:nvPicPr>
          <p:cNvPr id="4" name="Picture 2" descr="Has it been practically proven that quantum superposition exists ? If yes,  how does it even work? - Physics Stack Exchange">
            <a:extLst>
              <a:ext uri="{FF2B5EF4-FFF2-40B4-BE49-F238E27FC236}">
                <a16:creationId xmlns:a16="http://schemas.microsoft.com/office/drawing/2014/main" id="{3BB5B85C-FD73-3660-B105-18C2DC25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6" y="2307172"/>
            <a:ext cx="5808296" cy="213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Quantum Computing: Quick Reference Guide - Microsoft Community Hub">
            <a:extLst>
              <a:ext uri="{FF2B5EF4-FFF2-40B4-BE49-F238E27FC236}">
                <a16:creationId xmlns:a16="http://schemas.microsoft.com/office/drawing/2014/main" id="{03531245-0FED-36AD-8119-A46AAF2DE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44" y="1503412"/>
            <a:ext cx="2245899" cy="348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A84DB-4C47-7019-4A08-C3227E6FC9FC}"/>
              </a:ext>
            </a:extLst>
          </p:cNvPr>
          <p:cNvSpPr txBox="1"/>
          <p:nvPr/>
        </p:nvSpPr>
        <p:spPr>
          <a:xfrm>
            <a:off x="914400" y="5099538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But: we can only read one result, probabilistically!</a:t>
            </a:r>
          </a:p>
        </p:txBody>
      </p:sp>
      <p:pic>
        <p:nvPicPr>
          <p:cNvPr id="7" name="Picture 2" descr="What is Quantum?">
            <a:extLst>
              <a:ext uri="{FF2B5EF4-FFF2-40B4-BE49-F238E27FC236}">
                <a16:creationId xmlns:a16="http://schemas.microsoft.com/office/drawing/2014/main" id="{A3F7E8D6-FEEA-1C50-A12C-EC3E9753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743" y="2121952"/>
            <a:ext cx="3324001" cy="201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antum Computing: Quick Reference Guide - Microsoft Community Hub">
            <a:extLst>
              <a:ext uri="{FF2B5EF4-FFF2-40B4-BE49-F238E27FC236}">
                <a16:creationId xmlns:a16="http://schemas.microsoft.com/office/drawing/2014/main" id="{9D6E3FD7-552A-3018-7BE5-92328D2CF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t="75711" r="70485"/>
          <a:stretch/>
        </p:blipFill>
        <p:spPr bwMode="auto">
          <a:xfrm>
            <a:off x="8030284" y="2761820"/>
            <a:ext cx="626917" cy="97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C08DB1-FD41-D5ED-57A0-369BA8482D84}"/>
              </a:ext>
            </a:extLst>
          </p:cNvPr>
          <p:cNvSpPr txBox="1"/>
          <p:nvPr/>
        </p:nvSpPr>
        <p:spPr>
          <a:xfrm>
            <a:off x="11473841" y="6308209"/>
            <a:ext cx="35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3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F5B2-2202-3750-5F6C-E7BBA868B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365125"/>
            <a:ext cx="11349663" cy="713867"/>
          </a:xfrm>
        </p:spPr>
        <p:txBody>
          <a:bodyPr>
            <a:normAutofit fontScale="90000"/>
          </a:bodyPr>
          <a:lstStyle/>
          <a:p>
            <a:r>
              <a:rPr lang="en-US" dirty="0"/>
              <a:t>State probability determines measurement outcomes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9F74A67-4B39-649A-DC29-559C6CA74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19" y="2430683"/>
            <a:ext cx="2958590" cy="32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F32F4A9B-1BFA-7847-13A3-54D21EF0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028" y="1499506"/>
            <a:ext cx="742052" cy="7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ypothesis Testing: (Almost) Everything you need to know | by Lance  Galletti | Medium">
            <a:extLst>
              <a:ext uri="{FF2B5EF4-FFF2-40B4-BE49-F238E27FC236}">
                <a16:creationId xmlns:a16="http://schemas.microsoft.com/office/drawing/2014/main" id="{A6162B0A-9B76-1256-1792-091BF759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470" y="1955496"/>
            <a:ext cx="2496274" cy="187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20E7B-B60E-5FFD-2AF4-5C684C492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893" y="1801717"/>
            <a:ext cx="2997200" cy="2578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7C543-FFF3-C441-6FA4-FCFEEFD09C19}"/>
              </a:ext>
            </a:extLst>
          </p:cNvPr>
          <p:cNvSpPr txBox="1"/>
          <p:nvPr/>
        </p:nvSpPr>
        <p:spPr>
          <a:xfrm>
            <a:off x="7751832" y="4758371"/>
            <a:ext cx="1022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</a:t>
            </a:r>
            <a:r>
              <a:rPr lang="en-US" sz="1400" dirty="0" err="1"/>
              <a:t>Pfafflab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4F6C8-DFA6-0258-1744-B26C7157B078}"/>
              </a:ext>
            </a:extLst>
          </p:cNvPr>
          <p:cNvSpPr txBox="1"/>
          <p:nvPr/>
        </p:nvSpPr>
        <p:spPr>
          <a:xfrm>
            <a:off x="11335828" y="6308209"/>
            <a:ext cx="48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EAF2F11-4978-5B45-BEBA-1E1E4D68AF7D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4739</TotalTime>
  <Words>3741</Words>
  <Application>Microsoft Office PowerPoint</Application>
  <PresentationFormat>Widescreen</PresentationFormat>
  <Paragraphs>648</Paragraphs>
  <Slides>46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apl</vt:lpstr>
      <vt:lpstr>APL385 Unicode</vt:lpstr>
      <vt:lpstr>Arial</vt:lpstr>
      <vt:lpstr>Calibri</vt:lpstr>
      <vt:lpstr>Calibri Light</vt:lpstr>
      <vt:lpstr>Cambria Math</vt:lpstr>
      <vt:lpstr>Georgia</vt:lpstr>
      <vt:lpstr>Office Theme</vt:lpstr>
      <vt:lpstr>quAPL: A Quantum Computing Library in APL</vt:lpstr>
      <vt:lpstr>About me</vt:lpstr>
      <vt:lpstr>Classical and quantum computers have different sets of resources</vt:lpstr>
      <vt:lpstr>The “quantum computer” is really a big cold fridge</vt:lpstr>
      <vt:lpstr>The samples can get really complicated</vt:lpstr>
      <vt:lpstr>Classical bits vs quantum bits (qubits)</vt:lpstr>
      <vt:lpstr>Composite finite states</vt:lpstr>
      <vt:lpstr>Quantum superposition</vt:lpstr>
      <vt:lpstr>State probability determines measurement outcomes</vt:lpstr>
      <vt:lpstr>Quantum states decohere</vt:lpstr>
      <vt:lpstr>Bits travel through circuits, circuits travel through qubits</vt:lpstr>
      <vt:lpstr>Quantum circuits contain equivalences</vt:lpstr>
      <vt:lpstr>How do we program quantum computers now?</vt:lpstr>
      <vt:lpstr>Enter quAPL</vt:lpstr>
      <vt:lpstr>Creating and manipulating qubits</vt:lpstr>
      <vt:lpstr>Creating and manipulating qubits</vt:lpstr>
      <vt:lpstr>Creating and manipulating qubits</vt:lpstr>
      <vt:lpstr>Creating and manipulating qubits</vt:lpstr>
      <vt:lpstr>Creating and manipulating qubits</vt:lpstr>
      <vt:lpstr>Creating and manipulating qubits</vt:lpstr>
      <vt:lpstr>Creating and manipulating qubits</vt:lpstr>
      <vt:lpstr>Creating and manipulating qubits</vt:lpstr>
      <vt:lpstr>Multiple qubits and quantum registers</vt:lpstr>
      <vt:lpstr>Multiple qubits and quantum registers</vt:lpstr>
      <vt:lpstr>Multiple qubits and quantum registers</vt:lpstr>
      <vt:lpstr>Circuit and circuit stages</vt:lpstr>
      <vt:lpstr>Circuit and circuit stages</vt:lpstr>
      <vt:lpstr>Circuit and circuit stages</vt:lpstr>
      <vt:lpstr>Circuit and circuit stages</vt:lpstr>
      <vt:lpstr>Measuring collapses the superposition</vt:lpstr>
      <vt:lpstr>Measuring collapses the superposition</vt:lpstr>
      <vt:lpstr>Measuring collapses the superposition</vt:lpstr>
      <vt:lpstr>Measuring collapses the superposition</vt:lpstr>
      <vt:lpstr>Measuring collapses the superposition</vt:lpstr>
      <vt:lpstr>Deutsch-Jozsa algorithm</vt:lpstr>
      <vt:lpstr>How do we program the black box function</vt:lpstr>
      <vt:lpstr>How do we program the black box function</vt:lpstr>
      <vt:lpstr>Deutsch-Jozsa algorithm</vt:lpstr>
      <vt:lpstr>Deutsch-Jozsa algorithm</vt:lpstr>
      <vt:lpstr>Deutsch-Jozsa algorithm</vt:lpstr>
      <vt:lpstr>Deutsch-Jozsa algorithm</vt:lpstr>
      <vt:lpstr>Running the Deutsch-Jozsa algorithm</vt:lpstr>
      <vt:lpstr>Running the Deutsch-Jozsa algorithm</vt:lpstr>
      <vt:lpstr>Running the Deutsch-Jozsa algorithm</vt:lpstr>
      <vt:lpstr>Ongoing work</vt:lpstr>
      <vt:lpstr>Ongoing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Frenkel, Marcos</dc:creator>
  <cp:lastModifiedBy>Fiona Smith</cp:lastModifiedBy>
  <cp:revision>11</cp:revision>
  <dcterms:created xsi:type="dcterms:W3CDTF">2023-10-02T18:47:11Z</dcterms:created>
  <dcterms:modified xsi:type="dcterms:W3CDTF">2023-10-24T11:06:35Z</dcterms:modified>
</cp:coreProperties>
</file>