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>
  <p:sldMasterIdLst>
    <p:sldMasterId id="2147483648" r:id="rId1"/>
    <p:sldMasterId id="2147483658" r:id="rId2"/>
  </p:sldMasterIdLst>
  <p:notesMasterIdLst>
    <p:notesMasterId r:id="rId50"/>
  </p:notesMasterIdLst>
  <p:handoutMasterIdLst>
    <p:handoutMasterId r:id="rId51"/>
  </p:handoutMasterIdLst>
  <p:sldIdLst>
    <p:sldId id="447" r:id="rId3"/>
    <p:sldId id="446" r:id="rId4"/>
    <p:sldId id="551" r:id="rId5"/>
    <p:sldId id="262" r:id="rId6"/>
    <p:sldId id="263" r:id="rId7"/>
    <p:sldId id="434" r:id="rId8"/>
    <p:sldId id="429" r:id="rId9"/>
    <p:sldId id="433" r:id="rId10"/>
    <p:sldId id="430" r:id="rId11"/>
    <p:sldId id="431" r:id="rId12"/>
    <p:sldId id="523" r:id="rId13"/>
    <p:sldId id="438" r:id="rId14"/>
    <p:sldId id="543" r:id="rId15"/>
    <p:sldId id="530" r:id="rId16"/>
    <p:sldId id="536" r:id="rId17"/>
    <p:sldId id="534" r:id="rId18"/>
    <p:sldId id="531" r:id="rId19"/>
    <p:sldId id="532" r:id="rId20"/>
    <p:sldId id="538" r:id="rId21"/>
    <p:sldId id="540" r:id="rId22"/>
    <p:sldId id="539" r:id="rId23"/>
    <p:sldId id="552" r:id="rId24"/>
    <p:sldId id="544" r:id="rId25"/>
    <p:sldId id="541" r:id="rId26"/>
    <p:sldId id="542" r:id="rId27"/>
    <p:sldId id="525" r:id="rId28"/>
    <p:sldId id="506" r:id="rId29"/>
    <p:sldId id="520" r:id="rId30"/>
    <p:sldId id="521" r:id="rId31"/>
    <p:sldId id="507" r:id="rId32"/>
    <p:sldId id="508" r:id="rId33"/>
    <p:sldId id="440" r:id="rId34"/>
    <p:sldId id="435" r:id="rId35"/>
    <p:sldId id="444" r:id="rId36"/>
    <p:sldId id="478" r:id="rId37"/>
    <p:sldId id="480" r:id="rId38"/>
    <p:sldId id="482" r:id="rId39"/>
    <p:sldId id="502" r:id="rId40"/>
    <p:sldId id="454" r:id="rId41"/>
    <p:sldId id="504" r:id="rId42"/>
    <p:sldId id="445" r:id="rId43"/>
    <p:sldId id="449" r:id="rId44"/>
    <p:sldId id="450" r:id="rId45"/>
    <p:sldId id="443" r:id="rId46"/>
    <p:sldId id="441" r:id="rId47"/>
    <p:sldId id="442" r:id="rId48"/>
    <p:sldId id="503" r:id="rId49"/>
  </p:sldIdLst>
  <p:sldSz cx="9144000" cy="5143500" type="screen16x9"/>
  <p:notesSz cx="12344400" cy="7315200"/>
  <p:embeddedFontLst>
    <p:embeddedFont>
      <p:font typeface="APL333" panose="020B0700000202000203" pitchFamily="34" charset="0"/>
      <p:regular r:id="rId52"/>
    </p:embeddedFont>
    <p:embeddedFont>
      <p:font typeface="APL385 Unicode" panose="020B0709000202000203" pitchFamily="49" charset="0"/>
      <p:regular r:id="rId53"/>
    </p:embeddedFont>
    <p:embeddedFont>
      <p:font typeface="Calibri" panose="020F0502020204030204" pitchFamily="34" charset="0"/>
      <p:regular r:id="rId53"/>
      <p:bold r:id="rId53"/>
      <p:italic r:id="rId53"/>
      <p:boldItalic r:id="rId53"/>
    </p:embeddedFont>
    <p:embeddedFont>
      <p:font typeface="Sarabun" panose="00000500000000000000" pitchFamily="2" charset="-34"/>
      <p:regular r:id="rId54"/>
      <p:bold r:id="rId55"/>
      <p:italic r:id="rId56"/>
      <p:boldItalic r:id="rId57"/>
    </p:embeddedFont>
    <p:embeddedFont>
      <p:font typeface="Wingdings 2" panose="05020102010507070707" pitchFamily="18" charset="2"/>
      <p:regular r:id="rId5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D7F00"/>
    <a:srgbClr val="BBB5D6"/>
    <a:srgbClr val="5A6D8F"/>
    <a:srgbClr val="3B475E"/>
    <a:srgbClr val="FDFDF5"/>
    <a:srgbClr val="F6F6D9"/>
    <a:srgbClr val="928ABD"/>
    <a:srgbClr val="37353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995" autoAdjust="0"/>
    <p:restoredTop sz="86632" autoAdjust="0"/>
  </p:normalViewPr>
  <p:slideViewPr>
    <p:cSldViewPr>
      <p:cViewPr varScale="1">
        <p:scale>
          <a:sx n="114" d="100"/>
          <a:sy n="114" d="100"/>
        </p:scale>
        <p:origin x="1482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200" d="100"/>
        <a:sy n="200" d="100"/>
      </p:scale>
      <p:origin x="0" y="-26478"/>
    </p:cViewPr>
  </p:sorterViewPr>
  <p:notesViewPr>
    <p:cSldViewPr>
      <p:cViewPr varScale="1">
        <p:scale>
          <a:sx n="149" d="100"/>
          <a:sy n="149" d="100"/>
        </p:scale>
        <p:origin x="1104" y="126"/>
      </p:cViewPr>
      <p:guideLst>
        <p:guide orient="horz" pos="2304"/>
        <p:guide pos="388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notesMaster" Target="notesMasters/notesMaster1.xml"/><Relationship Id="rId55" Type="http://schemas.openxmlformats.org/officeDocument/2006/relationships/font" Target="fonts/font3.fntdata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font" Target="NUL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61" Type="http://schemas.openxmlformats.org/officeDocument/2006/relationships/tableStyles" Target="tableStyle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font" Target="fonts/font4.fntdata"/><Relationship Id="rId8" Type="http://schemas.openxmlformats.org/officeDocument/2006/relationships/slide" Target="slides/slide6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font" Target="fonts/font5.fntdata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font" Target="fonts/font1.fntdata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47182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349240" cy="365760"/>
          </a:xfrm>
          <a:prstGeom prst="rect">
            <a:avLst/>
          </a:prstGeom>
        </p:spPr>
        <p:txBody>
          <a:bodyPr vert="horz" lIns="117338" tIns="58669" rIns="117338" bIns="58669" rtlCol="0"/>
          <a:lstStyle>
            <a:lvl1pPr algn="l">
              <a:defRPr sz="15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92303" y="0"/>
            <a:ext cx="5349240" cy="365760"/>
          </a:xfrm>
          <a:prstGeom prst="rect">
            <a:avLst/>
          </a:prstGeom>
        </p:spPr>
        <p:txBody>
          <a:bodyPr vert="horz" lIns="117338" tIns="58669" rIns="117338" bIns="58669" rtlCol="0"/>
          <a:lstStyle>
            <a:lvl1pPr algn="r">
              <a:defRPr sz="1500">
                <a:latin typeface="Sarabun" panose="00000500000000000000" pitchFamily="2" charset="-34"/>
              </a:defRPr>
            </a:lvl1pPr>
          </a:lstStyle>
          <a:p>
            <a:fld id="{CDEAEF8A-5BB8-41C8-B8C2-160617C17EF4}" type="datetimeFigureOut">
              <a:rPr lang="en-GB" smtClean="0"/>
              <a:pPr/>
              <a:t>2023-10-18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33800" y="549275"/>
            <a:ext cx="48768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17338" tIns="58669" rIns="117338" bIns="5866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34440" y="3474720"/>
            <a:ext cx="9875520" cy="3291840"/>
          </a:xfrm>
          <a:prstGeom prst="rect">
            <a:avLst/>
          </a:prstGeom>
        </p:spPr>
        <p:txBody>
          <a:bodyPr vert="horz" lIns="117338" tIns="58669" rIns="117338" bIns="5866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5349240" cy="365760"/>
          </a:xfrm>
          <a:prstGeom prst="rect">
            <a:avLst/>
          </a:prstGeom>
        </p:spPr>
        <p:txBody>
          <a:bodyPr vert="horz" lIns="117338" tIns="58669" rIns="117338" bIns="58669" rtlCol="0" anchor="b"/>
          <a:lstStyle>
            <a:lvl1pPr algn="l">
              <a:defRPr sz="15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92303" y="6948171"/>
            <a:ext cx="5349240" cy="365760"/>
          </a:xfrm>
          <a:prstGeom prst="rect">
            <a:avLst/>
          </a:prstGeom>
        </p:spPr>
        <p:txBody>
          <a:bodyPr vert="horz" lIns="117338" tIns="58669" rIns="117338" bIns="58669" rtlCol="0" anchor="b"/>
          <a:lstStyle>
            <a:lvl1pPr algn="r">
              <a:defRPr sz="1500">
                <a:latin typeface="Sarabun" panose="00000500000000000000" pitchFamily="2" charset="-34"/>
              </a:defRPr>
            </a:lvl1pPr>
          </a:lstStyle>
          <a:p>
            <a:fld id="{4320660A-27FD-4528-AE7F-EC6080404EE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7673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1821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After this slide, handout "trains" cheat sheet</a:t>
            </a:r>
          </a:p>
        </p:txBody>
      </p:sp>
    </p:spTree>
    <p:extLst>
      <p:ext uri="{BB962C8B-B14F-4D97-AF65-F5344CB8AC3E}">
        <p14:creationId xmlns:p14="http://schemas.microsoft.com/office/powerpoint/2010/main" val="23705915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61575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344" indent="-293344">
              <a:buFont typeface="+mj-lt"/>
              <a:buAutoNum type="arabicPeriod"/>
            </a:pPr>
            <a:r>
              <a:rPr lang="en-GB" dirty="0"/>
              <a:t>+⍨    2×⊢   2∘×  ←discuss</a:t>
            </a:r>
          </a:p>
          <a:p>
            <a:pPr marL="293344" indent="-293344" defTabSz="1173378">
              <a:buFont typeface="+mj-lt"/>
              <a:buAutoNum type="arabicPeriod"/>
              <a:defRPr/>
            </a:pPr>
            <a:r>
              <a:rPr lang="en-GB" dirty="0"/>
              <a:t>∪~∩</a:t>
            </a:r>
          </a:p>
          <a:p>
            <a:pPr marL="293344" indent="-293344" defTabSz="1173378">
              <a:buFont typeface="+mj-lt"/>
              <a:buAutoNum type="arabicPeriod"/>
              <a:defRPr/>
            </a:pP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∪⊢∨⍳    ∪⍤∨∘⍳⍨</a:t>
            </a:r>
          </a:p>
          <a:p>
            <a:pPr marL="293344" indent="-293344">
              <a:buFont typeface="+mj-lt"/>
              <a:buAutoNum type="arabicPeriod"/>
            </a:pP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⊃∘⍒⊃⊢    ⊃⍨∘⊃∘⍒⍨</a:t>
            </a:r>
          </a:p>
        </p:txBody>
      </p:sp>
    </p:spTree>
    <p:extLst>
      <p:ext uri="{BB962C8B-B14F-4D97-AF65-F5344CB8AC3E}">
        <p14:creationId xmlns:p14="http://schemas.microsoft.com/office/powerpoint/2010/main" val="40259437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344" indent="-293344">
              <a:buFont typeface="+mj-lt"/>
              <a:buAutoNum type="arabicPeriod"/>
            </a:pP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⊥⍨⍤⊖    </a:t>
            </a:r>
            <a:r>
              <a:rPr lang="en-GB">
                <a:latin typeface="APL385 Unicode" panose="020B0709000202000203" pitchFamily="49" charset="0"/>
                <a:cs typeface="Sarabun" panose="00000500000000000000" pitchFamily="2" charset="-34"/>
              </a:rPr>
              <a:t>⊥⍥⊖⍨    +⌿∧⍀</a:t>
            </a:r>
            <a:endParaRPr lang="en-GB" dirty="0">
              <a:latin typeface="APL385 Unicode" panose="020B0709000202000203" pitchFamily="49" charset="0"/>
              <a:cs typeface="Sarabun" panose="00000500000000000000" pitchFamily="2" charset="-34"/>
            </a:endParaRPr>
          </a:p>
          <a:p>
            <a:pPr marL="293344" indent="-293344">
              <a:buFont typeface="+mj-lt"/>
              <a:buAutoNum type="arabicPeriod"/>
            </a:pP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~⍤∊⍨⊆⊢</a:t>
            </a:r>
          </a:p>
          <a:p>
            <a:pPr marL="293344" indent="-293344">
              <a:buFont typeface="+mj-lt"/>
              <a:buAutoNum type="arabicPeriod"/>
            </a:pP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and   4</a:t>
            </a:r>
            <a:r>
              <a:rPr lang="en-GB">
                <a:latin typeface="APL385 Unicode" panose="020B0709000202000203" pitchFamily="49" charset="0"/>
                <a:cs typeface="Sarabun" panose="00000500000000000000" pitchFamily="2" charset="-34"/>
              </a:rPr>
              <a:t>.   +⌿</a:t>
            </a: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÷⊣∘≢    </a:t>
            </a:r>
          </a:p>
        </p:txBody>
      </p:sp>
    </p:spTree>
    <p:extLst>
      <p:ext uri="{BB962C8B-B14F-4D97-AF65-F5344CB8AC3E}">
        <p14:creationId xmlns:p14="http://schemas.microsoft.com/office/powerpoint/2010/main" val="11284358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0160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0288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344" indent="-293344">
              <a:buFont typeface="+mj-lt"/>
              <a:buAutoNum type="arabicPeriod"/>
            </a:pPr>
            <a:r>
              <a:rPr lang="en-GB" dirty="0"/>
              <a:t>{(×⍵)×⌊|⍵}</a:t>
            </a:r>
          </a:p>
          <a:p>
            <a:pPr marL="293344" indent="-293344">
              <a:buFont typeface="+mj-lt"/>
              <a:buAutoNum type="arabicPeriod"/>
            </a:pPr>
            <a:r>
              <a:rPr lang="en-GB" dirty="0"/>
              <a:t>{(⍺⌊≢⍵)↑⍵}</a:t>
            </a:r>
          </a:p>
          <a:p>
            <a:pPr marL="293344" indent="-293344">
              <a:buFont typeface="+mj-lt"/>
              <a:buAutoNum type="arabicPeriod"/>
            </a:pPr>
            <a:r>
              <a:rPr lang="en-GB" dirty="0"/>
              <a:t>{F←{⎕C⍺~' '} ⋄ (F⍺)≡(F⍵)}</a:t>
            </a:r>
          </a:p>
          <a:p>
            <a:pPr marL="293344" indent="-293344">
              <a:buFont typeface="+mj-lt"/>
              <a:buAutoNum type="arabicPeriod"/>
            </a:pPr>
            <a:r>
              <a:rPr lang="en-GB" dirty="0"/>
              <a:t>{+⌿⍵&gt;(+⌿⍵)÷≢⍵}</a:t>
            </a:r>
          </a:p>
          <a:p>
            <a:pPr marL="293344" indent="-293344">
              <a:buFont typeface="+mj-lt"/>
              <a:buAutoNum type="arabicPeriod"/>
            </a:pPr>
            <a:r>
              <a:rPr lang="en-GB" dirty="0"/>
              <a:t>{⍵≡⌽⍵}</a:t>
            </a:r>
          </a:p>
        </p:txBody>
      </p:sp>
    </p:spTree>
    <p:extLst>
      <p:ext uri="{BB962C8B-B14F-4D97-AF65-F5344CB8AC3E}">
        <p14:creationId xmlns:p14="http://schemas.microsoft.com/office/powerpoint/2010/main" val="41077675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6394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6205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Guy Steele said one of the disadvantages of APL is that user-defined functions don't look like the core language (some would say that is an advantage).</a:t>
            </a:r>
          </a:p>
          <a:p>
            <a:r>
              <a:rPr lang="en-GB" dirty="0"/>
              <a:t>Tacit programming allows writing more complex functions using just primitives, which gives those functions mnemonic value as set phrases you can learn to do specific things</a:t>
            </a:r>
          </a:p>
        </p:txBody>
      </p:sp>
    </p:spTree>
    <p:extLst>
      <p:ext uri="{BB962C8B-B14F-4D97-AF65-F5344CB8AC3E}">
        <p14:creationId xmlns:p14="http://schemas.microsoft.com/office/powerpoint/2010/main" val="6545895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High memory cost of loop fission</a:t>
            </a:r>
          </a:p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714589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High cost of loop fusion</a:t>
            </a:r>
          </a:p>
          <a:p>
            <a:r>
              <a:rPr lang="en-GB" dirty="0"/>
              <a:t>A tacit function has less overhead which you can feel when repeatedly calling a single function</a:t>
            </a:r>
          </a:p>
          <a:p>
            <a:r>
              <a:rPr lang="en-GB" dirty="0"/>
              <a:t>Constant expressions are evaluated only once in tacit</a:t>
            </a:r>
          </a:p>
        </p:txBody>
      </p:sp>
    </p:spTree>
    <p:extLst>
      <p:ext uri="{BB962C8B-B14F-4D97-AF65-F5344CB8AC3E}">
        <p14:creationId xmlns:p14="http://schemas.microsoft.com/office/powerpoint/2010/main" val="644840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6506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547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After this slide, handout "function compositions" cheat sheet</a:t>
            </a:r>
          </a:p>
        </p:txBody>
      </p:sp>
    </p:spTree>
    <p:extLst>
      <p:ext uri="{BB962C8B-B14F-4D97-AF65-F5344CB8AC3E}">
        <p14:creationId xmlns:p14="http://schemas.microsoft.com/office/powerpoint/2010/main" val="622823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4143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≡⍥⎕C</a:t>
            </a:r>
          </a:p>
          <a:p>
            <a:r>
              <a:rPr lang="en-GB" dirty="0"/>
              <a:t>∧/⍤∊¨</a:t>
            </a:r>
          </a:p>
          <a:p>
            <a:r>
              <a:rPr lang="en-GB" dirty="0"/>
              <a:t>*∘÷</a:t>
            </a:r>
          </a:p>
          <a:p>
            <a:r>
              <a:rPr lang="en-GB" dirty="0"/>
              <a:t>×∘×</a:t>
            </a:r>
          </a:p>
        </p:txBody>
      </p:sp>
    </p:spTree>
    <p:extLst>
      <p:ext uri="{BB962C8B-B14F-4D97-AF65-F5344CB8AC3E}">
        <p14:creationId xmlns:p14="http://schemas.microsoft.com/office/powerpoint/2010/main" val="31690435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Spotting patterns, like function composition</a:t>
            </a:r>
          </a:p>
        </p:txBody>
      </p:sp>
    </p:spTree>
    <p:extLst>
      <p:ext uri="{BB962C8B-B14F-4D97-AF65-F5344CB8AC3E}">
        <p14:creationId xmlns:p14="http://schemas.microsoft.com/office/powerpoint/2010/main" val="912166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Everyone OK with left and right tacks?</a:t>
            </a:r>
          </a:p>
        </p:txBody>
      </p:sp>
    </p:spTree>
    <p:extLst>
      <p:ext uri="{BB962C8B-B14F-4D97-AF65-F5344CB8AC3E}">
        <p14:creationId xmlns:p14="http://schemas.microsoft.com/office/powerpoint/2010/main" val="479636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5060" y="1688053"/>
            <a:ext cx="5073517" cy="176739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3600" b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45061" y="3741620"/>
            <a:ext cx="5073516" cy="1024109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i="1" baseline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 useBgFill="1">
        <p:nvSpPr>
          <p:cNvPr id="3" name="Rounded Rectangle 2"/>
          <p:cNvSpPr/>
          <p:nvPr userDrawn="1"/>
        </p:nvSpPr>
        <p:spPr>
          <a:xfrm>
            <a:off x="8616917" y="51470"/>
            <a:ext cx="405045" cy="27003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arabun" panose="00000500000000000000" pitchFamily="2" charset="-34"/>
            </a:endParaRPr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A1FD6475-DAC6-4418-8860-2980690695F9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3" t="-548" r="223" b="35658"/>
          <a:stretch/>
        </p:blipFill>
        <p:spPr bwMode="auto">
          <a:xfrm>
            <a:off x="528187" y="443885"/>
            <a:ext cx="3024002" cy="65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77D23D1-AF63-47CC-9FB3-B0A40D0C69CF}"/>
              </a:ext>
            </a:extLst>
          </p:cNvPr>
          <p:cNvSpPr txBox="1"/>
          <p:nvPr userDrawn="1"/>
        </p:nvSpPr>
        <p:spPr>
          <a:xfrm>
            <a:off x="445060" y="1127023"/>
            <a:ext cx="5073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600" kern="700" spc="-20" baseline="0" dirty="0">
                <a:solidFill>
                  <a:srgbClr val="3B475E"/>
                </a:solidFill>
                <a:latin typeface="Sarabun" panose="00000500000000000000" pitchFamily="2" charset="-34"/>
              </a:rPr>
              <a:t>Elsinore 2023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3720CA-FE42-49DE-A1AF-5214A01E7778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00FBA950-28F2-527A-811C-29FF763B12E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356737" y="1558099"/>
            <a:ext cx="1954700" cy="206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37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723925" y="1264925"/>
            <a:ext cx="2127975" cy="3242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r>
              <a:rPr lang="da-DK" dirty="0"/>
              <a:t>Space here </a:t>
            </a:r>
            <a:br>
              <a:rPr lang="da-DK" dirty="0"/>
            </a:br>
            <a:r>
              <a:rPr lang="da-DK" dirty="0"/>
              <a:t>for code </a:t>
            </a:r>
            <a:r>
              <a:rPr lang="da-DK" dirty="0">
                <a:latin typeface="APL385 Unicode" panose="020B0709000202000203" pitchFamily="49" charset="0"/>
              </a:rPr>
              <a:t>{⍺×⍵}</a:t>
            </a:r>
            <a:br>
              <a:rPr lang="da-DK" dirty="0"/>
            </a:br>
            <a:r>
              <a:rPr lang="da-DK" dirty="0"/>
              <a:t>pictures</a:t>
            </a:r>
            <a:br>
              <a:rPr lang="da-DK" dirty="0"/>
            </a:br>
            <a:r>
              <a:rPr lang="da-DK" dirty="0"/>
              <a:t>etc.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6DBA27B-8304-4CFA-81F2-07D6954C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/>
            </a:lvl1pPr>
            <a:lvl2pPr>
              <a:spcBef>
                <a:spcPts val="0"/>
              </a:spcBef>
              <a:buClr>
                <a:srgbClr val="FFA336"/>
              </a:buClr>
              <a:defRPr/>
            </a:lvl2pPr>
            <a:lvl3pPr>
              <a:spcBef>
                <a:spcPts val="0"/>
              </a:spcBef>
              <a:buClr>
                <a:srgbClr val="FFA336"/>
              </a:buClr>
              <a:defRPr/>
            </a:lvl3pPr>
            <a:lvl4pPr>
              <a:spcBef>
                <a:spcPts val="0"/>
              </a:spcBef>
              <a:buClr>
                <a:srgbClr val="FFA336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63CC7BCE-4ADF-4981-A51C-337EB4EACDF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28F4D49-482B-40A2-86AF-43C7452A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1C07FA-679D-46C0-86F7-8D17779A0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4104000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4BF5B9E-EBC4-409F-984B-6D47D81EDF4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47260" y="1264925"/>
            <a:ext cx="4104641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7F951AB8-DA79-4083-BFE2-5D3BD28F0EF3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1378A4D6-E4A6-4021-9A3E-CD1962CFE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50CC00C7-834C-4ECD-A8A3-E409D29ECB59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4C4900D4-E042-4F52-A837-0B504DD6A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B9B8FD49-8E58-4EE8-BE57-8B874BC46CA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723925" y="1264925"/>
            <a:ext cx="2127975" cy="3242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r>
              <a:rPr lang="da-DK" dirty="0"/>
              <a:t>Space here </a:t>
            </a:r>
            <a:br>
              <a:rPr lang="da-DK" dirty="0"/>
            </a:br>
            <a:r>
              <a:rPr lang="da-DK" dirty="0"/>
              <a:t>for code </a:t>
            </a:r>
            <a:r>
              <a:rPr lang="da-DK" dirty="0">
                <a:latin typeface="APL385 Unicode" panose="020B0709000202000203" pitchFamily="49" charset="0"/>
              </a:rPr>
              <a:t>{⍺×⍵}</a:t>
            </a:r>
            <a:br>
              <a:rPr lang="da-DK" dirty="0"/>
            </a:br>
            <a:r>
              <a:rPr lang="da-DK" dirty="0"/>
              <a:t>pictures</a:t>
            </a:r>
            <a:br>
              <a:rPr lang="da-DK" dirty="0"/>
            </a:br>
            <a:r>
              <a:rPr lang="da-DK" dirty="0"/>
              <a:t>etc.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6DBA27B-8304-4CFA-81F2-07D6954C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/>
            </a:lvl1pPr>
            <a:lvl2pPr>
              <a:spcBef>
                <a:spcPts val="0"/>
              </a:spcBef>
              <a:buClr>
                <a:srgbClr val="FFA336"/>
              </a:buClr>
              <a:defRPr/>
            </a:lvl2pPr>
            <a:lvl3pPr>
              <a:spcBef>
                <a:spcPts val="0"/>
              </a:spcBef>
              <a:buClr>
                <a:srgbClr val="FFA336"/>
              </a:buClr>
              <a:defRPr/>
            </a:lvl3pPr>
            <a:lvl4pPr>
              <a:spcBef>
                <a:spcPts val="0"/>
              </a:spcBef>
              <a:buClr>
                <a:srgbClr val="FFA336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63CC7BCE-4ADF-4981-A51C-337EB4EACDF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28F4D49-482B-40A2-86AF-43C7452A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108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1C07FA-679D-46C0-86F7-8D17779A0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4104000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4BF5B9E-EBC4-409F-984B-6D47D81EDF4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47260" y="1264925"/>
            <a:ext cx="4104641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7F951AB8-DA79-4083-BFE2-5D3BD28F0EF3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1378A4D6-E4A6-4021-9A3E-CD1962CFE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3611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7" y="1264925"/>
            <a:ext cx="852837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9B4391E-A2CA-4E7C-B5A9-A31CF000D3E5}"/>
              </a:ext>
            </a:extLst>
          </p:cNvPr>
          <p:cNvSpPr txBox="1">
            <a:spLocks/>
          </p:cNvSpPr>
          <p:nvPr userDrawn="1"/>
        </p:nvSpPr>
        <p:spPr>
          <a:xfrm>
            <a:off x="710852" y="4745354"/>
            <a:ext cx="7066640" cy="39814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60000"/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Calibri" panose="020F0502020204030204" pitchFamily="34" charset="0"/>
              <a:buChar char="–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>
              <a:spcBef>
                <a:spcPts val="0"/>
              </a:spcBef>
            </a:pPr>
            <a:r>
              <a:rPr lang="en-US" sz="1600" dirty="0">
                <a:solidFill>
                  <a:srgbClr val="928ABD"/>
                </a:solidFill>
                <a:latin typeface="Sarabun" panose="00000500000000000000" pitchFamily="2" charset="-34"/>
              </a:rPr>
              <a:t>Tacit Techniques</a:t>
            </a:r>
          </a:p>
        </p:txBody>
      </p:sp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45720" y="4743900"/>
            <a:ext cx="665132" cy="39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02EDF88B-1B61-4481-9BD6-D2E23BF0DCD8}" type="slidenum">
              <a:rPr lang="en-GB" sz="1600" smtClean="0">
                <a:solidFill>
                  <a:srgbClr val="ED7F00"/>
                </a:solidFill>
                <a:latin typeface="Sarabun" panose="00000500000000000000" pitchFamily="2" charset="-34"/>
              </a:rPr>
              <a:pPr algn="l"/>
              <a:t>‹#›</a:t>
            </a:fld>
            <a:endParaRPr lang="en-GB" sz="1600" dirty="0">
              <a:solidFill>
                <a:srgbClr val="ED7F00"/>
              </a:solidFill>
              <a:latin typeface="Sarabun" panose="00000500000000000000" pitchFamily="2" charset="-34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AF9E24F-2BBD-45BB-A084-8C6DB7C8D692}"/>
              </a:ext>
            </a:extLst>
          </p:cNvPr>
          <p:cNvCxnSpPr>
            <a:cxnSpLocks/>
          </p:cNvCxnSpPr>
          <p:nvPr userDrawn="1"/>
        </p:nvCxnSpPr>
        <p:spPr>
          <a:xfrm>
            <a:off x="0" y="4700093"/>
            <a:ext cx="9144000" cy="0"/>
          </a:xfrm>
          <a:prstGeom prst="line">
            <a:avLst/>
          </a:prstGeom>
          <a:ln w="28575">
            <a:solidFill>
              <a:srgbClr val="928A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rapezoid 3">
            <a:extLst>
              <a:ext uri="{FF2B5EF4-FFF2-40B4-BE49-F238E27FC236}">
                <a16:creationId xmlns:a16="http://schemas.microsoft.com/office/drawing/2014/main" id="{7FA306A9-E836-4163-8918-B373B342B7B3}"/>
              </a:ext>
            </a:extLst>
          </p:cNvPr>
          <p:cNvSpPr/>
          <p:nvPr userDrawn="1"/>
        </p:nvSpPr>
        <p:spPr>
          <a:xfrm>
            <a:off x="8365254" y="4657725"/>
            <a:ext cx="228139" cy="86175"/>
          </a:xfrm>
          <a:prstGeom prst="trapezoid">
            <a:avLst>
              <a:gd name="adj" fmla="val 13947"/>
            </a:avLst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175446FE-57B4-E664-AD4E-313BD38F924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8051006" y="4151046"/>
            <a:ext cx="852470" cy="901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0" r:id="rId2"/>
    <p:sldLayoutId id="2147483652" r:id="rId3"/>
    <p:sldLayoutId id="2147483654" r:id="rId4"/>
    <p:sldLayoutId id="2147483655" r:id="rId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rgbClr val="3B475E"/>
          </a:solidFill>
          <a:latin typeface="Sarabun" panose="00000500000000000000" pitchFamily="2" charset="-34"/>
          <a:ea typeface="+mj-ea"/>
          <a:cs typeface="Calibri" panose="020F0502020204030204" pitchFamily="34" charset="0"/>
        </a:defRPr>
      </a:lvl1pPr>
    </p:titleStyle>
    <p:bodyStyle>
      <a:lvl1pPr marL="458788" indent="-45878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2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1pPr>
      <a:lvl2pPr marL="858838" indent="-40163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lang="en-US" sz="2000" kern="1200" dirty="0" smtClean="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18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3pPr>
      <a:lvl4pPr marL="1655763" indent="-284163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1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7" y="1264925"/>
            <a:ext cx="852837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75960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rgbClr val="3B475E"/>
          </a:solidFill>
          <a:latin typeface="Sarabun" panose="00000500000000000000" pitchFamily="2" charset="-34"/>
          <a:ea typeface="+mj-ea"/>
          <a:cs typeface="Calibri" panose="020F0502020204030204" pitchFamily="34" charset="0"/>
        </a:defRPr>
      </a:lvl1pPr>
    </p:titleStyle>
    <p:bodyStyle>
      <a:lvl1pPr marL="458788" indent="-45878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2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1pPr>
      <a:lvl2pPr marL="858838" indent="-40163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lang="en-US" sz="2000" kern="1200" dirty="0" smtClean="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18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3pPr>
      <a:lvl4pPr marL="1655763" indent="-284163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1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microsoft.com/office/2007/relationships/hdphoto" Target="../media/hdphoto2.wd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microsoft.com/office/2007/relationships/hdphoto" Target="../media/hdphoto1.wdp"/><Relationship Id="rId4" Type="http://schemas.openxmlformats.org/officeDocument/2006/relationships/image" Target="../media/image8.png"/><Relationship Id="rId9" Type="http://schemas.microsoft.com/office/2007/relationships/hdphoto" Target="../media/hdphoto3.wdp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microsoft.com/office/2007/relationships/hdphoto" Target="../media/hdphoto5.wdp"/><Relationship Id="rId5" Type="http://schemas.openxmlformats.org/officeDocument/2006/relationships/image" Target="../media/image16.png"/><Relationship Id="rId4" Type="http://schemas.microsoft.com/office/2007/relationships/hdphoto" Target="../media/hdphoto4.wdp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3ABD4-C518-4141-BEFE-F3FDCBE13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dirty="0"/>
              <a:t>Tacit Techniques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D985C-C2CE-4956-A0F3-397B5A0D26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5060" y="3741620"/>
            <a:ext cx="8195391" cy="1024109"/>
          </a:xfrm>
        </p:spPr>
        <p:txBody>
          <a:bodyPr anchor="b"/>
          <a:lstStyle/>
          <a:p>
            <a:pPr>
              <a:spcAft>
                <a:spcPts val="600"/>
              </a:spcAft>
            </a:pPr>
            <a:r>
              <a:rPr lang="en-GB" dirty="0">
                <a:solidFill>
                  <a:schemeClr val="bg1"/>
                </a:solidFill>
              </a:rPr>
              <a:t>APL Wiki</a:t>
            </a:r>
          </a:p>
          <a:p>
            <a:pPr>
              <a:spcAft>
                <a:spcPts val="600"/>
              </a:spcAft>
            </a:pPr>
            <a:r>
              <a:rPr lang="en-GB" dirty="0"/>
              <a:t>Adám Brudzewsky</a:t>
            </a:r>
          </a:p>
          <a:p>
            <a:pPr>
              <a:spcAft>
                <a:spcPts val="600"/>
              </a:spcAft>
              <a:tabLst>
                <a:tab pos="7985125" algn="r"/>
              </a:tabLst>
            </a:pPr>
            <a:r>
              <a:rPr lang="en-GB" dirty="0"/>
              <a:t>Rich Park	asst. Peter Mikkelsen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B740D1-6116-46CC-8E22-DF7E1B66A40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270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9F77C90F-D6D6-83F8-C3A1-5C04B19AD1CD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3"/>
          <a:stretch>
            <a:fillRect/>
          </a:stretch>
        </p:blipFill>
        <p:spPr>
          <a:xfrm>
            <a:off x="6582974" y="1265238"/>
            <a:ext cx="1859059" cy="3241675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761A3-3809-C8DB-9593-E9E259250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en-GB" dirty="0"/>
              <a:t>A multiplication table of </a:t>
            </a:r>
            <a:r>
              <a:rPr lang="en-GB" dirty="0">
                <a:latin typeface="APL385 Unicode" panose="020B0709000202000203" pitchFamily="49" charset="0"/>
              </a:rPr>
              <a:t>N</a:t>
            </a:r>
            <a:r>
              <a:rPr lang="en-GB" dirty="0"/>
              <a:t> is</a:t>
            </a:r>
            <a:br>
              <a:rPr lang="en-GB" dirty="0"/>
            </a:br>
            <a:r>
              <a:rPr lang="en-GB" dirty="0">
                <a:latin typeface="APL385 Unicode" panose="020B0709000202000203" pitchFamily="49" charset="0"/>
              </a:rPr>
              <a:t>(⍳⍵) ∘.× (⍳⍵)</a:t>
            </a: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/>
              <a:t>We can write this as</a:t>
            </a:r>
            <a:br>
              <a:rPr lang="en-GB" dirty="0"/>
            </a:br>
            <a:r>
              <a:rPr lang="en-GB" dirty="0">
                <a:latin typeface="APL385 Unicode" panose="020B0709000202000203" pitchFamily="49" charset="0"/>
              </a:rPr>
              <a:t>∘.×⍨ ⍳⍵</a:t>
            </a: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i="1" dirty="0"/>
              <a:t>“selfie”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F02D7C-B5B8-2DF4-BFEF-B101D31654B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51F86D0-EE99-3222-C30B-4D1BE5B11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Commute</a:t>
            </a:r>
          </a:p>
        </p:txBody>
      </p:sp>
    </p:spTree>
    <p:extLst>
      <p:ext uri="{BB962C8B-B14F-4D97-AF65-F5344CB8AC3E}">
        <p14:creationId xmlns:p14="http://schemas.microsoft.com/office/powerpoint/2010/main" val="98134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C749C6D-C21B-1524-D268-33D6C6BFB2D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2869FE3-E868-DBCB-353B-1FC1C51091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495203"/>
              </p:ext>
            </p:extLst>
          </p:nvPr>
        </p:nvGraphicFramePr>
        <p:xfrm>
          <a:off x="323850" y="1265238"/>
          <a:ext cx="8524800" cy="3358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1200">
                  <a:extLst>
                    <a:ext uri="{9D8B030D-6E8A-4147-A177-3AD203B41FA5}">
                      <a16:colId xmlns:a16="http://schemas.microsoft.com/office/drawing/2014/main" val="2735055821"/>
                    </a:ext>
                  </a:extLst>
                </a:gridCol>
                <a:gridCol w="2131200">
                  <a:extLst>
                    <a:ext uri="{9D8B030D-6E8A-4147-A177-3AD203B41FA5}">
                      <a16:colId xmlns:a16="http://schemas.microsoft.com/office/drawing/2014/main" val="628253051"/>
                    </a:ext>
                  </a:extLst>
                </a:gridCol>
                <a:gridCol w="2131200">
                  <a:extLst>
                    <a:ext uri="{9D8B030D-6E8A-4147-A177-3AD203B41FA5}">
                      <a16:colId xmlns:a16="http://schemas.microsoft.com/office/drawing/2014/main" val="3438211211"/>
                    </a:ext>
                  </a:extLst>
                </a:gridCol>
                <a:gridCol w="2131200">
                  <a:extLst>
                    <a:ext uri="{9D8B030D-6E8A-4147-A177-3AD203B41FA5}">
                      <a16:colId xmlns:a16="http://schemas.microsoft.com/office/drawing/2014/main" val="2382914896"/>
                    </a:ext>
                  </a:extLst>
                </a:gridCol>
              </a:tblGrid>
              <a:tr h="483093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accent6"/>
                          </a:solidFill>
                        </a:rPr>
                        <a:t>Over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accent6"/>
                          </a:solidFill>
                        </a:rPr>
                        <a:t>Beside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accent6"/>
                          </a:solidFill>
                        </a:rPr>
                        <a:t>Atop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accent6"/>
                          </a:solidFill>
                        </a:rPr>
                        <a:t>Commute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859333"/>
                  </a:ext>
                </a:extLst>
              </a:tr>
              <a:tr h="2190873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709364"/>
                  </a:ext>
                </a:extLst>
              </a:tr>
              <a:tr h="684774">
                <a:tc>
                  <a:txBody>
                    <a:bodyPr/>
                    <a:lstStyle/>
                    <a:p>
                      <a:pPr algn="ctr"/>
                      <a:r>
                        <a:rPr lang="en-GB" sz="1800" i="1" dirty="0">
                          <a:solidFill>
                            <a:schemeClr val="accent6"/>
                          </a:solidFill>
                        </a:rPr>
                        <a:t>pre-process</a:t>
                      </a:r>
                    </a:p>
                    <a:p>
                      <a:pPr algn="ctr"/>
                      <a:r>
                        <a:rPr lang="en-GB" sz="1800" i="1" dirty="0">
                          <a:solidFill>
                            <a:schemeClr val="accent6"/>
                          </a:solidFill>
                        </a:rPr>
                        <a:t>both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i="1" dirty="0">
                          <a:solidFill>
                            <a:schemeClr val="accent6"/>
                          </a:solidFill>
                        </a:rPr>
                        <a:t>pre-process</a:t>
                      </a:r>
                      <a:br>
                        <a:rPr lang="en-GB" sz="1800" i="1" dirty="0">
                          <a:solidFill>
                            <a:schemeClr val="accent6"/>
                          </a:solidFill>
                        </a:rPr>
                      </a:br>
                      <a:r>
                        <a:rPr lang="en-GB" sz="1800" i="1" dirty="0">
                          <a:solidFill>
                            <a:schemeClr val="accent6"/>
                          </a:solidFill>
                        </a:rPr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i="1" dirty="0">
                          <a:solidFill>
                            <a:schemeClr val="accent6"/>
                          </a:solidFill>
                        </a:rPr>
                        <a:t>post-process</a:t>
                      </a:r>
                      <a:br>
                        <a:rPr lang="en-GB" sz="1800" i="1" dirty="0">
                          <a:solidFill>
                            <a:schemeClr val="accent6"/>
                          </a:solidFill>
                        </a:rPr>
                      </a:br>
                      <a:r>
                        <a:rPr lang="en-GB" sz="1800" i="1" dirty="0">
                          <a:solidFill>
                            <a:schemeClr val="accent6"/>
                          </a:solidFill>
                        </a:rPr>
                        <a:t>result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i="1" dirty="0">
                          <a:solidFill>
                            <a:schemeClr val="accent6"/>
                          </a:solidFill>
                        </a:rPr>
                        <a:t>selfie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535987"/>
                  </a:ext>
                </a:extLst>
              </a:tr>
            </a:tbl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1BCFEEA-CAD4-D0CA-62C7-D8AA976C371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F555CE7-B334-1B74-C295-A58BA73F6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8524800" cy="685535"/>
          </a:xfrm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GB" b="1" dirty="0">
                <a:solidFill>
                  <a:srgbClr val="000000"/>
                </a:solidFill>
              </a:rPr>
              <a:t>Tacit Techniques</a:t>
            </a:r>
            <a:br>
              <a:rPr lang="en-GB" dirty="0">
                <a:solidFill>
                  <a:srgbClr val="000000"/>
                </a:solidFill>
              </a:rPr>
            </a:br>
            <a:r>
              <a:rPr lang="en-GB" dirty="0">
                <a:solidFill>
                  <a:srgbClr val="000000"/>
                </a:solidFill>
              </a:rPr>
              <a:t>Function Compositions</a:t>
            </a:r>
          </a:p>
        </p:txBody>
      </p:sp>
      <p:pic>
        <p:nvPicPr>
          <p:cNvPr id="9" name="Content Placeholder 5">
            <a:extLst>
              <a:ext uri="{FF2B5EF4-FFF2-40B4-BE49-F238E27FC236}">
                <a16:creationId xmlns:a16="http://schemas.microsoft.com/office/drawing/2014/main" id="{605AD6A3-B62F-09E8-DB29-6B640E6396F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" r="153"/>
          <a:stretch/>
        </p:blipFill>
        <p:spPr>
          <a:xfrm>
            <a:off x="601559" y="1591346"/>
            <a:ext cx="1476523" cy="2405016"/>
          </a:xfrm>
          <a:prstGeom prst="rect">
            <a:avLst/>
          </a:prstGeom>
        </p:spPr>
      </p:pic>
      <p:pic>
        <p:nvPicPr>
          <p:cNvPr id="10" name="Content Placeholder 16">
            <a:extLst>
              <a:ext uri="{FF2B5EF4-FFF2-40B4-BE49-F238E27FC236}">
                <a16:creationId xmlns:a16="http://schemas.microsoft.com/office/drawing/2014/main" id="{62A3AFDF-2FBF-A094-B7C3-7DC6142ED9D5}"/>
              </a:ext>
            </a:extLst>
          </p:cNvPr>
          <p:cNvPicPr>
            <a:picLocks noChangeAspect="1"/>
          </p:cNvPicPr>
          <p:nvPr/>
        </p:nvPicPr>
        <p:blipFill>
          <a:blip r:embed="rId4">
            <a:biLevel thresh="7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55246" y="1593695"/>
            <a:ext cx="1342731" cy="2402782"/>
          </a:xfrm>
          <a:prstGeom prst="rect">
            <a:avLst/>
          </a:prstGeom>
        </p:spPr>
      </p:pic>
      <p:pic>
        <p:nvPicPr>
          <p:cNvPr id="11" name="Content Placeholder 5">
            <a:extLst>
              <a:ext uri="{FF2B5EF4-FFF2-40B4-BE49-F238E27FC236}">
                <a16:creationId xmlns:a16="http://schemas.microsoft.com/office/drawing/2014/main" id="{822BF83E-0B76-F559-B18F-101E0DCCE5D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biLevel thresh="7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9" r="79"/>
          <a:stretch/>
        </p:blipFill>
        <p:spPr>
          <a:xfrm>
            <a:off x="4952885" y="1591347"/>
            <a:ext cx="1388732" cy="2413696"/>
          </a:xfrm>
          <a:prstGeom prst="rect">
            <a:avLst/>
          </a:prstGeom>
        </p:spPr>
      </p:pic>
      <p:pic>
        <p:nvPicPr>
          <p:cNvPr id="12" name="Content Placeholder 12">
            <a:extLst>
              <a:ext uri="{FF2B5EF4-FFF2-40B4-BE49-F238E27FC236}">
                <a16:creationId xmlns:a16="http://schemas.microsoft.com/office/drawing/2014/main" id="{BCC8909D-C1D4-FA4B-3B2A-DE406E1BDC3A}"/>
              </a:ext>
            </a:extLst>
          </p:cNvPr>
          <p:cNvPicPr>
            <a:picLocks noChangeAspect="1"/>
          </p:cNvPicPr>
          <p:nvPr/>
        </p:nvPicPr>
        <p:blipFill>
          <a:blip r:embed="rId8">
            <a:biLevel thresh="75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-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57999" y="1593932"/>
            <a:ext cx="1388732" cy="2421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451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53CFD5-514D-813B-CA90-41BBFF716BC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020272" y="1264925"/>
            <a:ext cx="1831628" cy="3242039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GB" sz="2400" dirty="0">
                <a:solidFill>
                  <a:schemeClr val="accent2"/>
                </a:solidFill>
                <a:latin typeface="APL385 Unicode" panose="020B0709000202000203" pitchFamily="49" charset="0"/>
              </a:rPr>
              <a:t>1</a:t>
            </a:r>
          </a:p>
          <a:p>
            <a:pPr>
              <a:spcAft>
                <a:spcPts val="2400"/>
              </a:spcAft>
            </a:pPr>
            <a:r>
              <a:rPr lang="en-GB" sz="2400" dirty="0">
                <a:solidFill>
                  <a:schemeClr val="accent2"/>
                </a:solidFill>
                <a:latin typeface="APL385 Unicode" panose="020B0709000202000203" pitchFamily="49" charset="0"/>
              </a:rPr>
              <a:t>1 0</a:t>
            </a:r>
          </a:p>
          <a:p>
            <a:pPr>
              <a:spcAft>
                <a:spcPts val="2400"/>
              </a:spcAft>
            </a:pPr>
            <a:r>
              <a:rPr lang="en-GB" sz="2400" dirty="0">
                <a:solidFill>
                  <a:schemeClr val="accent2"/>
                </a:solidFill>
                <a:latin typeface="APL385 Unicode" panose="020B0709000202000203" pitchFamily="49" charset="0"/>
              </a:rPr>
              <a:t>4 10 0</a:t>
            </a:r>
          </a:p>
          <a:p>
            <a:r>
              <a:rPr lang="en-GB" sz="2400" dirty="0">
                <a:solidFill>
                  <a:schemeClr val="accent2"/>
                </a:solidFill>
                <a:latin typeface="APL385 Unicode" panose="020B0709000202000203" pitchFamily="49" charset="0"/>
              </a:rPr>
              <a:t>¯10 4 0 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D4C3D-4304-1FD5-546A-C969A219F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400398" cy="3242040"/>
          </a:xfrm>
        </p:spPr>
        <p:txBody>
          <a:bodyPr>
            <a:normAutofit/>
          </a:bodyPr>
          <a:lstStyle/>
          <a:p>
            <a:pPr marL="360363" indent="-360363">
              <a:spcAft>
                <a:spcPts val="2400"/>
              </a:spcAft>
              <a:buSzPct val="100000"/>
              <a:buFont typeface="+mj-lt"/>
              <a:buAutoNum type="arabicPeriod"/>
            </a:pPr>
            <a:r>
              <a:rPr lang="en-GB" dirty="0"/>
              <a:t> </a:t>
            </a:r>
            <a:r>
              <a:rPr lang="en-GB" dirty="0">
                <a:latin typeface="APL385 Unicode" panose="020B0709000202000203" pitchFamily="49" charset="0"/>
              </a:rPr>
              <a:t>'Hello' {(⎕C ⍺)≡(⎕C ⍵)} 'HELLO'</a:t>
            </a:r>
          </a:p>
          <a:p>
            <a:pPr marL="360363" indent="-360363">
              <a:spcAft>
                <a:spcPts val="2400"/>
              </a:spcAft>
              <a:buSzPct val="100000"/>
              <a:buFont typeface="+mj-lt"/>
              <a:buAutoNum type="arabicPeriod"/>
            </a:pPr>
            <a:r>
              <a:rPr lang="en-GB" dirty="0"/>
              <a:t> </a:t>
            </a:r>
            <a:r>
              <a:rPr lang="en-GB" dirty="0">
                <a:latin typeface="APL385 Unicode" panose="020B0709000202000203" pitchFamily="49" charset="0"/>
              </a:rPr>
              <a:t>'ab' 'cd' {∧/⍺∊⍵}¨ 'abba' 'dad'</a:t>
            </a:r>
          </a:p>
          <a:p>
            <a:pPr marL="360363" indent="-360363">
              <a:spcAft>
                <a:spcPts val="2400"/>
              </a:spcAft>
              <a:buSzPct val="100000"/>
              <a:buFont typeface="+mj-lt"/>
              <a:buAutoNum type="arabicPeriod"/>
            </a:pPr>
            <a:r>
              <a:rPr lang="en-GB" dirty="0"/>
              <a:t> </a:t>
            </a:r>
            <a:r>
              <a:rPr lang="en-GB" dirty="0">
                <a:latin typeface="APL385 Unicode" panose="020B0709000202000203" pitchFamily="49" charset="0"/>
              </a:rPr>
              <a:t>64 1000 0 {⍺*÷⍵} 3</a:t>
            </a:r>
          </a:p>
          <a:p>
            <a:pPr marL="360363" indent="-360363">
              <a:spcAft>
                <a:spcPts val="2400"/>
              </a:spcAft>
              <a:buSzPct val="100000"/>
              <a:buFont typeface="+mj-lt"/>
              <a:buAutoNum type="arabicPeriod"/>
            </a:pPr>
            <a:r>
              <a:rPr lang="en-GB" dirty="0"/>
              <a:t> </a:t>
            </a:r>
            <a:r>
              <a:rPr lang="en-GB" dirty="0">
                <a:latin typeface="APL385 Unicode" panose="020B0709000202000203" pitchFamily="49" charset="0"/>
              </a:rPr>
              <a:t>10 4 1 0 {⍺××⍵} ¯3 2 0 ¯1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8B303C-5EC5-4A1D-E549-9834EFE65A7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51EAD3-899C-F4E9-CA5A-567DAE6C6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Tasks: </a:t>
            </a:r>
            <a:r>
              <a:rPr lang="en-GB" dirty="0" err="1"/>
              <a:t>Tacify</a:t>
            </a:r>
            <a:r>
              <a:rPr lang="en-GB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21760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939C2E8-F1B9-3A2C-B4AB-327A94D4D30F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ADA0C-CC9F-CCF1-93D3-F3AC390CB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6092513" cy="37911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Also a type of composition</a:t>
            </a:r>
          </a:p>
          <a:p>
            <a:pPr marL="0" indent="0">
              <a:buNone/>
            </a:pPr>
            <a:r>
              <a:rPr lang="en-GB" dirty="0"/>
              <a:t>Sequence of functions in isolation:</a:t>
            </a:r>
          </a:p>
          <a:p>
            <a:r>
              <a:rPr lang="en-GB" dirty="0"/>
              <a:t>Parenthesised:</a:t>
            </a:r>
            <a:br>
              <a:rPr lang="en-GB" dirty="0"/>
            </a:br>
            <a:r>
              <a:rPr lang="en-GB" dirty="0">
                <a:latin typeface="APL385 Unicode" panose="020B0709000202000203" pitchFamily="49" charset="0"/>
              </a:rPr>
              <a:t>	(+⌿÷≢) 3 1 4 1 5</a:t>
            </a:r>
          </a:p>
          <a:p>
            <a:r>
              <a:rPr lang="en-GB" dirty="0"/>
              <a:t>Assigned</a:t>
            </a:r>
            <a:br>
              <a:rPr lang="en-GB" dirty="0"/>
            </a:br>
            <a:r>
              <a:rPr lang="en-GB" dirty="0">
                <a:latin typeface="APL385 Unicode" panose="020B0709000202000203" pitchFamily="49" charset="0"/>
              </a:rPr>
              <a:t>	</a:t>
            </a:r>
            <a:r>
              <a:rPr lang="en-GB" dirty="0" err="1">
                <a:latin typeface="APL385 Unicode" panose="020B0709000202000203" pitchFamily="49" charset="0"/>
              </a:rPr>
              <a:t>Avg</a:t>
            </a:r>
            <a:r>
              <a:rPr lang="en-GB" dirty="0">
                <a:latin typeface="APL385 Unicode" panose="020B0709000202000203" pitchFamily="49" charset="0"/>
              </a:rPr>
              <a:t>←+⌿÷≢</a:t>
            </a:r>
            <a:br>
              <a:rPr lang="en-GB" dirty="0">
                <a:latin typeface="APL385 Unicode" panose="020B0709000202000203" pitchFamily="49" charset="0"/>
              </a:rPr>
            </a:br>
            <a:r>
              <a:rPr lang="en-GB" dirty="0">
                <a:latin typeface="APL385 Unicode" panose="020B0709000202000203" pitchFamily="49" charset="0"/>
              </a:rPr>
              <a:t>	</a:t>
            </a:r>
            <a:r>
              <a:rPr lang="en-GB" dirty="0" err="1">
                <a:latin typeface="APL385 Unicode" panose="020B0709000202000203" pitchFamily="49" charset="0"/>
              </a:rPr>
              <a:t>Avg</a:t>
            </a:r>
            <a:r>
              <a:rPr lang="en-GB" dirty="0">
                <a:latin typeface="APL385 Unicode" panose="020B0709000202000203" pitchFamily="49" charset="0"/>
              </a:rPr>
              <a:t> 3 1 4 1 5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145C42-8E25-85AF-5532-1C1867DD54C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490D839-5D17-C20B-93DE-D1BF2781D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Train Introduction</a:t>
            </a:r>
          </a:p>
        </p:txBody>
      </p:sp>
    </p:spTree>
    <p:extLst>
      <p:ext uri="{BB962C8B-B14F-4D97-AF65-F5344CB8AC3E}">
        <p14:creationId xmlns:p14="http://schemas.microsoft.com/office/powerpoint/2010/main" val="123177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1259A6-63E1-40D7-DB56-A2FD1DCD9BE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35D0D-2258-75F8-C8A3-206B72095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→  (f</a:t>
            </a:r>
            <a:r>
              <a:rPr lang="en-GB" sz="1200" dirty="0">
                <a:solidFill>
                  <a:schemeClr val="bg1"/>
                </a:solidFill>
                <a:latin typeface="APL385 Unicode" panose="020B0709000202000203" pitchFamily="49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+</a:t>
            </a:r>
            <a:r>
              <a:rPr lang="en-GB" sz="1200" dirty="0">
                <a:solidFill>
                  <a:schemeClr val="bg1"/>
                </a:solidFill>
                <a:latin typeface="APL385 Unicode" panose="020B0709000202000203" pitchFamily="49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h)</a:t>
            </a:r>
            <a:r>
              <a:rPr lang="en-GB" sz="1200" dirty="0">
                <a:solidFill>
                  <a:schemeClr val="bg1"/>
                </a:solidFill>
                <a:latin typeface="APL385 Unicode" panose="020B0709000202000203" pitchFamily="49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BBE5ECD-3F54-852B-F815-11E26BB47F2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014E4AF-A0D3-B4D2-3DD0-71B6B921A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Discussion: Writing Trains</a:t>
            </a:r>
          </a:p>
        </p:txBody>
      </p:sp>
    </p:spTree>
    <p:extLst>
      <p:ext uri="{BB962C8B-B14F-4D97-AF65-F5344CB8AC3E}">
        <p14:creationId xmlns:p14="http://schemas.microsoft.com/office/powerpoint/2010/main" val="1644258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F3813A-E751-B46F-9769-97A2A2FB40D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35D0D-2258-75F8-C8A3-206B72095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→  (f</a:t>
            </a:r>
            <a:r>
              <a:rPr lang="en-GB" sz="1200" dirty="0">
                <a:solidFill>
                  <a:schemeClr val="bg1"/>
                </a:solidFill>
                <a:latin typeface="APL385 Unicode" panose="020B0709000202000203" pitchFamily="49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+</a:t>
            </a:r>
            <a:r>
              <a:rPr lang="en-GB" sz="1200" dirty="0">
                <a:solidFill>
                  <a:schemeClr val="bg1"/>
                </a:solidFill>
                <a:latin typeface="APL385 Unicode" panose="020B0709000202000203" pitchFamily="49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⊢)</a:t>
            </a:r>
            <a:r>
              <a:rPr lang="en-GB" sz="1200" dirty="0">
                <a:solidFill>
                  <a:schemeClr val="bg1"/>
                </a:solidFill>
                <a:latin typeface="APL385 Unicode" panose="020B0709000202000203" pitchFamily="49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D72A9D7-1428-9F8E-228E-A16A9091D63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014E4AF-A0D3-B4D2-3DD0-71B6B921A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Discussion: Writing Trains</a:t>
            </a:r>
          </a:p>
        </p:txBody>
      </p:sp>
    </p:spTree>
    <p:extLst>
      <p:ext uri="{BB962C8B-B14F-4D97-AF65-F5344CB8AC3E}">
        <p14:creationId xmlns:p14="http://schemas.microsoft.com/office/powerpoint/2010/main" val="154252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4081D2-803A-BCD0-578B-BB8FE0630213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35D0D-2258-75F8-C8A3-206B72095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⊢)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spcAft>
                <a:spcPts val="2400"/>
              </a:spcAft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→  X</a:t>
            </a:r>
            <a:r>
              <a:rPr lang="en-GB" sz="1200" dirty="0">
                <a:solidFill>
                  <a:schemeClr val="bg1"/>
                </a:solidFill>
                <a:latin typeface="APL385 Unicode" panose="020B0709000202000203" pitchFamily="49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(f</a:t>
            </a:r>
            <a:r>
              <a:rPr lang="en-GB" sz="1200" dirty="0">
                <a:solidFill>
                  <a:schemeClr val="bg1"/>
                </a:solidFill>
                <a:latin typeface="APL385 Unicode" panose="020B0709000202000203" pitchFamily="49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+</a:t>
            </a:r>
            <a:r>
              <a:rPr lang="en-GB" sz="1200" dirty="0">
                <a:solidFill>
                  <a:schemeClr val="bg1"/>
                </a:solidFill>
                <a:latin typeface="APL385 Unicode" panose="020B0709000202000203" pitchFamily="49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h)</a:t>
            </a:r>
            <a:r>
              <a:rPr lang="en-GB" sz="1200" dirty="0">
                <a:solidFill>
                  <a:schemeClr val="bg1"/>
                </a:solidFill>
                <a:latin typeface="APL385 Unicode" panose="020B0709000202000203" pitchFamily="49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102156C-8CEF-19F2-DEFC-93B1854DE99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014E4AF-A0D3-B4D2-3DD0-71B6B921A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Discussion: Writing Trains</a:t>
            </a:r>
          </a:p>
        </p:txBody>
      </p:sp>
    </p:spTree>
    <p:extLst>
      <p:ext uri="{BB962C8B-B14F-4D97-AF65-F5344CB8AC3E}">
        <p14:creationId xmlns:p14="http://schemas.microsoft.com/office/powerpoint/2010/main" val="252118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718AFF-69FD-ACF5-8212-E32D82F7CA4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35D0D-2258-75F8-C8A3-206B72095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⊢)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spcAft>
                <a:spcPts val="2400"/>
              </a:spcAft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(X   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  →  X</a:t>
            </a:r>
            <a:r>
              <a:rPr lang="en-GB" sz="1200" dirty="0">
                <a:solidFill>
                  <a:schemeClr val="bg1"/>
                </a:solidFill>
                <a:latin typeface="APL385 Unicode" panose="020B0709000202000203" pitchFamily="49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(⊣</a:t>
            </a:r>
            <a:r>
              <a:rPr lang="en-GB" sz="1200" dirty="0">
                <a:solidFill>
                  <a:schemeClr val="bg1"/>
                </a:solidFill>
                <a:latin typeface="APL385 Unicode" panose="020B0709000202000203" pitchFamily="49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+</a:t>
            </a:r>
            <a:r>
              <a:rPr lang="en-GB" sz="1200" dirty="0">
                <a:solidFill>
                  <a:schemeClr val="bg1"/>
                </a:solidFill>
                <a:latin typeface="APL385 Unicode" panose="020B0709000202000203" pitchFamily="49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h)</a:t>
            </a:r>
            <a:r>
              <a:rPr lang="en-GB" sz="1200" dirty="0">
                <a:solidFill>
                  <a:schemeClr val="bg1"/>
                </a:solidFill>
                <a:latin typeface="APL385 Unicode" panose="020B0709000202000203" pitchFamily="49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9944D65-B271-10C0-8D53-67EED35F51A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014E4AF-A0D3-B4D2-3DD0-71B6B921A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Discussion: Writing Trains</a:t>
            </a:r>
          </a:p>
        </p:txBody>
      </p:sp>
    </p:spTree>
    <p:extLst>
      <p:ext uri="{BB962C8B-B14F-4D97-AF65-F5344CB8AC3E}">
        <p14:creationId xmlns:p14="http://schemas.microsoft.com/office/powerpoint/2010/main" val="337963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9BE435-181D-2BF3-924C-BAAA40C02A63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35D0D-2258-75F8-C8A3-206B72095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⊢)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spcAft>
                <a:spcPts val="2400"/>
              </a:spcAft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(X   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(⊣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+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4BBD92A-7B72-B9AA-774C-7234F158142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014E4AF-A0D3-B4D2-3DD0-71B6B921A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Discussion: Writing Trains</a:t>
            </a:r>
          </a:p>
        </p:txBody>
      </p:sp>
    </p:spTree>
    <p:extLst>
      <p:ext uri="{BB962C8B-B14F-4D97-AF65-F5344CB8AC3E}">
        <p14:creationId xmlns:p14="http://schemas.microsoft.com/office/powerpoint/2010/main" val="2405668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A close-up of a diagram&#10;&#10;Description automatically generated">
            <a:extLst>
              <a:ext uri="{FF2B5EF4-FFF2-40B4-BE49-F238E27FC236}">
                <a16:creationId xmlns:a16="http://schemas.microsoft.com/office/drawing/2014/main" id="{27893FB6-1149-566F-B82F-EE75FCECE065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3294" y="1262806"/>
            <a:ext cx="2939460" cy="2500371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35D0D-2258-75F8-C8A3-206B72095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⊢)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spcAft>
                <a:spcPts val="240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→  ( </a:t>
            </a:r>
            <a:r>
              <a:rPr lang="en-GB" sz="1200" dirty="0">
                <a:solidFill>
                  <a:schemeClr val="bg1"/>
                </a:solidFill>
                <a:latin typeface="APL385 Unicode" panose="020B0709000202000203" pitchFamily="49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g</a:t>
            </a:r>
            <a:r>
              <a:rPr lang="en-GB" sz="1200" dirty="0">
                <a:solidFill>
                  <a:schemeClr val="bg1"/>
                </a:solidFill>
                <a:latin typeface="APL385 Unicode" panose="020B0709000202000203" pitchFamily="49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h)</a:t>
            </a:r>
            <a:r>
              <a:rPr lang="en-GB" sz="1200" dirty="0">
                <a:solidFill>
                  <a:schemeClr val="bg1"/>
                </a:solidFill>
                <a:latin typeface="APL385 Unicode" panose="020B0709000202000203" pitchFamily="49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(X   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(⊣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4D04300-B9D6-B20D-4B45-830E71AA7E5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014E4AF-A0D3-B4D2-3DD0-71B6B921A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Discussion: Writing Trains</a:t>
            </a:r>
          </a:p>
        </p:txBody>
      </p:sp>
    </p:spTree>
    <p:extLst>
      <p:ext uri="{BB962C8B-B14F-4D97-AF65-F5344CB8AC3E}">
        <p14:creationId xmlns:p14="http://schemas.microsoft.com/office/powerpoint/2010/main" val="46488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3ABD4-C518-4141-BEFE-F3FDCBE13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dirty="0"/>
              <a:t>These</a:t>
            </a:r>
            <a:br>
              <a:rPr lang="en-GB" dirty="0"/>
            </a:br>
            <a:r>
              <a:rPr lang="en-GB" dirty="0"/>
              <a:t>Tacit Techniques</a:t>
            </a:r>
            <a:br>
              <a:rPr lang="en-GB" dirty="0"/>
            </a:br>
            <a:r>
              <a:rPr lang="en-GB" dirty="0"/>
              <a:t>Will Blow Your Mind!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D985C-C2CE-4956-A0F3-397B5A0D26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5060" y="3741620"/>
            <a:ext cx="8451111" cy="1024109"/>
          </a:xfrm>
        </p:spPr>
        <p:txBody>
          <a:bodyPr anchor="b"/>
          <a:lstStyle/>
          <a:p>
            <a:pPr>
              <a:spcAft>
                <a:spcPts val="600"/>
              </a:spcAft>
              <a:tabLst>
                <a:tab pos="2597150" algn="l"/>
              </a:tabLst>
            </a:pPr>
            <a:r>
              <a:rPr lang="en-GB" dirty="0"/>
              <a:t>APL Wiki	</a:t>
            </a:r>
            <a:r>
              <a:rPr lang="en-GB" i="0" dirty="0" err="1"/>
              <a:t>apl.wiki</a:t>
            </a:r>
            <a:r>
              <a:rPr lang="en-GB" i="0" dirty="0"/>
              <a:t>/</a:t>
            </a:r>
            <a:r>
              <a:rPr lang="en-GB" i="0" dirty="0" err="1"/>
              <a:t>tacit#Tutorials</a:t>
            </a:r>
            <a:endParaRPr lang="en-GB" i="0" dirty="0"/>
          </a:p>
          <a:p>
            <a:pPr>
              <a:spcAft>
                <a:spcPts val="600"/>
              </a:spcAft>
              <a:tabLst>
                <a:tab pos="2597150" algn="l"/>
              </a:tabLst>
            </a:pPr>
            <a:r>
              <a:rPr lang="en-GB" dirty="0"/>
              <a:t>Adám Brudzewsky	</a:t>
            </a:r>
            <a:r>
              <a:rPr lang="en-GB" i="0" dirty="0"/>
              <a:t>xpqz.github.io/cultivations/Trains</a:t>
            </a:r>
          </a:p>
          <a:p>
            <a:pPr>
              <a:spcAft>
                <a:spcPts val="600"/>
              </a:spcAft>
              <a:tabLst>
                <a:tab pos="2597150" algn="l"/>
              </a:tabLst>
            </a:pPr>
            <a:r>
              <a:rPr lang="en-GB" dirty="0"/>
              <a:t>Rich Park	</a:t>
            </a:r>
            <a:r>
              <a:rPr lang="en-GB" i="0" dirty="0"/>
              <a:t>youtu.be/Enlh5qwwDuY “Train Spotting”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B740D1-6116-46CC-8E22-DF7E1B66A40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0318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B056E2-ABB4-4C90-867D-B42DCB3D116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35D0D-2258-75F8-C8A3-206B72095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6109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⊢)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spcAft>
                <a:spcPts val="240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(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(X   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(⊣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     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→  X</a:t>
            </a:r>
            <a:r>
              <a:rPr lang="en-GB" sz="1200" dirty="0">
                <a:solidFill>
                  <a:schemeClr val="bg1"/>
                </a:solidFill>
                <a:latin typeface="APL385 Unicode" panose="020B0709000202000203" pitchFamily="49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( </a:t>
            </a:r>
            <a:r>
              <a:rPr lang="en-GB" sz="1200" dirty="0">
                <a:solidFill>
                  <a:schemeClr val="bg1"/>
                </a:solidFill>
                <a:latin typeface="APL385 Unicode" panose="020B0709000202000203" pitchFamily="49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g</a:t>
            </a:r>
            <a:r>
              <a:rPr lang="en-GB" sz="1200" dirty="0">
                <a:solidFill>
                  <a:schemeClr val="bg1"/>
                </a:solidFill>
                <a:latin typeface="APL385 Unicode" panose="020B0709000202000203" pitchFamily="49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h)</a:t>
            </a:r>
            <a:r>
              <a:rPr lang="en-GB" sz="1200" dirty="0">
                <a:solidFill>
                  <a:schemeClr val="bg1"/>
                </a:solidFill>
                <a:latin typeface="APL385 Unicode" panose="020B0709000202000203" pitchFamily="49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0BE1E49-8B0A-93CA-63FE-45B9C373D9A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014E4AF-A0D3-B4D2-3DD0-71B6B921A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Discussion: Writing Trains</a:t>
            </a:r>
          </a:p>
        </p:txBody>
      </p:sp>
    </p:spTree>
    <p:extLst>
      <p:ext uri="{BB962C8B-B14F-4D97-AF65-F5344CB8AC3E}">
        <p14:creationId xmlns:p14="http://schemas.microsoft.com/office/powerpoint/2010/main" val="2945153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3025E1-8FF1-2F13-B6AE-6316C4EFC2F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35D0D-2258-75F8-C8A3-206B72095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6092513" cy="35030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⊢)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spcAft>
                <a:spcPts val="240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(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(X   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(⊣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     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E78C875-436A-35EC-D58E-B0B1783B8F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014E4AF-A0D3-B4D2-3DD0-71B6B921A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Discussion: Writing Trains</a:t>
            </a:r>
          </a:p>
        </p:txBody>
      </p:sp>
    </p:spTree>
    <p:extLst>
      <p:ext uri="{BB962C8B-B14F-4D97-AF65-F5344CB8AC3E}">
        <p14:creationId xmlns:p14="http://schemas.microsoft.com/office/powerpoint/2010/main" val="10154122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close-up of a diagram&#10;&#10;Description automatically generated">
            <a:extLst>
              <a:ext uri="{FF2B5EF4-FFF2-40B4-BE49-F238E27FC236}">
                <a16:creationId xmlns:a16="http://schemas.microsoft.com/office/drawing/2014/main" id="{24BBFF20-0544-52CB-657B-6DD8492FA159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919" y="1635646"/>
            <a:ext cx="2938272" cy="2499360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35D0D-2258-75F8-C8A3-206B72095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6092513" cy="35030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⊢)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spcAft>
                <a:spcPts val="240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(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(X   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(⊣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h)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     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Y)  →  X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f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g)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E78C875-436A-35EC-D58E-B0B1783B8F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014E4AF-A0D3-B4D2-3DD0-71B6B921A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Discussion: Writing Trains</a:t>
            </a:r>
          </a:p>
        </p:txBody>
      </p:sp>
    </p:spTree>
    <p:extLst>
      <p:ext uri="{BB962C8B-B14F-4D97-AF65-F5344CB8AC3E}">
        <p14:creationId xmlns:p14="http://schemas.microsoft.com/office/powerpoint/2010/main" val="22235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couple of lines with letters and numbers&#10;&#10;Description automatically generated with medium confidence">
            <a:extLst>
              <a:ext uri="{FF2B5EF4-FFF2-40B4-BE49-F238E27FC236}">
                <a16:creationId xmlns:a16="http://schemas.microsoft.com/office/drawing/2014/main" id="{AA7BF017-4C2C-7BA4-0CC1-A9E246FD6516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860" y="142884"/>
            <a:ext cx="2938682" cy="2499709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ADA0C-CC9F-CCF1-93D3-F3AC390CB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6092513" cy="3791101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GB" dirty="0"/>
              <a:t>Some parts can actually be arrays:</a:t>
            </a:r>
          </a:p>
          <a:p>
            <a:pPr>
              <a:spcAft>
                <a:spcPts val="0"/>
              </a:spcAft>
            </a:pPr>
            <a:r>
              <a:rPr lang="en-GB" dirty="0">
                <a:latin typeface="APL333" panose="020B0700000202000203" pitchFamily="34" charset="0"/>
              </a:rPr>
              <a:t>A g h</a:t>
            </a: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/>
              <a:t>is</a:t>
            </a: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33" panose="020B0700000202000203" pitchFamily="34" charset="0"/>
              </a:rPr>
              <a:t>{A} g h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dirty="0"/>
              <a:t>Two sub-types of trains:</a:t>
            </a:r>
          </a:p>
          <a:p>
            <a:pPr>
              <a:spcAft>
                <a:spcPts val="0"/>
              </a:spcAft>
            </a:pPr>
            <a:r>
              <a:rPr lang="en-GB" dirty="0"/>
              <a:t>Fork:	</a:t>
            </a:r>
            <a:r>
              <a:rPr lang="en-GB" dirty="0">
                <a:latin typeface="APL333" panose="020B0700000202000203" pitchFamily="34" charset="0"/>
              </a:rPr>
              <a:t>f g h</a:t>
            </a: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/>
              <a:t>and</a:t>
            </a: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33" panose="020B0700000202000203" pitchFamily="34" charset="0"/>
              </a:rPr>
              <a:t>A g h</a:t>
            </a:r>
          </a:p>
          <a:p>
            <a:pPr>
              <a:spcAft>
                <a:spcPts val="0"/>
              </a:spcAft>
            </a:pPr>
            <a:r>
              <a:rPr lang="en-GB" dirty="0"/>
              <a:t>Atop:	</a:t>
            </a:r>
            <a:r>
              <a:rPr lang="en-GB" dirty="0">
                <a:latin typeface="APL333" panose="020B0700000202000203" pitchFamily="34" charset="0"/>
              </a:rPr>
              <a:t>f g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dirty="0"/>
              <a:t>Longer trains:</a:t>
            </a:r>
          </a:p>
          <a:p>
            <a:pPr>
              <a:spcAft>
                <a:spcPts val="0"/>
              </a:spcAft>
            </a:pPr>
            <a:r>
              <a:rPr lang="en-GB" dirty="0">
                <a:latin typeface="APL333" panose="020B0700000202000203" pitchFamily="34" charset="0"/>
              </a:rPr>
              <a:t>(d e f g h)</a:t>
            </a: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/>
              <a:t>is</a:t>
            </a: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33" panose="020B0700000202000203" pitchFamily="34" charset="0"/>
              </a:rPr>
              <a:t>(d e (f g h))</a:t>
            </a:r>
          </a:p>
          <a:p>
            <a:pPr>
              <a:spcAft>
                <a:spcPts val="0"/>
              </a:spcAft>
            </a:pPr>
            <a:r>
              <a:rPr lang="en-GB" dirty="0">
                <a:latin typeface="APL333" panose="020B0700000202000203" pitchFamily="34" charset="0"/>
              </a:rPr>
              <a:t>(e f g h)</a:t>
            </a: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/>
              <a:t>is</a:t>
            </a: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33" panose="020B0700000202000203" pitchFamily="34" charset="0"/>
              </a:rPr>
              <a:t>(e (f g h))</a:t>
            </a:r>
          </a:p>
          <a:p>
            <a:pPr lvl="1"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145C42-8E25-85AF-5532-1C1867DD54C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490D839-5D17-C20B-93DE-D1BF2781D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Train Details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11B5338-E958-9920-A6C9-4A1E7E7391F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3814"/>
          <a:stretch/>
        </p:blipFill>
        <p:spPr>
          <a:xfrm>
            <a:off x="4752757" y="2925067"/>
            <a:ext cx="2780164" cy="179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5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35D0D-2258-75F8-C8A3-206B72095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3636405" cy="3242040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en-GB" sz="2000" b="1" dirty="0">
                <a:solidFill>
                  <a:srgbClr val="000000"/>
                </a:solidFill>
              </a:rPr>
              <a:t>Monadic</a:t>
            </a:r>
            <a:endParaRPr lang="en-GB" b="1" dirty="0">
              <a:solidFill>
                <a:srgbClr val="000000"/>
              </a:solidFill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(f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Y)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g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(h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Y) 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↔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 (f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g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h)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(f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Y)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g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( 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Y) </a:t>
            </a:r>
            <a:r>
              <a:rPr kumimoji="0" lang="en-GB" sz="10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L385 Unicode" panose="020B0709000202000203" pitchFamily="49" charset="0"/>
                <a:ea typeface="+mn-ea"/>
                <a:cs typeface="+mn-cs"/>
              </a:rPr>
              <a:t> </a:t>
            </a:r>
            <a:r>
              <a:rPr kumimoji="0" lang="en-GB" sz="20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L385 Unicode" panose="020B0709000202000203" pitchFamily="49" charset="0"/>
                <a:ea typeface="+mn-ea"/>
                <a:cs typeface="+mn-cs"/>
              </a:rPr>
              <a:t>↔</a:t>
            </a:r>
            <a:r>
              <a:rPr kumimoji="0" lang="en-GB" sz="10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L385 Unicode" panose="020B0709000202000203" pitchFamily="49" charset="0"/>
                <a:ea typeface="+mn-ea"/>
                <a:cs typeface="+mn-cs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 (f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g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⊢)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  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  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g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(h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Y) </a:t>
            </a:r>
            <a:r>
              <a:rPr kumimoji="0" lang="en-GB" sz="10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L385 Unicode" panose="020B0709000202000203" pitchFamily="49" charset="0"/>
                <a:ea typeface="+mn-ea"/>
                <a:cs typeface="+mn-cs"/>
              </a:rPr>
              <a:t> </a:t>
            </a:r>
            <a:r>
              <a:rPr kumimoji="0" lang="en-GB" sz="20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L385 Unicode" panose="020B0709000202000203" pitchFamily="49" charset="0"/>
                <a:ea typeface="+mn-ea"/>
                <a:cs typeface="+mn-cs"/>
              </a:rPr>
              <a:t>↔</a:t>
            </a:r>
            <a:r>
              <a:rPr kumimoji="0" lang="en-GB" sz="10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L385 Unicode" panose="020B0709000202000203" pitchFamily="49" charset="0"/>
                <a:ea typeface="+mn-ea"/>
                <a:cs typeface="+mn-cs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 ( 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g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h)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spcAft>
                <a:spcPts val="600"/>
              </a:spcAft>
              <a:buNone/>
            </a:pPr>
            <a:endParaRPr lang="en-GB" sz="2000" dirty="0">
              <a:solidFill>
                <a:srgbClr val="000000"/>
              </a:solidFill>
              <a:latin typeface="APL385 Unicode" panose="020B0709000202000203" pitchFamily="49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D87B5A-4E0A-AEB4-A0B5-6C866835CB7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35996" y="1264925"/>
            <a:ext cx="4315905" cy="3242040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en-GB" sz="2000" b="1" dirty="0">
                <a:solidFill>
                  <a:srgbClr val="000000"/>
                </a:solidFill>
              </a:rPr>
              <a:t>Dyadic</a:t>
            </a:r>
            <a:endParaRPr lang="en-GB" b="1" dirty="0">
              <a:solidFill>
                <a:srgbClr val="000000"/>
              </a:solidFill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(X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f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Y)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g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(X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h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Y) 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L385 Unicode" panose="020B0709000202000203" pitchFamily="49" charset="0"/>
                <a:ea typeface="+mn-ea"/>
                <a:cs typeface="+mn-cs"/>
              </a:rPr>
              <a:t>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L385 Unicode" panose="020B0709000202000203" pitchFamily="49" charset="0"/>
                <a:ea typeface="+mn-ea"/>
                <a:cs typeface="+mn-cs"/>
              </a:rPr>
              <a:t>↔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L385 Unicode" panose="020B0709000202000203" pitchFamily="49" charset="0"/>
                <a:ea typeface="+mn-ea"/>
                <a:cs typeface="+mn-cs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 X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(f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g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h)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(X   )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g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(X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h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Y) 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L385 Unicode" panose="020B0709000202000203" pitchFamily="49" charset="0"/>
                <a:ea typeface="+mn-ea"/>
                <a:cs typeface="+mn-cs"/>
              </a:rPr>
              <a:t>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L385 Unicode" panose="020B0709000202000203" pitchFamily="49" charset="0"/>
                <a:ea typeface="+mn-ea"/>
                <a:cs typeface="+mn-cs"/>
              </a:rPr>
              <a:t>↔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L385 Unicode" panose="020B0709000202000203" pitchFamily="49" charset="0"/>
                <a:ea typeface="+mn-ea"/>
                <a:cs typeface="+mn-cs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 X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(⊣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g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h)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Y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      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g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(X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h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Y) 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L385 Unicode" panose="020B0709000202000203" pitchFamily="49" charset="0"/>
                <a:ea typeface="+mn-ea"/>
                <a:cs typeface="+mn-cs"/>
              </a:rPr>
              <a:t>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L385 Unicode" panose="020B0709000202000203" pitchFamily="49" charset="0"/>
                <a:ea typeface="+mn-ea"/>
                <a:cs typeface="+mn-cs"/>
              </a:rPr>
              <a:t>↔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L385 Unicode" panose="020B0709000202000203" pitchFamily="49" charset="0"/>
                <a:ea typeface="+mn-ea"/>
                <a:cs typeface="+mn-cs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 X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( 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g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h)</a:t>
            </a:r>
            <a:r>
              <a:rPr lang="en-GB" sz="1000" dirty="0">
                <a:solidFill>
                  <a:srgbClr val="000000"/>
                </a:solidFill>
                <a:latin typeface="APL385 Unicode" panose="020B0709000202000203" pitchFamily="49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APL385 Unicode" panose="020B0709000202000203" pitchFamily="49" charset="0"/>
              </a:rPr>
              <a:t>Y</a:t>
            </a:r>
          </a:p>
          <a:p>
            <a:pPr>
              <a:spcAft>
                <a:spcPts val="600"/>
              </a:spcAf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53FA92-7FF6-804E-FAD5-9918708B7C7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014E4AF-A0D3-B4D2-3DD0-71B6B921A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8528373" cy="685535"/>
          </a:xfrm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GB" b="1" dirty="0">
                <a:solidFill>
                  <a:srgbClr val="000000"/>
                </a:solidFill>
              </a:rPr>
              <a:t>Tacit Techniques</a:t>
            </a:r>
            <a:br>
              <a:rPr lang="en-GB" b="1" dirty="0">
                <a:solidFill>
                  <a:srgbClr val="000000"/>
                </a:solidFill>
              </a:rPr>
            </a:br>
            <a:r>
              <a:rPr lang="en-GB" dirty="0">
                <a:solidFill>
                  <a:srgbClr val="000000"/>
                </a:solidFill>
              </a:rPr>
              <a:t>Trains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ACEF017-16BC-0BED-49EC-431554BAB512}"/>
              </a:ext>
            </a:extLst>
          </p:cNvPr>
          <p:cNvPicPr>
            <a:picLocks noChangeAspect="1"/>
          </p:cNvPicPr>
          <p:nvPr/>
        </p:nvPicPr>
        <p:blipFill>
          <a:blip r:embed="rId3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7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27687" y="2787774"/>
            <a:ext cx="4132522" cy="234347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E7C6CA9-56DB-9F65-B483-03E471B5A22D}"/>
              </a:ext>
            </a:extLst>
          </p:cNvPr>
          <p:cNvPicPr>
            <a:picLocks noChangeAspect="1"/>
          </p:cNvPicPr>
          <p:nvPr/>
        </p:nvPicPr>
        <p:blipFill>
          <a:blip r:embed="rId5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7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8" y="2787774"/>
            <a:ext cx="4132522" cy="234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7476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5B0072A-71F3-FB55-B36C-D0D1A30DC25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31A64-49F5-5B2A-17E9-524D8814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8528373" cy="3503069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 {∧/ (⌈\⍵) = ⍵}  1 3 5 6 7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1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 {∧/ (⌈\⍵) = (⊢⍵)}  1 3 5 6 7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1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 {∧/ (⌈\ = ⊢) ⍵}  1 3 5 6 7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1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 {(∧/ ⌈\ = ⊢) ⍵}  1 3 5 6 7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1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 (∧/ ⌈\ = ⊢)  1 3 5 6 7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7BDDCA-1A0D-9EC6-386D-EFC53220A50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83314D6-7835-B6C7-4DE9-B775E820A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Example: Writing a Train</a:t>
            </a:r>
          </a:p>
        </p:txBody>
      </p:sp>
    </p:spTree>
    <p:extLst>
      <p:ext uri="{BB962C8B-B14F-4D97-AF65-F5344CB8AC3E}">
        <p14:creationId xmlns:p14="http://schemas.microsoft.com/office/powerpoint/2010/main" val="3202878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53CFD5-514D-813B-CA90-41BBFF716BC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723925" y="1264925"/>
            <a:ext cx="2642266" cy="3242039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GB" sz="2400" dirty="0">
                <a:solidFill>
                  <a:schemeClr val="accent2"/>
                </a:solidFill>
                <a:latin typeface="APL385 Unicode" panose="020B0709000202000203" pitchFamily="49" charset="0"/>
              </a:rPr>
              <a:t>4 14 2 16</a:t>
            </a:r>
          </a:p>
          <a:p>
            <a:pPr>
              <a:spcAft>
                <a:spcPts val="2400"/>
              </a:spcAft>
            </a:pPr>
            <a:r>
              <a:rPr lang="en-GB" sz="2400" dirty="0">
                <a:solidFill>
                  <a:schemeClr val="accent2"/>
                </a:solidFill>
                <a:latin typeface="APL385 Unicode" panose="020B0709000202000203" pitchFamily="49" charset="0"/>
              </a:rPr>
              <a:t>3 4 6</a:t>
            </a:r>
          </a:p>
          <a:p>
            <a:pPr>
              <a:spcAft>
                <a:spcPts val="2400"/>
              </a:spcAft>
            </a:pPr>
            <a:r>
              <a:rPr lang="en-GB" sz="2400" dirty="0">
                <a:solidFill>
                  <a:schemeClr val="accent2"/>
                </a:solidFill>
                <a:latin typeface="APL385 Unicode" panose="020B0709000202000203" pitchFamily="49" charset="0"/>
              </a:rPr>
              <a:t>1 2 5 10</a:t>
            </a:r>
          </a:p>
          <a:p>
            <a:pPr>
              <a:spcAft>
                <a:spcPts val="2400"/>
              </a:spcAft>
            </a:pPr>
            <a:r>
              <a:rPr lang="en-GB" sz="2400" dirty="0">
                <a:solidFill>
                  <a:schemeClr val="accent2"/>
                </a:solidFill>
                <a:latin typeface="APL385 Unicode" panose="020B0709000202000203" pitchFamily="49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D4C3D-4304-1FD5-546A-C969A219F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0363" indent="-360363">
              <a:spcAft>
                <a:spcPts val="2400"/>
              </a:spcAft>
              <a:buSzPct val="100000"/>
              <a:buFont typeface="+mj-lt"/>
              <a:buAutoNum type="arabicPeriod"/>
            </a:pPr>
            <a:r>
              <a:rPr lang="en-GB" dirty="0"/>
              <a:t> </a:t>
            </a:r>
            <a:r>
              <a:rPr lang="en-GB" dirty="0">
                <a:latin typeface="APL385 Unicode" panose="020B0709000202000203" pitchFamily="49" charset="0"/>
              </a:rPr>
              <a:t>{2×⍵} 2 7 1 8</a:t>
            </a:r>
          </a:p>
          <a:p>
            <a:pPr marL="360363" indent="-360363">
              <a:spcAft>
                <a:spcPts val="2400"/>
              </a:spcAft>
              <a:buSzPct val="100000"/>
              <a:buFont typeface="+mj-lt"/>
              <a:buAutoNum type="arabicPeriod"/>
            </a:pPr>
            <a:r>
              <a:rPr lang="en-GB" dirty="0"/>
              <a:t> </a:t>
            </a:r>
            <a:r>
              <a:rPr lang="en-GB" dirty="0">
                <a:latin typeface="APL385 Unicode" panose="020B0709000202000203" pitchFamily="49" charset="0"/>
              </a:rPr>
              <a:t>3 1 4 {(⍺∪⍵)~(⍺∩⍵)} 1 6 1</a:t>
            </a:r>
          </a:p>
          <a:p>
            <a:pPr marL="360363" indent="-360363">
              <a:spcAft>
                <a:spcPts val="2400"/>
              </a:spcAft>
              <a:buSzPct val="100000"/>
              <a:buFont typeface="+mj-lt"/>
              <a:buAutoNum type="arabicPeriod"/>
            </a:pPr>
            <a:r>
              <a:rPr lang="en-GB" dirty="0"/>
              <a:t> </a:t>
            </a:r>
            <a:r>
              <a:rPr lang="en-GB" dirty="0">
                <a:latin typeface="APL385 Unicode" panose="020B0709000202000203" pitchFamily="49" charset="0"/>
              </a:rPr>
              <a:t>{∪⍵∨⍳⍵} 10</a:t>
            </a:r>
          </a:p>
          <a:p>
            <a:pPr marL="360363" indent="-360363">
              <a:spcAft>
                <a:spcPts val="2400"/>
              </a:spcAft>
              <a:buSzPct val="100000"/>
              <a:buFont typeface="+mj-lt"/>
              <a:buAutoNum type="arabicPeriod"/>
            </a:pPr>
            <a:r>
              <a:rPr lang="en-GB" dirty="0"/>
              <a:t> </a:t>
            </a:r>
            <a:r>
              <a:rPr lang="en-GB" dirty="0">
                <a:latin typeface="APL385 Unicode" panose="020B0709000202000203" pitchFamily="49" charset="0"/>
              </a:rPr>
              <a:t>2 {(⍺⊃⍒⍵)⊃⍵} 3 1 4 1 5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8B303C-5EC5-4A1D-E549-9834EFE65A7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51EAD3-899C-F4E9-CA5A-567DAE6C6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Tasks: </a:t>
            </a:r>
            <a:r>
              <a:rPr lang="en-GB" dirty="0" err="1"/>
              <a:t>Tacify</a:t>
            </a:r>
            <a:r>
              <a:rPr lang="en-GB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5965430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E87727-130B-633E-26DD-66ECF53339D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6669E20-FAB1-B941-703E-62DF457A51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176881"/>
              </p:ext>
            </p:extLst>
          </p:nvPr>
        </p:nvGraphicFramePr>
        <p:xfrm>
          <a:off x="323850" y="1265238"/>
          <a:ext cx="8528049" cy="31639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8110">
                  <a:extLst>
                    <a:ext uri="{9D8B030D-6E8A-4147-A177-3AD203B41FA5}">
                      <a16:colId xmlns:a16="http://schemas.microsoft.com/office/drawing/2014/main" val="2255408431"/>
                    </a:ext>
                  </a:extLst>
                </a:gridCol>
                <a:gridCol w="2196244">
                  <a:extLst>
                    <a:ext uri="{9D8B030D-6E8A-4147-A177-3AD203B41FA5}">
                      <a16:colId xmlns:a16="http://schemas.microsoft.com/office/drawing/2014/main" val="2983614643"/>
                    </a:ext>
                  </a:extLst>
                </a:gridCol>
                <a:gridCol w="2443695">
                  <a:extLst>
                    <a:ext uri="{9D8B030D-6E8A-4147-A177-3AD203B41FA5}">
                      <a16:colId xmlns:a16="http://schemas.microsoft.com/office/drawing/2014/main" val="1514330420"/>
                    </a:ext>
                  </a:extLst>
                </a:gridCol>
              </a:tblGrid>
              <a:tr h="512589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2400" spc="-120" baseline="0" dirty="0">
                        <a:latin typeface="APL385 Unicode" panose="020B0709000202000203" pitchFamily="49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2400" spc="-120" baseline="0" dirty="0">
                        <a:latin typeface="APL385 Unicode" panose="020B0709000202000203" pitchFamily="49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2400" spc="-120" baseline="0" dirty="0">
                        <a:latin typeface="APL385 Unicode" panose="020B0709000202000203" pitchFamily="49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84619898"/>
                  </a:ext>
                </a:extLst>
              </a:tr>
              <a:tr h="2651317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2400" spc="-120" baseline="0" dirty="0">
                        <a:latin typeface="APL385 Unicode" panose="020B0709000202000203" pitchFamily="49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2400" spc="-120" baseline="0" dirty="0">
                        <a:solidFill>
                          <a:schemeClr val="bg1"/>
                        </a:solidFill>
                        <a:latin typeface="APL385 Unicode" panose="020B0709000202000203" pitchFamily="49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2400" spc="-120" baseline="0" dirty="0">
                        <a:latin typeface="APL385 Unicode" panose="020B0709000202000203" pitchFamily="49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6552415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71C497D5-0D62-A7F7-CC92-2E862AE50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6815138" algn="r"/>
              </a:tabLst>
            </a:pPr>
            <a:r>
              <a:rPr lang="en-GB" dirty="0"/>
              <a:t>Amazing tool: </a:t>
            </a:r>
            <a:r>
              <a:rPr lang="en-GB" dirty="0">
                <a:latin typeface="APL385 Unicode" panose="020B0709000202000203" pitchFamily="49" charset="0"/>
              </a:rPr>
              <a:t>]box on</a:t>
            </a:r>
          </a:p>
        </p:txBody>
      </p:sp>
    </p:spTree>
    <p:extLst>
      <p:ext uri="{BB962C8B-B14F-4D97-AF65-F5344CB8AC3E}">
        <p14:creationId xmlns:p14="http://schemas.microsoft.com/office/powerpoint/2010/main" val="3774014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E87727-130B-633E-26DD-66ECF53339D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6669E20-FAB1-B941-703E-62DF457A51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447714"/>
              </p:ext>
            </p:extLst>
          </p:nvPr>
        </p:nvGraphicFramePr>
        <p:xfrm>
          <a:off x="323850" y="1265238"/>
          <a:ext cx="8528049" cy="34752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8110">
                  <a:extLst>
                    <a:ext uri="{9D8B030D-6E8A-4147-A177-3AD203B41FA5}">
                      <a16:colId xmlns:a16="http://schemas.microsoft.com/office/drawing/2014/main" val="2255408431"/>
                    </a:ext>
                  </a:extLst>
                </a:gridCol>
                <a:gridCol w="2196244">
                  <a:extLst>
                    <a:ext uri="{9D8B030D-6E8A-4147-A177-3AD203B41FA5}">
                      <a16:colId xmlns:a16="http://schemas.microsoft.com/office/drawing/2014/main" val="2983614643"/>
                    </a:ext>
                  </a:extLst>
                </a:gridCol>
                <a:gridCol w="2443695">
                  <a:extLst>
                    <a:ext uri="{9D8B030D-6E8A-4147-A177-3AD203B41FA5}">
                      <a16:colId xmlns:a16="http://schemas.microsoft.com/office/drawing/2014/main" val="1514330420"/>
                    </a:ext>
                  </a:extLst>
                </a:gridCol>
              </a:tblGrid>
              <a:tr h="512589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2400" spc="-120" baseline="0" dirty="0">
                        <a:latin typeface="APL385 Unicode" panose="020B0709000202000203" pitchFamily="49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2400" spc="-120" baseline="0" dirty="0">
                        <a:latin typeface="APL385 Unicode" panose="020B0709000202000203" pitchFamily="49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2400" spc="-120" baseline="0" dirty="0">
                        <a:latin typeface="APL385 Unicode" panose="020B0709000202000203" pitchFamily="49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84619898"/>
                  </a:ext>
                </a:extLst>
              </a:tr>
              <a:tr h="2651317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┌─┬─────────────────┐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│|│┌─┬─┬───────────┐│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│ ││⊢│÷│┌─────┬─┬─┐││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│ ││ │ ││┌─┬─┐│⍣│≡│││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│ ││ </a:t>
                      </a:r>
                      <a:r>
                        <a:rPr lang="en-GB" sz="2400" spc="-120" baseline="0">
                          <a:latin typeface="APL385 Unicode" panose="020B0709000202000203" pitchFamily="49" charset="0"/>
                        </a:rPr>
                        <a:t>│ │││+│</a:t>
                      </a: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/││ │ │││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│ ││ │ ││└─┴─┘│ │ │││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│ ││ │ │└─────┴─┴─┘││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│ │└─┴─┴───────────┘│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└─┴─────────────────┘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2400" spc="-120" baseline="0" dirty="0">
                        <a:solidFill>
                          <a:schemeClr val="bg1"/>
                        </a:solidFill>
                        <a:latin typeface="APL385 Unicode" panose="020B0709000202000203" pitchFamily="49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2400" spc="-120" baseline="0" dirty="0">
                        <a:latin typeface="APL385 Unicode" panose="020B0709000202000203" pitchFamily="49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6552415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71C497D5-0D62-A7F7-CC92-2E862AE50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6815138" algn="r"/>
              </a:tabLst>
            </a:pPr>
            <a:r>
              <a:rPr lang="en-GB" dirty="0">
                <a:latin typeface="APL385 Unicode" panose="020B0709000202000203" pitchFamily="49" charset="0"/>
              </a:rPr>
              <a:t>]box on	|</a:t>
            </a:r>
            <a:r>
              <a:rPr lang="en-GB">
                <a:latin typeface="APL385 Unicode" panose="020B0709000202000203" pitchFamily="49" charset="0"/>
              </a:rPr>
              <a:t>⊢÷+/</a:t>
            </a:r>
            <a:r>
              <a:rPr lang="en-GB" dirty="0">
                <a:latin typeface="APL385 Unicode" panose="020B0709000202000203" pitchFamily="49" charset="0"/>
              </a:rPr>
              <a:t>⍣≡</a:t>
            </a:r>
          </a:p>
        </p:txBody>
      </p:sp>
    </p:spTree>
    <p:extLst>
      <p:ext uri="{BB962C8B-B14F-4D97-AF65-F5344CB8AC3E}">
        <p14:creationId xmlns:p14="http://schemas.microsoft.com/office/powerpoint/2010/main" val="22781023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E87727-130B-633E-26DD-66ECF53339D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6669E20-FAB1-B941-703E-62DF457A513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23850" y="1265238"/>
          <a:ext cx="8528049" cy="34752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8110">
                  <a:extLst>
                    <a:ext uri="{9D8B030D-6E8A-4147-A177-3AD203B41FA5}">
                      <a16:colId xmlns:a16="http://schemas.microsoft.com/office/drawing/2014/main" val="2255408431"/>
                    </a:ext>
                  </a:extLst>
                </a:gridCol>
                <a:gridCol w="2196244">
                  <a:extLst>
                    <a:ext uri="{9D8B030D-6E8A-4147-A177-3AD203B41FA5}">
                      <a16:colId xmlns:a16="http://schemas.microsoft.com/office/drawing/2014/main" val="2983614643"/>
                    </a:ext>
                  </a:extLst>
                </a:gridCol>
                <a:gridCol w="2443695">
                  <a:extLst>
                    <a:ext uri="{9D8B030D-6E8A-4147-A177-3AD203B41FA5}">
                      <a16:colId xmlns:a16="http://schemas.microsoft.com/office/drawing/2014/main" val="1514330420"/>
                    </a:ext>
                  </a:extLst>
                </a:gridCol>
              </a:tblGrid>
              <a:tr h="512589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-t=box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2400" spc="-120" baseline="0" dirty="0">
                        <a:latin typeface="APL385 Unicode" panose="020B0709000202000203" pitchFamily="49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2400" spc="-120" baseline="0" dirty="0">
                        <a:latin typeface="APL385 Unicode" panose="020B0709000202000203" pitchFamily="49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84619898"/>
                  </a:ext>
                </a:extLst>
              </a:tr>
              <a:tr h="2651317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┌─┬─────────────────┐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│|│┌─┬─┬───────────┐│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│ ││⊢│÷│┌─────┬─┬─┐││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│ ││ │ ││┌─┬─┐│⍣│≡│││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│ ││ </a:t>
                      </a:r>
                      <a:r>
                        <a:rPr lang="en-GB" sz="2400" spc="-120" baseline="0">
                          <a:latin typeface="APL385 Unicode" panose="020B0709000202000203" pitchFamily="49" charset="0"/>
                        </a:rPr>
                        <a:t>│ │││+│</a:t>
                      </a: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/││ │ │││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│ ││ │ ││└─┴─┘│ │ │││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│ ││ │ │└─────┴─┴─┘││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│ │└─┴─┴───────────┘│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└─┴─────────────────┘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2400" spc="-120" baseline="0" dirty="0">
                        <a:solidFill>
                          <a:schemeClr val="bg1"/>
                        </a:solidFill>
                        <a:latin typeface="APL385 Unicode" panose="020B0709000202000203" pitchFamily="49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2400" spc="-120" baseline="0" dirty="0">
                        <a:latin typeface="APL385 Unicode" panose="020B0709000202000203" pitchFamily="49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6552415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71C497D5-0D62-A7F7-CC92-2E862AE50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6815138" algn="r"/>
              </a:tabLst>
            </a:pPr>
            <a:r>
              <a:rPr lang="en-GB" dirty="0">
                <a:latin typeface="APL385 Unicode" panose="020B0709000202000203" pitchFamily="49" charset="0"/>
              </a:rPr>
              <a:t>]box on –t=…	|</a:t>
            </a:r>
            <a:r>
              <a:rPr lang="en-GB">
                <a:latin typeface="APL385 Unicode" panose="020B0709000202000203" pitchFamily="49" charset="0"/>
              </a:rPr>
              <a:t>⊢÷+/</a:t>
            </a:r>
            <a:r>
              <a:rPr lang="en-GB" dirty="0">
                <a:latin typeface="APL385 Unicode" panose="020B0709000202000203" pitchFamily="49" charset="0"/>
              </a:rPr>
              <a:t>⍣≡</a:t>
            </a:r>
          </a:p>
        </p:txBody>
      </p:sp>
    </p:spTree>
    <p:extLst>
      <p:ext uri="{BB962C8B-B14F-4D97-AF65-F5344CB8AC3E}">
        <p14:creationId xmlns:p14="http://schemas.microsoft.com/office/powerpoint/2010/main" val="960082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34CCE4C-E03E-02A1-C3DD-0FEC3812C96F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1C34A-283E-BEA3-B646-75F0A883C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2155825" algn="l"/>
              </a:tabLst>
            </a:pPr>
            <a:r>
              <a:rPr lang="en-GB" dirty="0"/>
              <a:t>Explicit code mentions arguments:</a:t>
            </a:r>
          </a:p>
          <a:p>
            <a:pPr>
              <a:tabLst>
                <a:tab pos="2155825" algn="l"/>
              </a:tabLst>
            </a:pPr>
            <a:r>
              <a:rPr lang="en-GB" dirty="0"/>
              <a:t>Expression	</a:t>
            </a:r>
            <a:r>
              <a:rPr lang="en-GB" dirty="0">
                <a:latin typeface="APL385 Unicode" panose="020B0709000202000203" pitchFamily="49" charset="0"/>
              </a:rPr>
              <a:t>(⌈/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N</a:t>
            </a:r>
            <a:r>
              <a:rPr lang="en-GB" dirty="0">
                <a:latin typeface="APL385 Unicode" panose="020B0709000202000203" pitchFamily="49" charset="0"/>
              </a:rPr>
              <a:t>)-⌊/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N</a:t>
            </a:r>
            <a:r>
              <a:rPr lang="en-GB" dirty="0">
                <a:latin typeface="APL385 Unicode" panose="020B0709000202000203" pitchFamily="49" charset="0"/>
              </a:rPr>
              <a:t>←3 1 4 1 5</a:t>
            </a:r>
          </a:p>
          <a:p>
            <a:pPr>
              <a:tabLst>
                <a:tab pos="2155825" algn="l"/>
              </a:tabLst>
            </a:pPr>
            <a:r>
              <a:rPr lang="en-GB" dirty="0" err="1"/>
              <a:t>Tradfn</a:t>
            </a:r>
            <a:r>
              <a:rPr lang="en-GB" dirty="0"/>
              <a:t>	</a:t>
            </a:r>
            <a:r>
              <a:rPr lang="en-GB" dirty="0">
                <a:latin typeface="APL385 Unicode" panose="020B0709000202000203" pitchFamily="49" charset="0"/>
              </a:rPr>
              <a:t>∇ </a:t>
            </a:r>
            <a:r>
              <a:rPr lang="en-GB" dirty="0" err="1">
                <a:latin typeface="APL385 Unicode" panose="020B0709000202000203" pitchFamily="49" charset="0"/>
              </a:rPr>
              <a:t>R←Range</a:t>
            </a: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Y</a:t>
            </a:r>
            <a:r>
              <a:rPr lang="en-GB" dirty="0">
                <a:latin typeface="APL385 Unicode" panose="020B0709000202000203" pitchFamily="49" charset="0"/>
              </a:rPr>
              <a:t> …</a:t>
            </a:r>
          </a:p>
          <a:p>
            <a:pPr>
              <a:tabLst>
                <a:tab pos="2155825" algn="l"/>
              </a:tabLst>
            </a:pPr>
            <a:r>
              <a:rPr lang="en-GB" dirty="0" err="1"/>
              <a:t>Dfn</a:t>
            </a:r>
            <a:r>
              <a:rPr lang="en-GB" dirty="0"/>
              <a:t>	</a:t>
            </a:r>
            <a:r>
              <a:rPr lang="en-GB" dirty="0">
                <a:latin typeface="APL385 Unicode" panose="020B0709000202000203" pitchFamily="49" charset="0"/>
              </a:rPr>
              <a:t>{(⌈/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⍵</a:t>
            </a:r>
            <a:r>
              <a:rPr lang="en-GB" dirty="0">
                <a:latin typeface="APL385 Unicode" panose="020B0709000202000203" pitchFamily="49" charset="0"/>
              </a:rPr>
              <a:t>)-(⌊/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⍵</a:t>
            </a:r>
            <a:r>
              <a:rPr lang="en-GB" dirty="0">
                <a:latin typeface="APL385 Unicode" panose="020B0709000202000203" pitchFamily="49" charset="0"/>
              </a:rPr>
              <a:t>)}</a:t>
            </a:r>
          </a:p>
          <a:p>
            <a:pPr marL="0" indent="0">
              <a:buNone/>
              <a:tabLst>
                <a:tab pos="2155825" algn="l"/>
              </a:tabLst>
            </a:pPr>
            <a:r>
              <a:rPr lang="en-GB" dirty="0"/>
              <a:t>Tacit code implies arguments:</a:t>
            </a:r>
          </a:p>
          <a:p>
            <a:pPr>
              <a:tabLst>
                <a:tab pos="2155825" algn="l"/>
              </a:tabLst>
            </a:pPr>
            <a:r>
              <a:rPr lang="en-GB" dirty="0"/>
              <a:t>Tacit	</a:t>
            </a:r>
            <a:r>
              <a:rPr lang="en-GB" dirty="0">
                <a:latin typeface="APL385 Unicode" panose="020B0709000202000203" pitchFamily="49" charset="0"/>
              </a:rPr>
              <a:t>⌈/-⌊/</a:t>
            </a:r>
          </a:p>
          <a:p>
            <a:pPr>
              <a:tabLst>
                <a:tab pos="2155825" algn="l"/>
              </a:tabLst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D9CEED-5CB8-0E1E-FAEE-363D2C0AB30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F8F800D-B6A4-5522-C01E-F7198FA86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 anchorCtr="0">
            <a:noAutofit/>
          </a:bodyPr>
          <a:lstStyle/>
          <a:p>
            <a:pPr>
              <a:lnSpc>
                <a:spcPct val="80000"/>
              </a:lnSpc>
            </a:pPr>
            <a:r>
              <a:rPr lang="en-GB" dirty="0"/>
              <a:t>What is the essence of </a:t>
            </a:r>
            <a:br>
              <a:rPr lang="en-GB" dirty="0"/>
            </a:br>
            <a:r>
              <a:rPr lang="en-GB" dirty="0"/>
              <a:t>tacit programming? Find out here!</a:t>
            </a:r>
          </a:p>
        </p:txBody>
      </p:sp>
    </p:spTree>
    <p:extLst>
      <p:ext uri="{BB962C8B-B14F-4D97-AF65-F5344CB8AC3E}">
        <p14:creationId xmlns:p14="http://schemas.microsoft.com/office/powerpoint/2010/main" val="76959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E87727-130B-633E-26DD-66ECF53339D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6669E20-FAB1-B941-703E-62DF457A51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216111"/>
              </p:ext>
            </p:extLst>
          </p:nvPr>
        </p:nvGraphicFramePr>
        <p:xfrm>
          <a:off x="323850" y="1265238"/>
          <a:ext cx="8528049" cy="34752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8110">
                  <a:extLst>
                    <a:ext uri="{9D8B030D-6E8A-4147-A177-3AD203B41FA5}">
                      <a16:colId xmlns:a16="http://schemas.microsoft.com/office/drawing/2014/main" val="2255408431"/>
                    </a:ext>
                  </a:extLst>
                </a:gridCol>
                <a:gridCol w="2196244">
                  <a:extLst>
                    <a:ext uri="{9D8B030D-6E8A-4147-A177-3AD203B41FA5}">
                      <a16:colId xmlns:a16="http://schemas.microsoft.com/office/drawing/2014/main" val="2983614643"/>
                    </a:ext>
                  </a:extLst>
                </a:gridCol>
                <a:gridCol w="2443695">
                  <a:extLst>
                    <a:ext uri="{9D8B030D-6E8A-4147-A177-3AD203B41FA5}">
                      <a16:colId xmlns:a16="http://schemas.microsoft.com/office/drawing/2014/main" val="1514330420"/>
                    </a:ext>
                  </a:extLst>
                </a:gridCol>
              </a:tblGrid>
              <a:tr h="512589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-t=box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-t=tree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2400" spc="-120" baseline="0" dirty="0">
                        <a:latin typeface="APL385 Unicode" panose="020B0709000202000203" pitchFamily="49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84619898"/>
                  </a:ext>
                </a:extLst>
              </a:tr>
              <a:tr h="2651317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┌─┬─────────────────┐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│|│┌─┬─┬───────────┐│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│ ││⊢│÷│┌─────┬─┬─┐││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│ ││ │ ││┌─┬─┐│⍣│≡│││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│ ││ </a:t>
                      </a:r>
                      <a:r>
                        <a:rPr lang="en-GB" sz="2400" spc="-120" baseline="0">
                          <a:latin typeface="APL385 Unicode" panose="020B0709000202000203" pitchFamily="49" charset="0"/>
                        </a:rPr>
                        <a:t>│ │││+│</a:t>
                      </a: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/││ │ │││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│ ││ │ ││└─┴─┘│ │ │││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│ ││ │ │└─────┴─┴─┘││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│ │└─┴─┴───────────┘│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latin typeface="APL385 Unicode" panose="020B0709000202000203" pitchFamily="49" charset="0"/>
                        </a:rPr>
                        <a:t>└─┴─────────────────┘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 ┌─┴─┐   </a:t>
                      </a:r>
                      <a:r>
                        <a:rPr lang="en-GB" sz="2400" spc="-120" baseline="0" dirty="0">
                          <a:solidFill>
                            <a:schemeClr val="bg1"/>
                          </a:solidFill>
                          <a:latin typeface="APL385 Unicode" panose="020B0709000202000203" pitchFamily="49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 | ┌─┼─┐ </a:t>
                      </a:r>
                      <a:r>
                        <a:rPr lang="en-GB" sz="2400" spc="-120" baseline="0" dirty="0">
                          <a:solidFill>
                            <a:schemeClr val="bg1"/>
                          </a:solidFill>
                          <a:latin typeface="APL385 Unicode" panose="020B0709000202000203" pitchFamily="49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   ⊢ ÷ ⍣ </a:t>
                      </a:r>
                      <a:r>
                        <a:rPr lang="en-GB" sz="2400" spc="-120" baseline="0" dirty="0">
                          <a:solidFill>
                            <a:schemeClr val="bg1"/>
                          </a:solidFill>
                          <a:latin typeface="APL385 Unicode" panose="020B0709000202000203" pitchFamily="49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      ┌┴┐</a:t>
                      </a:r>
                      <a:r>
                        <a:rPr lang="en-GB" sz="2400" spc="-120" baseline="0" dirty="0">
                          <a:solidFill>
                            <a:schemeClr val="bg1"/>
                          </a:solidFill>
                          <a:latin typeface="APL385 Unicode" panose="020B0709000202000203" pitchFamily="49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      / ≡</a:t>
                      </a:r>
                      <a:r>
                        <a:rPr lang="en-GB" sz="2400" spc="-120" baseline="0" dirty="0">
                          <a:solidFill>
                            <a:schemeClr val="bg1"/>
                          </a:solidFill>
                          <a:latin typeface="APL385 Unicode" panose="020B0709000202000203" pitchFamily="49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    ┌─┘  </a:t>
                      </a:r>
                      <a:r>
                        <a:rPr lang="en-GB" sz="2400" spc="-120" baseline="0" dirty="0">
                          <a:solidFill>
                            <a:schemeClr val="bg1"/>
                          </a:solidFill>
                          <a:latin typeface="APL385 Unicode" panose="020B0709000202000203" pitchFamily="49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    +    </a:t>
                      </a:r>
                      <a:r>
                        <a:rPr lang="en-GB" sz="2400" spc="-120" baseline="0" dirty="0">
                          <a:solidFill>
                            <a:schemeClr val="bg1"/>
                          </a:solidFill>
                          <a:latin typeface="APL385 Unicode" panose="020B0709000202000203" pitchFamily="49" charset="0"/>
                        </a:rPr>
                        <a:t>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GB" sz="2400" spc="-120" baseline="0" dirty="0">
                        <a:latin typeface="APL385 Unicode" panose="020B0709000202000203" pitchFamily="49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6552415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71C497D5-0D62-A7F7-CC92-2E862AE50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6815138" algn="r"/>
              </a:tabLst>
            </a:pPr>
            <a:r>
              <a:rPr lang="en-GB" dirty="0">
                <a:latin typeface="APL385 Unicode" panose="020B0709000202000203" pitchFamily="49" charset="0"/>
              </a:rPr>
              <a:t>]box on –t=…	|</a:t>
            </a:r>
            <a:r>
              <a:rPr lang="en-GB">
                <a:latin typeface="APL385 Unicode" panose="020B0709000202000203" pitchFamily="49" charset="0"/>
              </a:rPr>
              <a:t>⊢÷+/</a:t>
            </a:r>
            <a:r>
              <a:rPr lang="en-GB" dirty="0">
                <a:latin typeface="APL385 Unicode" panose="020B0709000202000203" pitchFamily="49" charset="0"/>
              </a:rPr>
              <a:t>⍣≡</a:t>
            </a:r>
          </a:p>
        </p:txBody>
      </p:sp>
    </p:spTree>
    <p:extLst>
      <p:ext uri="{BB962C8B-B14F-4D97-AF65-F5344CB8AC3E}">
        <p14:creationId xmlns:p14="http://schemas.microsoft.com/office/powerpoint/2010/main" val="5740105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E87727-130B-633E-26DD-66ECF53339D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6669E20-FAB1-B941-703E-62DF457A51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1722268"/>
              </p:ext>
            </p:extLst>
          </p:nvPr>
        </p:nvGraphicFramePr>
        <p:xfrm>
          <a:off x="323850" y="1265238"/>
          <a:ext cx="8528049" cy="34752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8110">
                  <a:extLst>
                    <a:ext uri="{9D8B030D-6E8A-4147-A177-3AD203B41FA5}">
                      <a16:colId xmlns:a16="http://schemas.microsoft.com/office/drawing/2014/main" val="2255408431"/>
                    </a:ext>
                  </a:extLst>
                </a:gridCol>
                <a:gridCol w="2196244">
                  <a:extLst>
                    <a:ext uri="{9D8B030D-6E8A-4147-A177-3AD203B41FA5}">
                      <a16:colId xmlns:a16="http://schemas.microsoft.com/office/drawing/2014/main" val="2983614643"/>
                    </a:ext>
                  </a:extLst>
                </a:gridCol>
                <a:gridCol w="2443695">
                  <a:extLst>
                    <a:ext uri="{9D8B030D-6E8A-4147-A177-3AD203B41FA5}">
                      <a16:colId xmlns:a16="http://schemas.microsoft.com/office/drawing/2014/main" val="1514330420"/>
                    </a:ext>
                  </a:extLst>
                </a:gridCol>
              </a:tblGrid>
              <a:tr h="512589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-t=box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-t=tree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-t=</a:t>
                      </a:r>
                      <a:r>
                        <a:rPr lang="en-GB" sz="2400" spc="-120" baseline="0" dirty="0" err="1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parens</a:t>
                      </a:r>
                      <a:endParaRPr lang="en-GB" sz="2400" spc="-120" baseline="0" dirty="0">
                        <a:solidFill>
                          <a:schemeClr val="tx1"/>
                        </a:solidFill>
                        <a:latin typeface="APL385 Unicode" panose="020B0709000202000203" pitchFamily="49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84619898"/>
                  </a:ext>
                </a:extLst>
              </a:tr>
              <a:tr h="2651317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┌─┬─────────────────┐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│|│┌─┬─┬───────────┐│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│ ││⊢│÷│┌─────┬─┬─┐││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│ ││ │ ││┌─┬─┐│⍣│≡│││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│ ││ </a:t>
                      </a:r>
                      <a:r>
                        <a:rPr lang="en-GB" sz="2400" spc="-120" baseline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│ │││+│</a:t>
                      </a: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/││ │ │││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│ ││ │ ││└─┴─┘│ │ │││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│ ││ │ │└─────┴─┴─┘││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│ │└─┴─┴───────────┘│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└─┴─────────────────┘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 ┌─┴─┐   </a:t>
                      </a:r>
                      <a:r>
                        <a:rPr lang="en-GB" sz="2400" spc="-120" baseline="0" dirty="0">
                          <a:solidFill>
                            <a:schemeClr val="bg1"/>
                          </a:solidFill>
                          <a:latin typeface="APL385 Unicode" panose="020B0709000202000203" pitchFamily="49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 | ┌─┼─┐ </a:t>
                      </a:r>
                      <a:r>
                        <a:rPr lang="en-GB" sz="2400" spc="-120" baseline="0" dirty="0">
                          <a:solidFill>
                            <a:schemeClr val="bg1"/>
                          </a:solidFill>
                          <a:latin typeface="APL385 Unicode" panose="020B0709000202000203" pitchFamily="49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   ⊢ ÷ ⍣ </a:t>
                      </a:r>
                      <a:r>
                        <a:rPr lang="en-GB" sz="2400" spc="-120" baseline="0" dirty="0">
                          <a:solidFill>
                            <a:schemeClr val="bg1"/>
                          </a:solidFill>
                          <a:latin typeface="APL385 Unicode" panose="020B0709000202000203" pitchFamily="49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      ┌┴┐</a:t>
                      </a:r>
                      <a:r>
                        <a:rPr lang="en-GB" sz="2400" spc="-120" baseline="0" dirty="0">
                          <a:solidFill>
                            <a:schemeClr val="bg1"/>
                          </a:solidFill>
                          <a:latin typeface="APL385 Unicode" panose="020B0709000202000203" pitchFamily="49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      / ≡</a:t>
                      </a:r>
                      <a:r>
                        <a:rPr lang="en-GB" sz="2400" spc="-120" baseline="0" dirty="0">
                          <a:solidFill>
                            <a:schemeClr val="bg1"/>
                          </a:solidFill>
                          <a:latin typeface="APL385 Unicode" panose="020B0709000202000203" pitchFamily="49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    ┌─┘  </a:t>
                      </a:r>
                      <a:r>
                        <a:rPr lang="en-GB" sz="2400" spc="-120" baseline="0" dirty="0">
                          <a:solidFill>
                            <a:schemeClr val="bg1"/>
                          </a:solidFill>
                          <a:latin typeface="APL385 Unicode" panose="020B0709000202000203" pitchFamily="49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    +    </a:t>
                      </a:r>
                      <a:r>
                        <a:rPr lang="en-GB" sz="2400" spc="-120" baseline="0" dirty="0">
                          <a:solidFill>
                            <a:schemeClr val="bg1"/>
                          </a:solidFill>
                          <a:latin typeface="APL385 Unicode" panose="020B0709000202000203" pitchFamily="49" charset="0"/>
                        </a:rPr>
                        <a:t>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|(</a:t>
                      </a:r>
                      <a:r>
                        <a:rPr lang="en-GB" sz="2400" spc="-120" baseline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⊢÷((+/)</a:t>
                      </a:r>
                      <a:r>
                        <a:rPr lang="en-GB" sz="2400" spc="-120" baseline="0" dirty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⍣≡))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6552415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71C497D5-0D62-A7F7-CC92-2E862AE50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6815138" algn="r"/>
              </a:tabLst>
            </a:pPr>
            <a:r>
              <a:rPr lang="en-GB" dirty="0">
                <a:latin typeface="APL385 Unicode" panose="020B0709000202000203" pitchFamily="49" charset="0"/>
              </a:rPr>
              <a:t>]box on –t=…	|</a:t>
            </a:r>
            <a:r>
              <a:rPr lang="en-GB">
                <a:latin typeface="APL385 Unicode" panose="020B0709000202000203" pitchFamily="49" charset="0"/>
              </a:rPr>
              <a:t>⊢÷+/</a:t>
            </a:r>
            <a:r>
              <a:rPr lang="en-GB" dirty="0">
                <a:latin typeface="APL385 Unicode" panose="020B0709000202000203" pitchFamily="49" charset="0"/>
              </a:rPr>
              <a:t>⍣≡</a:t>
            </a:r>
          </a:p>
        </p:txBody>
      </p:sp>
    </p:spTree>
    <p:extLst>
      <p:ext uri="{BB962C8B-B14F-4D97-AF65-F5344CB8AC3E}">
        <p14:creationId xmlns:p14="http://schemas.microsoft.com/office/powerpoint/2010/main" val="28822828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53CFD5-514D-813B-CA90-41BBFF716BC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416040" y="1264925"/>
            <a:ext cx="2950151" cy="3242039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chemeClr val="accent2"/>
                </a:solidFill>
                <a:latin typeface="APL385 Unicode" panose="020B0709000202000203" pitchFamily="49" charset="0"/>
              </a:rPr>
              <a:t>3</a:t>
            </a:r>
          </a:p>
          <a:p>
            <a:r>
              <a:rPr lang="en-GB" sz="2400" dirty="0">
                <a:solidFill>
                  <a:schemeClr val="accent2"/>
                </a:solidFill>
                <a:latin typeface="APL385 Unicode" panose="020B0709000202000203" pitchFamily="49" charset="0"/>
              </a:rPr>
              <a:t> ab  de  </a:t>
            </a:r>
            <a:r>
              <a:rPr lang="en-GB" sz="2400" dirty="0" err="1">
                <a:solidFill>
                  <a:schemeClr val="accent2"/>
                </a:solidFill>
                <a:latin typeface="APL385 Unicode" panose="020B0709000202000203" pitchFamily="49" charset="0"/>
              </a:rPr>
              <a:t>fgh</a:t>
            </a:r>
            <a:endParaRPr lang="en-GB" sz="2400" dirty="0">
              <a:solidFill>
                <a:schemeClr val="accent2"/>
              </a:solidFill>
              <a:latin typeface="APL385 Unicode" panose="020B0709000202000203" pitchFamily="49" charset="0"/>
            </a:endParaRPr>
          </a:p>
          <a:p>
            <a:endParaRPr lang="en-GB" sz="2400" dirty="0">
              <a:solidFill>
                <a:schemeClr val="accent2"/>
              </a:solidFill>
              <a:latin typeface="APL385 Unicode" panose="020B0709000202000203" pitchFamily="49" charset="0"/>
            </a:endParaRPr>
          </a:p>
          <a:p>
            <a:r>
              <a:rPr lang="en-GB" sz="2400" dirty="0">
                <a:solidFill>
                  <a:schemeClr val="accent2"/>
                </a:solidFill>
                <a:latin typeface="APL385 Unicode" panose="020B0709000202000203" pitchFamily="49" charset="0"/>
              </a:rPr>
              <a:t>2.25 2.75</a:t>
            </a:r>
          </a:p>
          <a:p>
            <a:r>
              <a:rPr lang="en-GB" sz="2400" dirty="0">
                <a:solidFill>
                  <a:schemeClr val="accent2"/>
                </a:solidFill>
                <a:latin typeface="APL385 Unicode" panose="020B0709000202000203" pitchFamily="49" charset="0"/>
              </a:rPr>
              <a:t>2.8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D4C3D-4304-1FD5-546A-C969A219F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424937" cy="3242040"/>
          </a:xfrm>
        </p:spPr>
        <p:txBody>
          <a:bodyPr>
            <a:normAutofit/>
          </a:bodyPr>
          <a:lstStyle/>
          <a:p>
            <a:pPr marL="360363" indent="-360363">
              <a:buSzPct val="100000"/>
              <a:buFont typeface="+mj-lt"/>
              <a:buAutoNum type="arabicPeriod"/>
            </a:pPr>
            <a:r>
              <a:rPr lang="en-GB" dirty="0"/>
              <a:t> </a:t>
            </a:r>
            <a:r>
              <a:rPr lang="en-GB" dirty="0">
                <a:latin typeface="APL385 Unicode" panose="020B0709000202000203" pitchFamily="49" charset="0"/>
              </a:rPr>
              <a:t>{(⊖⍵)⊥(⊖⍵)} 1 1 1 0 1 1 0 0</a:t>
            </a:r>
          </a:p>
          <a:p>
            <a:pPr marL="360363" indent="-360363">
              <a:buSzPct val="100000"/>
              <a:buFont typeface="+mj-lt"/>
              <a:buAutoNum type="arabicPeriod"/>
            </a:pPr>
            <a:r>
              <a:rPr lang="en-GB" dirty="0"/>
              <a:t> </a:t>
            </a:r>
            <a:r>
              <a:rPr lang="en-GB" dirty="0">
                <a:latin typeface="APL385 Unicode" panose="020B0709000202000203" pitchFamily="49" charset="0"/>
              </a:rPr>
              <a:t>',;' {(~⍵∊⍺)⊆⍵} '</a:t>
            </a:r>
            <a:r>
              <a:rPr lang="en-GB" dirty="0" err="1">
                <a:latin typeface="APL385 Unicode" panose="020B0709000202000203" pitchFamily="49" charset="0"/>
              </a:rPr>
              <a:t>ab,de;fgh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</a:p>
          <a:p>
            <a:pPr marL="0" indent="0">
              <a:buSzPct val="100000"/>
              <a:buNone/>
            </a:pPr>
            <a:r>
              <a:rPr lang="en-GB" dirty="0">
                <a:latin typeface="APL385 Unicode" panose="020B0709000202000203" pitchFamily="49" charset="0"/>
              </a:rPr>
              <a:t>nums←3 1 4 1 5</a:t>
            </a:r>
          </a:p>
          <a:p>
            <a:pPr marL="360363" indent="-360363">
              <a:buSzPct val="100000"/>
              <a:buFont typeface="+mj-lt"/>
              <a:buAutoNum type="arabicPeriod" startAt="3"/>
            </a:pPr>
            <a:r>
              <a:rPr lang="en-GB" dirty="0"/>
              <a:t> </a:t>
            </a:r>
            <a:r>
              <a:rPr lang="en-GB" dirty="0">
                <a:latin typeface="APL385 Unicode" panose="020B0709000202000203" pitchFamily="49" charset="0"/>
              </a:rPr>
              <a:t>4 {(⍺+⌿⍵)÷⍺} </a:t>
            </a:r>
            <a:r>
              <a:rPr lang="en-GB" dirty="0" err="1">
                <a:latin typeface="APL385 Unicode" panose="020B0709000202000203" pitchFamily="49" charset="0"/>
              </a:rPr>
              <a:t>nums</a:t>
            </a:r>
            <a:endParaRPr lang="en-GB" dirty="0">
              <a:latin typeface="APL385 Unicode" panose="020B0709000202000203" pitchFamily="49" charset="0"/>
            </a:endParaRPr>
          </a:p>
          <a:p>
            <a:pPr marL="360363" indent="-360363">
              <a:buSzPct val="100000"/>
              <a:buFont typeface="+mj-lt"/>
              <a:buAutoNum type="arabicPeriod" startAt="3"/>
            </a:pPr>
            <a:r>
              <a:rPr lang="en-GB" dirty="0"/>
              <a:t> </a:t>
            </a:r>
            <a:r>
              <a:rPr lang="en-GB" dirty="0">
                <a:latin typeface="APL385 Unicode" panose="020B0709000202000203" pitchFamily="49" charset="0"/>
              </a:rPr>
              <a:t>{(+⌿⍵)÷≢⍵} </a:t>
            </a:r>
            <a:r>
              <a:rPr lang="en-GB" dirty="0" err="1">
                <a:latin typeface="APL385 Unicode" panose="020B0709000202000203" pitchFamily="49" charset="0"/>
              </a:rPr>
              <a:t>nums</a:t>
            </a:r>
            <a:endParaRPr lang="en-GB" dirty="0">
              <a:latin typeface="APL385 Unicode" panose="020B0709000202000203" pitchFamily="49" charset="0"/>
            </a:endParaRPr>
          </a:p>
          <a:p>
            <a:pPr marL="360363" indent="-360363">
              <a:buSzPct val="100000"/>
              <a:buFont typeface="+mj-lt"/>
              <a:buAutoNum type="arabicPeriod" startAt="3"/>
            </a:pPr>
            <a:r>
              <a:rPr lang="en-GB" dirty="0"/>
              <a:t> </a:t>
            </a:r>
            <a:r>
              <a:rPr lang="en-GB" b="1" dirty="0"/>
              <a:t>Bonus task:</a:t>
            </a:r>
            <a:r>
              <a:rPr lang="en-GB" dirty="0"/>
              <a:t> Combine 3 &amp; 4 into an ambivalent function.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8B303C-5EC5-4A1D-E549-9834EFE65A7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51EAD3-899C-F4E9-CA5A-567DAE6C6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Tasks: </a:t>
            </a:r>
            <a:r>
              <a:rPr lang="en-GB" dirty="0" err="1"/>
              <a:t>Tacify</a:t>
            </a:r>
            <a:r>
              <a:rPr lang="en-GB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963759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294EEA-E448-CFDB-B6AF-06AD16A6178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AA17F-7C1C-DA8F-C72C-C515C8441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Arguments in operands</a:t>
            </a:r>
          </a:p>
          <a:p>
            <a:r>
              <a:rPr lang="en-GB" dirty="0"/>
              <a:t>Monadic functions</a:t>
            </a:r>
          </a:p>
          <a:p>
            <a:r>
              <a:rPr lang="en-GB" dirty="0"/>
              <a:t>Recursion, Assignment, Dotting</a:t>
            </a:r>
          </a:p>
          <a:p>
            <a:r>
              <a:rPr lang="en-GB" dirty="0"/>
              <a:t>Selection (but 20.0…)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ADFBF-5733-4A54-D023-3A3B584100A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A514D22-7BA4-BDA5-B6C5-838AA1522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 anchorCtr="0">
            <a:noAutofit/>
          </a:bodyPr>
          <a:lstStyle/>
          <a:p>
            <a:pPr>
              <a:lnSpc>
                <a:spcPct val="80000"/>
              </a:lnSpc>
            </a:pPr>
            <a:r>
              <a:rPr lang="en-GB" dirty="0"/>
              <a:t>4 aspects of tacit that could ruin your life – #4 will blow your mind!</a:t>
            </a:r>
          </a:p>
        </p:txBody>
      </p:sp>
    </p:spTree>
    <p:extLst>
      <p:ext uri="{BB962C8B-B14F-4D97-AF65-F5344CB8AC3E}">
        <p14:creationId xmlns:p14="http://schemas.microsoft.com/office/powerpoint/2010/main" val="41924946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5FAAFA-3CD5-DE5A-8DBD-5E6C15818FB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40438-C295-A7C1-DF7A-6DD0BCAE5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8528373" cy="3470645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 10 {x←⍺ ⋄ ⌽@{x&lt;⍵}⍵} 1 2 13 14 5 16 7 18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1 2 18 16 5 14 7 13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 10 {      ⌽@(⍺&lt;⊢)⍵} 1 2 13 14 5 16 7 18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1 2 18 16 5 14 7 13</a:t>
            </a:r>
          </a:p>
          <a:p>
            <a:pPr marL="0" indent="0"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 2 {(⌽⍤⍉⍣⍺)⍵} 3 3⍴⍳9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9 8 7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6 5 4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3 2 1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A2FA2E6-B8FF-B6E6-17A4-24C2ADAF7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>
              <a:lnSpc>
                <a:spcPct val="80000"/>
              </a:lnSpc>
            </a:pPr>
            <a:r>
              <a:rPr lang="en-GB" dirty="0"/>
              <a:t>The ultimate paradox revealed:</a:t>
            </a:r>
            <a:br>
              <a:rPr lang="en-GB" dirty="0"/>
            </a:br>
            <a:r>
              <a:rPr lang="en-GB" dirty="0"/>
              <a:t>Arguments in operands</a:t>
            </a:r>
          </a:p>
        </p:txBody>
      </p:sp>
    </p:spTree>
    <p:extLst>
      <p:ext uri="{BB962C8B-B14F-4D97-AF65-F5344CB8AC3E}">
        <p14:creationId xmlns:p14="http://schemas.microsoft.com/office/powerpoint/2010/main" val="332488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2FE0C1-A453-6E1A-4306-727032B29C5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A73A2-421B-71BF-4F1B-AB651DC96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604957" cy="3242040"/>
          </a:xfrm>
        </p:spPr>
        <p:txBody>
          <a:bodyPr/>
          <a:lstStyle/>
          <a:p>
            <a:pPr marL="0" indent="0" algn="ctr">
              <a:buNone/>
            </a:pPr>
            <a:r>
              <a:rPr lang="en-GB">
                <a:latin typeface="APL385 Unicode" panose="020B0709000202000203" pitchFamily="49" charset="0"/>
              </a:rPr>
              <a:t>{⌽+⌿↑⌽</a:t>
            </a:r>
            <a:r>
              <a:rPr lang="en-GB" dirty="0">
                <a:latin typeface="APL385 Unicode" panose="020B0709000202000203" pitchFamily="49" charset="0"/>
              </a:rPr>
              <a:t>¨⍵}</a:t>
            </a:r>
          </a:p>
          <a:p>
            <a:pPr marL="0" indent="0" algn="ctr">
              <a:buNone/>
            </a:pPr>
            <a:r>
              <a:rPr lang="en-GB">
                <a:latin typeface="APL385 Unicode" panose="020B0709000202000203" pitchFamily="49" charset="0"/>
              </a:rPr>
              <a:t>⌽⍤(+⌿</a:t>
            </a:r>
            <a:r>
              <a:rPr lang="en-GB" dirty="0">
                <a:latin typeface="APL385 Unicode" panose="020B0709000202000203" pitchFamily="49" charset="0"/>
              </a:rPr>
              <a:t>)⍤↑⍤(⌽¨)</a:t>
            </a:r>
          </a:p>
          <a:p>
            <a:pPr marL="0" indent="0" algn="ctr">
              <a:buNone/>
            </a:pPr>
            <a:r>
              <a:rPr lang="en-GB">
                <a:latin typeface="APL385 Unicode" panose="020B0709000202000203" pitchFamily="49" charset="0"/>
              </a:rPr>
              <a:t>⌽(+⌿</a:t>
            </a:r>
            <a:r>
              <a:rPr lang="en-GB" dirty="0">
                <a:latin typeface="APL385 Unicode" panose="020B0709000202000203" pitchFamily="49" charset="0"/>
              </a:rPr>
              <a:t>(↑⌽¨))</a:t>
            </a:r>
          </a:p>
          <a:p>
            <a:pPr marL="0" indent="0" algn="ctr">
              <a:buNone/>
            </a:pPr>
            <a:r>
              <a:rPr lang="en-GB">
                <a:latin typeface="APL385 Unicode" panose="020B0709000202000203" pitchFamily="49" charset="0"/>
              </a:rPr>
              <a:t>⌽+⌿⍤↑⍤</a:t>
            </a:r>
            <a:r>
              <a:rPr lang="en-GB" dirty="0">
                <a:latin typeface="APL385 Unicode" panose="020B0709000202000203" pitchFamily="49" charset="0"/>
              </a:rPr>
              <a:t>(⌽¨)</a:t>
            </a:r>
          </a:p>
          <a:p>
            <a:pPr marL="0" indent="0" algn="ctr">
              <a:buNone/>
            </a:pPr>
            <a:r>
              <a:rPr lang="en-GB">
                <a:latin typeface="APL385 Unicode" panose="020B0709000202000203" pitchFamily="49" charset="0"/>
              </a:rPr>
              <a:t>⌽(+⌿⍤↑⌽</a:t>
            </a:r>
            <a:r>
              <a:rPr lang="en-GB" dirty="0">
                <a:latin typeface="APL385 Unicode" panose="020B0709000202000203" pitchFamily="49" charset="0"/>
              </a:rPr>
              <a:t>¨)</a:t>
            </a: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1CBED9-79A5-A20F-29E0-8E0FDB798C1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63D1BE-7660-767A-EB4F-590FF0A78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 anchorCtr="0">
            <a:noAutofit/>
          </a:bodyPr>
          <a:lstStyle/>
          <a:p>
            <a:pPr>
              <a:lnSpc>
                <a:spcPct val="80000"/>
              </a:lnSpc>
            </a:pPr>
            <a:r>
              <a:rPr lang="en-GB" dirty="0"/>
              <a:t>Inappropriate tacit discovered: Lots of monadic functions</a:t>
            </a:r>
          </a:p>
        </p:txBody>
      </p:sp>
    </p:spTree>
    <p:extLst>
      <p:ext uri="{BB962C8B-B14F-4D97-AF65-F5344CB8AC3E}">
        <p14:creationId xmlns:p14="http://schemas.microsoft.com/office/powerpoint/2010/main" val="252655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A73A2-421B-71BF-4F1B-AB651DC96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0"/>
              </a:spcAft>
            </a:pPr>
            <a:endParaRPr lang="en-GB" dirty="0"/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GB" dirty="0"/>
              <a:t>Assignment</a:t>
            </a:r>
          </a:p>
          <a:p>
            <a:pPr>
              <a:lnSpc>
                <a:spcPct val="90000"/>
              </a:lnSpc>
              <a:spcAft>
                <a:spcPts val="0"/>
              </a:spcAft>
            </a:pPr>
            <a:endParaRPr lang="en-GB" dirty="0"/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GB" dirty="0"/>
              <a:t>Namespace “dotting”</a:t>
            </a:r>
          </a:p>
          <a:p>
            <a:pPr>
              <a:lnSpc>
                <a:spcPct val="90000"/>
              </a:lnSpc>
              <a:spcAft>
                <a:spcPts val="0"/>
              </a:spcAft>
            </a:pPr>
            <a:endParaRPr lang="en-GB" dirty="0"/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GB" dirty="0"/>
              <a:t>Recursion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C29674-AE7F-2202-C514-7A640127FE7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26661" y="1264925"/>
            <a:ext cx="4545840" cy="3242040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{n⍪⍉↑⍺⍎¨n</a:t>
            </a:r>
            <a:r>
              <a:rPr lang="en-GB" dirty="0">
                <a:solidFill>
                  <a:schemeClr val="bg1"/>
                </a:solidFill>
                <a:highlight>
                  <a:srgbClr val="FF0000"/>
                </a:highlight>
                <a:latin typeface="APL385 Unicode" panose="020B0709000202000203" pitchFamily="49" charset="0"/>
              </a:rPr>
              <a:t>←</a:t>
            </a:r>
            <a:r>
              <a:rPr lang="en-GB" dirty="0">
                <a:latin typeface="APL385 Unicode" panose="020B0709000202000203" pitchFamily="49" charset="0"/>
              </a:rPr>
              <a:t>⍺</a:t>
            </a:r>
            <a:r>
              <a:rPr lang="en-GB" dirty="0">
                <a:solidFill>
                  <a:schemeClr val="bg1"/>
                </a:solidFill>
                <a:highlight>
                  <a:srgbClr val="FF0000"/>
                </a:highlight>
                <a:latin typeface="APL385 Unicode" panose="020B0709000202000203" pitchFamily="49" charset="0"/>
              </a:rPr>
              <a:t>.</a:t>
            </a:r>
            <a:r>
              <a:rPr lang="en-GB" dirty="0">
                <a:latin typeface="APL385 Unicode" panose="020B0709000202000203" pitchFamily="49" charset="0"/>
              </a:rPr>
              <a:t>⎕NL¯2}</a:t>
            </a:r>
          </a:p>
          <a:p>
            <a:pPr marL="0" indent="0" algn="ctr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</a:t>
            </a:r>
            <a:r>
              <a:rPr lang="en-GB" dirty="0">
                <a:solidFill>
                  <a:srgbClr val="FF0000"/>
                </a:solidFill>
                <a:latin typeface="APL385 Unicode" panose="020B0709000202000203" pitchFamily="49" charset="0"/>
              </a:rPr>
              <a:t>┘ │</a:t>
            </a:r>
          </a:p>
          <a:p>
            <a:pPr marL="0" indent="0" algn="ctr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solidFill>
                  <a:srgbClr val="FF0000"/>
                </a:solidFill>
                <a:latin typeface="APL385 Unicode" panose="020B0709000202000203" pitchFamily="49" charset="0"/>
              </a:rPr>
              <a:t>     │</a:t>
            </a:r>
          </a:p>
          <a:p>
            <a:pPr marL="0" indent="0" algn="ctr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solidFill>
                  <a:srgbClr val="FF0000"/>
                </a:solidFill>
                <a:latin typeface="APL385 Unicode" panose="020B0709000202000203" pitchFamily="49" charset="0"/>
              </a:rPr>
              <a:t>     ┘</a:t>
            </a:r>
          </a:p>
          <a:p>
            <a:pPr marL="0" indent="0" algn="ctr">
              <a:lnSpc>
                <a:spcPct val="90000"/>
              </a:lnSpc>
              <a:spcAft>
                <a:spcPts val="0"/>
              </a:spcAft>
              <a:buNone/>
            </a:pPr>
            <a:endParaRPr lang="en-GB" dirty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pPr marL="0" indent="0" algn="ctr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solidFill>
                  <a:srgbClr val="FF0000"/>
                </a:solidFill>
                <a:latin typeface="APL385 Unicode" panose="020B0709000202000203" pitchFamily="49" charset="0"/>
              </a:rPr>
              <a:t>          ┐</a:t>
            </a:r>
          </a:p>
          <a:p>
            <a:pPr marL="0" indent="0" algn="ctr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{1≥⍵:1 ⋄ (⍵-</a:t>
            </a:r>
            <a:r>
              <a:rPr lang="en-GB">
                <a:latin typeface="APL385 Unicode" panose="020B0709000202000203" pitchFamily="49" charset="0"/>
              </a:rPr>
              <a:t>1)+⍥</a:t>
            </a:r>
            <a:r>
              <a:rPr lang="en-GB">
                <a:solidFill>
                  <a:schemeClr val="bg1"/>
                </a:solidFill>
                <a:highlight>
                  <a:srgbClr val="FF0000"/>
                </a:highlight>
                <a:latin typeface="APL385 Unicode" panose="020B0709000202000203" pitchFamily="49" charset="0"/>
              </a:rPr>
              <a:t>∇</a:t>
            </a:r>
            <a:r>
              <a:rPr lang="en-GB" dirty="0">
                <a:latin typeface="APL385 Unicode" panose="020B0709000202000203" pitchFamily="49" charset="0"/>
              </a:rPr>
              <a:t>(⍵-2)}</a:t>
            </a:r>
          </a:p>
          <a:p>
            <a:pPr>
              <a:lnSpc>
                <a:spcPct val="90000"/>
              </a:lnSpc>
              <a:spcAft>
                <a:spcPts val="0"/>
              </a:spcAft>
            </a:pP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481C26-AAA3-96C2-120B-83D853D985A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63D1BE-7660-767A-EB4F-590FF0A78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 things tacit code just cannot do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97502BC-4266-06C7-D65A-8F33A5BEF5ED}"/>
              </a:ext>
            </a:extLst>
          </p:cNvPr>
          <p:cNvCxnSpPr>
            <a:cxnSpLocks/>
          </p:cNvCxnSpPr>
          <p:nvPr/>
        </p:nvCxnSpPr>
        <p:spPr>
          <a:xfrm flipH="1">
            <a:off x="3923928" y="1796329"/>
            <a:ext cx="291632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832BA3E-6B62-7D9E-ED90-C9DB2240F6AE}"/>
              </a:ext>
            </a:extLst>
          </p:cNvPr>
          <p:cNvCxnSpPr>
            <a:cxnSpLocks/>
          </p:cNvCxnSpPr>
          <p:nvPr/>
        </p:nvCxnSpPr>
        <p:spPr>
          <a:xfrm flipH="1">
            <a:off x="3923928" y="2454214"/>
            <a:ext cx="331236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3569B1B-5023-255B-C725-FD5AA56F6697}"/>
              </a:ext>
            </a:extLst>
          </p:cNvPr>
          <p:cNvCxnSpPr>
            <a:cxnSpLocks/>
          </p:cNvCxnSpPr>
          <p:nvPr/>
        </p:nvCxnSpPr>
        <p:spPr>
          <a:xfrm flipH="1">
            <a:off x="3923928" y="3112099"/>
            <a:ext cx="370841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0565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2FE0C1-A453-6E1A-4306-727032B29C5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A73A2-421B-71BF-4F1B-AB651DC96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8528373" cy="3878575"/>
          </a:xfrm>
          <a:noFill/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 {(3&gt;⍵)⌿⍵} 3 1 4 1 5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4 5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  (3∘&gt;⌿⊢)  3 1 4 1 5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solidFill>
                  <a:srgbClr val="FF0000"/>
                </a:solidFill>
                <a:latin typeface="APL385 Unicode" panose="020B0709000202000203" pitchFamily="49" charset="0"/>
              </a:rPr>
              <a:t>SYNTAX ERROR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(3∘&gt;⌿ ⊢)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 3 1 4 1 5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solidFill>
                  <a:srgbClr val="FF0000"/>
                </a:solidFill>
                <a:latin typeface="APL385 Unicode" panose="020B0709000202000203" pitchFamily="49" charset="0"/>
              </a:rPr>
              <a:t>SYNTAX ERROR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(3∘&gt; 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⊢⍤</a:t>
            </a:r>
            <a:r>
              <a:rPr lang="en-GB" dirty="0">
                <a:latin typeface="APL385 Unicode" panose="020B0709000202000203" pitchFamily="49" charset="0"/>
              </a:rPr>
              <a:t>⌿ ⊢)3 1 4 1 5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4 5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   3∘&gt;⍛⌿   3 1 4 1 5</a:t>
            </a:r>
          </a:p>
          <a:p>
            <a:pPr marL="0" indent="0"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1CBED9-79A5-A20F-29E0-8E0FDB798C1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63D1BE-7660-767A-EB4F-590FF0A78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 anchorCtr="0">
            <a:noAutofit/>
          </a:bodyPr>
          <a:lstStyle/>
          <a:p>
            <a:pPr>
              <a:lnSpc>
                <a:spcPct val="80000"/>
              </a:lnSpc>
            </a:pPr>
            <a:r>
              <a:rPr lang="en-GB" dirty="0"/>
              <a:t>The ugly truth about selection,</a:t>
            </a:r>
            <a:br>
              <a:rPr lang="en-GB" dirty="0"/>
            </a:br>
            <a:r>
              <a:rPr lang="en-GB" dirty="0"/>
              <a:t>and what we plan to do about it</a:t>
            </a:r>
          </a:p>
        </p:txBody>
      </p:sp>
    </p:spTree>
    <p:extLst>
      <p:ext uri="{BB962C8B-B14F-4D97-AF65-F5344CB8AC3E}">
        <p14:creationId xmlns:p14="http://schemas.microsoft.com/office/powerpoint/2010/main" val="3961676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2FE0C1-A453-6E1A-4306-727032B29C5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A73A2-421B-71BF-4F1B-AB651DC96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8528373" cy="3683090"/>
          </a:xfrm>
          <a:noFill/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 '</a:t>
            </a:r>
            <a:r>
              <a:rPr lang="en-GB" dirty="0" err="1">
                <a:latin typeface="APL385 Unicode" panose="020B0709000202000203" pitchFamily="49" charset="0"/>
              </a:rPr>
              <a:t>aeiou</a:t>
            </a:r>
            <a:r>
              <a:rPr lang="en-GB" dirty="0">
                <a:latin typeface="APL385 Unicode" panose="020B0709000202000203" pitchFamily="49" charset="0"/>
              </a:rPr>
              <a:t>' {⍵[⍺⍋⍵]} 'hello world'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 err="1">
                <a:latin typeface="APL385 Unicode" panose="020B0709000202000203" pitchFamily="49" charset="0"/>
              </a:rPr>
              <a:t>eoohll</a:t>
            </a: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err="1">
                <a:latin typeface="APL385 Unicode" panose="020B0709000202000203" pitchFamily="49" charset="0"/>
              </a:rPr>
              <a:t>wrld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 '</a:t>
            </a:r>
            <a:r>
              <a:rPr lang="en-GB" dirty="0" err="1">
                <a:latin typeface="APL385 Unicode" panose="020B0709000202000203" pitchFamily="49" charset="0"/>
              </a:rPr>
              <a:t>aeiou</a:t>
            </a:r>
            <a:r>
              <a:rPr lang="en-GB" dirty="0">
                <a:latin typeface="APL385 Unicode" panose="020B0709000202000203" pitchFamily="49" charset="0"/>
              </a:rPr>
              <a:t>' {⍵⌷⍨⍺⍋⍵} 'hello world'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solidFill>
                  <a:srgbClr val="FF0000"/>
                </a:solidFill>
                <a:latin typeface="APL385 Unicode" panose="020B0709000202000203" pitchFamily="49" charset="0"/>
              </a:rPr>
              <a:t>LENGTH ERROR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 '</a:t>
            </a:r>
            <a:r>
              <a:rPr lang="en-GB" dirty="0" err="1">
                <a:latin typeface="APL385 Unicode" panose="020B0709000202000203" pitchFamily="49" charset="0"/>
              </a:rPr>
              <a:t>aeiou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{⍵⌷⍨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⊂</a:t>
            </a:r>
            <a:r>
              <a:rPr lang="en-GB" dirty="0">
                <a:latin typeface="APL385 Unicode" panose="020B0709000202000203" pitchFamily="49" charset="0"/>
              </a:rPr>
              <a:t>⍺⍋⍵}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'hello world'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 err="1">
                <a:latin typeface="APL385 Unicode" panose="020B0709000202000203" pitchFamily="49" charset="0"/>
              </a:rPr>
              <a:t>eoohll</a:t>
            </a: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err="1">
                <a:latin typeface="APL385 Unicode" panose="020B0709000202000203" pitchFamily="49" charset="0"/>
              </a:rPr>
              <a:t>wrld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 '</a:t>
            </a:r>
            <a:r>
              <a:rPr lang="en-GB" dirty="0" err="1">
                <a:latin typeface="APL385 Unicode" panose="020B0709000202000203" pitchFamily="49" charset="0"/>
              </a:rPr>
              <a:t>aeiou</a:t>
            </a:r>
            <a:r>
              <a:rPr lang="en-GB" dirty="0">
                <a:latin typeface="APL385 Unicode" panose="020B0709000202000203" pitchFamily="49" charset="0"/>
              </a:rPr>
              <a:t>'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(</a:t>
            </a:r>
            <a:r>
              <a:rPr lang="en-GB" dirty="0">
                <a:solidFill>
                  <a:schemeClr val="accent1"/>
                </a:solidFill>
                <a:latin typeface="APL385 Unicode" panose="020B0709000202000203" pitchFamily="49" charset="0"/>
              </a:rPr>
              <a:t>⊂⍤</a:t>
            </a:r>
            <a:r>
              <a:rPr lang="en-GB" dirty="0">
                <a:latin typeface="APL385 Unicode" panose="020B0709000202000203" pitchFamily="49" charset="0"/>
              </a:rPr>
              <a:t>⍋⌷⊢)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 'hello world'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 err="1">
                <a:latin typeface="APL385 Unicode" panose="020B0709000202000203" pitchFamily="49" charset="0"/>
              </a:rPr>
              <a:t>eoohll</a:t>
            </a: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err="1">
                <a:latin typeface="APL385 Unicode" panose="020B0709000202000203" pitchFamily="49" charset="0"/>
              </a:rPr>
              <a:t>wrld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 '</a:t>
            </a:r>
            <a:r>
              <a:rPr lang="en-GB" dirty="0" err="1">
                <a:latin typeface="APL385 Unicode" panose="020B0709000202000203" pitchFamily="49" charset="0"/>
              </a:rPr>
              <a:t>aeiou</a:t>
            </a:r>
            <a:r>
              <a:rPr lang="en-GB" dirty="0">
                <a:latin typeface="APL385 Unicode" panose="020B0709000202000203" pitchFamily="49" charset="0"/>
              </a:rPr>
              <a:t>'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 (⍋⊇⊢) </a:t>
            </a:r>
            <a:r>
              <a:rPr lang="en-GB" sz="1200" dirty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 'hello world'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1CBED9-79A5-A20F-29E0-8E0FDB798C1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63D1BE-7660-767A-EB4F-590FF0A78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 anchorCtr="0">
            <a:noAutofit/>
          </a:bodyPr>
          <a:lstStyle/>
          <a:p>
            <a:pPr>
              <a:lnSpc>
                <a:spcPct val="80000"/>
              </a:lnSpc>
            </a:pPr>
            <a:r>
              <a:rPr lang="en-GB" dirty="0"/>
              <a:t>The ugly truth about selection,</a:t>
            </a:r>
            <a:br>
              <a:rPr lang="en-GB" dirty="0"/>
            </a:br>
            <a:r>
              <a:rPr lang="en-GB" dirty="0"/>
              <a:t>and what we plan to do about it</a:t>
            </a:r>
          </a:p>
        </p:txBody>
      </p:sp>
    </p:spTree>
    <p:extLst>
      <p:ext uri="{BB962C8B-B14F-4D97-AF65-F5344CB8AC3E}">
        <p14:creationId xmlns:p14="http://schemas.microsoft.com/office/powerpoint/2010/main" val="1610387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29476-5975-1A16-66EF-6265B91FF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GB" dirty="0"/>
              <a:t>Monadic</a:t>
            </a:r>
            <a:r>
              <a:rPr lang="en-GB" dirty="0">
                <a:latin typeface="APL385 Unicode" panose="020B0709000202000203" pitchFamily="49" charset="0"/>
              </a:rPr>
              <a:t>	××⌊⍤|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dirty="0"/>
              <a:t>Dyadic</a:t>
            </a:r>
            <a:r>
              <a:rPr lang="en-GB" dirty="0">
                <a:latin typeface="APL385 Unicode" panose="020B0709000202000203" pitchFamily="49" charset="0"/>
              </a:rPr>
              <a:t>	⌊∘≢↑⊢</a:t>
            </a:r>
            <a:endParaRPr lang="en-GB" dirty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dirty="0"/>
              <a:t>Monadic</a:t>
            </a:r>
            <a:r>
              <a:rPr lang="en-GB" dirty="0">
                <a:latin typeface="APL385 Unicode" panose="020B0709000202000203" pitchFamily="49" charset="0"/>
              </a:rPr>
              <a:t>	≡⍥(⎕C~∘' ')</a:t>
            </a:r>
            <a:endParaRPr lang="en-GB" dirty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dirty="0"/>
              <a:t>Monadic</a:t>
            </a:r>
            <a:r>
              <a:rPr lang="en-GB" dirty="0">
                <a:latin typeface="APL385 Unicode" panose="020B0709000202000203" pitchFamily="49" charset="0"/>
              </a:rPr>
              <a:t>	+⌿⊢&gt;+⌿÷≢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Bonus tasks:	</a:t>
            </a:r>
            <a:endParaRPr lang="en-GB" dirty="0">
              <a:latin typeface="APL385 Unicode" panose="020B0709000202000203" pitchFamily="49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100000"/>
              <a:buFont typeface="+mj-lt"/>
              <a:buAutoNum type="arabicPeriod" startAt="5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Sarabun" panose="00000500000000000000" pitchFamily="2" charset="-34"/>
                <a:ea typeface="+mn-ea"/>
                <a:cs typeface="+mn-cs"/>
              </a:rPr>
              <a:t>Monadic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3B475E"/>
                </a:solidFill>
                <a:effectLst/>
                <a:uLnTx/>
                <a:uFillTx/>
                <a:latin typeface="APL385 Unicode" panose="020B0709000202000203" pitchFamily="49" charset="0"/>
                <a:ea typeface="+mn-ea"/>
                <a:cs typeface="+mn-cs"/>
              </a:rPr>
              <a:t> ⌽≡⊢⊢≡⌽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3B475E"/>
              </a:solidFill>
              <a:effectLst/>
              <a:uLnTx/>
              <a:uFillTx/>
              <a:latin typeface="Sarabun" panose="00000500000000000000" pitchFamily="2" charset="-34"/>
              <a:ea typeface="+mn-ea"/>
              <a:cs typeface="+mn-cs"/>
            </a:endParaRP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A19B479-800A-C5EE-49FD-68CDDEEAE4D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D0576B2-6DF9-4985-0C6F-E9883E851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Tasks: Convert tacit to </a:t>
            </a:r>
            <a:r>
              <a:rPr lang="en-GB" dirty="0" err="1"/>
              <a:t>dfn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BB431D-A500-9CB8-70C5-EC9FA3DB633F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546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9FE587-C6E0-C5FC-E98E-37E0930A251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8466C-912E-37B4-8C2C-CC9E9CE8C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/>
          <a:lstStyle/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>
                <a:latin typeface="APL385 Unicode" panose="020B0709000202000203" pitchFamily="49" charset="0"/>
              </a:rPr>
              <a:t>f/   f¨   ∘.g   f\   </a:t>
            </a:r>
            <a:r>
              <a:rPr lang="en-GB" dirty="0" err="1">
                <a:latin typeface="APL385 Unicode" panose="020B0709000202000203" pitchFamily="49" charset="0"/>
              </a:rPr>
              <a:t>A∘g</a:t>
            </a:r>
            <a:r>
              <a:rPr lang="en-GB" dirty="0">
                <a:latin typeface="APL385 Unicode" panose="020B0709000202000203" pitchFamily="49" charset="0"/>
              </a:rPr>
              <a:t>   f⌸   </a:t>
            </a:r>
            <a:r>
              <a:rPr lang="en-GB" dirty="0" err="1">
                <a:latin typeface="APL385 Unicode" panose="020B0709000202000203" pitchFamily="49" charset="0"/>
              </a:rPr>
              <a:t>f⍠B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APL old-timers don’t want you to know this one fact:</a:t>
            </a:r>
          </a:p>
          <a:p>
            <a:pPr marL="0" indent="0" algn="ctr">
              <a:buNone/>
            </a:pPr>
            <a:r>
              <a:rPr lang="en-GB" i="1" dirty="0"/>
              <a:t>Operator application is actually just tacit programming!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C5490AD-897D-AD2B-942F-E6E221BF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>
              <a:lnSpc>
                <a:spcPct val="80000"/>
              </a:lnSpc>
            </a:pPr>
            <a:r>
              <a:rPr lang="en-GB" dirty="0"/>
              <a:t>Shocking Revelation:</a:t>
            </a:r>
            <a:br>
              <a:rPr lang="en-GB" dirty="0"/>
            </a:br>
            <a:r>
              <a:rPr lang="en-GB" dirty="0"/>
              <a:t>You’ve been unknowingly using tacit constructs all along!</a:t>
            </a:r>
          </a:p>
        </p:txBody>
      </p:sp>
    </p:spTree>
    <p:extLst>
      <p:ext uri="{BB962C8B-B14F-4D97-AF65-F5344CB8AC3E}">
        <p14:creationId xmlns:p14="http://schemas.microsoft.com/office/powerpoint/2010/main" val="197970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0C34F7-61CF-AEB6-7409-0E20830219D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D7D43-203A-4E1B-FFCD-748C26D6B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79DBB7-6BE0-7FF9-D9C8-E11C93173CE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50A883A-E59F-EF7A-203B-CA57E31B7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dirty="0"/>
              <a:t>Amazing tool: </a:t>
            </a:r>
            <a:r>
              <a:rPr lang="en-GB" dirty="0" err="1"/>
              <a:t>tacit.help</a:t>
            </a:r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18BEFAE-93E4-0AAE-8538-089B0C32AD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134" r="20134"/>
          <a:stretch/>
        </p:blipFill>
        <p:spPr>
          <a:xfrm>
            <a:off x="323526" y="1264924"/>
            <a:ext cx="8496947" cy="3242039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2ABB2D03-FF62-5492-AE17-BEC79E0A47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8051006" y="4151046"/>
            <a:ext cx="852470" cy="901089"/>
          </a:xfrm>
          <a:prstGeom prst="rect">
            <a:avLst/>
          </a:prstGeom>
          <a:effectLst>
            <a:glow rad="50800">
              <a:schemeClr val="bg1"/>
            </a:glow>
          </a:effectLst>
        </p:spPr>
      </p:pic>
    </p:spTree>
    <p:extLst>
      <p:ext uri="{BB962C8B-B14F-4D97-AF65-F5344CB8AC3E}">
        <p14:creationId xmlns:p14="http://schemas.microsoft.com/office/powerpoint/2010/main" val="301734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720F6-9B03-7655-B121-5EA05C1B6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P ⍋ s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P ⍒ s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P ⍳ s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P ∪ s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s ∊ P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s ~ P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s ∩ P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99D5E28-D731-07EF-4978-742E88455AD3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P∘⍋ s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P∘⍒ s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P∘⍳ s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P∘∪ s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(∊∘P) s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(~∘P) s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(∩∘P) 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6468686-A754-AF59-477E-088B6DF15A4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5F02309-7BEB-9703-6E52-6867ABD47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 hash tables that won’t go away</a:t>
            </a:r>
          </a:p>
        </p:txBody>
      </p:sp>
    </p:spTree>
    <p:extLst>
      <p:ext uri="{BB962C8B-B14F-4D97-AF65-F5344CB8AC3E}">
        <p14:creationId xmlns:p14="http://schemas.microsoft.com/office/powerpoint/2010/main" val="171465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06CBB56-A721-271B-6925-4CCA884C4DE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A276BA-8051-6E09-5D4B-34946515D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553772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    </a:t>
            </a:r>
            <a:r>
              <a:rPr lang="en-GB" dirty="0" err="1">
                <a:latin typeface="APL385 Unicode" panose="020B0709000202000203" pitchFamily="49" charset="0"/>
                <a:cs typeface="Sarabun" panose="00000500000000000000" pitchFamily="2" charset="-34"/>
              </a:rPr>
              <a:t>s←'Hello</a:t>
            </a: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, World!'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    </a:t>
            </a:r>
            <a:r>
              <a:rPr lang="en-GB" dirty="0" err="1">
                <a:latin typeface="APL385 Unicode" panose="020B0709000202000203" pitchFamily="49" charset="0"/>
                <a:cs typeface="Sarabun" panose="00000500000000000000" pitchFamily="2" charset="-34"/>
              </a:rPr>
              <a:t>AVi</a:t>
            </a: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←⎕AV∘⍳ ⋄ {}</a:t>
            </a:r>
            <a:r>
              <a:rPr lang="en-GB" dirty="0" err="1">
                <a:latin typeface="APL385 Unicode" panose="020B0709000202000203" pitchFamily="49" charset="0"/>
                <a:cs typeface="Sarabun" panose="00000500000000000000" pitchFamily="2" charset="-34"/>
              </a:rPr>
              <a:t>AVi</a:t>
            </a: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 s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    </a:t>
            </a:r>
            <a:r>
              <a:rPr lang="en-GB" dirty="0" err="1">
                <a:latin typeface="APL385 Unicode" panose="020B0709000202000203" pitchFamily="49" charset="0"/>
                <a:cs typeface="Sarabun" panose="00000500000000000000" pitchFamily="2" charset="-34"/>
              </a:rPr>
              <a:t>cmpx</a:t>
            </a: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 '⎕AV⍳s' '</a:t>
            </a:r>
            <a:r>
              <a:rPr lang="en-GB" dirty="0" err="1">
                <a:latin typeface="APL385 Unicode" panose="020B0709000202000203" pitchFamily="49" charset="0"/>
                <a:cs typeface="Sarabun" panose="00000500000000000000" pitchFamily="2" charset="-34"/>
              </a:rPr>
              <a:t>AVi</a:t>
            </a: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 s'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⎕AV⍳s → 6.0E¯7 |   0% ⎕⎕⎕⎕⎕⎕⎕⎕⎕⎕⎕⎕⎕⎕⎕⎕⎕⎕⎕⎕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 err="1">
                <a:latin typeface="APL385 Unicode" panose="020B0709000202000203" pitchFamily="49" charset="0"/>
                <a:cs typeface="Sarabun" panose="00000500000000000000" pitchFamily="2" charset="-34"/>
              </a:rPr>
              <a:t>AVi</a:t>
            </a: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 s → 3.7E¯7 | -39% ⎕⎕⎕⎕⎕⎕⎕⎕⎕⎕⎕⎕      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    </a:t>
            </a:r>
            <a:r>
              <a:rPr lang="en-GB" dirty="0" err="1">
                <a:latin typeface="APL385 Unicode" panose="020B0709000202000203" pitchFamily="49" charset="0"/>
                <a:cs typeface="Sarabun" panose="00000500000000000000" pitchFamily="2" charset="-34"/>
              </a:rPr>
              <a:t>AVg</a:t>
            </a: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←⎕AV∘⍋ ⋄ {}</a:t>
            </a:r>
            <a:r>
              <a:rPr lang="en-GB" dirty="0" err="1">
                <a:latin typeface="APL385 Unicode" panose="020B0709000202000203" pitchFamily="49" charset="0"/>
                <a:cs typeface="Sarabun" panose="00000500000000000000" pitchFamily="2" charset="-34"/>
              </a:rPr>
              <a:t>AVg</a:t>
            </a: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 s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    </a:t>
            </a:r>
            <a:r>
              <a:rPr lang="en-GB" dirty="0" err="1">
                <a:latin typeface="APL385 Unicode" panose="020B0709000202000203" pitchFamily="49" charset="0"/>
                <a:cs typeface="Sarabun" panose="00000500000000000000" pitchFamily="2" charset="-34"/>
              </a:rPr>
              <a:t>cmpx</a:t>
            </a: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 '⎕AV⍋s' '</a:t>
            </a:r>
            <a:r>
              <a:rPr lang="en-GB" dirty="0" err="1">
                <a:latin typeface="APL385 Unicode" panose="020B0709000202000203" pitchFamily="49" charset="0"/>
                <a:cs typeface="Sarabun" panose="00000500000000000000" pitchFamily="2" charset="-34"/>
              </a:rPr>
              <a:t>AVg</a:t>
            </a: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 s'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⎕AV⍋s → 2.3E¯6 |   0% ⎕⎕⎕⎕⎕⎕⎕⎕⎕⎕⎕⎕⎕⎕⎕⎕⎕⎕⎕⎕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 err="1">
                <a:latin typeface="APL385 Unicode" panose="020B0709000202000203" pitchFamily="49" charset="0"/>
                <a:cs typeface="Sarabun" panose="00000500000000000000" pitchFamily="2" charset="-34"/>
              </a:rPr>
              <a:t>AVg</a:t>
            </a: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 s → 5.5E¯7 | -77% ⎕⎕⎕⎕⎕               </a:t>
            </a:r>
          </a:p>
          <a:p>
            <a:pPr marL="0" indent="0"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  <a:cs typeface="Sarabun" panose="00000500000000000000" pitchFamily="2" charset="-34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8DB6C1B-1E6B-5F93-9F80-E905465455B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D602E5D-B60E-7E70-626F-B731ED12B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 hash tables that won’t go away</a:t>
            </a:r>
          </a:p>
        </p:txBody>
      </p:sp>
    </p:spTree>
    <p:extLst>
      <p:ext uri="{BB962C8B-B14F-4D97-AF65-F5344CB8AC3E}">
        <p14:creationId xmlns:p14="http://schemas.microsoft.com/office/powerpoint/2010/main" val="386442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06CBB56-A721-271B-6925-4CCA884C4DE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A276BA-8051-6E09-5D4B-34946515D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729033" cy="3553772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    </a:t>
            </a:r>
            <a:r>
              <a:rPr lang="en-GB" dirty="0" err="1">
                <a:latin typeface="APL385 Unicode" panose="020B0709000202000203" pitchFamily="49" charset="0"/>
                <a:cs typeface="Sarabun" panose="00000500000000000000" pitchFamily="2" charset="-34"/>
              </a:rPr>
              <a:t>s←'Hello</a:t>
            </a: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, World!'</a:t>
            </a:r>
          </a:p>
          <a:p>
            <a:pPr marL="0" indent="0"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  <a:cs typeface="Sarabun" panose="00000500000000000000" pitchFamily="2" charset="-34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    </a:t>
            </a:r>
            <a:r>
              <a:rPr lang="en-GB" dirty="0" err="1">
                <a:latin typeface="APL385 Unicode" panose="020B0709000202000203" pitchFamily="49" charset="0"/>
                <a:cs typeface="Sarabun" panose="00000500000000000000" pitchFamily="2" charset="-34"/>
              </a:rPr>
              <a:t>cmpx</a:t>
            </a: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 '⎕AV⍳s' '⎕AV∘⍳ s'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⎕AV⍳s   → 6.5E¯7 |  0% ⎕⎕⎕⎕⎕⎕⎕⎕⎕⎕⎕⎕⎕⎕⎕⎕⎕⎕⎕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⎕AV∘⍳ s → 7.0E¯7 </a:t>
            </a:r>
            <a:r>
              <a:rPr lang="en-GB">
                <a:latin typeface="APL385 Unicode" panose="020B0709000202000203" pitchFamily="49" charset="0"/>
                <a:cs typeface="Sarabun" panose="00000500000000000000" pitchFamily="2" charset="-34"/>
              </a:rPr>
              <a:t>| +7</a:t>
            </a: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% ⎕⎕⎕⎕⎕⎕⎕⎕⎕⎕⎕⎕⎕⎕⎕⎕⎕⎕⎕⎕</a:t>
            </a:r>
          </a:p>
          <a:p>
            <a:pPr marL="0" indent="0"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  <a:cs typeface="Sarabun" panose="00000500000000000000" pitchFamily="2" charset="-34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    </a:t>
            </a:r>
            <a:r>
              <a:rPr lang="en-GB" dirty="0" err="1">
                <a:latin typeface="APL385 Unicode" panose="020B0709000202000203" pitchFamily="49" charset="0"/>
                <a:cs typeface="Sarabun" panose="00000500000000000000" pitchFamily="2" charset="-34"/>
              </a:rPr>
              <a:t>cmpx</a:t>
            </a: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 '⎕AV⍋s' '⎕AV∘⍋ s'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⎕AV⍋s   → 2.0E¯6 |     0% ⎕                 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⎕AV∘⍋ s → 6.7E¯5 </a:t>
            </a:r>
            <a:r>
              <a:rPr lang="en-GB">
                <a:latin typeface="APL385 Unicode" panose="020B0709000202000203" pitchFamily="49" charset="0"/>
                <a:cs typeface="Sarabun" panose="00000500000000000000" pitchFamily="2" charset="-34"/>
              </a:rPr>
              <a:t>| +3242</a:t>
            </a: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% ⎕⎕⎕⎕⎕⎕⎕⎕⎕⎕⎕⎕⎕⎕⎕⎕⎕⎕⎕⎕</a:t>
            </a:r>
          </a:p>
          <a:p>
            <a:pPr marL="0" indent="0"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  <a:cs typeface="Sarabun" panose="00000500000000000000" pitchFamily="2" charset="-34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8DB6C1B-1E6B-5F93-9F80-E905465455B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D602E5D-B60E-7E70-626F-B731ED12B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 hash tables that won’t go away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D88397AF-BCBB-6791-ECD2-733A50CCD8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051006" y="4151046"/>
            <a:ext cx="852470" cy="901089"/>
          </a:xfrm>
          <a:prstGeom prst="rect">
            <a:avLst/>
          </a:prstGeom>
          <a:effectLst>
            <a:glow rad="50800">
              <a:schemeClr val="bg1"/>
            </a:glow>
          </a:effectLst>
        </p:spPr>
      </p:pic>
    </p:spTree>
    <p:extLst>
      <p:ext uri="{BB962C8B-B14F-4D97-AF65-F5344CB8AC3E}">
        <p14:creationId xmlns:p14="http://schemas.microsoft.com/office/powerpoint/2010/main" val="20778594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5A1F2-2319-D028-91EA-F7CC4962E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4104000" cy="3436615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 ⍪e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┌─────────────┐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│a (∧/¨∊¨) b  │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├─────────────┤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│a {∧/¨⍺∊¨⍵} b│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├─────────────┤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│a ∧/⍤∊¨ b    │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├─────────────┤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│a {∧/⍺∊⍵}¨ b │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└─────────────┘</a:t>
            </a:r>
          </a:p>
          <a:p>
            <a:pPr marL="0" indent="0"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F2F02A7-06AA-A356-C761-40B6FDC5230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916680" y="1264925"/>
            <a:ext cx="4935221" cy="3610918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a←(2e4⍴¨'ab' 'cd')[?5e4⍴2]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b←     'aba' 'cad'[?5e4⍴2]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∇ </a:t>
            </a:r>
            <a:r>
              <a:rPr lang="en-GB" dirty="0" err="1">
                <a:latin typeface="APL385 Unicode" panose="020B0709000202000203" pitchFamily="49" charset="0"/>
              </a:rPr>
              <a:t>hwm←mem</a:t>
            </a:r>
            <a:r>
              <a:rPr lang="en-GB" dirty="0">
                <a:latin typeface="APL385 Unicode" panose="020B0709000202000203" pitchFamily="49" charset="0"/>
              </a:rPr>
              <a:t> expr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{}⎕WA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{}0(2000⌶)14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hwm←2000⌶14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{}⍎expr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dirty="0" err="1">
                <a:latin typeface="APL385 Unicode" panose="020B0709000202000203" pitchFamily="49" charset="0"/>
              </a:rPr>
              <a:t>hwm</a:t>
            </a:r>
            <a:r>
              <a:rPr lang="en-GB" dirty="0">
                <a:latin typeface="APL385 Unicode" panose="020B0709000202000203" pitchFamily="49" charset="0"/>
              </a:rPr>
              <a:t>-⍨←2000⌶14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∇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4D36886-2437-0B41-3008-DB378FB6C7A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CF40CA1-FB28-D806-10D7-3B80B9BE4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Showdown: Memory vs CPU</a:t>
            </a:r>
          </a:p>
        </p:txBody>
      </p:sp>
    </p:spTree>
    <p:extLst>
      <p:ext uri="{BB962C8B-B14F-4D97-AF65-F5344CB8AC3E}">
        <p14:creationId xmlns:p14="http://schemas.microsoft.com/office/powerpoint/2010/main" val="23797907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E6558DD-EA38-A6D9-3198-EE6F8D0AE9D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EC300-CFDF-EBEF-2AD1-D170E6DC0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8528373" cy="3470646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 (⍕⍪,mem¨) e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a (∧/¨∊¨) b    125835728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a {∧/¨⍺∊¨⍵} b  125835792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a ∧/⍤∊¨ b        4194304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a {∧/⍺∊⍵}¨ b     4194304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 (⍕⍪,1∘cmpx¨) e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a (∧/¨∊¨) b    0.45675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a {∧/¨⍺∊¨⍵} b  0.4145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a ∧/⍤∊¨ b      0.4245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a {∧/⍺∊⍵}¨ b   0.42275</a:t>
            </a:r>
          </a:p>
          <a:p>
            <a:pPr marL="0" indent="0"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E96E89-522B-FBEC-8F78-A443D41E909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8AADFB1-5952-9FF0-AE6B-854A94B60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Showdown: Memory vs CPU</a:t>
            </a:r>
          </a:p>
        </p:txBody>
      </p:sp>
    </p:spTree>
    <p:extLst>
      <p:ext uri="{BB962C8B-B14F-4D97-AF65-F5344CB8AC3E}">
        <p14:creationId xmlns:p14="http://schemas.microsoft.com/office/powerpoint/2010/main" val="354131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23157B-3D42-DC7F-AC2E-E02759A6B14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APL385 Unicode" panose="020B0709000202000203" pitchFamily="49" charset="0"/>
              </a:rPr>
              <a:t>a←2↑¨a</a:t>
            </a:r>
            <a:endParaRPr lang="en-GB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ED335-FEEB-F8A1-F87C-3AE9C878E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4"/>
            <a:ext cx="8528373" cy="3470645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 (⍕⍪,mem¨) e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a (∧/¨∊¨) b          0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a {∧/¨⍺∊¨⍵} b        0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a ∧/⍤∊¨ b      4194304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a {∧/⍺∊⍵}¨ b   4194304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     (⍕⍪,1∘cmpx¨) e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a (∧/¨∊¨) b    0.0080625 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a {∧/¨⍺∊¨⍵} b  0.0078359375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a ∧/⍤∊¨ b      0.019703125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</a:rPr>
              <a:t> a {∧/⍺∊⍵}¨ b   0.021765625 </a:t>
            </a:r>
          </a:p>
          <a:p>
            <a:pPr marL="0" indent="0">
              <a:spcAft>
                <a:spcPts val="0"/>
              </a:spcAft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A35633-71BD-1686-A0D2-29E4992745A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CF84A1A-3125-9512-3CCE-43751F611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Showdown: Memory vs CPU</a:t>
            </a:r>
          </a:p>
        </p:txBody>
      </p:sp>
    </p:spTree>
    <p:extLst>
      <p:ext uri="{BB962C8B-B14F-4D97-AF65-F5344CB8AC3E}">
        <p14:creationId xmlns:p14="http://schemas.microsoft.com/office/powerpoint/2010/main" val="374109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A5AB00-B3DC-0B06-D153-7FB09504C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6" y="1264925"/>
            <a:ext cx="4572510" cy="3610918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GB" b="1" dirty="0"/>
              <a:t>Function composition:</a:t>
            </a:r>
          </a:p>
          <a:p>
            <a:pPr marL="357188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⍥	</a:t>
            </a:r>
            <a:r>
              <a:rPr lang="en-GB" i="1" dirty="0"/>
              <a:t>Pre-process both</a:t>
            </a:r>
          </a:p>
          <a:p>
            <a:pPr marL="357188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∘	</a:t>
            </a:r>
            <a:r>
              <a:rPr lang="en-GB" i="1" dirty="0"/>
              <a:t>Pre-process right</a:t>
            </a:r>
          </a:p>
          <a:p>
            <a:pPr marL="357188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⍤	</a:t>
            </a:r>
            <a:r>
              <a:rPr lang="en-GB" i="1" dirty="0"/>
              <a:t>Post-process</a:t>
            </a:r>
          </a:p>
          <a:p>
            <a:pPr marL="357188" indent="0">
              <a:spcAft>
                <a:spcPts val="0"/>
              </a:spcAft>
              <a:buNone/>
            </a:pPr>
            <a:r>
              <a:rPr lang="en-GB" dirty="0">
                <a:latin typeface="APL385 Unicode" panose="020B0709000202000203" pitchFamily="49" charset="0"/>
                <a:cs typeface="Sarabun" panose="00000500000000000000" pitchFamily="2" charset="-34"/>
              </a:rPr>
              <a:t>⍨	</a:t>
            </a:r>
            <a:r>
              <a:rPr lang="en-GB" i="1" dirty="0"/>
              <a:t>Selfie</a:t>
            </a:r>
          </a:p>
          <a:p>
            <a:pPr marL="0" indent="0">
              <a:spcAft>
                <a:spcPts val="0"/>
              </a:spcAft>
              <a:buNone/>
              <a:tabLst>
                <a:tab pos="1617663" algn="l"/>
              </a:tabLst>
            </a:pPr>
            <a:r>
              <a:rPr lang="en-GB" b="1" dirty="0"/>
              <a:t>Operators:</a:t>
            </a:r>
            <a:r>
              <a:rPr lang="en-GB" dirty="0"/>
              <a:t>	long left scope</a:t>
            </a:r>
          </a:p>
          <a:p>
            <a:pPr marL="0" indent="0">
              <a:spcAft>
                <a:spcPts val="0"/>
              </a:spcAft>
              <a:buNone/>
              <a:tabLst>
                <a:tab pos="1617663" algn="l"/>
              </a:tabLst>
            </a:pPr>
            <a:r>
              <a:rPr lang="en-GB" b="1" dirty="0"/>
              <a:t>Trains:</a:t>
            </a:r>
            <a:r>
              <a:rPr lang="en-GB" dirty="0"/>
              <a:t>	odd-even from right</a:t>
            </a:r>
          </a:p>
          <a:p>
            <a:pPr marL="0" indent="0">
              <a:spcAft>
                <a:spcPts val="0"/>
              </a:spcAft>
              <a:buNone/>
              <a:tabLst>
                <a:tab pos="1617663" algn="l"/>
              </a:tabLst>
            </a:pPr>
            <a:r>
              <a:rPr lang="en-GB" b="1" dirty="0"/>
              <a:t>Tools:</a:t>
            </a:r>
            <a:r>
              <a:rPr lang="en-GB" dirty="0"/>
              <a:t>	</a:t>
            </a:r>
            <a:r>
              <a:rPr lang="en-GB" dirty="0">
                <a:latin typeface="APL385 Unicode" panose="020B0709000202000203" pitchFamily="49" charset="0"/>
              </a:rPr>
              <a:t>]box on -t=…</a:t>
            </a:r>
          </a:p>
          <a:p>
            <a:pPr marL="0" indent="0">
              <a:spcAft>
                <a:spcPts val="0"/>
              </a:spcAft>
              <a:buNone/>
              <a:tabLst>
                <a:tab pos="1617663" algn="l"/>
              </a:tabLst>
            </a:pPr>
            <a:r>
              <a:rPr lang="en-GB" dirty="0"/>
              <a:t>	</a:t>
            </a:r>
            <a:r>
              <a:rPr lang="en-GB" dirty="0" err="1"/>
              <a:t>tacit.help</a:t>
            </a:r>
            <a:endParaRPr lang="en-GB" dirty="0"/>
          </a:p>
          <a:p>
            <a:pPr marL="0" indent="0">
              <a:spcAft>
                <a:spcPts val="0"/>
              </a:spcAft>
              <a:buNone/>
            </a:pP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D575A9F-C751-6752-60B2-EDD4A91469D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47260" y="1264924"/>
            <a:ext cx="4104641" cy="3791101"/>
          </a:xfrm>
        </p:spPr>
        <p:txBody>
          <a:bodyPr/>
          <a:lstStyle/>
          <a:p>
            <a:pPr marL="57150" indent="0">
              <a:spcAft>
                <a:spcPts val="0"/>
              </a:spcAft>
              <a:buNone/>
            </a:pPr>
            <a:r>
              <a:rPr lang="en-GB" b="1" dirty="0"/>
              <a:t>Watch out for these:</a:t>
            </a:r>
          </a:p>
          <a:p>
            <a:pPr marL="357188" indent="0">
              <a:spcAft>
                <a:spcPts val="0"/>
              </a:spcAft>
              <a:buNone/>
            </a:pPr>
            <a:r>
              <a:rPr lang="en-GB" dirty="0"/>
              <a:t>Arguments in operands</a:t>
            </a:r>
          </a:p>
          <a:p>
            <a:pPr marL="357188" indent="0">
              <a:spcAft>
                <a:spcPts val="0"/>
              </a:spcAft>
              <a:buNone/>
            </a:pPr>
            <a:r>
              <a:rPr lang="en-GB" dirty="0"/>
              <a:t>Lots of monadic functions</a:t>
            </a:r>
          </a:p>
          <a:p>
            <a:pPr marL="357188" indent="0">
              <a:spcAft>
                <a:spcPts val="0"/>
              </a:spcAft>
              <a:buNone/>
            </a:pPr>
            <a:r>
              <a:rPr lang="en-GB" dirty="0"/>
              <a:t>Just don’t try:</a:t>
            </a:r>
          </a:p>
          <a:p>
            <a:pPr marL="714375" lvl="1" indent="-257175">
              <a:spcAft>
                <a:spcPts val="0"/>
              </a:spcAft>
            </a:pPr>
            <a:r>
              <a:rPr lang="en-GB" dirty="0"/>
              <a:t>Assignment</a:t>
            </a:r>
          </a:p>
          <a:p>
            <a:pPr marL="714375" lvl="1" indent="-257175">
              <a:spcAft>
                <a:spcPts val="0"/>
              </a:spcAft>
            </a:pPr>
            <a:r>
              <a:rPr lang="en-GB" dirty="0"/>
              <a:t>Namespace “dotting”</a:t>
            </a:r>
          </a:p>
          <a:p>
            <a:pPr marL="714375" lvl="1" indent="-257175">
              <a:spcAft>
                <a:spcPts val="0"/>
              </a:spcAft>
            </a:pPr>
            <a:r>
              <a:rPr lang="en-GB" dirty="0"/>
              <a:t>Recursion</a:t>
            </a:r>
          </a:p>
          <a:p>
            <a:pPr marL="357188" indent="0">
              <a:spcAft>
                <a:spcPts val="0"/>
              </a:spcAft>
              <a:buNone/>
            </a:pPr>
            <a:r>
              <a:rPr lang="en-GB" dirty="0"/>
              <a:t>Selection issues:</a:t>
            </a:r>
          </a:p>
          <a:p>
            <a:pPr marL="714375" lvl="1" indent="-257175">
              <a:spcAft>
                <a:spcPts val="0"/>
              </a:spcAft>
              <a:tabLst>
                <a:tab pos="2152650" algn="l"/>
              </a:tabLst>
            </a:pPr>
            <a:r>
              <a:rPr lang="en-GB" dirty="0"/>
              <a:t>Compress:	</a:t>
            </a:r>
            <a:r>
              <a:rPr lang="en-GB" dirty="0">
                <a:latin typeface="APL385 Unicode" panose="020B0709000202000203" pitchFamily="49" charset="0"/>
              </a:rPr>
              <a:t>⊢⍤⌿</a:t>
            </a:r>
          </a:p>
          <a:p>
            <a:pPr marL="714375" lvl="1" indent="-257175">
              <a:spcAft>
                <a:spcPts val="0"/>
              </a:spcAft>
              <a:tabLst>
                <a:tab pos="2152650" algn="l"/>
              </a:tabLst>
            </a:pPr>
            <a:r>
              <a:rPr lang="en-GB" dirty="0"/>
              <a:t>Index:	</a:t>
            </a:r>
            <a:r>
              <a:rPr lang="en-GB" dirty="0">
                <a:latin typeface="APL385 Unicode" panose="020B0709000202000203" pitchFamily="49" charset="0"/>
              </a:rPr>
              <a:t>⊂⍤… ⌷ …</a:t>
            </a:r>
          </a:p>
          <a:p>
            <a:pPr>
              <a:spcAft>
                <a:spcPts val="0"/>
              </a:spcAft>
            </a:pP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3A1F650-FD0D-5ACF-70B8-FC8587A7354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5B31F21-854D-FA2E-DCE9-BD0FC23CB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 anchorCtr="0">
            <a:noAutofit/>
          </a:bodyPr>
          <a:lstStyle/>
          <a:p>
            <a:pPr>
              <a:lnSpc>
                <a:spcPct val="80000"/>
              </a:lnSpc>
            </a:pPr>
            <a:r>
              <a:rPr lang="en-GB" dirty="0"/>
              <a:t>Check out this cool summary</a:t>
            </a:r>
            <a:br>
              <a:rPr lang="en-GB" dirty="0"/>
            </a:br>
            <a:r>
              <a:rPr lang="en-GB" dirty="0"/>
              <a:t>— you won’t regret it!</a:t>
            </a:r>
          </a:p>
        </p:txBody>
      </p:sp>
    </p:spTree>
    <p:extLst>
      <p:ext uri="{BB962C8B-B14F-4D97-AF65-F5344CB8AC3E}">
        <p14:creationId xmlns:p14="http://schemas.microsoft.com/office/powerpoint/2010/main" val="858799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BE81E4-0596-5243-0087-2988D3BB1F6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65381-E552-C963-583E-C88B8D09F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 err="1">
                <a:latin typeface="APL385 Unicode" panose="020B0709000202000203" pitchFamily="49" charset="0"/>
              </a:rPr>
              <a:t>f⍥g</a:t>
            </a:r>
            <a:r>
              <a:rPr lang="en-GB" dirty="0">
                <a:latin typeface="APL385 Unicode" panose="020B0709000202000203" pitchFamily="49" charset="0"/>
              </a:rPr>
              <a:t>   </a:t>
            </a:r>
            <a:r>
              <a:rPr lang="en-GB" dirty="0" err="1">
                <a:latin typeface="APL385 Unicode" panose="020B0709000202000203" pitchFamily="49" charset="0"/>
              </a:rPr>
              <a:t>f⍤g</a:t>
            </a:r>
            <a:r>
              <a:rPr lang="en-GB" dirty="0">
                <a:latin typeface="APL385 Unicode" panose="020B0709000202000203" pitchFamily="49" charset="0"/>
              </a:rPr>
              <a:t>   f⍨   </a:t>
            </a:r>
            <a:r>
              <a:rPr lang="en-GB" dirty="0" err="1">
                <a:latin typeface="APL385 Unicode" panose="020B0709000202000203" pitchFamily="49" charset="0"/>
              </a:rPr>
              <a:t>fgh</a:t>
            </a:r>
            <a:r>
              <a:rPr lang="en-GB" dirty="0">
                <a:latin typeface="APL385 Unicode" panose="020B0709000202000203" pitchFamily="49" charset="0"/>
              </a:rPr>
              <a:t>   </a:t>
            </a:r>
            <a:r>
              <a:rPr lang="en-GB" dirty="0" err="1">
                <a:latin typeface="APL385 Unicode" panose="020B0709000202000203" pitchFamily="49" charset="0"/>
              </a:rPr>
              <a:t>f∘g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Discover the mind-blowing secret:</a:t>
            </a:r>
          </a:p>
          <a:p>
            <a:pPr marL="0" indent="0" algn="ctr">
              <a:buNone/>
            </a:pPr>
            <a:r>
              <a:rPr lang="en-GB" i="1" dirty="0"/>
              <a:t>Function composition is actually just plumbing!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66E2A-9819-071C-EFAD-34B286FBC36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E5E4DB7-0387-E695-E3D6-9E67616F3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 composition</a:t>
            </a:r>
          </a:p>
        </p:txBody>
      </p:sp>
    </p:spTree>
    <p:extLst>
      <p:ext uri="{BB962C8B-B14F-4D97-AF65-F5344CB8AC3E}">
        <p14:creationId xmlns:p14="http://schemas.microsoft.com/office/powerpoint/2010/main" val="220642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3B2EA5-0292-FAC3-E35A-5D6803CFC06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96742-8CC3-1A3B-6075-166A2BEAD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/>
          <a:lstStyle/>
          <a:p>
            <a:r>
              <a:rPr lang="en-GB" dirty="0"/>
              <a:t>Arguments in operands</a:t>
            </a:r>
          </a:p>
          <a:p>
            <a:r>
              <a:rPr lang="en-GB" dirty="0"/>
              <a:t>Memorable (like </a:t>
            </a:r>
            <a:r>
              <a:rPr lang="en-GB" dirty="0">
                <a:latin typeface="APL385 Unicode" panose="020B0709000202000203" pitchFamily="49" charset="0"/>
              </a:rPr>
              <a:t>≠⊆⊢</a:t>
            </a:r>
            <a:r>
              <a:rPr lang="en-GB" dirty="0"/>
              <a:t> and </a:t>
            </a:r>
            <a:r>
              <a:rPr lang="en-GB" dirty="0">
                <a:latin typeface="APL385 Unicode" panose="020B0709000202000203" pitchFamily="49" charset="0"/>
              </a:rPr>
              <a:t>+⌿÷≢</a:t>
            </a:r>
            <a:r>
              <a:rPr lang="en-GB" dirty="0"/>
              <a:t>)</a:t>
            </a:r>
            <a:endParaRPr lang="en-GB" dirty="0">
              <a:latin typeface="APL385 Unicode" panose="020B0709000202000203" pitchFamily="49" charset="0"/>
            </a:endParaRPr>
          </a:p>
          <a:p>
            <a:r>
              <a:rPr lang="en-GB" dirty="0"/>
              <a:t>Adjacency (like </a:t>
            </a:r>
            <a:r>
              <a:rPr lang="en-GB" dirty="0">
                <a:latin typeface="APL385 Unicode" panose="020B0709000202000203" pitchFamily="49" charset="0"/>
              </a:rPr>
              <a:t>×-</a:t>
            </a:r>
            <a:r>
              <a:rPr lang="en-GB" dirty="0"/>
              <a:t> and </a:t>
            </a:r>
            <a:r>
              <a:rPr lang="en-GB" dirty="0">
                <a:latin typeface="APL385 Unicode" panose="020B0709000202000203" pitchFamily="49" charset="0"/>
              </a:rPr>
              <a:t>∨/⍷</a:t>
            </a:r>
            <a:r>
              <a:rPr lang="en-GB" dirty="0"/>
              <a:t>)</a:t>
            </a:r>
            <a:endParaRPr lang="en-GB" dirty="0">
              <a:latin typeface="APL385 Unicode" panose="020B0709000202000203" pitchFamily="49" charset="0"/>
            </a:endParaRPr>
          </a:p>
          <a:p>
            <a:r>
              <a:rPr lang="en-GB" dirty="0"/>
              <a:t>Brevity (like </a:t>
            </a:r>
            <a:r>
              <a:rPr lang="en-GB" dirty="0">
                <a:latin typeface="APL385 Unicode" panose="020B0709000202000203" pitchFamily="49" charset="0"/>
              </a:rPr>
              <a:t>F⍥⎕C</a:t>
            </a:r>
            <a:r>
              <a:rPr lang="en-GB" dirty="0"/>
              <a:t>)</a:t>
            </a:r>
          </a:p>
          <a:p>
            <a:r>
              <a:rPr lang="en-GB" dirty="0"/>
              <a:t>DRY (Don’t Repeat Yourself; like </a:t>
            </a:r>
            <a:r>
              <a:rPr lang="en-GB" dirty="0">
                <a:latin typeface="APL385 Unicode" panose="020B0709000202000203" pitchFamily="49" charset="0"/>
              </a:rPr>
              <a:t>≡⍥⍴</a:t>
            </a:r>
            <a:r>
              <a:rPr lang="en-GB" dirty="0"/>
              <a:t>)</a:t>
            </a:r>
          </a:p>
          <a:p>
            <a:r>
              <a:rPr lang="en-GB" dirty="0"/>
              <a:t>Just a general feeling of superiority and awesomeness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05DC4C-6FE2-1987-660C-468E49B90D9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55CFC29-8857-C838-53C7-2002D2649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Experts rave about tacit!</a:t>
            </a:r>
          </a:p>
        </p:txBody>
      </p:sp>
    </p:spTree>
    <p:extLst>
      <p:ext uri="{BB962C8B-B14F-4D97-AF65-F5344CB8AC3E}">
        <p14:creationId xmlns:p14="http://schemas.microsoft.com/office/powerpoint/2010/main" val="260202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5">
            <a:extLst>
              <a:ext uri="{FF2B5EF4-FFF2-40B4-BE49-F238E27FC236}">
                <a16:creationId xmlns:a16="http://schemas.microsoft.com/office/drawing/2014/main" id="{19A8917D-E835-68DF-925D-AAC361D7B592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" r="153"/>
          <a:stretch/>
        </p:blipFill>
        <p:spPr>
          <a:xfrm>
            <a:off x="6451400" y="1265238"/>
            <a:ext cx="1990189" cy="324167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761A3-3809-C8DB-9593-E9E259250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en-GB" dirty="0"/>
              <a:t>The shape of an outer product </a:t>
            </a:r>
            <a:r>
              <a:rPr lang="en-GB" dirty="0">
                <a:latin typeface="APL385 Unicode" panose="020B0709000202000203" pitchFamily="49" charset="0"/>
              </a:rPr>
              <a:t>⍺ ∘.f ⍵</a:t>
            </a:r>
            <a:r>
              <a:rPr lang="en-GB" dirty="0"/>
              <a:t> is</a:t>
            </a:r>
            <a:br>
              <a:rPr lang="en-GB" dirty="0"/>
            </a:br>
            <a:r>
              <a:rPr lang="en-GB" dirty="0">
                <a:latin typeface="APL385 Unicode" panose="020B0709000202000203" pitchFamily="49" charset="0"/>
              </a:rPr>
              <a:t>(⍴⍺) , (⍴⍵)</a:t>
            </a: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/>
              <a:t>We can write this as</a:t>
            </a:r>
            <a:br>
              <a:rPr lang="en-GB" dirty="0"/>
            </a:br>
            <a:r>
              <a:rPr lang="en-GB" dirty="0">
                <a:latin typeface="APL385 Unicode" panose="020B0709000202000203" pitchFamily="49" charset="0"/>
              </a:rPr>
              <a:t>⍺ ,⍥⍴ ⍵</a:t>
            </a: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i="1" dirty="0"/>
              <a:t>“pre-process both”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F02D7C-B5B8-2DF4-BFEF-B101D31654B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51F86D0-EE99-3222-C30B-4D1BE5B11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</a:t>
            </a:r>
          </a:p>
        </p:txBody>
      </p:sp>
    </p:spTree>
    <p:extLst>
      <p:ext uri="{BB962C8B-B14F-4D97-AF65-F5344CB8AC3E}">
        <p14:creationId xmlns:p14="http://schemas.microsoft.com/office/powerpoint/2010/main" val="293203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2B4399FB-F740-A9DE-4360-6002783241DC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2"/>
          <a:stretch>
            <a:fillRect/>
          </a:stretch>
        </p:blipFill>
        <p:spPr>
          <a:xfrm>
            <a:off x="6620881" y="1266599"/>
            <a:ext cx="1810003" cy="3238952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761A3-3809-C8DB-9593-E9E259250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en-GB" dirty="0"/>
              <a:t>Location of </a:t>
            </a:r>
            <a:r>
              <a:rPr lang="en-GB" dirty="0">
                <a:latin typeface="APL385 Unicode" panose="020B0709000202000203" pitchFamily="49" charset="0"/>
              </a:rPr>
              <a:t>⍺</a:t>
            </a:r>
            <a:r>
              <a:rPr lang="en-GB" baseline="30000" dirty="0" err="1"/>
              <a:t>th</a:t>
            </a:r>
            <a:r>
              <a:rPr lang="en-GB" dirty="0"/>
              <a:t> 1 in each element of </a:t>
            </a:r>
            <a:r>
              <a:rPr lang="en-GB" dirty="0">
                <a:latin typeface="APL385 Unicode" panose="020B0709000202000203" pitchFamily="49" charset="0"/>
              </a:rPr>
              <a:t>⍵</a:t>
            </a:r>
            <a:r>
              <a:rPr lang="en-GB" dirty="0"/>
              <a:t> is</a:t>
            </a:r>
            <a:br>
              <a:rPr lang="en-GB" dirty="0"/>
            </a:br>
            <a:r>
              <a:rPr lang="en-GB" dirty="0">
                <a:latin typeface="APL385 Unicode" panose="020B0709000202000203" pitchFamily="49" charset="0"/>
              </a:rPr>
              <a:t>⍺ ⊃¨ ⍸¨ ⍵</a:t>
            </a: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/>
              <a:t>We can write this as</a:t>
            </a:r>
            <a:br>
              <a:rPr lang="en-GB" dirty="0"/>
            </a:br>
            <a:r>
              <a:rPr lang="en-GB" dirty="0">
                <a:latin typeface="APL385 Unicode" panose="020B0709000202000203" pitchFamily="49" charset="0"/>
              </a:rPr>
              <a:t>⍺ ⊃∘⍸¨ ⍵</a:t>
            </a: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i="1" dirty="0"/>
              <a:t>“pre-process right”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F02D7C-B5B8-2DF4-BFEF-B101D31654B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51F86D0-EE99-3222-C30B-4D1BE5B11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Beside</a:t>
            </a:r>
          </a:p>
        </p:txBody>
      </p:sp>
    </p:spTree>
    <p:extLst>
      <p:ext uri="{BB962C8B-B14F-4D97-AF65-F5344CB8AC3E}">
        <p14:creationId xmlns:p14="http://schemas.microsoft.com/office/powerpoint/2010/main" val="288686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5">
            <a:extLst>
              <a:ext uri="{FF2B5EF4-FFF2-40B4-BE49-F238E27FC236}">
                <a16:creationId xmlns:a16="http://schemas.microsoft.com/office/drawing/2014/main" id="{A370D8AE-A51C-071E-224B-6792BE8E496B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" r="79"/>
          <a:stretch/>
        </p:blipFill>
        <p:spPr>
          <a:xfrm>
            <a:off x="6579948" y="1265238"/>
            <a:ext cx="1865114" cy="324167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761A3-3809-C8DB-9593-E9E259250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en-GB" dirty="0"/>
              <a:t>Any-presence of </a:t>
            </a:r>
            <a:r>
              <a:rPr lang="en-GB" dirty="0">
                <a:latin typeface="APL385 Unicode" panose="020B0709000202000203" pitchFamily="49" charset="0"/>
              </a:rPr>
              <a:t>⍺</a:t>
            </a:r>
            <a:r>
              <a:rPr lang="en-GB" dirty="0"/>
              <a:t> in </a:t>
            </a:r>
            <a:r>
              <a:rPr lang="en-GB" dirty="0">
                <a:latin typeface="APL385 Unicode" panose="020B0709000202000203" pitchFamily="49" charset="0"/>
              </a:rPr>
              <a:t>⍵</a:t>
            </a:r>
            <a:r>
              <a:rPr lang="en-GB" dirty="0"/>
              <a:t> is </a:t>
            </a:r>
            <a:br>
              <a:rPr lang="en-GB" dirty="0"/>
            </a:br>
            <a:r>
              <a:rPr lang="en-GB" dirty="0">
                <a:latin typeface="APL385 Unicode" panose="020B0709000202000203" pitchFamily="49" charset="0"/>
              </a:rPr>
              <a:t>∨/ ⍺ ⍷ ⍵</a:t>
            </a: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dirty="0"/>
              <a:t>We can write this as</a:t>
            </a:r>
            <a:br>
              <a:rPr lang="en-GB" dirty="0"/>
            </a:br>
            <a:r>
              <a:rPr lang="en-GB" dirty="0">
                <a:latin typeface="APL385 Unicode" panose="020B0709000202000203" pitchFamily="49" charset="0"/>
              </a:rPr>
              <a:t>⍺ ∨/⍤⍷ ⍵</a:t>
            </a:r>
          </a:p>
          <a:p>
            <a:pPr marL="0" indent="0" algn="ctr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 algn="ctr">
              <a:buNone/>
            </a:pPr>
            <a:r>
              <a:rPr lang="en-GB" i="1" dirty="0"/>
              <a:t>“post-processing result”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F02D7C-B5B8-2DF4-BFEF-B101D31654B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51F86D0-EE99-3222-C30B-4D1BE5B11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Atop</a:t>
            </a:r>
          </a:p>
        </p:txBody>
      </p:sp>
    </p:spTree>
    <p:extLst>
      <p:ext uri="{BB962C8B-B14F-4D97-AF65-F5344CB8AC3E}">
        <p14:creationId xmlns:p14="http://schemas.microsoft.com/office/powerpoint/2010/main" val="343873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Dyalog">
      <a:dk1>
        <a:srgbClr val="3B475E"/>
      </a:dk1>
      <a:lt1>
        <a:sysClr val="window" lastClr="FFFFFF"/>
      </a:lt1>
      <a:dk2>
        <a:srgbClr val="5A6D8F"/>
      </a:dk2>
      <a:lt2>
        <a:srgbClr val="F6F6D9"/>
      </a:lt2>
      <a:accent1>
        <a:srgbClr val="ED7F00"/>
      </a:accent1>
      <a:accent2>
        <a:srgbClr val="928ABD"/>
      </a:accent2>
      <a:accent3>
        <a:srgbClr val="2C5656"/>
      </a:accent3>
      <a:accent4>
        <a:srgbClr val="FFA336"/>
      </a:accent4>
      <a:accent5>
        <a:srgbClr val="BBB5D6"/>
      </a:accent5>
      <a:accent6>
        <a:srgbClr val="231F20"/>
      </a:accent6>
      <a:hlink>
        <a:srgbClr val="5A6D8F"/>
      </a:hlink>
      <a:folHlink>
        <a:srgbClr val="928ABD"/>
      </a:folHlink>
    </a:clrScheme>
    <a:fontScheme name="Sarabun">
      <a:majorFont>
        <a:latin typeface="Sarabun"/>
        <a:ea typeface=""/>
        <a:cs typeface=""/>
      </a:majorFont>
      <a:minorFont>
        <a:latin typeface="Sarabu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yalog19_template_bold_calibri.potx" id="{F0C38D23-3AC9-47E9-8D0D-BEDB5EAFCAD2}" vid="{35320D08-F00A-4224-9D94-CDC48BBB4D0D}"/>
    </a:ext>
  </a:extLst>
</a:theme>
</file>

<file path=ppt/theme/theme2.xml><?xml version="1.0" encoding="utf-8"?>
<a:theme xmlns:a="http://schemas.openxmlformats.org/drawingml/2006/main" name="1_Office Theme">
  <a:themeElements>
    <a:clrScheme name="Dyalog">
      <a:dk1>
        <a:srgbClr val="3B475E"/>
      </a:dk1>
      <a:lt1>
        <a:sysClr val="window" lastClr="FFFFFF"/>
      </a:lt1>
      <a:dk2>
        <a:srgbClr val="5A6D8F"/>
      </a:dk2>
      <a:lt2>
        <a:srgbClr val="F6F6D9"/>
      </a:lt2>
      <a:accent1>
        <a:srgbClr val="ED7F00"/>
      </a:accent1>
      <a:accent2>
        <a:srgbClr val="928ABD"/>
      </a:accent2>
      <a:accent3>
        <a:srgbClr val="2C5656"/>
      </a:accent3>
      <a:accent4>
        <a:srgbClr val="FFA336"/>
      </a:accent4>
      <a:accent5>
        <a:srgbClr val="BBB5D6"/>
      </a:accent5>
      <a:accent6>
        <a:srgbClr val="231F20"/>
      </a:accent6>
      <a:hlink>
        <a:srgbClr val="5A6D8F"/>
      </a:hlink>
      <a:folHlink>
        <a:srgbClr val="928ABD"/>
      </a:folHlink>
    </a:clrScheme>
    <a:fontScheme name="Sarabun">
      <a:majorFont>
        <a:latin typeface="Sarabun"/>
        <a:ea typeface=""/>
        <a:cs typeface=""/>
      </a:majorFont>
      <a:minorFont>
        <a:latin typeface="Sarabu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yalog19_template_bold_calibri.potx" id="{F0C38D23-3AC9-47E9-8D0D-BEDB5EAFCAD2}" vid="{35320D08-F00A-4224-9D94-CDC48BBB4D0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17466</TotalTime>
  <Words>3045</Words>
  <Application>Microsoft Office PowerPoint</Application>
  <PresentationFormat>On-screen Show (16:9)</PresentationFormat>
  <Paragraphs>437</Paragraphs>
  <Slides>47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47</vt:i4>
      </vt:variant>
    </vt:vector>
  </HeadingPairs>
  <TitlesOfParts>
    <vt:vector size="57" baseType="lpstr">
      <vt:lpstr>Courier New</vt:lpstr>
      <vt:lpstr>APL385 Unicode</vt:lpstr>
      <vt:lpstr>APL333</vt:lpstr>
      <vt:lpstr>Wingdings 2</vt:lpstr>
      <vt:lpstr>Sarabun</vt:lpstr>
      <vt:lpstr>Arial</vt:lpstr>
      <vt:lpstr>Wingdings</vt:lpstr>
      <vt:lpstr>Calibri</vt:lpstr>
      <vt:lpstr>Office Theme</vt:lpstr>
      <vt:lpstr>1_Office Theme</vt:lpstr>
      <vt:lpstr>Tacit Techniques</vt:lpstr>
      <vt:lpstr>These Tacit Techniques Will Blow Your Mind!</vt:lpstr>
      <vt:lpstr>What is the essence of  tacit programming? Find out here!</vt:lpstr>
      <vt:lpstr>Shocking Revelation: You’ve been unknowingly using tacit constructs all along!</vt:lpstr>
      <vt:lpstr>Function composition</vt:lpstr>
      <vt:lpstr>Experts rave about tacit!</vt:lpstr>
      <vt:lpstr>Over</vt:lpstr>
      <vt:lpstr>Beside</vt:lpstr>
      <vt:lpstr>Atop</vt:lpstr>
      <vt:lpstr>Commute</vt:lpstr>
      <vt:lpstr>Tacit Techniques Function Compositions</vt:lpstr>
      <vt:lpstr>Tasks: Tacify!</vt:lpstr>
      <vt:lpstr>Train Introduction</vt:lpstr>
      <vt:lpstr>Discussion: Writing Trains</vt:lpstr>
      <vt:lpstr>Discussion: Writing Trains</vt:lpstr>
      <vt:lpstr>Discussion: Writing Trains</vt:lpstr>
      <vt:lpstr>Discussion: Writing Trains</vt:lpstr>
      <vt:lpstr>Discussion: Writing Trains</vt:lpstr>
      <vt:lpstr>Discussion: Writing Trains</vt:lpstr>
      <vt:lpstr>Discussion: Writing Trains</vt:lpstr>
      <vt:lpstr>Discussion: Writing Trains</vt:lpstr>
      <vt:lpstr>Discussion: Writing Trains</vt:lpstr>
      <vt:lpstr>Train Details</vt:lpstr>
      <vt:lpstr>Tacit Techniques Trains</vt:lpstr>
      <vt:lpstr>Example: Writing a Train</vt:lpstr>
      <vt:lpstr>Tasks: Tacify!</vt:lpstr>
      <vt:lpstr>Amazing tool: ]box on</vt:lpstr>
      <vt:lpstr>]box on |⊢÷+/⍣≡</vt:lpstr>
      <vt:lpstr>]box on –t=… |⊢÷+/⍣≡</vt:lpstr>
      <vt:lpstr>]box on –t=… |⊢÷+/⍣≡</vt:lpstr>
      <vt:lpstr>]box on –t=… |⊢÷+/⍣≡</vt:lpstr>
      <vt:lpstr>Tasks: Tacify!</vt:lpstr>
      <vt:lpstr>4 aspects of tacit that could ruin your life – #4 will blow your mind!</vt:lpstr>
      <vt:lpstr>The ultimate paradox revealed: Arguments in operands</vt:lpstr>
      <vt:lpstr>Inappropriate tacit discovered: Lots of monadic functions</vt:lpstr>
      <vt:lpstr>3 things tacit code just cannot do</vt:lpstr>
      <vt:lpstr>The ugly truth about selection, and what we plan to do about it</vt:lpstr>
      <vt:lpstr>The ugly truth about selection, and what we plan to do about it</vt:lpstr>
      <vt:lpstr>Tasks: Convert tacit to dfn</vt:lpstr>
      <vt:lpstr>Amazing tool: tacit.help</vt:lpstr>
      <vt:lpstr>7 hash tables that won’t go away</vt:lpstr>
      <vt:lpstr>7 hash tables that won’t go away</vt:lpstr>
      <vt:lpstr>7 hash tables that won’t go away</vt:lpstr>
      <vt:lpstr>Showdown: Memory vs CPU</vt:lpstr>
      <vt:lpstr>Showdown: Memory vs CPU</vt:lpstr>
      <vt:lpstr>Showdown: Memory vs CPU</vt:lpstr>
      <vt:lpstr>Check out this cool summary — you won’t regret it!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Adam Brudzewsky</cp:lastModifiedBy>
  <cp:revision>251</cp:revision>
  <cp:lastPrinted>2023-10-11T18:39:20Z</cp:lastPrinted>
  <dcterms:created xsi:type="dcterms:W3CDTF">2019-07-25T11:46:05Z</dcterms:created>
  <dcterms:modified xsi:type="dcterms:W3CDTF">2023-10-17T22:37:23Z</dcterms:modified>
</cp:coreProperties>
</file>