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61" r:id="rId2"/>
    <p:sldId id="262" r:id="rId3"/>
    <p:sldId id="293" r:id="rId4"/>
    <p:sldId id="288" r:id="rId5"/>
    <p:sldId id="287" r:id="rId6"/>
    <p:sldId id="301" r:id="rId7"/>
    <p:sldId id="302" r:id="rId8"/>
    <p:sldId id="263" r:id="rId9"/>
    <p:sldId id="292" r:id="rId10"/>
    <p:sldId id="284" r:id="rId11"/>
    <p:sldId id="285" r:id="rId12"/>
    <p:sldId id="286" r:id="rId13"/>
    <p:sldId id="264" r:id="rId14"/>
    <p:sldId id="268" r:id="rId15"/>
    <p:sldId id="271" r:id="rId16"/>
    <p:sldId id="290" r:id="rId17"/>
    <p:sldId id="272" r:id="rId18"/>
    <p:sldId id="281" r:id="rId19"/>
    <p:sldId id="282" r:id="rId20"/>
    <p:sldId id="300" r:id="rId21"/>
    <p:sldId id="303" r:id="rId22"/>
    <p:sldId id="289" r:id="rId23"/>
    <p:sldId id="269" r:id="rId24"/>
    <p:sldId id="270" r:id="rId25"/>
    <p:sldId id="297" r:id="rId26"/>
    <p:sldId id="266" r:id="rId27"/>
    <p:sldId id="275" r:id="rId28"/>
    <p:sldId id="280" r:id="rId29"/>
    <p:sldId id="283" r:id="rId30"/>
    <p:sldId id="294" r:id="rId31"/>
    <p:sldId id="295" r:id="rId32"/>
    <p:sldId id="267" r:id="rId33"/>
    <p:sldId id="273" r:id="rId34"/>
    <p:sldId id="276" r:id="rId35"/>
    <p:sldId id="277" r:id="rId36"/>
    <p:sldId id="274" r:id="rId37"/>
    <p:sldId id="279" r:id="rId38"/>
    <p:sldId id="278" r:id="rId39"/>
    <p:sldId id="296" r:id="rId40"/>
    <p:sldId id="298" r:id="rId41"/>
    <p:sldId id="299" r:id="rId42"/>
    <p:sldId id="291" r:id="rId43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46"/>
    </p:embeddedFont>
    <p:embeddedFont>
      <p:font typeface="Calibri" panose="020F0502020204030204" pitchFamily="34" charset="0"/>
      <p:regular r:id="rId46"/>
      <p:bold r:id="rId46"/>
      <p:italic r:id="rId46"/>
      <p:boldItalic r:id="rId46"/>
    </p:embeddedFont>
    <p:embeddedFont>
      <p:font typeface="Sarabun" panose="020B0604020202020204" charset="-34"/>
      <p:regular r:id="rId47"/>
      <p:bold r:id="rId48"/>
      <p:italic r:id="rId49"/>
      <p:boldItalic r:id="rId50"/>
    </p:embeddedFont>
    <p:embeddedFont>
      <p:font typeface="Wingdings 2" panose="05020102010507070707" pitchFamily="18" charset="2"/>
      <p:regular r:id="rId4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7D21FE-0363-4FE1-B111-7C7ACF7025EA}">
          <p14:sldIdLst>
            <p14:sldId id="261"/>
            <p14:sldId id="262"/>
            <p14:sldId id="293"/>
            <p14:sldId id="288"/>
            <p14:sldId id="287"/>
            <p14:sldId id="301"/>
            <p14:sldId id="302"/>
            <p14:sldId id="263"/>
            <p14:sldId id="292"/>
            <p14:sldId id="284"/>
            <p14:sldId id="285"/>
            <p14:sldId id="286"/>
            <p14:sldId id="264"/>
            <p14:sldId id="268"/>
            <p14:sldId id="271"/>
            <p14:sldId id="290"/>
            <p14:sldId id="272"/>
            <p14:sldId id="281"/>
            <p14:sldId id="282"/>
            <p14:sldId id="300"/>
            <p14:sldId id="303"/>
            <p14:sldId id="289"/>
            <p14:sldId id="269"/>
            <p14:sldId id="270"/>
            <p14:sldId id="297"/>
            <p14:sldId id="266"/>
            <p14:sldId id="275"/>
            <p14:sldId id="280"/>
            <p14:sldId id="283"/>
            <p14:sldId id="294"/>
            <p14:sldId id="295"/>
            <p14:sldId id="267"/>
            <p14:sldId id="273"/>
            <p14:sldId id="276"/>
            <p14:sldId id="277"/>
            <p14:sldId id="274"/>
            <p14:sldId id="279"/>
            <p14:sldId id="278"/>
            <p14:sldId id="296"/>
            <p14:sldId id="298"/>
            <p14:sldId id="299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5"/>
    <a:srgbClr val="5A6D8F"/>
    <a:srgbClr val="3B475E"/>
    <a:srgbClr val="ED7F00"/>
    <a:srgbClr val="F6F6D9"/>
    <a:srgbClr val="BBB5D6"/>
    <a:srgbClr val="928ABD"/>
    <a:srgbClr val="373535"/>
    <a:srgbClr val="FFFFFF"/>
    <a:srgbClr val="EC7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5508" autoAdjust="0"/>
  </p:normalViewPr>
  <p:slideViewPr>
    <p:cSldViewPr snapToGrid="0">
      <p:cViewPr varScale="1">
        <p:scale>
          <a:sx n="101" d="100"/>
          <a:sy n="101" d="100"/>
        </p:scale>
        <p:origin x="797" y="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1.fntdata"/><Relationship Id="rId50" Type="http://schemas.openxmlformats.org/officeDocument/2006/relationships/font" Target="fonts/font4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2.fntdata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NUL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3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23/10/2023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09:55:39.39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0T10:05:09.38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188 0 24575,'0'1'0,"1"-1"0,-1 0 0,1 0 0,0 0 0,-1 0 0,1 1 0,-1-1 0,1 0 0,-1 0 0,1 1 0,-1-1 0,1 1 0,-1-1 0,1 0 0,-1 1 0,1-1 0,-1 1 0,1-1 0,-1 1 0,0-1 0,1 1 0,-1-1 0,0 1 0,0 0 0,1-1 0,-1 1 0,0-1 0,0 1 0,0 0 0,0-1 0,0 1 0,0-1 0,0 1 0,0 0 0,0-1 0,0 1 0,0 0 0,0-1 0,0 1 0,0-1 0,-1 1 0,1 0 0,0-1 0,0 1 0,-1-1 0,1 1 0,-1 0 0,-12 29 0,-83 113 0,77-116 0,10-13 0,1 0 0,1 0 0,0 0 0,1 1 0,1 0 0,0 1 0,1-1 0,-2 19 0,0 8 0,1 80 0,5-108 0,0 0 0,1 1 0,1-2 0,0 1 0,1 0 0,0 0 0,1-1 0,1 1 0,0-1 0,0 0 0,2-1 0,0 1 0,0-1 0,1-1 0,10 13 0,-5-10 0,0 0 0,0-1 0,2-1 0,-1 0 0,2-1 0,-1-1 0,2 0 0,-1-1 0,1-1 0,0 0 0,1-2 0,0 0 0,29 6 0,-2-3 0,1-3 0,0-1 0,0-3 0,66-4 0,-105 2 0,-1 0 0,1-1 0,-1 0 0,0 0 0,1 0 0,-1-1 0,0 0 0,0 0 0,0 0 0,0-1 0,-1 0 0,1 0 0,-1-1 0,1 1 0,-1-1 0,0 0 0,-1-1 0,1 1 0,-1-1 0,0 0 0,0 0 0,0 0 0,-1-1 0,1 1 0,-1-1 0,-1 0 0,5-11 0,4-10 0,-1 0 0,12-50 0,-20 62 0,0 1 0,-1-1 0,0 1 0,-1-1 0,-1 1 0,-1-1 0,-4-20 0,1 8 0,-2 0 0,-1 0 0,-1 1 0,-2 0 0,0 1 0,-2 0 0,0 1 0,-2 0 0,-1 1 0,0 1 0,-2 0 0,-1 2 0,0 0 0,-1 1 0,-39-28 0,8 9 0,34 25 0,0 0 0,-1 1 0,-25-12 0,31 18-136,0 1-1,0 0 1,-1 1-1,1 1 1,-1 0-1,0 0 1,0 1-1,0 1 0,-15 0 1,12 1-6690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6T18:55:25.62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168 473 24575,'19'2'0,"0"0"0,0 1 0,31 9 0,2 0 0,71 18 0,-80-18 0,1-1 0,84 7 0,25-13 0,90 7 0,56-5 0,-25-2 0,399 8 0,-534-14 0,-111 3 0,46 7 0,23 2 0,-13-7 0,0 4 0,104 24 0,-107-21 0,1-3 0,0-4 0,98-8 0,-40 2 0,1191 1 0,-1252-2 0,98-18 0,-35 2 0,-124 17 0,0-2 0,30-10 0,16-4 0,-17 7 0,0-3 0,70-31 0,-94 36 0,-17 6 0,25-9 0,-1-1 0,-1-1 0,36-23 0,-57 31 0,0 0 0,0-1 0,-1 0 0,0 0 0,0 0 0,0-1 0,-1 0 0,0 0 0,-1 0 0,0-1 0,0 0 0,-1 0 0,0 0 0,-1-1 0,3-10 0,-3 11 0,-1-1 0,-1 1 0,0-1 0,0 0 0,-1 1 0,0-1 0,0 0 0,-1 1 0,-1-1 0,1 1 0,-2-1 0,1 1 0,-1 0 0,-6-12 0,5 14 0,0 1 0,0-1 0,-1 1 0,0 0 0,0 0 0,-1 0 0,0 1 0,0 0 0,0 0 0,0 0 0,-1 1 0,0 0 0,0 0 0,0 1 0,0 0 0,0 0 0,-1 0 0,-8-1 0,-44-8 0,0 2 0,-96-3 0,-127 13 0,119 3 0,-229 13 0,134-9 0,24-2 0,-618 10 0,542-17 0,-436 2 0,646-11 0,72 7 0,-46-2 0,40 4 0,-50-8 0,17 1 0,2 0 0,26 4 0,-55-1 0,67 5 0,-48-9 0,48 6 0,-48-2 0,-610 7 0,656 0 0,0 2 0,-56 14 0,56-10 0,0-2 0,-59 4 0,-51 1 0,-2 0 0,127-9 0,0-1 0,0 2 0,0 0 0,0 0 0,0 2 0,-28 10 0,38-13 0,1 1 0,-1 0 0,1 0 0,0 1 0,-1-1 0,1 1 0,0 0 0,1 0 0,-1 1 0,0-1 0,1 1 0,0-1 0,0 1 0,0 0 0,0 0 0,1 1 0,0-1 0,-1 1 0,1-1 0,1 1 0,-1-1 0,1 1 0,0 0 0,-1 7 0,1 3 0,0-1 0,1 1 0,1-1 0,0 1 0,6 24 0,-4-31 0,0 0 0,0-1 0,0 1 0,1-1 0,0 0 0,1 0 0,0 0 0,0-1 0,0 1 0,1-1 0,9 8 0,14 12-120,-11-9 204,0-1 1,31 21-1,-41-32-220,-1-1 0,1 0 0,0-1-1,0 0 1,1 0 0,-1-1 0,1 1 0,-1-2-1,1 1 1,15-1 0,-6-1-6690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6T18:55:33.42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210 575 24575,'0'2'0,"1"-1"0,-1 1 0,1-1 0,0 0 0,-1 1 0,1-1 0,0 0 0,0 1 0,0-1 0,0 0 0,0 0 0,0 0 0,0 0 0,0 0 0,1 0 0,-1 0 0,0 0 0,1 0 0,-1-1 0,0 1 0,1 0 0,-1-1 0,1 1 0,2-1 0,39 10 0,51 2 0,91 16 0,-113-15 0,143 5 0,78-19 0,-107-3 0,108-11 0,-225 8 0,183-26 0,-176 20 0,144-5 0,82 19 0,-110 2 0,929-3 0,-928-10 0,8-1 0,-192 12 0,0-1 0,0-1 0,-1 0 0,1 0 0,0-1 0,-1 0 0,1 0 0,-1-1 0,12-5 0,-16 6 0,-1 0 0,0-1 0,0 1 0,0 0 0,0-1 0,0 0 0,0 0 0,-1 0 0,1 0 0,-1 0 0,0-1 0,0 1 0,0-1 0,0 1 0,-1-1 0,1 0 0,-1 1 0,0-1 0,0 0 0,-1 0 0,1 0 0,-1-7 0,3-70 0,-10-86 0,6 161 0,0 1 0,0 0 0,-1 0 0,0 0 0,0 0 0,-1 0 0,1 1 0,-1-1 0,0 1 0,0-1 0,-7-6 0,2 2 0,0 2 0,0-1 0,0 1 0,-18-11 0,13 11 0,0 0 0,0 1 0,0 0 0,-1 1 0,0 1 0,-27-5 0,9 5 0,-66 1 0,29 4 0,-10 2 0,-158-18 0,156 7 0,-1 4 0,-93 6 0,39 1 0,-1102-3 0,1219-2 0,-1 0 0,1-1 0,0-1 0,-21-6 0,21 4 0,-1 1 0,0 1 0,-36-3 0,53 7 0,-584 2 0,361 21 0,51-4 0,-6 11 0,134-20 0,-1-2 0,-91 5 0,119-12 0,0 0 0,-25 7 0,-25 1 0,61-8 0,0-1 0,1 2 0,-1-1 0,1 1 0,0 0 0,0 1 0,0 0 0,0 0 0,0 1 0,-12 7 0,16-8 0,0 0 0,0 0 0,1 1 0,-1-1 0,1 1 0,0-1 0,0 1 0,0 0 0,1 0 0,-1 1 0,1-1 0,0 0 0,0 1 0,0 0 0,1-1 0,0 1 0,0 0 0,0 0 0,0 8 0,0 5 0,-1 4 0,2 0 0,0 0 0,6 37 0,-5-53 0,1 0 0,-1 0 0,1 0 0,0-1 0,1 1 0,-1-1 0,1 1 0,0-1 0,1 0 0,-1 0 0,1 0 0,0-1 0,0 1 0,0-1 0,1 0 0,-1 0 0,1-1 0,6 5 0,55 38 91,-51-34-576,0 0-1,34 18 1,-36-24-6341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6T19:01:59.94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95 147 24575,'1'0'0,"0"1"0,0-1 0,0 1 0,0 0 0,0-1 0,0 1 0,0 0 0,0 0 0,0 0 0,0 0 0,-1 0 0,1 0 0,0 0 0,-1 0 0,1 0 0,0 0 0,-1 0 0,1 1 0,-1-1 0,0 0 0,1 0 0,-1 0 0,0 1 0,0-1 0,0 0 0,0 0 0,0 2 0,3 42 0,-3-40 0,2 15 0,0 0 0,2 0 0,9 30 0,-7-31 0,-2-1 0,0 1 0,-1 0 0,1 25 0,-4-21 0,1-1 0,1 0 0,7 37 0,-7-52 0,-1-1 0,1 1 0,1-1 0,-1 1 0,1-1 0,1 0 0,-1 0 0,1-1 0,0 1 0,0-1 0,0 1 0,1-1 0,0-1 0,0 1 0,0-1 0,7 5 0,11 4 0,-1-2 0,1 0 0,1-2 0,0 0 0,0-2 0,1-1 0,0 0 0,0-2 0,49 2 0,123 13 0,696-19 0,-761-11 0,-7 1 0,-73 8 0,73-12 0,72-3 0,-28-7 0,-11 7 0,-97 10 0,0 2 0,110 7 0,-54 0 0,-95-2 0,0-2 0,0 0 0,36-9 0,-50 9 0,0 0 0,0 0 0,0-1 0,-1 0 0,1-1 0,-1 0 0,0 0 0,0 0 0,0-1 0,-1 0 0,1 0 0,-1-1 0,6-7 0,-9 8 0,0 0 0,-1 0 0,0 0 0,0 0 0,0 0 0,0-1 0,-1 1 0,0-1 0,0 1 0,0-11 0,-4-63 0,1 36 0,2-9 0,1 19 0,-6-55 0,4 78 0,-1 0 0,0 0 0,-1 0 0,0 1 0,-1-1 0,0 1 0,0-1 0,-1 1 0,-9-13 0,11 17 0,-2-2 0,1 0 0,-1 0 0,0 0 0,-1 1 0,0 0 0,0 0 0,0 0 0,-1 1 0,1 0 0,-1 0 0,-1 0 0,1 1 0,-1 0 0,1 1 0,-15-5 0,-22-3 0,-1 3 0,0 1 0,-54-1 0,-140 9 0,97 2 0,-665-4 0,704 6 0,-110 20 0,26-3 0,-954 9 0,1151-31-170,0 0-1,-1 2 0,1-1 1,-1 1-1,1 0 0,-1 1 1,15 6-1,-11-2-6655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6T19:02:00.85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23/10/2023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My notes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2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Mr Donnelly .. Please pass my complements to Mr Streeter and invite him to drive his company car in a more restrained manner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176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750,000 million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6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80000 files on a file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298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ίσως</a:t>
            </a:r>
            <a:r>
              <a:rPr lang="en-US" dirty="0"/>
              <a:t> contains two lower-case </a:t>
            </a:r>
            <a:r>
              <a:rPr lang="en-US" dirty="0" err="1"/>
              <a:t>sigmas</a:t>
            </a:r>
            <a:r>
              <a:rPr lang="en-US" dirty="0"/>
              <a:t> - in Greek you use a different symbol for sigma at the end of a word.</a:t>
            </a:r>
          </a:p>
          <a:p>
            <a:r>
              <a:rPr lang="en-US" dirty="0"/>
              <a:t>Mapped to lower case, that's still </a:t>
            </a:r>
            <a:r>
              <a:rPr lang="en-US" dirty="0" err="1"/>
              <a:t>ίσως</a:t>
            </a:r>
            <a:endParaRPr lang="en-US" dirty="0"/>
          </a:p>
          <a:p>
            <a:r>
              <a:rPr lang="en-US" dirty="0"/>
              <a:t>Mapped to upper case that's ΊΣΩΣ</a:t>
            </a:r>
          </a:p>
          <a:p>
            <a:r>
              <a:rPr lang="en-US" dirty="0"/>
              <a:t>So, if you have and ΊΣΩΣ and </a:t>
            </a:r>
            <a:r>
              <a:rPr lang="en-US" dirty="0" err="1"/>
              <a:t>ίσως</a:t>
            </a:r>
            <a:r>
              <a:rPr lang="en-US" dirty="0"/>
              <a:t>, are they case-insensitively the same?</a:t>
            </a:r>
          </a:p>
          <a:p>
            <a:r>
              <a:rPr lang="en-US" dirty="0"/>
              <a:t>If you *map* each to lower case you get </a:t>
            </a:r>
            <a:r>
              <a:rPr lang="en-US" dirty="0" err="1"/>
              <a:t>ίσως</a:t>
            </a:r>
            <a:r>
              <a:rPr lang="en-US" dirty="0"/>
              <a:t> and </a:t>
            </a:r>
            <a:r>
              <a:rPr lang="en-US" dirty="0" err="1"/>
              <a:t>ίσωσ</a:t>
            </a:r>
            <a:r>
              <a:rPr lang="en-US" dirty="0"/>
              <a:t> which are not the same - oops!</a:t>
            </a:r>
          </a:p>
          <a:p>
            <a:r>
              <a:rPr lang="en-US" dirty="0"/>
              <a:t>If you *fold* each you get </a:t>
            </a:r>
            <a:r>
              <a:rPr lang="en-US" dirty="0" err="1"/>
              <a:t>ίσωσ</a:t>
            </a:r>
            <a:r>
              <a:rPr lang="en-US" dirty="0"/>
              <a:t> both times - so they are the same</a:t>
            </a:r>
          </a:p>
          <a:p>
            <a:r>
              <a:rPr lang="en-US" dirty="0"/>
              <a:t>In other words, *folding* also </a:t>
            </a:r>
            <a:r>
              <a:rPr lang="en-US" dirty="0" err="1"/>
              <a:t>normalised</a:t>
            </a:r>
            <a:r>
              <a:rPr lang="en-US" dirty="0"/>
              <a:t> the lower case </a:t>
            </a:r>
            <a:r>
              <a:rPr lang="en-US" dirty="0" err="1"/>
              <a:t>sigmas</a:t>
            </a:r>
            <a:r>
              <a:rPr lang="en-US" dirty="0"/>
              <a:t>. That would have been completely wrong for display purposes, but it makes the string comparisons work.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08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A1FD6475-DAC6-4418-8860-2980690695F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" t="-548" r="223" b="35658"/>
          <a:stretch/>
        </p:blipFill>
        <p:spPr bwMode="auto">
          <a:xfrm>
            <a:off x="528187" y="443885"/>
            <a:ext cx="3024002" cy="65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77D23D1-AF63-47CC-9FB3-B0A40D0C69CF}"/>
              </a:ext>
            </a:extLst>
          </p:cNvPr>
          <p:cNvSpPr txBox="1"/>
          <p:nvPr userDrawn="1"/>
        </p:nvSpPr>
        <p:spPr>
          <a:xfrm>
            <a:off x="445060" y="1127023"/>
            <a:ext cx="507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600" kern="700" spc="-20" baseline="0" dirty="0">
                <a:solidFill>
                  <a:srgbClr val="3B475E"/>
                </a:solidFill>
                <a:latin typeface="Sarabun" panose="00000500000000000000" pitchFamily="2" charset="-34"/>
              </a:rPr>
              <a:t>Elsinore 2023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3720CA-FE42-49DE-A1AF-5214A01E7778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00FBA950-28F2-527A-811C-29FF763B12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56737" y="1558099"/>
            <a:ext cx="1954700" cy="206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/>
            </a:lvl1pPr>
            <a:lvl2pPr>
              <a:spcBef>
                <a:spcPts val="0"/>
              </a:spcBef>
              <a:buClr>
                <a:srgbClr val="FFA336"/>
              </a:buClr>
              <a:defRPr/>
            </a:lvl2pPr>
            <a:lvl3pPr>
              <a:spcBef>
                <a:spcPts val="0"/>
              </a:spcBef>
              <a:buClr>
                <a:srgbClr val="FFA336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63CC7BCE-4ADF-4981-A51C-337EB4EACDF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A336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7F951AB8-DA79-4083-BFE2-5D3BD28F0EF3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50CC00C7-834C-4ECD-A8A3-E409D29ECB59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9B8FD49-8E58-4EE8-BE57-8B874BC46CAD}"/>
              </a:ext>
            </a:extLst>
          </p:cNvPr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7533024" y="0"/>
            <a:ext cx="1610976" cy="1036319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CONTENT COULD BE OBSCURED.</a:t>
            </a:r>
            <a:br>
              <a:rPr lang="en-GB" dirty="0"/>
            </a:br>
            <a:r>
              <a:rPr lang="en-GB" dirty="0"/>
              <a:t>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10852" y="4745354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928ABD"/>
                </a:solidFill>
                <a:latin typeface="Sarabun" panose="00000500000000000000" pitchFamily="2" charset="-34"/>
              </a:rPr>
              <a:t>The Return of Uncle Andy's Fireside Chat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ED7F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ED7F00"/>
              </a:solidFill>
              <a:latin typeface="Sarabun" panose="00000500000000000000" pitchFamily="2" charset="-34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F9E24F-2BBD-45BB-A084-8C6DB7C8D692}"/>
              </a:ext>
            </a:extLst>
          </p:cNvPr>
          <p:cNvCxnSpPr>
            <a:cxnSpLocks/>
          </p:cNvCxnSpPr>
          <p:nvPr userDrawn="1"/>
        </p:nvCxnSpPr>
        <p:spPr>
          <a:xfrm>
            <a:off x="0" y="4700093"/>
            <a:ext cx="9144000" cy="0"/>
          </a:xfrm>
          <a:prstGeom prst="line">
            <a:avLst/>
          </a:prstGeom>
          <a:ln w="28575">
            <a:solidFill>
              <a:srgbClr val="928A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apezoid 3">
            <a:extLst>
              <a:ext uri="{FF2B5EF4-FFF2-40B4-BE49-F238E27FC236}">
                <a16:creationId xmlns:a16="http://schemas.microsoft.com/office/drawing/2014/main" id="{7FA306A9-E836-4163-8918-B373B342B7B3}"/>
              </a:ext>
            </a:extLst>
          </p:cNvPr>
          <p:cNvSpPr/>
          <p:nvPr userDrawn="1"/>
        </p:nvSpPr>
        <p:spPr>
          <a:xfrm>
            <a:off x="8365254" y="4657725"/>
            <a:ext cx="228139" cy="86175"/>
          </a:xfrm>
          <a:prstGeom prst="trapezoid">
            <a:avLst>
              <a:gd name="adj" fmla="val 13947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75446FE-57B4-E664-AD4E-313BD38F924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8051006" y="4151046"/>
            <a:ext cx="852470" cy="90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A336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yalog.github.io/rid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customXml" Target="../ink/ink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13.png"/><Relationship Id="rId4" Type="http://schemas.openxmlformats.org/officeDocument/2006/relationships/customXml" Target="../ink/ink4.xml"/><Relationship Id="rId9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andys@dyalog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ABD4-C518-4141-BEFE-F3FDCBE1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60" y="1688053"/>
            <a:ext cx="5574077" cy="1767394"/>
          </a:xfrm>
        </p:spPr>
        <p:txBody>
          <a:bodyPr/>
          <a:lstStyle/>
          <a:p>
            <a:r>
              <a:rPr lang="en-GB" dirty="0"/>
              <a:t>The Return of Uncle Andy's Fireside Chat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D985C-C2CE-4956-A0F3-397B5A0D26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Andy Shiers, COO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740D1-6116-46CC-8E22-DF7E1B66A40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28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E64C9-F732-B6F0-5002-433093B159D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0614A-1D1D-9D69-19B1-BEE535ADB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437704"/>
          </a:xfrm>
        </p:spPr>
        <p:txBody>
          <a:bodyPr>
            <a:normAutofit/>
          </a:bodyPr>
          <a:lstStyle/>
          <a:p>
            <a:r>
              <a:rPr lang="en-GB" dirty="0"/>
              <a:t>Runs continually with special interpreter</a:t>
            </a:r>
          </a:p>
          <a:p>
            <a:r>
              <a:rPr lang="en-GB" dirty="0"/>
              <a:t>Uses American Fuzzy Lop </a:t>
            </a:r>
            <a:r>
              <a:rPr lang="en-GB" sz="1800" dirty="0"/>
              <a:t>(not a rabbit)</a:t>
            </a:r>
            <a:r>
              <a:rPr lang="en-GB" dirty="0"/>
              <a:t> </a:t>
            </a:r>
          </a:p>
          <a:p>
            <a:r>
              <a:rPr lang="en-GB" dirty="0"/>
              <a:t>Generates expressions of interest</a:t>
            </a:r>
          </a:p>
          <a:p>
            <a:pPr lvl="1"/>
            <a:r>
              <a:rPr lang="en-GB" dirty="0"/>
              <a:t>~2E11 expressions run so far</a:t>
            </a:r>
          </a:p>
          <a:p>
            <a:pPr lvl="1"/>
            <a:r>
              <a:rPr lang="en-GB" dirty="0"/>
              <a:t>Failures</a:t>
            </a:r>
          </a:p>
          <a:p>
            <a:pPr lvl="1"/>
            <a:r>
              <a:rPr lang="en-GB" dirty="0"/>
              <a:t>Running for too long</a:t>
            </a:r>
          </a:p>
          <a:p>
            <a:pPr lvl="1"/>
            <a:r>
              <a:rPr lang="en-GB" dirty="0"/>
              <a:t>Waiting on input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8FA24-C52B-9E39-1E57-CCD3372748C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075CEE-5011-DF11-A66A-119D4B029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Fuzz Tests</a:t>
            </a:r>
          </a:p>
        </p:txBody>
      </p:sp>
    </p:spTree>
    <p:extLst>
      <p:ext uri="{BB962C8B-B14F-4D97-AF65-F5344CB8AC3E}">
        <p14:creationId xmlns:p14="http://schemas.microsoft.com/office/powerpoint/2010/main" val="219323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86A52-B747-E65A-7970-BE491580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Try each expression with all standard interpreters</a:t>
            </a:r>
          </a:p>
          <a:p>
            <a:r>
              <a:rPr lang="en-GB" dirty="0"/>
              <a:t>Investigate all the errors</a:t>
            </a:r>
          </a:p>
          <a:p>
            <a:pPr lvl="1"/>
            <a:r>
              <a:rPr lang="en-GB" dirty="0"/>
              <a:t>Eliminated many bugs</a:t>
            </a:r>
          </a:p>
          <a:p>
            <a:pPr lvl="2"/>
            <a:r>
              <a:rPr lang="en-GB" dirty="0"/>
              <a:t>Peter and Silas leading the way</a:t>
            </a:r>
          </a:p>
          <a:p>
            <a:pPr marL="914400" lvl="2" indent="0"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ACA29-83AA-132C-3446-E1F35C16EF6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F42F7A5-AFAB-2892-CF94-A7B75BADB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Fuzz Tests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52E6A6E-3BE1-638E-AD74-F4BE8ABB42F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8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86A52-B747-E65A-7970-BE4915800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7752561" cy="324204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files←0 1(⎕NINFO ⎕OPT('Wildcard' 1)('Recurse' 2)) </a:t>
            </a:r>
            <a:r>
              <a:rPr lang="en-GB" sz="1600" dirty="0" err="1">
                <a:latin typeface="APL385 Unicode" panose="020B0709000202000203" pitchFamily="49" charset="0"/>
              </a:rPr>
              <a:t>dir</a:t>
            </a:r>
            <a:r>
              <a:rPr lang="en-GB" sz="1600" dirty="0">
                <a:latin typeface="APL385 Unicode" panose="020B0709000202000203" pitchFamily="49" charset="0"/>
              </a:rPr>
              <a:t>,'/*'</a:t>
            </a:r>
          </a:p>
          <a:p>
            <a:pPr marL="457200" lvl="1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19.0.47734 Windows:    0 31125 149184 0</a:t>
            </a:r>
          </a:p>
          <a:p>
            <a:r>
              <a:rPr lang="en-GB" dirty="0"/>
              <a:t>On Windows (&gt;18.2.47791) ⎕NINFO is now faster</a:t>
            </a:r>
          </a:p>
          <a:p>
            <a:pPr lvl="1"/>
            <a:r>
              <a:rPr lang="en-GB" dirty="0"/>
              <a:t>Non-Windows were already "quick"</a:t>
            </a:r>
          </a:p>
          <a:p>
            <a:pPr marL="457200" lvl="1" indent="0">
              <a:buNone/>
            </a:pPr>
            <a:r>
              <a:rPr lang="en-US" sz="1600" dirty="0">
                <a:latin typeface="APL385 Unicode" panose="020B0709000202000203" pitchFamily="49" charset="0"/>
              </a:rPr>
              <a:t>19.0.47853 Windows:    0 1109 5348 0</a:t>
            </a:r>
          </a:p>
          <a:p>
            <a:r>
              <a:rPr lang="en-US" dirty="0"/>
              <a:t>Thank you Stefano for suggesting the improvement !</a:t>
            </a:r>
          </a:p>
          <a:p>
            <a:pPr lvl="2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ACA29-83AA-132C-3446-E1F35C16EF6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F42F7A5-AFAB-2892-CF94-A7B75BADB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103354" cy="685535"/>
          </a:xfrm>
        </p:spPr>
        <p:txBody>
          <a:bodyPr/>
          <a:lstStyle/>
          <a:p>
            <a:r>
              <a:rPr lang="en-GB" dirty="0"/>
              <a:t>Fuzz Tests: ⎕</a:t>
            </a:r>
            <a:r>
              <a:rPr lang="en-GB" dirty="0" err="1"/>
              <a:t>ninfo</a:t>
            </a:r>
            <a:r>
              <a:rPr lang="en-GB" dirty="0"/>
              <a:t> on Windows</a:t>
            </a:r>
          </a:p>
        </p:txBody>
      </p:sp>
    </p:spTree>
    <p:extLst>
      <p:ext uri="{BB962C8B-B14F-4D97-AF65-F5344CB8AC3E}">
        <p14:creationId xmlns:p14="http://schemas.microsoft.com/office/powerpoint/2010/main" val="279604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5D8E5A-47E9-8E0F-8752-106BB19F57A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526A5-F185-87BA-56A9-A43A27DCA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Withdrawals:</a:t>
            </a:r>
          </a:p>
          <a:p>
            <a:pPr lvl="1"/>
            <a:r>
              <a:rPr lang="en-GB" dirty="0"/>
              <a:t>R-interface (19.0)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819⌶</a:t>
            </a:r>
            <a:r>
              <a:rPr lang="en-GB" dirty="0"/>
              <a:t> (20.0)   </a:t>
            </a:r>
          </a:p>
          <a:p>
            <a:pPr lvl="1"/>
            <a:r>
              <a:rPr lang="en-GB" dirty="0"/>
              <a:t>Array Editor (20.0)</a:t>
            </a:r>
          </a:p>
          <a:p>
            <a:pPr lvl="1"/>
            <a:r>
              <a:rPr lang="en-GB" dirty="0" err="1"/>
              <a:t>Syncfusion</a:t>
            </a:r>
            <a:r>
              <a:rPr lang="en-GB" dirty="0"/>
              <a:t> (20.0)</a:t>
            </a:r>
          </a:p>
          <a:p>
            <a:r>
              <a:rPr lang="en-GB" dirty="0"/>
              <a:t>19.0:</a:t>
            </a:r>
          </a:p>
          <a:p>
            <a:pPr lvl="1"/>
            <a:r>
              <a:rPr lang="en-GB" dirty="0"/>
              <a:t>Release for user meeting</a:t>
            </a:r>
          </a:p>
          <a:p>
            <a:pPr lvl="1"/>
            <a:r>
              <a:rPr lang="en-GB" dirty="0"/>
              <a:t>macOS and Intel/ARM support</a:t>
            </a:r>
          </a:p>
          <a:p>
            <a:pPr lvl="1"/>
            <a:r>
              <a:rPr lang="en-GB" dirty="0"/>
              <a:t>New packaging on macOS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45469-D1FE-D0CF-C971-1D3373E0B17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D1E26B-46D0-2D97-3E8A-54FE9A172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Announcements</a:t>
            </a:r>
          </a:p>
        </p:txBody>
      </p:sp>
    </p:spTree>
    <p:extLst>
      <p:ext uri="{BB962C8B-B14F-4D97-AF65-F5344CB8AC3E}">
        <p14:creationId xmlns:p14="http://schemas.microsoft.com/office/powerpoint/2010/main" val="2265896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A37892-B830-1A5C-66C0-ED477875769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8D8F8-1960-7066-4769-3215D6AD7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1264925"/>
            <a:ext cx="6400399" cy="3242040"/>
          </a:xfrm>
        </p:spPr>
        <p:txBody>
          <a:bodyPr>
            <a:normAutofit/>
          </a:bodyPr>
          <a:lstStyle/>
          <a:p>
            <a:r>
              <a:rPr lang="en-GB" dirty="0"/>
              <a:t>Has been withdrawn in 19.0</a:t>
            </a:r>
          </a:p>
          <a:p>
            <a:pPr lvl="1"/>
            <a:r>
              <a:rPr lang="en-GB" dirty="0"/>
              <a:t>The code we relied on is no longer publicly available, and is out of date</a:t>
            </a:r>
          </a:p>
          <a:p>
            <a:r>
              <a:rPr lang="en-GB" dirty="0"/>
              <a:t>Use Kimmo </a:t>
            </a:r>
            <a:r>
              <a:rPr lang="en-GB" dirty="0" err="1"/>
              <a:t>Linna's</a:t>
            </a:r>
            <a:r>
              <a:rPr lang="en-GB" dirty="0"/>
              <a:t> </a:t>
            </a:r>
            <a:r>
              <a:rPr lang="en-GB" dirty="0" err="1"/>
              <a:t>Rserve</a:t>
            </a:r>
            <a:endParaRPr lang="en-GB" dirty="0"/>
          </a:p>
          <a:p>
            <a:pPr lvl="1"/>
            <a:r>
              <a:rPr lang="en-GB" dirty="0"/>
              <a:t>https://github.com/kimmolinna/rsconnect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ADEC34-F720-E235-AD38-A6AF80376D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A569E0-2860-AA78-C38B-2F40645C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Withdrawal of the R-interface</a:t>
            </a:r>
          </a:p>
        </p:txBody>
      </p:sp>
    </p:spTree>
    <p:extLst>
      <p:ext uri="{BB962C8B-B14F-4D97-AF65-F5344CB8AC3E}">
        <p14:creationId xmlns:p14="http://schemas.microsoft.com/office/powerpoint/2010/main" val="3628089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4923E163-5F89-5846-31A9-23E3B8D7DADF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23780144"/>
              </p:ext>
            </p:extLst>
          </p:nvPr>
        </p:nvGraphicFramePr>
        <p:xfrm>
          <a:off x="1236542" y="1860370"/>
          <a:ext cx="6092513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5941">
                  <a:extLst>
                    <a:ext uri="{9D8B030D-6E8A-4147-A177-3AD203B41FA5}">
                      <a16:colId xmlns:a16="http://schemas.microsoft.com/office/drawing/2014/main" val="1666119524"/>
                    </a:ext>
                  </a:extLst>
                </a:gridCol>
                <a:gridCol w="1486894">
                  <a:extLst>
                    <a:ext uri="{9D8B030D-6E8A-4147-A177-3AD203B41FA5}">
                      <a16:colId xmlns:a16="http://schemas.microsoft.com/office/drawing/2014/main" val="3241143305"/>
                    </a:ext>
                  </a:extLst>
                </a:gridCol>
                <a:gridCol w="1629678">
                  <a:extLst>
                    <a:ext uri="{9D8B030D-6E8A-4147-A177-3AD203B41FA5}">
                      <a16:colId xmlns:a16="http://schemas.microsoft.com/office/drawing/2014/main" val="2581067658"/>
                    </a:ext>
                  </a:extLst>
                </a:gridCol>
              </a:tblGrid>
              <a:tr h="386636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PL385 Unicode" panose="020B0709000202000203" pitchFamily="49" charset="0"/>
                        </a:rPr>
                        <a:t>819⌶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PL385 Unicode" panose="020B0709000202000203" pitchFamily="49" charset="0"/>
                        </a:rPr>
                        <a:t>⎕c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277405"/>
                  </a:ext>
                </a:extLst>
              </a:tr>
              <a:tr h="386636">
                <a:tc>
                  <a:txBody>
                    <a:bodyPr/>
                    <a:lstStyle/>
                    <a:p>
                      <a:r>
                        <a:rPr lang="en-GB" sz="2000" dirty="0"/>
                        <a:t>To upper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PL385 Unicode" panose="020B0709000202000203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PL385 Unicode" panose="020B0709000202000203" pitchFamily="49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130168"/>
                  </a:ext>
                </a:extLst>
              </a:tr>
              <a:tr h="386636">
                <a:tc>
                  <a:txBody>
                    <a:bodyPr/>
                    <a:lstStyle/>
                    <a:p>
                      <a:r>
                        <a:rPr lang="en-GB" sz="2000" dirty="0"/>
                        <a:t>To lower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PL385 Unicode" panose="020B0709000202000203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PL385 Unicode" panose="020B0709000202000203" pitchFamily="49" charset="0"/>
                        </a:rPr>
                        <a:t>¯1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392068"/>
                  </a:ext>
                </a:extLst>
              </a:tr>
              <a:tr h="386636">
                <a:tc>
                  <a:txBody>
                    <a:bodyPr/>
                    <a:lstStyle/>
                    <a:p>
                      <a:r>
                        <a:rPr lang="en-GB" sz="2000" dirty="0"/>
                        <a:t>Folded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PL385 Unicode" panose="020B0709000202000203" pitchFamily="49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PL385 Unicode" panose="020B0709000202000203" pitchFamily="49" charset="0"/>
                        </a:rPr>
                        <a:t>¯3 </a:t>
                      </a:r>
                      <a:r>
                        <a:rPr lang="en-GB" sz="2000" dirty="0">
                          <a:latin typeface="+mn-lt"/>
                        </a:rPr>
                        <a:t>(default)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694075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ADDFF-FFF8-7F50-752D-AEEB5018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6"/>
            <a:ext cx="6092513" cy="595444"/>
          </a:xfrm>
        </p:spPr>
        <p:txBody>
          <a:bodyPr>
            <a:normAutofit/>
          </a:bodyPr>
          <a:lstStyle/>
          <a:p>
            <a:r>
              <a:rPr lang="en-GB" sz="2000" dirty="0"/>
              <a:t>Use {X} </a:t>
            </a:r>
            <a:r>
              <a:rPr lang="en-GB" sz="2000" dirty="0">
                <a:latin typeface="APL385 Unicode" panose="020B0709000202000203" pitchFamily="49" charset="0"/>
              </a:rPr>
              <a:t>⎕c</a:t>
            </a:r>
            <a:r>
              <a:rPr lang="en-GB" sz="2000" dirty="0"/>
              <a:t> Y instead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91B8F3-7352-A155-5E55-43A28AEC04F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A7E5D7-DD2F-7864-CDFD-FD9AA121B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Withdrawal of </a:t>
            </a:r>
            <a:r>
              <a:rPr lang="en-GB" dirty="0">
                <a:latin typeface="APL385 Unicode" panose="020B0709000202000203" pitchFamily="49" charset="0"/>
              </a:rPr>
              <a:t>819⌶</a:t>
            </a:r>
            <a:r>
              <a:rPr lang="en-GB" dirty="0">
                <a:latin typeface="+mj-lt"/>
              </a:rPr>
              <a:t> in 20.0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66C4051-2384-F903-40B6-14FE1E9F9E33}"/>
              </a:ext>
            </a:extLst>
          </p:cNvPr>
          <p:cNvSpPr txBox="1">
            <a:spLocks/>
          </p:cNvSpPr>
          <p:nvPr/>
        </p:nvSpPr>
        <p:spPr>
          <a:xfrm>
            <a:off x="323526" y="3878574"/>
            <a:ext cx="7301917" cy="595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Best used monadically when doing case-less comparisons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71566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7FF0AE-7FC5-7B6B-D39F-34BF8A1C359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0C8F8-E0B6-9981-FAE8-06B122534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000" dirty="0"/>
              <a:t>'δυ</a:t>
            </a:r>
            <a:r>
              <a:rPr lang="el-GR" sz="4000" dirty="0">
                <a:highlight>
                  <a:srgbClr val="C0C0C0"/>
                </a:highlight>
              </a:rPr>
              <a:t>σσ</a:t>
            </a:r>
            <a:r>
              <a:rPr lang="el-GR" sz="4000" dirty="0"/>
              <a:t>εύ</a:t>
            </a:r>
            <a:r>
              <a:rPr lang="el-GR" sz="4000" dirty="0">
                <a:highlight>
                  <a:srgbClr val="C0C0C0"/>
                </a:highlight>
              </a:rPr>
              <a:t>ς</a:t>
            </a:r>
            <a:r>
              <a:rPr lang="el-GR" sz="4000" dirty="0"/>
              <a:t>'</a:t>
            </a:r>
            <a:r>
              <a:rPr lang="en-GB" dirty="0"/>
              <a:t> – Odysseus (Ulysses)</a:t>
            </a:r>
          </a:p>
          <a:p>
            <a:pPr marL="457200" lvl="1" indent="0">
              <a:buNone/>
            </a:pPr>
            <a:r>
              <a:rPr lang="en-GB" dirty="0"/>
              <a:t>Both </a:t>
            </a:r>
            <a:r>
              <a:rPr lang="el-GR" sz="2000" dirty="0"/>
              <a:t>σ</a:t>
            </a:r>
            <a:r>
              <a:rPr lang="en-GB" sz="2000" dirty="0"/>
              <a:t> and </a:t>
            </a:r>
            <a:r>
              <a:rPr lang="el-GR" sz="2000" dirty="0"/>
              <a:t>ς</a:t>
            </a:r>
            <a:r>
              <a:rPr lang="en-GB" sz="2000" dirty="0"/>
              <a:t> are Sigma, </a:t>
            </a:r>
            <a:r>
              <a:rPr lang="el-GR" sz="2000" dirty="0"/>
              <a:t>ς</a:t>
            </a:r>
            <a:r>
              <a:rPr lang="en-GB" sz="2000" dirty="0"/>
              <a:t> is </a:t>
            </a:r>
            <a:r>
              <a:rPr lang="en-GB" dirty="0"/>
              <a:t>used at end of non-capital letters only words</a:t>
            </a:r>
          </a:p>
          <a:p>
            <a:pPr marL="0" indent="0">
              <a:buNone/>
            </a:pPr>
            <a:r>
              <a:rPr lang="en-GB" sz="4000" dirty="0"/>
              <a:t>       </a:t>
            </a:r>
            <a:r>
              <a:rPr lang="en-GB" sz="4000" dirty="0">
                <a:latin typeface="APL385 Unicode" panose="020B0709000202000203" pitchFamily="49" charset="0"/>
              </a:rPr>
              <a:t> ⎕c '</a:t>
            </a:r>
            <a:r>
              <a:rPr lang="el-GR" sz="4000" dirty="0">
                <a:latin typeface="APL385 Unicode" panose="020B0709000202000203" pitchFamily="49" charset="0"/>
              </a:rPr>
              <a:t>δυσσεύς'</a:t>
            </a:r>
          </a:p>
          <a:p>
            <a:pPr marL="0" indent="0">
              <a:buNone/>
            </a:pPr>
            <a:r>
              <a:rPr lang="el-GR" sz="4000" dirty="0">
                <a:latin typeface="APL385 Unicode" panose="020B0709000202000203" pitchFamily="49" charset="0"/>
              </a:rPr>
              <a:t>δυ</a:t>
            </a:r>
            <a:r>
              <a:rPr lang="el-GR" sz="4000" dirty="0">
                <a:highlight>
                  <a:srgbClr val="C0C0C0"/>
                </a:highlight>
                <a:latin typeface="APL385 Unicode" panose="020B0709000202000203" pitchFamily="49" charset="0"/>
              </a:rPr>
              <a:t>σσ</a:t>
            </a:r>
            <a:r>
              <a:rPr lang="el-GR" sz="4000" dirty="0">
                <a:latin typeface="APL385 Unicode" panose="020B0709000202000203" pitchFamily="49" charset="0"/>
              </a:rPr>
              <a:t>εύ</a:t>
            </a:r>
            <a:r>
              <a:rPr lang="el-GR" sz="4000" dirty="0">
                <a:highlight>
                  <a:srgbClr val="C0C0C0"/>
                </a:highlight>
                <a:latin typeface="APL385 Unicode" panose="020B0709000202000203" pitchFamily="49" charset="0"/>
              </a:rPr>
              <a:t>σ</a:t>
            </a:r>
            <a:r>
              <a:rPr lang="en-GB" sz="4000" dirty="0">
                <a:latin typeface="APL385 Unicode" panose="020B0709000202000203" pitchFamily="49" charset="0"/>
              </a:rPr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B270A-BAFF-0DFA-E7E9-A014952BD0A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0D578DC-B41C-A73F-B7AE-E0567DC5C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⎕</a:t>
            </a:r>
            <a:r>
              <a:rPr lang="en-GB" dirty="0" err="1"/>
              <a:t>wc</a:t>
            </a:r>
            <a:r>
              <a:rPr lang="en-GB" dirty="0"/>
              <a:t> and folding</a:t>
            </a:r>
          </a:p>
        </p:txBody>
      </p:sp>
    </p:spTree>
    <p:extLst>
      <p:ext uri="{BB962C8B-B14F-4D97-AF65-F5344CB8AC3E}">
        <p14:creationId xmlns:p14="http://schemas.microsoft.com/office/powerpoint/2010/main" val="6788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FA9A31-D20C-A899-CF1B-65B48B4C8C2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A864C-A198-40CC-9E71-9E5B763E9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779402" cy="3242040"/>
          </a:xfrm>
        </p:spPr>
        <p:txBody>
          <a:bodyPr>
            <a:normAutofit/>
          </a:bodyPr>
          <a:lstStyle/>
          <a:p>
            <a:r>
              <a:rPr lang="en-GB" dirty="0"/>
              <a:t>It will exist in 20.0 onwards !</a:t>
            </a:r>
          </a:p>
          <a:p>
            <a:r>
              <a:rPr lang="en-GB" dirty="0"/>
              <a:t>Does not error if any elements are not character: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 ⎕c 'Andy' # (↑'Pete' 'Karen') 1.1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  </a:t>
            </a:r>
            <a:r>
              <a:rPr lang="en-GB" sz="1800" dirty="0" err="1">
                <a:latin typeface="APL385 Unicode" panose="020B0709000202000203" pitchFamily="49" charset="0"/>
              </a:rPr>
              <a:t>andy</a:t>
            </a:r>
            <a:r>
              <a:rPr lang="en-GB" sz="1800" dirty="0">
                <a:latin typeface="APL385 Unicode" panose="020B0709000202000203" pitchFamily="49" charset="0"/>
              </a:rPr>
              <a:t>  #  </a:t>
            </a:r>
            <a:r>
              <a:rPr lang="en-GB" sz="1800" dirty="0" err="1">
                <a:latin typeface="APL385 Unicode" panose="020B0709000202000203" pitchFamily="49" charset="0"/>
              </a:rPr>
              <a:t>pete</a:t>
            </a:r>
            <a:r>
              <a:rPr lang="en-GB" sz="1800" dirty="0">
                <a:latin typeface="APL385 Unicode" panose="020B0709000202000203" pitchFamily="49" charset="0"/>
              </a:rPr>
              <a:t>   1.1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     </a:t>
            </a:r>
            <a:r>
              <a:rPr lang="en-GB" sz="1800" dirty="0" err="1">
                <a:latin typeface="APL385 Unicode" panose="020B0709000202000203" pitchFamily="49" charset="0"/>
              </a:rPr>
              <a:t>karen</a:t>
            </a:r>
            <a:r>
              <a:rPr lang="en-GB" sz="1800" dirty="0">
                <a:latin typeface="APL385 Unicode" panose="020B0709000202000203" pitchFamily="49" charset="0"/>
              </a:rPr>
              <a:t> 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pPr marL="457200" lvl="1" indent="0">
              <a:buNone/>
            </a:pPr>
            <a:r>
              <a:rPr lang="en-GB" sz="1800" dirty="0">
                <a:latin typeface="+mn-lt"/>
              </a:rPr>
              <a:t>Refs are not followed but just returned unaltered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220B9-63EB-D690-1296-B0E459EAC3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E21E492-04D5-7731-DF4A-328866F8A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</a:t>
            </a:r>
            <a:r>
              <a:rPr lang="en-GB" dirty="0">
                <a:latin typeface="APL385 Unicode" panose="020B0709000202000203" pitchFamily="49" charset="0"/>
              </a:rPr>
              <a:t>⎕c</a:t>
            </a:r>
          </a:p>
        </p:txBody>
      </p:sp>
    </p:spTree>
    <p:extLst>
      <p:ext uri="{BB962C8B-B14F-4D97-AF65-F5344CB8AC3E}">
        <p14:creationId xmlns:p14="http://schemas.microsoft.com/office/powerpoint/2010/main" val="16160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796E05-EFA3-5AD9-7D61-58F2C8B9F56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0FB1E-55A5-5243-3F7A-1CF04516C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Has been removed from 19.0</a:t>
            </a:r>
          </a:p>
          <a:p>
            <a:pPr lvl="1"/>
            <a:r>
              <a:rPr lang="en-GB" dirty="0"/>
              <a:t>David Liebtag sadly passed away last March</a:t>
            </a:r>
          </a:p>
          <a:p>
            <a:r>
              <a:rPr lang="en-GB" dirty="0"/>
              <a:t>Future plans based on Array Notation, but nothing else to say yet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4F4B-2083-44C0-CC63-36EFF30664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B96866-837C-CCBE-0AA7-A1F710A76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 Editor</a:t>
            </a:r>
          </a:p>
        </p:txBody>
      </p:sp>
    </p:spTree>
    <p:extLst>
      <p:ext uri="{BB962C8B-B14F-4D97-AF65-F5344CB8AC3E}">
        <p14:creationId xmlns:p14="http://schemas.microsoft.com/office/powerpoint/2010/main" val="5873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2497B7-1809-A583-864F-AA7AD669666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8170F-E65E-F85E-5CD8-5783AFDE3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434296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/>
              <a:t>Dyalog will stop including </a:t>
            </a:r>
            <a:r>
              <a:rPr lang="en-GB" sz="2000" dirty="0" err="1"/>
              <a:t>Syncfusion</a:t>
            </a:r>
            <a:r>
              <a:rPr lang="en-GB" sz="2000" dirty="0"/>
              <a:t> libraries in 20.0 onwards</a:t>
            </a:r>
          </a:p>
          <a:p>
            <a:r>
              <a:rPr lang="en-GB" sz="2000" dirty="0" err="1"/>
              <a:t>Dyalog's</a:t>
            </a:r>
            <a:r>
              <a:rPr lang="en-GB" sz="2000" dirty="0"/>
              <a:t> </a:t>
            </a:r>
            <a:r>
              <a:rPr lang="en-GB" sz="2000" dirty="0" err="1"/>
              <a:t>Syncfusion</a:t>
            </a:r>
            <a:r>
              <a:rPr lang="en-GB" sz="2000" dirty="0"/>
              <a:t> support agreement will terminate in September 2024</a:t>
            </a:r>
          </a:p>
          <a:p>
            <a:pPr lvl="1"/>
            <a:r>
              <a:rPr lang="en-GB" sz="1600" dirty="0"/>
              <a:t>But we have always said that you should take out your own support contract directly with </a:t>
            </a:r>
            <a:r>
              <a:rPr lang="en-GB" sz="1600" dirty="0" err="1"/>
              <a:t>Syncfusion</a:t>
            </a:r>
            <a:r>
              <a:rPr lang="en-GB" sz="1600" dirty="0"/>
              <a:t> if you use it in production</a:t>
            </a:r>
          </a:p>
          <a:p>
            <a:r>
              <a:rPr lang="en-GB" sz="2000" dirty="0"/>
              <a:t>You may continue to use </a:t>
            </a:r>
            <a:r>
              <a:rPr lang="en-GB" sz="2000" dirty="0" err="1"/>
              <a:t>Syncfusion</a:t>
            </a:r>
            <a:r>
              <a:rPr lang="en-GB" sz="2000" dirty="0"/>
              <a:t> in conjunction with 19.0 and earlier of Dyalog</a:t>
            </a:r>
          </a:p>
          <a:p>
            <a:r>
              <a:rPr lang="en-GB" sz="2000" dirty="0"/>
              <a:t>Talk to sales@dyalog.com if you have questions or concerns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38FB6-8BF9-D3C3-6F45-468D39553C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932740A-D0C5-3D7E-B93D-BBCC211EE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Syncfusion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46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C8B5AA-CFDD-B8EC-3AA9-8421B0A401F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466C-912E-37B4-8C2C-CC9E9CE8C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Geoff</a:t>
            </a:r>
          </a:p>
          <a:p>
            <a:pPr marL="0" indent="0">
              <a:buNone/>
            </a:pPr>
            <a:r>
              <a:rPr lang="en-GB" dirty="0"/>
              <a:t>Testing</a:t>
            </a:r>
          </a:p>
          <a:p>
            <a:pPr marL="0" indent="0">
              <a:buNone/>
            </a:pPr>
            <a:r>
              <a:rPr lang="en-GB" dirty="0"/>
              <a:t>Announcements</a:t>
            </a:r>
          </a:p>
          <a:p>
            <a:pPr marL="0" indent="0">
              <a:buNone/>
            </a:pPr>
            <a:r>
              <a:rPr lang="en-GB" dirty="0"/>
              <a:t>Miscellaneous 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FE587-C6E0-C5FC-E98E-37E0930A251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C5490AD-897D-AD2B-942F-E6E221BF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979705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EBC74-5C0C-419D-81A7-84930B824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7788086" cy="3242040"/>
          </a:xfrm>
        </p:spPr>
        <p:txBody>
          <a:bodyPr>
            <a:normAutofit/>
          </a:bodyPr>
          <a:lstStyle/>
          <a:p>
            <a:r>
              <a:rPr lang="en-GB" dirty="0"/>
              <a:t>32-bit on Windows, AIX and Pi only</a:t>
            </a:r>
          </a:p>
          <a:p>
            <a:pPr lvl="1"/>
            <a:r>
              <a:rPr lang="en-GB" dirty="0"/>
              <a:t>On Pi will remain until we feel 32-bit Raspberry Pi O/S has too few users</a:t>
            </a:r>
          </a:p>
          <a:p>
            <a:pPr lvl="1"/>
            <a:r>
              <a:rPr lang="en-GB" dirty="0"/>
              <a:t>32-bit Dyalog APL does NOT run on 64-bit Raspberry Pi O/S</a:t>
            </a:r>
          </a:p>
          <a:p>
            <a:pPr lvl="1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DBEC1-889F-D84F-CCB8-499448DA3A4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9A9F93C-D3A1-76BA-A2E8-A8DD6BF95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 aside: 32-bit, Classic</a:t>
            </a:r>
          </a:p>
        </p:txBody>
      </p:sp>
    </p:spTree>
    <p:extLst>
      <p:ext uri="{BB962C8B-B14F-4D97-AF65-F5344CB8AC3E}">
        <p14:creationId xmlns:p14="http://schemas.microsoft.com/office/powerpoint/2010/main" val="350883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DE1C2-81E4-1B57-79E5-07F343B1272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3B88BF-5051-788F-AD1C-64163422B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DCBA8-2871-E8D7-897F-8621D869852F}"/>
              </a:ext>
            </a:extLst>
          </p:cNvPr>
          <p:cNvSpPr txBox="1"/>
          <p:nvPr/>
        </p:nvSpPr>
        <p:spPr>
          <a:xfrm>
            <a:off x="157876" y="1265583"/>
            <a:ext cx="79789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Find letter-pairs that occur at least 10 times in the set of common surnames:</a:t>
            </a:r>
          </a:p>
          <a:p>
            <a:endParaRPr lang="en-GB" dirty="0"/>
          </a:p>
          <a:p>
            <a:r>
              <a:rPr lang="en-GB" sz="1600" dirty="0">
                <a:latin typeface="APL385 Unicode" panose="020B0709000202000203" pitchFamily="49" charset="0"/>
              </a:rPr>
              <a:t>]load [SALT]/tools/data/</a:t>
            </a:r>
            <a:r>
              <a:rPr lang="en-GB" sz="1600" dirty="0" err="1">
                <a:latin typeface="APL385 Unicode" panose="020B0709000202000203" pitchFamily="49" charset="0"/>
              </a:rPr>
              <a:t>names.dyalog</a:t>
            </a:r>
            <a:endParaRPr lang="en-GB" sz="1600" dirty="0">
              <a:latin typeface="APL385 Unicode" panose="020B0709000202000203" pitchFamily="49" charset="0"/>
            </a:endParaRPr>
          </a:p>
          <a:p>
            <a:endParaRPr lang="en-GB" sz="1600" dirty="0">
              <a:latin typeface="APL385 Unicode" panose="020B0709000202000203" pitchFamily="49" charset="0"/>
            </a:endParaRPr>
          </a:p>
          <a:p>
            <a:r>
              <a:rPr lang="en-GB" sz="1600" dirty="0">
                <a:latin typeface="APL385 Unicode" panose="020B0709000202000203" pitchFamily="49" charset="0"/>
              </a:rPr>
              <a:t>(⊢⌷⍨∘⊂10⍸⍤≤⊢/),⍥⊂∘≢⌸⎕C⊃⍪⌿⊢⌺2¨'[^\w]'⎕R''⍠'UCP'1⊆names.Surnames</a:t>
            </a:r>
          </a:p>
          <a:p>
            <a:endParaRPr lang="en-GB" sz="1600" dirty="0">
              <a:latin typeface="APL385 Unicode" panose="020B0709000202000203" pitchFamily="49" charset="0"/>
            </a:endParaRPr>
          </a:p>
          <a:p>
            <a:r>
              <a:rPr lang="en-GB" dirty="0"/>
              <a:t>Classic equivalent: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(⊢⌷⍨∘⊂10⎕U2378⎕U2364≤⊢/),⎕U2365⊂∘≢⎕U2338⎕C⊃⍪⌿⊢⎕U233A2¨ 	'[^\w]'⎕R''⎕U2360'UCP'1⎕U2286 </a:t>
            </a:r>
            <a:r>
              <a:rPr lang="en-GB" sz="1600" dirty="0" err="1">
                <a:latin typeface="APL385 Unicode" panose="020B0709000202000203" pitchFamily="49" charset="0"/>
              </a:rPr>
              <a:t>names.Surnames</a:t>
            </a:r>
            <a:endParaRPr lang="en-GB" sz="1600" dirty="0">
              <a:latin typeface="APL385 Unicode" panose="020B0709000202000203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145EE0-073D-109A-F59B-998BFC3B677D}"/>
              </a:ext>
            </a:extLst>
          </p:cNvPr>
          <p:cNvSpPr txBox="1"/>
          <p:nvPr/>
        </p:nvSpPr>
        <p:spPr>
          <a:xfrm>
            <a:off x="1846375" y="3898150"/>
            <a:ext cx="4349015" cy="584775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Just move off Classic !</a:t>
            </a:r>
          </a:p>
        </p:txBody>
      </p:sp>
    </p:spTree>
    <p:extLst>
      <p:ext uri="{BB962C8B-B14F-4D97-AF65-F5344CB8AC3E}">
        <p14:creationId xmlns:p14="http://schemas.microsoft.com/office/powerpoint/2010/main" val="233552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1F5609-2C5F-09E3-104C-F6A97F0F84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5424A-C741-A686-108B-C1CEA8027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Is an early revision of what 19.0 will be</a:t>
            </a:r>
          </a:p>
          <a:p>
            <a:pPr lvl="1"/>
            <a:r>
              <a:rPr lang="en-GB" dirty="0"/>
              <a:t>Not everything I mention is quite there yet</a:t>
            </a:r>
          </a:p>
          <a:p>
            <a:pPr lvl="1"/>
            <a:r>
              <a:rPr lang="en-GB" dirty="0"/>
              <a:t>Any workspace saved in it will be )</a:t>
            </a:r>
            <a:r>
              <a:rPr lang="en-GB" dirty="0" err="1"/>
              <a:t>LOADable</a:t>
            </a:r>
            <a:r>
              <a:rPr lang="en-GB" dirty="0"/>
              <a:t> in the released 19.0</a:t>
            </a:r>
          </a:p>
          <a:p>
            <a:pPr lvl="2"/>
            <a:r>
              <a:rPr lang="en-GB" dirty="0"/>
              <a:t>But not necessarily vice-versa</a:t>
            </a:r>
          </a:p>
          <a:p>
            <a:pPr lvl="1"/>
            <a:r>
              <a:rPr lang="en-GB" dirty="0"/>
              <a:t>You will have to uninstall and reinstall the GA release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0C946-7F19-33F3-209F-9D73983E1AE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D63750-00A3-29A9-79D1-D3F8BB8C8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19.0 User Meeting release</a:t>
            </a:r>
          </a:p>
        </p:txBody>
      </p:sp>
    </p:spTree>
    <p:extLst>
      <p:ext uri="{BB962C8B-B14F-4D97-AF65-F5344CB8AC3E}">
        <p14:creationId xmlns:p14="http://schemas.microsoft.com/office/powerpoint/2010/main" val="315386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E752A8-6698-38E5-9420-AA56A019D11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090EF-DBB7-7E21-52A9-A97A7DB73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19.0 is expected to be the last version to be built for Intel-based macs</a:t>
            </a:r>
          </a:p>
          <a:p>
            <a:r>
              <a:rPr lang="en-GB" dirty="0"/>
              <a:t>Intel-based versions of Dyalog for mac run (well) under Rosetta</a:t>
            </a:r>
          </a:p>
          <a:p>
            <a:r>
              <a:rPr lang="en-GB" dirty="0"/>
              <a:t>19.0 will be available as a native ARM-based application </a:t>
            </a:r>
          </a:p>
          <a:p>
            <a:pPr lvl="1"/>
            <a:r>
              <a:rPr lang="en-GB" dirty="0"/>
              <a:t>on or soon after release of 19.0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BC9D4-2177-0373-07FA-DE264C9F106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917F7C2-388B-8D95-649E-0F00502B2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Mac support</a:t>
            </a:r>
          </a:p>
        </p:txBody>
      </p:sp>
    </p:spTree>
    <p:extLst>
      <p:ext uri="{BB962C8B-B14F-4D97-AF65-F5344CB8AC3E}">
        <p14:creationId xmlns:p14="http://schemas.microsoft.com/office/powerpoint/2010/main" val="388476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2C1DC6-3B63-5EFA-EFA8-1F1B272B733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42BC6-A950-F565-884F-010E69CA1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Similar to Linux</a:t>
            </a:r>
          </a:p>
          <a:p>
            <a:pPr lvl="1"/>
            <a:r>
              <a:rPr lang="en-GB" dirty="0" err="1"/>
              <a:t>tty</a:t>
            </a:r>
            <a:r>
              <a:rPr lang="en-GB" dirty="0"/>
              <a:t> based version, separate RIDE</a:t>
            </a:r>
          </a:p>
          <a:p>
            <a:r>
              <a:rPr lang="en-GB" dirty="0"/>
              <a:t>Homebrew based</a:t>
            </a:r>
          </a:p>
          <a:p>
            <a:r>
              <a:rPr lang="en-GB" dirty="0"/>
              <a:t>Still Work In Progress</a:t>
            </a:r>
          </a:p>
          <a:p>
            <a:pPr lvl="1"/>
            <a:r>
              <a:rPr lang="en-GB" dirty="0"/>
              <a:t>Let Stefan know if you're interested</a:t>
            </a:r>
          </a:p>
          <a:p>
            <a:pPr lvl="2"/>
            <a:r>
              <a:rPr lang="en-GB" dirty="0"/>
              <a:t>stefan@dyalog.com</a:t>
            </a:r>
          </a:p>
          <a:p>
            <a:r>
              <a:rPr lang="en-GB" dirty="0"/>
              <a:t>Do you still want the existing packaging 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263B9-7078-278C-054E-8322B44FC12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22853A-6A7F-3573-1DFA-05188D9A3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mac packaging</a:t>
            </a:r>
          </a:p>
        </p:txBody>
      </p:sp>
    </p:spTree>
    <p:extLst>
      <p:ext uri="{BB962C8B-B14F-4D97-AF65-F5344CB8AC3E}">
        <p14:creationId xmlns:p14="http://schemas.microsoft.com/office/powerpoint/2010/main" val="106218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EEFEDA-F34A-F1E3-3857-FDD70791274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E7E2F-2504-1FFB-C1E2-7CF8B7B1B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087944"/>
            <a:ext cx="6092513" cy="3557797"/>
          </a:xfrm>
        </p:spPr>
        <p:txBody>
          <a:bodyPr/>
          <a:lstStyle/>
          <a:p>
            <a:r>
              <a:rPr lang="en-GB" dirty="0"/>
              <a:t>Is no more</a:t>
            </a:r>
          </a:p>
          <a:p>
            <a:pPr lvl="1"/>
            <a:r>
              <a:rPr lang="en-GB" dirty="0"/>
              <a:t>use </a:t>
            </a:r>
            <a:r>
              <a:rPr lang="en-GB" dirty="0">
                <a:hlinkClick r:id="rId2"/>
              </a:rPr>
              <a:t>https://dyalog.github.io/ride</a:t>
            </a:r>
            <a:endParaRPr lang="en-GB" dirty="0"/>
          </a:p>
          <a:p>
            <a:pPr lvl="1"/>
            <a:r>
              <a:rPr lang="en-GB" dirty="0"/>
              <a:t>macOS User Guide will become very small</a:t>
            </a:r>
          </a:p>
          <a:p>
            <a:pPr lvl="1"/>
            <a:r>
              <a:rPr lang="en-GB" dirty="0"/>
              <a:t>will start to review all the non-Windows User Guides</a:t>
            </a:r>
          </a:p>
          <a:p>
            <a:r>
              <a:rPr lang="en-GB" dirty="0"/>
              <a:t>Have you seen the cheat-sheets</a:t>
            </a:r>
          </a:p>
          <a:p>
            <a:pPr lvl="2"/>
            <a:r>
              <a:rPr lang="en-GB" dirty="0"/>
              <a:t>anything you'd like one about ?</a:t>
            </a:r>
          </a:p>
          <a:p>
            <a:pPr lvl="2"/>
            <a:r>
              <a:rPr lang="en-GB" dirty="0"/>
              <a:t>fiona@dyalog.com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737A3-5352-B48C-3F2F-E567FC298CD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26EF5CB-863E-F3F6-1938-6B0769D6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RIDE User Guide etc.</a:t>
            </a:r>
          </a:p>
        </p:txBody>
      </p:sp>
    </p:spTree>
    <p:extLst>
      <p:ext uri="{BB962C8B-B14F-4D97-AF65-F5344CB8AC3E}">
        <p14:creationId xmlns:p14="http://schemas.microsoft.com/office/powerpoint/2010/main" val="399024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61E3C2-575A-800E-AC66-977D37EF8AA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E6F20-F771-97DA-4DA3-89AD6E462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102697"/>
            <a:ext cx="6092513" cy="324204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)ed foo[1] </a:t>
            </a:r>
          </a:p>
          <a:p>
            <a:r>
              <a:rPr lang="en-GB" dirty="0"/>
              <a:t>LOG_FILE &amp; ⎕se.⎕</a:t>
            </a:r>
            <a:r>
              <a:rPr lang="en-GB" dirty="0" err="1"/>
              <a:t>wg'Logfile</a:t>
            </a:r>
            <a:r>
              <a:rPr lang="en-GB" dirty="0"/>
              <a:t>'</a:t>
            </a:r>
          </a:p>
          <a:p>
            <a:r>
              <a:rPr lang="en-GB" dirty="0"/>
              <a:t>DYALOG_GUTTER_ENABLE</a:t>
            </a:r>
          </a:p>
          <a:p>
            <a:r>
              <a:rPr lang="en-GB" dirty="0"/>
              <a:t>⎕</a:t>
            </a:r>
            <a:r>
              <a:rPr lang="en-GB" dirty="0" err="1"/>
              <a:t>dr</a:t>
            </a:r>
            <a:r>
              <a:rPr lang="en-GB" dirty="0"/>
              <a:t> and Booleans (and squoze bit)</a:t>
            </a:r>
          </a:p>
          <a:p>
            <a:r>
              <a:rPr lang="en-GB" dirty="0"/>
              <a:t>New I-Beams</a:t>
            </a:r>
          </a:p>
          <a:p>
            <a:r>
              <a:rPr lang="en-GB" dirty="0"/>
              <a:t>⎕</a:t>
            </a:r>
            <a:r>
              <a:rPr lang="en-GB" dirty="0" err="1"/>
              <a:t>se.Caption</a:t>
            </a:r>
            <a:r>
              <a:rPr lang="en-GB" dirty="0"/>
              <a:t> can be updated dynamically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B2F14-938D-2AA2-6074-110160AB0A2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7187CA3-0AD7-734B-029F-C1126392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Miscellaneous</a:t>
            </a:r>
          </a:p>
        </p:txBody>
      </p:sp>
    </p:spTree>
    <p:extLst>
      <p:ext uri="{BB962C8B-B14F-4D97-AF65-F5344CB8AC3E}">
        <p14:creationId xmlns:p14="http://schemas.microsoft.com/office/powerpoint/2010/main" val="12216962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9D574C-1568-38DF-C8C6-6496F082007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>
                <a:latin typeface="APL385 Unicode" panose="020B0709000202000203" pitchFamily="49" charset="0"/>
              </a:rPr>
              <a:t> ⎕</a:t>
            </a:r>
            <a:r>
              <a:rPr lang="en-GB" sz="1600" dirty="0" err="1">
                <a:latin typeface="APL385 Unicode" panose="020B0709000202000203" pitchFamily="49" charset="0"/>
              </a:rPr>
              <a:t>fx'foo</a:t>
            </a:r>
            <a:r>
              <a:rPr lang="en-GB" sz="1600" dirty="0">
                <a:latin typeface="APL385 Unicode" panose="020B0709000202000203" pitchFamily="49" charset="0"/>
              </a:rPr>
              <a:t>' 'goo'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 ⎕</a:t>
            </a:r>
            <a:r>
              <a:rPr lang="en-GB" sz="1600" dirty="0" err="1">
                <a:latin typeface="APL385 Unicode" panose="020B0709000202000203" pitchFamily="49" charset="0"/>
              </a:rPr>
              <a:t>fx</a:t>
            </a:r>
            <a:r>
              <a:rPr lang="en-GB" sz="1600" dirty="0">
                <a:latin typeface="APL385 Unicode" panose="020B0709000202000203" pitchFamily="49" charset="0"/>
              </a:rPr>
              <a:t> 'goo' '∘'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 foo</a:t>
            </a:r>
          </a:p>
          <a:p>
            <a:r>
              <a:rPr lang="it-IT" sz="1600" dirty="0">
                <a:latin typeface="APL385 Unicode" panose="020B0709000202000203" pitchFamily="49" charset="0"/>
              </a:rPr>
              <a:t> )si</a:t>
            </a:r>
          </a:p>
          <a:p>
            <a:r>
              <a:rPr lang="it-IT" sz="1600" dirty="0">
                <a:latin typeface="APL385 Unicode" panose="020B0709000202000203" pitchFamily="49" charset="0"/>
              </a:rPr>
              <a:t>#.goo[1]*</a:t>
            </a:r>
          </a:p>
          <a:p>
            <a:r>
              <a:rPr lang="it-IT" sz="1600" dirty="0">
                <a:latin typeface="APL385 Unicode" panose="020B0709000202000203" pitchFamily="49" charset="0"/>
              </a:rPr>
              <a:t>#.foo[1]</a:t>
            </a:r>
          </a:p>
          <a:p>
            <a:endParaRPr lang="en-GB" sz="1600" dirty="0">
              <a:latin typeface="APL385 Unicode" panose="020B0709000202000203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33C37-023C-0C20-0FD1-EB28BF491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     </a:t>
            </a:r>
            <a:r>
              <a:rPr lang="en-GB" sz="2000" dirty="0">
                <a:latin typeface="APL385 Unicode" panose="020B0709000202000203" pitchFamily="49" charset="0"/>
              </a:rPr>
              <a:t>)ed </a:t>
            </a:r>
            <a:r>
              <a:rPr lang="it-IT" sz="2000" dirty="0">
                <a:latin typeface="APL385 Unicode" panose="020B0709000202000203" pitchFamily="49" charset="0"/>
              </a:rPr>
              <a:t>#.goo[1]*</a:t>
            </a:r>
          </a:p>
          <a:p>
            <a:pPr marL="0" indent="0">
              <a:buNone/>
            </a:pPr>
            <a:endParaRPr lang="it-IT" sz="2000" dirty="0">
              <a:latin typeface="APL385 Unicode" panose="020B0709000202000203" pitchFamily="49" charset="0"/>
            </a:endParaRPr>
          </a:p>
          <a:p>
            <a:r>
              <a:rPr lang="it-IT" sz="2000" dirty="0" err="1">
                <a:latin typeface="+mn-lt"/>
              </a:rPr>
              <a:t>Opens</a:t>
            </a:r>
            <a:r>
              <a:rPr lang="it-IT" sz="2000" dirty="0">
                <a:latin typeface="+mn-lt"/>
              </a:rPr>
              <a:t> the editor on </a:t>
            </a:r>
            <a:r>
              <a:rPr lang="it-IT" sz="2000" dirty="0" err="1">
                <a:latin typeface="+mn-lt"/>
              </a:rPr>
              <a:t>goo</a:t>
            </a:r>
            <a:r>
              <a:rPr lang="it-IT" sz="2000" dirty="0">
                <a:latin typeface="+mn-lt"/>
              </a:rPr>
              <a:t>[1]</a:t>
            </a:r>
          </a:p>
          <a:p>
            <a:r>
              <a:rPr lang="it-IT" sz="2000" dirty="0">
                <a:latin typeface="+mn-lt"/>
              </a:rPr>
              <a:t>Same </a:t>
            </a:r>
            <a:r>
              <a:rPr lang="it-IT" sz="2000" dirty="0" err="1">
                <a:latin typeface="+mn-lt"/>
              </a:rPr>
              <a:t>as</a:t>
            </a:r>
            <a:r>
              <a:rPr lang="it-IT" sz="2000" dirty="0">
                <a:latin typeface="+mn-lt"/>
              </a:rPr>
              <a:t> double </a:t>
            </a:r>
            <a:r>
              <a:rPr lang="it-IT" sz="2000" dirty="0" err="1">
                <a:latin typeface="+mn-lt"/>
              </a:rPr>
              <a:t>clicking</a:t>
            </a:r>
            <a:r>
              <a:rPr lang="it-IT" sz="2000" dirty="0">
                <a:latin typeface="+mn-lt"/>
              </a:rPr>
              <a:t> or </a:t>
            </a:r>
            <a:r>
              <a:rPr lang="it-IT" sz="2000" dirty="0" err="1">
                <a:latin typeface="+mn-lt"/>
              </a:rPr>
              <a:t>hitting</a:t>
            </a:r>
            <a:r>
              <a:rPr lang="it-IT" sz="2000" dirty="0">
                <a:latin typeface="+mn-lt"/>
              </a:rPr>
              <a:t> &lt;ED&gt;</a:t>
            </a:r>
          </a:p>
          <a:p>
            <a:endParaRPr lang="it-IT" sz="2000" dirty="0">
              <a:latin typeface="+mn-lt"/>
            </a:endParaRPr>
          </a:p>
          <a:p>
            <a:pPr marL="0" indent="0">
              <a:buNone/>
            </a:pPr>
            <a:endParaRPr lang="it-IT" sz="2000" dirty="0">
              <a:latin typeface="+mn-lt"/>
            </a:endParaRP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D3B82F-C84D-38D3-5D0E-0D9E5152A70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4FAC74-9A97-F980-52B4-9F65B2ED4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)ed has more relaxed arguments</a:t>
            </a:r>
          </a:p>
        </p:txBody>
      </p:sp>
    </p:spTree>
    <p:extLst>
      <p:ext uri="{BB962C8B-B14F-4D97-AF65-F5344CB8AC3E}">
        <p14:creationId xmlns:p14="http://schemas.microsoft.com/office/powerpoint/2010/main" val="358964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7D6ED0-CEEC-C4EA-5EC8-52B0852E6AF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dirty="0"/>
              <a:t>]config LOG_FILE</a:t>
            </a:r>
          </a:p>
          <a:p>
            <a:r>
              <a:rPr lang="en-GB" dirty="0"/>
              <a:t> … .\default_*.</a:t>
            </a:r>
            <a:r>
              <a:rPr lang="en-GB" dirty="0" err="1"/>
              <a:t>dlf</a:t>
            </a:r>
            <a:r>
              <a:rPr lang="en-GB" dirty="0"/>
              <a:t>    </a:t>
            </a:r>
          </a:p>
          <a:p>
            <a:r>
              <a:rPr lang="en-GB" dirty="0"/>
              <a:t>⎕</a:t>
            </a:r>
            <a:r>
              <a:rPr lang="en-GB" dirty="0" err="1"/>
              <a:t>se.LogFile</a:t>
            </a:r>
            <a:endParaRPr lang="en-GB" dirty="0"/>
          </a:p>
          <a:p>
            <a:r>
              <a:rPr lang="en-GB" dirty="0"/>
              <a:t>… .\default_000.dlf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2A671-03D8-C894-C6E9-78E3C41C3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Log_File</a:t>
            </a:r>
            <a:r>
              <a:rPr lang="en-GB" dirty="0"/>
              <a:t> can now contain "*"</a:t>
            </a:r>
          </a:p>
          <a:p>
            <a:pPr lvl="1"/>
            <a:r>
              <a:rPr lang="en-GB" dirty="0"/>
              <a:t>Will use the first available (</a:t>
            </a:r>
            <a:r>
              <a:rPr lang="en-GB" dirty="0" err="1"/>
              <a:t>ie</a:t>
            </a:r>
            <a:r>
              <a:rPr lang="en-GB" dirty="0"/>
              <a:t> not locked) log file</a:t>
            </a:r>
          </a:p>
          <a:p>
            <a:pPr lvl="1"/>
            <a:r>
              <a:rPr lang="en-GB" dirty="0"/>
              <a:t>Multiple instances of APL will use separate logfiles</a:t>
            </a:r>
          </a:p>
          <a:p>
            <a:pPr lvl="1"/>
            <a:r>
              <a:rPr lang="en-GB" dirty="0"/>
              <a:t>⎕</a:t>
            </a:r>
            <a:r>
              <a:rPr lang="en-GB" dirty="0" err="1"/>
              <a:t>se.LogFile</a:t>
            </a:r>
            <a:r>
              <a:rPr lang="en-GB" dirty="0"/>
              <a:t> reports the log file used by this instance of Dyalog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7D736-4D50-8A74-7E15-F3182EB3E2B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586D5A0-5688-E4A8-2EF2-099E221B1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LOG_FILE &amp; ⎕</a:t>
            </a:r>
            <a:r>
              <a:rPr lang="en-GB" dirty="0" err="1"/>
              <a:t>se.LogFile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23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D39AD5-E231-710A-125D-5941ADC371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707883" y="1264925"/>
            <a:ext cx="2127975" cy="3242039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GB" sz="2400" dirty="0"/>
              <a:t>Enabled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┌   :if 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│    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└   :endif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  1</a:t>
            </a:r>
          </a:p>
          <a:p>
            <a:r>
              <a:rPr lang="en-GB" sz="2400" dirty="0"/>
              <a:t>Disabled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  :if 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   1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  :endif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PL385 Unicode" panose="020B0709000202000203" pitchFamily="49" charset="0"/>
              </a:rPr>
              <a:t>1</a:t>
            </a:r>
          </a:p>
          <a:p>
            <a:pPr>
              <a:spcAft>
                <a:spcPts val="0"/>
              </a:spcAft>
            </a:pPr>
            <a:endParaRPr lang="en-GB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BF86ADD-FA2B-C6AA-32F4-61D7441E403E}"/>
              </a:ext>
            </a:extLst>
          </p:cNvPr>
          <p:cNvSpPr txBox="1">
            <a:spLocks/>
          </p:cNvSpPr>
          <p:nvPr/>
        </p:nvSpPr>
        <p:spPr>
          <a:xfrm>
            <a:off x="6707209" y="1263855"/>
            <a:ext cx="2127975" cy="324203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Arial" panose="020B0604020202020204" pitchFamily="34" charset="0"/>
              <a:buNone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60000"/>
              <a:buFont typeface="Courier New" panose="02070309020205020404" pitchFamily="49" charset="0"/>
              <a:buChar char="o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" panose="05000000000000000000" pitchFamily="2" charset="2"/>
              <a:buChar char="§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Calibri" panose="020F0502020204030204" pitchFamily="34" charset="0"/>
              <a:buChar char="–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Enabled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APL385 Unicode" panose="020B0709000202000203" pitchFamily="49" charset="0"/>
              </a:rPr>
              <a:t>┌   :if 1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APL385 Unicode" panose="020B0709000202000203" pitchFamily="49" charset="0"/>
              </a:rPr>
              <a:t>│    [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APL385 Unicode" panose="020B0709000202000203" pitchFamily="49" charset="0"/>
              </a:rPr>
              <a:t>└   :endif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APL385 Unicode" panose="020B0709000202000203" pitchFamily="49" charset="0"/>
              </a:rPr>
              <a:t>  </a:t>
            </a:r>
          </a:p>
          <a:p>
            <a:r>
              <a:rPr lang="en-GB" sz="2400" dirty="0"/>
              <a:t>Do not try this with user meeting 19.0 !</a:t>
            </a:r>
          </a:p>
          <a:p>
            <a:r>
              <a:rPr lang="en-GB" sz="2400" dirty="0"/>
              <a:t> </a:t>
            </a:r>
          </a:p>
          <a:p>
            <a:pPr>
              <a:spcAft>
                <a:spcPts val="0"/>
              </a:spcAft>
            </a:pPr>
            <a:endParaRPr lang="en-GB" dirty="0"/>
          </a:p>
          <a:p>
            <a:pPr>
              <a:spcAft>
                <a:spcPts val="0"/>
              </a:spcAft>
            </a:pP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6B26A-4BE6-B34C-2846-02BEAD72F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700" dirty="0">
                <a:latin typeface="+mn-lt"/>
              </a:rPr>
              <a:t>Disabled by default in </a:t>
            </a:r>
            <a:r>
              <a:rPr lang="en-GB" sz="1700" dirty="0" err="1">
                <a:latin typeface="+mn-lt"/>
              </a:rPr>
              <a:t>tty</a:t>
            </a:r>
            <a:r>
              <a:rPr lang="en-GB" sz="1700" dirty="0">
                <a:latin typeface="+mn-lt"/>
              </a:rPr>
              <a:t> interface</a:t>
            </a:r>
          </a:p>
          <a:p>
            <a:pPr lvl="1"/>
            <a:r>
              <a:rPr lang="en-GB" sz="1300" dirty="0">
                <a:latin typeface="+mn-lt"/>
              </a:rPr>
              <a:t>Otherwise you have problems with copy and paste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CC7F4-13C4-E6F5-DDDE-33DFAC682F4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FB9B90C-B695-9889-724E-C8A01D053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DYALOG_GUTTER_ENABLE</a:t>
            </a:r>
          </a:p>
        </p:txBody>
      </p:sp>
    </p:spTree>
    <p:extLst>
      <p:ext uri="{BB962C8B-B14F-4D97-AF65-F5344CB8AC3E}">
        <p14:creationId xmlns:p14="http://schemas.microsoft.com/office/powerpoint/2010/main" val="211861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8AB96A07-2364-27CE-C067-1417F871AC65}"/>
              </a:ext>
            </a:extLst>
          </p:cNvPr>
          <p:cNvSpPr/>
          <p:nvPr/>
        </p:nvSpPr>
        <p:spPr>
          <a:xfrm>
            <a:off x="6216938" y="407142"/>
            <a:ext cx="287002" cy="32704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-form: Shape 6">
            <a:extLst>
              <a:ext uri="{FF2B5EF4-FFF2-40B4-BE49-F238E27FC236}">
                <a16:creationId xmlns:a16="http://schemas.microsoft.com/office/drawing/2014/main" id="{A02D1454-2411-460D-3657-1B93A0FC6F33}"/>
              </a:ext>
            </a:extLst>
          </p:cNvPr>
          <p:cNvSpPr/>
          <p:nvPr/>
        </p:nvSpPr>
        <p:spPr>
          <a:xfrm>
            <a:off x="4648445" y="734190"/>
            <a:ext cx="1675287" cy="3671857"/>
          </a:xfrm>
          <a:custGeom>
            <a:avLst/>
            <a:gdLst>
              <a:gd name="connsiteX0" fmla="*/ 1675287 w 1675287"/>
              <a:gd name="connsiteY0" fmla="*/ 0 h 3671857"/>
              <a:gd name="connsiteX1" fmla="*/ 1661938 w 1675287"/>
              <a:gd name="connsiteY1" fmla="*/ 60070 h 3671857"/>
              <a:gd name="connsiteX2" fmla="*/ 1648589 w 1675287"/>
              <a:gd name="connsiteY2" fmla="*/ 113465 h 3671857"/>
              <a:gd name="connsiteX3" fmla="*/ 1641915 w 1675287"/>
              <a:gd name="connsiteY3" fmla="*/ 186884 h 3671857"/>
              <a:gd name="connsiteX4" fmla="*/ 1635240 w 1675287"/>
              <a:gd name="connsiteY4" fmla="*/ 273652 h 3671857"/>
              <a:gd name="connsiteX5" fmla="*/ 1628566 w 1675287"/>
              <a:gd name="connsiteY5" fmla="*/ 300350 h 3671857"/>
              <a:gd name="connsiteX6" fmla="*/ 1615217 w 1675287"/>
              <a:gd name="connsiteY6" fmla="*/ 407141 h 3671857"/>
              <a:gd name="connsiteX7" fmla="*/ 1595194 w 1675287"/>
              <a:gd name="connsiteY7" fmla="*/ 480560 h 3671857"/>
              <a:gd name="connsiteX8" fmla="*/ 1548472 w 1675287"/>
              <a:gd name="connsiteY8" fmla="*/ 547305 h 3671857"/>
              <a:gd name="connsiteX9" fmla="*/ 1528449 w 1675287"/>
              <a:gd name="connsiteY9" fmla="*/ 580677 h 3671857"/>
              <a:gd name="connsiteX10" fmla="*/ 1495077 w 1675287"/>
              <a:gd name="connsiteY10" fmla="*/ 614049 h 3671857"/>
              <a:gd name="connsiteX11" fmla="*/ 1448356 w 1675287"/>
              <a:gd name="connsiteY11" fmla="*/ 674119 h 3671857"/>
              <a:gd name="connsiteX12" fmla="*/ 1361588 w 1675287"/>
              <a:gd name="connsiteY12" fmla="*/ 740864 h 3671857"/>
              <a:gd name="connsiteX13" fmla="*/ 1334890 w 1675287"/>
              <a:gd name="connsiteY13" fmla="*/ 760887 h 3671857"/>
              <a:gd name="connsiteX14" fmla="*/ 1274820 w 1675287"/>
              <a:gd name="connsiteY14" fmla="*/ 794260 h 3671857"/>
              <a:gd name="connsiteX15" fmla="*/ 1254797 w 1675287"/>
              <a:gd name="connsiteY15" fmla="*/ 807609 h 3671857"/>
              <a:gd name="connsiteX16" fmla="*/ 1214750 w 1675287"/>
              <a:gd name="connsiteY16" fmla="*/ 847655 h 3671857"/>
              <a:gd name="connsiteX17" fmla="*/ 1168029 w 1675287"/>
              <a:gd name="connsiteY17" fmla="*/ 887702 h 3671857"/>
              <a:gd name="connsiteX18" fmla="*/ 1154680 w 1675287"/>
              <a:gd name="connsiteY18" fmla="*/ 994493 h 3671857"/>
              <a:gd name="connsiteX19" fmla="*/ 1148005 w 1675287"/>
              <a:gd name="connsiteY19" fmla="*/ 1034540 h 3671857"/>
              <a:gd name="connsiteX20" fmla="*/ 1141331 w 1675287"/>
              <a:gd name="connsiteY20" fmla="*/ 1101284 h 3671857"/>
              <a:gd name="connsiteX21" fmla="*/ 1127982 w 1675287"/>
              <a:gd name="connsiteY21" fmla="*/ 1154680 h 3671857"/>
              <a:gd name="connsiteX22" fmla="*/ 1114633 w 1675287"/>
              <a:gd name="connsiteY22" fmla="*/ 1221425 h 3671857"/>
              <a:gd name="connsiteX23" fmla="*/ 1101284 w 1675287"/>
              <a:gd name="connsiteY23" fmla="*/ 1261471 h 3671857"/>
              <a:gd name="connsiteX24" fmla="*/ 1094610 w 1675287"/>
              <a:gd name="connsiteY24" fmla="*/ 1281495 h 3671857"/>
              <a:gd name="connsiteX25" fmla="*/ 1087935 w 1675287"/>
              <a:gd name="connsiteY25" fmla="*/ 1308192 h 3671857"/>
              <a:gd name="connsiteX26" fmla="*/ 1074586 w 1675287"/>
              <a:gd name="connsiteY26" fmla="*/ 1348239 h 3671857"/>
              <a:gd name="connsiteX27" fmla="*/ 1061237 w 1675287"/>
              <a:gd name="connsiteY27" fmla="*/ 1394960 h 3671857"/>
              <a:gd name="connsiteX28" fmla="*/ 1047889 w 1675287"/>
              <a:gd name="connsiteY28" fmla="*/ 1428333 h 3671857"/>
              <a:gd name="connsiteX29" fmla="*/ 1034540 w 1675287"/>
              <a:gd name="connsiteY29" fmla="*/ 1455030 h 3671857"/>
              <a:gd name="connsiteX30" fmla="*/ 1027865 w 1675287"/>
              <a:gd name="connsiteY30" fmla="*/ 1481728 h 3671857"/>
              <a:gd name="connsiteX31" fmla="*/ 1007842 w 1675287"/>
              <a:gd name="connsiteY31" fmla="*/ 1541798 h 3671857"/>
              <a:gd name="connsiteX32" fmla="*/ 994493 w 1675287"/>
              <a:gd name="connsiteY32" fmla="*/ 1581845 h 3671857"/>
              <a:gd name="connsiteX33" fmla="*/ 987818 w 1675287"/>
              <a:gd name="connsiteY33" fmla="*/ 1608543 h 3671857"/>
              <a:gd name="connsiteX34" fmla="*/ 967795 w 1675287"/>
              <a:gd name="connsiteY34" fmla="*/ 1641915 h 3671857"/>
              <a:gd name="connsiteX35" fmla="*/ 941097 w 1675287"/>
              <a:gd name="connsiteY35" fmla="*/ 1708660 h 3671857"/>
              <a:gd name="connsiteX36" fmla="*/ 921074 w 1675287"/>
              <a:gd name="connsiteY36" fmla="*/ 1755381 h 3671857"/>
              <a:gd name="connsiteX37" fmla="*/ 867678 w 1675287"/>
              <a:gd name="connsiteY37" fmla="*/ 1855498 h 3671857"/>
              <a:gd name="connsiteX38" fmla="*/ 847655 w 1675287"/>
              <a:gd name="connsiteY38" fmla="*/ 1895544 h 3671857"/>
              <a:gd name="connsiteX39" fmla="*/ 780910 w 1675287"/>
              <a:gd name="connsiteY39" fmla="*/ 1935591 h 3671857"/>
              <a:gd name="connsiteX40" fmla="*/ 760887 w 1675287"/>
              <a:gd name="connsiteY40" fmla="*/ 1948940 h 3671857"/>
              <a:gd name="connsiteX41" fmla="*/ 720840 w 1675287"/>
              <a:gd name="connsiteY41" fmla="*/ 1962289 h 3671857"/>
              <a:gd name="connsiteX42" fmla="*/ 647421 w 1675287"/>
              <a:gd name="connsiteY42" fmla="*/ 1988987 h 3671857"/>
              <a:gd name="connsiteX43" fmla="*/ 607375 w 1675287"/>
              <a:gd name="connsiteY43" fmla="*/ 1995661 h 3671857"/>
              <a:gd name="connsiteX44" fmla="*/ 560654 w 1675287"/>
              <a:gd name="connsiteY44" fmla="*/ 2009010 h 3671857"/>
              <a:gd name="connsiteX45" fmla="*/ 527281 w 1675287"/>
              <a:gd name="connsiteY45" fmla="*/ 2042382 h 3671857"/>
              <a:gd name="connsiteX46" fmla="*/ 507258 w 1675287"/>
              <a:gd name="connsiteY46" fmla="*/ 2109127 h 3671857"/>
              <a:gd name="connsiteX47" fmla="*/ 500583 w 1675287"/>
              <a:gd name="connsiteY47" fmla="*/ 2189220 h 3671857"/>
              <a:gd name="connsiteX48" fmla="*/ 487235 w 1675287"/>
              <a:gd name="connsiteY48" fmla="*/ 2222592 h 3671857"/>
              <a:gd name="connsiteX49" fmla="*/ 480560 w 1675287"/>
              <a:gd name="connsiteY49" fmla="*/ 2289337 h 3671857"/>
              <a:gd name="connsiteX50" fmla="*/ 453862 w 1675287"/>
              <a:gd name="connsiteY50" fmla="*/ 2396128 h 3671857"/>
              <a:gd name="connsiteX51" fmla="*/ 440513 w 1675287"/>
              <a:gd name="connsiteY51" fmla="*/ 2469547 h 3671857"/>
              <a:gd name="connsiteX52" fmla="*/ 427164 w 1675287"/>
              <a:gd name="connsiteY52" fmla="*/ 2556315 h 3671857"/>
              <a:gd name="connsiteX53" fmla="*/ 387118 w 1675287"/>
              <a:gd name="connsiteY53" fmla="*/ 2596362 h 3671857"/>
              <a:gd name="connsiteX54" fmla="*/ 347071 w 1675287"/>
              <a:gd name="connsiteY54" fmla="*/ 2623060 h 3671857"/>
              <a:gd name="connsiteX55" fmla="*/ 273652 w 1675287"/>
              <a:gd name="connsiteY55" fmla="*/ 2649757 h 3671857"/>
              <a:gd name="connsiteX56" fmla="*/ 246954 w 1675287"/>
              <a:gd name="connsiteY56" fmla="*/ 2656432 h 3671857"/>
              <a:gd name="connsiteX57" fmla="*/ 180210 w 1675287"/>
              <a:gd name="connsiteY57" fmla="*/ 2703153 h 3671857"/>
              <a:gd name="connsiteX58" fmla="*/ 166861 w 1675287"/>
              <a:gd name="connsiteY58" fmla="*/ 2729851 h 3671857"/>
              <a:gd name="connsiteX59" fmla="*/ 146837 w 1675287"/>
              <a:gd name="connsiteY59" fmla="*/ 2756549 h 3671857"/>
              <a:gd name="connsiteX60" fmla="*/ 140163 w 1675287"/>
              <a:gd name="connsiteY60" fmla="*/ 2783246 h 3671857"/>
              <a:gd name="connsiteX61" fmla="*/ 120140 w 1675287"/>
              <a:gd name="connsiteY61" fmla="*/ 2809944 h 3671857"/>
              <a:gd name="connsiteX62" fmla="*/ 100116 w 1675287"/>
              <a:gd name="connsiteY62" fmla="*/ 2870014 h 3671857"/>
              <a:gd name="connsiteX63" fmla="*/ 80093 w 1675287"/>
              <a:gd name="connsiteY63" fmla="*/ 2910061 h 3671857"/>
              <a:gd name="connsiteX64" fmla="*/ 66744 w 1675287"/>
              <a:gd name="connsiteY64" fmla="*/ 2956782 h 3671857"/>
              <a:gd name="connsiteX65" fmla="*/ 60070 w 1675287"/>
              <a:gd name="connsiteY65" fmla="*/ 2983480 h 3671857"/>
              <a:gd name="connsiteX66" fmla="*/ 46721 w 1675287"/>
              <a:gd name="connsiteY66" fmla="*/ 3010178 h 3671857"/>
              <a:gd name="connsiteX67" fmla="*/ 40046 w 1675287"/>
              <a:gd name="connsiteY67" fmla="*/ 3043550 h 3671857"/>
              <a:gd name="connsiteX68" fmla="*/ 33372 w 1675287"/>
              <a:gd name="connsiteY68" fmla="*/ 3063574 h 3671857"/>
              <a:gd name="connsiteX69" fmla="*/ 20023 w 1675287"/>
              <a:gd name="connsiteY69" fmla="*/ 3183714 h 3671857"/>
              <a:gd name="connsiteX70" fmla="*/ 0 w 1675287"/>
              <a:gd name="connsiteY70" fmla="*/ 3263807 h 3671857"/>
              <a:gd name="connsiteX71" fmla="*/ 6674 w 1675287"/>
              <a:gd name="connsiteY71" fmla="*/ 3557483 h 3671857"/>
              <a:gd name="connsiteX72" fmla="*/ 13348 w 1675287"/>
              <a:gd name="connsiteY72" fmla="*/ 3577506 h 3671857"/>
              <a:gd name="connsiteX73" fmla="*/ 33372 w 1675287"/>
              <a:gd name="connsiteY73" fmla="*/ 3624228 h 3671857"/>
              <a:gd name="connsiteX74" fmla="*/ 46721 w 1675287"/>
              <a:gd name="connsiteY74" fmla="*/ 3670949 h 3671857"/>
              <a:gd name="connsiteX75" fmla="*/ 53395 w 1675287"/>
              <a:gd name="connsiteY75" fmla="*/ 3670949 h 3671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675287" h="3671857">
                <a:moveTo>
                  <a:pt x="1675287" y="0"/>
                </a:moveTo>
                <a:cubicBezTo>
                  <a:pt x="1670697" y="22951"/>
                  <a:pt x="1668225" y="38067"/>
                  <a:pt x="1661938" y="60070"/>
                </a:cubicBezTo>
                <a:cubicBezTo>
                  <a:pt x="1648257" y="107954"/>
                  <a:pt x="1662159" y="45623"/>
                  <a:pt x="1648589" y="113465"/>
                </a:cubicBezTo>
                <a:cubicBezTo>
                  <a:pt x="1646364" y="137938"/>
                  <a:pt x="1643956" y="162395"/>
                  <a:pt x="1641915" y="186884"/>
                </a:cubicBezTo>
                <a:cubicBezTo>
                  <a:pt x="1639506" y="215792"/>
                  <a:pt x="1638629" y="244843"/>
                  <a:pt x="1635240" y="273652"/>
                </a:cubicBezTo>
                <a:cubicBezTo>
                  <a:pt x="1634168" y="282762"/>
                  <a:pt x="1629927" y="291278"/>
                  <a:pt x="1628566" y="300350"/>
                </a:cubicBezTo>
                <a:cubicBezTo>
                  <a:pt x="1623245" y="335827"/>
                  <a:pt x="1622252" y="371963"/>
                  <a:pt x="1615217" y="407141"/>
                </a:cubicBezTo>
                <a:cubicBezTo>
                  <a:pt x="1611990" y="423279"/>
                  <a:pt x="1604433" y="468241"/>
                  <a:pt x="1595194" y="480560"/>
                </a:cubicBezTo>
                <a:cubicBezTo>
                  <a:pt x="1576938" y="504900"/>
                  <a:pt x="1564907" y="519913"/>
                  <a:pt x="1548472" y="547305"/>
                </a:cubicBezTo>
                <a:cubicBezTo>
                  <a:pt x="1541798" y="558429"/>
                  <a:pt x="1536553" y="570547"/>
                  <a:pt x="1528449" y="580677"/>
                </a:cubicBezTo>
                <a:cubicBezTo>
                  <a:pt x="1518622" y="592961"/>
                  <a:pt x="1505315" y="602105"/>
                  <a:pt x="1495077" y="614049"/>
                </a:cubicBezTo>
                <a:cubicBezTo>
                  <a:pt x="1478569" y="633309"/>
                  <a:pt x="1468379" y="658545"/>
                  <a:pt x="1448356" y="674119"/>
                </a:cubicBezTo>
                <a:cubicBezTo>
                  <a:pt x="1379505" y="727671"/>
                  <a:pt x="1408580" y="705621"/>
                  <a:pt x="1361588" y="740864"/>
                </a:cubicBezTo>
                <a:cubicBezTo>
                  <a:pt x="1352689" y="747538"/>
                  <a:pt x="1345218" y="756756"/>
                  <a:pt x="1334890" y="760887"/>
                </a:cubicBezTo>
                <a:cubicBezTo>
                  <a:pt x="1286749" y="780144"/>
                  <a:pt x="1315226" y="765398"/>
                  <a:pt x="1274820" y="794260"/>
                </a:cubicBezTo>
                <a:cubicBezTo>
                  <a:pt x="1268293" y="798923"/>
                  <a:pt x="1260792" y="802280"/>
                  <a:pt x="1254797" y="807609"/>
                </a:cubicBezTo>
                <a:cubicBezTo>
                  <a:pt x="1240687" y="820151"/>
                  <a:pt x="1229852" y="836328"/>
                  <a:pt x="1214750" y="847655"/>
                </a:cubicBezTo>
                <a:cubicBezTo>
                  <a:pt x="1180501" y="873342"/>
                  <a:pt x="1195918" y="859813"/>
                  <a:pt x="1168029" y="887702"/>
                </a:cubicBezTo>
                <a:cubicBezTo>
                  <a:pt x="1153994" y="957869"/>
                  <a:pt x="1167883" y="882270"/>
                  <a:pt x="1154680" y="994493"/>
                </a:cubicBezTo>
                <a:cubicBezTo>
                  <a:pt x="1153099" y="1007933"/>
                  <a:pt x="1149684" y="1021111"/>
                  <a:pt x="1148005" y="1034540"/>
                </a:cubicBezTo>
                <a:cubicBezTo>
                  <a:pt x="1145232" y="1056726"/>
                  <a:pt x="1145007" y="1079229"/>
                  <a:pt x="1141331" y="1101284"/>
                </a:cubicBezTo>
                <a:cubicBezTo>
                  <a:pt x="1138315" y="1119381"/>
                  <a:pt x="1131826" y="1136741"/>
                  <a:pt x="1127982" y="1154680"/>
                </a:cubicBezTo>
                <a:cubicBezTo>
                  <a:pt x="1118959" y="1196787"/>
                  <a:pt x="1125160" y="1186335"/>
                  <a:pt x="1114633" y="1221425"/>
                </a:cubicBezTo>
                <a:cubicBezTo>
                  <a:pt x="1110590" y="1234902"/>
                  <a:pt x="1105734" y="1248122"/>
                  <a:pt x="1101284" y="1261471"/>
                </a:cubicBezTo>
                <a:cubicBezTo>
                  <a:pt x="1099059" y="1268146"/>
                  <a:pt x="1096317" y="1274669"/>
                  <a:pt x="1094610" y="1281495"/>
                </a:cubicBezTo>
                <a:cubicBezTo>
                  <a:pt x="1092385" y="1290394"/>
                  <a:pt x="1090571" y="1299406"/>
                  <a:pt x="1087935" y="1308192"/>
                </a:cubicBezTo>
                <a:cubicBezTo>
                  <a:pt x="1083892" y="1321670"/>
                  <a:pt x="1077998" y="1334588"/>
                  <a:pt x="1074586" y="1348239"/>
                </a:cubicBezTo>
                <a:cubicBezTo>
                  <a:pt x="1069323" y="1369292"/>
                  <a:pt x="1068422" y="1375799"/>
                  <a:pt x="1061237" y="1394960"/>
                </a:cubicBezTo>
                <a:cubicBezTo>
                  <a:pt x="1057030" y="1406178"/>
                  <a:pt x="1052755" y="1417384"/>
                  <a:pt x="1047889" y="1428333"/>
                </a:cubicBezTo>
                <a:cubicBezTo>
                  <a:pt x="1043848" y="1437425"/>
                  <a:pt x="1038034" y="1445714"/>
                  <a:pt x="1034540" y="1455030"/>
                </a:cubicBezTo>
                <a:cubicBezTo>
                  <a:pt x="1031319" y="1463619"/>
                  <a:pt x="1030563" y="1472960"/>
                  <a:pt x="1027865" y="1481728"/>
                </a:cubicBezTo>
                <a:cubicBezTo>
                  <a:pt x="1021658" y="1501901"/>
                  <a:pt x="1014516" y="1521775"/>
                  <a:pt x="1007842" y="1541798"/>
                </a:cubicBezTo>
                <a:cubicBezTo>
                  <a:pt x="1003392" y="1555147"/>
                  <a:pt x="997906" y="1568194"/>
                  <a:pt x="994493" y="1581845"/>
                </a:cubicBezTo>
                <a:cubicBezTo>
                  <a:pt x="992268" y="1590744"/>
                  <a:pt x="991544" y="1600160"/>
                  <a:pt x="987818" y="1608543"/>
                </a:cubicBezTo>
                <a:cubicBezTo>
                  <a:pt x="982549" y="1620398"/>
                  <a:pt x="974469" y="1630791"/>
                  <a:pt x="967795" y="1641915"/>
                </a:cubicBezTo>
                <a:cubicBezTo>
                  <a:pt x="956064" y="1700571"/>
                  <a:pt x="969831" y="1651192"/>
                  <a:pt x="941097" y="1708660"/>
                </a:cubicBezTo>
                <a:cubicBezTo>
                  <a:pt x="933520" y="1723815"/>
                  <a:pt x="928174" y="1739997"/>
                  <a:pt x="921074" y="1755381"/>
                </a:cubicBezTo>
                <a:cubicBezTo>
                  <a:pt x="901292" y="1798243"/>
                  <a:pt x="892207" y="1809506"/>
                  <a:pt x="867678" y="1855498"/>
                </a:cubicBezTo>
                <a:cubicBezTo>
                  <a:pt x="860655" y="1868666"/>
                  <a:pt x="857639" y="1884451"/>
                  <a:pt x="847655" y="1895544"/>
                </a:cubicBezTo>
                <a:cubicBezTo>
                  <a:pt x="830366" y="1914754"/>
                  <a:pt x="802709" y="1923134"/>
                  <a:pt x="780910" y="1935591"/>
                </a:cubicBezTo>
                <a:cubicBezTo>
                  <a:pt x="773945" y="1939571"/>
                  <a:pt x="768217" y="1945682"/>
                  <a:pt x="760887" y="1948940"/>
                </a:cubicBezTo>
                <a:cubicBezTo>
                  <a:pt x="748029" y="1954655"/>
                  <a:pt x="734064" y="1957480"/>
                  <a:pt x="720840" y="1962289"/>
                </a:cubicBezTo>
                <a:cubicBezTo>
                  <a:pt x="691645" y="1972905"/>
                  <a:pt x="678585" y="1981196"/>
                  <a:pt x="647421" y="1988987"/>
                </a:cubicBezTo>
                <a:cubicBezTo>
                  <a:pt x="634292" y="1992269"/>
                  <a:pt x="620645" y="1993007"/>
                  <a:pt x="607375" y="1995661"/>
                </a:cubicBezTo>
                <a:cubicBezTo>
                  <a:pt x="586429" y="1999850"/>
                  <a:pt x="579734" y="2002650"/>
                  <a:pt x="560654" y="2009010"/>
                </a:cubicBezTo>
                <a:cubicBezTo>
                  <a:pt x="549530" y="2020134"/>
                  <a:pt x="536303" y="2029494"/>
                  <a:pt x="527281" y="2042382"/>
                </a:cubicBezTo>
                <a:cubicBezTo>
                  <a:pt x="514987" y="2059944"/>
                  <a:pt x="511293" y="2088950"/>
                  <a:pt x="507258" y="2109127"/>
                </a:cubicBezTo>
                <a:cubicBezTo>
                  <a:pt x="505033" y="2135825"/>
                  <a:pt x="505239" y="2162837"/>
                  <a:pt x="500583" y="2189220"/>
                </a:cubicBezTo>
                <a:cubicBezTo>
                  <a:pt x="498501" y="2201019"/>
                  <a:pt x="489585" y="2210844"/>
                  <a:pt x="487235" y="2222592"/>
                </a:cubicBezTo>
                <a:cubicBezTo>
                  <a:pt x="482850" y="2244517"/>
                  <a:pt x="484236" y="2267282"/>
                  <a:pt x="480560" y="2289337"/>
                </a:cubicBezTo>
                <a:cubicBezTo>
                  <a:pt x="480556" y="2289361"/>
                  <a:pt x="453867" y="2396103"/>
                  <a:pt x="453862" y="2396128"/>
                </a:cubicBezTo>
                <a:cubicBezTo>
                  <a:pt x="449412" y="2420601"/>
                  <a:pt x="444602" y="2445011"/>
                  <a:pt x="440513" y="2469547"/>
                </a:cubicBezTo>
                <a:cubicBezTo>
                  <a:pt x="435702" y="2498412"/>
                  <a:pt x="438520" y="2529345"/>
                  <a:pt x="427164" y="2556315"/>
                </a:cubicBezTo>
                <a:cubicBezTo>
                  <a:pt x="419838" y="2573714"/>
                  <a:pt x="401620" y="2584276"/>
                  <a:pt x="387118" y="2596362"/>
                </a:cubicBezTo>
                <a:cubicBezTo>
                  <a:pt x="374793" y="2606633"/>
                  <a:pt x="361967" y="2617102"/>
                  <a:pt x="347071" y="2623060"/>
                </a:cubicBezTo>
                <a:cubicBezTo>
                  <a:pt x="324944" y="2631911"/>
                  <a:pt x="296515" y="2644041"/>
                  <a:pt x="273652" y="2649757"/>
                </a:cubicBezTo>
                <a:lnTo>
                  <a:pt x="246954" y="2656432"/>
                </a:lnTo>
                <a:cubicBezTo>
                  <a:pt x="197652" y="2689301"/>
                  <a:pt x="219743" y="2673504"/>
                  <a:pt x="180210" y="2703153"/>
                </a:cubicBezTo>
                <a:cubicBezTo>
                  <a:pt x="175760" y="2712052"/>
                  <a:pt x="172134" y="2721414"/>
                  <a:pt x="166861" y="2729851"/>
                </a:cubicBezTo>
                <a:cubicBezTo>
                  <a:pt x="160965" y="2739284"/>
                  <a:pt x="151812" y="2746599"/>
                  <a:pt x="146837" y="2756549"/>
                </a:cubicBezTo>
                <a:cubicBezTo>
                  <a:pt x="142735" y="2764753"/>
                  <a:pt x="144265" y="2775042"/>
                  <a:pt x="140163" y="2783246"/>
                </a:cubicBezTo>
                <a:cubicBezTo>
                  <a:pt x="135188" y="2793196"/>
                  <a:pt x="125542" y="2800220"/>
                  <a:pt x="120140" y="2809944"/>
                </a:cubicBezTo>
                <a:cubicBezTo>
                  <a:pt x="93329" y="2858204"/>
                  <a:pt x="117395" y="2826816"/>
                  <a:pt x="100116" y="2870014"/>
                </a:cubicBezTo>
                <a:cubicBezTo>
                  <a:pt x="94573" y="2883871"/>
                  <a:pt x="85451" y="2896131"/>
                  <a:pt x="80093" y="2910061"/>
                </a:cubicBezTo>
                <a:cubicBezTo>
                  <a:pt x="74279" y="2925178"/>
                  <a:pt x="71006" y="2941156"/>
                  <a:pt x="66744" y="2956782"/>
                </a:cubicBezTo>
                <a:cubicBezTo>
                  <a:pt x="64330" y="2965632"/>
                  <a:pt x="63291" y="2974891"/>
                  <a:pt x="60070" y="2983480"/>
                </a:cubicBezTo>
                <a:cubicBezTo>
                  <a:pt x="56576" y="2992796"/>
                  <a:pt x="51171" y="3001279"/>
                  <a:pt x="46721" y="3010178"/>
                </a:cubicBezTo>
                <a:cubicBezTo>
                  <a:pt x="44496" y="3021302"/>
                  <a:pt x="42797" y="3032544"/>
                  <a:pt x="40046" y="3043550"/>
                </a:cubicBezTo>
                <a:cubicBezTo>
                  <a:pt x="38340" y="3050376"/>
                  <a:pt x="34367" y="3056609"/>
                  <a:pt x="33372" y="3063574"/>
                </a:cubicBezTo>
                <a:cubicBezTo>
                  <a:pt x="27674" y="3103462"/>
                  <a:pt x="31092" y="3144971"/>
                  <a:pt x="20023" y="3183714"/>
                </a:cubicBezTo>
                <a:cubicBezTo>
                  <a:pt x="3557" y="3241343"/>
                  <a:pt x="9850" y="3214553"/>
                  <a:pt x="0" y="3263807"/>
                </a:cubicBezTo>
                <a:cubicBezTo>
                  <a:pt x="2225" y="3361699"/>
                  <a:pt x="2511" y="3459654"/>
                  <a:pt x="6674" y="3557483"/>
                </a:cubicBezTo>
                <a:cubicBezTo>
                  <a:pt x="6973" y="3564512"/>
                  <a:pt x="10577" y="3571039"/>
                  <a:pt x="13348" y="3577506"/>
                </a:cubicBezTo>
                <a:cubicBezTo>
                  <a:pt x="30712" y="3618022"/>
                  <a:pt x="22936" y="3589443"/>
                  <a:pt x="33372" y="3624228"/>
                </a:cubicBezTo>
                <a:cubicBezTo>
                  <a:pt x="38026" y="3639742"/>
                  <a:pt x="40341" y="3656062"/>
                  <a:pt x="46721" y="3670949"/>
                </a:cubicBezTo>
                <a:cubicBezTo>
                  <a:pt x="47597" y="3672994"/>
                  <a:pt x="51170" y="3670949"/>
                  <a:pt x="53395" y="3670949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35EA94-0B02-1F0C-E9FE-F4EDDF920830}"/>
              </a:ext>
            </a:extLst>
          </p:cNvPr>
          <p:cNvSpPr/>
          <p:nvPr/>
        </p:nvSpPr>
        <p:spPr>
          <a:xfrm>
            <a:off x="4488260" y="4271650"/>
            <a:ext cx="387119" cy="36800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-form: Shape 8">
            <a:extLst>
              <a:ext uri="{FF2B5EF4-FFF2-40B4-BE49-F238E27FC236}">
                <a16:creationId xmlns:a16="http://schemas.microsoft.com/office/drawing/2014/main" id="{37BABC39-C82B-5C41-6D14-A8A7E4370338}"/>
              </a:ext>
            </a:extLst>
          </p:cNvPr>
          <p:cNvSpPr/>
          <p:nvPr/>
        </p:nvSpPr>
        <p:spPr>
          <a:xfrm>
            <a:off x="6100388" y="1010926"/>
            <a:ext cx="320374" cy="253630"/>
          </a:xfrm>
          <a:custGeom>
            <a:avLst/>
            <a:gdLst>
              <a:gd name="connsiteX0" fmla="*/ 320374 w 320374"/>
              <a:gd name="connsiteY0" fmla="*/ 253630 h 253630"/>
              <a:gd name="connsiteX1" fmla="*/ 260304 w 320374"/>
              <a:gd name="connsiteY1" fmla="*/ 200234 h 253630"/>
              <a:gd name="connsiteX2" fmla="*/ 246955 w 320374"/>
              <a:gd name="connsiteY2" fmla="*/ 180211 h 253630"/>
              <a:gd name="connsiteX3" fmla="*/ 226931 w 320374"/>
              <a:gd name="connsiteY3" fmla="*/ 166862 h 253630"/>
              <a:gd name="connsiteX4" fmla="*/ 186885 w 320374"/>
              <a:gd name="connsiteY4" fmla="*/ 126815 h 253630"/>
              <a:gd name="connsiteX5" fmla="*/ 106791 w 320374"/>
              <a:gd name="connsiteY5" fmla="*/ 80094 h 253630"/>
              <a:gd name="connsiteX6" fmla="*/ 86768 w 320374"/>
              <a:gd name="connsiteY6" fmla="*/ 73419 h 253630"/>
              <a:gd name="connsiteX7" fmla="*/ 66745 w 320374"/>
              <a:gd name="connsiteY7" fmla="*/ 60070 h 253630"/>
              <a:gd name="connsiteX8" fmla="*/ 26698 w 320374"/>
              <a:gd name="connsiteY8" fmla="*/ 40047 h 253630"/>
              <a:gd name="connsiteX9" fmla="*/ 6675 w 320374"/>
              <a:gd name="connsiteY9" fmla="*/ 20024 h 253630"/>
              <a:gd name="connsiteX10" fmla="*/ 0 w 320374"/>
              <a:gd name="connsiteY10" fmla="*/ 0 h 25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0374" h="253630">
                <a:moveTo>
                  <a:pt x="320374" y="253630"/>
                </a:moveTo>
                <a:cubicBezTo>
                  <a:pt x="296093" y="234205"/>
                  <a:pt x="280361" y="223634"/>
                  <a:pt x="260304" y="200234"/>
                </a:cubicBezTo>
                <a:cubicBezTo>
                  <a:pt x="255084" y="194144"/>
                  <a:pt x="252627" y="185883"/>
                  <a:pt x="246955" y="180211"/>
                </a:cubicBezTo>
                <a:cubicBezTo>
                  <a:pt x="241283" y="174539"/>
                  <a:pt x="232927" y="172191"/>
                  <a:pt x="226931" y="166862"/>
                </a:cubicBezTo>
                <a:cubicBezTo>
                  <a:pt x="212821" y="154320"/>
                  <a:pt x="202894" y="136820"/>
                  <a:pt x="186885" y="126815"/>
                </a:cubicBezTo>
                <a:cubicBezTo>
                  <a:pt x="159929" y="109968"/>
                  <a:pt x="135729" y="92496"/>
                  <a:pt x="106791" y="80094"/>
                </a:cubicBezTo>
                <a:cubicBezTo>
                  <a:pt x="100324" y="77323"/>
                  <a:pt x="93061" y="76565"/>
                  <a:pt x="86768" y="73419"/>
                </a:cubicBezTo>
                <a:cubicBezTo>
                  <a:pt x="79593" y="69831"/>
                  <a:pt x="73757" y="63966"/>
                  <a:pt x="66745" y="60070"/>
                </a:cubicBezTo>
                <a:cubicBezTo>
                  <a:pt x="53699" y="52822"/>
                  <a:pt x="40047" y="46721"/>
                  <a:pt x="26698" y="40047"/>
                </a:cubicBezTo>
                <a:cubicBezTo>
                  <a:pt x="20024" y="33373"/>
                  <a:pt x="11911" y="27878"/>
                  <a:pt x="6675" y="20024"/>
                </a:cubicBezTo>
                <a:cubicBezTo>
                  <a:pt x="2772" y="14170"/>
                  <a:pt x="0" y="0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-form: Shape 10">
            <a:extLst>
              <a:ext uri="{FF2B5EF4-FFF2-40B4-BE49-F238E27FC236}">
                <a16:creationId xmlns:a16="http://schemas.microsoft.com/office/drawing/2014/main" id="{EF57404B-31FF-B75D-9018-CEAAC57DF666}"/>
              </a:ext>
            </a:extLst>
          </p:cNvPr>
          <p:cNvSpPr/>
          <p:nvPr/>
        </p:nvSpPr>
        <p:spPr>
          <a:xfrm>
            <a:off x="4915419" y="2643083"/>
            <a:ext cx="574003" cy="314433"/>
          </a:xfrm>
          <a:custGeom>
            <a:avLst/>
            <a:gdLst>
              <a:gd name="connsiteX0" fmla="*/ 0 w 574003"/>
              <a:gd name="connsiteY0" fmla="*/ 0 h 314433"/>
              <a:gd name="connsiteX1" fmla="*/ 33372 w 574003"/>
              <a:gd name="connsiteY1" fmla="*/ 13349 h 314433"/>
              <a:gd name="connsiteX2" fmla="*/ 106791 w 574003"/>
              <a:gd name="connsiteY2" fmla="*/ 66745 h 314433"/>
              <a:gd name="connsiteX3" fmla="*/ 126815 w 574003"/>
              <a:gd name="connsiteY3" fmla="*/ 93443 h 314433"/>
              <a:gd name="connsiteX4" fmla="*/ 140163 w 574003"/>
              <a:gd name="connsiteY4" fmla="*/ 113466 h 314433"/>
              <a:gd name="connsiteX5" fmla="*/ 160187 w 574003"/>
              <a:gd name="connsiteY5" fmla="*/ 126815 h 314433"/>
              <a:gd name="connsiteX6" fmla="*/ 193559 w 574003"/>
              <a:gd name="connsiteY6" fmla="*/ 153513 h 314433"/>
              <a:gd name="connsiteX7" fmla="*/ 260304 w 574003"/>
              <a:gd name="connsiteY7" fmla="*/ 186885 h 314433"/>
              <a:gd name="connsiteX8" fmla="*/ 293676 w 574003"/>
              <a:gd name="connsiteY8" fmla="*/ 206908 h 314433"/>
              <a:gd name="connsiteX9" fmla="*/ 347071 w 574003"/>
              <a:gd name="connsiteY9" fmla="*/ 220257 h 314433"/>
              <a:gd name="connsiteX10" fmla="*/ 427165 w 574003"/>
              <a:gd name="connsiteY10" fmla="*/ 246955 h 314433"/>
              <a:gd name="connsiteX11" fmla="*/ 447188 w 574003"/>
              <a:gd name="connsiteY11" fmla="*/ 253629 h 314433"/>
              <a:gd name="connsiteX12" fmla="*/ 513933 w 574003"/>
              <a:gd name="connsiteY12" fmla="*/ 273653 h 314433"/>
              <a:gd name="connsiteX13" fmla="*/ 560654 w 574003"/>
              <a:gd name="connsiteY13" fmla="*/ 313699 h 314433"/>
              <a:gd name="connsiteX14" fmla="*/ 574003 w 574003"/>
              <a:gd name="connsiteY14" fmla="*/ 313699 h 314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74003" h="314433">
                <a:moveTo>
                  <a:pt x="0" y="0"/>
                </a:moveTo>
                <a:cubicBezTo>
                  <a:pt x="11124" y="4450"/>
                  <a:pt x="22656" y="7991"/>
                  <a:pt x="33372" y="13349"/>
                </a:cubicBezTo>
                <a:cubicBezTo>
                  <a:pt x="59546" y="26436"/>
                  <a:pt x="86379" y="46333"/>
                  <a:pt x="106791" y="66745"/>
                </a:cubicBezTo>
                <a:cubicBezTo>
                  <a:pt x="114657" y="74611"/>
                  <a:pt x="120349" y="84391"/>
                  <a:pt x="126815" y="93443"/>
                </a:cubicBezTo>
                <a:cubicBezTo>
                  <a:pt x="131477" y="99970"/>
                  <a:pt x="134491" y="107794"/>
                  <a:pt x="140163" y="113466"/>
                </a:cubicBezTo>
                <a:cubicBezTo>
                  <a:pt x="145835" y="119138"/>
                  <a:pt x="153769" y="122002"/>
                  <a:pt x="160187" y="126815"/>
                </a:cubicBezTo>
                <a:cubicBezTo>
                  <a:pt x="171584" y="135362"/>
                  <a:pt x="181343" y="146184"/>
                  <a:pt x="193559" y="153513"/>
                </a:cubicBezTo>
                <a:cubicBezTo>
                  <a:pt x="214889" y="166311"/>
                  <a:pt x="238974" y="174087"/>
                  <a:pt x="260304" y="186885"/>
                </a:cubicBezTo>
                <a:cubicBezTo>
                  <a:pt x="271428" y="193559"/>
                  <a:pt x="281568" y="202251"/>
                  <a:pt x="293676" y="206908"/>
                </a:cubicBezTo>
                <a:cubicBezTo>
                  <a:pt x="310799" y="213494"/>
                  <a:pt x="329499" y="214985"/>
                  <a:pt x="347071" y="220257"/>
                </a:cubicBezTo>
                <a:cubicBezTo>
                  <a:pt x="374026" y="228344"/>
                  <a:pt x="400467" y="238056"/>
                  <a:pt x="427165" y="246955"/>
                </a:cubicBezTo>
                <a:cubicBezTo>
                  <a:pt x="433839" y="249180"/>
                  <a:pt x="440423" y="251696"/>
                  <a:pt x="447188" y="253629"/>
                </a:cubicBezTo>
                <a:cubicBezTo>
                  <a:pt x="500674" y="268911"/>
                  <a:pt x="478543" y="261856"/>
                  <a:pt x="513933" y="273653"/>
                </a:cubicBezTo>
                <a:cubicBezTo>
                  <a:pt x="525040" y="284760"/>
                  <a:pt x="543711" y="306922"/>
                  <a:pt x="560654" y="313699"/>
                </a:cubicBezTo>
                <a:cubicBezTo>
                  <a:pt x="564785" y="315351"/>
                  <a:pt x="569553" y="313699"/>
                  <a:pt x="574003" y="313699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164F2C-8136-5A9E-F25E-FA329DC52EE5}"/>
              </a:ext>
            </a:extLst>
          </p:cNvPr>
          <p:cNvSpPr txBox="1"/>
          <p:nvPr/>
        </p:nvSpPr>
        <p:spPr>
          <a:xfrm rot="17432807">
            <a:off x="4262745" y="3414785"/>
            <a:ext cx="77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B3349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AD5A38-A8C9-5468-599A-FA3DB7AFB0AC}"/>
              </a:ext>
            </a:extLst>
          </p:cNvPr>
          <p:cNvSpPr txBox="1"/>
          <p:nvPr/>
        </p:nvSpPr>
        <p:spPr>
          <a:xfrm>
            <a:off x="5351232" y="361399"/>
            <a:ext cx="937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Odiham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886BCF-2FFD-E36E-C9F0-ADD3BD7861E2}"/>
              </a:ext>
            </a:extLst>
          </p:cNvPr>
          <p:cNvSpPr txBox="1"/>
          <p:nvPr/>
        </p:nvSpPr>
        <p:spPr>
          <a:xfrm>
            <a:off x="4931178" y="4256327"/>
            <a:ext cx="1543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Alton (the office)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8C06DD-F1E9-EC73-0A10-52E11540345A}"/>
              </a:ext>
            </a:extLst>
          </p:cNvPr>
          <p:cNvSpPr txBox="1"/>
          <p:nvPr/>
        </p:nvSpPr>
        <p:spPr>
          <a:xfrm>
            <a:off x="5274403" y="2957516"/>
            <a:ext cx="107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Golden Pot</a:t>
            </a:r>
            <a:r>
              <a:rPr lang="en-GB" dirty="0"/>
              <a:t> </a:t>
            </a:r>
          </a:p>
        </p:txBody>
      </p:sp>
      <p:pic>
        <p:nvPicPr>
          <p:cNvPr id="5" name="Content Placeholder 8" descr="A glass of dark liquid&#10;&#10;Description automatically generated">
            <a:extLst>
              <a:ext uri="{FF2B5EF4-FFF2-40B4-BE49-F238E27FC236}">
                <a16:creationId xmlns:a16="http://schemas.microsoft.com/office/drawing/2014/main" id="{3D60ED7C-885A-D995-5032-D3890FF6BAC8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453" y="2897682"/>
            <a:ext cx="177477" cy="266007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07CEEE-2F85-3AC5-A8AB-383C43959C23}"/>
              </a:ext>
            </a:extLst>
          </p:cNvPr>
          <p:cNvSpPr txBox="1"/>
          <p:nvPr/>
        </p:nvSpPr>
        <p:spPr>
          <a:xfrm>
            <a:off x="6388579" y="1169958"/>
            <a:ext cx="1543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RAF Odiham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DB26C8-7D7B-CD46-BDB7-EE924C8BA499}"/>
              </a:ext>
            </a:extLst>
          </p:cNvPr>
          <p:cNvSpPr/>
          <p:nvPr/>
        </p:nvSpPr>
        <p:spPr>
          <a:xfrm>
            <a:off x="5745519" y="1537838"/>
            <a:ext cx="148695" cy="20023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0BA7C6-0520-1183-F192-22F4BE99AD3A}"/>
              </a:ext>
            </a:extLst>
          </p:cNvPr>
          <p:cNvSpPr txBox="1"/>
          <p:nvPr/>
        </p:nvSpPr>
        <p:spPr>
          <a:xfrm>
            <a:off x="4045465" y="1366525"/>
            <a:ext cx="1739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South </a:t>
            </a:r>
            <a:r>
              <a:rPr lang="en-GB" sz="1400" dirty="0" err="1"/>
              <a:t>Warnborough</a:t>
            </a:r>
            <a:endParaRPr lang="en-GB" dirty="0"/>
          </a:p>
        </p:txBody>
      </p:sp>
      <p:sp>
        <p:nvSpPr>
          <p:cNvPr id="18" name="Title 4">
            <a:extLst>
              <a:ext uri="{FF2B5EF4-FFF2-40B4-BE49-F238E27FC236}">
                <a16:creationId xmlns:a16="http://schemas.microsoft.com/office/drawing/2014/main" id="{0605219E-5E05-EE97-A874-A2C959D28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267657"/>
            <a:ext cx="1481825" cy="685535"/>
          </a:xfrm>
        </p:spPr>
        <p:txBody>
          <a:bodyPr/>
          <a:lstStyle/>
          <a:p>
            <a:r>
              <a:rPr lang="en-GB" dirty="0"/>
              <a:t>Geoff</a:t>
            </a:r>
          </a:p>
        </p:txBody>
      </p:sp>
      <p:pic>
        <p:nvPicPr>
          <p:cNvPr id="3" name="Picture 2" descr="A person in a pink shirt holding a glass of champagne&#10;&#10;Description automatically generated">
            <a:extLst>
              <a:ext uri="{FF2B5EF4-FFF2-40B4-BE49-F238E27FC236}">
                <a16:creationId xmlns:a16="http://schemas.microsoft.com/office/drawing/2014/main" id="{6F7BA68D-1E8D-EB07-3847-CC1B8F434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33" y="1010926"/>
            <a:ext cx="2039190" cy="3551058"/>
          </a:xfrm>
          <a:prstGeom prst="rect">
            <a:avLst/>
          </a:prstGeom>
        </p:spPr>
      </p:pic>
      <p:sp>
        <p:nvSpPr>
          <p:cNvPr id="2" name="Arrow: Right 1">
            <a:extLst>
              <a:ext uri="{FF2B5EF4-FFF2-40B4-BE49-F238E27FC236}">
                <a16:creationId xmlns:a16="http://schemas.microsoft.com/office/drawing/2014/main" id="{D86CB99C-9C69-BCD6-51D0-D835667C08E7}"/>
              </a:ext>
            </a:extLst>
          </p:cNvPr>
          <p:cNvSpPr/>
          <p:nvPr/>
        </p:nvSpPr>
        <p:spPr>
          <a:xfrm rot="13234593" flipV="1">
            <a:off x="6283037" y="1440076"/>
            <a:ext cx="774301" cy="52049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EE32909-ADC0-A7FD-05AD-C47E2D3DF6BB}"/>
              </a:ext>
            </a:extLst>
          </p:cNvPr>
          <p:cNvSpPr/>
          <p:nvPr/>
        </p:nvSpPr>
        <p:spPr>
          <a:xfrm rot="13237439" flipV="1">
            <a:off x="5789285" y="1994134"/>
            <a:ext cx="774301" cy="52049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BB1A45C1-FBDF-8437-7082-E284D214B7F3}"/>
              </a:ext>
            </a:extLst>
          </p:cNvPr>
          <p:cNvSpPr/>
          <p:nvPr/>
        </p:nvSpPr>
        <p:spPr>
          <a:xfrm rot="1732716" flipV="1">
            <a:off x="4304547" y="2261887"/>
            <a:ext cx="774301" cy="52049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7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2" grpId="0"/>
      <p:bldP spid="13" grpId="0"/>
      <p:bldP spid="15" grpId="0"/>
      <p:bldP spid="16" grpId="0"/>
      <p:bldP spid="10" grpId="0"/>
      <p:bldP spid="14" grpId="0" animBg="1"/>
      <p:bldP spid="17" grpId="0"/>
      <p:bldP spid="2" grpId="0" animBg="1"/>
      <p:bldP spid="2" grpId="1" animBg="1"/>
      <p:bldP spid="4" grpId="0" animBg="1"/>
      <p:bldP spid="4" grpId="1" animBg="1"/>
      <p:bldP spid="1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1A0CE6-B749-7F5C-2851-D7A2F4A95A8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CEB3D-5DA0-6B7D-61B3-EBC24379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7005527" cy="3242040"/>
          </a:xfrm>
        </p:spPr>
        <p:txBody>
          <a:bodyPr>
            <a:norm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err="1">
                <a:latin typeface="APL385 Unicode" panose="020B0709000202000203" pitchFamily="49" charset="0"/>
              </a:rPr>
              <a:t>dr</a:t>
            </a:r>
            <a:r>
              <a:rPr lang="en-GB" dirty="0">
                <a:latin typeface="+mn-lt"/>
              </a:rPr>
              <a:t> reports the type of the argument as it is held in the workspace after squeezing the argument</a:t>
            </a:r>
            <a:r>
              <a:rPr lang="en-GB" baseline="30000" dirty="0">
                <a:latin typeface="+mn-lt"/>
              </a:rPr>
              <a:t>(*)</a:t>
            </a:r>
          </a:p>
          <a:p>
            <a:r>
              <a:rPr lang="en-GB" dirty="0">
                <a:latin typeface="+mn-lt"/>
              </a:rPr>
              <a:t>Singleton Booleans are held (effectively) as short </a:t>
            </a:r>
            <a:r>
              <a:rPr lang="en-GB" dirty="0" err="1">
                <a:latin typeface="+mn-lt"/>
              </a:rPr>
              <a:t>ints</a:t>
            </a:r>
            <a:endParaRPr lang="en-GB" dirty="0">
              <a:latin typeface="+mn-lt"/>
            </a:endParaRPr>
          </a:p>
          <a:p>
            <a:pPr marL="45720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</a:t>
            </a:r>
            <a:r>
              <a:rPr lang="en-GB" dirty="0" err="1">
                <a:latin typeface="APL385 Unicode" panose="020B0709000202000203" pitchFamily="49" charset="0"/>
              </a:rPr>
              <a:t>dr</a:t>
            </a:r>
            <a:r>
              <a:rPr lang="en-GB" dirty="0">
                <a:latin typeface="APL385 Unicode" panose="020B0709000202000203" pitchFamily="49" charset="0"/>
              </a:rPr>
              <a:t> ¨2=2 (2 3)</a:t>
            </a:r>
          </a:p>
          <a:p>
            <a:pPr marL="45720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83 11</a:t>
            </a:r>
          </a:p>
          <a:p>
            <a:pPr marL="0" indent="0">
              <a:buNone/>
            </a:pP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3C9B8-48C9-F414-FF3F-AB9B0EDF57D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351040-1A3D-75DD-0C13-907964138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⎕</a:t>
            </a:r>
            <a:r>
              <a:rPr lang="en-US" dirty="0" err="1"/>
              <a:t>dr</a:t>
            </a:r>
            <a:r>
              <a:rPr lang="en-US" dirty="0"/>
              <a:t> and Booleans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14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8DC394-1CB4-F61F-833F-CCDAF432929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86FFD-76DF-0765-4226-5EFF52AF5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400398" cy="3242040"/>
          </a:xfrm>
        </p:spPr>
        <p:txBody>
          <a:bodyPr/>
          <a:lstStyle/>
          <a:p>
            <a:r>
              <a:rPr lang="en-GB" dirty="0"/>
              <a:t>It is assumed that if you change the type of an array, you want to preserve that type</a:t>
            </a:r>
          </a:p>
          <a:p>
            <a:pPr lvl="1"/>
            <a:r>
              <a:rPr lang="en-GB" dirty="0"/>
              <a:t>"Sticky bit" is set</a:t>
            </a:r>
          </a:p>
          <a:p>
            <a:pPr lvl="1"/>
            <a:r>
              <a:rPr lang="en-GB" dirty="0"/>
              <a:t>Subsequent calls to ⎕</a:t>
            </a:r>
            <a:r>
              <a:rPr lang="en-GB" dirty="0" err="1"/>
              <a:t>dr</a:t>
            </a:r>
            <a:r>
              <a:rPr lang="en-GB" dirty="0"/>
              <a:t> won't squeeze</a:t>
            </a:r>
          </a:p>
          <a:p>
            <a:pPr marL="45720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⎕</a:t>
            </a:r>
            <a:r>
              <a:rPr lang="en-GB" dirty="0" err="1">
                <a:latin typeface="APL385 Unicode" panose="020B0709000202000203" pitchFamily="49" charset="0"/>
              </a:rPr>
              <a:t>dr</a:t>
            </a:r>
            <a:r>
              <a:rPr lang="en-GB" dirty="0">
                <a:latin typeface="APL385 Unicode" panose="020B0709000202000203" pitchFamily="49" charset="0"/>
              </a:rPr>
              <a:t> ⊃0 323 ⎕</a:t>
            </a:r>
            <a:r>
              <a:rPr lang="en-GB" dirty="0" err="1">
                <a:latin typeface="APL385 Unicode" panose="020B0709000202000203" pitchFamily="49" charset="0"/>
              </a:rPr>
              <a:t>dr</a:t>
            </a:r>
            <a:r>
              <a:rPr lang="en-GB" dirty="0">
                <a:latin typeface="APL385 Unicode" panose="020B0709000202000203" pitchFamily="49" charset="0"/>
              </a:rPr>
              <a:t> 2=2 2</a:t>
            </a:r>
          </a:p>
          <a:p>
            <a:pPr marL="457200" lvl="1" indent="0">
              <a:buNone/>
            </a:pPr>
            <a:r>
              <a:rPr lang="en-GB" dirty="0">
                <a:latin typeface="APL385 Unicode" panose="020B0709000202000203" pitchFamily="49" charset="0"/>
              </a:rPr>
              <a:t>	323</a:t>
            </a:r>
          </a:p>
          <a:p>
            <a:pPr lvl="1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CE80D7-E27E-AAAB-83BB-8B11DD6182C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8284F95-12D1-B0C3-C7AF-7E522B96A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Dyadic ⎕</a:t>
            </a:r>
            <a:r>
              <a:rPr lang="en-GB" dirty="0" err="1"/>
              <a:t>dr</a:t>
            </a:r>
            <a:r>
              <a:rPr lang="en-GB" dirty="0"/>
              <a:t> and "sticky bit"</a:t>
            </a:r>
          </a:p>
        </p:txBody>
      </p:sp>
    </p:spTree>
    <p:extLst>
      <p:ext uri="{BB962C8B-B14F-4D97-AF65-F5344CB8AC3E}">
        <p14:creationId xmlns:p14="http://schemas.microsoft.com/office/powerpoint/2010/main" val="355423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CE5151-2D7F-AC71-DE89-A4A0F60897D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D45DA-FCB4-35D2-8652-B23019B79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WARNING: </a:t>
            </a:r>
            <a:r>
              <a:rPr lang="en-US" sz="1800" dirty="0">
                <a:effectLst/>
              </a:rPr>
              <a:t>Although documentation is provided for I-Beam functions, any service provided using I-Beam should be considered as "experimental" and subject to change – without notice - from one release to the next. Any use of I-Beams in applications should therefore be carefully isolated in cover-functions that can be adjusted if necessary.</a:t>
            </a:r>
          </a:p>
          <a:p>
            <a:endParaRPr lang="en-US" sz="1800" dirty="0"/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0BA95-A4C3-0F97-19C4-87897797D7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1F2366-175C-6B5B-2EA5-5709ABA6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I-Beams</a:t>
            </a:r>
          </a:p>
        </p:txBody>
      </p:sp>
    </p:spTree>
    <p:extLst>
      <p:ext uri="{BB962C8B-B14F-4D97-AF65-F5344CB8AC3E}">
        <p14:creationId xmlns:p14="http://schemas.microsoft.com/office/powerpoint/2010/main" val="7830760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CE5151-2D7F-AC71-DE89-A4A0F60897D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D45DA-FCB4-35D2-8652-B23019B79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Report state of .NET Core</a:t>
            </a:r>
          </a:p>
          <a:p>
            <a:pPr lvl="1"/>
            <a:r>
              <a:rPr lang="en-GB" dirty="0"/>
              <a:t>Results are cached</a:t>
            </a:r>
          </a:p>
          <a:p>
            <a:pPr lvl="1"/>
            <a:r>
              <a:rPr lang="en-GB" dirty="0"/>
              <a:t>Use as early as you can in your code</a:t>
            </a:r>
          </a:p>
          <a:p>
            <a:pPr lvl="2"/>
            <a:r>
              <a:rPr lang="en-GB" dirty="0"/>
              <a:t>We may already have done so !</a:t>
            </a:r>
          </a:p>
          <a:p>
            <a:r>
              <a:rPr lang="en-GB" dirty="0"/>
              <a:t>2250⌶⍬</a:t>
            </a:r>
          </a:p>
          <a:p>
            <a:pPr lvl="1"/>
            <a:endParaRPr lang="en-GB" dirty="0"/>
          </a:p>
          <a:p>
            <a:pPr lvl="2"/>
            <a:endParaRPr lang="en-US" sz="1400" dirty="0">
              <a:latin typeface="APL385 Unicode" panose="020B0709000202000203" pitchFamily="49" charset="0"/>
            </a:endParaRP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0BA95-A4C3-0F97-19C4-87897797D7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1F2366-175C-6B5B-2EA5-5709ABA6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I-Beams: 2250⌶</a:t>
            </a:r>
          </a:p>
        </p:txBody>
      </p:sp>
    </p:spTree>
    <p:extLst>
      <p:ext uri="{BB962C8B-B14F-4D97-AF65-F5344CB8AC3E}">
        <p14:creationId xmlns:p14="http://schemas.microsoft.com/office/powerpoint/2010/main" val="19494060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D45DA-FCB4-35D2-8652-B23019B79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7367230" cy="3242040"/>
          </a:xfrm>
        </p:spPr>
        <p:txBody>
          <a:bodyPr>
            <a:normAutofit/>
          </a:bodyPr>
          <a:lstStyle/>
          <a:p>
            <a:r>
              <a:rPr lang="en-GB" sz="2200" dirty="0">
                <a:latin typeface="APL385 Unicode" panose="020B0709000202000203" pitchFamily="49" charset="0"/>
              </a:rPr>
              <a:t>AIX: </a:t>
            </a:r>
            <a:r>
              <a:rPr lang="en-US" sz="2200" dirty="0">
                <a:latin typeface="APL385 Unicode" panose="020B0709000202000203" pitchFamily="49" charset="0"/>
              </a:rPr>
              <a:t>¯1 0  .NET interface is not supported by this interpreter</a:t>
            </a:r>
          </a:p>
          <a:p>
            <a:r>
              <a:rPr lang="en-US" sz="2200" dirty="0">
                <a:latin typeface="APL385 Unicode" panose="020B0709000202000203" pitchFamily="49" charset="0"/>
              </a:rPr>
              <a:t>Windows: 2 1  </a:t>
            </a:r>
            <a:r>
              <a:rPr lang="en-GB" sz="2200" dirty="0">
                <a:latin typeface="APL385 Unicode" panose="020B0709000202000203" pitchFamily="49" charset="0"/>
              </a:rPr>
              <a:t>⍝ </a:t>
            </a:r>
            <a:r>
              <a:rPr lang="en-US" sz="2200" dirty="0">
                <a:latin typeface="APL385 Unicode" panose="020B0709000202000203" pitchFamily="49" charset="0"/>
              </a:rPr>
              <a:t>Framework is available </a:t>
            </a:r>
          </a:p>
          <a:p>
            <a:r>
              <a:rPr lang="en-US" sz="2200" dirty="0">
                <a:latin typeface="+mn-lt"/>
              </a:rPr>
              <a:t>Linux: 1 1                  </a:t>
            </a:r>
            <a:r>
              <a:rPr lang="en-US" sz="2200" dirty="0">
                <a:latin typeface="APL385 Unicode" panose="020B0709000202000203" pitchFamily="49" charset="0"/>
              </a:rPr>
              <a:t>⍝ .NET Core is available</a:t>
            </a:r>
          </a:p>
          <a:p>
            <a:pPr marL="0" indent="0">
              <a:buNone/>
            </a:pPr>
            <a:endParaRPr lang="en-US" sz="1400" dirty="0">
              <a:latin typeface="+mn-lt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0BA95-A4C3-0F97-19C4-87897797D7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1F2366-175C-6B5B-2EA5-5709ABA6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I-Beams: 2250⌶⍬</a:t>
            </a:r>
          </a:p>
        </p:txBody>
      </p:sp>
    </p:spTree>
    <p:extLst>
      <p:ext uri="{BB962C8B-B14F-4D97-AF65-F5344CB8AC3E}">
        <p14:creationId xmlns:p14="http://schemas.microsoft.com/office/powerpoint/2010/main" val="89297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CE5151-2D7F-AC71-DE89-A4A0F60897D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D45DA-FCB4-35D2-8652-B23019B79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840598" cy="3242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Vince:</a:t>
            </a:r>
          </a:p>
          <a:p>
            <a:pPr marL="0" indent="0">
              <a:buNone/>
            </a:pPr>
            <a:r>
              <a:rPr lang="en-GB" dirty="0"/>
              <a:t>"</a:t>
            </a:r>
            <a:r>
              <a:rPr lang="en-US" sz="2100" i="1" dirty="0"/>
              <a:t>I have logged a low priority issue 20306 for the lack of a more helpful error message.  There is also a bonus issue in there--that 2250⌶ returns loading bridge error information in Klingon</a:t>
            </a:r>
            <a:r>
              <a:rPr lang="en-US" sz="2100" dirty="0"/>
              <a:t>."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2250⌶0</a:t>
            </a:r>
          </a:p>
          <a:p>
            <a:pPr marL="0" indent="0">
              <a:buNone/>
            </a:pPr>
            <a:r>
              <a:rPr lang="en-GB" sz="1400" dirty="0">
                <a:latin typeface="APL385 Unicode" panose="020B0709000202000203" pitchFamily="49" charset="0"/>
              </a:rPr>
              <a:t>2 0  T┴─ '┐┼─┼ ┌"┬┼┤─ '┬┌"┐") ∊</a:t>
            </a:r>
            <a:r>
              <a:rPr lang="en-GB" sz="1400" dirty="0" err="1">
                <a:latin typeface="APL385 Unicode" panose="020B0709000202000203" pitchFamily="49" charset="0"/>
              </a:rPr>
              <a:t>Cð∪P</a:t>
            </a:r>
            <a:r>
              <a:rPr lang="en-GB" sz="1400" dirty="0">
                <a:latin typeface="APL385 Unicode" panose="020B0709000202000203" pitchFamily="49" charset="0"/>
              </a:rPr>
              <a:t>"┤"┐| F┬'─# ∊(86ø∪D)┐'┤∪D)┐'┤ APL 18.2 C'┐##┬└∪┌"┬┼┤─182.┼ø ┬# ├ ┐ ─" &amp;─"#┬ $┴┐  "─!%┬"─┼. V─"#┬  18.2.46299 '┐# ├% ┼ ┌%$ &amp;─"#┬  18.2.46408 " ┤"─┐$─" ┬#  ──┼─┼.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0BA95-A4C3-0F97-19C4-87897797D7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1F2366-175C-6B5B-2EA5-5709ABA6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I-Beams: 2250⌶</a:t>
            </a:r>
          </a:p>
        </p:txBody>
      </p:sp>
    </p:spTree>
    <p:extLst>
      <p:ext uri="{BB962C8B-B14F-4D97-AF65-F5344CB8AC3E}">
        <p14:creationId xmlns:p14="http://schemas.microsoft.com/office/powerpoint/2010/main" val="19733534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CE5151-2D7F-AC71-DE89-A4A0F60897D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D45DA-FCB4-35D2-8652-B23019B79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1302⌶</a:t>
            </a:r>
          </a:p>
          <a:p>
            <a:pPr lvl="1"/>
            <a:r>
              <a:rPr lang="en-GB" dirty="0">
                <a:latin typeface="+mn-lt"/>
              </a:rPr>
              <a:t>Set/query </a:t>
            </a:r>
            <a:r>
              <a:rPr lang="en-GB" dirty="0" err="1">
                <a:latin typeface="+mn-lt"/>
              </a:rPr>
              <a:t>AplCoreName</a:t>
            </a:r>
            <a:r>
              <a:rPr lang="en-GB" dirty="0">
                <a:latin typeface="+mn-lt"/>
              </a:rPr>
              <a:t> and/or </a:t>
            </a:r>
            <a:r>
              <a:rPr lang="en-GB" dirty="0" err="1">
                <a:latin typeface="+mn-lt"/>
              </a:rPr>
              <a:t>MaxAplCores</a:t>
            </a:r>
            <a:endParaRPr lang="en-GB" dirty="0">
              <a:latin typeface="+mn-lt"/>
            </a:endParaRPr>
          </a:p>
          <a:p>
            <a:pPr marL="457200" lvl="1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 1302⌶⍬</a:t>
            </a:r>
          </a:p>
          <a:p>
            <a:pPr marL="457200" lvl="1" indent="0">
              <a:buNone/>
            </a:pPr>
            <a:r>
              <a:rPr lang="es-ES" sz="1600" dirty="0">
                <a:latin typeface="APL385 Unicode" panose="020B0709000202000203" pitchFamily="49" charset="0"/>
              </a:rPr>
              <a:t> c:\apl\aplcores\190U64_aplcore_*  10000</a:t>
            </a:r>
          </a:p>
          <a:p>
            <a:pPr marL="457200" lvl="1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{}1302⌶0           ⍝ Don't drop </a:t>
            </a:r>
            <a:r>
              <a:rPr lang="en-GB" sz="1600" dirty="0" err="1">
                <a:latin typeface="APL385 Unicode" panose="020B0709000202000203" pitchFamily="49" charset="0"/>
              </a:rPr>
              <a:t>aplcores</a:t>
            </a:r>
            <a:endParaRPr lang="en-GB" sz="1600" dirty="0">
              <a:latin typeface="APL385 Unicode" panose="020B0709000202000203" pitchFamily="49" charset="0"/>
            </a:endParaRPr>
          </a:p>
          <a:p>
            <a:pPr marL="457200" lvl="1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{}1302⌶'/</a:t>
            </a:r>
            <a:r>
              <a:rPr lang="en-GB" sz="1600" dirty="0" err="1">
                <a:latin typeface="APL385 Unicode" panose="020B0709000202000203" pitchFamily="49" charset="0"/>
              </a:rPr>
              <a:t>aplcores</a:t>
            </a:r>
            <a:r>
              <a:rPr lang="en-GB" sz="1600" dirty="0">
                <a:latin typeface="APL385 Unicode" panose="020B0709000202000203" pitchFamily="49" charset="0"/>
              </a:rPr>
              <a:t>/</a:t>
            </a:r>
            <a:r>
              <a:rPr lang="en-GB" sz="1600" dirty="0" err="1">
                <a:latin typeface="APL385 Unicode" panose="020B0709000202000203" pitchFamily="49" charset="0"/>
              </a:rPr>
              <a:t>andys</a:t>
            </a:r>
            <a:r>
              <a:rPr lang="en-GB" sz="1600" dirty="0">
                <a:latin typeface="APL385 Unicode" panose="020B0709000202000203" pitchFamily="49" charset="0"/>
              </a:rPr>
              <a:t>' ⍝ change name</a:t>
            </a:r>
          </a:p>
          <a:p>
            <a:pPr marL="457200" lvl="1" indent="0">
              <a:buNone/>
            </a:pPr>
            <a:r>
              <a:rPr lang="en-GB" sz="1600" dirty="0">
                <a:latin typeface="APL385 Unicode" panose="020B0709000202000203" pitchFamily="49" charset="0"/>
              </a:rPr>
              <a:t>    {}1302⌶'/tmp/</a:t>
            </a:r>
            <a:r>
              <a:rPr lang="en-GB" sz="1600" dirty="0" err="1">
                <a:latin typeface="APL385 Unicode" panose="020B0709000202000203" pitchFamily="49" charset="0"/>
              </a:rPr>
              <a:t>andys</a:t>
            </a:r>
            <a:r>
              <a:rPr lang="en-GB" sz="1600" dirty="0">
                <a:latin typeface="APL385 Unicode" panose="020B0709000202000203" pitchFamily="49" charset="0"/>
              </a:rPr>
              <a:t>' 10   ⍝ set both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0BA95-A4C3-0F97-19C4-87897797D78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1F2366-175C-6B5B-2EA5-5709ABA65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I-Beams</a:t>
            </a:r>
          </a:p>
        </p:txBody>
      </p:sp>
    </p:spTree>
    <p:extLst>
      <p:ext uri="{BB962C8B-B14F-4D97-AF65-F5344CB8AC3E}">
        <p14:creationId xmlns:p14="http://schemas.microsoft.com/office/powerpoint/2010/main" val="10664426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2C1584A-D7DB-012C-D14D-3642C31CACC4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5557895" y="1411875"/>
            <a:ext cx="2848076" cy="2237774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73A52-C310-AE9D-D7B4-4BE0420D2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892529" cy="3242040"/>
          </a:xfrm>
        </p:spPr>
        <p:txBody>
          <a:bodyPr>
            <a:normAutofit/>
          </a:bodyPr>
          <a:lstStyle/>
          <a:p>
            <a:r>
              <a:rPr lang="en-GB" dirty="0"/>
              <a:t>Can already set in registry </a:t>
            </a:r>
          </a:p>
          <a:p>
            <a:pPr marL="0" indent="0">
              <a:buNone/>
            </a:pPr>
            <a:r>
              <a:rPr lang="en-GB" sz="1300" dirty="0"/>
              <a:t>[HKEY_CURRENT_USER\Software\Dyalog\Dyalog APL/W-64 19.0 Unicode\Captions]</a:t>
            </a:r>
          </a:p>
          <a:p>
            <a:pPr marL="0" indent="0">
              <a:buNone/>
            </a:pPr>
            <a:r>
              <a:rPr lang="en-GB" sz="1300" dirty="0"/>
              <a:t>"Session"="{VER_A}{VER_B}{SCHARS}{BITS} {PID} {WSID}:{SNSID}"</a:t>
            </a:r>
          </a:p>
          <a:p>
            <a:pPr marL="0" indent="0">
              <a:buNone/>
            </a:pPr>
            <a:endParaRPr lang="en-GB" sz="1300" dirty="0"/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 ⎕</a:t>
            </a:r>
            <a:r>
              <a:rPr lang="en-GB" sz="1800" dirty="0" err="1">
                <a:latin typeface="APL385 Unicode" panose="020B0709000202000203" pitchFamily="49" charset="0"/>
              </a:rPr>
              <a:t>se.Caption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190U64 12100 CLEAR WS:(⎕SE)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C5D86-B2C6-136A-8697-CB372801BF1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22BF7C4-6E85-8CE4-3DB4-BE25AF81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Windows: ⎕</a:t>
            </a:r>
            <a:r>
              <a:rPr lang="en-GB" dirty="0" err="1"/>
              <a:t>se.Caption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3456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73A52-C310-AE9D-D7B4-4BE0420D2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5082780" cy="264576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Now can set dynamically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  ⎕</a:t>
            </a:r>
            <a:r>
              <a:rPr lang="en-GB" sz="1800" dirty="0" err="1">
                <a:latin typeface="APL385 Unicode" panose="020B0709000202000203" pitchFamily="49" charset="0"/>
              </a:rPr>
              <a:t>se.Caption←'Andy</a:t>
            </a:r>
            <a:r>
              <a:rPr lang="en-GB" sz="1800" dirty="0">
                <a:latin typeface="APL385 Unicode" panose="020B0709000202000203" pitchFamily="49" charset="0"/>
              </a:rPr>
              <a:t> {PID}'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  ⎕</a:t>
            </a:r>
            <a:r>
              <a:rPr lang="en-GB" sz="1800" dirty="0" err="1">
                <a:latin typeface="APL385 Unicode" panose="020B0709000202000203" pitchFamily="49" charset="0"/>
              </a:rPr>
              <a:t>se.Caption</a:t>
            </a: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Andy {PID}</a:t>
            </a:r>
          </a:p>
          <a:p>
            <a:pPr marL="0" indent="0">
              <a:buNone/>
            </a:pPr>
            <a:endParaRPr lang="en-GB" sz="1800" dirty="0">
              <a:latin typeface="APL385 Unicode" panose="020B0709000202000203" pitchFamily="49" charset="0"/>
            </a:endParaRPr>
          </a:p>
          <a:p>
            <a:r>
              <a:rPr lang="en-GB" dirty="0">
                <a:latin typeface="+mn-lt"/>
              </a:rPr>
              <a:t>To always get the current value: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C5D86-B2C6-136A-8697-CB372801BF1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22BF7C4-6E85-8CE4-3DB4-BE25AF81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Windows: ⎕</a:t>
            </a:r>
            <a:r>
              <a:rPr lang="en-GB" dirty="0" err="1"/>
              <a:t>se.Caption</a:t>
            </a:r>
            <a:endParaRPr lang="en-GB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DDF87B0-3F7B-D672-75F1-8114D9120330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5591382" y="1442104"/>
            <a:ext cx="3251825" cy="212803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6A44FA-45FC-DC7F-2D65-4EC4D7593F21}"/>
              </a:ext>
            </a:extLst>
          </p:cNvPr>
          <p:cNvSpPr txBox="1"/>
          <p:nvPr/>
        </p:nvSpPr>
        <p:spPr>
          <a:xfrm>
            <a:off x="1218649" y="3985257"/>
            <a:ext cx="42575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L385 Unicode" panose="020B0709000202000203" pitchFamily="49" charset="0"/>
              </a:rPr>
              <a:t>⎕NA 'I user32|GetWindowText* P &gt;0T I'</a:t>
            </a:r>
          </a:p>
          <a:p>
            <a:r>
              <a:rPr lang="en-US" sz="1400" dirty="0" err="1">
                <a:latin typeface="APL385 Unicode" panose="020B0709000202000203" pitchFamily="49" charset="0"/>
              </a:rPr>
              <a:t>GetWindowText</a:t>
            </a:r>
            <a:r>
              <a:rPr lang="en-US" sz="1400" dirty="0">
                <a:latin typeface="APL385 Unicode" panose="020B0709000202000203" pitchFamily="49" charset="0"/>
              </a:rPr>
              <a:t> ⎕</a:t>
            </a:r>
            <a:r>
              <a:rPr lang="en-US" sz="1400" dirty="0" err="1">
                <a:latin typeface="APL385 Unicode" panose="020B0709000202000203" pitchFamily="49" charset="0"/>
              </a:rPr>
              <a:t>SE.Handle</a:t>
            </a:r>
            <a:r>
              <a:rPr lang="en-US" sz="1400" dirty="0">
                <a:latin typeface="APL385 Unicode" panose="020B0709000202000203" pitchFamily="49" charset="0"/>
              </a:rPr>
              <a:t> 255 255</a:t>
            </a:r>
            <a:endParaRPr lang="en-GB" sz="14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7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00F49-BD2F-1EA4-ADAC-2A2B766EE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4925"/>
            <a:ext cx="6092513" cy="44337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What about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F9D51-654A-FADB-A490-8E4DEF3B889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D76C39E-9587-225D-7580-548C05556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(Maybe) </a:t>
            </a:r>
            <a:r>
              <a:rPr lang="en-GB" dirty="0">
                <a:latin typeface="APL385 Unicode" panose="020B0709000202000203" pitchFamily="49" charset="0"/>
              </a:rPr>
              <a:t>⍝</a:t>
            </a:r>
            <a:r>
              <a:rPr lang="en-GB" dirty="0"/>
              <a:t> in saved in output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9E2A091-3A3A-C923-307A-31C8CABEADB3}"/>
                  </a:ext>
                </a:extLst>
              </p14:cNvPr>
              <p14:cNvContentPartPr/>
              <p14:nvPr/>
            </p14:nvContentPartPr>
            <p14:xfrm>
              <a:off x="2209131" y="2102190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9E2A091-3A3A-C923-307A-31C8CABEAD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03011" y="2096070"/>
                <a:ext cx="12600" cy="12600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B896F22-DFA0-AC08-7183-6686410F47CC}"/>
              </a:ext>
            </a:extLst>
          </p:cNvPr>
          <p:cNvSpPr txBox="1">
            <a:spLocks/>
          </p:cNvSpPr>
          <p:nvPr/>
        </p:nvSpPr>
        <p:spPr>
          <a:xfrm>
            <a:off x="350455" y="3987710"/>
            <a:ext cx="6092513" cy="443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458788" indent="-4587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2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1pPr>
            <a:lvl2pPr marL="858838" indent="-4016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lang="en-US" sz="20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8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3pPr>
            <a:lvl4pPr marL="1655763" indent="-2841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A336"/>
              </a:buClr>
              <a:buSzPct val="75000"/>
              <a:buFont typeface="Wingdings 2" panose="05020102010507070707" pitchFamily="18" charset="2"/>
              <a:buChar char=""/>
              <a:defRPr sz="1400" kern="1200">
                <a:solidFill>
                  <a:srgbClr val="3B475E"/>
                </a:solidFill>
                <a:latin typeface="Sarabun" panose="00000500000000000000" pitchFamily="2" charset="-3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Same for )load, )</a:t>
            </a:r>
            <a:r>
              <a:rPr lang="en-GB" dirty="0" err="1"/>
              <a:t>xload</a:t>
            </a:r>
            <a:r>
              <a:rPr lang="en-GB" dirty="0"/>
              <a:t>, </a:t>
            </a:r>
            <a:r>
              <a:rPr lang="en-GB"/>
              <a:t>)copy &amp; </a:t>
            </a:r>
            <a:r>
              <a:rPr lang="en-GB" dirty="0"/>
              <a:t>)</a:t>
            </a:r>
            <a:r>
              <a:rPr lang="en-GB" dirty="0" err="1"/>
              <a:t>pcopy</a:t>
            </a:r>
            <a:endParaRPr lang="en-GB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2C831FA-3764-5A74-E064-70979951B7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7238" y="1734744"/>
            <a:ext cx="6209524" cy="191428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C8F21FE7-8ECB-64C6-4B9F-D18135E9CE76}"/>
                  </a:ext>
                </a:extLst>
              </p14:cNvPr>
              <p14:cNvContentPartPr/>
              <p14:nvPr/>
            </p14:nvContentPartPr>
            <p14:xfrm>
              <a:off x="3049371" y="3223590"/>
              <a:ext cx="293760" cy="33480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C8F21FE7-8ECB-64C6-4B9F-D18135E9CE7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43251" y="3217470"/>
                <a:ext cx="306000" cy="34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487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C2920-8881-BD6B-7FCD-F3BCB3767F5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06EDA55-CC31-C5E3-B0CF-EC59DE91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193F7D6B-5E20-B169-4D19-5B6F950FD43A}"/>
              </a:ext>
            </a:extLst>
          </p:cNvPr>
          <p:cNvSpPr/>
          <p:nvPr/>
        </p:nvSpPr>
        <p:spPr>
          <a:xfrm>
            <a:off x="323528" y="1101791"/>
            <a:ext cx="1968963" cy="685535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Pete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8F5EAE9C-3E3E-678B-2F75-C33344836C2E}"/>
              </a:ext>
            </a:extLst>
          </p:cNvPr>
          <p:cNvSpPr/>
          <p:nvPr/>
        </p:nvSpPr>
        <p:spPr>
          <a:xfrm>
            <a:off x="1414145" y="1816650"/>
            <a:ext cx="3610880" cy="927749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Tell that #.(f←∘⊢)¨0 Streeter ..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ACEE995B-6AED-706D-68F5-299875E25EAC}"/>
              </a:ext>
            </a:extLst>
          </p:cNvPr>
          <p:cNvSpPr/>
          <p:nvPr/>
        </p:nvSpPr>
        <p:spPr>
          <a:xfrm>
            <a:off x="2763224" y="2744399"/>
            <a:ext cx="5986983" cy="1036319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.. to stop driving his company car like a #.{⍵}.(# #).{⍵} lunatic ! 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EAA8F2-CA48-3B58-C2ED-9957A215FE05}"/>
              </a:ext>
            </a:extLst>
          </p:cNvPr>
          <p:cNvSpPr txBox="1"/>
          <p:nvPr/>
        </p:nvSpPr>
        <p:spPr>
          <a:xfrm>
            <a:off x="2389454" y="4033320"/>
            <a:ext cx="4845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.. &lt;rant&gt; .. &lt;/rant&gt;</a:t>
            </a:r>
          </a:p>
        </p:txBody>
      </p:sp>
    </p:spTree>
    <p:extLst>
      <p:ext uri="{BB962C8B-B14F-4D97-AF65-F5344CB8AC3E}">
        <p14:creationId xmlns:p14="http://schemas.microsoft.com/office/powerpoint/2010/main" val="235460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0003C-B90E-E4EC-B2F3-555EC9A3FE3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306EE43-44D3-4EAE-9941-2F9E1B0A2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⎕DMX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657953-1B59-526E-F742-08D4B8BE5E79}"/>
              </a:ext>
            </a:extLst>
          </p:cNvPr>
          <p:cNvSpPr txBox="1"/>
          <p:nvPr/>
        </p:nvSpPr>
        <p:spPr>
          <a:xfrm>
            <a:off x="453862" y="1046169"/>
            <a:ext cx="843834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PL385 Unicode" panose="020B0709000202000203" pitchFamily="49" charset="0"/>
              </a:rPr>
              <a:t>       </a:t>
            </a:r>
            <a:r>
              <a:rPr lang="en-GB" sz="1400" dirty="0">
                <a:latin typeface="APL385 Unicode" panose="020B0709000202000203" pitchFamily="49" charset="0"/>
              </a:rPr>
              <a:t>'</a:t>
            </a:r>
            <a:r>
              <a:rPr lang="en-GB" sz="1400" dirty="0" err="1">
                <a:latin typeface="APL385 Unicode" panose="020B0709000202000203" pitchFamily="49" charset="0"/>
              </a:rPr>
              <a:t>andys</a:t>
            </a:r>
            <a:r>
              <a:rPr lang="en-GB" sz="1400" dirty="0">
                <a:latin typeface="APL385 Unicode" panose="020B0709000202000203" pitchFamily="49" charset="0"/>
              </a:rPr>
              <a:t>'⎕FTIE 1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            ∧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     ⎕</a:t>
            </a:r>
            <a:r>
              <a:rPr lang="en-GB" sz="1400" dirty="0" err="1">
                <a:latin typeface="APL385 Unicode" panose="020B0709000202000203" pitchFamily="49" charset="0"/>
              </a:rPr>
              <a:t>dmx</a:t>
            </a:r>
            <a:r>
              <a:rPr lang="en-GB" sz="1400" dirty="0">
                <a:latin typeface="APL385 Unicode" panose="020B0709000202000203" pitchFamily="49" charset="0"/>
              </a:rPr>
              <a:t>.(↑{⍵ (⍎⍵)}¨↓⎕</a:t>
            </a:r>
            <a:r>
              <a:rPr lang="en-GB" sz="1400" dirty="0" err="1">
                <a:latin typeface="APL385 Unicode" panose="020B0709000202000203" pitchFamily="49" charset="0"/>
              </a:rPr>
              <a:t>nl</a:t>
            </a:r>
            <a:r>
              <a:rPr lang="en-GB" sz="1400" dirty="0">
                <a:latin typeface="APL385 Unicode" panose="020B0709000202000203" pitchFamily="49" charset="0"/>
              </a:rPr>
              <a:t> 2)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Category                                            Component file system 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DM                 FILE NAME ERROR        '</a:t>
            </a:r>
            <a:r>
              <a:rPr lang="en-GB" sz="1400" dirty="0" err="1">
                <a:latin typeface="APL385 Unicode" panose="020B0709000202000203" pitchFamily="49" charset="0"/>
              </a:rPr>
              <a:t>andys</a:t>
            </a:r>
            <a:r>
              <a:rPr lang="en-GB" sz="1400" dirty="0">
                <a:latin typeface="APL385 Unicode" panose="020B0709000202000203" pitchFamily="49" charset="0"/>
              </a:rPr>
              <a:t>'⎕FTIE 1               ∧  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EM                                                        FILE NAME ERROR 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EN                                                                     22 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ENX                                                                    11 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</a:t>
            </a:r>
            <a:r>
              <a:rPr lang="en-GB" sz="1400" dirty="0" err="1">
                <a:latin typeface="APL385 Unicode" panose="020B0709000202000203" pitchFamily="49" charset="0"/>
              </a:rPr>
              <a:t>HelpURL</a:t>
            </a:r>
            <a:r>
              <a:rPr lang="en-GB" sz="1400" dirty="0">
                <a:latin typeface="APL385 Unicode" panose="020B0709000202000203" pitchFamily="49" charset="0"/>
              </a:rPr>
              <a:t>           https://help.dyalog.com/dmx/19.0/Componentfilesystem/11 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</a:t>
            </a:r>
            <a:r>
              <a:rPr lang="en-GB" sz="1400" dirty="0" err="1">
                <a:latin typeface="APL385 Unicode" panose="020B0709000202000203" pitchFamily="49" charset="0"/>
              </a:rPr>
              <a:t>InternalLocation</a:t>
            </a:r>
            <a:r>
              <a:rPr lang="en-GB" sz="1400" dirty="0">
                <a:latin typeface="APL385 Unicode" panose="020B0709000202000203" pitchFamily="49" charset="0"/>
              </a:rPr>
              <a:t>                                           qfile1.c  4438 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Message                                        </a:t>
            </a:r>
            <a:r>
              <a:rPr lang="en-GB" sz="1400" dirty="0" err="1">
                <a:latin typeface="APL385 Unicode" panose="020B0709000202000203" pitchFamily="49" charset="0"/>
              </a:rPr>
              <a:t>andys</a:t>
            </a:r>
            <a:r>
              <a:rPr lang="en-GB" sz="1400" dirty="0">
                <a:latin typeface="APL385 Unicode" panose="020B0709000202000203" pitchFamily="49" charset="0"/>
              </a:rPr>
              <a:t>: Unable to open file 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</a:t>
            </a:r>
            <a:r>
              <a:rPr lang="en-GB" sz="1400" dirty="0" err="1">
                <a:latin typeface="APL385 Unicode" panose="020B0709000202000203" pitchFamily="49" charset="0"/>
              </a:rPr>
              <a:t>OSError</a:t>
            </a:r>
            <a:r>
              <a:rPr lang="en-GB" sz="1400" dirty="0">
                <a:latin typeface="APL385 Unicode" panose="020B0709000202000203" pitchFamily="49" charset="0"/>
              </a:rPr>
              <a:t>                  1 2  The system cannot find the file specified.  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Vendor                                                             Dyalog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A07178B-D7BD-A641-33BC-33C4DB788EE4}"/>
                  </a:ext>
                </a:extLst>
              </p14:cNvPr>
              <p14:cNvContentPartPr/>
              <p14:nvPr/>
            </p14:nvContentPartPr>
            <p14:xfrm>
              <a:off x="507194" y="3015235"/>
              <a:ext cx="2139480" cy="2538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A07178B-D7BD-A641-33BC-33C4DB788E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1074" y="3009115"/>
                <a:ext cx="2151720" cy="26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0007BD1-EF1E-C956-F3E0-1D8898EBA3A5}"/>
                  </a:ext>
                </a:extLst>
              </p14:cNvPr>
              <p14:cNvContentPartPr/>
              <p14:nvPr/>
            </p14:nvContentPartPr>
            <p14:xfrm>
              <a:off x="6848594" y="3008023"/>
              <a:ext cx="1582200" cy="2458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0007BD1-EF1E-C956-F3E0-1D8898EBA3A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42474" y="3001903"/>
                <a:ext cx="1594440" cy="25812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764121F-848A-33F3-750D-79808574104E}"/>
              </a:ext>
            </a:extLst>
          </p:cNvPr>
          <p:cNvSpPr txBox="1"/>
          <p:nvPr/>
        </p:nvSpPr>
        <p:spPr>
          <a:xfrm>
            <a:off x="507194" y="4027757"/>
            <a:ext cx="5340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PL385 Unicode" panose="020B0709000202000203" pitchFamily="49" charset="0"/>
              </a:rPr>
              <a:t>       '.'⎕</a:t>
            </a:r>
            <a:r>
              <a:rPr lang="en-US" sz="1400" dirty="0" err="1">
                <a:latin typeface="APL385 Unicode" panose="020B0709000202000203" pitchFamily="49" charset="0"/>
              </a:rPr>
              <a:t>wg'APLVersion</a:t>
            </a:r>
            <a:r>
              <a:rPr lang="en-US" sz="1400" dirty="0">
                <a:latin typeface="APL385 Unicode" panose="020B0709000202000203" pitchFamily="49" charset="0"/>
              </a:rPr>
              <a:t>'</a:t>
            </a:r>
          </a:p>
          <a:p>
            <a:r>
              <a:rPr lang="en-US" sz="1400" dirty="0">
                <a:latin typeface="APL385 Unicode" panose="020B0709000202000203" pitchFamily="49" charset="0"/>
              </a:rPr>
              <a:t> Windows-64  19.0.47901.0  W  Development </a:t>
            </a:r>
            <a:endParaRPr lang="en-GB" sz="1400" dirty="0">
              <a:latin typeface="APL385 Unicode" panose="020B0709000202000203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E9B4E280-9271-C185-5EC0-BB7BD333766B}"/>
                  </a:ext>
                </a:extLst>
              </p14:cNvPr>
              <p14:cNvContentPartPr/>
              <p14:nvPr/>
            </p14:nvContentPartPr>
            <p14:xfrm>
              <a:off x="1897874" y="4246177"/>
              <a:ext cx="1164240" cy="2818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E9B4E280-9271-C185-5EC0-BB7BD333766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91754" y="4240057"/>
                <a:ext cx="1176480" cy="29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9C768338-F624-7B4B-25AB-3B008114CE2B}"/>
                  </a:ext>
                </a:extLst>
              </p14:cNvPr>
              <p14:cNvContentPartPr/>
              <p14:nvPr/>
            </p14:nvContentPartPr>
            <p14:xfrm>
              <a:off x="1857914" y="4689697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9C768338-F624-7B4B-25AB-3B008114CE2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51794" y="4683577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016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3D7B4-7EE3-F900-F6A2-CCC30F8B49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E1FFE8F-C452-4A85-EF6D-9E0047B8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⎕DMX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F1B693-4687-E1E4-AFAF-0FB9989D2D9C}"/>
              </a:ext>
            </a:extLst>
          </p:cNvPr>
          <p:cNvSpPr txBox="1"/>
          <p:nvPr/>
        </p:nvSpPr>
        <p:spPr>
          <a:xfrm>
            <a:off x="641681" y="1125470"/>
            <a:ext cx="795350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PL385 Unicode" panose="020B0709000202000203" pitchFamily="49" charset="0"/>
              </a:rPr>
              <a:t> ⎕</a:t>
            </a:r>
            <a:r>
              <a:rPr lang="en-GB" sz="1400" dirty="0" err="1">
                <a:latin typeface="APL385 Unicode" panose="020B0709000202000203" pitchFamily="49" charset="0"/>
              </a:rPr>
              <a:t>json</a:t>
            </a:r>
            <a:r>
              <a:rPr lang="en-GB" sz="1400" dirty="0">
                <a:latin typeface="APL385 Unicode" panose="020B0709000202000203" pitchFamily="49" charset="0"/>
              </a:rPr>
              <a:t> ⎕</a:t>
            </a:r>
            <a:r>
              <a:rPr lang="en-GB" sz="1400" dirty="0" err="1">
                <a:latin typeface="APL385 Unicode" panose="020B0709000202000203" pitchFamily="49" charset="0"/>
              </a:rPr>
              <a:t>dmx</a:t>
            </a:r>
            <a:endParaRPr lang="en-GB" sz="1400" dirty="0">
              <a:latin typeface="APL385 Unicode" panose="020B0709000202000203" pitchFamily="49" charset="0"/>
            </a:endParaRPr>
          </a:p>
          <a:p>
            <a:r>
              <a:rPr lang="en-GB" sz="1400" dirty="0">
                <a:latin typeface="APL385 Unicode" panose="020B0709000202000203" pitchFamily="49" charset="0"/>
              </a:rPr>
              <a:t>{"</a:t>
            </a:r>
            <a:r>
              <a:rPr lang="en-GB" sz="1400" dirty="0" err="1">
                <a:latin typeface="APL385 Unicode" panose="020B0709000202000203" pitchFamily="49" charset="0"/>
              </a:rPr>
              <a:t>Category":"Component</a:t>
            </a:r>
            <a:r>
              <a:rPr lang="en-GB" sz="1400" dirty="0">
                <a:latin typeface="APL385 Unicode" panose="020B0709000202000203" pitchFamily="49" charset="0"/>
              </a:rPr>
              <a:t> file </a:t>
            </a:r>
            <a:r>
              <a:rPr lang="en-GB" sz="1400" dirty="0" err="1">
                <a:latin typeface="APL385 Unicode" panose="020B0709000202000203" pitchFamily="49" charset="0"/>
              </a:rPr>
              <a:t>system","DM</a:t>
            </a:r>
            <a:r>
              <a:rPr lang="en-GB" sz="1400" dirty="0">
                <a:latin typeface="APL385 Unicode" panose="020B0709000202000203" pitchFamily="49" charset="0"/>
              </a:rPr>
              <a:t>":["FILE NAME ERROR","      'an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     </a:t>
            </a:r>
            <a:r>
              <a:rPr lang="en-GB" sz="1400" dirty="0" err="1">
                <a:latin typeface="APL385 Unicode" panose="020B0709000202000203" pitchFamily="49" charset="0"/>
              </a:rPr>
              <a:t>dys</a:t>
            </a:r>
            <a:r>
              <a:rPr lang="en-GB" sz="1400" dirty="0">
                <a:latin typeface="APL385 Unicode" panose="020B0709000202000203" pitchFamily="49" charset="0"/>
              </a:rPr>
              <a:t>'⎕FTIE 1","             ∧"],"EM":"FILE NAME ERROR","EN":22,"E</a:t>
            </a:r>
          </a:p>
          <a:p>
            <a:r>
              <a:rPr lang="en-GB" sz="1400" dirty="0">
                <a:latin typeface="APL385 Unicode" panose="020B0709000202000203" pitchFamily="49" charset="0"/>
              </a:rPr>
              <a:t>      NX":11,"HelpURL":"https://help.dyalog.com/</a:t>
            </a:r>
            <a:r>
              <a:rPr lang="en-GB" sz="1400" dirty="0" err="1">
                <a:latin typeface="APL385 Unicode" panose="020B0709000202000203" pitchFamily="49" charset="0"/>
              </a:rPr>
              <a:t>dmx</a:t>
            </a:r>
            <a:r>
              <a:rPr lang="en-GB" sz="1400" dirty="0">
                <a:latin typeface="APL385 Unicode" panose="020B0709000202000203" pitchFamily="49" charset="0"/>
              </a:rPr>
              <a:t>/19.0/</a:t>
            </a:r>
            <a:r>
              <a:rPr lang="en-GB" sz="1400" dirty="0" err="1">
                <a:latin typeface="APL385 Unicode" panose="020B0709000202000203" pitchFamily="49" charset="0"/>
              </a:rPr>
              <a:t>Componentfile</a:t>
            </a:r>
            <a:endParaRPr lang="en-GB" sz="1400" dirty="0">
              <a:latin typeface="APL385 Unicode" panose="020B0709000202000203" pitchFamily="49" charset="0"/>
            </a:endParaRPr>
          </a:p>
          <a:p>
            <a:r>
              <a:rPr lang="en-GB" sz="1400" dirty="0">
                <a:latin typeface="APL385 Unicode" panose="020B0709000202000203" pitchFamily="49" charset="0"/>
              </a:rPr>
              <a:t>      system/11","InternalLocation":["qfile1.c",4438],"Message":"</a:t>
            </a:r>
            <a:r>
              <a:rPr lang="en-GB" sz="1400" dirty="0" err="1">
                <a:latin typeface="APL385 Unicode" panose="020B0709000202000203" pitchFamily="49" charset="0"/>
              </a:rPr>
              <a:t>andys</a:t>
            </a:r>
            <a:endParaRPr lang="en-GB" sz="1400" dirty="0">
              <a:latin typeface="APL385 Unicode" panose="020B0709000202000203" pitchFamily="49" charset="0"/>
            </a:endParaRPr>
          </a:p>
          <a:p>
            <a:r>
              <a:rPr lang="en-GB" sz="1400" dirty="0">
                <a:latin typeface="APL385 Unicode" panose="020B0709000202000203" pitchFamily="49" charset="0"/>
              </a:rPr>
              <a:t>      : Unable to open file","</a:t>
            </a:r>
            <a:r>
              <a:rPr lang="en-GB" sz="1400" dirty="0" err="1">
                <a:latin typeface="APL385 Unicode" panose="020B0709000202000203" pitchFamily="49" charset="0"/>
              </a:rPr>
              <a:t>OSError</a:t>
            </a:r>
            <a:r>
              <a:rPr lang="en-GB" sz="1400" dirty="0">
                <a:latin typeface="APL385 Unicode" panose="020B0709000202000203" pitchFamily="49" charset="0"/>
              </a:rPr>
              <a:t>":[1,2,"The system cannot find </a:t>
            </a:r>
            <a:r>
              <a:rPr lang="en-GB" sz="1400" dirty="0" err="1">
                <a:latin typeface="APL385 Unicode" panose="020B0709000202000203" pitchFamily="49" charset="0"/>
              </a:rPr>
              <a:t>th</a:t>
            </a:r>
            <a:endParaRPr lang="en-GB" sz="1400" dirty="0">
              <a:latin typeface="APL385 Unicode" panose="020B0709000202000203" pitchFamily="49" charset="0"/>
            </a:endParaRPr>
          </a:p>
          <a:p>
            <a:r>
              <a:rPr lang="en-GB" sz="1400" dirty="0">
                <a:latin typeface="APL385 Unicode" panose="020B0709000202000203" pitchFamily="49" charset="0"/>
              </a:rPr>
              <a:t>      e file specified."],"</a:t>
            </a:r>
            <a:r>
              <a:rPr lang="en-GB" sz="1400" dirty="0" err="1">
                <a:latin typeface="APL385 Unicode" panose="020B0709000202000203" pitchFamily="49" charset="0"/>
              </a:rPr>
              <a:t>Vendor":"Dyalog</a:t>
            </a:r>
            <a:r>
              <a:rPr lang="en-GB" sz="1400" dirty="0">
                <a:latin typeface="APL385 Unicode" panose="020B0709000202000203" pitchFamily="49" charset="0"/>
              </a:rPr>
              <a:t>"}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3A812B-FEFF-57B7-EB01-70933C5B19BD}"/>
              </a:ext>
            </a:extLst>
          </p:cNvPr>
          <p:cNvSpPr txBox="1"/>
          <p:nvPr/>
        </p:nvSpPr>
        <p:spPr>
          <a:xfrm>
            <a:off x="795130" y="3372677"/>
            <a:ext cx="5254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</a:t>
            </a:r>
            <a:r>
              <a:rPr lang="en-GB" dirty="0" err="1">
                <a:latin typeface="APL385 Unicode" panose="020B0709000202000203" pitchFamily="49" charset="0"/>
              </a:rPr>
              <a:t>dmx</a:t>
            </a:r>
            <a:r>
              <a:rPr lang="en-GB" dirty="0">
                <a:latin typeface="APL385 Unicode" panose="020B0709000202000203" pitchFamily="49" charset="0"/>
              </a:rPr>
              <a:t> ⎕</a:t>
            </a:r>
            <a:r>
              <a:rPr lang="en-GB" dirty="0" err="1">
                <a:latin typeface="APL385 Unicode" panose="020B0709000202000203" pitchFamily="49" charset="0"/>
              </a:rPr>
              <a:t>nv</a:t>
            </a:r>
            <a:r>
              <a:rPr lang="en-GB" dirty="0">
                <a:latin typeface="APL385 Unicode" panose="020B0709000202000203" pitchFamily="49" charset="0"/>
              </a:rPr>
              <a:t> ¯2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GB" dirty="0"/>
              <a:t>Wouldn't this be nice ?</a:t>
            </a:r>
          </a:p>
        </p:txBody>
      </p:sp>
    </p:spTree>
    <p:extLst>
      <p:ext uri="{BB962C8B-B14F-4D97-AF65-F5344CB8AC3E}">
        <p14:creationId xmlns:p14="http://schemas.microsoft.com/office/powerpoint/2010/main" val="391914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247D14-62F6-1D59-7788-42F34FFDE8F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9FC1B-583C-4DDD-4B38-06F09077C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Thank you for listening</a:t>
            </a:r>
          </a:p>
          <a:p>
            <a:endParaRPr lang="en-GB" dirty="0">
              <a:hlinkClick r:id="rId2"/>
            </a:endParaRPr>
          </a:p>
          <a:p>
            <a:endParaRPr lang="en-GB">
              <a:hlinkClick r:id="rId2"/>
            </a:endParaRP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endParaRPr lang="en-GB" dirty="0">
              <a:hlinkClick r:id="rId2"/>
            </a:endParaRPr>
          </a:p>
          <a:p>
            <a:pPr marL="0" indent="0" algn="ctr">
              <a:buNone/>
            </a:pPr>
            <a:r>
              <a:rPr lang="en-GB" dirty="0">
                <a:hlinkClick r:id="rId2"/>
              </a:rPr>
              <a:t>andys@dyalog.com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A234B-B09B-A93F-5E44-47C0D7CF54A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582D1D-A20F-606F-54DB-49A629C32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that's that !</a:t>
            </a:r>
          </a:p>
        </p:txBody>
      </p:sp>
    </p:spTree>
    <p:extLst>
      <p:ext uri="{BB962C8B-B14F-4D97-AF65-F5344CB8AC3E}">
        <p14:creationId xmlns:p14="http://schemas.microsoft.com/office/powerpoint/2010/main" val="3181304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glass of dark liquid&#10;&#10;Description automatically generated">
            <a:extLst>
              <a:ext uri="{FF2B5EF4-FFF2-40B4-BE49-F238E27FC236}">
                <a16:creationId xmlns:a16="http://schemas.microsoft.com/office/drawing/2014/main" id="{8267BAA2-1DAA-1475-A8D7-7D108027FD7E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183" y="797680"/>
            <a:ext cx="1773555" cy="2660487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21646-B12A-3DBA-A82F-AB80A00A5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1968132"/>
          </a:xfrm>
        </p:spPr>
        <p:txBody>
          <a:bodyPr>
            <a:normAutofit/>
          </a:bodyPr>
          <a:lstStyle/>
          <a:p>
            <a:r>
              <a:rPr lang="en-GB" dirty="0"/>
              <a:t>Without Geoff Streeter none of us would be here today</a:t>
            </a:r>
          </a:p>
          <a:p>
            <a:r>
              <a:rPr lang="en-GB" dirty="0"/>
              <a:t>Please raise a glass to him and wish him a long and happy retirement</a:t>
            </a:r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80E8BE6-43D1-20A7-00B9-B75596FA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Geoff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D51B4F-C465-6C04-FAD6-D37069381AF1}"/>
              </a:ext>
            </a:extLst>
          </p:cNvPr>
          <p:cNvSpPr txBox="1"/>
          <p:nvPr/>
        </p:nvSpPr>
        <p:spPr>
          <a:xfrm>
            <a:off x="6823874" y="2971447"/>
            <a:ext cx="1620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(with </a:t>
            </a:r>
            <a:r>
              <a:rPr lang="en-GB" sz="1400" dirty="0" err="1"/>
              <a:t>blackcurrent</a:t>
            </a:r>
            <a:r>
              <a:rPr lang="en-GB" sz="1400" dirty="0"/>
              <a:t> cordial of course !)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A179F9-F915-E38F-1236-73150AF5EDC3}"/>
              </a:ext>
            </a:extLst>
          </p:cNvPr>
          <p:cNvSpPr txBox="1"/>
          <p:nvPr/>
        </p:nvSpPr>
        <p:spPr>
          <a:xfrm>
            <a:off x="1534886" y="3401520"/>
            <a:ext cx="39596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[It depresses me that of the fulltime employees I started first.  From now on it may be Gramps Andy's Fireside Chat]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0563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C83245-ADB0-090C-DC79-830DCDDB620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405B8-E2D2-82DC-4A68-B2650EE2E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Largest workspace I've seen ?</a:t>
            </a:r>
          </a:p>
          <a:p>
            <a:pPr marL="457200" lvl="1" indent="0">
              <a:buNone/>
            </a:pPr>
            <a:r>
              <a:rPr lang="en-GB" sz="4000" dirty="0"/>
              <a:t>2T(</a:t>
            </a:r>
            <a:r>
              <a:rPr lang="en-GB" sz="4000" dirty="0" err="1"/>
              <a:t>erabytes</a:t>
            </a:r>
            <a:r>
              <a:rPr lang="en-GB" sz="4000" dirty="0"/>
              <a:t>)</a:t>
            </a:r>
          </a:p>
          <a:p>
            <a:r>
              <a:rPr lang="en-GB" sz="2800" dirty="0" err="1"/>
              <a:t>HttpCommand</a:t>
            </a:r>
            <a:endParaRPr lang="en-GB" sz="2800" dirty="0"/>
          </a:p>
          <a:p>
            <a:pPr lvl="1"/>
            <a:r>
              <a:rPr lang="en-GB" sz="2400" dirty="0"/>
              <a:t>500000 times in single process</a:t>
            </a:r>
          </a:p>
          <a:p>
            <a:pPr lvl="1"/>
            <a:endParaRPr lang="en-GB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35A2B-3848-95E4-236A-E776F970FFB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223D86-CD2F-45CD-0577-C60AE5A72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Matters Arising</a:t>
            </a:r>
          </a:p>
        </p:txBody>
      </p:sp>
    </p:spTree>
    <p:extLst>
      <p:ext uri="{BB962C8B-B14F-4D97-AF65-F5344CB8AC3E}">
        <p14:creationId xmlns:p14="http://schemas.microsoft.com/office/powerpoint/2010/main" val="402933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A593DC-76DD-8DE0-DD3B-DA8D7B9A1E3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D0DAC-8B3D-09D3-3C22-41988648B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Ours are for demo/development  purposes only</a:t>
            </a:r>
          </a:p>
          <a:p>
            <a:pPr lvl="1"/>
            <a:r>
              <a:rPr lang="en-GB" dirty="0"/>
              <a:t>We can help but you/your IT department should set them up</a:t>
            </a:r>
          </a:p>
          <a:p>
            <a:pPr lvl="2"/>
            <a:r>
              <a:rPr lang="en-GB" dirty="0"/>
              <a:t>Reduces security discussions</a:t>
            </a:r>
          </a:p>
          <a:p>
            <a:pPr lvl="1"/>
            <a:r>
              <a:rPr lang="en-GB" dirty="0"/>
              <a:t>You can always strip bits out of our installation</a:t>
            </a:r>
          </a:p>
          <a:p>
            <a:pPr lvl="2"/>
            <a:r>
              <a:rPr lang="en-GB" dirty="0" err="1"/>
              <a:t>eg</a:t>
            </a:r>
            <a:r>
              <a:rPr lang="en-GB" dirty="0"/>
              <a:t> help, </a:t>
            </a:r>
            <a:r>
              <a:rPr lang="en-GB" dirty="0" err="1"/>
              <a:t>ws</a:t>
            </a:r>
            <a:r>
              <a:rPr lang="en-GB" dirty="0"/>
              <a:t>, samples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85DD5-6702-1DAF-4A88-3364CEAAB12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27A8F4-A54B-D672-ADE0-CBEA8C32A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Docker Containers</a:t>
            </a:r>
          </a:p>
        </p:txBody>
      </p:sp>
    </p:spTree>
    <p:extLst>
      <p:ext uri="{BB962C8B-B14F-4D97-AF65-F5344CB8AC3E}">
        <p14:creationId xmlns:p14="http://schemas.microsoft.com/office/powerpoint/2010/main" val="339900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8B7DAB-4381-EDAB-A795-DE012AC12BC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119FB-CF7B-F5A2-3675-24C28FBB2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Standard QAs</a:t>
            </a:r>
          </a:p>
          <a:p>
            <a:r>
              <a:rPr lang="en-GB" dirty="0"/>
              <a:t>"Shuffle" QAs</a:t>
            </a:r>
          </a:p>
          <a:p>
            <a:r>
              <a:rPr lang="en-GB" dirty="0"/>
              <a:t>Code coverage</a:t>
            </a:r>
          </a:p>
          <a:p>
            <a:pPr lvl="1"/>
            <a:r>
              <a:rPr lang="en-GB" dirty="0"/>
              <a:t>Aarush working on improving this and on new generation of QAs </a:t>
            </a:r>
          </a:p>
          <a:p>
            <a:r>
              <a:rPr lang="en-GB" dirty="0"/>
              <a:t>Fuzz testing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FD2CF-0394-6A00-517D-39B11BEADB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715E7BF-516C-C5AC-E79C-521A99BF9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</a:t>
            </a:r>
          </a:p>
        </p:txBody>
      </p:sp>
    </p:spTree>
    <p:extLst>
      <p:ext uri="{BB962C8B-B14F-4D97-AF65-F5344CB8AC3E}">
        <p14:creationId xmlns:p14="http://schemas.microsoft.com/office/powerpoint/2010/main" val="283051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xplosion: 14 Points 5">
            <a:extLst>
              <a:ext uri="{FF2B5EF4-FFF2-40B4-BE49-F238E27FC236}">
                <a16:creationId xmlns:a16="http://schemas.microsoft.com/office/drawing/2014/main" id="{BFCD676B-6B79-5447-D2B4-57F234AE3E65}"/>
              </a:ext>
            </a:extLst>
          </p:cNvPr>
          <p:cNvSpPr/>
          <p:nvPr/>
        </p:nvSpPr>
        <p:spPr>
          <a:xfrm rot="20049386">
            <a:off x="3349395" y="217807"/>
            <a:ext cx="3858182" cy="1910443"/>
          </a:xfrm>
          <a:prstGeom prst="irregularSeal2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''⎕R(('')⎕R''⍕)''</a:t>
            </a:r>
          </a:p>
        </p:txBody>
      </p:sp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84CF5524-F007-67CB-AB8A-B789C9442294}"/>
              </a:ext>
            </a:extLst>
          </p:cNvPr>
          <p:cNvSpPr/>
          <p:nvPr/>
        </p:nvSpPr>
        <p:spPr>
          <a:xfrm rot="2538459">
            <a:off x="-155433" y="2872763"/>
            <a:ext cx="2471167" cy="1191986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dirty="0"/>
              <a:t>#.(f←∘⊢)¨0 </a:t>
            </a:r>
          </a:p>
        </p:txBody>
      </p:sp>
      <p:sp>
        <p:nvSpPr>
          <p:cNvPr id="8" name="Explosion: 14 Points 7">
            <a:extLst>
              <a:ext uri="{FF2B5EF4-FFF2-40B4-BE49-F238E27FC236}">
                <a16:creationId xmlns:a16="http://schemas.microsoft.com/office/drawing/2014/main" id="{7872F3C3-48C8-D3FB-E777-57F4E5C20B20}"/>
              </a:ext>
            </a:extLst>
          </p:cNvPr>
          <p:cNvSpPr/>
          <p:nvPr/>
        </p:nvSpPr>
        <p:spPr>
          <a:xfrm rot="18192962">
            <a:off x="6092202" y="2478756"/>
            <a:ext cx="3540378" cy="1185488"/>
          </a:xfrm>
          <a:prstGeom prst="irregularSeal2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dirty="0"/>
              <a:t>(,#).(@0)∘⊢⍬</a:t>
            </a:r>
          </a:p>
        </p:txBody>
      </p:sp>
      <p:sp>
        <p:nvSpPr>
          <p:cNvPr id="9" name="Explosion: 8 Points 8">
            <a:extLst>
              <a:ext uri="{FF2B5EF4-FFF2-40B4-BE49-F238E27FC236}">
                <a16:creationId xmlns:a16="http://schemas.microsoft.com/office/drawing/2014/main" id="{4EF8BC64-E4C2-5896-FEE2-123A8C099780}"/>
              </a:ext>
            </a:extLst>
          </p:cNvPr>
          <p:cNvSpPr/>
          <p:nvPr/>
        </p:nvSpPr>
        <p:spPr>
          <a:xfrm rot="17151303">
            <a:off x="4866520" y="1884120"/>
            <a:ext cx="3222091" cy="1595908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dirty="0"/>
              <a:t>#.{⍵}.(# #).{⍵}           </a:t>
            </a:r>
          </a:p>
        </p:txBody>
      </p:sp>
      <p:sp>
        <p:nvSpPr>
          <p:cNvPr id="12" name="Explosion: 8 Points 11">
            <a:extLst>
              <a:ext uri="{FF2B5EF4-FFF2-40B4-BE49-F238E27FC236}">
                <a16:creationId xmlns:a16="http://schemas.microsoft.com/office/drawing/2014/main" id="{D083E5DA-6DFB-6743-18FA-00DA41CE5EE2}"/>
              </a:ext>
            </a:extLst>
          </p:cNvPr>
          <p:cNvSpPr/>
          <p:nvPr/>
        </p:nvSpPr>
        <p:spPr>
          <a:xfrm rot="2190999">
            <a:off x="883837" y="1936024"/>
            <a:ext cx="4783881" cy="2090058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sz="1600" dirty="0"/>
              <a:t>3 1 {⍸≡↓↓{+/,⍵}⌺⍺⊢⍵}⍪0 0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4C258DB-CD88-B2A1-2B1C-4BA812AF4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300" y="178493"/>
            <a:ext cx="4248472" cy="685535"/>
          </a:xfrm>
          <a:solidFill>
            <a:schemeClr val="bg1"/>
          </a:solidFill>
        </p:spPr>
        <p:txBody>
          <a:bodyPr/>
          <a:lstStyle/>
          <a:p>
            <a:r>
              <a:rPr lang="en-GB" dirty="0"/>
              <a:t>What do these do 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3F3C17-DFA8-EC15-0D15-CD98436E55A1}"/>
              </a:ext>
            </a:extLst>
          </p:cNvPr>
          <p:cNvSpPr txBox="1"/>
          <p:nvPr/>
        </p:nvSpPr>
        <p:spPr>
          <a:xfrm>
            <a:off x="2747210" y="1649361"/>
            <a:ext cx="3649579" cy="1330104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tIns="540000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All killed the interpreter</a:t>
            </a:r>
          </a:p>
          <a:p>
            <a:pPr algn="ctr"/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32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2193</Words>
  <Application>Microsoft Office PowerPoint</Application>
  <PresentationFormat>On-screen Show (16:9)</PresentationFormat>
  <Paragraphs>320</Paragraphs>
  <Slides>42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Wingdings 2</vt:lpstr>
      <vt:lpstr>Sarabun</vt:lpstr>
      <vt:lpstr>Wingdings</vt:lpstr>
      <vt:lpstr>Calibri</vt:lpstr>
      <vt:lpstr>APL385 Unicode</vt:lpstr>
      <vt:lpstr>Arial</vt:lpstr>
      <vt:lpstr>Courier New</vt:lpstr>
      <vt:lpstr>Office Theme</vt:lpstr>
      <vt:lpstr>The Return of Uncle Andy's Fireside Chat</vt:lpstr>
      <vt:lpstr>Agenda</vt:lpstr>
      <vt:lpstr>Geoff</vt:lpstr>
      <vt:lpstr>PowerPoint Presentation</vt:lpstr>
      <vt:lpstr>Geoff</vt:lpstr>
      <vt:lpstr>Matters Arising</vt:lpstr>
      <vt:lpstr>Docker Containers</vt:lpstr>
      <vt:lpstr>Testing</vt:lpstr>
      <vt:lpstr>What do these do ?</vt:lpstr>
      <vt:lpstr>Fuzz Tests</vt:lpstr>
      <vt:lpstr>Fuzz Tests</vt:lpstr>
      <vt:lpstr>Fuzz Tests: ⎕ninfo on Windows</vt:lpstr>
      <vt:lpstr>Announcements</vt:lpstr>
      <vt:lpstr>Withdrawal of the R-interface</vt:lpstr>
      <vt:lpstr>Withdrawal of 819⌶ in 20.0</vt:lpstr>
      <vt:lpstr>⎕wc and folding</vt:lpstr>
      <vt:lpstr>Benefits of ⎕c</vt:lpstr>
      <vt:lpstr>Array Editor</vt:lpstr>
      <vt:lpstr>Syncfusion</vt:lpstr>
      <vt:lpstr>An aside: 32-bit, Classic</vt:lpstr>
      <vt:lpstr>Classic</vt:lpstr>
      <vt:lpstr>19.0 User Meeting release</vt:lpstr>
      <vt:lpstr>Mac support</vt:lpstr>
      <vt:lpstr>Additional mac packaging</vt:lpstr>
      <vt:lpstr>RIDE User Guide etc.</vt:lpstr>
      <vt:lpstr>Miscellaneous</vt:lpstr>
      <vt:lpstr>)ed has more relaxed arguments</vt:lpstr>
      <vt:lpstr>LOG_FILE &amp; ⎕se.LogFile</vt:lpstr>
      <vt:lpstr>DYALOG_GUTTER_ENABLE</vt:lpstr>
      <vt:lpstr> ⎕dr and Booleans</vt:lpstr>
      <vt:lpstr>Dyadic ⎕dr and "sticky bit"</vt:lpstr>
      <vt:lpstr>New I-Beams</vt:lpstr>
      <vt:lpstr>New I-Beams: 2250⌶</vt:lpstr>
      <vt:lpstr>New I-Beams: 2250⌶⍬</vt:lpstr>
      <vt:lpstr>New I-Beams: 2250⌶</vt:lpstr>
      <vt:lpstr>New I-Beams</vt:lpstr>
      <vt:lpstr>Windows: ⎕se.Caption</vt:lpstr>
      <vt:lpstr>Windows: ⎕se.Caption</vt:lpstr>
      <vt:lpstr>(Maybe) ⍝ in saved in output</vt:lpstr>
      <vt:lpstr>⎕DMX</vt:lpstr>
      <vt:lpstr>⎕DMX</vt:lpstr>
      <vt:lpstr>And that's that 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Fiona Smith</cp:lastModifiedBy>
  <cp:revision>258</cp:revision>
  <dcterms:created xsi:type="dcterms:W3CDTF">2019-07-25T11:46:05Z</dcterms:created>
  <dcterms:modified xsi:type="dcterms:W3CDTF">2023-10-23T11:17:36Z</dcterms:modified>
</cp:coreProperties>
</file>