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61" r:id="rId2"/>
    <p:sldId id="261" r:id="rId3"/>
    <p:sldId id="257" r:id="rId4"/>
    <p:sldId id="267" r:id="rId5"/>
    <p:sldId id="281" r:id="rId6"/>
    <p:sldId id="283" r:id="rId7"/>
    <p:sldId id="282" r:id="rId8"/>
    <p:sldId id="284" r:id="rId9"/>
    <p:sldId id="268" r:id="rId10"/>
    <p:sldId id="286" r:id="rId11"/>
    <p:sldId id="285" r:id="rId12"/>
    <p:sldId id="287" r:id="rId13"/>
    <p:sldId id="289" r:id="rId14"/>
    <p:sldId id="288" r:id="rId15"/>
    <p:sldId id="290" r:id="rId16"/>
    <p:sldId id="358" r:id="rId17"/>
    <p:sldId id="359" r:id="rId18"/>
    <p:sldId id="273" r:id="rId19"/>
    <p:sldId id="360" r:id="rId20"/>
  </p:sldIdLst>
  <p:sldSz cx="9144000" cy="5143500" type="screen16x9"/>
  <p:notesSz cx="6858000" cy="9144000"/>
  <p:embeddedFontLst>
    <p:embeddedFont>
      <p:font typeface="APL385 Unicode" panose="020B0709000202000203" pitchFamily="49" charset="0"/>
      <p:regular r:id="rId23"/>
    </p:embeddedFont>
    <p:embeddedFont>
      <p:font typeface="Calibri" panose="020F0502020204030204" pitchFamily="34" charset="0"/>
      <p:regular r:id="rId23"/>
      <p:bold r:id="rId23"/>
      <p:italic r:id="rId23"/>
      <p:boldItalic r:id="rId23"/>
    </p:embeddedFont>
    <p:embeddedFont>
      <p:font typeface="Sarabun" panose="00000500000000000000" pitchFamily="2" charset="-34"/>
      <p:regular r:id="rId24"/>
      <p:bold r:id="rId25"/>
      <p:italic r:id="rId26"/>
      <p:boldItalic r:id="rId27"/>
    </p:embeddedFont>
    <p:embeddedFont>
      <p:font typeface="Wingdings 2" panose="05020102010507070707" pitchFamily="18" charset="2"/>
      <p:regular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6D8F"/>
    <a:srgbClr val="3B475E"/>
    <a:srgbClr val="ED7F00"/>
    <a:srgbClr val="FDFDF5"/>
    <a:srgbClr val="F6F6D9"/>
    <a:srgbClr val="BBB5D6"/>
    <a:srgbClr val="928ABD"/>
    <a:srgbClr val="373535"/>
    <a:srgbClr val="FFFFFF"/>
    <a:srgbClr val="EC71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71" autoAdjust="0"/>
    <p:restoredTop sz="95508" autoAdjust="0"/>
  </p:normalViewPr>
  <p:slideViewPr>
    <p:cSldViewPr snapToGrid="0">
      <p:cViewPr varScale="1">
        <p:scale>
          <a:sx n="97" d="100"/>
          <a:sy n="97" d="100"/>
        </p:scale>
        <p:origin x="442" y="6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693" y="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NUL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font" Target="fonts/font4.fntdata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6A3BD-28BD-4949-B52F-24E999822598}" type="datetimeFigureOut">
              <a:rPr lang="en-GB" smtClean="0">
                <a:latin typeface="Sarabun" panose="00000500000000000000" pitchFamily="2" charset="-34"/>
              </a:rPr>
              <a:t>17/10/2023</a:t>
            </a:fld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370AB-76A5-41F1-9753-9FE7E667F0C0}" type="slidenum">
              <a:rPr lang="en-GB" smtClean="0">
                <a:latin typeface="Sarabun" panose="00000500000000000000" pitchFamily="2" charset="-34"/>
              </a:rPr>
              <a:t>‹#›</a:t>
            </a:fld>
            <a:endParaRPr lang="en-GB" dirty="0">
              <a:latin typeface="Sarabun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64718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arabun" panose="00000500000000000000" pitchFamily="2" charset="-34"/>
              </a:defRPr>
            </a:lvl1pPr>
          </a:lstStyle>
          <a:p>
            <a:fld id="{CDEAEF8A-5BB8-41C8-B8C2-160617C17EF4}" type="datetimeFigureOut">
              <a:rPr lang="en-GB" smtClean="0"/>
              <a:pPr/>
              <a:t>17/10/2023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arabun" panose="00000500000000000000" pitchFamily="2" charset="-34"/>
              </a:defRPr>
            </a:lvl1pPr>
          </a:lstStyle>
          <a:p>
            <a:fld id="{4320660A-27FD-4528-AE7F-EC6080404EE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1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235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5060" y="1688053"/>
            <a:ext cx="5073517" cy="176739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3000" b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45061" y="3741620"/>
            <a:ext cx="5073516" cy="1024109"/>
          </a:xfrm>
        </p:spPr>
        <p:txBody>
          <a:bodyPr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000" i="1" baseline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 useBgFill="1">
        <p:nvSpPr>
          <p:cNvPr id="3" name="Rounded Rectangle 2"/>
          <p:cNvSpPr/>
          <p:nvPr userDrawn="1"/>
        </p:nvSpPr>
        <p:spPr>
          <a:xfrm>
            <a:off x="8616917" y="51470"/>
            <a:ext cx="405045" cy="27003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Sarabun" panose="00000500000000000000" pitchFamily="2" charset="-34"/>
            </a:endParaRPr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A1FD6475-DAC6-4418-8860-2980690695F9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3" t="-548" r="223" b="35658"/>
          <a:stretch/>
        </p:blipFill>
        <p:spPr bwMode="auto">
          <a:xfrm>
            <a:off x="528187" y="443885"/>
            <a:ext cx="3024002" cy="65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77D23D1-AF63-47CC-9FB3-B0A40D0C69CF}"/>
              </a:ext>
            </a:extLst>
          </p:cNvPr>
          <p:cNvSpPr txBox="1"/>
          <p:nvPr userDrawn="1"/>
        </p:nvSpPr>
        <p:spPr>
          <a:xfrm>
            <a:off x="445060" y="1127023"/>
            <a:ext cx="5073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600" kern="700" spc="-20" baseline="0" dirty="0">
                <a:solidFill>
                  <a:srgbClr val="3B475E"/>
                </a:solidFill>
                <a:latin typeface="Sarabun" panose="00000500000000000000" pitchFamily="2" charset="-34"/>
              </a:rPr>
              <a:t>Elsinore 2023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13720CA-FE42-49DE-A1AF-5214A01E7778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00FBA950-28F2-527A-811C-29FF763B12E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356737" y="1558099"/>
            <a:ext cx="1954700" cy="206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373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723925" y="1264925"/>
            <a:ext cx="2127975" cy="3242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717550" indent="-355600">
              <a:buSzPct val="60000"/>
              <a:buFont typeface="Courier New" panose="02070309020205020404" pitchFamily="49" charset="0"/>
              <a:buChar char="o"/>
              <a:defRPr/>
            </a:lvl2pPr>
            <a:lvl3pPr marL="1079500" indent="-361950">
              <a:buFont typeface="Wingdings" panose="05000000000000000000" pitchFamily="2" charset="2"/>
              <a:buChar char="§"/>
              <a:defRPr/>
            </a:lvl3pPr>
            <a:lvl4pPr marL="1433513" indent="-354013">
              <a:buFont typeface="Calibri" panose="020F0502020204030204" pitchFamily="34" charset="0"/>
              <a:buChar char="–"/>
              <a:defRPr/>
            </a:lvl4pPr>
          </a:lstStyle>
          <a:p>
            <a:r>
              <a:rPr lang="da-DK" dirty="0"/>
              <a:t>Space here </a:t>
            </a:r>
            <a:br>
              <a:rPr lang="da-DK" dirty="0"/>
            </a:br>
            <a:r>
              <a:rPr lang="da-DK" dirty="0"/>
              <a:t>for code </a:t>
            </a:r>
            <a:r>
              <a:rPr lang="da-DK" dirty="0">
                <a:latin typeface="APL385 Unicode" panose="020B0709000202000203" pitchFamily="49" charset="0"/>
              </a:rPr>
              <a:t>{⍺×⍵}</a:t>
            </a:r>
            <a:br>
              <a:rPr lang="da-DK" dirty="0"/>
            </a:br>
            <a:r>
              <a:rPr lang="da-DK" dirty="0"/>
              <a:t>pictures</a:t>
            </a:r>
            <a:br>
              <a:rPr lang="da-DK" dirty="0"/>
            </a:br>
            <a:r>
              <a:rPr lang="da-DK" dirty="0"/>
              <a:t>etc.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6DBA27B-8304-4CFA-81F2-07D6954C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/>
            </a:lvl1pPr>
            <a:lvl2pPr>
              <a:spcBef>
                <a:spcPts val="0"/>
              </a:spcBef>
              <a:buClr>
                <a:srgbClr val="FFA336"/>
              </a:buClr>
              <a:defRPr/>
            </a:lvl2pPr>
            <a:lvl3pPr>
              <a:spcBef>
                <a:spcPts val="0"/>
              </a:spcBef>
              <a:buClr>
                <a:srgbClr val="FFA336"/>
              </a:buClr>
              <a:defRPr/>
            </a:lvl3pPr>
            <a:lvl4pPr>
              <a:spcBef>
                <a:spcPts val="0"/>
              </a:spcBef>
              <a:buClr>
                <a:srgbClr val="FFA336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63CC7BCE-4ADF-4981-A51C-337EB4EACDF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28F4D49-482B-40A2-86AF-43C7452A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8352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W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6DBA27B-8304-4CFA-81F2-07D6954C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604088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/>
            </a:lvl1pPr>
            <a:lvl2pPr>
              <a:spcBef>
                <a:spcPts val="0"/>
              </a:spcBef>
              <a:buClr>
                <a:srgbClr val="FFA336"/>
              </a:buClr>
              <a:defRPr/>
            </a:lvl2pPr>
            <a:lvl3pPr>
              <a:spcBef>
                <a:spcPts val="0"/>
              </a:spcBef>
              <a:buClr>
                <a:srgbClr val="FFA336"/>
              </a:buClr>
              <a:defRPr/>
            </a:lvl3pPr>
            <a:lvl4pPr>
              <a:spcBef>
                <a:spcPts val="0"/>
              </a:spcBef>
              <a:buClr>
                <a:srgbClr val="FFA336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63CC7BCE-4ADF-4981-A51C-337EB4EACDF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28F4D49-482B-40A2-86AF-43C7452A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6864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1C07FA-679D-46C0-86F7-8D17779A0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4104000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4BF5B9E-EBC4-409F-984B-6D47D81EDF4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47260" y="1264925"/>
            <a:ext cx="4104641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7F951AB8-DA79-4083-BFE2-5D3BD28F0EF3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1378A4D6-E4A6-4021-9A3E-CD1962CFE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322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50CC00C7-834C-4ECD-A8A3-E409D29ECB59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4C4900D4-E042-4F52-A837-0B504DD6A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647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B9B8FD49-8E58-4EE8-BE57-8B874BC46CA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144769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W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000"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7" y="1275606"/>
            <a:ext cx="8478943" cy="3231359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483977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7" y="1264925"/>
            <a:ext cx="852837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9B4391E-A2CA-4E7C-B5A9-A31CF000D3E5}"/>
              </a:ext>
            </a:extLst>
          </p:cNvPr>
          <p:cNvSpPr txBox="1">
            <a:spLocks/>
          </p:cNvSpPr>
          <p:nvPr userDrawn="1"/>
        </p:nvSpPr>
        <p:spPr>
          <a:xfrm>
            <a:off x="710852" y="4745354"/>
            <a:ext cx="7066640" cy="39814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60000"/>
              <a:buFont typeface="Courier New" panose="02070309020205020404" pitchFamily="49" charset="0"/>
              <a:buChar char="o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Calibri" panose="020F0502020204030204" pitchFamily="34" charset="0"/>
              <a:buChar char="–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>
              <a:spcBef>
                <a:spcPts val="0"/>
              </a:spcBef>
            </a:pPr>
            <a:r>
              <a:rPr lang="en-US" sz="1600" dirty="0">
                <a:solidFill>
                  <a:srgbClr val="928ABD"/>
                </a:solidFill>
                <a:latin typeface="Sarabun" panose="00000500000000000000" pitchFamily="2" charset="-34"/>
              </a:rPr>
              <a:t>APL Tools Update</a:t>
            </a:r>
          </a:p>
        </p:txBody>
      </p:sp>
      <p:sp>
        <p:nvSpPr>
          <p:cNvPr id="49" name="Date Placeholder 3"/>
          <p:cNvSpPr txBox="1">
            <a:spLocks/>
          </p:cNvSpPr>
          <p:nvPr userDrawn="1"/>
        </p:nvSpPr>
        <p:spPr>
          <a:xfrm>
            <a:off x="45720" y="4743900"/>
            <a:ext cx="665132" cy="39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0" kern="1200">
                <a:solidFill>
                  <a:schemeClr val="bg1"/>
                </a:solidFill>
                <a:latin typeface="Klavika Medium" panose="02000603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02EDF88B-1B61-4481-9BD6-D2E23BF0DCD8}" type="slidenum">
              <a:rPr lang="en-GB" sz="1600" smtClean="0">
                <a:solidFill>
                  <a:srgbClr val="ED7F00"/>
                </a:solidFill>
                <a:latin typeface="Sarabun" panose="00000500000000000000" pitchFamily="2" charset="-34"/>
              </a:rPr>
              <a:pPr algn="l"/>
              <a:t>‹#›</a:t>
            </a:fld>
            <a:endParaRPr lang="en-GB" sz="1600" dirty="0">
              <a:solidFill>
                <a:srgbClr val="ED7F00"/>
              </a:solidFill>
              <a:latin typeface="Sarabun" panose="00000500000000000000" pitchFamily="2" charset="-34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AF9E24F-2BBD-45BB-A084-8C6DB7C8D692}"/>
              </a:ext>
            </a:extLst>
          </p:cNvPr>
          <p:cNvCxnSpPr>
            <a:cxnSpLocks/>
          </p:cNvCxnSpPr>
          <p:nvPr userDrawn="1"/>
        </p:nvCxnSpPr>
        <p:spPr>
          <a:xfrm>
            <a:off x="0" y="4700093"/>
            <a:ext cx="9144000" cy="0"/>
          </a:xfrm>
          <a:prstGeom prst="line">
            <a:avLst/>
          </a:prstGeom>
          <a:ln w="28575">
            <a:solidFill>
              <a:srgbClr val="928A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rapezoid 3">
            <a:extLst>
              <a:ext uri="{FF2B5EF4-FFF2-40B4-BE49-F238E27FC236}">
                <a16:creationId xmlns:a16="http://schemas.microsoft.com/office/drawing/2014/main" id="{7FA306A9-E836-4163-8918-B373B342B7B3}"/>
              </a:ext>
            </a:extLst>
          </p:cNvPr>
          <p:cNvSpPr/>
          <p:nvPr userDrawn="1"/>
        </p:nvSpPr>
        <p:spPr>
          <a:xfrm>
            <a:off x="8365254" y="4657725"/>
            <a:ext cx="228139" cy="86175"/>
          </a:xfrm>
          <a:prstGeom prst="trapezoid">
            <a:avLst>
              <a:gd name="adj" fmla="val 13947"/>
            </a:avLst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175446FE-57B4-E664-AD4E-313BD38F9240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8051006" y="4151046"/>
            <a:ext cx="852470" cy="901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74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0" r:id="rId2"/>
    <p:sldLayoutId id="2147483658" r:id="rId3"/>
    <p:sldLayoutId id="2147483652" r:id="rId4"/>
    <p:sldLayoutId id="2147483654" r:id="rId5"/>
    <p:sldLayoutId id="2147483655" r:id="rId6"/>
    <p:sldLayoutId id="2147483659" r:id="rId7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0" kern="1200">
          <a:solidFill>
            <a:srgbClr val="3B475E"/>
          </a:solidFill>
          <a:latin typeface="Sarabun" panose="00000500000000000000" pitchFamily="2" charset="-34"/>
          <a:ea typeface="+mj-ea"/>
          <a:cs typeface="Calibri" panose="020F0502020204030204" pitchFamily="34" charset="0"/>
        </a:defRPr>
      </a:lvl1pPr>
    </p:titleStyle>
    <p:bodyStyle>
      <a:lvl1pPr marL="458788" indent="-45878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20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1pPr>
      <a:lvl2pPr marL="858838" indent="-40163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lang="en-US" sz="1800" kern="1200" dirty="0" smtClean="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16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3pPr>
      <a:lvl4pPr marL="1655763" indent="-284163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1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abrud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github.com/the-carlisle-group" TargetMode="External"/><Relationship Id="rId5" Type="http://schemas.openxmlformats.org/officeDocument/2006/relationships/hyperlink" Target="https://tatin.dev/" TargetMode="External"/><Relationship Id="rId4" Type="http://schemas.openxmlformats.org/officeDocument/2006/relationships/hyperlink" Target="https://github.com/aplteam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1D985C-C2CE-4956-A0F3-397B5A0D26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Brian Becker</a:t>
            </a:r>
          </a:p>
          <a:p>
            <a:r>
              <a:rPr lang="en-GB" dirty="0"/>
              <a:t>APL Tools Architect, Dyalog LTD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B740D1-6116-46CC-8E22-DF7E1B66A40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781ED6-F412-3057-8271-6E859D4FE7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849" y="1626970"/>
            <a:ext cx="2593654" cy="188956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25187062-E53E-EB34-871B-A73BFF242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90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7475C-4D46-3C79-9A10-8F38B653E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33FF1-A68E-CDC0-EDE9-B61AB39BB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Work with customers to identify tools that will help them succeed</a:t>
            </a:r>
          </a:p>
          <a:p>
            <a:r>
              <a:rPr lang="en-US" dirty="0"/>
              <a:t>Make it easier to find what tools are available</a:t>
            </a:r>
          </a:p>
          <a:p>
            <a:pPr lvl="1"/>
            <a:r>
              <a:rPr lang="en-US" dirty="0"/>
              <a:t>Website, blogs, forums</a:t>
            </a:r>
          </a:p>
          <a:p>
            <a:r>
              <a:rPr lang="en-US" dirty="0"/>
              <a:t>Make tools easier to learn</a:t>
            </a:r>
          </a:p>
          <a:p>
            <a:pPr lvl="1"/>
            <a:r>
              <a:rPr lang="en-US" dirty="0"/>
              <a:t>Documentation, webcasts, samples and tutorials</a:t>
            </a:r>
          </a:p>
          <a:p>
            <a:r>
              <a:rPr lang="en-US" dirty="0"/>
              <a:t>More comprehensive testing </a:t>
            </a:r>
          </a:p>
          <a:p>
            <a:pPr lvl="1"/>
            <a:r>
              <a:rPr lang="en-US" dirty="0"/>
              <a:t>broader test suites</a:t>
            </a:r>
          </a:p>
          <a:p>
            <a:pPr lvl="1"/>
            <a:r>
              <a:rPr lang="en-US" dirty="0"/>
              <a:t>CITA – Continuous Integration Testing in APL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17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7475C-4D46-3C79-9A10-8F38B653E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 2024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33FF1-A68E-CDC0-EDE9-B61AB39BB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HttpCommand – add features per customer needs, webcasts</a:t>
            </a:r>
          </a:p>
          <a:p>
            <a:r>
              <a:rPr lang="en-US" dirty="0"/>
              <a:t>Jarvis – "industrialize", finish documentation, webcasts</a:t>
            </a:r>
          </a:p>
          <a:p>
            <a:r>
              <a:rPr lang="en-US" dirty="0" err="1"/>
              <a:t>WebSocketServer</a:t>
            </a:r>
            <a:r>
              <a:rPr lang="en-US" dirty="0"/>
              <a:t> – come up with a better name, publish version 1</a:t>
            </a:r>
          </a:p>
          <a:p>
            <a:r>
              <a:rPr lang="en-US" dirty="0"/>
              <a:t>APLProcess – document and publish release</a:t>
            </a:r>
          </a:p>
          <a:p>
            <a:r>
              <a:rPr lang="en-US" dirty="0"/>
              <a:t>Packages – publish more Dyalog packages on Tatin</a:t>
            </a:r>
            <a:br>
              <a:rPr lang="en-US" dirty="0"/>
            </a:br>
            <a:r>
              <a:rPr lang="en-US" dirty="0"/>
              <a:t>(you're not retiring that </a:t>
            </a:r>
            <a:r>
              <a:rPr lang="en-US"/>
              <a:t>easily Morten </a:t>
            </a:r>
            <a:r>
              <a:rPr lang="en-US">
                <a:sym typeface="Wingdings" panose="05000000000000000000" pitchFamily="2" charset="2"/>
              </a:rPr>
              <a:t>)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910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FB2DD-D9B4-1157-16E2-5D6E9E833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HttpCommand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5EE1A-84C3-64C2-E4D6-00302E37F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75607"/>
            <a:ext cx="8478943" cy="3343286"/>
          </a:xfrm>
        </p:spPr>
        <p:txBody>
          <a:bodyPr>
            <a:normAutofit/>
          </a:bodyPr>
          <a:lstStyle/>
          <a:p>
            <a:r>
              <a:rPr lang="en-US" dirty="0"/>
              <a:t>Designed with APLers in mind to issue an HTTP request and return the response from the host in a manner useful to the user.</a:t>
            </a:r>
          </a:p>
          <a:p>
            <a:r>
              <a:rPr lang="en-US" dirty="0"/>
              <a:t>Used for:</a:t>
            </a:r>
          </a:p>
          <a:p>
            <a:pPr lvl="1"/>
            <a:r>
              <a:rPr lang="en-US" dirty="0"/>
              <a:t>Interacting with web services</a:t>
            </a:r>
          </a:p>
          <a:p>
            <a:pPr lvl="1"/>
            <a:r>
              <a:rPr lang="en-US" dirty="0"/>
              <a:t>Downloading files from the web</a:t>
            </a:r>
          </a:p>
          <a:p>
            <a:pPr lvl="1"/>
            <a:r>
              <a:rPr lang="en-US" dirty="0"/>
              <a:t>Scraping web pages</a:t>
            </a:r>
          </a:p>
          <a:p>
            <a:pPr lvl="1"/>
            <a:r>
              <a:rPr lang="en-US" dirty="0"/>
              <a:t>Any HTTP interaction</a:t>
            </a:r>
          </a:p>
          <a:p>
            <a:r>
              <a:rPr lang="en-US" dirty="0"/>
              <a:t>Demo now - ]demo /dyalog23/</a:t>
            </a:r>
            <a:r>
              <a:rPr lang="en-US" dirty="0" err="1"/>
              <a:t>httpcommand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12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FB2DD-D9B4-1157-16E2-5D6E9E833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HttpCommand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5EE1A-84C3-64C2-E4D6-00302E37F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75607"/>
            <a:ext cx="8478943" cy="334328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400" dirty="0">
                <a:latin typeface="APL385 Unicode" panose="020B0709000202000203" pitchFamily="49" charset="0"/>
              </a:rPr>
              <a:t>      </a:t>
            </a:r>
            <a:r>
              <a:rPr lang="en-US" sz="1400" dirty="0" err="1">
                <a:latin typeface="APL385 Unicode" panose="020B0709000202000203" pitchFamily="49" charset="0"/>
              </a:rPr>
              <a:t>url</a:t>
            </a:r>
            <a:r>
              <a:rPr lang="en-US" sz="1400" dirty="0">
                <a:latin typeface="APL385 Unicode" panose="020B0709000202000203" pitchFamily="49" charset="0"/>
              </a:rPr>
              <a:t>←'https://api.github.com/orgs/Dyalog/repos'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      params←('</a:t>
            </a:r>
            <a:r>
              <a:rPr lang="en-US" sz="1400" dirty="0" err="1">
                <a:latin typeface="APL385 Unicode" panose="020B0709000202000203" pitchFamily="49" charset="0"/>
              </a:rPr>
              <a:t>per_page</a:t>
            </a:r>
            <a:r>
              <a:rPr lang="en-US" sz="1400" dirty="0">
                <a:latin typeface="APL385 Unicode" panose="020B0709000202000203" pitchFamily="49" charset="0"/>
              </a:rPr>
              <a:t>' 5) ('sort' 'pushed') ('direction' 'desc')</a:t>
            </a:r>
          </a:p>
          <a:p>
            <a:pPr marL="0" indent="0">
              <a:buNone/>
            </a:pP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      ⊢ </a:t>
            </a:r>
            <a:r>
              <a:rPr lang="en-US" sz="1400" dirty="0" err="1">
                <a:latin typeface="APL385 Unicode" panose="020B0709000202000203" pitchFamily="49" charset="0"/>
              </a:rPr>
              <a:t>r←HttpCommand.GetJSON</a:t>
            </a:r>
            <a:r>
              <a:rPr lang="en-US" sz="1400" dirty="0">
                <a:latin typeface="APL385 Unicode" panose="020B0709000202000203" pitchFamily="49" charset="0"/>
              </a:rPr>
              <a:t> 'get' </a:t>
            </a:r>
            <a:r>
              <a:rPr lang="en-US" sz="1400" dirty="0" err="1">
                <a:latin typeface="APL385 Unicode" panose="020B0709000202000203" pitchFamily="49" charset="0"/>
              </a:rPr>
              <a:t>url</a:t>
            </a:r>
            <a:r>
              <a:rPr lang="en-US" sz="1400" dirty="0">
                <a:latin typeface="APL385 Unicode" panose="020B0709000202000203" pitchFamily="49" charset="0"/>
              </a:rPr>
              <a:t> params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[</a:t>
            </a:r>
            <a:r>
              <a:rPr lang="en-US" sz="1400" dirty="0" err="1">
                <a:latin typeface="APL385 Unicode" panose="020B0709000202000203" pitchFamily="49" charset="0"/>
              </a:rPr>
              <a:t>rc</a:t>
            </a:r>
            <a:r>
              <a:rPr lang="en-US" sz="1400" dirty="0">
                <a:latin typeface="APL385 Unicode" panose="020B0709000202000203" pitchFamily="49" charset="0"/>
              </a:rPr>
              <a:t>: 0 | msg:  | HTTP Status: 200 "OK" | ≢Data: 59]</a:t>
            </a:r>
          </a:p>
          <a:p>
            <a:pPr marL="0" indent="0">
              <a:buNone/>
            </a:pP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      ↑r.Data.(name </a:t>
            </a:r>
            <a:r>
              <a:rPr lang="en-US" sz="1400" dirty="0" err="1">
                <a:latin typeface="APL385 Unicode" panose="020B0709000202000203" pitchFamily="49" charset="0"/>
              </a:rPr>
              <a:t>pushed_at</a:t>
            </a:r>
            <a:r>
              <a:rPr lang="en-US" sz="1400" dirty="0">
                <a:latin typeface="APL385 Unicode" panose="020B0709000202000203" pitchFamily="49" charset="0"/>
              </a:rPr>
              <a:t>)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┌─────────────────────┬────────────────────┐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│HttpCommand          │2023-10-14T20:13:50Z│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├─────────────────────┼────────────────────┤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│Jarvis               │2023-10-14T14:47:09Z│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├─────────────────────┼────────────────────┤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│CITA                 │2023-10-13T12:44:56Z│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├─────────────────────┼────────────────────┤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│link                 │2023-10-12T15:12:02Z│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├─────────────────────┼────────────────────┤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│dyalog-jupyter-kernel│2023-10-11T15:53:12Z│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└─────────────────────┴────────────────────┘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9000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CBFEA-227C-F61C-56B1-599AF8143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Jarvis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358AC-8B3B-0E46-2BA3-B5DC9AB72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few years ago, a customer wanted to make the APL functions their group had written available to other (non-APL) parts of the company.</a:t>
            </a:r>
          </a:p>
          <a:p>
            <a:r>
              <a:rPr lang="en-US" dirty="0"/>
              <a:t>As often happens, Morten had an idea on how to address their need… (and asked me to make it happen)</a:t>
            </a:r>
          </a:p>
          <a:p>
            <a:r>
              <a:rPr lang="en-US" dirty="0"/>
              <a:t>Over a weekend, I wrote the JSONServer, and it was well received.</a:t>
            </a:r>
          </a:p>
          <a:p>
            <a:r>
              <a:rPr lang="en-US" dirty="0"/>
              <a:t>Some time later another customer wanted the capability to deliver a RESTful web service with JSONServer.</a:t>
            </a:r>
          </a:p>
          <a:p>
            <a:r>
              <a:rPr lang="en-US" dirty="0"/>
              <a:t>JSONServer → Json And Rest </a:t>
            </a:r>
            <a:r>
              <a:rPr lang="en-US" dirty="0" err="1"/>
              <a:t>serVIce</a:t>
            </a:r>
            <a:r>
              <a:rPr lang="en-US" dirty="0"/>
              <a:t> → JARVIS</a:t>
            </a:r>
          </a:p>
        </p:txBody>
      </p:sp>
    </p:spTree>
    <p:extLst>
      <p:ext uri="{BB962C8B-B14F-4D97-AF65-F5344CB8AC3E}">
        <p14:creationId xmlns:p14="http://schemas.microsoft.com/office/powerpoint/2010/main" val="2978123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AAE94-BED4-A1BB-C1A8-F17050BCE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Jarvis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78695-6BCF-89D0-A2D1-912909278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Jarvis is a framework that makes it easy to expose your APL functionality as a web service.</a:t>
            </a:r>
          </a:p>
          <a:p>
            <a:r>
              <a:rPr lang="en-US" dirty="0"/>
              <a:t>How easy?  Let's see…</a:t>
            </a:r>
          </a:p>
          <a:p>
            <a:r>
              <a:rPr lang="en-US" dirty="0"/>
              <a:t>Demo time - ]demo /dyalog23/</a:t>
            </a:r>
            <a:r>
              <a:rPr lang="en-US" dirty="0" err="1"/>
              <a:t>jarvis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385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361BC03-B734-3F1E-3DFE-94BB64714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have a web application with a HTML/CSS/JavaScript client.</a:t>
            </a:r>
          </a:p>
          <a:p>
            <a:r>
              <a:rPr lang="en-US" dirty="0"/>
              <a:t>If you use standard HTTP requests, the only way to get updated information from the server is to ask for it.</a:t>
            </a:r>
          </a:p>
          <a:p>
            <a:r>
              <a:rPr lang="en-US" dirty="0"/>
              <a:t>Wouldn't it be nice if the server could "push" updated information in real time without the client having to ask for it.</a:t>
            </a:r>
          </a:p>
          <a:p>
            <a:r>
              <a:rPr lang="en-US" dirty="0" err="1"/>
              <a:t>WebSockets</a:t>
            </a:r>
            <a:r>
              <a:rPr lang="en-US" dirty="0"/>
              <a:t> can accomplish precisely that (and more)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F8402-735E-E0B8-01D3-144694E0678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76739FE-7756-851B-8D24-AFDEB27AC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Suppose…</a:t>
            </a:r>
          </a:p>
        </p:txBody>
      </p:sp>
    </p:spTree>
    <p:extLst>
      <p:ext uri="{BB962C8B-B14F-4D97-AF65-F5344CB8AC3E}">
        <p14:creationId xmlns:p14="http://schemas.microsoft.com/office/powerpoint/2010/main" val="272996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9916ABE-6B87-A695-DDBE-EAB1A1CB6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WebSocketServer</a:t>
            </a:r>
            <a:r>
              <a:rPr lang="en-US" dirty="0"/>
              <a:t> is, well, a WebSocket server.</a:t>
            </a:r>
          </a:p>
          <a:p>
            <a:r>
              <a:rPr lang="en-US" dirty="0"/>
              <a:t>What's a WebSocket?  I'm glad you asked…</a:t>
            </a:r>
          </a:p>
          <a:p>
            <a:r>
              <a:rPr lang="en-US" dirty="0" err="1"/>
              <a:t>WebSocketServer</a:t>
            </a:r>
            <a:r>
              <a:rPr lang="en-US" dirty="0"/>
              <a:t> is designed to facilitate different modes of interaction</a:t>
            </a:r>
          </a:p>
          <a:p>
            <a:pPr lvl="1"/>
            <a:r>
              <a:rPr lang="en-US" dirty="0"/>
              <a:t>Publish/Subscribe (</a:t>
            </a:r>
            <a:r>
              <a:rPr lang="en-US" dirty="0" err="1"/>
              <a:t>PubSub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Asynchronous Remote Procedure Control (ARPC)</a:t>
            </a:r>
          </a:p>
          <a:p>
            <a:pPr lvl="1"/>
            <a:r>
              <a:rPr lang="en-US" dirty="0"/>
              <a:t>any others we think will be useful and implementable</a:t>
            </a:r>
          </a:p>
          <a:p>
            <a:r>
              <a:rPr lang="en-US" dirty="0"/>
              <a:t>It </a:t>
            </a:r>
            <a:r>
              <a:rPr lang="en-US" i="1" dirty="0"/>
              <a:t>may</a:t>
            </a:r>
            <a:r>
              <a:rPr lang="en-US" dirty="0"/>
              <a:t> become integrated with Jarvis</a:t>
            </a:r>
          </a:p>
          <a:p>
            <a:r>
              <a:rPr lang="en-US" dirty="0"/>
              <a:t>Demo time - ]demo /dyalog23/</a:t>
            </a:r>
            <a:r>
              <a:rPr lang="en-US" dirty="0" err="1"/>
              <a:t>wss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F1BA6-414E-3652-A093-D120924BA84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9735AAF-C5D5-0D17-0FC4-CCD15605F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Sneak Peek at </a:t>
            </a:r>
            <a:r>
              <a:rPr lang="en-US" dirty="0" err="1"/>
              <a:t>WebSocketServer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66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0B849-51A6-BD07-9FC6-C5380F98C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Tools, Tools, and More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8D56A-47A9-4219-1262-A4A877557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several other sources of tools in the APL community</a:t>
            </a:r>
          </a:p>
          <a:p>
            <a:pPr lvl="1"/>
            <a:r>
              <a:rPr lang="en-US" dirty="0"/>
              <a:t>Adám Brudzewsky – </a:t>
            </a:r>
            <a:r>
              <a:rPr lang="en-US" dirty="0">
                <a:hlinkClick r:id="rId3"/>
              </a:rPr>
              <a:t>https://github.com/abrudz</a:t>
            </a:r>
            <a:endParaRPr lang="en-US" dirty="0"/>
          </a:p>
          <a:p>
            <a:pPr lvl="1"/>
            <a:r>
              <a:rPr lang="en-US" dirty="0"/>
              <a:t>Kai </a:t>
            </a:r>
            <a:r>
              <a:rPr lang="en-US" dirty="0" err="1"/>
              <a:t>Jeager</a:t>
            </a:r>
            <a:r>
              <a:rPr lang="en-US" dirty="0"/>
              <a:t> – </a:t>
            </a:r>
            <a:r>
              <a:rPr lang="en-US" dirty="0">
                <a:hlinkClick r:id="rId4"/>
              </a:rPr>
              <a:t>https://github.com/aplteam</a:t>
            </a:r>
            <a:endParaRPr lang="en-US" dirty="0"/>
          </a:p>
          <a:p>
            <a:pPr lvl="1"/>
            <a:r>
              <a:rPr lang="en-US" dirty="0"/>
              <a:t>Tatin – </a:t>
            </a:r>
            <a:r>
              <a:rPr lang="en-US" dirty="0">
                <a:hlinkClick r:id="rId5"/>
              </a:rPr>
              <a:t>https://tatin.dev</a:t>
            </a:r>
            <a:endParaRPr lang="en-US" dirty="0"/>
          </a:p>
          <a:p>
            <a:pPr lvl="1"/>
            <a:r>
              <a:rPr lang="en-US" dirty="0"/>
              <a:t>Carlisle Group – </a:t>
            </a:r>
            <a:r>
              <a:rPr lang="en-US" dirty="0">
                <a:hlinkClick r:id="rId6"/>
              </a:rPr>
              <a:t>https://github.com/the-carlisle-group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65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D0C23-06A0-EB28-2F7D-1D357F251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8FFC3-0AFD-FD80-1B38-725CEEBB7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customers are our partners – we're in this together</a:t>
            </a:r>
          </a:p>
          <a:p>
            <a:pPr lvl="1"/>
            <a:r>
              <a:rPr lang="en-US" dirty="0"/>
              <a:t>If you have a need, tell us. Jarvis exists today because a customer communicated a need to Morten...</a:t>
            </a:r>
          </a:p>
          <a:p>
            <a:pPr lvl="1"/>
            <a:r>
              <a:rPr lang="en-US" dirty="0"/>
              <a:t>Many features in our tools are in direct response to feedback from our customers.</a:t>
            </a:r>
          </a:p>
          <a:p>
            <a:pPr lvl="1"/>
            <a:r>
              <a:rPr lang="en-US" dirty="0"/>
              <a:t>Report bugs, suggest features, contribute code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17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3ABD4-C518-4141-BEFE-F3FDCBE13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APL Tools Update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1D985C-C2CE-4956-A0F3-397B5A0D26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Brian Becker</a:t>
            </a:r>
          </a:p>
          <a:p>
            <a:r>
              <a:rPr lang="en-GB" dirty="0"/>
              <a:t>APL Tools Architect, Dyalog LTD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B740D1-6116-46CC-8E22-DF7E1B66A40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287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22E05-4EB9-E4FA-3FFE-535BFD867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An APL Tool…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57B3F-F329-D642-CCBE-9B0241A5D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a software component that the user can:</a:t>
            </a:r>
          </a:p>
          <a:p>
            <a:pPr lvl="1"/>
            <a:r>
              <a:rPr lang="en-US" dirty="0"/>
              <a:t>embed in their APL application</a:t>
            </a:r>
          </a:p>
          <a:p>
            <a:pPr lvl="1"/>
            <a:r>
              <a:rPr lang="en-US" dirty="0"/>
              <a:t>use to develop their APL application</a:t>
            </a:r>
          </a:p>
          <a:p>
            <a:r>
              <a:rPr lang="en-US" dirty="0"/>
              <a:t>is generally written in APL, but not always</a:t>
            </a:r>
          </a:p>
          <a:p>
            <a:r>
              <a:rPr lang="en-US" dirty="0"/>
              <a:t>is not an application in and of itself</a:t>
            </a:r>
          </a:p>
        </p:txBody>
      </p:sp>
    </p:spTree>
    <p:extLst>
      <p:ext uri="{BB962C8B-B14F-4D97-AF65-F5344CB8AC3E}">
        <p14:creationId xmlns:p14="http://schemas.microsoft.com/office/powerpoint/2010/main" val="3237970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A3DED-F9F0-D7DF-5702-A84F490A1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APL Tools at Dyalog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505C0-F4AD-A2C5-50CD-946B96555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60+ workspaces delivered with Windows Dyalog</a:t>
            </a:r>
          </a:p>
          <a:p>
            <a:pPr lvl="1"/>
            <a:r>
              <a:rPr lang="en-US" dirty="0"/>
              <a:t>Core utilities, tutorials, games, demonstrations</a:t>
            </a:r>
          </a:p>
          <a:p>
            <a:r>
              <a:rPr lang="en-US" dirty="0"/>
              <a:t>Built-in</a:t>
            </a:r>
          </a:p>
          <a:p>
            <a:pPr lvl="1"/>
            <a:r>
              <a:rPr lang="en-US" dirty="0"/>
              <a:t>included as user commands or ]</a:t>
            </a:r>
            <a:r>
              <a:rPr lang="en-US" dirty="0" err="1"/>
              <a:t>LOAD'able</a:t>
            </a:r>
            <a:endParaRPr lang="en-US" dirty="0"/>
          </a:p>
          <a:p>
            <a:r>
              <a:rPr lang="en-US" dirty="0"/>
              <a:t>~20 GitHub Repositories</a:t>
            </a:r>
          </a:p>
          <a:p>
            <a:r>
              <a:rPr lang="en-US" dirty="0"/>
              <a:t>2 Tatin APL Packages (so far)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49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C7ADB-BE04-F294-E3FD-5C2264765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Enabling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2039B-BA1C-993D-BD6E-44D72C83C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Jarvis – JSON and REST web service framework</a:t>
            </a:r>
          </a:p>
          <a:p>
            <a:r>
              <a:rPr lang="en-US" sz="2000" dirty="0"/>
              <a:t>HttpCommand – send HTTP commands and process server response</a:t>
            </a:r>
          </a:p>
          <a:p>
            <a:r>
              <a:rPr lang="en-US" sz="2000" dirty="0"/>
              <a:t>DUI/</a:t>
            </a:r>
            <a:r>
              <a:rPr lang="en-US" sz="2000" dirty="0" err="1"/>
              <a:t>MiServer</a:t>
            </a:r>
            <a:r>
              <a:rPr lang="en-US" sz="2000" dirty="0"/>
              <a:t> – HTML web server and content creation</a:t>
            </a:r>
          </a:p>
          <a:p>
            <a:r>
              <a:rPr lang="en-US" sz="2000" dirty="0"/>
              <a:t>SAWS – SOAP/XML web service framework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33094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C7ADB-BE04-F294-E3FD-5C2264765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2039B-BA1C-993D-BD6E-44D72C83C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/>
              <a:t>loaddata.dws</a:t>
            </a:r>
            <a:r>
              <a:rPr lang="en-US" sz="2000" dirty="0"/>
              <a:t> – read and write Excel, csv, XML</a:t>
            </a:r>
          </a:p>
          <a:p>
            <a:r>
              <a:rPr lang="en-US" sz="2000" dirty="0" err="1"/>
              <a:t>newleaf.dws</a:t>
            </a:r>
            <a:r>
              <a:rPr lang="en-US" sz="2000" dirty="0"/>
              <a:t> – format and produce PostScript documents</a:t>
            </a:r>
          </a:p>
          <a:p>
            <a:r>
              <a:rPr lang="en-US" sz="2000" dirty="0" err="1"/>
              <a:t>sharpplot.dws</a:t>
            </a:r>
            <a:r>
              <a:rPr lang="en-US" sz="2000" dirty="0"/>
              <a:t> – produce high quality SVG or PDF graphs</a:t>
            </a:r>
          </a:p>
          <a:p>
            <a:r>
              <a:rPr lang="en-US" sz="2000" dirty="0"/>
              <a:t>Math – eigen, domino, Fourier</a:t>
            </a:r>
          </a:p>
        </p:txBody>
      </p:sp>
    </p:spTree>
    <p:extLst>
      <p:ext uri="{BB962C8B-B14F-4D97-AF65-F5344CB8AC3E}">
        <p14:creationId xmlns:p14="http://schemas.microsoft.com/office/powerpoint/2010/main" val="390920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C7ADB-BE04-F294-E3FD-5C2264765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2039B-BA1C-993D-BD6E-44D72C83C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/>
              <a:t>conga.dws</a:t>
            </a:r>
            <a:r>
              <a:rPr lang="en-US" sz="2000" dirty="0"/>
              <a:t> – TCP/IP toolkit</a:t>
            </a:r>
          </a:p>
          <a:p>
            <a:r>
              <a:rPr lang="en-US" sz="2000" dirty="0" err="1"/>
              <a:t>sqapl.dws</a:t>
            </a:r>
            <a:r>
              <a:rPr lang="en-US" sz="2000" dirty="0"/>
              <a:t> – SQL ODBC</a:t>
            </a:r>
          </a:p>
          <a:p>
            <a:r>
              <a:rPr lang="en-US" sz="2000" dirty="0" err="1"/>
              <a:t>aplservice.dws</a:t>
            </a:r>
            <a:r>
              <a:rPr lang="en-US" sz="2000" dirty="0"/>
              <a:t> – run as a Windows service</a:t>
            </a:r>
          </a:p>
          <a:p>
            <a:r>
              <a:rPr lang="en-US" sz="2000" dirty="0"/>
              <a:t>APLProcess – spawn an interpreter in another process</a:t>
            </a:r>
          </a:p>
          <a:p>
            <a:r>
              <a:rPr lang="en-US" sz="2000" dirty="0" err="1"/>
              <a:t>isolate.dws</a:t>
            </a:r>
            <a:r>
              <a:rPr lang="en-US" sz="2000" dirty="0"/>
              <a:t> – parallel execution in multiple APL processes</a:t>
            </a:r>
          </a:p>
          <a:p>
            <a:r>
              <a:rPr lang="en-US" sz="2000" dirty="0" err="1"/>
              <a:t>pynapl</a:t>
            </a:r>
            <a:r>
              <a:rPr lang="en-US" sz="2000" dirty="0"/>
              <a:t> – Python/APL interface</a:t>
            </a:r>
          </a:p>
          <a:p>
            <a:r>
              <a:rPr lang="en-US" sz="2000" dirty="0"/>
              <a:t>DUI – cross platform UI</a:t>
            </a:r>
          </a:p>
        </p:txBody>
      </p:sp>
    </p:spTree>
    <p:extLst>
      <p:ext uri="{BB962C8B-B14F-4D97-AF65-F5344CB8AC3E}">
        <p14:creationId xmlns:p14="http://schemas.microsoft.com/office/powerpoint/2010/main" val="2180542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C7ADB-BE04-F294-E3FD-5C2264765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Development/Deployment Aids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2039B-BA1C-993D-BD6E-44D72C83C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Link – map workspace to folder structure</a:t>
            </a:r>
          </a:p>
          <a:p>
            <a:r>
              <a:rPr lang="en-US" sz="2000" dirty="0" err="1"/>
              <a:t>DBuildTest</a:t>
            </a:r>
            <a:r>
              <a:rPr lang="en-US" sz="2000" dirty="0"/>
              <a:t> – framework to build and test applications</a:t>
            </a:r>
          </a:p>
          <a:p>
            <a:r>
              <a:rPr lang="en-US" sz="2000" dirty="0"/>
              <a:t>Cider – project management</a:t>
            </a:r>
          </a:p>
          <a:p>
            <a:r>
              <a:rPr lang="en-US" sz="2000" dirty="0"/>
              <a:t>Tatin – package management</a:t>
            </a:r>
          </a:p>
        </p:txBody>
      </p:sp>
    </p:spTree>
    <p:extLst>
      <p:ext uri="{BB962C8B-B14F-4D97-AF65-F5344CB8AC3E}">
        <p14:creationId xmlns:p14="http://schemas.microsoft.com/office/powerpoint/2010/main" val="28808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97698-CA90-8715-E10C-E07782003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 Availability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E7B05-4EF3-19AB-18C8-EDE123FF7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To the extent possible, we try to support:</a:t>
            </a:r>
          </a:p>
          <a:p>
            <a:pPr lvl="1"/>
            <a:r>
              <a:rPr lang="en-US" sz="1600" dirty="0"/>
              <a:t>The latest 3 releases of Dyalog APL, plus future releases in the pipeline.</a:t>
            </a:r>
            <a:br>
              <a:rPr lang="en-US" sz="1600" dirty="0"/>
            </a:br>
            <a:r>
              <a:rPr lang="en-US" sz="1600" dirty="0"/>
              <a:t>Today that means 17.1, 18.0, 18.2, 19.0 and 20.0</a:t>
            </a:r>
          </a:p>
          <a:p>
            <a:pPr lvl="1"/>
            <a:r>
              <a:rPr lang="en-US" sz="1600" dirty="0"/>
              <a:t>All applicable platforms: Windows, Mac, Linux, Pi and AIX</a:t>
            </a:r>
          </a:p>
          <a:p>
            <a:pPr lvl="1"/>
            <a:r>
              <a:rPr lang="en-US" sz="1600" dirty="0"/>
              <a:t>Classic and Unicode</a:t>
            </a:r>
          </a:p>
          <a:p>
            <a:pPr lvl="1"/>
            <a:r>
              <a:rPr lang="en-US" sz="1600" dirty="0"/>
              <a:t>32 and 64 bit</a:t>
            </a:r>
          </a:p>
          <a:p>
            <a:pPr lvl="1"/>
            <a:r>
              <a:rPr lang="en-US" sz="1600" dirty="0"/>
              <a:t>Containerized, headless, scripted</a:t>
            </a:r>
          </a:p>
          <a:p>
            <a:pPr marL="0" indent="0" algn="just">
              <a:buNone/>
            </a:pPr>
            <a:r>
              <a:rPr lang="en-US" sz="1800" dirty="0">
                <a:latin typeface="APL385 Unicode" panose="020B0709000202000203" pitchFamily="49" charset="0"/>
              </a:rPr>
              <a:t>Releases ∘., Platforms ∘., Classic/Unicode ∘., 32/64</a:t>
            </a:r>
          </a:p>
        </p:txBody>
      </p:sp>
    </p:spTree>
    <p:extLst>
      <p:ext uri="{BB962C8B-B14F-4D97-AF65-F5344CB8AC3E}">
        <p14:creationId xmlns:p14="http://schemas.microsoft.com/office/powerpoint/2010/main" val="410317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Dyalog">
      <a:dk1>
        <a:srgbClr val="3B475E"/>
      </a:dk1>
      <a:lt1>
        <a:sysClr val="window" lastClr="FFFFFF"/>
      </a:lt1>
      <a:dk2>
        <a:srgbClr val="5A6D8F"/>
      </a:dk2>
      <a:lt2>
        <a:srgbClr val="F6F6D9"/>
      </a:lt2>
      <a:accent1>
        <a:srgbClr val="ED7F00"/>
      </a:accent1>
      <a:accent2>
        <a:srgbClr val="928ABD"/>
      </a:accent2>
      <a:accent3>
        <a:srgbClr val="2C5656"/>
      </a:accent3>
      <a:accent4>
        <a:srgbClr val="FFA336"/>
      </a:accent4>
      <a:accent5>
        <a:srgbClr val="BBB5D6"/>
      </a:accent5>
      <a:accent6>
        <a:srgbClr val="231F20"/>
      </a:accent6>
      <a:hlink>
        <a:srgbClr val="5A6D8F"/>
      </a:hlink>
      <a:folHlink>
        <a:srgbClr val="928ABD"/>
      </a:folHlink>
    </a:clrScheme>
    <a:fontScheme name="Sarabun">
      <a:majorFont>
        <a:latin typeface="Sarabun"/>
        <a:ea typeface=""/>
        <a:cs typeface=""/>
      </a:majorFont>
      <a:minorFont>
        <a:latin typeface="Sarabu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yalog19_template_bold_calibri.potx" id="{F0C38D23-3AC9-47E9-8D0D-BEDB5EAFCAD2}" vid="{35320D08-F00A-4224-9D94-CDC48BBB4D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1817</TotalTime>
  <Words>1005</Words>
  <Application>Microsoft Office PowerPoint</Application>
  <PresentationFormat>On-screen Show (16:9)</PresentationFormat>
  <Paragraphs>113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Sarabun</vt:lpstr>
      <vt:lpstr>Wingdings 2</vt:lpstr>
      <vt:lpstr>Calibri</vt:lpstr>
      <vt:lpstr>Wingdings</vt:lpstr>
      <vt:lpstr>Arial</vt:lpstr>
      <vt:lpstr>Courier New</vt:lpstr>
      <vt:lpstr>APL385 Unicode</vt:lpstr>
      <vt:lpstr>Office Theme</vt:lpstr>
      <vt:lpstr>PowerPoint Presentation</vt:lpstr>
      <vt:lpstr>APL Tools Update</vt:lpstr>
      <vt:lpstr>An APL Tool…</vt:lpstr>
      <vt:lpstr>APL Tools at Dyalog</vt:lpstr>
      <vt:lpstr>Web Enabling Tools</vt:lpstr>
      <vt:lpstr>Data Tools</vt:lpstr>
      <vt:lpstr>Interface Tools</vt:lpstr>
      <vt:lpstr>Development/Deployment Aids</vt:lpstr>
      <vt:lpstr>Tool Availability</vt:lpstr>
      <vt:lpstr>2024 Goals</vt:lpstr>
      <vt:lpstr>Specific 2024 Goals</vt:lpstr>
      <vt:lpstr>HttpCommand</vt:lpstr>
      <vt:lpstr>HttpCommand</vt:lpstr>
      <vt:lpstr>Jarvis</vt:lpstr>
      <vt:lpstr>Jarvis</vt:lpstr>
      <vt:lpstr>Suppose…</vt:lpstr>
      <vt:lpstr>Sneak Peek at WebSocketServer</vt:lpstr>
      <vt:lpstr>Tools, Tools, and More Tools</vt:lpstr>
      <vt:lpstr>Summary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Brian Becker</cp:lastModifiedBy>
  <cp:revision>225</cp:revision>
  <dcterms:created xsi:type="dcterms:W3CDTF">2019-07-25T11:46:05Z</dcterms:created>
  <dcterms:modified xsi:type="dcterms:W3CDTF">2023-10-17T06:47:11Z</dcterms:modified>
</cp:coreProperties>
</file>