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1" r:id="rId2"/>
    <p:sldId id="262" r:id="rId3"/>
    <p:sldId id="263" r:id="rId4"/>
    <p:sldId id="282" r:id="rId5"/>
    <p:sldId id="283" r:id="rId6"/>
    <p:sldId id="284" r:id="rId7"/>
    <p:sldId id="285" r:id="rId8"/>
    <p:sldId id="264" r:id="rId9"/>
    <p:sldId id="265" r:id="rId10"/>
    <p:sldId id="276" r:id="rId11"/>
    <p:sldId id="266" r:id="rId12"/>
    <p:sldId id="277" r:id="rId13"/>
    <p:sldId id="267" r:id="rId14"/>
    <p:sldId id="278" r:id="rId15"/>
    <p:sldId id="268" r:id="rId16"/>
    <p:sldId id="279" r:id="rId17"/>
    <p:sldId id="269" r:id="rId18"/>
    <p:sldId id="280" r:id="rId19"/>
    <p:sldId id="270" r:id="rId20"/>
    <p:sldId id="281" r:id="rId21"/>
    <p:sldId id="286" r:id="rId22"/>
    <p:sldId id="299" r:id="rId23"/>
    <p:sldId id="287" r:id="rId24"/>
    <p:sldId id="288" r:id="rId25"/>
    <p:sldId id="289" r:id="rId26"/>
    <p:sldId id="290" r:id="rId27"/>
    <p:sldId id="300" r:id="rId28"/>
    <p:sldId id="291" r:id="rId29"/>
    <p:sldId id="292" r:id="rId30"/>
    <p:sldId id="298" r:id="rId31"/>
    <p:sldId id="294" r:id="rId32"/>
    <p:sldId id="295" r:id="rId33"/>
    <p:sldId id="296" r:id="rId34"/>
    <p:sldId id="297" r:id="rId35"/>
  </p:sldIdLst>
  <p:sldSz cx="9144000" cy="5143500" type="screen16x9"/>
  <p:notesSz cx="6858000" cy="9144000"/>
  <p:embeddedFontLst>
    <p:embeddedFont>
      <p:font typeface="APL385 Unicode" panose="020B0709000202000203" pitchFamily="49" charset="0"/>
      <p:regular r:id="rId38"/>
    </p:embeddedFont>
    <p:embeddedFont>
      <p:font typeface="Calibri" panose="020F0502020204030204" pitchFamily="34" charset="0"/>
      <p:regular r:id="rId38"/>
      <p:bold r:id="rId38"/>
      <p:italic r:id="rId38"/>
      <p:boldItalic r:id="rId38"/>
    </p:embeddedFont>
    <p:embeddedFont>
      <p:font typeface="Comic Sans MS" panose="030F0702030302020204" pitchFamily="66" charset="0"/>
      <p:regular r:id="rId39"/>
      <p:bold r:id="rId40"/>
      <p:italic r:id="rId41"/>
      <p:boldItalic r:id="rId42"/>
    </p:embeddedFont>
    <p:embeddedFont>
      <p:font typeface="Sarabun" panose="020B0604020202020204" charset="-34"/>
      <p:regular r:id="rId43"/>
      <p:bold r:id="rId44"/>
      <p:italic r:id="rId45"/>
      <p:boldItalic r:id="rId46"/>
    </p:embeddedFont>
    <p:embeddedFont>
      <p:font typeface="Wingdings 2" panose="05020102010507070707" pitchFamily="18" charset="2"/>
      <p:regular r:id="rId3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F00"/>
    <a:srgbClr val="5A6D8F"/>
    <a:srgbClr val="3B475E"/>
    <a:srgbClr val="FDFDF5"/>
    <a:srgbClr val="F6F6D9"/>
    <a:srgbClr val="BBB5D6"/>
    <a:srgbClr val="928ABD"/>
    <a:srgbClr val="373535"/>
    <a:srgbClr val="FFFFFF"/>
    <a:srgbClr val="EC71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95508" autoAdjust="0"/>
  </p:normalViewPr>
  <p:slideViewPr>
    <p:cSldViewPr snapToGrid="0">
      <p:cViewPr varScale="1">
        <p:scale>
          <a:sx n="139" d="100"/>
          <a:sy n="139" d="100"/>
        </p:scale>
        <p:origin x="738" y="1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693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1.fntdata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4.fntdata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font" Target="fonts/font2.fntdata"/><Relationship Id="rId45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5.fntdata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NULL"/><Relationship Id="rId46" Type="http://schemas.openxmlformats.org/officeDocument/2006/relationships/font" Target="fonts/font8.fntdata"/><Relationship Id="rId20" Type="http://schemas.openxmlformats.org/officeDocument/2006/relationships/slide" Target="slides/slide19.xml"/><Relationship Id="rId41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6A3BD-28BD-4949-B52F-24E999822598}" type="datetimeFigureOut">
              <a:rPr lang="en-GB" smtClean="0">
                <a:latin typeface="Sarabun" panose="00000500000000000000" pitchFamily="2" charset="-34"/>
              </a:rPr>
              <a:t>16/10/2023</a:t>
            </a:fld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370AB-76A5-41F1-9753-9FE7E667F0C0}" type="slidenum">
              <a:rPr lang="en-GB" smtClean="0">
                <a:latin typeface="Sarabun" panose="00000500000000000000" pitchFamily="2" charset="-34"/>
              </a:rPr>
              <a:t>‹nr.›</a:t>
            </a:fld>
            <a:endParaRPr lang="en-GB" dirty="0">
              <a:latin typeface="Sarabun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CDEAEF8A-5BB8-41C8-B8C2-160617C17EF4}" type="datetimeFigureOut">
              <a:rPr lang="en-GB" smtClean="0"/>
              <a:pPr/>
              <a:t>16/10/2023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4320660A-27FD-4528-AE7F-EC6080404EEB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4049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5060" y="1688053"/>
            <a:ext cx="5073517" cy="176739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3600" b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45061" y="3741620"/>
            <a:ext cx="5073516" cy="1024109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i="1" baseline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 useBgFill="1">
        <p:nvSpPr>
          <p:cNvPr id="3" name="Rounded Rectangle 2"/>
          <p:cNvSpPr/>
          <p:nvPr userDrawn="1"/>
        </p:nvSpPr>
        <p:spPr>
          <a:xfrm>
            <a:off x="8616917" y="51470"/>
            <a:ext cx="405045" cy="27003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arabun" panose="00000500000000000000" pitchFamily="2" charset="-34"/>
            </a:endParaRPr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A1FD6475-DAC6-4418-8860-2980690695F9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3" t="-548" r="223" b="35658"/>
          <a:stretch/>
        </p:blipFill>
        <p:spPr bwMode="auto">
          <a:xfrm>
            <a:off x="528187" y="443885"/>
            <a:ext cx="3024002" cy="65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77D23D1-AF63-47CC-9FB3-B0A40D0C69CF}"/>
              </a:ext>
            </a:extLst>
          </p:cNvPr>
          <p:cNvSpPr txBox="1"/>
          <p:nvPr userDrawn="1"/>
        </p:nvSpPr>
        <p:spPr>
          <a:xfrm>
            <a:off x="445060" y="1127023"/>
            <a:ext cx="5073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600" kern="700" spc="-20" baseline="0" dirty="0">
                <a:solidFill>
                  <a:srgbClr val="3B475E"/>
                </a:solidFill>
                <a:latin typeface="Sarabun" panose="00000500000000000000" pitchFamily="2" charset="-34"/>
              </a:rPr>
              <a:t>Elsinore 2023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3720CA-FE42-49DE-A1AF-5214A01E7778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00FBA950-28F2-527A-811C-29FF763B12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356737" y="1558099"/>
            <a:ext cx="1954700" cy="206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37365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723925" y="1264925"/>
            <a:ext cx="2127975" cy="3242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r>
              <a:rPr lang="da-DK" dirty="0"/>
              <a:t>Space here </a:t>
            </a:r>
            <a:br>
              <a:rPr lang="da-DK" dirty="0"/>
            </a:br>
            <a:r>
              <a:rPr lang="da-DK" dirty="0"/>
              <a:t>for code </a:t>
            </a:r>
            <a:r>
              <a:rPr lang="da-DK" dirty="0">
                <a:latin typeface="APL385 Unicode" panose="020B0709000202000203" pitchFamily="49" charset="0"/>
              </a:rPr>
              <a:t>{⍺×⍵}</a:t>
            </a:r>
            <a:br>
              <a:rPr lang="da-DK" dirty="0"/>
            </a:br>
            <a:r>
              <a:rPr lang="da-DK" dirty="0"/>
              <a:t>pictures</a:t>
            </a:r>
            <a:br>
              <a:rPr lang="da-DK" dirty="0"/>
            </a:br>
            <a:r>
              <a:rPr lang="da-DK" dirty="0"/>
              <a:t>etc.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6DBA27B-8304-4CFA-81F2-07D6954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/>
            </a:lvl1pPr>
            <a:lvl2pPr>
              <a:spcBef>
                <a:spcPts val="0"/>
              </a:spcBef>
              <a:buClr>
                <a:srgbClr val="FFA336"/>
              </a:buClr>
              <a:defRPr/>
            </a:lvl2pPr>
            <a:lvl3pPr>
              <a:spcBef>
                <a:spcPts val="0"/>
              </a:spcBef>
              <a:buClr>
                <a:srgbClr val="FFA336"/>
              </a:buClr>
              <a:defRPr/>
            </a:lvl3pPr>
            <a:lvl4pPr>
              <a:spcBef>
                <a:spcPts val="0"/>
              </a:spcBef>
              <a:buClr>
                <a:srgbClr val="FFA336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63CC7BCE-4ADF-4981-A51C-337EB4EACDF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28F4D49-482B-40A2-86AF-43C7452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1C07FA-679D-46C0-86F7-8D17779A0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4104000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4BF5B9E-EBC4-409F-984B-6D47D81EDF4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47260" y="1264925"/>
            <a:ext cx="4104641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7F951AB8-DA79-4083-BFE2-5D3BD28F0EF3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1378A4D6-E4A6-4021-9A3E-CD1962CFE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50CC00C7-834C-4ECD-A8A3-E409D29ECB59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4C4900D4-E042-4F52-A837-0B504DD6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B9B8FD49-8E58-4EE8-BE57-8B874BC46CA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7" y="1264925"/>
            <a:ext cx="852837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9B4391E-A2CA-4E7C-B5A9-A31CF000D3E5}"/>
              </a:ext>
            </a:extLst>
          </p:cNvPr>
          <p:cNvSpPr txBox="1">
            <a:spLocks/>
          </p:cNvSpPr>
          <p:nvPr userDrawn="1"/>
        </p:nvSpPr>
        <p:spPr>
          <a:xfrm>
            <a:off x="710852" y="4745354"/>
            <a:ext cx="7066640" cy="39814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60000"/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Calibri" panose="020F0502020204030204" pitchFamily="34" charset="0"/>
              <a:buChar char="–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>
              <a:spcBef>
                <a:spcPts val="0"/>
              </a:spcBef>
            </a:pPr>
            <a:r>
              <a:rPr lang="en-US" sz="1600" dirty="0">
                <a:solidFill>
                  <a:srgbClr val="928ABD"/>
                </a:solidFill>
                <a:latin typeface="Sarabun" panose="00000500000000000000" pitchFamily="2" charset="-34"/>
              </a:rPr>
              <a:t>Revisiting </a:t>
            </a:r>
            <a:r>
              <a:rPr lang="da-DK" sz="1600" dirty="0">
                <a:solidFill>
                  <a:srgbClr val="928ABD"/>
                </a:solidFill>
                <a:latin typeface="APL385 Unicode" panose="020B0709000202000203" pitchFamily="49" charset="0"/>
              </a:rPr>
              <a:t>⎕SH</a:t>
            </a:r>
            <a:r>
              <a:rPr lang="da-DK" sz="1600" dirty="0">
                <a:solidFill>
                  <a:srgbClr val="928ABD"/>
                </a:solidFill>
                <a:latin typeface="Sarabun" panose="00000500000000000000" pitchFamily="2" charset="-34"/>
              </a:rPr>
              <a:t> and </a:t>
            </a:r>
            <a:r>
              <a:rPr lang="da-DK" sz="1600" dirty="0">
                <a:solidFill>
                  <a:srgbClr val="928ABD"/>
                </a:solidFill>
                <a:latin typeface="APL385 Unicode" panose="020B0709000202000203" pitchFamily="49" charset="0"/>
              </a:rPr>
              <a:t>⎕CMD</a:t>
            </a:r>
            <a:endParaRPr lang="en-US" sz="1600" dirty="0">
              <a:solidFill>
                <a:srgbClr val="928ABD"/>
              </a:solidFill>
              <a:latin typeface="APL385 Unicode" panose="020B0709000202000203" pitchFamily="49" charset="0"/>
            </a:endParaRPr>
          </a:p>
        </p:txBody>
      </p:sp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45720" y="4743900"/>
            <a:ext cx="665132" cy="39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02EDF88B-1B61-4481-9BD6-D2E23BF0DCD8}" type="slidenum">
              <a:rPr lang="en-GB" sz="1600" smtClean="0">
                <a:solidFill>
                  <a:srgbClr val="ED7F00"/>
                </a:solidFill>
                <a:latin typeface="Sarabun" panose="00000500000000000000" pitchFamily="2" charset="-34"/>
              </a:rPr>
              <a:pPr algn="l"/>
              <a:t>‹nr.›</a:t>
            </a:fld>
            <a:endParaRPr lang="en-GB" sz="1600" dirty="0">
              <a:solidFill>
                <a:srgbClr val="ED7F00"/>
              </a:solidFill>
              <a:latin typeface="Sarabun" panose="00000500000000000000" pitchFamily="2" charset="-34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AF9E24F-2BBD-45BB-A084-8C6DB7C8D692}"/>
              </a:ext>
            </a:extLst>
          </p:cNvPr>
          <p:cNvCxnSpPr>
            <a:cxnSpLocks/>
          </p:cNvCxnSpPr>
          <p:nvPr userDrawn="1"/>
        </p:nvCxnSpPr>
        <p:spPr>
          <a:xfrm>
            <a:off x="0" y="4700093"/>
            <a:ext cx="9144000" cy="0"/>
          </a:xfrm>
          <a:prstGeom prst="line">
            <a:avLst/>
          </a:prstGeom>
          <a:ln w="28575">
            <a:solidFill>
              <a:srgbClr val="928A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rapezoid 3">
            <a:extLst>
              <a:ext uri="{FF2B5EF4-FFF2-40B4-BE49-F238E27FC236}">
                <a16:creationId xmlns:a16="http://schemas.microsoft.com/office/drawing/2014/main" id="{7FA306A9-E836-4163-8918-B373B342B7B3}"/>
              </a:ext>
            </a:extLst>
          </p:cNvPr>
          <p:cNvSpPr/>
          <p:nvPr userDrawn="1"/>
        </p:nvSpPr>
        <p:spPr>
          <a:xfrm>
            <a:off x="8365254" y="4657725"/>
            <a:ext cx="228139" cy="86175"/>
          </a:xfrm>
          <a:prstGeom prst="trapezoid">
            <a:avLst>
              <a:gd name="adj" fmla="val 13947"/>
            </a:avLst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175446FE-57B4-E664-AD4E-313BD38F924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8051006" y="4151046"/>
            <a:ext cx="852470" cy="901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0" r:id="rId2"/>
    <p:sldLayoutId id="2147483652" r:id="rId3"/>
    <p:sldLayoutId id="2147483654" r:id="rId4"/>
    <p:sldLayoutId id="2147483655" r:id="rId5"/>
  </p:sldLayoutIdLst>
  <p:transition spd="slow"/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rgbClr val="3B475E"/>
          </a:solidFill>
          <a:latin typeface="Sarabun" panose="00000500000000000000" pitchFamily="2" charset="-34"/>
          <a:ea typeface="+mj-ea"/>
          <a:cs typeface="Calibri" panose="020F0502020204030204" pitchFamily="34" charset="0"/>
        </a:defRPr>
      </a:lvl1pPr>
    </p:titleStyle>
    <p:bodyStyle>
      <a:lvl1pPr marL="458788" indent="-45878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2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1pPr>
      <a:lvl2pPr marL="858838" indent="-40163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lang="en-US" sz="2000" kern="1200" dirty="0" smtClean="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18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3pPr>
      <a:lvl4pPr marL="1655763" indent="-284163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1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ABD4-C518-4141-BEFE-F3FDCBE13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060" y="1688053"/>
            <a:ext cx="5222093" cy="1767394"/>
          </a:xfrm>
        </p:spPr>
        <p:txBody>
          <a:bodyPr/>
          <a:lstStyle/>
          <a:p>
            <a:r>
              <a:rPr lang="en-GB" dirty="0"/>
              <a:t>Revisiting </a:t>
            </a:r>
            <a:r>
              <a:rPr lang="en-GB" dirty="0">
                <a:latin typeface="APL385 Unicode" panose="020B0709000202000203" pitchFamily="49" charset="0"/>
              </a:rPr>
              <a:t>⎕SH</a:t>
            </a:r>
            <a:r>
              <a:rPr lang="en-GB" dirty="0"/>
              <a:t> and </a:t>
            </a:r>
            <a:r>
              <a:rPr lang="en-GB" dirty="0">
                <a:latin typeface="APL385 Unicode" panose="020B0709000202000203" pitchFamily="49" charset="0"/>
              </a:rPr>
              <a:t>⎕CMD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D985C-C2CE-4956-A0F3-397B5A0D26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Peter Mikkelsen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B740D1-6116-46CC-8E22-DF7E1B66A40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6287048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CAC55A58-59CB-BFC5-529F-B0B4441CFF8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Pladsholder til indhold 2" hidden="1">
            <a:extLst>
              <a:ext uri="{FF2B5EF4-FFF2-40B4-BE49-F238E27FC236}">
                <a16:creationId xmlns:a16="http://schemas.microsoft.com/office/drawing/2014/main" id="{1B55D68A-97F6-87FB-7E93-B1BA497E3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0A70D54-7F65-4FD6-9DBB-5CB1C2CCEF5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F36D8217-B3EF-5CCD-1EE3-D6B7C1FED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</a:t>
            </a:r>
            <a:r>
              <a:rPr lang="en-GB" dirty="0"/>
              <a:t>imitations of the current </a:t>
            </a:r>
            <a:r>
              <a:rPr lang="da-DK" dirty="0">
                <a:latin typeface="APL385 Unicode" panose="020B0709000202000203" pitchFamily="49" charset="0"/>
              </a:rPr>
              <a:t>⎕SH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6" name="!!Limitation2">
            <a:extLst>
              <a:ext uri="{FF2B5EF4-FFF2-40B4-BE49-F238E27FC236}">
                <a16:creationId xmlns:a16="http://schemas.microsoft.com/office/drawing/2014/main" id="{016D3713-121C-EABC-B8D0-9AF590F629AD}"/>
              </a:ext>
            </a:extLst>
          </p:cNvPr>
          <p:cNvSpPr txBox="1"/>
          <p:nvPr/>
        </p:nvSpPr>
        <p:spPr>
          <a:xfrm>
            <a:off x="322717" y="1782003"/>
            <a:ext cx="38169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How can I control input?</a:t>
            </a:r>
          </a:p>
          <a:p>
            <a:endParaRPr lang="en-GB" sz="2400" dirty="0"/>
          </a:p>
        </p:txBody>
      </p:sp>
      <p:sp>
        <p:nvSpPr>
          <p:cNvPr id="7" name="!!Limitation1">
            <a:extLst>
              <a:ext uri="{FF2B5EF4-FFF2-40B4-BE49-F238E27FC236}">
                <a16:creationId xmlns:a16="http://schemas.microsoft.com/office/drawing/2014/main" id="{B9523480-05AA-E167-5717-19255F1F7246}"/>
              </a:ext>
            </a:extLst>
          </p:cNvPr>
          <p:cNvSpPr txBox="1"/>
          <p:nvPr/>
        </p:nvSpPr>
        <p:spPr>
          <a:xfrm>
            <a:off x="322717" y="1270677"/>
            <a:ext cx="4981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happens to error output?</a:t>
            </a:r>
          </a:p>
        </p:txBody>
      </p:sp>
      <p:sp>
        <p:nvSpPr>
          <p:cNvPr id="8" name="!!Limitation3">
            <a:extLst>
              <a:ext uri="{FF2B5EF4-FFF2-40B4-BE49-F238E27FC236}">
                <a16:creationId xmlns:a16="http://schemas.microsoft.com/office/drawing/2014/main" id="{A1F532E8-5AED-791D-EAC6-267EA826BE8B}"/>
              </a:ext>
            </a:extLst>
          </p:cNvPr>
          <p:cNvSpPr txBox="1"/>
          <p:nvPr/>
        </p:nvSpPr>
        <p:spPr>
          <a:xfrm>
            <a:off x="323527" y="2301654"/>
            <a:ext cx="5603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about slow commands?</a:t>
            </a:r>
          </a:p>
        </p:txBody>
      </p:sp>
      <p:sp>
        <p:nvSpPr>
          <p:cNvPr id="9" name="!!Limitation4">
            <a:extLst>
              <a:ext uri="{FF2B5EF4-FFF2-40B4-BE49-F238E27FC236}">
                <a16:creationId xmlns:a16="http://schemas.microsoft.com/office/drawing/2014/main" id="{85546B76-8B90-2A4B-AB3C-AD3DCF1A024C}"/>
              </a:ext>
            </a:extLst>
          </p:cNvPr>
          <p:cNvSpPr txBox="1"/>
          <p:nvPr/>
        </p:nvSpPr>
        <p:spPr>
          <a:xfrm>
            <a:off x="323527" y="2814225"/>
            <a:ext cx="5115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about output before an error?</a:t>
            </a:r>
          </a:p>
        </p:txBody>
      </p:sp>
      <p:sp>
        <p:nvSpPr>
          <p:cNvPr id="10" name="!!Limitation5">
            <a:extLst>
              <a:ext uri="{FF2B5EF4-FFF2-40B4-BE49-F238E27FC236}">
                <a16:creationId xmlns:a16="http://schemas.microsoft.com/office/drawing/2014/main" id="{7C74567C-E0AF-EA0D-8F73-49B7DDE6E0BC}"/>
              </a:ext>
            </a:extLst>
          </p:cNvPr>
          <p:cNvSpPr txBox="1"/>
          <p:nvPr/>
        </p:nvSpPr>
        <p:spPr>
          <a:xfrm>
            <a:off x="327270" y="3331349"/>
            <a:ext cx="5009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if the output isn’t text at all?</a:t>
            </a:r>
          </a:p>
        </p:txBody>
      </p:sp>
      <p:sp>
        <p:nvSpPr>
          <p:cNvPr id="11" name="!!Limitation6">
            <a:extLst>
              <a:ext uri="{FF2B5EF4-FFF2-40B4-BE49-F238E27FC236}">
                <a16:creationId xmlns:a16="http://schemas.microsoft.com/office/drawing/2014/main" id="{08DAFDF6-E465-D6E3-23FB-C134580BD8F1}"/>
              </a:ext>
            </a:extLst>
          </p:cNvPr>
          <p:cNvSpPr txBox="1"/>
          <p:nvPr/>
        </p:nvSpPr>
        <p:spPr>
          <a:xfrm>
            <a:off x="321360" y="3855788"/>
            <a:ext cx="5115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about environment variables?</a:t>
            </a:r>
          </a:p>
        </p:txBody>
      </p:sp>
    </p:spTree>
    <p:extLst>
      <p:ext uri="{BB962C8B-B14F-4D97-AF65-F5344CB8AC3E}">
        <p14:creationId xmlns:p14="http://schemas.microsoft.com/office/powerpoint/2010/main" val="8528942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7F7ECB0-5ADE-F712-AE0F-4C992EAF7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8591873" cy="35073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Some programs expect to be able to read data from standard input</a:t>
            </a:r>
          </a:p>
          <a:p>
            <a:pPr marL="457200" lvl="1" indent="0">
              <a:buNone/>
            </a:pPr>
            <a:r>
              <a:rPr lang="en-GB" dirty="0"/>
              <a:t>Usually, the lines of text typed at a terminal window</a:t>
            </a:r>
          </a:p>
          <a:p>
            <a:pPr marL="0" indent="0">
              <a:buNone/>
            </a:pPr>
            <a:r>
              <a:rPr lang="en-GB" dirty="0"/>
              <a:t>Unix tools often read on stdin and write to stdout</a:t>
            </a:r>
          </a:p>
          <a:p>
            <a:pPr marL="457200" lvl="1" indent="0">
              <a:buNone/>
            </a:pPr>
            <a:r>
              <a:rPr lang="en-GB" dirty="0"/>
              <a:t>Example: </a:t>
            </a:r>
            <a:r>
              <a:rPr lang="en-GB" dirty="0">
                <a:latin typeface="APL385 Unicode" panose="020B0709000202000203" pitchFamily="49" charset="0"/>
              </a:rPr>
              <a:t>echo hello | tr a-z A-Z</a:t>
            </a:r>
          </a:p>
          <a:p>
            <a:pPr marL="457200" lvl="1" indent="0">
              <a:buNone/>
            </a:pPr>
            <a:r>
              <a:rPr lang="en-GB" dirty="0">
                <a:latin typeface="+mn-lt"/>
              </a:rPr>
              <a:t>Would be nice if we could specify the input from the APL side</a:t>
            </a:r>
          </a:p>
          <a:p>
            <a:pPr marL="57150" indent="0">
              <a:buNone/>
            </a:pPr>
            <a:r>
              <a:rPr lang="en-GB" dirty="0">
                <a:latin typeface="+mn-lt"/>
              </a:rPr>
              <a:t>Other times, no input at all is needed</a:t>
            </a:r>
          </a:p>
          <a:p>
            <a:pPr lvl="1"/>
            <a:endParaRPr lang="en-GB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08A3D35-D270-E15A-DC1E-E3F7D8F0A61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!!Limitation2">
            <a:extLst>
              <a:ext uri="{FF2B5EF4-FFF2-40B4-BE49-F238E27FC236}">
                <a16:creationId xmlns:a16="http://schemas.microsoft.com/office/drawing/2014/main" id="{6C482A7F-EC94-EE22-1352-DDFB010AC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can I control input?</a:t>
            </a:r>
          </a:p>
        </p:txBody>
      </p:sp>
    </p:spTree>
    <p:extLst>
      <p:ext uri="{BB962C8B-B14F-4D97-AF65-F5344CB8AC3E}">
        <p14:creationId xmlns:p14="http://schemas.microsoft.com/office/powerpoint/2010/main" val="10648646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CAC55A58-59CB-BFC5-529F-B0B4441CFF8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Pladsholder til indhold 2" hidden="1">
            <a:extLst>
              <a:ext uri="{FF2B5EF4-FFF2-40B4-BE49-F238E27FC236}">
                <a16:creationId xmlns:a16="http://schemas.microsoft.com/office/drawing/2014/main" id="{1B55D68A-97F6-87FB-7E93-B1BA497E3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0A70D54-7F65-4FD6-9DBB-5CB1C2CCEF5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F36D8217-B3EF-5CCD-1EE3-D6B7C1FED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</a:t>
            </a:r>
            <a:r>
              <a:rPr lang="en-GB" dirty="0"/>
              <a:t>imitations of the current </a:t>
            </a:r>
            <a:r>
              <a:rPr lang="da-DK" dirty="0">
                <a:latin typeface="APL385 Unicode" panose="020B0709000202000203" pitchFamily="49" charset="0"/>
              </a:rPr>
              <a:t>⎕SH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6" name="!!Limitation2">
            <a:extLst>
              <a:ext uri="{FF2B5EF4-FFF2-40B4-BE49-F238E27FC236}">
                <a16:creationId xmlns:a16="http://schemas.microsoft.com/office/drawing/2014/main" id="{016D3713-121C-EABC-B8D0-9AF590F629AD}"/>
              </a:ext>
            </a:extLst>
          </p:cNvPr>
          <p:cNvSpPr txBox="1"/>
          <p:nvPr/>
        </p:nvSpPr>
        <p:spPr>
          <a:xfrm>
            <a:off x="322717" y="1782003"/>
            <a:ext cx="38169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How can I control input?</a:t>
            </a:r>
          </a:p>
          <a:p>
            <a:endParaRPr lang="en-GB" sz="2400" dirty="0"/>
          </a:p>
        </p:txBody>
      </p:sp>
      <p:sp>
        <p:nvSpPr>
          <p:cNvPr id="7" name="!!Limitation1">
            <a:extLst>
              <a:ext uri="{FF2B5EF4-FFF2-40B4-BE49-F238E27FC236}">
                <a16:creationId xmlns:a16="http://schemas.microsoft.com/office/drawing/2014/main" id="{B9523480-05AA-E167-5717-19255F1F7246}"/>
              </a:ext>
            </a:extLst>
          </p:cNvPr>
          <p:cNvSpPr txBox="1"/>
          <p:nvPr/>
        </p:nvSpPr>
        <p:spPr>
          <a:xfrm>
            <a:off x="322717" y="1270677"/>
            <a:ext cx="4981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happens to error output?</a:t>
            </a:r>
          </a:p>
        </p:txBody>
      </p:sp>
      <p:sp>
        <p:nvSpPr>
          <p:cNvPr id="8" name="!!Limitation3">
            <a:extLst>
              <a:ext uri="{FF2B5EF4-FFF2-40B4-BE49-F238E27FC236}">
                <a16:creationId xmlns:a16="http://schemas.microsoft.com/office/drawing/2014/main" id="{A1F532E8-5AED-791D-EAC6-267EA826BE8B}"/>
              </a:ext>
            </a:extLst>
          </p:cNvPr>
          <p:cNvSpPr txBox="1"/>
          <p:nvPr/>
        </p:nvSpPr>
        <p:spPr>
          <a:xfrm>
            <a:off x="323527" y="2301654"/>
            <a:ext cx="5603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about slow commands?</a:t>
            </a:r>
          </a:p>
        </p:txBody>
      </p:sp>
      <p:sp>
        <p:nvSpPr>
          <p:cNvPr id="9" name="!!Limitation4">
            <a:extLst>
              <a:ext uri="{FF2B5EF4-FFF2-40B4-BE49-F238E27FC236}">
                <a16:creationId xmlns:a16="http://schemas.microsoft.com/office/drawing/2014/main" id="{85546B76-8B90-2A4B-AB3C-AD3DCF1A024C}"/>
              </a:ext>
            </a:extLst>
          </p:cNvPr>
          <p:cNvSpPr txBox="1"/>
          <p:nvPr/>
        </p:nvSpPr>
        <p:spPr>
          <a:xfrm>
            <a:off x="323527" y="2814225"/>
            <a:ext cx="5115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about output before an error?</a:t>
            </a:r>
          </a:p>
        </p:txBody>
      </p:sp>
      <p:sp>
        <p:nvSpPr>
          <p:cNvPr id="10" name="!!Limitation5">
            <a:extLst>
              <a:ext uri="{FF2B5EF4-FFF2-40B4-BE49-F238E27FC236}">
                <a16:creationId xmlns:a16="http://schemas.microsoft.com/office/drawing/2014/main" id="{7C74567C-E0AF-EA0D-8F73-49B7DDE6E0BC}"/>
              </a:ext>
            </a:extLst>
          </p:cNvPr>
          <p:cNvSpPr txBox="1"/>
          <p:nvPr/>
        </p:nvSpPr>
        <p:spPr>
          <a:xfrm>
            <a:off x="327270" y="3331349"/>
            <a:ext cx="5009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if the output isn’t text at all?</a:t>
            </a:r>
          </a:p>
        </p:txBody>
      </p:sp>
      <p:sp>
        <p:nvSpPr>
          <p:cNvPr id="11" name="!!Limitation6">
            <a:extLst>
              <a:ext uri="{FF2B5EF4-FFF2-40B4-BE49-F238E27FC236}">
                <a16:creationId xmlns:a16="http://schemas.microsoft.com/office/drawing/2014/main" id="{08DAFDF6-E465-D6E3-23FB-C134580BD8F1}"/>
              </a:ext>
            </a:extLst>
          </p:cNvPr>
          <p:cNvSpPr txBox="1"/>
          <p:nvPr/>
        </p:nvSpPr>
        <p:spPr>
          <a:xfrm>
            <a:off x="321360" y="3855788"/>
            <a:ext cx="5309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about environment variables?</a:t>
            </a:r>
          </a:p>
        </p:txBody>
      </p:sp>
    </p:spTree>
    <p:extLst>
      <p:ext uri="{BB962C8B-B14F-4D97-AF65-F5344CB8AC3E}">
        <p14:creationId xmlns:p14="http://schemas.microsoft.com/office/powerpoint/2010/main" val="11655162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7045EEFA-2FF1-12DB-AC62-B8EDA1958BC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407109A-EF7E-F947-43EF-E0397F16B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133002" cy="3242039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⎕SH</a:t>
            </a:r>
            <a:r>
              <a:rPr lang="en-GB" dirty="0"/>
              <a:t> can be hard to stop once it is running</a:t>
            </a:r>
          </a:p>
          <a:p>
            <a:pPr marL="457200" lvl="1" indent="0">
              <a:buNone/>
            </a:pPr>
            <a:r>
              <a:rPr lang="en-GB" dirty="0"/>
              <a:t>Issues interrupting it from RIDE</a:t>
            </a:r>
          </a:p>
          <a:p>
            <a:pPr marL="457200" lvl="1" indent="0">
              <a:buNone/>
            </a:pPr>
            <a:r>
              <a:rPr lang="en-GB" dirty="0"/>
              <a:t>If </a:t>
            </a:r>
            <a:r>
              <a:rPr lang="en-GB" dirty="0">
                <a:latin typeface="APL385 Unicode" panose="020B0709000202000203" pitchFamily="49" charset="0"/>
              </a:rPr>
              <a:t>⎕SH</a:t>
            </a:r>
            <a:r>
              <a:rPr lang="en-GB" dirty="0"/>
              <a:t> is interrupted, what happens to the program?</a:t>
            </a:r>
          </a:p>
          <a:p>
            <a:pPr marL="57150" indent="0">
              <a:buNone/>
            </a:pPr>
            <a:r>
              <a:rPr lang="en-GB" dirty="0"/>
              <a:t>It blocks the rest of the APL threads</a:t>
            </a:r>
          </a:p>
          <a:p>
            <a:pPr marL="457200" lvl="1" indent="0">
              <a:buNone/>
            </a:pPr>
            <a:r>
              <a:rPr lang="en-GB" dirty="0">
                <a:latin typeface="APL385 Unicode" panose="020B0709000202000203" pitchFamily="49" charset="0"/>
              </a:rPr>
              <a:t>⎕SH&amp;'update-system' ⋄ ⎕←'zzz'</a:t>
            </a:r>
          </a:p>
          <a:p>
            <a:pPr marL="57150" indent="0">
              <a:buNone/>
            </a:pPr>
            <a:r>
              <a:rPr lang="en-GB" dirty="0"/>
              <a:t>Being a thread-switch point makes slow commands easier to deal with. </a:t>
            </a:r>
            <a:r>
              <a:rPr lang="en-GB" dirty="0">
                <a:latin typeface="APL385 Unicode" panose="020B0709000202000203" pitchFamily="49" charset="0"/>
              </a:rPr>
              <a:t>⎕TKILL</a:t>
            </a:r>
            <a:r>
              <a:rPr lang="en-GB" dirty="0"/>
              <a:t> to stop it.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0229E28-FD31-5A3F-526A-6E5489CCFD6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!!Limitation3">
            <a:extLst>
              <a:ext uri="{FF2B5EF4-FFF2-40B4-BE49-F238E27FC236}">
                <a16:creationId xmlns:a16="http://schemas.microsoft.com/office/drawing/2014/main" id="{CB4A1271-CAFB-ABA7-58B7-80E05A348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8133003" cy="693464"/>
          </a:xfrm>
        </p:spPr>
        <p:txBody>
          <a:bodyPr/>
          <a:lstStyle/>
          <a:p>
            <a:r>
              <a:rPr lang="en-GB" dirty="0"/>
              <a:t>What about slow commands?</a:t>
            </a:r>
          </a:p>
        </p:txBody>
      </p:sp>
    </p:spTree>
    <p:extLst>
      <p:ext uri="{BB962C8B-B14F-4D97-AF65-F5344CB8AC3E}">
        <p14:creationId xmlns:p14="http://schemas.microsoft.com/office/powerpoint/2010/main" val="2554019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CAC55A58-59CB-BFC5-529F-B0B4441CFF8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Pladsholder til indhold 2" hidden="1">
            <a:extLst>
              <a:ext uri="{FF2B5EF4-FFF2-40B4-BE49-F238E27FC236}">
                <a16:creationId xmlns:a16="http://schemas.microsoft.com/office/drawing/2014/main" id="{1B55D68A-97F6-87FB-7E93-B1BA497E3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0A70D54-7F65-4FD6-9DBB-5CB1C2CCEF5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F36D8217-B3EF-5CCD-1EE3-D6B7C1FED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</a:t>
            </a:r>
            <a:r>
              <a:rPr lang="en-GB" dirty="0"/>
              <a:t>imitations of the current </a:t>
            </a:r>
            <a:r>
              <a:rPr lang="da-DK" dirty="0">
                <a:latin typeface="APL385 Unicode" panose="020B0709000202000203" pitchFamily="49" charset="0"/>
              </a:rPr>
              <a:t>⎕SH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6" name="!!Limitation2">
            <a:extLst>
              <a:ext uri="{FF2B5EF4-FFF2-40B4-BE49-F238E27FC236}">
                <a16:creationId xmlns:a16="http://schemas.microsoft.com/office/drawing/2014/main" id="{016D3713-121C-EABC-B8D0-9AF590F629AD}"/>
              </a:ext>
            </a:extLst>
          </p:cNvPr>
          <p:cNvSpPr txBox="1"/>
          <p:nvPr/>
        </p:nvSpPr>
        <p:spPr>
          <a:xfrm>
            <a:off x="322717" y="1782003"/>
            <a:ext cx="38169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How can I control input?</a:t>
            </a:r>
          </a:p>
          <a:p>
            <a:endParaRPr lang="en-GB" sz="2400" dirty="0"/>
          </a:p>
        </p:txBody>
      </p:sp>
      <p:sp>
        <p:nvSpPr>
          <p:cNvPr id="7" name="!!Limitation1">
            <a:extLst>
              <a:ext uri="{FF2B5EF4-FFF2-40B4-BE49-F238E27FC236}">
                <a16:creationId xmlns:a16="http://schemas.microsoft.com/office/drawing/2014/main" id="{B9523480-05AA-E167-5717-19255F1F7246}"/>
              </a:ext>
            </a:extLst>
          </p:cNvPr>
          <p:cNvSpPr txBox="1"/>
          <p:nvPr/>
        </p:nvSpPr>
        <p:spPr>
          <a:xfrm>
            <a:off x="322717" y="1270677"/>
            <a:ext cx="4981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happens to error output?</a:t>
            </a:r>
          </a:p>
        </p:txBody>
      </p:sp>
      <p:sp>
        <p:nvSpPr>
          <p:cNvPr id="8" name="!!Limitation3">
            <a:extLst>
              <a:ext uri="{FF2B5EF4-FFF2-40B4-BE49-F238E27FC236}">
                <a16:creationId xmlns:a16="http://schemas.microsoft.com/office/drawing/2014/main" id="{A1F532E8-5AED-791D-EAC6-267EA826BE8B}"/>
              </a:ext>
            </a:extLst>
          </p:cNvPr>
          <p:cNvSpPr txBox="1"/>
          <p:nvPr/>
        </p:nvSpPr>
        <p:spPr>
          <a:xfrm>
            <a:off x="323527" y="2301654"/>
            <a:ext cx="5603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about slow commands?</a:t>
            </a:r>
          </a:p>
        </p:txBody>
      </p:sp>
      <p:sp>
        <p:nvSpPr>
          <p:cNvPr id="9" name="!!Limitation4">
            <a:extLst>
              <a:ext uri="{FF2B5EF4-FFF2-40B4-BE49-F238E27FC236}">
                <a16:creationId xmlns:a16="http://schemas.microsoft.com/office/drawing/2014/main" id="{85546B76-8B90-2A4B-AB3C-AD3DCF1A024C}"/>
              </a:ext>
            </a:extLst>
          </p:cNvPr>
          <p:cNvSpPr txBox="1"/>
          <p:nvPr/>
        </p:nvSpPr>
        <p:spPr>
          <a:xfrm>
            <a:off x="323527" y="2814225"/>
            <a:ext cx="5115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about output before an error?</a:t>
            </a:r>
          </a:p>
        </p:txBody>
      </p:sp>
      <p:sp>
        <p:nvSpPr>
          <p:cNvPr id="10" name="!!Limitation5">
            <a:extLst>
              <a:ext uri="{FF2B5EF4-FFF2-40B4-BE49-F238E27FC236}">
                <a16:creationId xmlns:a16="http://schemas.microsoft.com/office/drawing/2014/main" id="{7C74567C-E0AF-EA0D-8F73-49B7DDE6E0BC}"/>
              </a:ext>
            </a:extLst>
          </p:cNvPr>
          <p:cNvSpPr txBox="1"/>
          <p:nvPr/>
        </p:nvSpPr>
        <p:spPr>
          <a:xfrm>
            <a:off x="327270" y="3331349"/>
            <a:ext cx="5009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if the output isn’t text at all?</a:t>
            </a:r>
          </a:p>
        </p:txBody>
      </p:sp>
      <p:sp>
        <p:nvSpPr>
          <p:cNvPr id="11" name="!!Limitation6">
            <a:extLst>
              <a:ext uri="{FF2B5EF4-FFF2-40B4-BE49-F238E27FC236}">
                <a16:creationId xmlns:a16="http://schemas.microsoft.com/office/drawing/2014/main" id="{08DAFDF6-E465-D6E3-23FB-C134580BD8F1}"/>
              </a:ext>
            </a:extLst>
          </p:cNvPr>
          <p:cNvSpPr txBox="1"/>
          <p:nvPr/>
        </p:nvSpPr>
        <p:spPr>
          <a:xfrm>
            <a:off x="321360" y="3855788"/>
            <a:ext cx="547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about environment variables?</a:t>
            </a:r>
          </a:p>
        </p:txBody>
      </p:sp>
    </p:spTree>
    <p:extLst>
      <p:ext uri="{BB962C8B-B14F-4D97-AF65-F5344CB8AC3E}">
        <p14:creationId xmlns:p14="http://schemas.microsoft.com/office/powerpoint/2010/main" val="28355253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9674F0D-4C70-E079-F2AC-C0038BC8E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493425" cy="34672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Exit codes are used to indicate success/failure</a:t>
            </a:r>
          </a:p>
          <a:p>
            <a:pPr marL="457200" lvl="1" indent="0">
              <a:buNone/>
            </a:pPr>
            <a:r>
              <a:rPr lang="en-GB" dirty="0"/>
              <a:t>By convention 0 means success</a:t>
            </a:r>
          </a:p>
          <a:p>
            <a:pPr marL="457200" lvl="1" indent="0">
              <a:buNone/>
            </a:pPr>
            <a:r>
              <a:rPr lang="en-GB" dirty="0"/>
              <a:t>Giving a </a:t>
            </a:r>
            <a:r>
              <a:rPr lang="en-GB" dirty="0">
                <a:solidFill>
                  <a:srgbClr val="C00000"/>
                </a:solidFill>
                <a:latin typeface="APL385 Unicode" panose="020B0709000202000203" pitchFamily="49" charset="0"/>
              </a:rPr>
              <a:t>DOMAIN ERROR</a:t>
            </a:r>
            <a:r>
              <a:rPr lang="en-GB" dirty="0"/>
              <a:t> prevents the user from having to check</a:t>
            </a:r>
          </a:p>
          <a:p>
            <a:pPr marL="0" indent="0">
              <a:buNone/>
            </a:pPr>
            <a:r>
              <a:rPr lang="en-GB" dirty="0"/>
              <a:t>However, </a:t>
            </a:r>
            <a:r>
              <a:rPr lang="en-GB" dirty="0">
                <a:solidFill>
                  <a:srgbClr val="C00000"/>
                </a:solidFill>
                <a:latin typeface="APL385 Unicode" panose="020B0709000202000203" pitchFamily="49" charset="0"/>
              </a:rPr>
              <a:t>DOMAIN ERROR</a:t>
            </a:r>
            <a:r>
              <a:rPr lang="en-GB" dirty="0"/>
              <a:t> might be a bad idea</a:t>
            </a:r>
          </a:p>
          <a:p>
            <a:pPr marL="457200" lvl="1" indent="0">
              <a:buNone/>
            </a:pPr>
            <a:r>
              <a:rPr lang="en-GB" dirty="0"/>
              <a:t>Some programs return non-zero even when they succeed</a:t>
            </a:r>
          </a:p>
          <a:p>
            <a:pPr marL="457200" lvl="1" indent="0">
              <a:buNone/>
            </a:pPr>
            <a:r>
              <a:rPr lang="en-GB" dirty="0"/>
              <a:t>All output so far is completely lost</a:t>
            </a:r>
          </a:p>
          <a:p>
            <a:pPr marL="457200" lvl="1" indent="0">
              <a:buNone/>
            </a:pPr>
            <a:r>
              <a:rPr lang="en-GB" dirty="0"/>
              <a:t>Figuring out what went wrong becomes a challenge</a:t>
            </a:r>
          </a:p>
          <a:p>
            <a:pPr lvl="1"/>
            <a:endParaRPr lang="en-GB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EC175AEC-81E2-1CBD-6361-EF42AF9D9AD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!!Limitation4">
            <a:extLst>
              <a:ext uri="{FF2B5EF4-FFF2-40B4-BE49-F238E27FC236}">
                <a16:creationId xmlns:a16="http://schemas.microsoft.com/office/drawing/2014/main" id="{0DCA51A3-927E-D873-CEB2-3CDA150C8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280430" cy="685535"/>
          </a:xfrm>
        </p:spPr>
        <p:txBody>
          <a:bodyPr/>
          <a:lstStyle/>
          <a:p>
            <a:r>
              <a:rPr lang="en-GB" dirty="0"/>
              <a:t>What about output before an error?</a:t>
            </a:r>
          </a:p>
        </p:txBody>
      </p:sp>
    </p:spTree>
    <p:extLst>
      <p:ext uri="{BB962C8B-B14F-4D97-AF65-F5344CB8AC3E}">
        <p14:creationId xmlns:p14="http://schemas.microsoft.com/office/powerpoint/2010/main" val="40815920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CAC55A58-59CB-BFC5-529F-B0B4441CFF8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Pladsholder til indhold 2" hidden="1">
            <a:extLst>
              <a:ext uri="{FF2B5EF4-FFF2-40B4-BE49-F238E27FC236}">
                <a16:creationId xmlns:a16="http://schemas.microsoft.com/office/drawing/2014/main" id="{1B55D68A-97F6-87FB-7E93-B1BA497E3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0A70D54-7F65-4FD6-9DBB-5CB1C2CCEF5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F36D8217-B3EF-5CCD-1EE3-D6B7C1FED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Limitations of the current </a:t>
            </a:r>
            <a:r>
              <a:rPr lang="en-GB" dirty="0">
                <a:latin typeface="APL385 Unicode" panose="020B0709000202000203" pitchFamily="49" charset="0"/>
              </a:rPr>
              <a:t>⎕SH</a:t>
            </a:r>
          </a:p>
        </p:txBody>
      </p:sp>
      <p:sp>
        <p:nvSpPr>
          <p:cNvPr id="6" name="!!Limitation2">
            <a:extLst>
              <a:ext uri="{FF2B5EF4-FFF2-40B4-BE49-F238E27FC236}">
                <a16:creationId xmlns:a16="http://schemas.microsoft.com/office/drawing/2014/main" id="{016D3713-121C-EABC-B8D0-9AF590F629AD}"/>
              </a:ext>
            </a:extLst>
          </p:cNvPr>
          <p:cNvSpPr txBox="1"/>
          <p:nvPr/>
        </p:nvSpPr>
        <p:spPr>
          <a:xfrm>
            <a:off x="322717" y="1782003"/>
            <a:ext cx="38169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How can I control input?</a:t>
            </a:r>
          </a:p>
          <a:p>
            <a:endParaRPr lang="en-GB" sz="2400" dirty="0"/>
          </a:p>
        </p:txBody>
      </p:sp>
      <p:sp>
        <p:nvSpPr>
          <p:cNvPr id="7" name="!!Limitation1">
            <a:extLst>
              <a:ext uri="{FF2B5EF4-FFF2-40B4-BE49-F238E27FC236}">
                <a16:creationId xmlns:a16="http://schemas.microsoft.com/office/drawing/2014/main" id="{B9523480-05AA-E167-5717-19255F1F7246}"/>
              </a:ext>
            </a:extLst>
          </p:cNvPr>
          <p:cNvSpPr txBox="1"/>
          <p:nvPr/>
        </p:nvSpPr>
        <p:spPr>
          <a:xfrm>
            <a:off x="322717" y="1270677"/>
            <a:ext cx="4981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happens to error output?</a:t>
            </a:r>
          </a:p>
        </p:txBody>
      </p:sp>
      <p:sp>
        <p:nvSpPr>
          <p:cNvPr id="8" name="!!Limitation3">
            <a:extLst>
              <a:ext uri="{FF2B5EF4-FFF2-40B4-BE49-F238E27FC236}">
                <a16:creationId xmlns:a16="http://schemas.microsoft.com/office/drawing/2014/main" id="{A1F532E8-5AED-791D-EAC6-267EA826BE8B}"/>
              </a:ext>
            </a:extLst>
          </p:cNvPr>
          <p:cNvSpPr txBox="1"/>
          <p:nvPr/>
        </p:nvSpPr>
        <p:spPr>
          <a:xfrm>
            <a:off x="323527" y="2301654"/>
            <a:ext cx="5603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about slow commands?</a:t>
            </a:r>
          </a:p>
        </p:txBody>
      </p:sp>
      <p:sp>
        <p:nvSpPr>
          <p:cNvPr id="9" name="!!Limitation4">
            <a:extLst>
              <a:ext uri="{FF2B5EF4-FFF2-40B4-BE49-F238E27FC236}">
                <a16:creationId xmlns:a16="http://schemas.microsoft.com/office/drawing/2014/main" id="{85546B76-8B90-2A4B-AB3C-AD3DCF1A024C}"/>
              </a:ext>
            </a:extLst>
          </p:cNvPr>
          <p:cNvSpPr txBox="1"/>
          <p:nvPr/>
        </p:nvSpPr>
        <p:spPr>
          <a:xfrm>
            <a:off x="323527" y="2814225"/>
            <a:ext cx="5115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about output before an error?</a:t>
            </a:r>
          </a:p>
        </p:txBody>
      </p:sp>
      <p:sp>
        <p:nvSpPr>
          <p:cNvPr id="10" name="!!Limitation5">
            <a:extLst>
              <a:ext uri="{FF2B5EF4-FFF2-40B4-BE49-F238E27FC236}">
                <a16:creationId xmlns:a16="http://schemas.microsoft.com/office/drawing/2014/main" id="{7C74567C-E0AF-EA0D-8F73-49B7DDE6E0BC}"/>
              </a:ext>
            </a:extLst>
          </p:cNvPr>
          <p:cNvSpPr txBox="1"/>
          <p:nvPr/>
        </p:nvSpPr>
        <p:spPr>
          <a:xfrm>
            <a:off x="327270" y="3331349"/>
            <a:ext cx="5009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if the output isn’t text at all?</a:t>
            </a:r>
          </a:p>
        </p:txBody>
      </p:sp>
      <p:sp>
        <p:nvSpPr>
          <p:cNvPr id="11" name="!!Limitation6">
            <a:extLst>
              <a:ext uri="{FF2B5EF4-FFF2-40B4-BE49-F238E27FC236}">
                <a16:creationId xmlns:a16="http://schemas.microsoft.com/office/drawing/2014/main" id="{08DAFDF6-E465-D6E3-23FB-C134580BD8F1}"/>
              </a:ext>
            </a:extLst>
          </p:cNvPr>
          <p:cNvSpPr txBox="1"/>
          <p:nvPr/>
        </p:nvSpPr>
        <p:spPr>
          <a:xfrm>
            <a:off x="321360" y="3855788"/>
            <a:ext cx="5391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about environment variables?</a:t>
            </a:r>
          </a:p>
        </p:txBody>
      </p:sp>
    </p:spTree>
    <p:extLst>
      <p:ext uri="{BB962C8B-B14F-4D97-AF65-F5344CB8AC3E}">
        <p14:creationId xmlns:p14="http://schemas.microsoft.com/office/powerpoint/2010/main" val="8880383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882CC590-1BFD-72DE-5474-957AB7D8F77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43FEDE8-9CEB-5DCC-87B0-6759DE80B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6" y="1264925"/>
            <a:ext cx="8528373" cy="3413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We are used to working with text in the shell</a:t>
            </a:r>
          </a:p>
          <a:p>
            <a:pPr marL="0" indent="0">
              <a:buNone/>
            </a:pPr>
            <a:r>
              <a:rPr lang="en-GB" dirty="0"/>
              <a:t>Some commands might output non-text data</a:t>
            </a:r>
          </a:p>
          <a:p>
            <a:pPr marL="457200" lvl="1" indent="0">
              <a:buNone/>
            </a:pPr>
            <a:r>
              <a:rPr lang="en-GB" dirty="0">
                <a:latin typeface="APL385 Unicode" panose="020B0709000202000203" pitchFamily="49" charset="0"/>
              </a:rPr>
              <a:t>cat hello.png</a:t>
            </a:r>
          </a:p>
          <a:p>
            <a:pPr marL="457200" lvl="1" indent="0">
              <a:buNone/>
            </a:pPr>
            <a:r>
              <a:rPr lang="en-GB" dirty="0"/>
              <a:t>Letting the user choose which APL type to interpret it as could be helpful</a:t>
            </a:r>
          </a:p>
          <a:p>
            <a:pPr marL="457200" lvl="1" indent="0">
              <a:buNone/>
            </a:pPr>
            <a:r>
              <a:rPr lang="en-GB" dirty="0">
                <a:latin typeface="+mn-lt"/>
              </a:rPr>
              <a:t>Similarly, </a:t>
            </a:r>
            <a:r>
              <a:rPr lang="en-GB" dirty="0">
                <a:latin typeface="APL385 Unicode" panose="020B0709000202000203" pitchFamily="49" charset="0"/>
              </a:rPr>
              <a:t>⎕NREAD</a:t>
            </a:r>
            <a:r>
              <a:rPr lang="en-GB" dirty="0"/>
              <a:t> also doesn’t always read data as text</a:t>
            </a:r>
          </a:p>
          <a:p>
            <a:pPr marL="57150" indent="0">
              <a:buNone/>
            </a:pPr>
            <a:r>
              <a:rPr lang="en-GB" dirty="0"/>
              <a:t>The same is of course true for input to the program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6F919D9-AA5D-FA14-33F6-815860ABCB5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!!Limitation5">
            <a:extLst>
              <a:ext uri="{FF2B5EF4-FFF2-40B4-BE49-F238E27FC236}">
                <a16:creationId xmlns:a16="http://schemas.microsoft.com/office/drawing/2014/main" id="{7204C9A9-75C8-D51C-63C7-8EC8ACE2E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209496" cy="685535"/>
          </a:xfrm>
        </p:spPr>
        <p:txBody>
          <a:bodyPr/>
          <a:lstStyle/>
          <a:p>
            <a:r>
              <a:rPr lang="en-GB" dirty="0"/>
              <a:t>What if the output isn’t text at all?</a:t>
            </a:r>
          </a:p>
        </p:txBody>
      </p:sp>
    </p:spTree>
    <p:extLst>
      <p:ext uri="{BB962C8B-B14F-4D97-AF65-F5344CB8AC3E}">
        <p14:creationId xmlns:p14="http://schemas.microsoft.com/office/powerpoint/2010/main" val="6201158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CAC55A58-59CB-BFC5-529F-B0B4441CFF8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Pladsholder til indhold 2" hidden="1">
            <a:extLst>
              <a:ext uri="{FF2B5EF4-FFF2-40B4-BE49-F238E27FC236}">
                <a16:creationId xmlns:a16="http://schemas.microsoft.com/office/drawing/2014/main" id="{1B55D68A-97F6-87FB-7E93-B1BA497E3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0A70D54-7F65-4FD6-9DBB-5CB1C2CCEF5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F36D8217-B3EF-5CCD-1EE3-D6B7C1FED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Limitations of the current </a:t>
            </a:r>
            <a:r>
              <a:rPr lang="en-GB" dirty="0">
                <a:latin typeface="APL385 Unicode" panose="020B0709000202000203" pitchFamily="49" charset="0"/>
              </a:rPr>
              <a:t>⎕SH</a:t>
            </a:r>
          </a:p>
        </p:txBody>
      </p:sp>
      <p:sp>
        <p:nvSpPr>
          <p:cNvPr id="6" name="!!Limitation2">
            <a:extLst>
              <a:ext uri="{FF2B5EF4-FFF2-40B4-BE49-F238E27FC236}">
                <a16:creationId xmlns:a16="http://schemas.microsoft.com/office/drawing/2014/main" id="{016D3713-121C-EABC-B8D0-9AF590F629AD}"/>
              </a:ext>
            </a:extLst>
          </p:cNvPr>
          <p:cNvSpPr txBox="1"/>
          <p:nvPr/>
        </p:nvSpPr>
        <p:spPr>
          <a:xfrm>
            <a:off x="322717" y="1782003"/>
            <a:ext cx="38169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How can I control input?</a:t>
            </a:r>
          </a:p>
          <a:p>
            <a:endParaRPr lang="en-GB" sz="2400" dirty="0"/>
          </a:p>
        </p:txBody>
      </p:sp>
      <p:sp>
        <p:nvSpPr>
          <p:cNvPr id="7" name="!!Limitation1">
            <a:extLst>
              <a:ext uri="{FF2B5EF4-FFF2-40B4-BE49-F238E27FC236}">
                <a16:creationId xmlns:a16="http://schemas.microsoft.com/office/drawing/2014/main" id="{B9523480-05AA-E167-5717-19255F1F7246}"/>
              </a:ext>
            </a:extLst>
          </p:cNvPr>
          <p:cNvSpPr txBox="1"/>
          <p:nvPr/>
        </p:nvSpPr>
        <p:spPr>
          <a:xfrm>
            <a:off x="322717" y="1270677"/>
            <a:ext cx="4981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happens to error output?</a:t>
            </a:r>
          </a:p>
        </p:txBody>
      </p:sp>
      <p:sp>
        <p:nvSpPr>
          <p:cNvPr id="8" name="!!Limitation3">
            <a:extLst>
              <a:ext uri="{FF2B5EF4-FFF2-40B4-BE49-F238E27FC236}">
                <a16:creationId xmlns:a16="http://schemas.microsoft.com/office/drawing/2014/main" id="{A1F532E8-5AED-791D-EAC6-267EA826BE8B}"/>
              </a:ext>
            </a:extLst>
          </p:cNvPr>
          <p:cNvSpPr txBox="1"/>
          <p:nvPr/>
        </p:nvSpPr>
        <p:spPr>
          <a:xfrm>
            <a:off x="323527" y="2301654"/>
            <a:ext cx="5603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about slow commands?</a:t>
            </a:r>
          </a:p>
        </p:txBody>
      </p:sp>
      <p:sp>
        <p:nvSpPr>
          <p:cNvPr id="9" name="!!Limitation4">
            <a:extLst>
              <a:ext uri="{FF2B5EF4-FFF2-40B4-BE49-F238E27FC236}">
                <a16:creationId xmlns:a16="http://schemas.microsoft.com/office/drawing/2014/main" id="{85546B76-8B90-2A4B-AB3C-AD3DCF1A024C}"/>
              </a:ext>
            </a:extLst>
          </p:cNvPr>
          <p:cNvSpPr txBox="1"/>
          <p:nvPr/>
        </p:nvSpPr>
        <p:spPr>
          <a:xfrm>
            <a:off x="323527" y="2814225"/>
            <a:ext cx="5115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about output before an error?</a:t>
            </a:r>
          </a:p>
        </p:txBody>
      </p:sp>
      <p:sp>
        <p:nvSpPr>
          <p:cNvPr id="10" name="!!Limitation5">
            <a:extLst>
              <a:ext uri="{FF2B5EF4-FFF2-40B4-BE49-F238E27FC236}">
                <a16:creationId xmlns:a16="http://schemas.microsoft.com/office/drawing/2014/main" id="{7C74567C-E0AF-EA0D-8F73-49B7DDE6E0BC}"/>
              </a:ext>
            </a:extLst>
          </p:cNvPr>
          <p:cNvSpPr txBox="1"/>
          <p:nvPr/>
        </p:nvSpPr>
        <p:spPr>
          <a:xfrm>
            <a:off x="327270" y="3331349"/>
            <a:ext cx="5009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if the output isn’t text at all?</a:t>
            </a:r>
          </a:p>
        </p:txBody>
      </p:sp>
      <p:sp>
        <p:nvSpPr>
          <p:cNvPr id="11" name="!!Limitation6">
            <a:extLst>
              <a:ext uri="{FF2B5EF4-FFF2-40B4-BE49-F238E27FC236}">
                <a16:creationId xmlns:a16="http://schemas.microsoft.com/office/drawing/2014/main" id="{08DAFDF6-E465-D6E3-23FB-C134580BD8F1}"/>
              </a:ext>
            </a:extLst>
          </p:cNvPr>
          <p:cNvSpPr txBox="1"/>
          <p:nvPr/>
        </p:nvSpPr>
        <p:spPr>
          <a:xfrm>
            <a:off x="321360" y="3855788"/>
            <a:ext cx="5261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about environment variables?</a:t>
            </a:r>
          </a:p>
        </p:txBody>
      </p:sp>
    </p:spTree>
    <p:extLst>
      <p:ext uri="{BB962C8B-B14F-4D97-AF65-F5344CB8AC3E}">
        <p14:creationId xmlns:p14="http://schemas.microsoft.com/office/powerpoint/2010/main" val="10250170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D668C2E-DFA2-06E7-B6F8-92C641DF9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553791"/>
            <a:ext cx="8473401" cy="295317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Environment variables is one of the major ways of passing data to a child program</a:t>
            </a:r>
          </a:p>
          <a:p>
            <a:pPr marL="457200" lvl="1" indent="0">
              <a:buNone/>
            </a:pPr>
            <a:r>
              <a:rPr lang="en-GB" dirty="0"/>
              <a:t>Standard input and program arguments two other ways</a:t>
            </a:r>
          </a:p>
          <a:p>
            <a:pPr marL="0" indent="0">
              <a:buNone/>
            </a:pPr>
            <a:r>
              <a:rPr lang="en-GB" dirty="0"/>
              <a:t>The interpreter already has a set of variables</a:t>
            </a:r>
          </a:p>
          <a:p>
            <a:pPr marL="457200" lvl="1" indent="0">
              <a:buNone/>
            </a:pPr>
            <a:r>
              <a:rPr lang="en-GB" dirty="0"/>
              <a:t>They can be inherited or cleared</a:t>
            </a:r>
          </a:p>
          <a:p>
            <a:pPr marL="57150" indent="0">
              <a:buNone/>
            </a:pPr>
            <a:r>
              <a:rPr lang="en-GB" dirty="0"/>
              <a:t>Custom environment variables for each invocation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E8DC83EA-478F-2B36-C5E3-60B74284046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!!Limitation6">
            <a:extLst>
              <a:ext uri="{FF2B5EF4-FFF2-40B4-BE49-F238E27FC236}">
                <a16:creationId xmlns:a16="http://schemas.microsoft.com/office/drawing/2014/main" id="{E3E51679-1646-2FA7-F82D-B6E25D551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1114256"/>
          </a:xfrm>
        </p:spPr>
        <p:txBody>
          <a:bodyPr/>
          <a:lstStyle/>
          <a:p>
            <a:r>
              <a:rPr lang="en-GB" dirty="0"/>
              <a:t>What about environment variables?</a:t>
            </a:r>
          </a:p>
        </p:txBody>
      </p:sp>
    </p:spTree>
    <p:extLst>
      <p:ext uri="{BB962C8B-B14F-4D97-AF65-F5344CB8AC3E}">
        <p14:creationId xmlns:p14="http://schemas.microsoft.com/office/powerpoint/2010/main" val="36315710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8466C-912E-37B4-8C2C-CC9E9CE8C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606161" cy="32420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Or: revisiting the way we run shell commands</a:t>
            </a:r>
          </a:p>
          <a:p>
            <a:pPr marL="0" indent="0">
              <a:buNone/>
            </a:pPr>
            <a:r>
              <a:rPr lang="en-GB" dirty="0"/>
              <a:t>Monadic </a:t>
            </a:r>
            <a:r>
              <a:rPr lang="en-GB" dirty="0">
                <a:latin typeface="APL385 Unicode" panose="020B0709000202000203" pitchFamily="49" charset="0"/>
              </a:rPr>
              <a:t>⎕SH</a:t>
            </a:r>
            <a:r>
              <a:rPr lang="en-GB" dirty="0"/>
              <a:t> and </a:t>
            </a:r>
            <a:r>
              <a:rPr lang="en-GB" dirty="0">
                <a:latin typeface="APL385 Unicode" panose="020B0709000202000203" pitchFamily="49" charset="0"/>
              </a:rPr>
              <a:t>⎕CMD</a:t>
            </a:r>
            <a:r>
              <a:rPr lang="en-GB" dirty="0"/>
              <a:t> are old and might work </a:t>
            </a:r>
            <a:r>
              <a:rPr lang="en-GB"/>
              <a:t>just fine for you</a:t>
            </a:r>
            <a:endParaRPr lang="en-GB" dirty="0"/>
          </a:p>
          <a:p>
            <a:pPr marL="457200" lvl="1" indent="0">
              <a:buNone/>
            </a:pPr>
            <a:r>
              <a:rPr lang="en-GB" dirty="0"/>
              <a:t>There are no plans of changing or removing them</a:t>
            </a:r>
          </a:p>
          <a:p>
            <a:pPr marL="0" indent="0">
              <a:buNone/>
            </a:pPr>
            <a:r>
              <a:rPr lang="en-GB" dirty="0"/>
              <a:t>But they are not without issues</a:t>
            </a:r>
          </a:p>
          <a:p>
            <a:pPr marL="0" indent="0">
              <a:buNone/>
            </a:pPr>
            <a:r>
              <a:rPr lang="en-GB" dirty="0"/>
              <a:t>Explore what can be done better</a:t>
            </a:r>
          </a:p>
          <a:p>
            <a:pPr marL="457200" lvl="1" indent="0">
              <a:buNone/>
            </a:pPr>
            <a:r>
              <a:rPr lang="en-GB" dirty="0"/>
              <a:t>Proposal for a new system function that fixes the issues</a:t>
            </a:r>
          </a:p>
          <a:p>
            <a:pPr marL="57150" indent="0">
              <a:buNone/>
            </a:pPr>
            <a:r>
              <a:rPr lang="en-GB" dirty="0"/>
              <a:t>If </a:t>
            </a:r>
            <a:r>
              <a:rPr lang="en-GB" noProof="1"/>
              <a:t>all</a:t>
            </a:r>
            <a:r>
              <a:rPr lang="en-GB" dirty="0"/>
              <a:t> goes well, we are aiming for 20.0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9FE587-C6E0-C5FC-E98E-37E0930A251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C5490AD-897D-AD2B-942F-E6E221BF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Revisiting </a:t>
            </a:r>
            <a:r>
              <a:rPr lang="en-GB" i="1" dirty="0"/>
              <a:t>monadic</a:t>
            </a:r>
            <a:r>
              <a:rPr lang="en-GB" dirty="0"/>
              <a:t> </a:t>
            </a:r>
            <a:r>
              <a:rPr lang="en-GB" dirty="0">
                <a:latin typeface="APL385 Unicode" panose="020B0709000202000203" pitchFamily="49" charset="0"/>
              </a:rPr>
              <a:t>⎕SH</a:t>
            </a:r>
            <a:r>
              <a:rPr lang="en-GB" dirty="0"/>
              <a:t> and </a:t>
            </a:r>
            <a:r>
              <a:rPr lang="en-GB" dirty="0">
                <a:latin typeface="APL385 Unicode" panose="020B0709000202000203" pitchFamily="49" charset="0"/>
              </a:rPr>
              <a:t>⎕CMD</a:t>
            </a:r>
          </a:p>
        </p:txBody>
      </p:sp>
    </p:spTree>
    <p:extLst>
      <p:ext uri="{BB962C8B-B14F-4D97-AF65-F5344CB8AC3E}">
        <p14:creationId xmlns:p14="http://schemas.microsoft.com/office/powerpoint/2010/main" val="19797053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CAC55A58-59CB-BFC5-529F-B0B4441CFF8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Pladsholder til indhold 2" hidden="1">
            <a:extLst>
              <a:ext uri="{FF2B5EF4-FFF2-40B4-BE49-F238E27FC236}">
                <a16:creationId xmlns:a16="http://schemas.microsoft.com/office/drawing/2014/main" id="{1B55D68A-97F6-87FB-7E93-B1BA497E3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0A70D54-7F65-4FD6-9DBB-5CB1C2CCEF5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F36D8217-B3EF-5CCD-1EE3-D6B7C1FED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Limitations of the current </a:t>
            </a:r>
            <a:r>
              <a:rPr lang="en-GB" dirty="0">
                <a:latin typeface="APL385 Unicode" panose="020B0709000202000203" pitchFamily="49" charset="0"/>
              </a:rPr>
              <a:t>⎕SH</a:t>
            </a:r>
          </a:p>
        </p:txBody>
      </p:sp>
      <p:sp>
        <p:nvSpPr>
          <p:cNvPr id="6" name="!!Limitation2">
            <a:extLst>
              <a:ext uri="{FF2B5EF4-FFF2-40B4-BE49-F238E27FC236}">
                <a16:creationId xmlns:a16="http://schemas.microsoft.com/office/drawing/2014/main" id="{016D3713-121C-EABC-B8D0-9AF590F629AD}"/>
              </a:ext>
            </a:extLst>
          </p:cNvPr>
          <p:cNvSpPr txBox="1"/>
          <p:nvPr/>
        </p:nvSpPr>
        <p:spPr>
          <a:xfrm>
            <a:off x="322717" y="1782003"/>
            <a:ext cx="38169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How can I control input?</a:t>
            </a:r>
          </a:p>
          <a:p>
            <a:endParaRPr lang="en-GB" sz="2400" dirty="0"/>
          </a:p>
        </p:txBody>
      </p:sp>
      <p:sp>
        <p:nvSpPr>
          <p:cNvPr id="7" name="!!Limitation1">
            <a:extLst>
              <a:ext uri="{FF2B5EF4-FFF2-40B4-BE49-F238E27FC236}">
                <a16:creationId xmlns:a16="http://schemas.microsoft.com/office/drawing/2014/main" id="{B9523480-05AA-E167-5717-19255F1F7246}"/>
              </a:ext>
            </a:extLst>
          </p:cNvPr>
          <p:cNvSpPr txBox="1"/>
          <p:nvPr/>
        </p:nvSpPr>
        <p:spPr>
          <a:xfrm>
            <a:off x="322717" y="1270677"/>
            <a:ext cx="4981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happens to error output?</a:t>
            </a:r>
          </a:p>
        </p:txBody>
      </p:sp>
      <p:sp>
        <p:nvSpPr>
          <p:cNvPr id="8" name="!!Limitation3">
            <a:extLst>
              <a:ext uri="{FF2B5EF4-FFF2-40B4-BE49-F238E27FC236}">
                <a16:creationId xmlns:a16="http://schemas.microsoft.com/office/drawing/2014/main" id="{A1F532E8-5AED-791D-EAC6-267EA826BE8B}"/>
              </a:ext>
            </a:extLst>
          </p:cNvPr>
          <p:cNvSpPr txBox="1"/>
          <p:nvPr/>
        </p:nvSpPr>
        <p:spPr>
          <a:xfrm>
            <a:off x="323527" y="2301654"/>
            <a:ext cx="5603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about </a:t>
            </a:r>
            <a:r>
              <a:rPr lang="en-GB" sz="2400" dirty="0">
                <a:solidFill>
                  <a:srgbClr val="3B475E"/>
                </a:solidFill>
                <a:latin typeface="Sarabun" panose="00000500000000000000" pitchFamily="2" charset="-34"/>
              </a:rPr>
              <a:t>slow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 commands?</a:t>
            </a:r>
          </a:p>
        </p:txBody>
      </p:sp>
      <p:sp>
        <p:nvSpPr>
          <p:cNvPr id="9" name="!!Limitation4">
            <a:extLst>
              <a:ext uri="{FF2B5EF4-FFF2-40B4-BE49-F238E27FC236}">
                <a16:creationId xmlns:a16="http://schemas.microsoft.com/office/drawing/2014/main" id="{85546B76-8B90-2A4B-AB3C-AD3DCF1A024C}"/>
              </a:ext>
            </a:extLst>
          </p:cNvPr>
          <p:cNvSpPr txBox="1"/>
          <p:nvPr/>
        </p:nvSpPr>
        <p:spPr>
          <a:xfrm>
            <a:off x="323527" y="2814225"/>
            <a:ext cx="5115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about output before an error?</a:t>
            </a:r>
          </a:p>
        </p:txBody>
      </p:sp>
      <p:sp>
        <p:nvSpPr>
          <p:cNvPr id="10" name="!!Limitation5">
            <a:extLst>
              <a:ext uri="{FF2B5EF4-FFF2-40B4-BE49-F238E27FC236}">
                <a16:creationId xmlns:a16="http://schemas.microsoft.com/office/drawing/2014/main" id="{7C74567C-E0AF-EA0D-8F73-49B7DDE6E0BC}"/>
              </a:ext>
            </a:extLst>
          </p:cNvPr>
          <p:cNvSpPr txBox="1"/>
          <p:nvPr/>
        </p:nvSpPr>
        <p:spPr>
          <a:xfrm>
            <a:off x="327270" y="3331349"/>
            <a:ext cx="5009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if the output isn’t text at all?</a:t>
            </a:r>
          </a:p>
        </p:txBody>
      </p:sp>
      <p:sp>
        <p:nvSpPr>
          <p:cNvPr id="11" name="!!Limitation6">
            <a:extLst>
              <a:ext uri="{FF2B5EF4-FFF2-40B4-BE49-F238E27FC236}">
                <a16:creationId xmlns:a16="http://schemas.microsoft.com/office/drawing/2014/main" id="{08DAFDF6-E465-D6E3-23FB-C134580BD8F1}"/>
              </a:ext>
            </a:extLst>
          </p:cNvPr>
          <p:cNvSpPr txBox="1"/>
          <p:nvPr/>
        </p:nvSpPr>
        <p:spPr>
          <a:xfrm>
            <a:off x="321360" y="3855788"/>
            <a:ext cx="537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about environment variables?</a:t>
            </a:r>
          </a:p>
        </p:txBody>
      </p:sp>
    </p:spTree>
    <p:extLst>
      <p:ext uri="{BB962C8B-B14F-4D97-AF65-F5344CB8AC3E}">
        <p14:creationId xmlns:p14="http://schemas.microsoft.com/office/powerpoint/2010/main" val="33234475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B90122C-67CA-6E2C-0BCF-A06C471D0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(Exit Ids Content)←⎕SHELL cmd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Exit</a:t>
            </a:r>
            <a:r>
              <a:rPr lang="en-GB" dirty="0"/>
              <a:t>:		The exit code of the program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Ids</a:t>
            </a:r>
            <a:r>
              <a:rPr lang="en-GB" dirty="0"/>
              <a:t>:		A vector of collected stream ids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Contents</a:t>
            </a:r>
            <a:r>
              <a:rPr lang="en-GB" dirty="0"/>
              <a:t>:	A vector of content collected</a:t>
            </a:r>
          </a:p>
          <a:p>
            <a:pPr marL="457200" lvl="1" indent="0">
              <a:buNone/>
            </a:pPr>
            <a:r>
              <a:rPr lang="en-GB" dirty="0"/>
              <a:t>One element for each stream</a:t>
            </a:r>
          </a:p>
          <a:p>
            <a:pPr marL="457200" lvl="1" indent="0">
              <a:buNone/>
            </a:pPr>
            <a:r>
              <a:rPr lang="en-GB" dirty="0"/>
              <a:t>Standard output (stream 1) becomes: </a:t>
            </a:r>
            <a:r>
              <a:rPr lang="en-GB" dirty="0">
                <a:latin typeface="APL385 Unicode" panose="020B0709000202000203" pitchFamily="49" charset="0"/>
              </a:rPr>
              <a:t>(Ids⍳1)⊃Contents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1988D41-5005-9B76-C574-54CCCF98B76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5C307828-2604-8E15-798E-524515515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new system function - </a:t>
            </a:r>
            <a:r>
              <a:rPr lang="en-GB" dirty="0">
                <a:latin typeface="APL385 Unicode" panose="020B0709000202000203" pitchFamily="49" charset="0"/>
              </a:rPr>
              <a:t>⎕SHELL</a:t>
            </a:r>
          </a:p>
        </p:txBody>
      </p:sp>
    </p:spTree>
    <p:extLst>
      <p:ext uri="{BB962C8B-B14F-4D97-AF65-F5344CB8AC3E}">
        <p14:creationId xmlns:p14="http://schemas.microsoft.com/office/powerpoint/2010/main" val="24044017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B90122C-67CA-6E2C-0BCF-A06C471D0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681928" cy="36109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+mn-lt"/>
              </a:rPr>
              <a:t>The command </a:t>
            </a:r>
            <a:r>
              <a:rPr lang="en-GB" dirty="0" err="1">
                <a:latin typeface="APL385 Unicode" panose="020B0709000202000203" pitchFamily="49" charset="0"/>
              </a:rPr>
              <a:t>cmd</a:t>
            </a:r>
            <a:r>
              <a:rPr lang="en-GB" dirty="0">
                <a:latin typeface="+mn-lt"/>
              </a:rPr>
              <a:t> can be specified in two ways</a:t>
            </a:r>
          </a:p>
          <a:p>
            <a:pPr marL="0" indent="0">
              <a:buNone/>
            </a:pPr>
            <a:r>
              <a:rPr lang="en-GB" dirty="0">
                <a:latin typeface="+mn-lt"/>
              </a:rPr>
              <a:t>Character vector: evaluated using the system shell</a:t>
            </a:r>
          </a:p>
          <a:p>
            <a:pPr marL="457200" lvl="1" indent="0">
              <a:buNone/>
            </a:pPr>
            <a:r>
              <a:rPr lang="en-GB" dirty="0">
                <a:latin typeface="+mn-lt"/>
              </a:rPr>
              <a:t>Easy to use shell features, such as pipelines</a:t>
            </a:r>
          </a:p>
          <a:p>
            <a:pPr marL="0" indent="0">
              <a:buNone/>
            </a:pPr>
            <a:r>
              <a:rPr lang="en-GB" dirty="0">
                <a:latin typeface="+mn-lt"/>
              </a:rPr>
              <a:t>Nested character vector: </a:t>
            </a:r>
            <a:r>
              <a:rPr lang="en-GB" dirty="0">
                <a:latin typeface="APL385 Unicode" panose="020B0709000202000203" pitchFamily="49" charset="0"/>
              </a:rPr>
              <a:t>program arg1 arg2 …</a:t>
            </a:r>
          </a:p>
          <a:p>
            <a:pPr marL="457200" lvl="1" indent="0">
              <a:buNone/>
            </a:pPr>
            <a:r>
              <a:rPr lang="en-GB" dirty="0">
                <a:latin typeface="+mn-lt"/>
              </a:rPr>
              <a:t>No need to worry about the specific shell, and its argument quoting rules</a:t>
            </a:r>
          </a:p>
          <a:p>
            <a:pPr marL="457200" lvl="1" indent="0">
              <a:buNone/>
            </a:pPr>
            <a:r>
              <a:rPr lang="en-GB" dirty="0">
                <a:latin typeface="APL385 Unicode" panose="020B0709000202000203" pitchFamily="49" charset="0"/>
              </a:rPr>
              <a:t>'rm "file name"'</a:t>
            </a:r>
            <a:r>
              <a:rPr lang="en-GB" dirty="0">
                <a:latin typeface="+mn-lt"/>
              </a:rPr>
              <a:t>  vs </a:t>
            </a:r>
            <a:r>
              <a:rPr lang="en-GB" dirty="0">
                <a:latin typeface="APL385 Unicode" panose="020B0709000202000203" pitchFamily="49" charset="0"/>
              </a:rPr>
              <a:t>'rm' 'file name'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1988D41-5005-9B76-C574-54CCCF98B76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5C307828-2604-8E15-798E-524515515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⎕SHELL </a:t>
            </a:r>
            <a:r>
              <a:rPr lang="en-GB" dirty="0" err="1">
                <a:latin typeface="APL385 Unicode" panose="020B0709000202000203" pitchFamily="49" charset="0"/>
              </a:rPr>
              <a:t>cmd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82525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0D31604-F41E-0F65-C561-EE8DECD5E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⍠'</a:t>
            </a:r>
            <a:r>
              <a:rPr lang="en-GB" dirty="0" err="1">
                <a:latin typeface="APL385 Unicode" panose="020B0709000202000203" pitchFamily="49" charset="0"/>
              </a:rPr>
              <a:t>ExitCheck</a:t>
            </a:r>
            <a:r>
              <a:rPr lang="en-GB" dirty="0">
                <a:latin typeface="APL385 Unicode" panose="020B0709000202000203" pitchFamily="49" charset="0"/>
              </a:rPr>
              <a:t>' bool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⍠'</a:t>
            </a:r>
            <a:r>
              <a:rPr lang="en-GB" dirty="0" err="1">
                <a:latin typeface="APL385 Unicode" panose="020B0709000202000203" pitchFamily="49" charset="0"/>
              </a:rPr>
              <a:t>InheritEnv</a:t>
            </a:r>
            <a:r>
              <a:rPr lang="en-GB" dirty="0">
                <a:latin typeface="APL385 Unicode" panose="020B0709000202000203" pitchFamily="49" charset="0"/>
              </a:rPr>
              <a:t>' bool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⍠'</a:t>
            </a:r>
            <a:r>
              <a:rPr lang="en-GB" dirty="0" err="1">
                <a:latin typeface="APL385 Unicode" panose="020B0709000202000203" pitchFamily="49" charset="0"/>
              </a:rPr>
              <a:t>WorkingDir</a:t>
            </a:r>
            <a:r>
              <a:rPr lang="en-GB" dirty="0">
                <a:latin typeface="APL385 Unicode" panose="020B0709000202000203" pitchFamily="49" charset="0"/>
              </a:rPr>
              <a:t>' path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⍠'Window' winparam</a:t>
            </a:r>
          </a:p>
          <a:p>
            <a:pPr marL="457200" lvl="1" indent="0">
              <a:buNone/>
            </a:pPr>
            <a:r>
              <a:rPr lang="en-GB" dirty="0">
                <a:latin typeface="+mn-lt"/>
              </a:rPr>
              <a:t>Same as with </a:t>
            </a:r>
            <a:r>
              <a:rPr lang="en-GB" dirty="0">
                <a:latin typeface="APL385 Unicode" panose="020B0709000202000203" pitchFamily="49" charset="0"/>
              </a:rPr>
              <a:t>⎕CMD</a:t>
            </a: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0BCE4AEC-C1AC-8539-A4B2-72C32B0BF3E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⍠'Shell' shellSpec</a:t>
            </a:r>
          </a:p>
          <a:p>
            <a:pPr marL="457200" lvl="1" indent="0">
              <a:buNone/>
            </a:pPr>
            <a:r>
              <a:rPr lang="en-GB" dirty="0">
                <a:latin typeface="APL385 Unicode" panose="020B0709000202000203" pitchFamily="49" charset="0"/>
              </a:rPr>
              <a:t>'CMD.EXE' '/C'</a:t>
            </a:r>
          </a:p>
          <a:p>
            <a:pPr marL="457200" lvl="1" indent="0">
              <a:buNone/>
            </a:pPr>
            <a:r>
              <a:rPr lang="en-GB" dirty="0">
                <a:latin typeface="APL385 Unicode" panose="020B0709000202000203" pitchFamily="49" charset="0"/>
              </a:rPr>
              <a:t>'/bin/</a:t>
            </a:r>
            <a:r>
              <a:rPr lang="en-GB" dirty="0" err="1">
                <a:latin typeface="APL385 Unicode" panose="020B0709000202000203" pitchFamily="49" charset="0"/>
              </a:rPr>
              <a:t>sh</a:t>
            </a:r>
            <a:r>
              <a:rPr lang="en-GB" dirty="0">
                <a:latin typeface="APL385 Unicode" panose="020B0709000202000203" pitchFamily="49" charset="0"/>
              </a:rPr>
              <a:t>' '-c'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⍠'Env' environment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⍠'Redirect' redirs</a:t>
            </a:r>
          </a:p>
          <a:p>
            <a:pPr marL="457200" lvl="1" indent="0">
              <a:buNone/>
            </a:pPr>
            <a:r>
              <a:rPr lang="en-GB" dirty="0">
                <a:latin typeface="+mn-lt"/>
              </a:rPr>
              <a:t>Details on the next 2 slides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C14905A-61CB-0718-9A8B-D35F4BED7B3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D3AF813-6996-9344-A1A0-154F82013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Control via variant options</a:t>
            </a:r>
          </a:p>
        </p:txBody>
      </p:sp>
    </p:spTree>
    <p:extLst>
      <p:ext uri="{BB962C8B-B14F-4D97-AF65-F5344CB8AC3E}">
        <p14:creationId xmlns:p14="http://schemas.microsoft.com/office/powerpoint/2010/main" val="1319196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0D31604-F41E-0F65-C561-EE8DECD5E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4559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 n-by-2 matrix of extra environment variables</a:t>
            </a:r>
          </a:p>
          <a:p>
            <a:pPr marL="457200" lvl="1" indent="0">
              <a:buNone/>
            </a:pPr>
            <a:r>
              <a:rPr lang="en-GB" dirty="0"/>
              <a:t>Or a vector, which is treated as a 1 row matrix</a:t>
            </a:r>
          </a:p>
          <a:p>
            <a:pPr marL="0" indent="0">
              <a:buNone/>
            </a:pPr>
            <a:r>
              <a:rPr lang="en-GB" dirty="0"/>
              <a:t>Each row consists of two character-vectors: </a:t>
            </a:r>
            <a:r>
              <a:rPr lang="en-GB" dirty="0">
                <a:latin typeface="APL385 Unicode" panose="020B0709000202000203" pitchFamily="49" charset="0"/>
              </a:rPr>
              <a:t>('Name' 'Val')</a:t>
            </a:r>
          </a:p>
          <a:p>
            <a:pPr marL="0" indent="0">
              <a:buNone/>
            </a:pPr>
            <a:r>
              <a:rPr lang="en-GB" dirty="0"/>
              <a:t>Variables are added only in the child process</a:t>
            </a:r>
          </a:p>
          <a:p>
            <a:pPr marL="457200" lvl="1" indent="0">
              <a:buNone/>
            </a:pPr>
            <a:r>
              <a:rPr lang="en-GB" dirty="0"/>
              <a:t>Not even temporarily in the parent process (the interpreter)</a:t>
            </a:r>
          </a:p>
          <a:p>
            <a:pPr marL="457200" lvl="1" indent="0">
              <a:buNone/>
            </a:pPr>
            <a:r>
              <a:rPr lang="en-GB" dirty="0"/>
              <a:t>If it is already set, the new value overwrites the old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28715A0-D95E-B108-425B-3E91DD61AF0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D3AF813-6996-9344-A1A0-154F82013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913160" cy="685535"/>
          </a:xfrm>
        </p:spPr>
        <p:txBody>
          <a:bodyPr/>
          <a:lstStyle/>
          <a:p>
            <a:r>
              <a:rPr lang="en-GB" dirty="0"/>
              <a:t>Environment variables - </a:t>
            </a:r>
            <a:r>
              <a:rPr lang="en-GB" dirty="0">
                <a:latin typeface="APL385 Unicode" panose="020B0709000202000203" pitchFamily="49" charset="0"/>
              </a:rPr>
              <a:t>⍠'Env'</a:t>
            </a:r>
          </a:p>
        </p:txBody>
      </p:sp>
    </p:spTree>
    <p:extLst>
      <p:ext uri="{BB962C8B-B14F-4D97-AF65-F5344CB8AC3E}">
        <p14:creationId xmlns:p14="http://schemas.microsoft.com/office/powerpoint/2010/main" val="25471340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0D31604-F41E-0F65-C561-EE8DECD5E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4559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 n-by-3 matrix of redirections that should be setup</a:t>
            </a:r>
          </a:p>
          <a:p>
            <a:pPr marL="457200" lvl="1" indent="0">
              <a:buNone/>
            </a:pPr>
            <a:r>
              <a:rPr lang="en-GB" dirty="0"/>
              <a:t>Or a vector, which is treated as a 1 row matrix</a:t>
            </a:r>
          </a:p>
          <a:p>
            <a:pPr marL="0" indent="0">
              <a:buNone/>
            </a:pPr>
            <a:r>
              <a:rPr lang="en-GB" dirty="0"/>
              <a:t>Each row is a redirection: </a:t>
            </a:r>
            <a:r>
              <a:rPr lang="en-GB" dirty="0">
                <a:latin typeface="APL385 Unicode" panose="020B0709000202000203" pitchFamily="49" charset="0"/>
              </a:rPr>
              <a:t>(Stream Mode X)</a:t>
            </a:r>
          </a:p>
          <a:p>
            <a:pPr marL="0" indent="0">
              <a:buNone/>
            </a:pPr>
            <a:r>
              <a:rPr lang="en-GB" dirty="0"/>
              <a:t>Changes what the program ”sees” for </a:t>
            </a:r>
            <a:r>
              <a:rPr lang="en-GB" dirty="0">
                <a:latin typeface="APL385 Unicode" panose="020B0709000202000203" pitchFamily="49" charset="0"/>
              </a:rPr>
              <a:t>Stream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Mode</a:t>
            </a:r>
            <a:r>
              <a:rPr lang="en-GB" dirty="0"/>
              <a:t> is either </a:t>
            </a:r>
            <a:r>
              <a:rPr lang="en-GB" dirty="0">
                <a:latin typeface="APL385 Unicode" panose="020B0709000202000203" pitchFamily="49" charset="0"/>
              </a:rPr>
              <a:t>'From'</a:t>
            </a:r>
            <a:r>
              <a:rPr lang="en-GB" dirty="0">
                <a:latin typeface="+mn-lt"/>
              </a:rPr>
              <a:t> or</a:t>
            </a:r>
            <a:r>
              <a:rPr lang="en-GB" dirty="0"/>
              <a:t> </a:t>
            </a:r>
            <a:r>
              <a:rPr lang="en-GB" dirty="0">
                <a:latin typeface="APL385 Unicode" panose="020B0709000202000203" pitchFamily="49" charset="0"/>
              </a:rPr>
              <a:t>'To'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X</a:t>
            </a:r>
            <a:r>
              <a:rPr lang="en-GB" dirty="0"/>
              <a:t> is a source or a target, depending on </a:t>
            </a:r>
            <a:r>
              <a:rPr lang="en-GB" dirty="0">
                <a:latin typeface="APL385 Unicode" panose="020B0709000202000203" pitchFamily="49" charset="0"/>
              </a:rPr>
              <a:t>Mode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28715A0-D95E-B108-425B-3E91DD61AF0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D3AF813-6996-9344-A1A0-154F82013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913160" cy="685535"/>
          </a:xfrm>
        </p:spPr>
        <p:txBody>
          <a:bodyPr/>
          <a:lstStyle/>
          <a:p>
            <a:r>
              <a:rPr lang="en-GB" dirty="0"/>
              <a:t>Redirections - </a:t>
            </a:r>
            <a:r>
              <a:rPr lang="en-GB" dirty="0">
                <a:latin typeface="APL385 Unicode" panose="020B0709000202000203" pitchFamily="49" charset="0"/>
              </a:rPr>
              <a:t>⍠'Redirect'</a:t>
            </a:r>
          </a:p>
        </p:txBody>
      </p:sp>
    </p:spTree>
    <p:extLst>
      <p:ext uri="{BB962C8B-B14F-4D97-AF65-F5344CB8AC3E}">
        <p14:creationId xmlns:p14="http://schemas.microsoft.com/office/powerpoint/2010/main" val="39800916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0D31604-F41E-0F65-C561-EE8DECD5E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8528373" cy="37462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'Null'</a:t>
            </a:r>
            <a:r>
              <a:rPr lang="en-GB" dirty="0"/>
              <a:t> – completely discard the output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('File' tie)</a:t>
            </a:r>
            <a:r>
              <a:rPr lang="en-GB" dirty="0"/>
              <a:t> – Send the output to some native file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('Stream' n)</a:t>
            </a:r>
            <a:r>
              <a:rPr lang="en-GB" dirty="0"/>
              <a:t> – Send the output to another stream</a:t>
            </a:r>
          </a:p>
          <a:p>
            <a:pPr marL="457200" lvl="1" indent="0">
              <a:buNone/>
            </a:pPr>
            <a:r>
              <a:rPr lang="en-GB" dirty="0"/>
              <a:t>Useful to redirect standard error to standard output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'Array'</a:t>
            </a:r>
            <a:r>
              <a:rPr lang="en-GB" dirty="0"/>
              <a:t> – Collect the output as an array (vector of lines)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('Array' type)</a:t>
            </a:r>
            <a:r>
              <a:rPr lang="en-GB" dirty="0"/>
              <a:t> – Output as a vector of some type</a:t>
            </a:r>
          </a:p>
          <a:p>
            <a:pPr marL="457200" lvl="1" indent="0">
              <a:buNone/>
            </a:pPr>
            <a:r>
              <a:rPr lang="en-GB" dirty="0"/>
              <a:t>Collect as boolean with </a:t>
            </a:r>
            <a:r>
              <a:rPr lang="en-GB" dirty="0">
                <a:latin typeface="APL385 Unicode" panose="020B0709000202000203" pitchFamily="49" charset="0"/>
              </a:rPr>
              <a:t>(N 'To' ('Array' 11))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28715A0-D95E-B108-425B-3E91DD61AF0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D3AF813-6996-9344-A1A0-154F82013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913160" cy="685535"/>
          </a:xfrm>
        </p:spPr>
        <p:txBody>
          <a:bodyPr/>
          <a:lstStyle/>
          <a:p>
            <a:r>
              <a:rPr lang="en-GB" dirty="0"/>
              <a:t>Redirection targets (mode </a:t>
            </a:r>
            <a:r>
              <a:rPr lang="en-GB" dirty="0">
                <a:latin typeface="APL385 Unicode" panose="020B0709000202000203" pitchFamily="49" charset="0"/>
              </a:rPr>
              <a:t>'To'</a:t>
            </a:r>
            <a:r>
              <a:rPr lang="en-GB" dirty="0"/>
              <a:t>)</a:t>
            </a:r>
            <a:endParaRPr lang="en-GB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8378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0D31604-F41E-0F65-C561-EE8DECD5E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8528373" cy="37462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'Null'</a:t>
            </a:r>
            <a:r>
              <a:rPr lang="en-GB" dirty="0"/>
              <a:t> – completely discard the output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('File' tie)</a:t>
            </a:r>
            <a:r>
              <a:rPr lang="en-GB" dirty="0"/>
              <a:t> – Send the output to some native file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('Stream' n)</a:t>
            </a:r>
            <a:r>
              <a:rPr lang="en-GB" dirty="0"/>
              <a:t> – Send the output to another stream</a:t>
            </a:r>
          </a:p>
          <a:p>
            <a:pPr marL="457200" lvl="1" indent="0">
              <a:buNone/>
            </a:pPr>
            <a:r>
              <a:rPr lang="en-GB" dirty="0"/>
              <a:t>Useful to redirect standard error to standard output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'Array'</a:t>
            </a:r>
            <a:r>
              <a:rPr lang="en-GB" dirty="0"/>
              <a:t> – Collect the output as an array (vector of lines)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('Array' type)</a:t>
            </a:r>
            <a:r>
              <a:rPr lang="en-GB" dirty="0"/>
              <a:t> – Output as a vector of some type</a:t>
            </a:r>
          </a:p>
          <a:p>
            <a:pPr marL="457200" lvl="1" indent="0">
              <a:buNone/>
            </a:pPr>
            <a:r>
              <a:rPr lang="en-GB" dirty="0"/>
              <a:t>Collect as boolean with </a:t>
            </a:r>
            <a:r>
              <a:rPr lang="en-GB" dirty="0">
                <a:latin typeface="APL385 Unicode" panose="020B0709000202000203" pitchFamily="49" charset="0"/>
              </a:rPr>
              <a:t>(N 'To' ('Array' 11))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28715A0-D95E-B108-425B-3E91DD61AF0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D3AF813-6996-9344-A1A0-154F82013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913160" cy="685535"/>
          </a:xfrm>
        </p:spPr>
        <p:txBody>
          <a:bodyPr/>
          <a:lstStyle/>
          <a:p>
            <a:r>
              <a:rPr lang="en-GB" dirty="0"/>
              <a:t>Redirection targets (mode </a:t>
            </a:r>
            <a:r>
              <a:rPr lang="en-GB" dirty="0">
                <a:latin typeface="APL385 Unicode" panose="020B0709000202000203" pitchFamily="49" charset="0"/>
              </a:rPr>
              <a:t>'To'</a:t>
            </a:r>
            <a:r>
              <a:rPr lang="en-GB" dirty="0"/>
              <a:t>)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01677A00-B88B-2353-F289-701C82266292}"/>
              </a:ext>
            </a:extLst>
          </p:cNvPr>
          <p:cNvSpPr txBox="1"/>
          <p:nvPr/>
        </p:nvSpPr>
        <p:spPr>
          <a:xfrm>
            <a:off x="1361287" y="343177"/>
            <a:ext cx="6112042" cy="2427524"/>
          </a:xfrm>
          <a:prstGeom prst="rect">
            <a:avLst/>
          </a:prstGeom>
          <a:solidFill>
            <a:schemeClr val="bg2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As if the output was redirected to a file, and then read using  </a:t>
            </a:r>
            <a:r>
              <a:rPr lang="da-DK" sz="2400" dirty="0">
                <a:latin typeface="APL385 Unicode" panose="020B0709000202000203" pitchFamily="49" charset="0"/>
              </a:rPr>
              <a:t>⎕NGET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400" dirty="0"/>
              <a:t>The </a:t>
            </a:r>
            <a:r>
              <a:rPr lang="da-DK" sz="2400" dirty="0" err="1"/>
              <a:t>encoding</a:t>
            </a:r>
            <a:r>
              <a:rPr lang="da-DK" sz="2400" dirty="0"/>
              <a:t> is </a:t>
            </a:r>
            <a:r>
              <a:rPr lang="da-DK" sz="2400" dirty="0" err="1"/>
              <a:t>guessed</a:t>
            </a:r>
            <a:r>
              <a:rPr lang="da-DK" sz="2400" dirty="0"/>
              <a:t> </a:t>
            </a:r>
            <a:r>
              <a:rPr lang="da-DK" sz="2400" dirty="0" err="1"/>
              <a:t>based</a:t>
            </a:r>
            <a:r>
              <a:rPr lang="da-DK" sz="2400" dirty="0"/>
              <a:t> on content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Should it be possible to specify it?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APL385 Unicode" panose="020B0709000202000203" pitchFamily="49" charset="0"/>
              </a:rPr>
              <a:t>	('Array' 'UTF-8')</a:t>
            </a:r>
            <a:r>
              <a:rPr lang="en-GB" sz="2400" dirty="0"/>
              <a:t> </a:t>
            </a:r>
            <a:endParaRPr lang="da-DK" sz="2400" dirty="0"/>
          </a:p>
        </p:txBody>
      </p:sp>
      <p:cxnSp>
        <p:nvCxnSpPr>
          <p:cNvPr id="9" name="Lige pilforbindelse 8">
            <a:extLst>
              <a:ext uri="{FF2B5EF4-FFF2-40B4-BE49-F238E27FC236}">
                <a16:creationId xmlns:a16="http://schemas.microsoft.com/office/drawing/2014/main" id="{914CF0C5-7385-6913-26ED-8A91A90122B5}"/>
              </a:ext>
            </a:extLst>
          </p:cNvPr>
          <p:cNvCxnSpPr>
            <a:cxnSpLocks/>
          </p:cNvCxnSpPr>
          <p:nvPr/>
        </p:nvCxnSpPr>
        <p:spPr>
          <a:xfrm flipH="1">
            <a:off x="1251284" y="2770701"/>
            <a:ext cx="419387" cy="60501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73909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0D31604-F41E-0F65-C561-EE8DECD5E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8528373" cy="31626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'Null'</a:t>
            </a:r>
            <a:r>
              <a:rPr lang="en-GB" dirty="0"/>
              <a:t> – Provide no input at all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('File' tie)</a:t>
            </a:r>
            <a:r>
              <a:rPr lang="en-GB" dirty="0"/>
              <a:t> – Connect the file as input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('Array' type data)</a:t>
            </a:r>
            <a:r>
              <a:rPr lang="en-GB" dirty="0">
                <a:latin typeface="+mn-lt"/>
              </a:rPr>
              <a:t> </a:t>
            </a:r>
            <a:r>
              <a:rPr lang="en-GB" dirty="0"/>
              <a:t>– Use the data array as input</a:t>
            </a:r>
          </a:p>
          <a:p>
            <a:pPr marL="57150" indent="0">
              <a:buNone/>
            </a:pPr>
            <a:r>
              <a:rPr lang="en-GB" dirty="0">
                <a:latin typeface="APL385 Unicode" panose="020B0709000202000203" pitchFamily="49" charset="0"/>
              </a:rPr>
              <a:t>('Array' data)</a:t>
            </a:r>
            <a:endParaRPr lang="en-GB" dirty="0">
              <a:latin typeface="+mn-lt"/>
            </a:endParaRPr>
          </a:p>
          <a:p>
            <a:pPr marL="457200" lvl="1" indent="0">
              <a:buNone/>
            </a:pPr>
            <a:r>
              <a:rPr lang="en-GB" dirty="0">
                <a:latin typeface="+mn-lt"/>
              </a:rPr>
              <a:t>An alias for </a:t>
            </a:r>
            <a:r>
              <a:rPr lang="en-GB" dirty="0">
                <a:latin typeface="APL385 Unicode" panose="020B0709000202000203" pitchFamily="49" charset="0"/>
              </a:rPr>
              <a:t>('Array' (</a:t>
            </a:r>
            <a:r>
              <a:rPr lang="da-DK" dirty="0">
                <a:latin typeface="APL385 Unicode" panose="020B0709000202000203" pitchFamily="49" charset="0"/>
              </a:rPr>
              <a:t>⎕DR data)</a:t>
            </a:r>
            <a:r>
              <a:rPr lang="en-GB" dirty="0">
                <a:latin typeface="APL385 Unicode" panose="020B0709000202000203" pitchFamily="49" charset="0"/>
              </a:rPr>
              <a:t> data)</a:t>
            </a:r>
            <a:endParaRPr lang="en-GB" dirty="0">
              <a:latin typeface="+mn-lt"/>
            </a:endParaRPr>
          </a:p>
          <a:p>
            <a:pPr marL="457200" lvl="1" indent="0">
              <a:buNone/>
            </a:pPr>
            <a:r>
              <a:rPr lang="en-GB" dirty="0">
                <a:latin typeface="+mn-lt"/>
              </a:rPr>
              <a:t>To use a character vector X as stdin: </a:t>
            </a:r>
            <a:r>
              <a:rPr lang="en-GB" dirty="0">
                <a:latin typeface="APL385 Unicode" panose="020B0709000202000203" pitchFamily="49" charset="0"/>
              </a:rPr>
              <a:t>(0 'From' ('Array' X))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28715A0-D95E-B108-425B-3E91DD61AF0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D3AF813-6996-9344-A1A0-154F82013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913160" cy="685535"/>
          </a:xfrm>
        </p:spPr>
        <p:txBody>
          <a:bodyPr/>
          <a:lstStyle/>
          <a:p>
            <a:r>
              <a:rPr lang="en-GB" dirty="0"/>
              <a:t>Redirection sources (mode </a:t>
            </a:r>
            <a:r>
              <a:rPr lang="en-GB" dirty="0">
                <a:latin typeface="APL385 Unicode" panose="020B0709000202000203" pitchFamily="49" charset="0"/>
              </a:rPr>
              <a:t>'From'</a:t>
            </a:r>
            <a:r>
              <a:rPr lang="en-GB" dirty="0"/>
              <a:t>)</a:t>
            </a:r>
            <a:endParaRPr lang="en-GB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97317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D80FDDB-7753-9455-FF88-AB6CC962A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⎕SHELL</a:t>
            </a:r>
            <a:r>
              <a:rPr lang="en-GB" dirty="0"/>
              <a:t> always sets up defaults for the three standard streams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┌─┬────┬──────────┐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│0│From│Null      │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├─┼────┼──────────┤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│1│To  │Array     │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├─┼────┼──────────┤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│2│To  │┌──────┬─┐│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│ │    ││Stream│1││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│ │    │└──────┴─┘│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└─┴────┴──────────┘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5DFC1B9-B7B6-E2A8-591E-48C91CACAE0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0C16B98-740F-73AE-B418-14C9D94A6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Default redirections</a:t>
            </a: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FD2DD89F-F458-C84A-1CD1-C862F3E2098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814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6884DD5-BD64-2A98-D010-FA0C1CFD9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7390434" cy="3242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Used to run an external program or shell command</a:t>
            </a:r>
          </a:p>
          <a:p>
            <a:pPr marL="457200" lvl="1" indent="0">
              <a:buNone/>
            </a:pPr>
            <a:r>
              <a:rPr lang="en-GB" dirty="0"/>
              <a:t>Mount a network drive, run test scripts, git status…</a:t>
            </a:r>
          </a:p>
          <a:p>
            <a:pPr marL="0" indent="0">
              <a:buNone/>
            </a:pPr>
            <a:r>
              <a:rPr lang="en-GB" dirty="0"/>
              <a:t>Two main outcomes</a:t>
            </a:r>
          </a:p>
          <a:p>
            <a:pPr marL="457200" lvl="1" indent="0">
              <a:buNone/>
            </a:pPr>
            <a:r>
              <a:rPr lang="en-GB" dirty="0"/>
              <a:t>Side effects</a:t>
            </a:r>
          </a:p>
          <a:p>
            <a:pPr marL="457200" lvl="1" indent="0">
              <a:buNone/>
            </a:pPr>
            <a:r>
              <a:rPr lang="en-GB" dirty="0"/>
              <a:t>Output, collected as an APL array (text)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56E73BD-4F07-1A91-9069-276A46B8349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7A4566D3-6A25-AC08-BA4C-B3BC0017F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</a:t>
            </a:r>
            <a:r>
              <a:rPr lang="en-GB" dirty="0">
                <a:latin typeface="APL385 Unicode" panose="020B0709000202000203" pitchFamily="49" charset="0"/>
              </a:rPr>
              <a:t>⎕SH</a:t>
            </a:r>
            <a:r>
              <a:rPr lang="en-GB" dirty="0">
                <a:latin typeface="+mj-lt"/>
              </a:rPr>
              <a:t> used for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6" name="!!ExampleFilesWord">
            <a:extLst>
              <a:ext uri="{FF2B5EF4-FFF2-40B4-BE49-F238E27FC236}">
                <a16:creationId xmlns:a16="http://schemas.microsoft.com/office/drawing/2014/main" id="{20842BCE-8F10-36BE-D398-0EBB699FDDF2}"/>
              </a:ext>
            </a:extLst>
          </p:cNvPr>
          <p:cNvSpPr txBox="1"/>
          <p:nvPr/>
        </p:nvSpPr>
        <p:spPr>
          <a:xfrm>
            <a:off x="323527" y="4038424"/>
            <a:ext cx="4650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Example – files containing a word</a:t>
            </a:r>
          </a:p>
        </p:txBody>
      </p:sp>
    </p:spTree>
    <p:extLst>
      <p:ext uri="{BB962C8B-B14F-4D97-AF65-F5344CB8AC3E}">
        <p14:creationId xmlns:p14="http://schemas.microsoft.com/office/powerpoint/2010/main" val="63396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23D91C99-1B40-38A8-C0D8-2E640F117EB7}"/>
              </a:ext>
            </a:extLst>
          </p:cNvPr>
          <p:cNvSpPr>
            <a:spLocks noGrp="1"/>
          </p:cNvSpPr>
          <p:nvPr>
            <p:ph idx="10"/>
          </p:nvPr>
        </p:nvSpPr>
        <p:spPr>
          <a:xfrm rot="931005">
            <a:off x="6347509" y="1453475"/>
            <a:ext cx="2581175" cy="479038"/>
          </a:xfrm>
        </p:spPr>
        <p:txBody>
          <a:bodyPr/>
          <a:lstStyle/>
          <a:p>
            <a:r>
              <a:rPr lang="en-GB" dirty="0">
                <a:solidFill>
                  <a:srgbClr val="ED7F00"/>
                </a:solidFill>
                <a:latin typeface="Comic Sans MS" panose="030F0702030302020204" pitchFamily="66" charset="0"/>
              </a:rPr>
              <a:t>Example from earlier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3F7EEB9-89C6-E376-C0F7-534373839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x←⎕SH'cat file1 file2'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APL385 Unicode" panose="020B0709000202000203" pitchFamily="49" charset="0"/>
              </a:rPr>
              <a:t>DOMAIN ERROR: …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file1</a:t>
            </a:r>
            <a:r>
              <a:rPr lang="en-GB" dirty="0"/>
              <a:t> exists and is printed to standard output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file2</a:t>
            </a:r>
            <a:r>
              <a:rPr lang="en-GB" dirty="0"/>
              <a:t> doesn’t exist</a:t>
            </a:r>
          </a:p>
          <a:p>
            <a:pPr marL="400050" lvl="1" indent="0">
              <a:buNone/>
            </a:pPr>
            <a:r>
              <a:rPr lang="en-GB" dirty="0"/>
              <a:t>An error message is produced on standard error</a:t>
            </a:r>
          </a:p>
          <a:p>
            <a:pPr marL="400050" lvl="1" indent="0">
              <a:buNone/>
            </a:pPr>
            <a:r>
              <a:rPr lang="en-GB" dirty="0"/>
              <a:t>Wouldn’t it be nice to know about that</a:t>
            </a:r>
          </a:p>
          <a:p>
            <a:endParaRPr lang="en-GB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9AB400A-8583-CF05-695B-84A543C5BE8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63A9BD9B-7B07-F974-85B8-FD7FA9AC0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– content of files</a:t>
            </a:r>
          </a:p>
        </p:txBody>
      </p:sp>
    </p:spTree>
    <p:extLst>
      <p:ext uri="{BB962C8B-B14F-4D97-AF65-F5344CB8AC3E}">
        <p14:creationId xmlns:p14="http://schemas.microsoft.com/office/powerpoint/2010/main" val="874977447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3F7EEB9-89C6-E376-C0F7-534373839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3100" dirty="0">
                <a:latin typeface="APL385 Unicode" panose="020B0709000202000203" pitchFamily="49" charset="0"/>
              </a:rPr>
              <a:t>⎕SHELL'cat file1 file2'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2300" dirty="0">
                <a:latin typeface="APL385 Unicode" panose="020B0709000202000203" pitchFamily="49" charset="0"/>
              </a:rPr>
              <a:t>┌─┬─┬───────────────────────────────────────────────────┐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2300" dirty="0">
                <a:latin typeface="APL385 Unicode" panose="020B0709000202000203" pitchFamily="49" charset="0"/>
              </a:rPr>
              <a:t>│1│1│┌─────────────────────────────────────────────────┐│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2300" dirty="0">
                <a:latin typeface="APL385 Unicode" panose="020B0709000202000203" pitchFamily="49" charset="0"/>
              </a:rPr>
              <a:t>│ │ ││┌────┬────┬─────────────────────────────────────┐││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2300" dirty="0">
                <a:latin typeface="APL385 Unicode" panose="020B0709000202000203" pitchFamily="49" charset="0"/>
              </a:rPr>
              <a:t>│ │ │││Some│Text│cat: file2: No such file or directory│││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2300" dirty="0">
                <a:latin typeface="APL385 Unicode" panose="020B0709000202000203" pitchFamily="49" charset="0"/>
              </a:rPr>
              <a:t>│ │ ││└────┴────┴─────────────────────────────────────┘││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2300" dirty="0">
                <a:latin typeface="APL385 Unicode" panose="020B0709000202000203" pitchFamily="49" charset="0"/>
              </a:rPr>
              <a:t>│ │ │└─────────────────────────────────────────────────┘│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2300" dirty="0">
                <a:latin typeface="APL385 Unicode" panose="020B0709000202000203" pitchFamily="49" charset="0"/>
              </a:rPr>
              <a:t>└─┴─┴───────────────────────────────────────────────────┘</a:t>
            </a: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100" dirty="0">
                <a:latin typeface="+mn-lt"/>
              </a:rPr>
              <a:t>Now we can see what is going on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9AB400A-8583-CF05-695B-84A543C5BE8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63A9BD9B-7B07-F974-85B8-FD7FA9AC0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– content of files</a:t>
            </a:r>
          </a:p>
        </p:txBody>
      </p:sp>
    </p:spTree>
    <p:extLst>
      <p:ext uri="{BB962C8B-B14F-4D97-AF65-F5344CB8AC3E}">
        <p14:creationId xmlns:p14="http://schemas.microsoft.com/office/powerpoint/2010/main" val="8954506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0D1339B-E537-3C6D-B565-E2DAF12CA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>
            <a:no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GB" sz="2200" dirty="0">
                <a:latin typeface="APL385 Unicode" panose="020B0709000202000203" pitchFamily="49" charset="0"/>
              </a:rPr>
              <a:t>  s←⎕SHELL⍠'Redirect' (2 'To' 'Array')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2200" dirty="0">
                <a:latin typeface="APL385 Unicode" panose="020B0709000202000203" pitchFamily="49" charset="0"/>
              </a:rPr>
              <a:t>  (exit ids contents)←s 'cat file1 file2'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2200" dirty="0">
                <a:latin typeface="APL385 Unicode" panose="020B0709000202000203" pitchFamily="49" charset="0"/>
              </a:rPr>
              <a:t>  exit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2200" dirty="0">
                <a:latin typeface="APL385 Unicode" panose="020B0709000202000203" pitchFamily="49" charset="0"/>
              </a:rPr>
              <a:t>1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2200" dirty="0">
                <a:latin typeface="APL385 Unicode" panose="020B0709000202000203" pitchFamily="49" charset="0"/>
              </a:rPr>
              <a:t>  ↑¨contents[ids⍳1 2] ⍝ matrix </a:t>
            </a:r>
            <a:r>
              <a:rPr lang="en-GB" sz="2200" dirty="0" err="1">
                <a:latin typeface="APL385 Unicode" panose="020B0709000202000203" pitchFamily="49" charset="0"/>
              </a:rPr>
              <a:t>stdout</a:t>
            </a:r>
            <a:r>
              <a:rPr lang="en-GB" sz="2200" dirty="0">
                <a:latin typeface="APL385 Unicode" panose="020B0709000202000203" pitchFamily="49" charset="0"/>
              </a:rPr>
              <a:t> and stderr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2200" dirty="0">
                <a:latin typeface="APL385 Unicode" panose="020B0709000202000203" pitchFamily="49" charset="0"/>
              </a:rPr>
              <a:t>┌────┬─────────────────────────────────────┐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2200" dirty="0">
                <a:latin typeface="APL385 Unicode" panose="020B0709000202000203" pitchFamily="49" charset="0"/>
              </a:rPr>
              <a:t>│Some│cat: file2: No such file or directory│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2200" dirty="0">
                <a:latin typeface="APL385 Unicode" panose="020B0709000202000203" pitchFamily="49" charset="0"/>
              </a:rPr>
              <a:t>│Text│                                     │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2200" dirty="0">
                <a:latin typeface="APL385 Unicode" panose="020B0709000202000203" pitchFamily="49" charset="0"/>
              </a:rPr>
              <a:t>└────┴─────────────────────────────────────┘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7F7CB24-ACA4-1AC0-1255-7EC9922E038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4721FE63-983D-525E-237B-D867F58CA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– content of files</a:t>
            </a:r>
          </a:p>
        </p:txBody>
      </p:sp>
    </p:spTree>
    <p:extLst>
      <p:ext uri="{BB962C8B-B14F-4D97-AF65-F5344CB8AC3E}">
        <p14:creationId xmlns:p14="http://schemas.microsoft.com/office/powerpoint/2010/main" val="257368875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5D6B0AC-048A-6A9A-21D9-E8A8AF28A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/>
          <a:lstStyle/>
          <a:p>
            <a:pPr marL="0" indent="0">
              <a:buNone/>
            </a:pPr>
            <a:r>
              <a:rPr lang="en-GB" i="1" dirty="0"/>
              <a:t>Note: I am not suggesting this is a good way to uppercase</a:t>
            </a:r>
            <a:endParaRPr lang="en-GB" sz="1800" i="1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i="1" dirty="0">
                <a:latin typeface="APL385 Unicode" panose="020B0709000202000203" pitchFamily="49" charset="0"/>
              </a:rPr>
              <a:t>  </a:t>
            </a:r>
            <a:r>
              <a:rPr lang="en-GB" dirty="0">
                <a:latin typeface="APL385 Unicode" panose="020B0709000202000203" pitchFamily="49" charset="0"/>
              </a:rPr>
              <a:t>x←'hello </a:t>
            </a:r>
            <a:r>
              <a:rPr lang="en-GB" dirty="0" err="1">
                <a:latin typeface="APL385 Unicode" panose="020B0709000202000203" pitchFamily="49" charset="0"/>
              </a:rPr>
              <a:t>dyalog</a:t>
            </a:r>
            <a:r>
              <a:rPr lang="en-GB" dirty="0">
                <a:latin typeface="APL385 Unicode" panose="020B0709000202000203" pitchFamily="49" charset="0"/>
              </a:rPr>
              <a:t> 23'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s←⎕SHELL⍠'Redirect' (0 'From' ('Array' x))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↑3 1⊃s'tr a-z A-Z'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HELLO DYALOG 23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85FA34D-DFFF-8786-164E-35044F842D3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7B5E2A7B-1D4A-05B9-B446-65F69E5DF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– translate to uppercase</a:t>
            </a:r>
          </a:p>
        </p:txBody>
      </p:sp>
    </p:spTree>
    <p:extLst>
      <p:ext uri="{BB962C8B-B14F-4D97-AF65-F5344CB8AC3E}">
        <p14:creationId xmlns:p14="http://schemas.microsoft.com/office/powerpoint/2010/main" val="282151732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7857ECF-1CD3-6158-791F-438BF2A3F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00099" cy="32420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There are many things that could be improved about </a:t>
            </a:r>
            <a:r>
              <a:rPr lang="en-GB" dirty="0">
                <a:latin typeface="APL385 Unicode" panose="020B0709000202000203" pitchFamily="49" charset="0"/>
              </a:rPr>
              <a:t>⎕SH</a:t>
            </a:r>
            <a:endParaRPr lang="en-GB" dirty="0"/>
          </a:p>
          <a:p>
            <a:pPr marL="457200" lvl="1" indent="0">
              <a:buNone/>
            </a:pPr>
            <a:r>
              <a:rPr lang="en-GB" dirty="0"/>
              <a:t>Impossible to extend it without introducing breaking changes</a:t>
            </a:r>
          </a:p>
          <a:p>
            <a:pPr marL="457200" lvl="1" indent="0">
              <a:buNone/>
            </a:pPr>
            <a:r>
              <a:rPr lang="en-GB" dirty="0"/>
              <a:t>The current monadic </a:t>
            </a:r>
            <a:r>
              <a:rPr lang="en-GB" dirty="0">
                <a:latin typeface="APL385 Unicode" panose="020B0709000202000203" pitchFamily="49" charset="0"/>
              </a:rPr>
              <a:t>⎕SH</a:t>
            </a:r>
            <a:r>
              <a:rPr lang="en-GB" dirty="0">
                <a:latin typeface="+mn-lt"/>
              </a:rPr>
              <a:t>/</a:t>
            </a:r>
            <a:r>
              <a:rPr lang="en-GB" dirty="0">
                <a:latin typeface="APL385 Unicode" panose="020B0709000202000203" pitchFamily="49" charset="0"/>
              </a:rPr>
              <a:t>⎕CMD</a:t>
            </a:r>
            <a:r>
              <a:rPr lang="en-GB" dirty="0"/>
              <a:t> isn’t going away 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⎕SHELL</a:t>
            </a:r>
            <a:r>
              <a:rPr lang="en-GB" dirty="0"/>
              <a:t> allows for much finer control of input/output</a:t>
            </a:r>
          </a:p>
          <a:p>
            <a:pPr marL="457200" lvl="1" indent="0">
              <a:buNone/>
            </a:pPr>
            <a:r>
              <a:rPr lang="en-GB" dirty="0"/>
              <a:t>At the slight cost of a more complicated result value</a:t>
            </a:r>
          </a:p>
          <a:p>
            <a:pPr marL="457200" lvl="1" indent="0">
              <a:buNone/>
            </a:pPr>
            <a:r>
              <a:rPr lang="en-GB" dirty="0"/>
              <a:t>Hopefully will be a part of version 20.0</a:t>
            </a:r>
          </a:p>
          <a:p>
            <a:pPr marL="57150" indent="0">
              <a:buNone/>
            </a:pPr>
            <a:r>
              <a:rPr lang="en-GB" dirty="0"/>
              <a:t>Thank you for listening </a:t>
            </a:r>
            <a:r>
              <a:rPr lang="en-GB" dirty="0">
                <a:sym typeface="Wingdings" panose="05000000000000000000" pitchFamily="2" charset="2"/>
              </a:rPr>
              <a:t></a:t>
            </a:r>
            <a:endParaRPr lang="en-GB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862F33F-E05F-53DD-8772-4B802C25DED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E1174CE5-9449-C4AD-8B27-671C15F61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21513145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A029DE0-2AA7-B183-7938-EA47124FA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106098" cy="3692838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⎕SH 'grep example *.c'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a.c:/* The following example shows a.c:example_mode = 0;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b.c:if(example_mode)</a:t>
            </a:r>
          </a:p>
          <a:p>
            <a:pPr marL="0" indent="0"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+mn-lt"/>
              </a:rPr>
              <a:t>Output is </a:t>
            </a:r>
            <a:r>
              <a:rPr lang="en-GB" i="1" dirty="0">
                <a:latin typeface="+mn-lt"/>
              </a:rPr>
              <a:t>printed</a:t>
            </a:r>
            <a:r>
              <a:rPr lang="en-GB" dirty="0">
                <a:latin typeface="+mn-lt"/>
              </a:rPr>
              <a:t> to the session</a:t>
            </a:r>
          </a:p>
          <a:p>
            <a:pPr marL="457200" lvl="1" indent="0">
              <a:buNone/>
            </a:pPr>
            <a:r>
              <a:rPr lang="en-GB" i="1" dirty="0">
                <a:latin typeface="+mn-lt"/>
              </a:rPr>
              <a:t>Looks</a:t>
            </a:r>
            <a:r>
              <a:rPr lang="en-GB" dirty="0">
                <a:latin typeface="+mn-lt"/>
              </a:rPr>
              <a:t> like the result of ⎕SH is a matrix</a:t>
            </a:r>
          </a:p>
          <a:p>
            <a:pPr marL="457200" lvl="1" indent="0">
              <a:buNone/>
            </a:pPr>
            <a:r>
              <a:rPr lang="en-GB" dirty="0">
                <a:latin typeface="+mn-lt"/>
              </a:rPr>
              <a:t>Fine for interactive use – slow output printed as it is produced</a:t>
            </a:r>
          </a:p>
          <a:p>
            <a:pPr marL="0" indent="0">
              <a:buNone/>
            </a:pPr>
            <a:endParaRPr lang="en-GB" dirty="0">
              <a:latin typeface="+mn-lt"/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DBD3EFE-3A85-A2ED-E1E9-7D9A6A1B72C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!!ExampleFilesWord">
            <a:extLst>
              <a:ext uri="{FF2B5EF4-FFF2-40B4-BE49-F238E27FC236}">
                <a16:creationId xmlns:a16="http://schemas.microsoft.com/office/drawing/2014/main" id="{CA18CBBD-B04C-B8D2-9C57-9B3A2CC1A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209496" cy="685535"/>
          </a:xfrm>
        </p:spPr>
        <p:txBody>
          <a:bodyPr/>
          <a:lstStyle/>
          <a:p>
            <a:r>
              <a:rPr lang="en-GB" dirty="0"/>
              <a:t>Example – files containing a word</a:t>
            </a:r>
          </a:p>
        </p:txBody>
      </p:sp>
    </p:spTree>
    <p:extLst>
      <p:ext uri="{BB962C8B-B14F-4D97-AF65-F5344CB8AC3E}">
        <p14:creationId xmlns:p14="http://schemas.microsoft.com/office/powerpoint/2010/main" val="36298757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207BA9C5-29E3-AA5E-5178-A033277D035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A029DE0-2AA7-B183-7938-EA47124FA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077523" cy="3421376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x←⎕SH 'grep example *.c'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⍴x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3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↑x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a.c:/* The following example shows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a.c:int example_mode = 0;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b.c:if(example_mode)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DBD3EFE-3A85-A2ED-E1E9-7D9A6A1B72C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CA18CBBD-B04C-B8D2-9C57-9B3A2CC1A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– files containing a word</a:t>
            </a:r>
          </a:p>
        </p:txBody>
      </p:sp>
    </p:spTree>
    <p:extLst>
      <p:ext uri="{BB962C8B-B14F-4D97-AF65-F5344CB8AC3E}">
        <p14:creationId xmlns:p14="http://schemas.microsoft.com/office/powerpoint/2010/main" val="20683208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A029DE0-2AA7-B183-7938-EA47124FA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⎕SH'grep axample *.c'   ⍝ No output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x←⎕SH'grep axample *.c'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solidFill>
                  <a:srgbClr val="C00000"/>
                </a:solidFill>
                <a:latin typeface="APL385 Unicode" panose="020B0709000202000203" pitchFamily="49" charset="0"/>
              </a:rPr>
              <a:t>DOMAIN ERROR: Command interpreter returned failure code 1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solidFill>
                  <a:srgbClr val="C00000"/>
                </a:solidFill>
                <a:latin typeface="APL385 Unicode" panose="020B0709000202000203" pitchFamily="49" charset="0"/>
              </a:rPr>
              <a:t>  x←⎕SH'grep axample *.c'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solidFill>
                  <a:srgbClr val="C00000"/>
                </a:solidFill>
                <a:latin typeface="APL385 Unicode" panose="020B0709000202000203" pitchFamily="49" charset="0"/>
              </a:rPr>
              <a:t>    ∧</a:t>
            </a:r>
          </a:p>
          <a:p>
            <a:pPr marL="0" indent="0">
              <a:spcAft>
                <a:spcPts val="0"/>
              </a:spcAft>
              <a:buNone/>
            </a:pPr>
            <a:endParaRPr lang="en-GB" dirty="0">
              <a:solidFill>
                <a:srgbClr val="C0000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+mn-lt"/>
              </a:rPr>
              <a:t>Exit code is checked, but only when the result is used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DBD3EFE-3A85-A2ED-E1E9-7D9A6A1B72C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CA18CBBD-B04C-B8D2-9C57-9B3A2CC1A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– files containing a word</a:t>
            </a:r>
          </a:p>
        </p:txBody>
      </p:sp>
    </p:spTree>
    <p:extLst>
      <p:ext uri="{BB962C8B-B14F-4D97-AF65-F5344CB8AC3E}">
        <p14:creationId xmlns:p14="http://schemas.microsoft.com/office/powerpoint/2010/main" val="69171130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23D91C99-1B40-38A8-C0D8-2E640F117EB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3F7EEB9-89C6-E376-C0F7-534373839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x←⎕SH'cat file1 file2'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  <a:latin typeface="APL385 Unicode" panose="020B0709000202000203" pitchFamily="49" charset="0"/>
              </a:rPr>
              <a:t>DOMAIN ERROR: …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file1</a:t>
            </a:r>
            <a:r>
              <a:rPr lang="en-GB" dirty="0"/>
              <a:t> exists and is printed to standard output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file2</a:t>
            </a:r>
            <a:r>
              <a:rPr lang="en-GB" dirty="0"/>
              <a:t> doesn’t exist</a:t>
            </a:r>
          </a:p>
          <a:p>
            <a:pPr marL="400050" lvl="1" indent="0">
              <a:buNone/>
            </a:pPr>
            <a:r>
              <a:rPr lang="en-GB" dirty="0"/>
              <a:t>An error message is produced on standard error</a:t>
            </a:r>
          </a:p>
          <a:p>
            <a:pPr marL="400050" lvl="1" indent="0">
              <a:buNone/>
            </a:pPr>
            <a:r>
              <a:rPr lang="en-GB" dirty="0"/>
              <a:t>Wouldn’t it be nice to know about that</a:t>
            </a:r>
          </a:p>
          <a:p>
            <a:endParaRPr lang="en-GB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9AB400A-8583-CF05-695B-84A543C5BE8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63A9BD9B-7B07-F974-85B8-FD7FA9AC0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– content of files</a:t>
            </a:r>
          </a:p>
        </p:txBody>
      </p:sp>
    </p:spTree>
    <p:extLst>
      <p:ext uri="{BB962C8B-B14F-4D97-AF65-F5344CB8AC3E}">
        <p14:creationId xmlns:p14="http://schemas.microsoft.com/office/powerpoint/2010/main" val="1414963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CAC55A58-59CB-BFC5-529F-B0B4441CFF8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Pladsholder til indhold 2" hidden="1">
            <a:extLst>
              <a:ext uri="{FF2B5EF4-FFF2-40B4-BE49-F238E27FC236}">
                <a16:creationId xmlns:a16="http://schemas.microsoft.com/office/drawing/2014/main" id="{1B55D68A-97F6-87FB-7E93-B1BA497E3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0A70D54-7F65-4FD6-9DBB-5CB1C2CCEF5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F36D8217-B3EF-5CCD-1EE3-D6B7C1FED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Limitations of the current </a:t>
            </a:r>
            <a:r>
              <a:rPr lang="en-GB" dirty="0">
                <a:latin typeface="APL385 Unicode" panose="020B0709000202000203" pitchFamily="49" charset="0"/>
              </a:rPr>
              <a:t>⎕SH</a:t>
            </a:r>
          </a:p>
        </p:txBody>
      </p:sp>
      <p:sp>
        <p:nvSpPr>
          <p:cNvPr id="6" name="!!Limitation2">
            <a:extLst>
              <a:ext uri="{FF2B5EF4-FFF2-40B4-BE49-F238E27FC236}">
                <a16:creationId xmlns:a16="http://schemas.microsoft.com/office/drawing/2014/main" id="{016D3713-121C-EABC-B8D0-9AF590F629AD}"/>
              </a:ext>
            </a:extLst>
          </p:cNvPr>
          <p:cNvSpPr txBox="1"/>
          <p:nvPr/>
        </p:nvSpPr>
        <p:spPr>
          <a:xfrm>
            <a:off x="322717" y="1782003"/>
            <a:ext cx="5549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How can I control input?</a:t>
            </a:r>
          </a:p>
          <a:p>
            <a:endParaRPr lang="en-GB" sz="2400" dirty="0"/>
          </a:p>
        </p:txBody>
      </p:sp>
      <p:sp>
        <p:nvSpPr>
          <p:cNvPr id="7" name="!!Limitation1">
            <a:extLst>
              <a:ext uri="{FF2B5EF4-FFF2-40B4-BE49-F238E27FC236}">
                <a16:creationId xmlns:a16="http://schemas.microsoft.com/office/drawing/2014/main" id="{B9523480-05AA-E167-5717-19255F1F7246}"/>
              </a:ext>
            </a:extLst>
          </p:cNvPr>
          <p:cNvSpPr txBox="1"/>
          <p:nvPr/>
        </p:nvSpPr>
        <p:spPr>
          <a:xfrm>
            <a:off x="322717" y="1270677"/>
            <a:ext cx="4981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happens to error output?</a:t>
            </a:r>
          </a:p>
        </p:txBody>
      </p:sp>
      <p:sp>
        <p:nvSpPr>
          <p:cNvPr id="8" name="!!Limitation3">
            <a:extLst>
              <a:ext uri="{FF2B5EF4-FFF2-40B4-BE49-F238E27FC236}">
                <a16:creationId xmlns:a16="http://schemas.microsoft.com/office/drawing/2014/main" id="{A1F532E8-5AED-791D-EAC6-267EA826BE8B}"/>
              </a:ext>
            </a:extLst>
          </p:cNvPr>
          <p:cNvSpPr txBox="1"/>
          <p:nvPr/>
        </p:nvSpPr>
        <p:spPr>
          <a:xfrm>
            <a:off x="323527" y="2301654"/>
            <a:ext cx="5603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about slow commands?</a:t>
            </a:r>
          </a:p>
        </p:txBody>
      </p:sp>
      <p:sp>
        <p:nvSpPr>
          <p:cNvPr id="9" name="!!Limitation4">
            <a:extLst>
              <a:ext uri="{FF2B5EF4-FFF2-40B4-BE49-F238E27FC236}">
                <a16:creationId xmlns:a16="http://schemas.microsoft.com/office/drawing/2014/main" id="{85546B76-8B90-2A4B-AB3C-AD3DCF1A024C}"/>
              </a:ext>
            </a:extLst>
          </p:cNvPr>
          <p:cNvSpPr txBox="1"/>
          <p:nvPr/>
        </p:nvSpPr>
        <p:spPr>
          <a:xfrm>
            <a:off x="323527" y="2814225"/>
            <a:ext cx="5115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about output before an error?</a:t>
            </a:r>
          </a:p>
        </p:txBody>
      </p:sp>
      <p:sp>
        <p:nvSpPr>
          <p:cNvPr id="10" name="!!Limitation5">
            <a:extLst>
              <a:ext uri="{FF2B5EF4-FFF2-40B4-BE49-F238E27FC236}">
                <a16:creationId xmlns:a16="http://schemas.microsoft.com/office/drawing/2014/main" id="{7C74567C-E0AF-EA0D-8F73-49B7DDE6E0BC}"/>
              </a:ext>
            </a:extLst>
          </p:cNvPr>
          <p:cNvSpPr txBox="1"/>
          <p:nvPr/>
        </p:nvSpPr>
        <p:spPr>
          <a:xfrm>
            <a:off x="327270" y="3331349"/>
            <a:ext cx="5009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if the output isn’t text at all?</a:t>
            </a:r>
          </a:p>
        </p:txBody>
      </p:sp>
      <p:sp>
        <p:nvSpPr>
          <p:cNvPr id="11" name="!!Limitation6">
            <a:extLst>
              <a:ext uri="{FF2B5EF4-FFF2-40B4-BE49-F238E27FC236}">
                <a16:creationId xmlns:a16="http://schemas.microsoft.com/office/drawing/2014/main" id="{08DAFDF6-E465-D6E3-23FB-C134580BD8F1}"/>
              </a:ext>
            </a:extLst>
          </p:cNvPr>
          <p:cNvSpPr txBox="1"/>
          <p:nvPr/>
        </p:nvSpPr>
        <p:spPr>
          <a:xfrm>
            <a:off x="321360" y="3855788"/>
            <a:ext cx="5603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What about environment variables?</a:t>
            </a:r>
          </a:p>
        </p:txBody>
      </p:sp>
    </p:spTree>
    <p:extLst>
      <p:ext uri="{BB962C8B-B14F-4D97-AF65-F5344CB8AC3E}">
        <p14:creationId xmlns:p14="http://schemas.microsoft.com/office/powerpoint/2010/main" val="189895013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9CA17F5-00EC-742D-575B-D86AB8255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692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Right now, only standard output is collected</a:t>
            </a:r>
          </a:p>
          <a:p>
            <a:pPr marL="457200" lvl="1" indent="0">
              <a:buNone/>
            </a:pPr>
            <a:r>
              <a:rPr lang="en-GB" dirty="0"/>
              <a:t>Standard error is very often useful. It isn’t </a:t>
            </a:r>
            <a:r>
              <a:rPr lang="en-GB" i="1" dirty="0"/>
              <a:t>only</a:t>
            </a:r>
            <a:r>
              <a:rPr lang="en-GB" dirty="0"/>
              <a:t> used for errors.</a:t>
            </a:r>
          </a:p>
          <a:p>
            <a:pPr marL="0" indent="0">
              <a:buNone/>
            </a:pPr>
            <a:r>
              <a:rPr lang="en-GB" dirty="0"/>
              <a:t>In a normal shell, stdout and stderr both go to the window</a:t>
            </a:r>
          </a:p>
          <a:p>
            <a:pPr marL="457200" lvl="1" indent="0">
              <a:buNone/>
            </a:pPr>
            <a:r>
              <a:rPr lang="en-GB" dirty="0"/>
              <a:t>The interleaving is done by the operating system</a:t>
            </a:r>
          </a:p>
          <a:p>
            <a:pPr marL="457200" lvl="1" indent="0">
              <a:buNone/>
            </a:pPr>
            <a:r>
              <a:rPr lang="en-GB" dirty="0"/>
              <a:t>Hard to tell the two apart by default</a:t>
            </a:r>
          </a:p>
          <a:p>
            <a:pPr marL="0" indent="0">
              <a:buNone/>
            </a:pPr>
            <a:r>
              <a:rPr lang="en-GB" dirty="0"/>
              <a:t>Having the two as separate parts of the result might be useful</a:t>
            </a:r>
          </a:p>
          <a:p>
            <a:endParaRPr lang="en-GB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84C0ECA-D7FB-55F5-610F-D614E5B33DA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!!Limitation1">
            <a:extLst>
              <a:ext uri="{FF2B5EF4-FFF2-40B4-BE49-F238E27FC236}">
                <a16:creationId xmlns:a16="http://schemas.microsoft.com/office/drawing/2014/main" id="{A5806837-568E-9271-5498-61DD667F8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happens to error output?</a:t>
            </a:r>
          </a:p>
        </p:txBody>
      </p:sp>
    </p:spTree>
    <p:extLst>
      <p:ext uri="{BB962C8B-B14F-4D97-AF65-F5344CB8AC3E}">
        <p14:creationId xmlns:p14="http://schemas.microsoft.com/office/powerpoint/2010/main" val="24673279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Dyalog">
      <a:dk1>
        <a:srgbClr val="3B475E"/>
      </a:dk1>
      <a:lt1>
        <a:sysClr val="window" lastClr="FFFFFF"/>
      </a:lt1>
      <a:dk2>
        <a:srgbClr val="5A6D8F"/>
      </a:dk2>
      <a:lt2>
        <a:srgbClr val="F6F6D9"/>
      </a:lt2>
      <a:accent1>
        <a:srgbClr val="ED7F00"/>
      </a:accent1>
      <a:accent2>
        <a:srgbClr val="928ABD"/>
      </a:accent2>
      <a:accent3>
        <a:srgbClr val="2C5656"/>
      </a:accent3>
      <a:accent4>
        <a:srgbClr val="FFA336"/>
      </a:accent4>
      <a:accent5>
        <a:srgbClr val="BBB5D6"/>
      </a:accent5>
      <a:accent6>
        <a:srgbClr val="231F20"/>
      </a:accent6>
      <a:hlink>
        <a:srgbClr val="5A6D8F"/>
      </a:hlink>
      <a:folHlink>
        <a:srgbClr val="928ABD"/>
      </a:folHlink>
    </a:clrScheme>
    <a:fontScheme name="Sarabun">
      <a:majorFont>
        <a:latin typeface="Sarabun"/>
        <a:ea typeface=""/>
        <a:cs typeface=""/>
      </a:majorFont>
      <a:minorFont>
        <a:latin typeface="Sarabu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yalog19_template_bold_calibri.potx" id="{F0C38D23-3AC9-47E9-8D0D-BEDB5EAFCAD2}" vid="{35320D08-F00A-4224-9D94-CDC48BBB4D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3233</TotalTime>
  <Words>1970</Words>
  <Application>Microsoft Office PowerPoint</Application>
  <PresentationFormat>Skærmshow (16:9)</PresentationFormat>
  <Paragraphs>261</Paragraphs>
  <Slides>34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8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34</vt:i4>
      </vt:variant>
    </vt:vector>
  </HeadingPairs>
  <TitlesOfParts>
    <vt:vector size="43" baseType="lpstr">
      <vt:lpstr>Sarabun</vt:lpstr>
      <vt:lpstr>APL385 Unicode</vt:lpstr>
      <vt:lpstr>Wingdings 2</vt:lpstr>
      <vt:lpstr>Arial</vt:lpstr>
      <vt:lpstr>Wingdings</vt:lpstr>
      <vt:lpstr>Calibri</vt:lpstr>
      <vt:lpstr>Comic Sans MS</vt:lpstr>
      <vt:lpstr>Courier New</vt:lpstr>
      <vt:lpstr>Office Theme</vt:lpstr>
      <vt:lpstr>Revisiting ⎕SH and ⎕CMD</vt:lpstr>
      <vt:lpstr>Revisiting monadic ⎕SH and ⎕CMD</vt:lpstr>
      <vt:lpstr>What is ⎕SH used for</vt:lpstr>
      <vt:lpstr>Example – files containing a word</vt:lpstr>
      <vt:lpstr>Example – files containing a word</vt:lpstr>
      <vt:lpstr>Example – files containing a word</vt:lpstr>
      <vt:lpstr>Example – content of files</vt:lpstr>
      <vt:lpstr>Limitations of the current ⎕SH</vt:lpstr>
      <vt:lpstr>What happens to error output?</vt:lpstr>
      <vt:lpstr>Limitations of the current ⎕SH</vt:lpstr>
      <vt:lpstr>How can I control input?</vt:lpstr>
      <vt:lpstr>Limitations of the current ⎕SH</vt:lpstr>
      <vt:lpstr>What about slow commands?</vt:lpstr>
      <vt:lpstr>Limitations of the current ⎕SH</vt:lpstr>
      <vt:lpstr>What about output before an error?</vt:lpstr>
      <vt:lpstr>Limitations of the current ⎕SH</vt:lpstr>
      <vt:lpstr>What if the output isn’t text at all?</vt:lpstr>
      <vt:lpstr>Limitations of the current ⎕SH</vt:lpstr>
      <vt:lpstr>What about environment variables?</vt:lpstr>
      <vt:lpstr>Limitations of the current ⎕SH</vt:lpstr>
      <vt:lpstr>A new system function - ⎕SHELL</vt:lpstr>
      <vt:lpstr>⎕SHELL cmd </vt:lpstr>
      <vt:lpstr>Control via variant options</vt:lpstr>
      <vt:lpstr>Environment variables - ⍠'Env'</vt:lpstr>
      <vt:lpstr>Redirections - ⍠'Redirect'</vt:lpstr>
      <vt:lpstr>Redirection targets (mode 'To')</vt:lpstr>
      <vt:lpstr>Redirection targets (mode 'To')</vt:lpstr>
      <vt:lpstr>Redirection sources (mode 'From')</vt:lpstr>
      <vt:lpstr>Default redirections</vt:lpstr>
      <vt:lpstr>Example – content of files</vt:lpstr>
      <vt:lpstr>Example – content of files</vt:lpstr>
      <vt:lpstr>Example – content of files</vt:lpstr>
      <vt:lpstr>Example – translate to uppercase</vt:lpstr>
      <vt:lpstr>Conclusion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Peter Mikkelsen</cp:lastModifiedBy>
  <cp:revision>287</cp:revision>
  <dcterms:created xsi:type="dcterms:W3CDTF">2019-07-25T11:46:05Z</dcterms:created>
  <dcterms:modified xsi:type="dcterms:W3CDTF">2023-10-16T08:59:36Z</dcterms:modified>
</cp:coreProperties>
</file>