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61" r:id="rId2"/>
    <p:sldId id="790" r:id="rId3"/>
    <p:sldId id="651" r:id="rId4"/>
    <p:sldId id="904" r:id="rId5"/>
    <p:sldId id="906" r:id="rId6"/>
    <p:sldId id="908" r:id="rId7"/>
    <p:sldId id="910" r:id="rId8"/>
    <p:sldId id="664" r:id="rId9"/>
    <p:sldId id="874" r:id="rId10"/>
    <p:sldId id="871" r:id="rId11"/>
    <p:sldId id="872" r:id="rId12"/>
    <p:sldId id="877" r:id="rId13"/>
    <p:sldId id="619" r:id="rId14"/>
    <p:sldId id="925" r:id="rId15"/>
    <p:sldId id="912" r:id="rId16"/>
    <p:sldId id="875" r:id="rId17"/>
    <p:sldId id="903" r:id="rId18"/>
    <p:sldId id="914" r:id="rId19"/>
    <p:sldId id="417" r:id="rId20"/>
    <p:sldId id="928" r:id="rId21"/>
    <p:sldId id="881" r:id="rId22"/>
    <p:sldId id="929" r:id="rId23"/>
    <p:sldId id="930" r:id="rId24"/>
    <p:sldId id="905" r:id="rId25"/>
    <p:sldId id="911" r:id="rId26"/>
    <p:sldId id="829" r:id="rId27"/>
    <p:sldId id="884" r:id="rId28"/>
    <p:sldId id="885" r:id="rId29"/>
    <p:sldId id="805" r:id="rId30"/>
    <p:sldId id="806" r:id="rId31"/>
    <p:sldId id="891" r:id="rId32"/>
    <p:sldId id="894" r:id="rId33"/>
    <p:sldId id="827" r:id="rId34"/>
    <p:sldId id="913" r:id="rId35"/>
    <p:sldId id="896" r:id="rId36"/>
    <p:sldId id="897" r:id="rId37"/>
    <p:sldId id="927" r:id="rId38"/>
    <p:sldId id="900" r:id="rId39"/>
    <p:sldId id="901" r:id="rId40"/>
    <p:sldId id="856" r:id="rId41"/>
    <p:sldId id="915" r:id="rId42"/>
    <p:sldId id="916" r:id="rId43"/>
    <p:sldId id="917" r:id="rId44"/>
    <p:sldId id="834" r:id="rId45"/>
    <p:sldId id="893" r:id="rId46"/>
    <p:sldId id="841" r:id="rId47"/>
    <p:sldId id="920" r:id="rId48"/>
    <p:sldId id="921" r:id="rId49"/>
    <p:sldId id="842" r:id="rId50"/>
    <p:sldId id="845" r:id="rId51"/>
    <p:sldId id="846" r:id="rId52"/>
    <p:sldId id="854" r:id="rId53"/>
    <p:sldId id="847" r:id="rId54"/>
    <p:sldId id="922" r:id="rId55"/>
    <p:sldId id="850" r:id="rId56"/>
    <p:sldId id="923" r:id="rId57"/>
    <p:sldId id="924" r:id="rId58"/>
    <p:sldId id="859" r:id="rId59"/>
    <p:sldId id="931" r:id="rId60"/>
    <p:sldId id="926" r:id="rId61"/>
    <p:sldId id="932" r:id="rId62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65"/>
    </p:embeddedFont>
    <p:embeddedFont>
      <p:font typeface="Calibri" panose="020F0502020204030204" pitchFamily="34" charset="0"/>
      <p:regular r:id="rId65"/>
      <p:bold r:id="rId65"/>
      <p:italic r:id="rId65"/>
      <p:boldItalic r:id="rId65"/>
    </p:embeddedFont>
    <p:embeddedFont>
      <p:font typeface="Sarabun" panose="020B0604020202020204" charset="-34"/>
      <p:regular r:id="rId66"/>
      <p:bold r:id="rId67"/>
      <p:italic r:id="rId68"/>
      <p:boldItalic r:id="rId69"/>
    </p:embeddedFont>
    <p:embeddedFont>
      <p:font typeface="Wingdings 2" panose="05020102010507070707" pitchFamily="18" charset="2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3B475E"/>
    <a:srgbClr val="5A6D8F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6247" autoAdjust="0"/>
  </p:normalViewPr>
  <p:slideViewPr>
    <p:cSldViewPr snapToGrid="0">
      <p:cViewPr varScale="1">
        <p:scale>
          <a:sx n="138" d="100"/>
          <a:sy n="138" d="100"/>
        </p:scale>
        <p:origin x="12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2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9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NUL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15/10/2023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15/10/2023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6DE143F6-3CF6-285B-FCD8-437195EC59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180B07E-0F8E-5449-7903-579B7C41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FA65BCCF-CFCF-8F9A-5E2E-0C0C2A120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E9CB4F9-BC96-4BBC-8E7C-AE42FCFA5576}" type="slidenum">
              <a:rPr lang="en-GB" altLang="en-US" sz="1200">
                <a:latin typeface="Times New Roman" panose="02020603050405020304" pitchFamily="18" charset="0"/>
              </a:rPr>
              <a:pPr/>
              <a:t>12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5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949823"/>
            <a:ext cx="5073517" cy="150562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14680" y="377771"/>
            <a:ext cx="300686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E</a:t>
            </a:r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lsinore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2023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FC4D91-09F2-9DCD-4705-AD4BDC10F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6737" y="1558099"/>
            <a:ext cx="1954700" cy="20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134458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6737" y="1558099"/>
            <a:ext cx="1954700" cy="2066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530B8-44C1-A8BF-8336-711C1EA334E3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Elsinore 2023</a:t>
            </a:r>
          </a:p>
        </p:txBody>
      </p:sp>
    </p:spTree>
    <p:extLst>
      <p:ext uri="{BB962C8B-B14F-4D97-AF65-F5344CB8AC3E}">
        <p14:creationId xmlns:p14="http://schemas.microsoft.com/office/powerpoint/2010/main" val="66914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8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9FB83-35C7-9D03-EE45-7A611A70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C2F36-4608-D7DE-C12D-AE4DBED0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07E5E-4710-2595-C186-C36AF503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93740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519522"/>
            <a:ext cx="7632849" cy="64025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6" y="1275160"/>
            <a:ext cx="7632849" cy="3240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4275956"/>
            <a:ext cx="875054" cy="702078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4767263"/>
            <a:ext cx="43204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3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8482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89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9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The Road Ahead – Dyalog'23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C5486EB2-6296-86E9-0CF3-98F95BA1B4D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051006" y="4151046"/>
            <a:ext cx="852470" cy="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4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8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aplwiki.com/wiki/Array_not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aplwiki.com/wiki/Array_notation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D02 - The </a:t>
            </a:r>
            <a:r>
              <a:rPr lang="da-DK" dirty="0"/>
              <a:t>Road </a:t>
            </a:r>
            <a:r>
              <a:rPr lang="da-DK" dirty="0" err="1"/>
              <a:t>Ahead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Morten Kromberg, CTO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… The Next Generation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5AD4451-60FC-4FAE-8F0F-0F8DA5F74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8508" b="2"/>
          <a:stretch/>
        </p:blipFill>
        <p:spPr bwMode="auto">
          <a:xfrm>
            <a:off x="2777249" y="1041657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1609184" y="1041657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64A91F-2E0F-49CE-B2DF-FC544C8DF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10744"/>
          <a:stretch/>
        </p:blipFill>
        <p:spPr bwMode="auto">
          <a:xfrm>
            <a:off x="3905620" y="1047987"/>
            <a:ext cx="1056068" cy="1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014CAC-7096-46C6-9380-37112B4B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585" b="2"/>
          <a:stretch/>
        </p:blipFill>
        <p:spPr bwMode="auto">
          <a:xfrm>
            <a:off x="5084669" y="1041658"/>
            <a:ext cx="1056068" cy="16006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BA23A11-D285-4177-8D61-E9EE23513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/>
        </p:blipFill>
        <p:spPr bwMode="auto">
          <a:xfrm>
            <a:off x="2781968" y="2971073"/>
            <a:ext cx="1014244" cy="153724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E0D7F-45D5-475E-9A58-97DE75A70A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/>
        </p:blipFill>
        <p:spPr>
          <a:xfrm>
            <a:off x="6235071" y="1041658"/>
            <a:ext cx="1056068" cy="160063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8579A-29D1-47A7-C8FC-193F04B24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1773" y="2971074"/>
            <a:ext cx="1056069" cy="15372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BBFFB-5DFC-B756-7F2D-266DEC006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741" y="1043099"/>
            <a:ext cx="1056069" cy="1599190"/>
          </a:xfrm>
          <a:prstGeom prst="rect">
            <a:avLst/>
          </a:prstGeom>
        </p:spPr>
      </p:pic>
      <p:pic>
        <p:nvPicPr>
          <p:cNvPr id="1026" name="970FC08E-496B-4E9E-9F97-F8DEA87316A7">
            <a:extLst>
              <a:ext uri="{FF2B5EF4-FFF2-40B4-BE49-F238E27FC236}">
                <a16:creationId xmlns:a16="http://schemas.microsoft.com/office/drawing/2014/main" id="{A7A2C9D3-1294-F867-5A26-2DC2F7CD3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9165"/>
          <a:stretch/>
        </p:blipFill>
        <p:spPr bwMode="auto">
          <a:xfrm>
            <a:off x="449861" y="2962309"/>
            <a:ext cx="1058724" cy="15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F48944-A57B-DCC5-95B7-367F0481B630}"/>
              </a:ext>
            </a:extLst>
          </p:cNvPr>
          <p:cNvSpPr txBox="1"/>
          <p:nvPr/>
        </p:nvSpPr>
        <p:spPr>
          <a:xfrm>
            <a:off x="303410" y="2600911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Aaron (ACE)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4E7DE-B00D-26F7-0AC0-097D0646B566}"/>
              </a:ext>
            </a:extLst>
          </p:cNvPr>
          <p:cNvSpPr txBox="1"/>
          <p:nvPr/>
        </p:nvSpPr>
        <p:spPr>
          <a:xfrm>
            <a:off x="1587509" y="2593696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Adam (AE)</a:t>
            </a:r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D67C9-10F6-B6B2-70E7-C2D5C993D508}"/>
              </a:ext>
            </a:extLst>
          </p:cNvPr>
          <p:cNvSpPr txBox="1"/>
          <p:nvPr/>
        </p:nvSpPr>
        <p:spPr>
          <a:xfrm>
            <a:off x="2723144" y="2592254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Rich (AE)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FABE7A-2575-DE69-5111-A51C18BCFDB4}"/>
              </a:ext>
            </a:extLst>
          </p:cNvPr>
          <p:cNvSpPr txBox="1"/>
          <p:nvPr/>
        </p:nvSpPr>
        <p:spPr>
          <a:xfrm>
            <a:off x="3833318" y="2595305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Josh (A)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10D9C-46B3-293D-8C39-518509AF796D}"/>
              </a:ext>
            </a:extLst>
          </p:cNvPr>
          <p:cNvSpPr txBox="1"/>
          <p:nvPr/>
        </p:nvSpPr>
        <p:spPr>
          <a:xfrm>
            <a:off x="5014157" y="2592253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Stine (D)</a:t>
            </a:r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6DBF6B-948A-C170-2080-F20097791351}"/>
              </a:ext>
            </a:extLst>
          </p:cNvPr>
          <p:cNvSpPr txBox="1"/>
          <p:nvPr/>
        </p:nvSpPr>
        <p:spPr>
          <a:xfrm>
            <a:off x="6156080" y="259530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Karta (C)</a:t>
            </a:r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8A10D8-D6F3-4D84-62F5-5631DAB18BC4}"/>
              </a:ext>
            </a:extLst>
          </p:cNvPr>
          <p:cNvSpPr txBox="1"/>
          <p:nvPr/>
        </p:nvSpPr>
        <p:spPr>
          <a:xfrm>
            <a:off x="400007" y="4467433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Silas (C)</a:t>
            </a:r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15CF0-5678-F6EB-6962-85A39E04EFDC}"/>
              </a:ext>
            </a:extLst>
          </p:cNvPr>
          <p:cNvSpPr txBox="1"/>
          <p:nvPr/>
        </p:nvSpPr>
        <p:spPr>
          <a:xfrm>
            <a:off x="1537184" y="4462976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Peter (C)</a:t>
            </a:r>
            <a:endParaRPr lang="en-GB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B1850-6A7D-CC2C-CE23-58F4273A473E}"/>
              </a:ext>
            </a:extLst>
          </p:cNvPr>
          <p:cNvSpPr txBox="1"/>
          <p:nvPr/>
        </p:nvSpPr>
        <p:spPr>
          <a:xfrm>
            <a:off x="2645816" y="4469042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Jesus (E)</a:t>
            </a:r>
            <a:endParaRPr lang="en-GB" sz="1200" dirty="0"/>
          </a:p>
        </p:txBody>
      </p:sp>
      <p:pic>
        <p:nvPicPr>
          <p:cNvPr id="4098" name="Picture 2" descr="Danish flag">
            <a:extLst>
              <a:ext uri="{FF2B5EF4-FFF2-40B4-BE49-F238E27FC236}">
                <a16:creationId xmlns:a16="http://schemas.microsoft.com/office/drawing/2014/main" id="{52CFCBC7-2BA9-9A51-EA5F-A9279B97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50" y="2637492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anish flag">
            <a:extLst>
              <a:ext uri="{FF2B5EF4-FFF2-40B4-BE49-F238E27FC236}">
                <a16:creationId xmlns:a16="http://schemas.microsoft.com/office/drawing/2014/main" id="{D7D8858F-87D3-757E-C8AC-3FD9E5F2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32" y="450237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anish flag">
            <a:extLst>
              <a:ext uri="{FF2B5EF4-FFF2-40B4-BE49-F238E27FC236}">
                <a16:creationId xmlns:a16="http://schemas.microsoft.com/office/drawing/2014/main" id="{E8C8F735-3346-451A-7AED-AC8B36CC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92" y="263940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itish flag">
            <a:extLst>
              <a:ext uri="{FF2B5EF4-FFF2-40B4-BE49-F238E27FC236}">
                <a16:creationId xmlns:a16="http://schemas.microsoft.com/office/drawing/2014/main" id="{356B5A86-9A0A-E810-1ACC-717C88A67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08" y="263877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ritish flag">
            <a:extLst>
              <a:ext uri="{FF2B5EF4-FFF2-40B4-BE49-F238E27FC236}">
                <a16:creationId xmlns:a16="http://schemas.microsoft.com/office/drawing/2014/main" id="{E8DC8996-4506-ACE2-B1F7-35A7E468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41" y="2638775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British flag">
            <a:extLst>
              <a:ext uri="{FF2B5EF4-FFF2-40B4-BE49-F238E27FC236}">
                <a16:creationId xmlns:a16="http://schemas.microsoft.com/office/drawing/2014/main" id="{B03BA2AA-388A-E585-F17D-A33C6FE3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54" y="450237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merican flag">
            <a:extLst>
              <a:ext uri="{FF2B5EF4-FFF2-40B4-BE49-F238E27FC236}">
                <a16:creationId xmlns:a16="http://schemas.microsoft.com/office/drawing/2014/main" id="{881B6BA4-9893-30C2-0C2F-74CC9A41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14" y="2637164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merican flag">
            <a:extLst>
              <a:ext uri="{FF2B5EF4-FFF2-40B4-BE49-F238E27FC236}">
                <a16:creationId xmlns:a16="http://schemas.microsoft.com/office/drawing/2014/main" id="{30BF344C-345C-2363-6CCB-BA25E82C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10" y="2637165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lag of Spain - Wikipedia">
            <a:extLst>
              <a:ext uri="{FF2B5EF4-FFF2-40B4-BE49-F238E27FC236}">
                <a16:creationId xmlns:a16="http://schemas.microsoft.com/office/drawing/2014/main" id="{72EE1D31-F792-F7DF-9182-B69FCC99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50" y="4504369"/>
            <a:ext cx="267723" cy="1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BD62B3-B8E9-A753-16FF-41BEBC96B10F}"/>
              </a:ext>
            </a:extLst>
          </p:cNvPr>
          <p:cNvSpPr txBox="1"/>
          <p:nvPr/>
        </p:nvSpPr>
        <p:spPr>
          <a:xfrm>
            <a:off x="4863780" y="3535256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2022</a:t>
            </a:r>
            <a:endParaRPr lang="en-GB" sz="2000" dirty="0"/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71F4A0B8-EE2F-2A57-CAEC-ABF21CDD04A0}"/>
              </a:ext>
            </a:extLst>
          </p:cNvPr>
          <p:cNvSpPr/>
          <p:nvPr/>
        </p:nvSpPr>
        <p:spPr>
          <a:xfrm>
            <a:off x="4433654" y="3609833"/>
            <a:ext cx="390830" cy="2769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0CF04-76B9-DF21-055E-8D9BA03DCC0B}"/>
              </a:ext>
            </a:extLst>
          </p:cNvPr>
          <p:cNvSpPr txBox="1"/>
          <p:nvPr/>
        </p:nvSpPr>
        <p:spPr>
          <a:xfrm>
            <a:off x="7549964" y="953192"/>
            <a:ext cx="1516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/>
              <a:t>Legend</a:t>
            </a:r>
            <a:r>
              <a:rPr lang="da-DK" sz="1200" dirty="0"/>
              <a:t>:</a:t>
            </a:r>
            <a:br>
              <a:rPr lang="da-DK" sz="1200" dirty="0"/>
            </a:br>
            <a:endParaRPr lang="da-DK" sz="1200" dirty="0"/>
          </a:p>
          <a:p>
            <a:r>
              <a:rPr lang="da-DK" sz="1200" dirty="0"/>
              <a:t>A = </a:t>
            </a:r>
            <a:r>
              <a:rPr lang="da-DK" sz="1200" dirty="0" err="1"/>
              <a:t>APLer</a:t>
            </a:r>
            <a:br>
              <a:rPr lang="da-DK" sz="1200" dirty="0"/>
            </a:br>
            <a:r>
              <a:rPr lang="da-DK" sz="1200" dirty="0"/>
              <a:t>C = C developer</a:t>
            </a:r>
            <a:br>
              <a:rPr lang="da-DK" sz="1200" dirty="0"/>
            </a:br>
            <a:r>
              <a:rPr lang="da-DK" sz="1200" dirty="0"/>
              <a:t>D = </a:t>
            </a:r>
            <a:r>
              <a:rPr lang="da-DK" sz="1200" dirty="0" err="1"/>
              <a:t>Admin</a:t>
            </a:r>
            <a:br>
              <a:rPr lang="da-DK" sz="1200" dirty="0"/>
            </a:br>
            <a:r>
              <a:rPr lang="da-DK" sz="1200" dirty="0"/>
              <a:t>E = Doc/</a:t>
            </a:r>
            <a:r>
              <a:rPr lang="da-DK" sz="1200" dirty="0" err="1"/>
              <a:t>Evangelism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03788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… The Next Generation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BA23A11-D285-4177-8D61-E9EE23513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/>
        </p:blipFill>
        <p:spPr bwMode="auto">
          <a:xfrm>
            <a:off x="2781968" y="2961397"/>
            <a:ext cx="1014244" cy="153724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8579A-29D1-47A7-C8FC-193F04B2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773" y="2961398"/>
            <a:ext cx="1056069" cy="1537239"/>
          </a:xfrm>
          <a:prstGeom prst="rect">
            <a:avLst/>
          </a:prstGeom>
        </p:spPr>
      </p:pic>
      <p:pic>
        <p:nvPicPr>
          <p:cNvPr id="1026" name="970FC08E-496B-4E9E-9F97-F8DEA87316A7">
            <a:extLst>
              <a:ext uri="{FF2B5EF4-FFF2-40B4-BE49-F238E27FC236}">
                <a16:creationId xmlns:a16="http://schemas.microsoft.com/office/drawing/2014/main" id="{A7A2C9D3-1294-F867-5A26-2DC2F7CD3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9165"/>
          <a:stretch/>
        </p:blipFill>
        <p:spPr bwMode="auto">
          <a:xfrm>
            <a:off x="449861" y="2952633"/>
            <a:ext cx="1058724" cy="15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8A10D8-D6F3-4D84-62F5-5631DAB18BC4}"/>
              </a:ext>
            </a:extLst>
          </p:cNvPr>
          <p:cNvSpPr txBox="1"/>
          <p:nvPr/>
        </p:nvSpPr>
        <p:spPr>
          <a:xfrm>
            <a:off x="400007" y="4457757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Silas (C)</a:t>
            </a:r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15CF0-5678-F6EB-6962-85A39E04EFDC}"/>
              </a:ext>
            </a:extLst>
          </p:cNvPr>
          <p:cNvSpPr txBox="1"/>
          <p:nvPr/>
        </p:nvSpPr>
        <p:spPr>
          <a:xfrm>
            <a:off x="1537184" y="4453300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Peter (C)</a:t>
            </a:r>
            <a:endParaRPr lang="en-GB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B1850-6A7D-CC2C-CE23-58F4273A473E}"/>
              </a:ext>
            </a:extLst>
          </p:cNvPr>
          <p:cNvSpPr txBox="1"/>
          <p:nvPr/>
        </p:nvSpPr>
        <p:spPr>
          <a:xfrm>
            <a:off x="2645816" y="4459366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Jesus (E)</a:t>
            </a:r>
            <a:endParaRPr lang="en-GB" sz="1200" dirty="0"/>
          </a:p>
        </p:txBody>
      </p:sp>
      <p:pic>
        <p:nvPicPr>
          <p:cNvPr id="27" name="Picture 2" descr="Danish flag">
            <a:extLst>
              <a:ext uri="{FF2B5EF4-FFF2-40B4-BE49-F238E27FC236}">
                <a16:creationId xmlns:a16="http://schemas.microsoft.com/office/drawing/2014/main" id="{D7D8858F-87D3-757E-C8AC-3FD9E5F2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32" y="4492700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British flag">
            <a:extLst>
              <a:ext uri="{FF2B5EF4-FFF2-40B4-BE49-F238E27FC236}">
                <a16:creationId xmlns:a16="http://schemas.microsoft.com/office/drawing/2014/main" id="{B03BA2AA-388A-E585-F17D-A33C6FE3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54" y="4492700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lag of Spain - Wikipedia">
            <a:extLst>
              <a:ext uri="{FF2B5EF4-FFF2-40B4-BE49-F238E27FC236}">
                <a16:creationId xmlns:a16="http://schemas.microsoft.com/office/drawing/2014/main" id="{72EE1D31-F792-F7DF-9182-B69FCC99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50" y="4494693"/>
            <a:ext cx="267723" cy="1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BD62B3-B8E9-A753-16FF-41BEBC96B10F}"/>
              </a:ext>
            </a:extLst>
          </p:cNvPr>
          <p:cNvSpPr txBox="1"/>
          <p:nvPr/>
        </p:nvSpPr>
        <p:spPr>
          <a:xfrm>
            <a:off x="4863780" y="352558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2022</a:t>
            </a:r>
            <a:endParaRPr lang="en-GB" sz="2000" dirty="0"/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71F4A0B8-EE2F-2A57-CAEC-ABF21CDD04A0}"/>
              </a:ext>
            </a:extLst>
          </p:cNvPr>
          <p:cNvSpPr/>
          <p:nvPr/>
        </p:nvSpPr>
        <p:spPr>
          <a:xfrm>
            <a:off x="4433654" y="3600157"/>
            <a:ext cx="390830" cy="2769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7F8B15-A652-768F-06E1-370E582EFBF5}"/>
              </a:ext>
            </a:extLst>
          </p:cNvPr>
          <p:cNvSpPr txBox="1"/>
          <p:nvPr/>
        </p:nvSpPr>
        <p:spPr>
          <a:xfrm>
            <a:off x="7549964" y="953192"/>
            <a:ext cx="1516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/>
              <a:t>Legend</a:t>
            </a:r>
            <a:r>
              <a:rPr lang="da-DK" sz="1200" dirty="0"/>
              <a:t>:</a:t>
            </a:r>
            <a:br>
              <a:rPr lang="da-DK" sz="1200" dirty="0"/>
            </a:br>
            <a:endParaRPr lang="da-DK" sz="1200" dirty="0"/>
          </a:p>
          <a:p>
            <a:r>
              <a:rPr lang="da-DK" sz="1200" dirty="0"/>
              <a:t>A = </a:t>
            </a:r>
            <a:r>
              <a:rPr lang="da-DK" sz="1200" dirty="0" err="1"/>
              <a:t>APLer</a:t>
            </a:r>
            <a:br>
              <a:rPr lang="da-DK" sz="1200" dirty="0"/>
            </a:br>
            <a:r>
              <a:rPr lang="da-DK" sz="1200" dirty="0"/>
              <a:t>C = C developer</a:t>
            </a:r>
            <a:br>
              <a:rPr lang="da-DK" sz="1200" dirty="0"/>
            </a:br>
            <a:r>
              <a:rPr lang="da-DK" sz="1200" dirty="0"/>
              <a:t>D = </a:t>
            </a:r>
            <a:r>
              <a:rPr lang="da-DK" sz="1200" dirty="0" err="1"/>
              <a:t>Admin</a:t>
            </a:r>
            <a:br>
              <a:rPr lang="da-DK" sz="1200" dirty="0"/>
            </a:br>
            <a:r>
              <a:rPr lang="da-DK" sz="1200" dirty="0"/>
              <a:t>E = Doc/</a:t>
            </a:r>
            <a:r>
              <a:rPr lang="da-DK" sz="1200" dirty="0" err="1"/>
              <a:t>Evangelism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13872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327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327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327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327 " pathEditMode="relative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327 " pathEditMode="relative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327 " pathEditMode="relative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327 " pathEditMode="relative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327 " pathEditMode="relative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327 " pathEditMode="relative" ptsTypes="AA">
                                      <p:cBhvr>
                                        <p:cTn id="2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327 " pathEditMode="relative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327 " pathEditMode="relative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5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… The Next Generation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BA23A11-D285-4177-8D61-E9EE23513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/>
        </p:blipFill>
        <p:spPr bwMode="auto">
          <a:xfrm>
            <a:off x="2810996" y="1089054"/>
            <a:ext cx="1014244" cy="153724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8579A-29D1-47A7-C8FC-193F04B2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801" y="1089055"/>
            <a:ext cx="1056069" cy="1537239"/>
          </a:xfrm>
          <a:prstGeom prst="rect">
            <a:avLst/>
          </a:prstGeom>
        </p:spPr>
      </p:pic>
      <p:pic>
        <p:nvPicPr>
          <p:cNvPr id="1026" name="970FC08E-496B-4E9E-9F97-F8DEA87316A7">
            <a:extLst>
              <a:ext uri="{FF2B5EF4-FFF2-40B4-BE49-F238E27FC236}">
                <a16:creationId xmlns:a16="http://schemas.microsoft.com/office/drawing/2014/main" id="{A7A2C9D3-1294-F867-5A26-2DC2F7CD3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9165"/>
          <a:stretch/>
        </p:blipFill>
        <p:spPr bwMode="auto">
          <a:xfrm>
            <a:off x="478889" y="1080290"/>
            <a:ext cx="1058724" cy="15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8A10D8-D6F3-4D84-62F5-5631DAB18BC4}"/>
              </a:ext>
            </a:extLst>
          </p:cNvPr>
          <p:cNvSpPr txBox="1"/>
          <p:nvPr/>
        </p:nvSpPr>
        <p:spPr>
          <a:xfrm>
            <a:off x="429035" y="2585414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Silas (C)</a:t>
            </a:r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15CF0-5678-F6EB-6962-85A39E04EFDC}"/>
              </a:ext>
            </a:extLst>
          </p:cNvPr>
          <p:cNvSpPr txBox="1"/>
          <p:nvPr/>
        </p:nvSpPr>
        <p:spPr>
          <a:xfrm>
            <a:off x="1566212" y="2580957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Peter (C)</a:t>
            </a:r>
            <a:endParaRPr lang="en-GB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B1850-6A7D-CC2C-CE23-58F4273A473E}"/>
              </a:ext>
            </a:extLst>
          </p:cNvPr>
          <p:cNvSpPr txBox="1"/>
          <p:nvPr/>
        </p:nvSpPr>
        <p:spPr>
          <a:xfrm>
            <a:off x="2674844" y="2587023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Jesus (E)</a:t>
            </a:r>
            <a:endParaRPr lang="en-GB" sz="1200" dirty="0"/>
          </a:p>
        </p:txBody>
      </p:sp>
      <p:pic>
        <p:nvPicPr>
          <p:cNvPr id="27" name="Picture 2" descr="Danish flag">
            <a:extLst>
              <a:ext uri="{FF2B5EF4-FFF2-40B4-BE49-F238E27FC236}">
                <a16:creationId xmlns:a16="http://schemas.microsoft.com/office/drawing/2014/main" id="{D7D8858F-87D3-757E-C8AC-3FD9E5F2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60" y="2620357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British flag">
            <a:extLst>
              <a:ext uri="{FF2B5EF4-FFF2-40B4-BE49-F238E27FC236}">
                <a16:creationId xmlns:a16="http://schemas.microsoft.com/office/drawing/2014/main" id="{B03BA2AA-388A-E585-F17D-A33C6FE3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82" y="2620357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lag of Spain - Wikipedia">
            <a:extLst>
              <a:ext uri="{FF2B5EF4-FFF2-40B4-BE49-F238E27FC236}">
                <a16:creationId xmlns:a16="http://schemas.microsoft.com/office/drawing/2014/main" id="{72EE1D31-F792-F7DF-9182-B69FCC99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78" y="2622350"/>
            <a:ext cx="267723" cy="1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BD62B3-B8E9-A753-16FF-41BEBC96B10F}"/>
              </a:ext>
            </a:extLst>
          </p:cNvPr>
          <p:cNvSpPr txBox="1"/>
          <p:nvPr/>
        </p:nvSpPr>
        <p:spPr>
          <a:xfrm>
            <a:off x="4892808" y="165323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2022</a:t>
            </a:r>
            <a:endParaRPr lang="en-GB" sz="2000" dirty="0"/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71F4A0B8-EE2F-2A57-CAEC-ABF21CDD04A0}"/>
              </a:ext>
            </a:extLst>
          </p:cNvPr>
          <p:cNvSpPr/>
          <p:nvPr/>
        </p:nvSpPr>
        <p:spPr>
          <a:xfrm>
            <a:off x="4462682" y="1727814"/>
            <a:ext cx="390830" cy="2769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3E0EB-C9E4-5683-65BC-9F2682948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8012"/>
          <a:stretch/>
        </p:blipFill>
        <p:spPr bwMode="auto">
          <a:xfrm>
            <a:off x="1631947" y="2932426"/>
            <a:ext cx="1081480" cy="15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52FF80-62B2-ADAD-07F3-52991AE2090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/>
        </p:blipFill>
        <p:spPr>
          <a:xfrm>
            <a:off x="481544" y="2923662"/>
            <a:ext cx="1056069" cy="1546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C8704-550C-5E85-4F47-72513D91FD86}"/>
              </a:ext>
            </a:extLst>
          </p:cNvPr>
          <p:cNvSpPr txBox="1"/>
          <p:nvPr/>
        </p:nvSpPr>
        <p:spPr>
          <a:xfrm>
            <a:off x="1530930" y="4421629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Stefan (AE)</a:t>
            </a:r>
            <a:endParaRPr lang="en-GB" sz="1200" dirty="0"/>
          </a:p>
        </p:txBody>
      </p:sp>
      <p:pic>
        <p:nvPicPr>
          <p:cNvPr id="7" name="Picture 6" descr="British flag">
            <a:extLst>
              <a:ext uri="{FF2B5EF4-FFF2-40B4-BE49-F238E27FC236}">
                <a16:creationId xmlns:a16="http://schemas.microsoft.com/office/drawing/2014/main" id="{40DD775B-EC80-E2E2-D94C-5FEDC036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52" y="4465214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ritish flag">
            <a:extLst>
              <a:ext uri="{FF2B5EF4-FFF2-40B4-BE49-F238E27FC236}">
                <a16:creationId xmlns:a16="http://schemas.microsoft.com/office/drawing/2014/main" id="{209BCCCC-826A-700B-05EC-83C13A5D2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27" y="4465075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0FD067-83BD-290E-E79B-A75D725D8F9F}"/>
              </a:ext>
            </a:extLst>
          </p:cNvPr>
          <p:cNvSpPr txBox="1"/>
          <p:nvPr/>
        </p:nvSpPr>
        <p:spPr>
          <a:xfrm>
            <a:off x="2717473" y="4415647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Aarush (AC)</a:t>
            </a:r>
            <a:endParaRPr lang="en-GB" sz="1200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BA1083F-C8EE-BF1B-3EE4-C604B6318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8588" y="4444086"/>
            <a:ext cx="226652" cy="1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0619B2-5FD5-3F4B-7B7B-7B7422D3D653}"/>
              </a:ext>
            </a:extLst>
          </p:cNvPr>
          <p:cNvSpPr txBox="1"/>
          <p:nvPr/>
        </p:nvSpPr>
        <p:spPr>
          <a:xfrm>
            <a:off x="3858029" y="4421627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Abs (I)</a:t>
            </a:r>
            <a:endParaRPr lang="en-GB" sz="1200" dirty="0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321693B8-F2AC-A368-EEEE-EA071649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4299" y="4463728"/>
            <a:ext cx="278426" cy="1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763E15-517F-E8D0-5111-C6DD7F6208AB}"/>
              </a:ext>
            </a:extLst>
          </p:cNvPr>
          <p:cNvSpPr txBox="1"/>
          <p:nvPr/>
        </p:nvSpPr>
        <p:spPr>
          <a:xfrm>
            <a:off x="391063" y="4410941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Jada (D)</a:t>
            </a:r>
            <a:endParaRPr lang="en-GB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EAE31D-AE2A-B703-268F-411D0B4D71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0981" y="2932426"/>
            <a:ext cx="1004259" cy="15313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326F2F-84BE-BB8E-2E82-147D449A4C4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339" t="-576" r="-2456" b="576"/>
          <a:stretch/>
        </p:blipFill>
        <p:spPr>
          <a:xfrm>
            <a:off x="3935006" y="2932426"/>
            <a:ext cx="1081481" cy="15313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62ABBB-954C-A7CD-1B61-1DEF52FA9B9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791" r="6737"/>
          <a:stretch/>
        </p:blipFill>
        <p:spPr>
          <a:xfrm>
            <a:off x="5093464" y="2932426"/>
            <a:ext cx="953105" cy="15313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7A32B1C-CF89-F13B-663E-225D633B5656}"/>
              </a:ext>
            </a:extLst>
          </p:cNvPr>
          <p:cNvSpPr txBox="1"/>
          <p:nvPr/>
        </p:nvSpPr>
        <p:spPr>
          <a:xfrm>
            <a:off x="5016487" y="4421627"/>
            <a:ext cx="81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Mike (DE)</a:t>
            </a:r>
            <a:endParaRPr lang="en-GB" sz="1200" dirty="0"/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E7863F2D-1FA7-15CD-712C-FB9D3B161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3706" y="4458872"/>
            <a:ext cx="278426" cy="1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775F732-481F-01A9-FA32-AB18802D4774}"/>
              </a:ext>
            </a:extLst>
          </p:cNvPr>
          <p:cNvSpPr txBox="1"/>
          <p:nvPr/>
        </p:nvSpPr>
        <p:spPr>
          <a:xfrm>
            <a:off x="6266990" y="3452304"/>
            <a:ext cx="34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+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C3F801-E0A2-FDB3-CD16-3C7D57296D53}"/>
              </a:ext>
            </a:extLst>
          </p:cNvPr>
          <p:cNvSpPr txBox="1"/>
          <p:nvPr/>
        </p:nvSpPr>
        <p:spPr>
          <a:xfrm>
            <a:off x="6601121" y="4392189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/>
              <a:t>Asher</a:t>
            </a:r>
            <a:r>
              <a:rPr lang="da-DK" sz="1200" dirty="0"/>
              <a:t> (ACE)</a:t>
            </a:r>
            <a:endParaRPr lang="en-GB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6BBAB9-803A-4FC5-756C-F56A0ECA6FFA}"/>
              </a:ext>
            </a:extLst>
          </p:cNvPr>
          <p:cNvSpPr txBox="1"/>
          <p:nvPr/>
        </p:nvSpPr>
        <p:spPr>
          <a:xfrm>
            <a:off x="7769631" y="4405150"/>
            <a:ext cx="105028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200" dirty="0"/>
              <a:t>Kamila (ACE)</a:t>
            </a:r>
            <a:endParaRPr lang="en-GB" sz="12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CEEC536-499F-5D1B-0C4D-C9747B7A52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46963" y="4455814"/>
            <a:ext cx="263209" cy="16203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A4A77C8-C8A7-5ABA-6EAD-F563747713D4}"/>
              </a:ext>
            </a:extLst>
          </p:cNvPr>
          <p:cNvSpPr txBox="1"/>
          <p:nvPr/>
        </p:nvSpPr>
        <p:spPr>
          <a:xfrm>
            <a:off x="6934995" y="2563755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(Summer </a:t>
            </a:r>
            <a:r>
              <a:rPr lang="da-DK" dirty="0" err="1"/>
              <a:t>Interns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6133B1-FEAD-DBA8-25B9-EADA9CA72691}"/>
              </a:ext>
            </a:extLst>
          </p:cNvPr>
          <p:cNvSpPr txBox="1"/>
          <p:nvPr/>
        </p:nvSpPr>
        <p:spPr>
          <a:xfrm>
            <a:off x="7549964" y="958135"/>
            <a:ext cx="15167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/>
              <a:t>Legend</a:t>
            </a:r>
            <a:r>
              <a:rPr lang="da-DK" sz="1200" dirty="0"/>
              <a:t>:</a:t>
            </a:r>
            <a:br>
              <a:rPr lang="da-DK" sz="1200" dirty="0"/>
            </a:br>
            <a:endParaRPr lang="da-DK" sz="1200" dirty="0"/>
          </a:p>
          <a:p>
            <a:r>
              <a:rPr lang="da-DK" sz="1200" dirty="0"/>
              <a:t>A = </a:t>
            </a:r>
            <a:r>
              <a:rPr lang="da-DK" sz="1200" dirty="0" err="1"/>
              <a:t>APLer</a:t>
            </a:r>
            <a:br>
              <a:rPr lang="da-DK" sz="1200" dirty="0"/>
            </a:br>
            <a:r>
              <a:rPr lang="da-DK" sz="1200" dirty="0"/>
              <a:t>C = C developer</a:t>
            </a:r>
            <a:br>
              <a:rPr lang="da-DK" sz="1200" dirty="0"/>
            </a:br>
            <a:r>
              <a:rPr lang="da-DK" sz="1200" dirty="0"/>
              <a:t>D = </a:t>
            </a:r>
            <a:r>
              <a:rPr lang="da-DK" sz="1200" dirty="0" err="1"/>
              <a:t>Admin</a:t>
            </a:r>
            <a:br>
              <a:rPr lang="da-DK" sz="1200" dirty="0"/>
            </a:br>
            <a:r>
              <a:rPr lang="da-DK" sz="1200" dirty="0"/>
              <a:t>E = Doc/</a:t>
            </a:r>
            <a:r>
              <a:rPr lang="da-DK" sz="1200" dirty="0" err="1"/>
              <a:t>Evangelism</a:t>
            </a:r>
            <a:br>
              <a:rPr lang="da-DK" sz="1200" dirty="0"/>
            </a:br>
            <a:r>
              <a:rPr lang="da-DK" sz="1200" dirty="0"/>
              <a:t>I  = IT</a:t>
            </a:r>
            <a:endParaRPr lang="en-GB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C86E2C-EE6B-80B2-7258-904E27E41FB0}"/>
              </a:ext>
            </a:extLst>
          </p:cNvPr>
          <p:cNvSpPr txBox="1"/>
          <p:nvPr/>
        </p:nvSpPr>
        <p:spPr>
          <a:xfrm>
            <a:off x="4892808" y="2288641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2023</a:t>
            </a:r>
            <a:endParaRPr lang="en-GB" sz="2000" dirty="0"/>
          </a:p>
        </p:txBody>
      </p:sp>
      <p:sp>
        <p:nvSpPr>
          <p:cNvPr id="50" name="Arrow: Left 49">
            <a:extLst>
              <a:ext uri="{FF2B5EF4-FFF2-40B4-BE49-F238E27FC236}">
                <a16:creationId xmlns:a16="http://schemas.microsoft.com/office/drawing/2014/main" id="{2133FF70-2C41-F946-EEDE-B0D7F359DA9A}"/>
              </a:ext>
            </a:extLst>
          </p:cNvPr>
          <p:cNvSpPr/>
          <p:nvPr/>
        </p:nvSpPr>
        <p:spPr>
          <a:xfrm rot="16200000">
            <a:off x="4462682" y="2363218"/>
            <a:ext cx="390830" cy="2769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5BA15A6-8425-888F-0221-688C8C1E66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8120"/>
          <a:stretch/>
        </p:blipFill>
        <p:spPr>
          <a:xfrm>
            <a:off x="7887853" y="2926827"/>
            <a:ext cx="1123322" cy="15166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1352E1D-A254-F6A2-18B0-D832DB7BE2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77936" y="2922750"/>
            <a:ext cx="1116518" cy="1520774"/>
          </a:xfrm>
          <a:prstGeom prst="rect">
            <a:avLst/>
          </a:prstGeom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248C3543-CEEB-3251-BD84-8502DF4E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6028" y="4443524"/>
            <a:ext cx="278426" cy="1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92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7" grpId="0"/>
      <p:bldP spid="32" grpId="0"/>
      <p:bldP spid="34" grpId="0"/>
      <p:bldP spid="40" grpId="0"/>
      <p:bldP spid="42" grpId="0" animBg="1"/>
      <p:bldP spid="46" grpId="0"/>
      <p:bldP spid="49" grpId="0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38195C93-F0D5-5B3E-4C74-9B7CCD0EC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01398" cy="3242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1700" dirty="0"/>
              <a:t>Santiago </a:t>
            </a:r>
            <a:r>
              <a:rPr lang="da-DK" sz="1700" dirty="0" err="1"/>
              <a:t>Núñez-Corrales</a:t>
            </a:r>
            <a:r>
              <a:rPr lang="da-DK" sz="1700" dirty="0"/>
              <a:t> </a:t>
            </a:r>
            <a:r>
              <a:rPr lang="da-DK" sz="1700" dirty="0" err="1"/>
              <a:t>PhD</a:t>
            </a:r>
            <a:r>
              <a:rPr lang="da-DK" sz="1700" dirty="0"/>
              <a:t>, Markos </a:t>
            </a:r>
            <a:r>
              <a:rPr lang="da-DK" sz="1700" dirty="0" err="1"/>
              <a:t>Frenkel</a:t>
            </a:r>
            <a:r>
              <a:rPr lang="da-DK" sz="1700" dirty="0"/>
              <a:t>, Bruno de </a:t>
            </a:r>
            <a:r>
              <a:rPr lang="da-DK" sz="1700" dirty="0" err="1"/>
              <a:t>Abreu</a:t>
            </a:r>
            <a:br>
              <a:rPr lang="da-DK" sz="1700" dirty="0"/>
            </a:br>
            <a:r>
              <a:rPr lang="da-DK" sz="1400" dirty="0"/>
              <a:t>National Center for </a:t>
            </a:r>
            <a:r>
              <a:rPr lang="da-DK" sz="1400" dirty="0" err="1"/>
              <a:t>Supercomputing</a:t>
            </a:r>
            <a:r>
              <a:rPr lang="da-DK" sz="1400" dirty="0"/>
              <a:t> Applications</a:t>
            </a:r>
            <a:endParaRPr lang="da-DK" sz="1700" dirty="0"/>
          </a:p>
          <a:p>
            <a:pPr lvl="1">
              <a:spcAft>
                <a:spcPts val="600"/>
              </a:spcAft>
            </a:pPr>
            <a:r>
              <a:rPr lang="da-DK" sz="1500" dirty="0"/>
              <a:t>A Quantum Computing Library for APL</a:t>
            </a:r>
          </a:p>
          <a:p>
            <a:pPr>
              <a:spcAft>
                <a:spcPts val="600"/>
              </a:spcAft>
            </a:pPr>
            <a:r>
              <a:rPr lang="da-DK" sz="1700" dirty="0" err="1"/>
              <a:t>Jesús</a:t>
            </a:r>
            <a:r>
              <a:rPr lang="da-DK" sz="1700" dirty="0"/>
              <a:t> </a:t>
            </a:r>
            <a:r>
              <a:rPr lang="da-DK" sz="1700" dirty="0" err="1"/>
              <a:t>Galán</a:t>
            </a:r>
            <a:r>
              <a:rPr lang="da-DK" sz="1700" dirty="0"/>
              <a:t> </a:t>
            </a:r>
            <a:r>
              <a:rPr lang="da-DK" sz="1700" dirty="0" err="1"/>
              <a:t>López</a:t>
            </a:r>
            <a:r>
              <a:rPr lang="da-DK" sz="1700" dirty="0"/>
              <a:t> (</a:t>
            </a:r>
            <a:r>
              <a:rPr lang="da-DK" sz="1700" dirty="0" err="1"/>
              <a:t>Ghent</a:t>
            </a:r>
            <a:r>
              <a:rPr lang="da-DK" sz="1700" dirty="0"/>
              <a:t> University)</a:t>
            </a:r>
          </a:p>
          <a:p>
            <a:pPr lvl="1">
              <a:spcAft>
                <a:spcPts val="600"/>
              </a:spcAft>
            </a:pPr>
            <a:r>
              <a:rPr lang="da-DK" sz="1500" dirty="0" err="1"/>
              <a:t>Metallurgy</a:t>
            </a:r>
            <a:r>
              <a:rPr lang="da-DK" sz="1500" dirty="0"/>
              <a:t> with APL</a:t>
            </a:r>
          </a:p>
          <a:p>
            <a:pPr>
              <a:spcAft>
                <a:spcPts val="600"/>
              </a:spcAft>
            </a:pPr>
            <a:r>
              <a:rPr lang="da-DK" sz="1900" dirty="0" err="1"/>
              <a:t>Asher</a:t>
            </a:r>
            <a:r>
              <a:rPr lang="da-DK" sz="1900" dirty="0"/>
              <a:t> Harvey-Smith (University of </a:t>
            </a:r>
            <a:r>
              <a:rPr lang="da-DK" sz="1900" dirty="0" err="1"/>
              <a:t>Warwick</a:t>
            </a:r>
            <a:r>
              <a:rPr lang="da-DK" sz="1900" dirty="0"/>
              <a:t>)</a:t>
            </a:r>
          </a:p>
          <a:p>
            <a:pPr lvl="1">
              <a:spcAft>
                <a:spcPts val="600"/>
              </a:spcAft>
            </a:pPr>
            <a:r>
              <a:rPr lang="da-DK" sz="1500" dirty="0"/>
              <a:t>(and Summer Intern at </a:t>
            </a:r>
            <a:r>
              <a:rPr lang="da-DK" sz="1500" dirty="0" err="1"/>
              <a:t>Dyalog</a:t>
            </a:r>
            <a:r>
              <a:rPr lang="da-DK" sz="15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1BCD-B723-9356-B251-636AA4664F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5298" name="Title 1">
            <a:extLst>
              <a:ext uri="{FF2B5EF4-FFF2-40B4-BE49-F238E27FC236}">
                <a16:creationId xmlns:a16="http://schemas.microsoft.com/office/drawing/2014/main" id="{18A4F927-8E44-BF24-48EF-5FFABCFD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/>
              <a:t>Academic Collaboration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1F43A-6CF5-299B-E681-0CCCA5D27527}"/>
              </a:ext>
            </a:extLst>
          </p:cNvPr>
          <p:cNvSpPr txBox="1"/>
          <p:nvPr/>
        </p:nvSpPr>
        <p:spPr>
          <a:xfrm>
            <a:off x="828675" y="3616965"/>
            <a:ext cx="34847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Tuesday 14:00</a:t>
            </a:r>
            <a:r>
              <a:rPr lang="da-DK" sz="1400" dirty="0"/>
              <a:t> </a:t>
            </a:r>
            <a:r>
              <a:rPr lang="da-DK" sz="1400" dirty="0" err="1"/>
              <a:t>Teaching</a:t>
            </a:r>
            <a:r>
              <a:rPr lang="da-DK" sz="1400" dirty="0"/>
              <a:t> Algebra with APL</a:t>
            </a:r>
            <a:br>
              <a:rPr lang="da-DK" sz="1400" dirty="0"/>
            </a:br>
            <a:r>
              <a:rPr lang="da-DK" sz="1400" dirty="0"/>
              <a:t>(</a:t>
            </a:r>
            <a:r>
              <a:rPr lang="da-DK" sz="1400" dirty="0" err="1"/>
              <a:t>Asher</a:t>
            </a:r>
            <a:r>
              <a:rPr lang="da-DK" sz="1400" dirty="0"/>
              <a:t> Harvey-Smith, U. </a:t>
            </a:r>
            <a:r>
              <a:rPr lang="da-DK" sz="1400" dirty="0" err="1"/>
              <a:t>Warwick</a:t>
            </a:r>
            <a:r>
              <a:rPr lang="da-DK" sz="1400" dirty="0"/>
              <a:t>)</a:t>
            </a:r>
            <a:endParaRPr lang="da-DK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74326-AF31-008A-8DB1-A3948067FD7C}"/>
              </a:ext>
            </a:extLst>
          </p:cNvPr>
          <p:cNvSpPr txBox="1"/>
          <p:nvPr/>
        </p:nvSpPr>
        <p:spPr>
          <a:xfrm>
            <a:off x="5858368" y="1632903"/>
            <a:ext cx="294137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Tuesday 13:00</a:t>
            </a:r>
            <a:r>
              <a:rPr lang="da-DK" sz="1400" dirty="0"/>
              <a:t> </a:t>
            </a:r>
            <a:r>
              <a:rPr lang="da-DK" sz="1400" dirty="0" err="1"/>
              <a:t>quAPL</a:t>
            </a:r>
            <a:br>
              <a:rPr lang="da-DK" sz="1400" dirty="0"/>
            </a:br>
            <a:r>
              <a:rPr lang="da-DK" sz="1400" dirty="0"/>
              <a:t>(Markos </a:t>
            </a:r>
            <a:r>
              <a:rPr lang="da-DK" sz="1400" dirty="0" err="1"/>
              <a:t>Frenkel</a:t>
            </a:r>
            <a:r>
              <a:rPr lang="da-DK" sz="1400" dirty="0"/>
              <a:t>, NCSA/</a:t>
            </a:r>
            <a:r>
              <a:rPr lang="da-DK" sz="1400" dirty="0" err="1"/>
              <a:t>U.Illinois</a:t>
            </a:r>
            <a:r>
              <a:rPr lang="da-DK" sz="1400" dirty="0"/>
              <a:t>)</a:t>
            </a:r>
            <a:endParaRPr lang="da-DK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D3104-0734-A5A9-AF5B-3BB93070A36E}"/>
              </a:ext>
            </a:extLst>
          </p:cNvPr>
          <p:cNvSpPr txBox="1"/>
          <p:nvPr/>
        </p:nvSpPr>
        <p:spPr>
          <a:xfrm>
            <a:off x="5858369" y="2311989"/>
            <a:ext cx="294137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Tuesday 13:30</a:t>
            </a:r>
            <a:r>
              <a:rPr lang="da-DK" sz="1400" dirty="0"/>
              <a:t> APL and </a:t>
            </a:r>
            <a:r>
              <a:rPr lang="da-DK" sz="1400" dirty="0" err="1"/>
              <a:t>Metallurgy</a:t>
            </a:r>
            <a:br>
              <a:rPr lang="da-DK" sz="1400" dirty="0"/>
            </a:br>
            <a:r>
              <a:rPr lang="da-DK" sz="1400" dirty="0"/>
              <a:t>(</a:t>
            </a:r>
            <a:r>
              <a:rPr lang="da-DK" sz="1400" dirty="0" err="1"/>
              <a:t>Jesús</a:t>
            </a:r>
            <a:r>
              <a:rPr lang="da-DK" sz="1400" dirty="0"/>
              <a:t> </a:t>
            </a:r>
            <a:r>
              <a:rPr lang="da-DK" sz="1400" dirty="0" err="1"/>
              <a:t>Galán</a:t>
            </a:r>
            <a:r>
              <a:rPr lang="da-DK" sz="1400" dirty="0"/>
              <a:t> </a:t>
            </a:r>
            <a:r>
              <a:rPr lang="da-DK" sz="1400" dirty="0" err="1"/>
              <a:t>López</a:t>
            </a:r>
            <a:r>
              <a:rPr lang="da-DK" sz="1400" dirty="0"/>
              <a:t>, </a:t>
            </a:r>
            <a:r>
              <a:rPr lang="da-DK" sz="1400" dirty="0" err="1"/>
              <a:t>Ghent</a:t>
            </a:r>
            <a:r>
              <a:rPr lang="da-DK" sz="1400" dirty="0"/>
              <a:t> U.)</a:t>
            </a:r>
            <a:endParaRPr lang="da-DK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AAC2E-A203-D9F0-B8F6-4E585AE6260D}"/>
              </a:ext>
            </a:extLst>
          </p:cNvPr>
          <p:cNvSpPr txBox="1"/>
          <p:nvPr/>
        </p:nvSpPr>
        <p:spPr>
          <a:xfrm>
            <a:off x="5858367" y="3063815"/>
            <a:ext cx="2941373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Wednesday</a:t>
            </a:r>
            <a:r>
              <a:rPr lang="da-DK" sz="1400" b="1" dirty="0"/>
              <a:t> 11:00</a:t>
            </a:r>
            <a:r>
              <a:rPr lang="da-DK" sz="1400" dirty="0"/>
              <a:t> </a:t>
            </a:r>
            <a:r>
              <a:rPr lang="da-DK" sz="1400" dirty="0" err="1"/>
              <a:t>Grain</a:t>
            </a:r>
            <a:r>
              <a:rPr lang="da-DK" sz="1400" dirty="0"/>
              <a:t> Growth and Array Programming</a:t>
            </a:r>
            <a:br>
              <a:rPr lang="da-DK" sz="1400" dirty="0"/>
            </a:br>
            <a:r>
              <a:rPr lang="da-DK" sz="1400" dirty="0"/>
              <a:t>(</a:t>
            </a:r>
            <a:r>
              <a:rPr lang="da-DK" sz="1400" dirty="0" err="1"/>
              <a:t>Jesús</a:t>
            </a:r>
            <a:r>
              <a:rPr lang="da-DK" sz="1400" dirty="0"/>
              <a:t> </a:t>
            </a:r>
            <a:r>
              <a:rPr lang="da-DK" sz="1400" dirty="0" err="1"/>
              <a:t>Galán</a:t>
            </a:r>
            <a:r>
              <a:rPr lang="da-DK" sz="1400" dirty="0"/>
              <a:t> </a:t>
            </a:r>
            <a:r>
              <a:rPr lang="da-DK" sz="1400" dirty="0" err="1"/>
              <a:t>López</a:t>
            </a:r>
            <a:r>
              <a:rPr lang="da-DK" sz="1400" dirty="0"/>
              <a:t>, </a:t>
            </a:r>
            <a:r>
              <a:rPr lang="da-DK" sz="1400" dirty="0" err="1"/>
              <a:t>Ghent</a:t>
            </a:r>
            <a:r>
              <a:rPr lang="da-DK" sz="1400" dirty="0"/>
              <a:t> U.)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25925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7A0-30E1-E2EA-478C-B1B0AEAC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A1D32-FAE6-8F63-141D-81CB2E8F4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00280-8131-4AE9-C13A-8CECCDB7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771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66D778-A38B-E63C-0058-39E21324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38481"/>
            <a:ext cx="4275126" cy="2761737"/>
          </a:xfrm>
        </p:spPr>
        <p:txBody>
          <a:bodyPr>
            <a:normAutofit lnSpcReduction="10000"/>
          </a:bodyPr>
          <a:lstStyle/>
          <a:p>
            <a:r>
              <a:rPr lang="da-DK" dirty="0"/>
              <a:t>Can </a:t>
            </a:r>
            <a:r>
              <a:rPr lang="da-DK" dirty="0" err="1"/>
              <a:t>you</a:t>
            </a:r>
            <a:r>
              <a:rPr lang="da-DK" dirty="0"/>
              <a:t> host a </a:t>
            </a:r>
            <a:r>
              <a:rPr lang="da-DK" dirty="0" err="1"/>
              <a:t>young</a:t>
            </a:r>
            <a:r>
              <a:rPr lang="da-DK" dirty="0"/>
              <a:t>(er) </a:t>
            </a:r>
            <a:r>
              <a:rPr lang="da-DK" dirty="0" err="1"/>
              <a:t>member</a:t>
            </a:r>
            <a:r>
              <a:rPr lang="da-DK" dirty="0"/>
              <a:t> of </a:t>
            </a:r>
            <a:r>
              <a:rPr lang="da-DK" dirty="0" err="1"/>
              <a:t>our</a:t>
            </a:r>
            <a:r>
              <a:rPr lang="da-DK" dirty="0"/>
              <a:t> team for 3-5 </a:t>
            </a:r>
            <a:r>
              <a:rPr lang="da-DK" dirty="0" err="1"/>
              <a:t>days</a:t>
            </a:r>
            <a:r>
              <a:rPr lang="da-DK" dirty="0"/>
              <a:t>?</a:t>
            </a:r>
          </a:p>
          <a:p>
            <a:r>
              <a:rPr lang="da-DK" dirty="0"/>
              <a:t>Or perhaps </a:t>
            </a:r>
            <a:r>
              <a:rPr lang="da-DK" dirty="0" err="1"/>
              <a:t>even</a:t>
            </a:r>
            <a:r>
              <a:rPr lang="da-DK" dirty="0"/>
              <a:t> run a small </a:t>
            </a:r>
            <a:r>
              <a:rPr lang="da-DK" dirty="0" err="1"/>
              <a:t>consulting</a:t>
            </a:r>
            <a:r>
              <a:rPr lang="da-DK" dirty="0"/>
              <a:t> </a:t>
            </a:r>
            <a:r>
              <a:rPr lang="da-DK" dirty="0" err="1"/>
              <a:t>project</a:t>
            </a:r>
            <a:r>
              <a:rPr lang="da-DK" dirty="0"/>
              <a:t> with 1 senior + 1 junior </a:t>
            </a:r>
            <a:r>
              <a:rPr lang="da-DK" dirty="0" err="1"/>
              <a:t>Dyalogger</a:t>
            </a:r>
            <a:r>
              <a:rPr lang="da-DK" dirty="0"/>
              <a:t>?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E84A97-7D5A-33B1-FF77-1C4E2912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6" y="437884"/>
            <a:ext cx="3667637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70959-7F79-FCA1-54D2-3AEB0769E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43" y="959222"/>
            <a:ext cx="4258877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ED676-42C1-4F0B-78C8-3FCDF638D291}"/>
              </a:ext>
            </a:extLst>
          </p:cNvPr>
          <p:cNvSpPr txBox="1"/>
          <p:nvPr/>
        </p:nvSpPr>
        <p:spPr>
          <a:xfrm>
            <a:off x="1396846" y="338199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2022 Road </a:t>
            </a:r>
            <a:r>
              <a:rPr lang="da-DK" dirty="0" err="1"/>
              <a:t>Map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AC748-8C35-68ED-85C7-ECE09CDF10C2}"/>
              </a:ext>
            </a:extLst>
          </p:cNvPr>
          <p:cNvSpPr txBox="1"/>
          <p:nvPr/>
        </p:nvSpPr>
        <p:spPr>
          <a:xfrm>
            <a:off x="6062968" y="33573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2023…</a:t>
            </a:r>
            <a:endParaRPr lang="en-GB" dirty="0"/>
          </a:p>
        </p:txBody>
      </p:sp>
      <p:pic>
        <p:nvPicPr>
          <p:cNvPr id="3" name="Picture 2" descr="A highway with multiple roads&#10;&#10;Description automatically generated with medium confidence">
            <a:extLst>
              <a:ext uri="{FF2B5EF4-FFF2-40B4-BE49-F238E27FC236}">
                <a16:creationId xmlns:a16="http://schemas.microsoft.com/office/drawing/2014/main" id="{C39942F9-907B-44A4-1CE3-27DB6978A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95" y="959223"/>
            <a:ext cx="4145962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E4F3FA-7E8E-8637-5611-42543851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7825862" cy="3427392"/>
          </a:xfrm>
        </p:spPr>
        <p:txBody>
          <a:bodyPr>
            <a:normAutofit fontScale="70000" lnSpcReduction="20000"/>
          </a:bodyPr>
          <a:lstStyle/>
          <a:p>
            <a:pPr defTabSz="898525">
              <a:lnSpc>
                <a:spcPct val="120000"/>
              </a:lnSpc>
              <a:spcAft>
                <a:spcPts val="300"/>
              </a:spcAft>
            </a:pPr>
            <a:r>
              <a:rPr lang="da-DK" dirty="0" err="1"/>
              <a:t>Hired</a:t>
            </a:r>
            <a:r>
              <a:rPr lang="da-DK" dirty="0"/>
              <a:t> </a:t>
            </a:r>
            <a:r>
              <a:rPr lang="da-DK" dirty="0" err="1"/>
              <a:t>lots</a:t>
            </a:r>
            <a:r>
              <a:rPr lang="da-DK" dirty="0"/>
              <a:t> of new </a:t>
            </a:r>
            <a:r>
              <a:rPr lang="da-DK" dirty="0" err="1"/>
              <a:t>people</a:t>
            </a:r>
            <a:endParaRPr lang="da-DK" dirty="0"/>
          </a:p>
          <a:p>
            <a:pPr defTabSz="898525">
              <a:lnSpc>
                <a:spcPct val="120000"/>
              </a:lnSpc>
              <a:spcAft>
                <a:spcPts val="300"/>
              </a:spcAft>
            </a:pPr>
            <a:r>
              <a:rPr lang="da-DK" dirty="0" err="1"/>
              <a:t>Adjusted</a:t>
            </a:r>
            <a:r>
              <a:rPr lang="da-DK" dirty="0"/>
              <a:t> </a:t>
            </a:r>
            <a:r>
              <a:rPr lang="da-DK" strike="dblStrike" dirty="0" err="1"/>
              <a:t>Created</a:t>
            </a:r>
            <a:r>
              <a:rPr lang="da-DK" dirty="0"/>
              <a:t> </a:t>
            </a:r>
            <a:r>
              <a:rPr lang="da-DK" dirty="0" err="1"/>
              <a:t>processes</a:t>
            </a:r>
            <a:r>
              <a:rPr lang="da-DK" dirty="0"/>
              <a:t> to </a:t>
            </a:r>
            <a:r>
              <a:rPr lang="da-DK" dirty="0" err="1"/>
              <a:t>manage</a:t>
            </a:r>
            <a:r>
              <a:rPr lang="da-DK" dirty="0"/>
              <a:t> </a:t>
            </a:r>
            <a:r>
              <a:rPr lang="da-DK" dirty="0" err="1"/>
              <a:t>growth</a:t>
            </a:r>
            <a:endParaRPr lang="da-DK" dirty="0"/>
          </a:p>
          <a:p>
            <a:pPr defTabSz="898525">
              <a:lnSpc>
                <a:spcPct val="120000"/>
              </a:lnSpc>
              <a:spcAft>
                <a:spcPts val="300"/>
              </a:spcAft>
            </a:pPr>
            <a:r>
              <a:rPr lang="da-DK" dirty="0"/>
              <a:t>Summer </a:t>
            </a:r>
            <a:r>
              <a:rPr lang="da-DK" dirty="0" err="1"/>
              <a:t>interns</a:t>
            </a:r>
            <a:r>
              <a:rPr lang="da-DK" dirty="0"/>
              <a:t> (Wonderful!)</a:t>
            </a:r>
          </a:p>
          <a:p>
            <a:pPr defTabSz="898525">
              <a:lnSpc>
                <a:spcPct val="120000"/>
              </a:lnSpc>
              <a:spcAft>
                <a:spcPts val="300"/>
              </a:spcAft>
            </a:pPr>
            <a:r>
              <a:rPr lang="da-DK" dirty="0" err="1"/>
              <a:t>Two</a:t>
            </a:r>
            <a:r>
              <a:rPr lang="da-DK" dirty="0"/>
              <a:t> .NET bridges </a:t>
            </a:r>
          </a:p>
          <a:p>
            <a:pPr defTabSz="898525">
              <a:lnSpc>
                <a:spcPct val="120000"/>
              </a:lnSpc>
              <a:spcAft>
                <a:spcPts val="300"/>
              </a:spcAft>
            </a:pP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macOS</a:t>
            </a:r>
            <a:r>
              <a:rPr lang="da-DK" dirty="0"/>
              <a:t> variants to </a:t>
            </a:r>
            <a:r>
              <a:rPr lang="da-DK" dirty="0" err="1"/>
              <a:t>build</a:t>
            </a:r>
            <a:r>
              <a:rPr lang="da-DK" dirty="0"/>
              <a:t> &amp; sign</a:t>
            </a:r>
          </a:p>
          <a:p>
            <a:pPr defTabSz="898525">
              <a:lnSpc>
                <a:spcPct val="120000"/>
              </a:lnSpc>
              <a:spcAft>
                <a:spcPts val="300"/>
              </a:spcAft>
            </a:pPr>
            <a:r>
              <a:rPr lang="da-DK" dirty="0"/>
              <a:t>ARM64 version for the Macs, Pi and AWS </a:t>
            </a:r>
            <a:r>
              <a:rPr lang="da-DK" dirty="0" err="1"/>
              <a:t>Graviton</a:t>
            </a:r>
            <a:endParaRPr lang="da-DK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da-DK" dirty="0" err="1"/>
              <a:t>Cumulative</a:t>
            </a:r>
            <a:r>
              <a:rPr lang="da-DK" dirty="0"/>
              <a:t> 3-4 </a:t>
            </a:r>
            <a:r>
              <a:rPr lang="da-DK" dirty="0" err="1"/>
              <a:t>month</a:t>
            </a:r>
            <a:r>
              <a:rPr lang="da-DK" dirty="0"/>
              <a:t> </a:t>
            </a:r>
            <a:r>
              <a:rPr lang="da-DK" dirty="0" err="1"/>
              <a:t>delay</a:t>
            </a:r>
            <a:r>
              <a:rPr lang="da-DK" dirty="0"/>
              <a:t> </a:t>
            </a:r>
            <a:r>
              <a:rPr lang="da-DK" dirty="0" err="1"/>
              <a:t>caused</a:t>
            </a:r>
            <a:r>
              <a:rPr lang="da-DK" dirty="0"/>
              <a:t> </a:t>
            </a:r>
            <a:r>
              <a:rPr lang="da-DK" dirty="0" err="1"/>
              <a:t>collision</a:t>
            </a:r>
            <a:r>
              <a:rPr lang="da-DK" dirty="0"/>
              <a:t> with Dyalog'23</a:t>
            </a:r>
            <a:br>
              <a:rPr lang="da-DK" dirty="0"/>
            </a:br>
            <a:endParaRPr lang="da-DK" dirty="0"/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a-DK" dirty="0"/>
              <a:t>New Long Term Support version of .NET (8.0) on November 8th</a:t>
            </a:r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a-DK" dirty="0" err="1"/>
              <a:t>Want</a:t>
            </a:r>
            <a:r>
              <a:rPr lang="da-DK" dirty="0"/>
              <a:t> to test with 8.0 </a:t>
            </a:r>
            <a:r>
              <a:rPr lang="da-DK" dirty="0" err="1"/>
              <a:t>before</a:t>
            </a:r>
            <a:r>
              <a:rPr lang="da-DK" dirty="0"/>
              <a:t> General </a:t>
            </a:r>
            <a:r>
              <a:rPr lang="da-DK" dirty="0" err="1"/>
              <a:t>Availability</a:t>
            </a:r>
            <a:endParaRPr lang="da-DK" dirty="0"/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a-DK" dirty="0"/>
              <a:t>Official Beta </a:t>
            </a:r>
            <a:r>
              <a:rPr lang="da-DK" dirty="0" err="1"/>
              <a:t>Testing</a:t>
            </a:r>
            <a:r>
              <a:rPr lang="da-DK" dirty="0"/>
              <a:t> to start </a:t>
            </a:r>
            <a:r>
              <a:rPr lang="da-DK" dirty="0" err="1"/>
              <a:t>mid</a:t>
            </a:r>
            <a:r>
              <a:rPr lang="da-DK" dirty="0"/>
              <a:t>-November</a:t>
            </a:r>
          </a:p>
          <a:p>
            <a:pPr defTabSz="898525">
              <a:lnSpc>
                <a:spcPct val="120000"/>
              </a:lnSpc>
              <a:spcAft>
                <a:spcPts val="3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F7FA9B-62D2-7360-B3E4-8AC1EEBD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4184304" cy="685535"/>
          </a:xfrm>
        </p:spPr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v19.0 is </a:t>
            </a:r>
            <a:r>
              <a:rPr lang="da-DK" dirty="0" err="1"/>
              <a:t>Late</a:t>
            </a:r>
            <a:r>
              <a:rPr lang="da-DK" dirty="0"/>
              <a:t>…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2B7EE-FA57-A3C6-D554-337F9B75FB80}"/>
              </a:ext>
            </a:extLst>
          </p:cNvPr>
          <p:cNvSpPr txBox="1"/>
          <p:nvPr/>
        </p:nvSpPr>
        <p:spPr>
          <a:xfrm>
            <a:off x="7666724" y="1391382"/>
            <a:ext cx="9653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 err="1"/>
              <a:t>Excuses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65FB3-5B31-9D04-91B7-E0AA52C3E886}"/>
              </a:ext>
            </a:extLst>
          </p:cNvPr>
          <p:cNvSpPr txBox="1"/>
          <p:nvPr/>
        </p:nvSpPr>
        <p:spPr>
          <a:xfrm>
            <a:off x="4411580" y="318036"/>
            <a:ext cx="283763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3200" dirty="0"/>
              <a:t>(</a:t>
            </a:r>
            <a:r>
              <a:rPr lang="da-DK" sz="3200" dirty="0" err="1"/>
              <a:t>January</a:t>
            </a:r>
            <a:r>
              <a:rPr lang="da-DK" sz="3200" dirty="0"/>
              <a:t> 2024)</a:t>
            </a:r>
            <a:endParaRPr lang="en-GB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03A6A2-0B30-649B-BFB0-4379A94827A5}"/>
              </a:ext>
            </a:extLst>
          </p:cNvPr>
          <p:cNvSpPr txBox="1"/>
          <p:nvPr/>
        </p:nvSpPr>
        <p:spPr>
          <a:xfrm>
            <a:off x="7674744" y="1887172"/>
            <a:ext cx="9653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 err="1"/>
              <a:t>Excuses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ABCCDB-A2B0-C9CC-4FFF-6C3866D5F5AB}"/>
              </a:ext>
            </a:extLst>
          </p:cNvPr>
          <p:cNvSpPr txBox="1"/>
          <p:nvPr/>
        </p:nvSpPr>
        <p:spPr>
          <a:xfrm>
            <a:off x="7674744" y="2347688"/>
            <a:ext cx="9653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 err="1"/>
              <a:t>Excuses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3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1B62A-CFDF-D9DD-ADD6-F9EDB814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4"/>
            <a:ext cx="4248474" cy="346294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2000" dirty="0"/>
              <a:t>Platform Support / Distribution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64-bit ARM support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da-DK" sz="1200" dirty="0" err="1"/>
              <a:t>Mx</a:t>
            </a:r>
            <a:r>
              <a:rPr lang="da-DK" sz="1200" dirty="0"/>
              <a:t> Macs, Pi 4&amp;5, AWS </a:t>
            </a:r>
            <a:r>
              <a:rPr lang="da-DK" sz="1200" dirty="0" err="1"/>
              <a:t>Graviton</a:t>
            </a:r>
            <a:endParaRPr lang="da-DK" sz="12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sz="1400" dirty="0" err="1"/>
              <a:t>Enhanced</a:t>
            </a:r>
            <a:r>
              <a:rPr lang="da-DK" sz="1400" dirty="0"/>
              <a:t> .NET Bridge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da-DK" sz="1200" dirty="0"/>
              <a:t>Framework </a:t>
            </a:r>
            <a:r>
              <a:rPr lang="da-DK" sz="1200" dirty="0" err="1"/>
              <a:t>vs</a:t>
            </a:r>
            <a:r>
              <a:rPr lang="da-DK" sz="1200" dirty="0"/>
              <a:t> new .NET versions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sz="1400" dirty="0" err="1"/>
              <a:t>Bound</a:t>
            </a:r>
            <a:r>
              <a:rPr lang="da-DK" sz="1400" dirty="0"/>
              <a:t> </a:t>
            </a:r>
            <a:r>
              <a:rPr lang="da-DK" sz="1400" dirty="0" err="1"/>
              <a:t>executables</a:t>
            </a:r>
            <a:r>
              <a:rPr lang="da-DK" sz="1400" dirty="0"/>
              <a:t> on all platforms</a:t>
            </a:r>
            <a:br>
              <a:rPr lang="da-DK" sz="1400" dirty="0"/>
            </a:br>
            <a:endParaRPr lang="da-DK" sz="1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2000" dirty="0"/>
              <a:t>Building </a:t>
            </a:r>
            <a:r>
              <a:rPr lang="da-DK" sz="2000" dirty="0" err="1"/>
              <a:t>Production</a:t>
            </a:r>
            <a:r>
              <a:rPr lang="da-DK" sz="2000" dirty="0"/>
              <a:t> Systems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sz="1400" dirty="0" err="1"/>
              <a:t>Token</a:t>
            </a:r>
            <a:r>
              <a:rPr lang="da-DK" sz="1400" dirty="0"/>
              <a:t> range reservation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WS FULL handling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NCOPY/NMOVE </a:t>
            </a:r>
            <a:r>
              <a:rPr lang="da-DK" sz="1400" dirty="0" err="1"/>
              <a:t>callbacks</a:t>
            </a:r>
            <a:endParaRPr lang="da-DK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00CF9-4167-3A70-8EC6-0270C58F09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64925"/>
            <a:ext cx="4322618" cy="32420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2000" dirty="0"/>
              <a:t>Developer Productivity / IDE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Source "as </a:t>
            </a:r>
            <a:r>
              <a:rPr lang="da-DK" sz="1400" dirty="0" err="1"/>
              <a:t>typed</a:t>
            </a:r>
            <a:r>
              <a:rPr lang="da-DK" sz="1400" dirty="0"/>
              <a:t>" by default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sz="1400" dirty="0" err="1"/>
              <a:t>Multi</a:t>
            </a:r>
            <a:r>
              <a:rPr lang="da-DK" sz="1400" dirty="0"/>
              <a:t>-line input on by default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sz="1400" dirty="0" err="1"/>
              <a:t>HTMLRenderer</a:t>
            </a:r>
            <a:r>
              <a:rPr lang="da-DK" sz="1400" dirty="0"/>
              <a:t> </a:t>
            </a:r>
            <a:r>
              <a:rPr lang="da-DK" sz="1400" dirty="0" err="1"/>
              <a:t>updates</a:t>
            </a:r>
            <a:endParaRPr lang="en-GB" sz="14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sz="1400" dirty="0"/>
              <a:t>Link 4.0: Support for text data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sz="1400" dirty="0" err="1"/>
              <a:t>HttpCommand</a:t>
            </a:r>
            <a:r>
              <a:rPr lang="en-GB" sz="1400" dirty="0"/>
              <a:t> client, Jarvis web service</a:t>
            </a:r>
            <a:br>
              <a:rPr lang="en-GB" sz="1400" dirty="0"/>
            </a:br>
            <a:endParaRPr lang="en-GB" sz="9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2000" dirty="0" err="1"/>
              <a:t>Installing</a:t>
            </a:r>
            <a:r>
              <a:rPr lang="da-DK" sz="2000" dirty="0"/>
              <a:t> &amp; </a:t>
            </a:r>
            <a:r>
              <a:rPr lang="da-DK" sz="2000" dirty="0" err="1"/>
              <a:t>Managing</a:t>
            </a:r>
            <a:r>
              <a:rPr lang="da-DK" sz="2000" dirty="0"/>
              <a:t> APL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Multiple session files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Health Monitor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EB7E22-ABC7-1342-8152-497F293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706172" cy="685535"/>
          </a:xfrm>
        </p:spPr>
        <p:txBody>
          <a:bodyPr/>
          <a:lstStyle/>
          <a:p>
            <a:r>
              <a:rPr lang="da-DK" dirty="0"/>
              <a:t>Highlights Version 19.0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026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86E7-9635-4F26-8E9B-B8C310C0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Orientation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58DB-2776-40BD-8F98-1835A766C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56614"/>
            <a:ext cx="6114850" cy="3227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rapidly increasing proportion of new APL code is delivered as services</a:t>
            </a:r>
          </a:p>
          <a:p>
            <a:r>
              <a:rPr lang="en-US" sz="1800" b="1" i="1" dirty="0"/>
              <a:t>Jarvis</a:t>
            </a:r>
            <a:r>
              <a:rPr lang="en-US" sz="1800" dirty="0"/>
              <a:t> wraps APL code as HTTP/JSON or RESTful services on any platform</a:t>
            </a:r>
          </a:p>
          <a:p>
            <a:pPr lvl="1"/>
            <a:r>
              <a:rPr lang="en-US" sz="1600" dirty="0"/>
              <a:t>https://github.com/dyalog/jarvis</a:t>
            </a:r>
          </a:p>
          <a:p>
            <a:r>
              <a:rPr lang="en-US" sz="1800" dirty="0"/>
              <a:t>Off-the-shelf docker containers containing </a:t>
            </a:r>
            <a:r>
              <a:rPr lang="en-US" sz="1800" dirty="0" err="1"/>
              <a:t>Dyalog</a:t>
            </a:r>
            <a:r>
              <a:rPr lang="en-US" sz="1800" dirty="0"/>
              <a:t> APL (optionally with Jarvis)</a:t>
            </a:r>
          </a:p>
          <a:p>
            <a:r>
              <a:rPr lang="en-US" sz="1800" b="1" i="1" dirty="0" err="1"/>
              <a:t>HttpCommand</a:t>
            </a:r>
            <a:r>
              <a:rPr lang="en-US" sz="1800" dirty="0"/>
              <a:t> is our HTTP client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E6BD4-7400-497B-B7A6-CD22C04C1A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9E835E-A062-4AB8-B00E-08145D59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08" y="883177"/>
            <a:ext cx="1843690" cy="8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cker Logo, history, meaning, symbol, PNG">
            <a:extLst>
              <a:ext uri="{FF2B5EF4-FFF2-40B4-BE49-F238E27FC236}">
                <a16:creationId xmlns:a16="http://schemas.microsoft.com/office/drawing/2014/main" id="{3F93A8D0-6384-426E-91B2-D4E747DAD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28" y="2034103"/>
            <a:ext cx="2328850" cy="13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D26DF-11C4-442C-9E6C-BF36198EE53B}"/>
              </a:ext>
            </a:extLst>
          </p:cNvPr>
          <p:cNvSpPr txBox="1"/>
          <p:nvPr/>
        </p:nvSpPr>
        <p:spPr>
          <a:xfrm>
            <a:off x="6981257" y="1592535"/>
            <a:ext cx="1728192" cy="354968"/>
          </a:xfrm>
          <a:prstGeom prst="rect">
            <a:avLst/>
          </a:prstGeom>
          <a:ln>
            <a:solidFill>
              <a:srgbClr val="0C3747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HTTP(s) / JSON</a:t>
            </a:r>
            <a:endParaRPr lang="en-DK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5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663704-92BD-3C0B-243C-17D248424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690D-3C6C-47D4-2C63-6F6BEC021E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AD3DB-81C4-9127-85C1-57FEF2C80E1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CA51A2-95D4-C32B-2CBE-B6F8E551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AD299-EF45-42B4-9786-9B5DE0E17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25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86E7-9635-4F26-8E9B-B8C310C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78" y="152806"/>
            <a:ext cx="7005527" cy="685535"/>
          </a:xfrm>
        </p:spPr>
        <p:txBody>
          <a:bodyPr/>
          <a:lstStyle/>
          <a:p>
            <a:r>
              <a:rPr lang="en-US" dirty="0"/>
              <a:t>Service Orientation</a:t>
            </a:r>
            <a:endParaRPr lang="en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E6BD4-7400-497B-B7A6-CD22C04C1A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9E835E-A062-4AB8-B00E-08145D59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08" y="883177"/>
            <a:ext cx="1843690" cy="8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cker Logo, history, meaning, symbol, PNG">
            <a:extLst>
              <a:ext uri="{FF2B5EF4-FFF2-40B4-BE49-F238E27FC236}">
                <a16:creationId xmlns:a16="http://schemas.microsoft.com/office/drawing/2014/main" id="{3F93A8D0-6384-426E-91B2-D4E747DAD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28" y="2034103"/>
            <a:ext cx="2328850" cy="13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D26DF-11C4-442C-9E6C-BF36198EE53B}"/>
              </a:ext>
            </a:extLst>
          </p:cNvPr>
          <p:cNvSpPr txBox="1"/>
          <p:nvPr/>
        </p:nvSpPr>
        <p:spPr>
          <a:xfrm>
            <a:off x="6981257" y="1592535"/>
            <a:ext cx="1728192" cy="354968"/>
          </a:xfrm>
          <a:prstGeom prst="rect">
            <a:avLst/>
          </a:prstGeom>
          <a:ln>
            <a:solidFill>
              <a:srgbClr val="0C3747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HTTP(s) / JSON</a:t>
            </a:r>
            <a:endParaRPr lang="en-DK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76A69-EB43-4596-0551-38823D31A8CA}"/>
              </a:ext>
            </a:extLst>
          </p:cNvPr>
          <p:cNvSpPr txBox="1"/>
          <p:nvPr/>
        </p:nvSpPr>
        <p:spPr>
          <a:xfrm>
            <a:off x="645198" y="2205426"/>
            <a:ext cx="588535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Tuesday 09:00</a:t>
            </a:r>
            <a:r>
              <a:rPr lang="da-DK" sz="1400" dirty="0"/>
              <a:t> </a:t>
            </a:r>
            <a:r>
              <a:rPr lang="da-DK" sz="1400" dirty="0" err="1"/>
              <a:t>Dyalog</a:t>
            </a:r>
            <a:r>
              <a:rPr lang="da-DK" sz="1400" dirty="0"/>
              <a:t> Tools Update</a:t>
            </a:r>
            <a:br>
              <a:rPr lang="da-DK" sz="1400" dirty="0"/>
            </a:br>
            <a:r>
              <a:rPr lang="da-DK" sz="1400" dirty="0"/>
              <a:t>(Brian Becker)</a:t>
            </a:r>
            <a:endParaRPr lang="da-DK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8EE5F-804A-8A53-4D0E-9FACA2A8DFF4}"/>
              </a:ext>
            </a:extLst>
          </p:cNvPr>
          <p:cNvSpPr txBox="1"/>
          <p:nvPr/>
        </p:nvSpPr>
        <p:spPr>
          <a:xfrm>
            <a:off x="645198" y="2815039"/>
            <a:ext cx="588535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Tuesday 09:30</a:t>
            </a:r>
            <a:r>
              <a:rPr lang="da-DK" sz="1400" dirty="0"/>
              <a:t> </a:t>
            </a:r>
            <a:r>
              <a:rPr lang="da-DK" sz="1400" dirty="0" err="1"/>
              <a:t>Converting</a:t>
            </a:r>
            <a:r>
              <a:rPr lang="da-DK" sz="1400" dirty="0"/>
              <a:t> from COM to a </a:t>
            </a:r>
            <a:r>
              <a:rPr lang="da-DK" sz="1400" dirty="0" err="1"/>
              <a:t>Jarvis</a:t>
            </a:r>
            <a:r>
              <a:rPr lang="da-DK" sz="1400" dirty="0"/>
              <a:t> Web Service </a:t>
            </a:r>
            <a:br>
              <a:rPr lang="da-DK" sz="1400" dirty="0"/>
            </a:br>
            <a:r>
              <a:rPr lang="da-DK" sz="1400" dirty="0"/>
              <a:t>(Finn Flug, DPC Consulting)</a:t>
            </a:r>
            <a:endParaRPr lang="da-DK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A825C-9C9A-0AB9-48BD-E103136FBD18}"/>
              </a:ext>
            </a:extLst>
          </p:cNvPr>
          <p:cNvSpPr txBox="1"/>
          <p:nvPr/>
        </p:nvSpPr>
        <p:spPr>
          <a:xfrm>
            <a:off x="645198" y="3424652"/>
            <a:ext cx="588535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Tuesday 11:00</a:t>
            </a:r>
            <a:r>
              <a:rPr lang="da-DK" sz="1400" dirty="0"/>
              <a:t> </a:t>
            </a:r>
            <a:r>
              <a:rPr lang="en-US" sz="1400" dirty="0" err="1"/>
              <a:t>Dyalog</a:t>
            </a:r>
            <a:r>
              <a:rPr lang="en-US" sz="1400" dirty="0"/>
              <a:t>, AWS, Jarvis, Docker…What's Not to Like? </a:t>
            </a:r>
            <a:br>
              <a:rPr lang="en-US" sz="1400" dirty="0"/>
            </a:br>
            <a:r>
              <a:rPr lang="en-US" sz="1400" dirty="0"/>
              <a:t>(Claus Madsen, </a:t>
            </a:r>
            <a:r>
              <a:rPr lang="en-US" sz="1400" dirty="0" err="1"/>
              <a:t>FinE</a:t>
            </a:r>
            <a:r>
              <a:rPr lang="en-US" sz="1400" dirty="0"/>
              <a:t> Analytics)</a:t>
            </a:r>
            <a:endParaRPr lang="da-DK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36089-E402-58E4-5E31-E724A0436F2D}"/>
              </a:ext>
            </a:extLst>
          </p:cNvPr>
          <p:cNvSpPr txBox="1"/>
          <p:nvPr/>
        </p:nvSpPr>
        <p:spPr>
          <a:xfrm>
            <a:off x="645198" y="4034265"/>
            <a:ext cx="588535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Tuesday 16:45</a:t>
            </a:r>
            <a:r>
              <a:rPr lang="da-DK" sz="1400" dirty="0"/>
              <a:t> </a:t>
            </a:r>
            <a:r>
              <a:rPr lang="da-DK" sz="1400" dirty="0" err="1"/>
              <a:t>Dyalog</a:t>
            </a:r>
            <a:r>
              <a:rPr lang="da-DK" sz="1400" dirty="0"/>
              <a:t> + Kafka = True?</a:t>
            </a:r>
            <a:br>
              <a:rPr lang="da-DK" sz="1400" dirty="0"/>
            </a:br>
            <a:r>
              <a:rPr lang="da-DK" sz="1400" dirty="0"/>
              <a:t>(Stefan Kruger)</a:t>
            </a:r>
            <a:endParaRPr lang="da-DK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A4C57-7BB1-0E35-DC81-0400EE65FB8C}"/>
              </a:ext>
            </a:extLst>
          </p:cNvPr>
          <p:cNvSpPr txBox="1"/>
          <p:nvPr/>
        </p:nvSpPr>
        <p:spPr>
          <a:xfrm>
            <a:off x="645198" y="1592535"/>
            <a:ext cx="588535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Monday</a:t>
            </a:r>
            <a:r>
              <a:rPr lang="da-DK" sz="1400" b="1" dirty="0"/>
              <a:t> 15:15</a:t>
            </a:r>
            <a:r>
              <a:rPr lang="da-DK" sz="1400" dirty="0"/>
              <a:t> </a:t>
            </a:r>
            <a:r>
              <a:rPr lang="da-DK" sz="1400" dirty="0" err="1"/>
              <a:t>Transforming</a:t>
            </a:r>
            <a:r>
              <a:rPr lang="da-DK" sz="1400" dirty="0"/>
              <a:t> and </a:t>
            </a:r>
            <a:r>
              <a:rPr lang="da-DK" sz="1400" dirty="0" err="1"/>
              <a:t>Streamlining</a:t>
            </a:r>
            <a:r>
              <a:rPr lang="da-DK" sz="1400" dirty="0"/>
              <a:t> a </a:t>
            </a:r>
            <a:r>
              <a:rPr lang="da-DK" sz="1400" dirty="0" err="1"/>
              <a:t>Complex</a:t>
            </a:r>
            <a:r>
              <a:rPr lang="da-DK" sz="1400" dirty="0"/>
              <a:t> </a:t>
            </a:r>
            <a:r>
              <a:rPr lang="da-DK" sz="1400" dirty="0" err="1"/>
              <a:t>Process</a:t>
            </a:r>
            <a:br>
              <a:rPr lang="da-DK" sz="1400" dirty="0"/>
            </a:br>
            <a:r>
              <a:rPr lang="da-DK" sz="1400" dirty="0"/>
              <a:t>(Mark </a:t>
            </a:r>
            <a:r>
              <a:rPr lang="da-DK" sz="1400" dirty="0" err="1"/>
              <a:t>Wolfson</a:t>
            </a:r>
            <a:r>
              <a:rPr lang="da-DK" sz="1400" dirty="0"/>
              <a:t>, BIG)</a:t>
            </a:r>
            <a:endParaRPr lang="da-DK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1AE639-F50E-7485-7375-4E0BF5096E8E}"/>
              </a:ext>
            </a:extLst>
          </p:cNvPr>
          <p:cNvSpPr txBox="1"/>
          <p:nvPr/>
        </p:nvSpPr>
        <p:spPr>
          <a:xfrm>
            <a:off x="645198" y="979644"/>
            <a:ext cx="588535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Monday</a:t>
            </a:r>
            <a:r>
              <a:rPr lang="da-DK" sz="1400" b="1" dirty="0"/>
              <a:t> 14:45</a:t>
            </a:r>
            <a:r>
              <a:rPr lang="da-DK" sz="1400" dirty="0"/>
              <a:t> APL </a:t>
            </a:r>
            <a:r>
              <a:rPr lang="da-DK" sz="1400" dirty="0" err="1"/>
              <a:t>Worker</a:t>
            </a:r>
            <a:r>
              <a:rPr lang="da-DK" sz="1400" dirty="0"/>
              <a:t> Bees</a:t>
            </a:r>
            <a:br>
              <a:rPr lang="da-DK" sz="1400" dirty="0"/>
            </a:br>
            <a:r>
              <a:rPr lang="da-DK" sz="1400" dirty="0"/>
              <a:t>(Stig Nielsen, </a:t>
            </a:r>
            <a:r>
              <a:rPr lang="da-DK" sz="1400" dirty="0" err="1"/>
              <a:t>SimCorp</a:t>
            </a:r>
            <a:r>
              <a:rPr lang="da-DK" sz="1400" dirty="0"/>
              <a:t>)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594932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0363-1228-4D03-979B-0D6B682E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969438"/>
            <a:ext cx="609251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64-bit ARM chips </a:t>
            </a:r>
            <a:r>
              <a:rPr lang="da-DK" dirty="0" err="1"/>
              <a:t>appearing</a:t>
            </a:r>
            <a:r>
              <a:rPr lang="da-DK" dirty="0"/>
              <a:t> in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places</a:t>
            </a:r>
            <a:r>
              <a:rPr lang="da-DK" dirty="0"/>
              <a:t> </a:t>
            </a:r>
          </a:p>
          <a:p>
            <a:r>
              <a:rPr lang="da-DK" dirty="0"/>
              <a:t>M1, M2 &amp; M3 Macs</a:t>
            </a:r>
          </a:p>
          <a:p>
            <a:r>
              <a:rPr lang="da-DK" dirty="0"/>
              <a:t>Raspberry Pi – 64 Bit</a:t>
            </a:r>
          </a:p>
          <a:p>
            <a:r>
              <a:rPr lang="da-DK" dirty="0"/>
              <a:t>Amazon Web Services "</a:t>
            </a:r>
            <a:r>
              <a:rPr lang="da-DK" dirty="0" err="1"/>
              <a:t>Graviton</a:t>
            </a:r>
            <a:r>
              <a:rPr lang="da-DK" dirty="0"/>
              <a:t>"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894436-A177-4ECB-88D2-94C88E96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99951"/>
            <a:ext cx="7005527" cy="685535"/>
          </a:xfrm>
        </p:spPr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Arm64</a:t>
            </a:r>
            <a:endParaRPr lang="LID4096" sz="360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3465955-4F50-4F6D-BA5B-B3A52A50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" b="646"/>
          <a:stretch/>
        </p:blipFill>
        <p:spPr bwMode="auto">
          <a:xfrm>
            <a:off x="511222" y="3642952"/>
            <a:ext cx="980681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braindump(ag) == 64bit kernel on Raspberry Pi 4 (quirks)">
            <a:extLst>
              <a:ext uri="{FF2B5EF4-FFF2-40B4-BE49-F238E27FC236}">
                <a16:creationId xmlns:a16="http://schemas.microsoft.com/office/drawing/2014/main" id="{2ABE38D8-E48C-453E-8069-C0D446D5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39" y="3634581"/>
            <a:ext cx="769067" cy="9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9A2C5-70AC-4EF1-A39C-446FA211AAA8}"/>
              </a:ext>
            </a:extLst>
          </p:cNvPr>
          <p:cNvSpPr txBox="1"/>
          <p:nvPr/>
        </p:nvSpPr>
        <p:spPr>
          <a:xfrm>
            <a:off x="6615059" y="1190794"/>
            <a:ext cx="1067462" cy="117542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ARM64</a:t>
            </a:r>
            <a:endParaRPr lang="en-DK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Graviton2 on Fire — Benchmarking Amazon's Arm Processor on EMR | by Son of  Soil | Medium">
            <a:extLst>
              <a:ext uri="{FF2B5EF4-FFF2-40B4-BE49-F238E27FC236}">
                <a16:creationId xmlns:a16="http://schemas.microsoft.com/office/drawing/2014/main" id="{A0DFBAB1-19D9-A010-5EE2-950D5378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08" y="1315876"/>
            <a:ext cx="3756468" cy="24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26C0E-B725-3DA5-05AE-150EC9BCD1B1}"/>
              </a:ext>
            </a:extLst>
          </p:cNvPr>
          <p:cNvSpPr txBox="1"/>
          <p:nvPr/>
        </p:nvSpPr>
        <p:spPr>
          <a:xfrm>
            <a:off x="3663999" y="3952706"/>
            <a:ext cx="34847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Tuesday 10:00</a:t>
            </a:r>
            <a:r>
              <a:rPr lang="da-DK" sz="1400" dirty="0"/>
              <a:t> </a:t>
            </a:r>
            <a:r>
              <a:rPr lang="da-DK" sz="1400" dirty="0" err="1"/>
              <a:t>Dyalog</a:t>
            </a:r>
            <a:r>
              <a:rPr lang="da-DK" sz="1400" dirty="0"/>
              <a:t> on ARM64</a:t>
            </a:r>
            <a:br>
              <a:rPr lang="da-DK" sz="1400" dirty="0"/>
            </a:br>
            <a:r>
              <a:rPr lang="da-DK" sz="1400" dirty="0"/>
              <a:t>(Ron Murray)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20421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F51E6C-DC1D-AA3F-5FD1-C8393191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29" y="0"/>
            <a:ext cx="4367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A0C87-DC51-5CD6-67D5-8C19AB04F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219" y="0"/>
            <a:ext cx="4007561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4C74EB-AF5D-73F9-80F8-AB156D08CD1E}"/>
              </a:ext>
            </a:extLst>
          </p:cNvPr>
          <p:cNvSpPr/>
          <p:nvPr/>
        </p:nvSpPr>
        <p:spPr>
          <a:xfrm>
            <a:off x="2253916" y="4403558"/>
            <a:ext cx="4496845" cy="739942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52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2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DE4FC2-B772-9B51-9FBF-565EF15385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7728" y="1264925"/>
            <a:ext cx="1884172" cy="324203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a-DK" dirty="0"/>
              <a:t>Apple Hardware</a:t>
            </a:r>
          </a:p>
          <a:p>
            <a:r>
              <a:rPr lang="da-DK" dirty="0"/>
              <a:t>1979: 68000</a:t>
            </a:r>
            <a:br>
              <a:rPr lang="da-DK" dirty="0"/>
            </a:br>
            <a:r>
              <a:rPr lang="da-DK" dirty="0"/>
              <a:t>1994: POWER</a:t>
            </a:r>
            <a:br>
              <a:rPr lang="da-DK" dirty="0"/>
            </a:br>
            <a:r>
              <a:rPr lang="da-DK" dirty="0"/>
              <a:t>2005: Intel x64</a:t>
            </a:r>
            <a:br>
              <a:rPr lang="en-GB" dirty="0"/>
            </a:br>
            <a:r>
              <a:rPr lang="en-GB" dirty="0"/>
              <a:t>2021: ARM64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C79C-6914-CD0C-1C11-D7404D17B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Version 19.0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 in </a:t>
            </a:r>
            <a:r>
              <a:rPr lang="da-DK" dirty="0" err="1"/>
              <a:t>two</a:t>
            </a:r>
            <a:r>
              <a:rPr lang="da-DK" dirty="0"/>
              <a:t> versions for </a:t>
            </a:r>
            <a:r>
              <a:rPr lang="da-DK" dirty="0" err="1"/>
              <a:t>macOS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ARM64: M1, M2 and </a:t>
            </a:r>
            <a:r>
              <a:rPr lang="da-DK" dirty="0" err="1"/>
              <a:t>soon</a:t>
            </a:r>
            <a:r>
              <a:rPr lang="da-DK" dirty="0"/>
              <a:t> M3 </a:t>
            </a:r>
            <a:r>
              <a:rPr lang="da-DK" dirty="0" err="1"/>
              <a:t>based</a:t>
            </a:r>
            <a:r>
              <a:rPr lang="da-DK" dirty="0"/>
              <a:t> Macs </a:t>
            </a:r>
          </a:p>
          <a:p>
            <a:pPr lvl="1"/>
            <a:r>
              <a:rPr lang="da-DK" dirty="0"/>
              <a:t>Intel x64: For </a:t>
            </a:r>
            <a:r>
              <a:rPr lang="da-DK" dirty="0" err="1"/>
              <a:t>older</a:t>
            </a:r>
            <a:r>
              <a:rPr lang="da-DK" dirty="0"/>
              <a:t> Macs</a:t>
            </a:r>
          </a:p>
          <a:p>
            <a:r>
              <a:rPr lang="da-DK" dirty="0"/>
              <a:t>64 bit, </a:t>
            </a:r>
            <a:r>
              <a:rPr lang="da-DK" dirty="0" err="1"/>
              <a:t>Unicode</a:t>
            </a:r>
            <a:r>
              <a:rPr lang="da-DK" dirty="0"/>
              <a:t> </a:t>
            </a:r>
            <a:r>
              <a:rPr lang="da-DK" dirty="0" err="1"/>
              <a:t>only</a:t>
            </a:r>
            <a:endParaRPr lang="da-DK" dirty="0"/>
          </a:p>
          <a:p>
            <a:r>
              <a:rPr lang="da-DK" b="1" dirty="0"/>
              <a:t>NB: Version 19.0 </a:t>
            </a:r>
            <a:r>
              <a:rPr lang="da-DK" b="1" dirty="0" err="1"/>
              <a:t>will</a:t>
            </a:r>
            <a:r>
              <a:rPr lang="da-DK" b="1" dirty="0"/>
              <a:t> </a:t>
            </a:r>
            <a:r>
              <a:rPr lang="da-DK" b="1" dirty="0" err="1"/>
              <a:t>be</a:t>
            </a:r>
            <a:r>
              <a:rPr lang="da-DK" b="1" dirty="0"/>
              <a:t> the last version to support Intel-</a:t>
            </a:r>
            <a:r>
              <a:rPr lang="da-DK" b="1" dirty="0" err="1"/>
              <a:t>based</a:t>
            </a:r>
            <a:r>
              <a:rPr lang="da-DK" b="1" dirty="0"/>
              <a:t> Macs.</a:t>
            </a:r>
            <a:endParaRPr lang="en-GB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1E0E96-F19D-F7EE-6C5B-869DFEBF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Dyalog</a:t>
            </a:r>
            <a:r>
              <a:rPr lang="da-DK" dirty="0"/>
              <a:t> APL for ARM-</a:t>
            </a:r>
            <a:r>
              <a:rPr lang="da-DK" dirty="0" err="1"/>
              <a:t>based</a:t>
            </a:r>
            <a:r>
              <a:rPr lang="da-DK" dirty="0"/>
              <a:t> Macs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BD9D-1C23-D199-4CDD-A19AB5A02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2659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800" b="1" dirty="0"/>
              <a:t>Classic</a:t>
            </a:r>
          </a:p>
          <a:p>
            <a:r>
              <a:rPr lang="da-DK" dirty="0"/>
              <a:t>Down to no more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half</a:t>
            </a:r>
            <a:r>
              <a:rPr lang="da-DK" dirty="0"/>
              <a:t> a </a:t>
            </a:r>
            <a:r>
              <a:rPr lang="da-DK" dirty="0" err="1"/>
              <a:t>dozen</a:t>
            </a:r>
            <a:r>
              <a:rPr lang="da-DK" dirty="0"/>
              <a:t> </a:t>
            </a:r>
            <a:r>
              <a:rPr lang="da-DK" dirty="0" err="1"/>
              <a:t>significant</a:t>
            </a:r>
            <a:r>
              <a:rPr lang="da-DK" dirty="0"/>
              <a:t> </a:t>
            </a:r>
            <a:r>
              <a:rPr lang="da-DK" dirty="0" err="1"/>
              <a:t>clients</a:t>
            </a:r>
            <a:endParaRPr lang="da-DK" dirty="0"/>
          </a:p>
          <a:p>
            <a:r>
              <a:rPr lang="da-DK" dirty="0"/>
              <a:t>More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half</a:t>
            </a:r>
            <a:r>
              <a:rPr lang="da-DK" dirty="0"/>
              <a:t> of </a:t>
            </a:r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actively</a:t>
            </a:r>
            <a:r>
              <a:rPr lang="da-DK" dirty="0"/>
              <a:t> </a:t>
            </a:r>
            <a:r>
              <a:rPr lang="da-DK" dirty="0" err="1"/>
              <a:t>planning</a:t>
            </a:r>
            <a:r>
              <a:rPr lang="da-DK" dirty="0"/>
              <a:t> - or </a:t>
            </a:r>
            <a:r>
              <a:rPr lang="da-DK" dirty="0" err="1"/>
              <a:t>working</a:t>
            </a:r>
            <a:r>
              <a:rPr lang="da-DK" dirty="0"/>
              <a:t> on - </a:t>
            </a:r>
            <a:r>
              <a:rPr lang="da-DK" dirty="0" err="1"/>
              <a:t>moving</a:t>
            </a:r>
            <a:r>
              <a:rPr lang="da-DK" dirty="0"/>
              <a:t> to </a:t>
            </a:r>
            <a:r>
              <a:rPr lang="da-DK" dirty="0" err="1"/>
              <a:t>Unicode</a:t>
            </a:r>
            <a:endParaRPr lang="da-DK" dirty="0"/>
          </a:p>
          <a:p>
            <a:r>
              <a:rPr lang="da-DK" dirty="0"/>
              <a:t>May </a:t>
            </a:r>
            <a:r>
              <a:rPr lang="da-DK" dirty="0" err="1"/>
              <a:t>soon</a:t>
            </a:r>
            <a:r>
              <a:rPr lang="da-DK" dirty="0"/>
              <a:t> </a:t>
            </a:r>
            <a:r>
              <a:rPr lang="da-DK" dirty="0" err="1"/>
              <a:t>decide</a:t>
            </a:r>
            <a:r>
              <a:rPr lang="da-DK" dirty="0"/>
              <a:t> to offer Classic on IBM AIX </a:t>
            </a:r>
            <a:r>
              <a:rPr lang="da-DK" dirty="0" err="1"/>
              <a:t>only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2BDF2-6C0E-C286-089E-948300F2DE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2659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800" b="1" dirty="0"/>
              <a:t>32 Bit</a:t>
            </a:r>
          </a:p>
          <a:p>
            <a:r>
              <a:rPr lang="en-GB" dirty="0"/>
              <a:t>Rapidly dwindling user base</a:t>
            </a:r>
          </a:p>
          <a:p>
            <a:r>
              <a:rPr lang="en-GB" dirty="0"/>
              <a:t>Difficult to test due to lack of support from operating systems and other frameworks</a:t>
            </a:r>
          </a:p>
          <a:p>
            <a:r>
              <a:rPr lang="en-GB" dirty="0"/>
              <a:t>Discounted price will be removed next year; 32 will cost the same as 64.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DA4CF9-EE1F-853C-3243-84260A5E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Sun is </a:t>
            </a:r>
            <a:r>
              <a:rPr lang="da-DK" dirty="0" err="1"/>
              <a:t>Setting</a:t>
            </a:r>
            <a:r>
              <a:rPr lang="da-DK" dirty="0"/>
              <a:t> on Classic &amp; 32 Bit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C76D5-83B1-4282-959D-5CDB027BEDB9}"/>
              </a:ext>
            </a:extLst>
          </p:cNvPr>
          <p:cNvSpPr txBox="1"/>
          <p:nvPr/>
        </p:nvSpPr>
        <p:spPr>
          <a:xfrm>
            <a:off x="1117368" y="4051367"/>
            <a:ext cx="690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/>
              <a:t>Neither</a:t>
            </a:r>
            <a:r>
              <a:rPr lang="da-DK" b="1" dirty="0"/>
              <a:t> </a:t>
            </a:r>
            <a:r>
              <a:rPr lang="da-DK" b="1" dirty="0" err="1"/>
              <a:t>are</a:t>
            </a:r>
            <a:r>
              <a:rPr lang="da-DK" b="1" dirty="0"/>
              <a:t> for sale to new users or </a:t>
            </a:r>
            <a:r>
              <a:rPr lang="da-DK" b="1" dirty="0" err="1"/>
              <a:t>supported</a:t>
            </a:r>
            <a:r>
              <a:rPr lang="da-DK" b="1" dirty="0"/>
              <a:t> on new platforms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242C5-5CB9-9B0B-DD92-D441DE17F589}"/>
              </a:ext>
            </a:extLst>
          </p:cNvPr>
          <p:cNvSpPr txBox="1"/>
          <p:nvPr/>
        </p:nvSpPr>
        <p:spPr>
          <a:xfrm>
            <a:off x="2641775" y="4547766"/>
            <a:ext cx="421096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Tuesday 16:45</a:t>
            </a:r>
            <a:r>
              <a:rPr lang="da-DK" sz="1400" dirty="0"/>
              <a:t> Return of </a:t>
            </a:r>
            <a:r>
              <a:rPr lang="da-DK" sz="1400" dirty="0" err="1"/>
              <a:t>Uncle</a:t>
            </a:r>
            <a:r>
              <a:rPr lang="da-DK" sz="1400" dirty="0"/>
              <a:t> </a:t>
            </a:r>
            <a:r>
              <a:rPr lang="da-DK" sz="1400" dirty="0" err="1"/>
              <a:t>Andy's</a:t>
            </a:r>
            <a:r>
              <a:rPr lang="da-DK" sz="1400" dirty="0"/>
              <a:t> Fireside Chat</a:t>
            </a:r>
            <a:br>
              <a:rPr lang="da-DK" sz="1400" dirty="0"/>
            </a:br>
            <a:r>
              <a:rPr lang="da-DK" sz="1400" dirty="0"/>
              <a:t>(</a:t>
            </a:r>
            <a:r>
              <a:rPr lang="da-DK" sz="1400" dirty="0" err="1"/>
              <a:t>Uncle</a:t>
            </a:r>
            <a:r>
              <a:rPr lang="da-DK" sz="1400" dirty="0"/>
              <a:t> Andy)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31711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76336" cy="3242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800" dirty="0"/>
              <a:t>.NET has </a:t>
            </a:r>
            <a:r>
              <a:rPr lang="da-DK" sz="1800" dirty="0" err="1"/>
              <a:t>been</a:t>
            </a:r>
            <a:r>
              <a:rPr lang="da-DK" sz="1800" dirty="0"/>
              <a:t> </a:t>
            </a:r>
            <a:r>
              <a:rPr lang="da-DK" sz="1800" dirty="0" err="1"/>
              <a:t>around</a:t>
            </a:r>
            <a:r>
              <a:rPr lang="da-DK" sz="1800" dirty="0"/>
              <a:t> for 20+ </a:t>
            </a:r>
            <a:r>
              <a:rPr lang="da-DK" sz="1800" dirty="0" err="1"/>
              <a:t>years</a:t>
            </a:r>
            <a:r>
              <a:rPr lang="da-DK" sz="1800" dirty="0"/>
              <a:t>. The old "Framework" is </a:t>
            </a:r>
            <a:r>
              <a:rPr lang="da-DK" sz="1800" dirty="0" err="1"/>
              <a:t>being</a:t>
            </a:r>
            <a:r>
              <a:rPr lang="da-DK" sz="1800" dirty="0"/>
              <a:t> </a:t>
            </a:r>
            <a:r>
              <a:rPr lang="da-DK" sz="1800" dirty="0" err="1"/>
              <a:t>replaced</a:t>
            </a:r>
            <a:r>
              <a:rPr lang="da-DK" sz="1800" dirty="0"/>
              <a:t> by an open source, cross-platform .NET, </a:t>
            </a:r>
            <a:r>
              <a:rPr lang="da-DK" sz="1800" dirty="0" err="1"/>
              <a:t>initially</a:t>
            </a:r>
            <a:r>
              <a:rPr lang="da-DK" sz="1800" dirty="0"/>
              <a:t> </a:t>
            </a:r>
            <a:r>
              <a:rPr lang="da-DK" sz="1800" dirty="0" err="1"/>
              <a:t>known</a:t>
            </a:r>
            <a:r>
              <a:rPr lang="da-DK" sz="1800" dirty="0"/>
              <a:t> as ".NET Core".</a:t>
            </a:r>
            <a:br>
              <a:rPr lang="da-DK" sz="1800" dirty="0"/>
            </a:br>
            <a:br>
              <a:rPr lang="da-DK" sz="3000" dirty="0"/>
            </a:br>
            <a:br>
              <a:rPr lang="da-DK" sz="1800" dirty="0"/>
            </a:br>
            <a:endParaRPr lang="da-DK" sz="18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da-DK" sz="18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800" dirty="0"/>
              <a:t>Dyalog v18.0 </a:t>
            </a:r>
            <a:r>
              <a:rPr lang="da-DK" sz="1800" dirty="0" err="1"/>
              <a:t>added</a:t>
            </a:r>
            <a:r>
              <a:rPr lang="da-DK" sz="1800" dirty="0"/>
              <a:t> a bridge to .NET Core 3, to </a:t>
            </a:r>
            <a:r>
              <a:rPr lang="da-DK" sz="1800" dirty="0" err="1"/>
              <a:t>complement</a:t>
            </a:r>
            <a:r>
              <a:rPr lang="da-DK" sz="1800" dirty="0"/>
              <a:t> the 20 </a:t>
            </a:r>
            <a:r>
              <a:rPr lang="da-DK" sz="1800" dirty="0" err="1"/>
              <a:t>year</a:t>
            </a:r>
            <a:r>
              <a:rPr lang="da-DK" sz="1800" dirty="0"/>
              <a:t> old bridge to the .NET Framework.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800" dirty="0"/>
              <a:t>v18.2 </a:t>
            </a:r>
            <a:r>
              <a:rPr lang="da-DK" sz="1800" dirty="0" err="1"/>
              <a:t>officilly</a:t>
            </a:r>
            <a:r>
              <a:rPr lang="da-DK" sz="1800" dirty="0"/>
              <a:t> </a:t>
            </a:r>
            <a:r>
              <a:rPr lang="da-DK" sz="1800" dirty="0" err="1"/>
              <a:t>supported</a:t>
            </a:r>
            <a:r>
              <a:rPr lang="da-DK" sz="1800" dirty="0"/>
              <a:t> "Core" 3.1 but </a:t>
            </a:r>
            <a:r>
              <a:rPr lang="da-DK" sz="1800" dirty="0" err="1"/>
              <a:t>works</a:t>
            </a:r>
            <a:r>
              <a:rPr lang="da-DK" sz="1800" dirty="0"/>
              <a:t> with 5.0 and </a:t>
            </a:r>
            <a:r>
              <a:rPr lang="da-DK" sz="1800" dirty="0" err="1"/>
              <a:t>later</a:t>
            </a:r>
            <a:endParaRPr lang="da-DK" sz="18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800" dirty="0"/>
              <a:t>v19.0 </a:t>
            </a:r>
            <a:r>
              <a:rPr lang="da-DK" sz="1800" dirty="0" err="1"/>
              <a:t>targets</a:t>
            </a:r>
            <a:r>
              <a:rPr lang="da-DK" sz="1800" dirty="0"/>
              <a:t> 8.0 (Long Term Support version due on </a:t>
            </a:r>
            <a:r>
              <a:rPr lang="da-DK" sz="1800" dirty="0" err="1"/>
              <a:t>Nov</a:t>
            </a:r>
            <a:r>
              <a:rPr lang="da-DK" sz="1800" dirty="0"/>
              <a:t> 8th 2023)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[Microsoft].NET </a:t>
            </a:r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History</a:t>
            </a:r>
            <a:endParaRPr lang="LID4096" sz="36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168979E-B26C-21F3-4029-0D4EDF742B8A}"/>
              </a:ext>
            </a:extLst>
          </p:cNvPr>
          <p:cNvGraphicFramePr>
            <a:graphicFrameLocks noGrp="1"/>
          </p:cNvGraphicFramePr>
          <p:nvPr/>
        </p:nvGraphicFramePr>
        <p:xfrm>
          <a:off x="870857" y="1891617"/>
          <a:ext cx="787633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8">
                  <a:extLst>
                    <a:ext uri="{9D8B030D-6E8A-4147-A177-3AD203B41FA5}">
                      <a16:colId xmlns:a16="http://schemas.microsoft.com/office/drawing/2014/main" val="452321833"/>
                    </a:ext>
                  </a:extLst>
                </a:gridCol>
                <a:gridCol w="2282456">
                  <a:extLst>
                    <a:ext uri="{9D8B030D-6E8A-4147-A177-3AD203B41FA5}">
                      <a16:colId xmlns:a16="http://schemas.microsoft.com/office/drawing/2014/main" val="1106303492"/>
                    </a:ext>
                  </a:extLst>
                </a:gridCol>
                <a:gridCol w="3395472">
                  <a:extLst>
                    <a:ext uri="{9D8B030D-6E8A-4147-A177-3AD203B41FA5}">
                      <a16:colId xmlns:a16="http://schemas.microsoft.com/office/drawing/2014/main" val="3658462447"/>
                    </a:ext>
                  </a:extLst>
                </a:gridCol>
              </a:tblGrid>
              <a:tr h="302900">
                <a:tc>
                  <a:txBody>
                    <a:bodyPr/>
                    <a:lstStyle/>
                    <a:p>
                      <a:r>
                        <a:rPr lang="da-DK" sz="1400" dirty="0" err="1"/>
                        <a:t>Name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Platforms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Version </a:t>
                      </a:r>
                      <a:r>
                        <a:rPr lang="da-DK" sz="1400" dirty="0" err="1"/>
                        <a:t>Numbers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99550"/>
                  </a:ext>
                </a:extLst>
              </a:tr>
              <a:tr h="283700">
                <a:tc>
                  <a:txBody>
                    <a:bodyPr/>
                    <a:lstStyle/>
                    <a:p>
                      <a:r>
                        <a:rPr lang="da-DK" sz="1400" dirty="0"/>
                        <a:t>Microsoft.NET Framework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Windows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1 2 3    4.0   4.8.1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1118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r>
                        <a:rPr lang="da-DK" sz="1400" dirty="0"/>
                        <a:t>".NET Core"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Windows Linux </a:t>
                      </a:r>
                      <a:r>
                        <a:rPr lang="da-DK" sz="1400" dirty="0" err="1">
                          <a:latin typeface="APL385 Unicode" panose="020B0709000202000203" pitchFamily="49" charset="0"/>
                        </a:rPr>
                        <a:t>macOS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     1 2 3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019318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r>
                        <a:rPr lang="da-DK" sz="1400" dirty="0"/>
                        <a:t>                               ".NET"       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Windows Linux </a:t>
                      </a:r>
                      <a:r>
                        <a:rPr lang="da-DK" sz="1400" dirty="0" err="1">
                          <a:latin typeface="APL385 Unicode" panose="020B0709000202000203" pitchFamily="49" charset="0"/>
                        </a:rPr>
                        <a:t>macOS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               5.0 6.0 7.0 8.0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74902"/>
                  </a:ext>
                </a:extLst>
              </a:tr>
            </a:tbl>
          </a:graphicData>
        </a:graphic>
      </p:graphicFrame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8A0E4716-487E-36E5-CF9D-F245EF3F9A33}"/>
              </a:ext>
            </a:extLst>
          </p:cNvPr>
          <p:cNvCxnSpPr/>
          <p:nvPr/>
        </p:nvCxnSpPr>
        <p:spPr>
          <a:xfrm>
            <a:off x="1942214" y="2665227"/>
            <a:ext cx="304800" cy="283535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25B6281-C794-7516-E404-442A6049BD42}"/>
              </a:ext>
            </a:extLst>
          </p:cNvPr>
          <p:cNvCxnSpPr/>
          <p:nvPr/>
        </p:nvCxnSpPr>
        <p:spPr>
          <a:xfrm>
            <a:off x="6673703" y="2665227"/>
            <a:ext cx="304800" cy="283535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44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5B811-6CEF-4EE2-9385-71AF4B6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312663" cy="29038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 err="1"/>
              <a:t>Adds</a:t>
            </a:r>
            <a:r>
              <a:rPr lang="da-DK" dirty="0"/>
              <a:t> support for .NET 6, 7, 8 …</a:t>
            </a:r>
          </a:p>
          <a:p>
            <a:pPr lvl="1">
              <a:spcAft>
                <a:spcPts val="600"/>
              </a:spcAft>
            </a:pPr>
            <a:r>
              <a:rPr lang="da-DK" dirty="0" err="1"/>
              <a:t>Tested</a:t>
            </a:r>
            <a:r>
              <a:rPr lang="da-DK" dirty="0"/>
              <a:t> with 6.0 &amp; 8.0 - and 4.8 (aka ".NET Framework")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Will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shipped</a:t>
            </a:r>
            <a:r>
              <a:rPr lang="da-DK" dirty="0"/>
              <a:t> </a:t>
            </a:r>
            <a:r>
              <a:rPr lang="da-DK" dirty="0" err="1"/>
              <a:t>configured</a:t>
            </a:r>
            <a:r>
              <a:rPr lang="da-DK" dirty="0"/>
              <a:t> for 8.0</a:t>
            </a:r>
          </a:p>
          <a:p>
            <a:pPr>
              <a:spcAft>
                <a:spcPts val="600"/>
              </a:spcAft>
            </a:pPr>
            <a:r>
              <a:rPr lang="da-DK" dirty="0"/>
              <a:t>Can </a:t>
            </a:r>
            <a:r>
              <a:rPr lang="da-DK" dirty="0" err="1"/>
              <a:t>export</a:t>
            </a:r>
            <a:r>
              <a:rPr lang="da-DK" dirty="0"/>
              <a:t> APL </a:t>
            </a:r>
            <a:r>
              <a:rPr lang="da-DK" dirty="0" err="1"/>
              <a:t>code</a:t>
            </a:r>
            <a:r>
              <a:rPr lang="da-DK" dirty="0"/>
              <a:t> as .NET </a:t>
            </a:r>
            <a:r>
              <a:rPr lang="da-DK" dirty="0" err="1"/>
              <a:t>assemblies</a:t>
            </a:r>
            <a:endParaRPr lang="da-DK" dirty="0"/>
          </a:p>
          <a:p>
            <a:pPr lvl="1">
              <a:spcAft>
                <a:spcPts val="600"/>
              </a:spcAft>
            </a:pPr>
            <a:r>
              <a:rPr lang="da-DK" dirty="0"/>
              <a:t>Will </a:t>
            </a:r>
            <a:r>
              <a:rPr lang="da-DK" dirty="0" err="1"/>
              <a:t>allow</a:t>
            </a:r>
            <a:r>
              <a:rPr lang="da-DK" dirty="0"/>
              <a:t> </a:t>
            </a:r>
            <a:r>
              <a:rPr lang="da-DK" dirty="0" err="1"/>
              <a:t>embedding</a:t>
            </a:r>
            <a:r>
              <a:rPr lang="da-DK" dirty="0"/>
              <a:t> APL </a:t>
            </a:r>
            <a:r>
              <a:rPr lang="da-DK" dirty="0" err="1"/>
              <a:t>code</a:t>
            </a:r>
            <a:r>
              <a:rPr lang="da-DK" dirty="0"/>
              <a:t> in .NET frameworks like ASP.NET Core, </a:t>
            </a:r>
            <a:r>
              <a:rPr lang="da-DK" dirty="0" err="1"/>
              <a:t>etc</a:t>
            </a:r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24A0F9-6F8A-44F7-A131-FAFEC135C1A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D6FE9F-B355-46BE-829B-07500E78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v19.0 .NET Bridge</a:t>
            </a:r>
            <a:endParaRPr lang="LID4096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EF5F90-5371-478F-BE57-191CAD3B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9146" y="1264925"/>
            <a:ext cx="180817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D19AE-9F3F-C707-B579-505342A987AE}"/>
              </a:ext>
            </a:extLst>
          </p:cNvPr>
          <p:cNvSpPr txBox="1"/>
          <p:nvPr/>
        </p:nvSpPr>
        <p:spPr>
          <a:xfrm>
            <a:off x="6727535" y="2571750"/>
            <a:ext cx="2271401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.NET 8.0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the </a:t>
            </a:r>
            <a:br>
              <a:rPr lang="da-DK" dirty="0"/>
            </a:br>
            <a:r>
              <a:rPr lang="da-DK" dirty="0"/>
              <a:t>Long Term Support</a:t>
            </a:r>
            <a:br>
              <a:rPr lang="da-DK" dirty="0"/>
            </a:br>
            <a:r>
              <a:rPr lang="da-DK" dirty="0"/>
              <a:t>version on </a:t>
            </a:r>
            <a:r>
              <a:rPr lang="da-DK" dirty="0" err="1"/>
              <a:t>Nov</a:t>
            </a:r>
            <a:r>
              <a:rPr lang="da-DK" dirty="0"/>
              <a:t> 8th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285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AF1F4-9854-FEDA-E0A7-C97F90519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978235" cy="3242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1800" dirty="0"/>
              <a:t>A </a:t>
            </a:r>
            <a:r>
              <a:rPr lang="da-DK" sz="1800" dirty="0" err="1"/>
              <a:t>bound</a:t>
            </a:r>
            <a:r>
              <a:rPr lang="da-DK" sz="1800" dirty="0"/>
              <a:t> </a:t>
            </a:r>
            <a:r>
              <a:rPr lang="da-DK" sz="1800" dirty="0" err="1"/>
              <a:t>executable</a:t>
            </a:r>
            <a:r>
              <a:rPr lang="da-DK" sz="1800" dirty="0"/>
              <a:t> is a file </a:t>
            </a:r>
            <a:r>
              <a:rPr lang="da-DK" sz="1800" dirty="0" err="1"/>
              <a:t>which</a:t>
            </a:r>
            <a:r>
              <a:rPr lang="da-DK" sz="1800" dirty="0"/>
              <a:t> </a:t>
            </a:r>
            <a:r>
              <a:rPr lang="da-DK" sz="1800" dirty="0" err="1"/>
              <a:t>combines</a:t>
            </a:r>
            <a:r>
              <a:rPr lang="da-DK" sz="1800" dirty="0"/>
              <a:t> an interpreter and a </a:t>
            </a:r>
            <a:r>
              <a:rPr lang="da-DK" sz="1800" dirty="0" err="1"/>
              <a:t>workspace</a:t>
            </a:r>
            <a:r>
              <a:rPr lang="da-DK" sz="1800" dirty="0"/>
              <a:t> </a:t>
            </a:r>
            <a:r>
              <a:rPr lang="da-DK" sz="1800" dirty="0" err="1"/>
              <a:t>into</a:t>
            </a:r>
            <a:r>
              <a:rPr lang="da-DK" sz="1800" dirty="0"/>
              <a:t> a single .exe file</a:t>
            </a:r>
          </a:p>
          <a:p>
            <a:r>
              <a:rPr lang="da-DK" sz="1800" dirty="0"/>
              <a:t>"</a:t>
            </a:r>
            <a:r>
              <a:rPr lang="da-DK" sz="1800" dirty="0" err="1"/>
              <a:t>Always</a:t>
            </a:r>
            <a:r>
              <a:rPr lang="da-DK" sz="1800" dirty="0"/>
              <a:t>" </a:t>
            </a:r>
            <a:r>
              <a:rPr lang="da-DK" sz="1800" dirty="0" err="1"/>
              <a:t>been</a:t>
            </a:r>
            <a:r>
              <a:rPr lang="da-DK" sz="1800" dirty="0"/>
              <a:t> </a:t>
            </a:r>
            <a:r>
              <a:rPr lang="da-DK" sz="1800" dirty="0" err="1"/>
              <a:t>available</a:t>
            </a:r>
            <a:r>
              <a:rPr lang="da-DK" sz="1800" dirty="0"/>
              <a:t> under Windows</a:t>
            </a:r>
          </a:p>
          <a:p>
            <a:r>
              <a:rPr lang="da-DK" sz="1800" dirty="0"/>
              <a:t>In v19.0 </a:t>
            </a:r>
            <a:r>
              <a:rPr lang="da-DK" sz="1800" dirty="0" err="1"/>
              <a:t>also</a:t>
            </a:r>
            <a:r>
              <a:rPr lang="da-DK" sz="1800" dirty="0"/>
              <a:t> </a:t>
            </a:r>
            <a:r>
              <a:rPr lang="da-DK" sz="1800" dirty="0" err="1"/>
              <a:t>available</a:t>
            </a:r>
            <a:r>
              <a:rPr lang="da-DK" sz="1800" dirty="0"/>
              <a:t> for Linux</a:t>
            </a:r>
          </a:p>
          <a:p>
            <a:pPr lvl="1"/>
            <a:r>
              <a:rPr lang="da-DK" sz="1400" dirty="0" err="1"/>
              <a:t>Maybe</a:t>
            </a:r>
            <a:r>
              <a:rPr lang="da-DK" sz="1400" dirty="0"/>
              <a:t> </a:t>
            </a:r>
            <a:r>
              <a:rPr lang="da-DK" sz="1400" dirty="0" err="1"/>
              <a:t>MacOS</a:t>
            </a:r>
            <a:r>
              <a:rPr lang="da-DK" sz="1400" dirty="0"/>
              <a:t> </a:t>
            </a:r>
            <a:r>
              <a:rPr lang="da-DK" sz="1400" dirty="0" err="1"/>
              <a:t>soon</a:t>
            </a:r>
            <a:r>
              <a:rPr lang="da-DK" sz="1400" dirty="0"/>
              <a:t> </a:t>
            </a:r>
          </a:p>
          <a:p>
            <a:pPr lvl="1"/>
            <a:r>
              <a:rPr lang="da-DK" sz="1400" dirty="0"/>
              <a:t>(but </a:t>
            </a:r>
            <a:r>
              <a:rPr lang="da-DK" sz="1400" dirty="0" err="1"/>
              <a:t>you</a:t>
            </a:r>
            <a:r>
              <a:rPr lang="da-DK" sz="1400" dirty="0"/>
              <a:t> </a:t>
            </a:r>
            <a:r>
              <a:rPr lang="da-DK" sz="1400" dirty="0" err="1"/>
              <a:t>will</a:t>
            </a:r>
            <a:r>
              <a:rPr lang="da-DK" sz="1400" dirty="0"/>
              <a:t> </a:t>
            </a:r>
            <a:r>
              <a:rPr lang="da-DK" sz="1400" dirty="0" err="1"/>
              <a:t>need</a:t>
            </a:r>
            <a:r>
              <a:rPr lang="da-DK" sz="1400" dirty="0"/>
              <a:t> to sign the </a:t>
            </a:r>
            <a:r>
              <a:rPr lang="da-DK" sz="1400" dirty="0" err="1"/>
              <a:t>result</a:t>
            </a:r>
            <a:r>
              <a:rPr lang="da-DK" sz="1400" dirty="0"/>
              <a:t>)</a:t>
            </a:r>
          </a:p>
          <a:p>
            <a:pPr marL="457200" lvl="1" indent="0">
              <a:buNone/>
            </a:pPr>
            <a:endParaRPr lang="da-DK" sz="1400" dirty="0"/>
          </a:p>
          <a:p>
            <a:r>
              <a:rPr lang="da-DK" sz="1800" dirty="0"/>
              <a:t>In the longer term, I </a:t>
            </a:r>
            <a:r>
              <a:rPr lang="da-DK" sz="1800" dirty="0" err="1"/>
              <a:t>expect</a:t>
            </a:r>
            <a:r>
              <a:rPr lang="da-DK" sz="1800" dirty="0"/>
              <a:t> </a:t>
            </a:r>
            <a:r>
              <a:rPr lang="da-DK" sz="1800" dirty="0" err="1"/>
              <a:t>we</a:t>
            </a:r>
            <a:r>
              <a:rPr lang="da-DK" sz="1800" dirty="0"/>
              <a:t> </a:t>
            </a:r>
            <a:r>
              <a:rPr lang="da-DK" sz="1800" dirty="0" err="1"/>
              <a:t>will</a:t>
            </a:r>
            <a:r>
              <a:rPr lang="da-DK" sz="1800" dirty="0"/>
              <a:t> look at </a:t>
            </a:r>
            <a:r>
              <a:rPr lang="da-DK" sz="1800" dirty="0" err="1"/>
              <a:t>encrypting</a:t>
            </a:r>
            <a:r>
              <a:rPr lang="da-DK" sz="1800" dirty="0"/>
              <a:t> and </a:t>
            </a:r>
            <a:r>
              <a:rPr lang="da-DK" sz="1800" dirty="0" err="1"/>
              <a:t>signing</a:t>
            </a:r>
            <a:r>
              <a:rPr lang="da-DK" sz="1800" dirty="0"/>
              <a:t> </a:t>
            </a:r>
            <a:r>
              <a:rPr lang="da-DK" sz="1800" dirty="0" err="1"/>
              <a:t>application</a:t>
            </a:r>
            <a:r>
              <a:rPr lang="da-DK" sz="1800" dirty="0"/>
              <a:t> </a:t>
            </a:r>
            <a:r>
              <a:rPr lang="da-DK" sz="1800" dirty="0" err="1"/>
              <a:t>code</a:t>
            </a:r>
            <a:r>
              <a:rPr lang="da-DK" sz="1800" dirty="0"/>
              <a:t> </a:t>
            </a:r>
            <a:endParaRPr lang="en-GB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1B5465-7946-9D3B-1428-89EFA6B5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dirty="0" err="1"/>
              <a:t>Bound</a:t>
            </a:r>
            <a:r>
              <a:rPr lang="da-DK" dirty="0"/>
              <a:t> </a:t>
            </a:r>
            <a:r>
              <a:rPr lang="da-DK" dirty="0" err="1"/>
              <a:t>Executables</a:t>
            </a:r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61CBEDB-3661-D314-31C7-CFA07740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56" y="430823"/>
            <a:ext cx="3591235" cy="353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07191-9E03-E83E-6B17-5CA94CADE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363023" cy="3242040"/>
          </a:xfrm>
        </p:spPr>
        <p:txBody>
          <a:bodyPr>
            <a:normAutofit fontScale="92500"/>
          </a:bodyPr>
          <a:lstStyle/>
          <a:p>
            <a:r>
              <a:rPr lang="da-DK" sz="1700" dirty="0"/>
              <a:t>System </a:t>
            </a:r>
            <a:r>
              <a:rPr lang="da-DK" sz="1700" dirty="0" err="1"/>
              <a:t>functions</a:t>
            </a:r>
            <a:r>
              <a:rPr lang="da-DK" sz="1700" dirty="0"/>
              <a:t> </a:t>
            </a:r>
            <a:r>
              <a:rPr lang="da-DK" sz="1700" dirty="0">
                <a:latin typeface="APL385 Unicode" panose="020B0709000202000203" pitchFamily="49" charset="0"/>
              </a:rPr>
              <a:t>⎕TGET</a:t>
            </a:r>
            <a:r>
              <a:rPr lang="da-DK" sz="1700" dirty="0"/>
              <a:t> and </a:t>
            </a:r>
            <a:r>
              <a:rPr lang="da-DK" sz="1700" dirty="0">
                <a:latin typeface="APL385 Unicode" panose="020B0709000202000203" pitchFamily="49" charset="0"/>
              </a:rPr>
              <a:t>⎕TPUT</a:t>
            </a:r>
            <a:r>
              <a:rPr lang="da-DK" sz="1700" dirty="0"/>
              <a:t> </a:t>
            </a:r>
            <a:r>
              <a:rPr lang="da-DK" sz="1700" dirty="0" err="1"/>
              <a:t>allow</a:t>
            </a:r>
            <a:r>
              <a:rPr lang="da-DK" sz="1700" dirty="0"/>
              <a:t> </a:t>
            </a:r>
            <a:r>
              <a:rPr lang="da-DK" sz="1700" dirty="0" err="1"/>
              <a:t>threads</a:t>
            </a:r>
            <a:r>
              <a:rPr lang="da-DK" sz="1700" dirty="0"/>
              <a:t> to </a:t>
            </a:r>
            <a:r>
              <a:rPr lang="da-DK" sz="1700" dirty="0" err="1"/>
              <a:t>synchronise</a:t>
            </a:r>
            <a:r>
              <a:rPr lang="da-DK" sz="1700" dirty="0"/>
              <a:t> </a:t>
            </a:r>
            <a:r>
              <a:rPr lang="da-DK" sz="1700" dirty="0" err="1"/>
              <a:t>execution</a:t>
            </a:r>
            <a:r>
              <a:rPr lang="da-DK" sz="1700" dirty="0"/>
              <a:t>, and </a:t>
            </a:r>
            <a:r>
              <a:rPr lang="da-DK" sz="1700" dirty="0" err="1"/>
              <a:t>pass</a:t>
            </a:r>
            <a:r>
              <a:rPr lang="da-DK" sz="1700" dirty="0"/>
              <a:t> </a:t>
            </a:r>
            <a:r>
              <a:rPr lang="da-DK" sz="1700" dirty="0" err="1"/>
              <a:t>values</a:t>
            </a:r>
            <a:r>
              <a:rPr lang="da-DK" sz="1700" dirty="0"/>
              <a:t> to </a:t>
            </a:r>
            <a:r>
              <a:rPr lang="da-DK" sz="1700" dirty="0" err="1"/>
              <a:t>each</a:t>
            </a:r>
            <a:r>
              <a:rPr lang="da-DK" sz="1700" dirty="0"/>
              <a:t> </a:t>
            </a:r>
            <a:r>
              <a:rPr lang="da-DK" sz="1700" dirty="0" err="1"/>
              <a:t>other</a:t>
            </a:r>
            <a:r>
              <a:rPr lang="da-DK" sz="1700" dirty="0"/>
              <a:t> </a:t>
            </a:r>
            <a:r>
              <a:rPr lang="da-DK" sz="1700" dirty="0" err="1"/>
              <a:t>using</a:t>
            </a:r>
            <a:r>
              <a:rPr lang="da-DK" sz="1700" dirty="0"/>
              <a:t> </a:t>
            </a:r>
            <a:r>
              <a:rPr lang="da-DK" sz="1700" dirty="0" err="1"/>
              <a:t>numbered</a:t>
            </a:r>
            <a:r>
              <a:rPr lang="da-DK" sz="1700" dirty="0"/>
              <a:t> "</a:t>
            </a:r>
            <a:r>
              <a:rPr lang="da-DK" sz="1700" dirty="0" err="1"/>
              <a:t>tokens</a:t>
            </a:r>
            <a:r>
              <a:rPr lang="da-DK" sz="1700" dirty="0"/>
              <a:t>".</a:t>
            </a:r>
          </a:p>
          <a:p>
            <a:r>
              <a:rPr lang="da-DK" sz="1700" dirty="0"/>
              <a:t>New system </a:t>
            </a:r>
            <a:r>
              <a:rPr lang="da-DK" sz="1700" dirty="0" err="1"/>
              <a:t>function</a:t>
            </a:r>
            <a:r>
              <a:rPr lang="da-DK" sz="1700" dirty="0"/>
              <a:t> </a:t>
            </a:r>
            <a:r>
              <a:rPr lang="da-DK" sz="1700" dirty="0">
                <a:latin typeface="APL385 Unicode" panose="020B0709000202000203" pitchFamily="49" charset="0"/>
              </a:rPr>
              <a:t>⎕TALLOC</a:t>
            </a:r>
            <a:r>
              <a:rPr lang="da-DK" sz="1700" dirty="0"/>
              <a:t> </a:t>
            </a:r>
            <a:r>
              <a:rPr lang="da-DK" sz="1700" dirty="0" err="1"/>
              <a:t>allocates</a:t>
            </a:r>
            <a:r>
              <a:rPr lang="da-DK" sz="1700" dirty="0"/>
              <a:t> </a:t>
            </a:r>
            <a:r>
              <a:rPr lang="da-DK" sz="1700" dirty="0" err="1"/>
              <a:t>token</a:t>
            </a:r>
            <a:r>
              <a:rPr lang="da-DK" sz="1700" dirty="0"/>
              <a:t> ranges, </a:t>
            </a:r>
            <a:r>
              <a:rPr lang="da-DK" sz="1700" dirty="0" err="1"/>
              <a:t>allowing</a:t>
            </a:r>
            <a:r>
              <a:rPr lang="da-DK" sz="1700" dirty="0"/>
              <a:t> independent components to </a:t>
            </a:r>
            <a:r>
              <a:rPr lang="da-DK" sz="1700" dirty="0" err="1"/>
              <a:t>avoid</a:t>
            </a:r>
            <a:r>
              <a:rPr lang="da-DK" sz="1700" dirty="0"/>
              <a:t> </a:t>
            </a:r>
            <a:r>
              <a:rPr lang="da-DK" sz="1700" dirty="0" err="1"/>
              <a:t>using</a:t>
            </a:r>
            <a:r>
              <a:rPr lang="da-DK" sz="1700" dirty="0"/>
              <a:t> the same </a:t>
            </a:r>
            <a:r>
              <a:rPr lang="da-DK" sz="1700" dirty="0" err="1"/>
              <a:t>tokens</a:t>
            </a:r>
            <a:r>
              <a:rPr lang="da-DK" sz="1700" dirty="0"/>
              <a:t>.</a:t>
            </a:r>
          </a:p>
          <a:p>
            <a:r>
              <a:rPr lang="da-DK" sz="1700" dirty="0">
                <a:latin typeface="APL385 Unicode" panose="020B0709000202000203" pitchFamily="49" charset="0"/>
              </a:rPr>
              <a:t>⎕TALLOC</a:t>
            </a:r>
            <a:r>
              <a:rPr lang="da-DK" sz="1700" dirty="0"/>
              <a:t> returns a single </a:t>
            </a:r>
            <a:r>
              <a:rPr lang="da-DK" sz="1700" dirty="0" err="1"/>
              <a:t>integer</a:t>
            </a:r>
            <a:r>
              <a:rPr lang="da-DK" sz="1700" dirty="0"/>
              <a:t> </a:t>
            </a:r>
            <a:r>
              <a:rPr lang="da-DK" sz="1700" b="1" dirty="0"/>
              <a:t>n</a:t>
            </a:r>
            <a:r>
              <a:rPr lang="da-DK" sz="1700" dirty="0"/>
              <a:t>, granting the right to </a:t>
            </a:r>
            <a:r>
              <a:rPr lang="da-DK" sz="1700" dirty="0" err="1"/>
              <a:t>use</a:t>
            </a:r>
            <a:r>
              <a:rPr lang="da-DK" sz="1700" dirty="0"/>
              <a:t> </a:t>
            </a:r>
            <a:r>
              <a:rPr lang="da-DK" sz="1700" dirty="0" err="1">
                <a:solidFill>
                  <a:srgbClr val="FF0000"/>
                </a:solidFill>
              </a:rPr>
              <a:t>floating</a:t>
            </a:r>
            <a:r>
              <a:rPr lang="da-DK" sz="1700" dirty="0">
                <a:solidFill>
                  <a:srgbClr val="FF0000"/>
                </a:solidFill>
              </a:rPr>
              <a:t>-point</a:t>
            </a:r>
            <a:r>
              <a:rPr lang="da-DK" sz="1700" dirty="0"/>
              <a:t> </a:t>
            </a:r>
            <a:r>
              <a:rPr lang="da-DK" sz="1700" dirty="0" err="1"/>
              <a:t>token</a:t>
            </a:r>
            <a:r>
              <a:rPr lang="da-DK" sz="1700" dirty="0"/>
              <a:t> ids in the range </a:t>
            </a:r>
            <a:r>
              <a:rPr lang="da-DK" sz="1700" b="1" dirty="0"/>
              <a:t>&lt; n , n+1 &gt;</a:t>
            </a:r>
          </a:p>
          <a:p>
            <a:r>
              <a:rPr lang="da-DK" sz="2200" b="1" dirty="0"/>
              <a:t>NB not </a:t>
            </a:r>
            <a:r>
              <a:rPr lang="da-DK" sz="2200" b="1" dirty="0" err="1"/>
              <a:t>including</a:t>
            </a:r>
            <a:r>
              <a:rPr lang="da-DK" sz="2200" b="1" dirty="0"/>
              <a:t> the (</a:t>
            </a:r>
            <a:r>
              <a:rPr lang="da-DK" sz="2200" b="1" dirty="0" err="1"/>
              <a:t>integer</a:t>
            </a:r>
            <a:r>
              <a:rPr lang="da-DK" sz="2200" b="1" dirty="0"/>
              <a:t>) end points</a:t>
            </a:r>
          </a:p>
          <a:p>
            <a:pPr lvl="1"/>
            <a:r>
              <a:rPr lang="da-DK" sz="1600" dirty="0"/>
              <a:t>This </a:t>
            </a:r>
            <a:r>
              <a:rPr lang="da-DK" sz="1600" dirty="0" err="1"/>
              <a:t>allows</a:t>
            </a:r>
            <a:r>
              <a:rPr lang="da-DK" sz="1600" dirty="0"/>
              <a:t> old-style </a:t>
            </a:r>
            <a:r>
              <a:rPr lang="da-DK" sz="1600" dirty="0" err="1"/>
              <a:t>integer</a:t>
            </a:r>
            <a:r>
              <a:rPr lang="da-DK" sz="1600" dirty="0"/>
              <a:t> </a:t>
            </a:r>
            <a:r>
              <a:rPr lang="da-DK" sz="1600" dirty="0" err="1"/>
              <a:t>tokens</a:t>
            </a:r>
            <a:r>
              <a:rPr lang="da-DK" sz="1600" dirty="0"/>
              <a:t> to </a:t>
            </a:r>
            <a:r>
              <a:rPr lang="da-DK" sz="1600" dirty="0" err="1"/>
              <a:t>be</a:t>
            </a:r>
            <a:r>
              <a:rPr lang="da-DK" sz="1600" dirty="0"/>
              <a:t> </a:t>
            </a:r>
            <a:r>
              <a:rPr lang="da-DK" sz="1600" dirty="0" err="1"/>
              <a:t>used</a:t>
            </a:r>
            <a:r>
              <a:rPr lang="da-DK" sz="1600" dirty="0"/>
              <a:t> by </a:t>
            </a:r>
            <a:r>
              <a:rPr lang="da-DK" sz="1600" dirty="0" err="1"/>
              <a:t>existing</a:t>
            </a:r>
            <a:r>
              <a:rPr lang="da-DK" sz="1600" dirty="0"/>
              <a:t> </a:t>
            </a:r>
            <a:r>
              <a:rPr lang="da-DK" sz="1600" dirty="0" err="1"/>
              <a:t>applications</a:t>
            </a:r>
            <a:r>
              <a:rPr lang="da-DK" sz="1600" dirty="0"/>
              <a:t> </a:t>
            </a:r>
            <a:r>
              <a:rPr lang="da-DK" sz="1600" dirty="0" err="1"/>
              <a:t>without</a:t>
            </a:r>
            <a:r>
              <a:rPr lang="da-DK" sz="1600" dirty="0"/>
              <a:t> </a:t>
            </a:r>
            <a:r>
              <a:rPr lang="da-DK" sz="1600" dirty="0" err="1"/>
              <a:t>conflicting</a:t>
            </a:r>
            <a:r>
              <a:rPr lang="da-DK" sz="1600" dirty="0"/>
              <a:t> with new </a:t>
            </a:r>
            <a:r>
              <a:rPr lang="da-DK" sz="1600" dirty="0" err="1"/>
              <a:t>modules</a:t>
            </a:r>
            <a:endParaRPr lang="da-DK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0FCBD9-4DDF-60A6-4C82-EE9C5AF9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a-DK" sz="3600" dirty="0" err="1"/>
              <a:t>Token</a:t>
            </a:r>
            <a:r>
              <a:rPr lang="da-DK" sz="3600" dirty="0"/>
              <a:t> Range Reservation</a:t>
            </a:r>
          </a:p>
        </p:txBody>
      </p:sp>
      <p:pic>
        <p:nvPicPr>
          <p:cNvPr id="2050" name="Picture 2" descr="cheap plastic tokens, cheap plastic tokens Suppliers and Manufacturers at  Alibaba.com">
            <a:extLst>
              <a:ext uri="{FF2B5EF4-FFF2-40B4-BE49-F238E27FC236}">
                <a16:creationId xmlns:a16="http://schemas.microsoft.com/office/drawing/2014/main" id="{1B4E29FE-9F0E-B1C7-79EA-4630C2D3C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56" y="1264925"/>
            <a:ext cx="1631043" cy="16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0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6ECADD9E-C2B2-4F5D-9206-03CFD331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55" y="636535"/>
            <a:ext cx="3099781" cy="38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D12366-5A91-4F37-9B47-C8BAC5DB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Geoff has Retired (!)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36744-AFDF-4804-B51B-52F6D3B98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4458"/>
            <a:ext cx="4961704" cy="14793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With John Scholes, Geoff Streeter implemented Dyalog APL v1.0 in 1981-1983 </a:t>
            </a:r>
          </a:p>
          <a:p>
            <a:r>
              <a:rPr lang="en-US" dirty="0"/>
              <a:t>We hope to welcome Geoff back for a retrospective talk at Dyalog'24 in (September 15-19, Glasgow)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239923-D6EF-A806-F407-95BE0C5B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1" y="2235449"/>
            <a:ext cx="4036848" cy="22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07191-9E03-E83E-6B17-5CA94CADE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55552"/>
            <a:ext cx="6512701" cy="33876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2000" dirty="0"/>
              <a:t>IF a WS FULL </a:t>
            </a:r>
            <a:r>
              <a:rPr lang="da-DK" sz="2000" dirty="0" err="1"/>
              <a:t>leaves</a:t>
            </a:r>
            <a:r>
              <a:rPr lang="da-DK" sz="2000" dirty="0"/>
              <a:t> VERY </a:t>
            </a:r>
            <a:r>
              <a:rPr lang="da-DK" sz="2000" dirty="0" err="1"/>
              <a:t>little</a:t>
            </a:r>
            <a:r>
              <a:rPr lang="da-DK" sz="2000" dirty="0"/>
              <a:t> </a:t>
            </a:r>
            <a:r>
              <a:rPr lang="da-DK" sz="2000" dirty="0" err="1"/>
              <a:t>free</a:t>
            </a:r>
            <a:r>
              <a:rPr lang="da-DK" sz="2000" dirty="0"/>
              <a:t> </a:t>
            </a:r>
            <a:r>
              <a:rPr lang="da-DK" sz="2000" dirty="0" err="1"/>
              <a:t>space</a:t>
            </a:r>
            <a:r>
              <a:rPr lang="da-DK" sz="2000" dirty="0"/>
              <a:t>, </a:t>
            </a:r>
            <a:br>
              <a:rPr lang="da-DK" sz="2000" dirty="0"/>
            </a:br>
            <a:r>
              <a:rPr lang="da-DK" sz="2000" dirty="0"/>
              <a:t>THEN the interpreter and IDE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malfunction</a:t>
            </a:r>
            <a:endParaRPr lang="da-DK" sz="2000" dirty="0"/>
          </a:p>
          <a:p>
            <a:pPr lvl="1">
              <a:spcAft>
                <a:spcPts val="600"/>
              </a:spcAft>
            </a:pPr>
            <a:r>
              <a:rPr lang="da-DK" sz="1600" dirty="0"/>
              <a:t>For </a:t>
            </a:r>
            <a:r>
              <a:rPr lang="da-DK" sz="1600" dirty="0" err="1"/>
              <a:t>example</a:t>
            </a:r>
            <a:r>
              <a:rPr lang="da-DK" sz="1600" dirty="0"/>
              <a:t>, a </a:t>
            </a:r>
            <a:r>
              <a:rPr lang="da-DK" sz="1600" dirty="0" err="1"/>
              <a:t>runaway</a:t>
            </a:r>
            <a:r>
              <a:rPr lang="da-DK" sz="1600" dirty="0"/>
              <a:t> </a:t>
            </a:r>
            <a:r>
              <a:rPr lang="da-DK" sz="1600" dirty="0" err="1"/>
              <a:t>recursion</a:t>
            </a:r>
            <a:r>
              <a:rPr lang="da-DK" sz="1600" dirty="0"/>
              <a:t> </a:t>
            </a:r>
            <a:r>
              <a:rPr lang="da-DK" sz="1600" dirty="0" err="1"/>
              <a:t>can</a:t>
            </a:r>
            <a:r>
              <a:rPr lang="da-DK" sz="1600" dirty="0"/>
              <a:t> </a:t>
            </a:r>
            <a:r>
              <a:rPr lang="da-DK" sz="1600" dirty="0" err="1"/>
              <a:t>leave</a:t>
            </a:r>
            <a:r>
              <a:rPr lang="da-DK" sz="1600" dirty="0"/>
              <a:t> </a:t>
            </a:r>
            <a:r>
              <a:rPr lang="da-DK" sz="1600" dirty="0" err="1"/>
              <a:t>only</a:t>
            </a:r>
            <a:r>
              <a:rPr lang="da-DK" sz="1600" dirty="0"/>
              <a:t> a </a:t>
            </a:r>
            <a:r>
              <a:rPr lang="da-DK" sz="1600" dirty="0" err="1"/>
              <a:t>few</a:t>
            </a:r>
            <a:r>
              <a:rPr lang="da-DK" sz="1600" dirty="0"/>
              <a:t> bytes of </a:t>
            </a:r>
            <a:r>
              <a:rPr lang="da-DK" sz="1600" dirty="0" err="1"/>
              <a:t>free</a:t>
            </a:r>
            <a:r>
              <a:rPr lang="da-DK" sz="1600" dirty="0"/>
              <a:t> </a:t>
            </a:r>
            <a:r>
              <a:rPr lang="da-DK" sz="1600" dirty="0" err="1"/>
              <a:t>workspace</a:t>
            </a:r>
            <a:endParaRPr lang="da-DK" sz="1600" dirty="0"/>
          </a:p>
          <a:p>
            <a:pPr lvl="1">
              <a:spcAft>
                <a:spcPts val="600"/>
              </a:spcAft>
            </a:pPr>
            <a:r>
              <a:rPr lang="da-DK" sz="1600" b="1" dirty="0" err="1">
                <a:solidFill>
                  <a:srgbClr val="FF0000"/>
                </a:solidFill>
              </a:rPr>
              <a:t>Error</a:t>
            </a:r>
            <a:r>
              <a:rPr lang="da-DK" sz="1600" b="1" dirty="0">
                <a:solidFill>
                  <a:srgbClr val="FF0000"/>
                </a:solidFill>
              </a:rPr>
              <a:t> </a:t>
            </a:r>
            <a:r>
              <a:rPr lang="da-DK" sz="1600" b="1" dirty="0" err="1">
                <a:solidFill>
                  <a:srgbClr val="FF0000"/>
                </a:solidFill>
              </a:rPr>
              <a:t>trapping</a:t>
            </a:r>
            <a:r>
              <a:rPr lang="da-DK" sz="1600" b="1" dirty="0">
                <a:solidFill>
                  <a:srgbClr val="FF0000"/>
                </a:solidFill>
              </a:rPr>
              <a:t> </a:t>
            </a:r>
            <a:r>
              <a:rPr lang="da-DK" sz="1600" b="1" dirty="0" err="1">
                <a:solidFill>
                  <a:srgbClr val="FF0000"/>
                </a:solidFill>
              </a:rPr>
              <a:t>may</a:t>
            </a:r>
            <a:r>
              <a:rPr lang="da-DK" sz="1600" b="1" dirty="0">
                <a:solidFill>
                  <a:srgbClr val="FF0000"/>
                </a:solidFill>
              </a:rPr>
              <a:t> not </a:t>
            </a:r>
            <a:r>
              <a:rPr lang="da-DK" sz="1600" b="1" dirty="0" err="1">
                <a:solidFill>
                  <a:srgbClr val="FF0000"/>
                </a:solidFill>
              </a:rPr>
              <a:t>be</a:t>
            </a:r>
            <a:r>
              <a:rPr lang="da-DK" sz="1600" b="1" dirty="0">
                <a:solidFill>
                  <a:srgbClr val="FF0000"/>
                </a:solidFill>
              </a:rPr>
              <a:t> </a:t>
            </a:r>
            <a:r>
              <a:rPr lang="da-DK" sz="1600" b="1" dirty="0" err="1">
                <a:solidFill>
                  <a:srgbClr val="FF0000"/>
                </a:solidFill>
              </a:rPr>
              <a:t>possible</a:t>
            </a:r>
            <a:r>
              <a:rPr lang="da-DK" sz="1600" b="1" dirty="0">
                <a:solidFill>
                  <a:srgbClr val="FF0000"/>
                </a:solidFill>
              </a:rPr>
              <a:t> (system </a:t>
            </a:r>
            <a:r>
              <a:rPr lang="da-DK" sz="1600" b="1" dirty="0" err="1">
                <a:solidFill>
                  <a:srgbClr val="FF0000"/>
                </a:solidFill>
              </a:rPr>
              <a:t>might</a:t>
            </a:r>
            <a:r>
              <a:rPr lang="da-DK" sz="1600" b="1" dirty="0">
                <a:solidFill>
                  <a:srgbClr val="FF0000"/>
                </a:solidFill>
              </a:rPr>
              <a:t> just stop)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Version 19.0 </a:t>
            </a:r>
            <a:r>
              <a:rPr lang="da-DK" sz="2000" dirty="0" err="1"/>
              <a:t>allocates</a:t>
            </a:r>
            <a:r>
              <a:rPr lang="da-DK" sz="2000" dirty="0"/>
              <a:t> 1% of MAXWS as a buffer </a:t>
            </a:r>
            <a:r>
              <a:rPr lang="da-DK" sz="2000" dirty="0" err="1"/>
              <a:t>which</a:t>
            </a:r>
            <a:r>
              <a:rPr lang="da-DK" sz="2000" dirty="0"/>
              <a:t> is </a:t>
            </a:r>
            <a:r>
              <a:rPr lang="da-DK" sz="2000" dirty="0" err="1"/>
              <a:t>released</a:t>
            </a:r>
            <a:r>
              <a:rPr lang="da-DK" sz="2000" dirty="0"/>
              <a:t> on WS FULL</a:t>
            </a:r>
          </a:p>
          <a:p>
            <a:pPr lvl="1">
              <a:spcAft>
                <a:spcPts val="600"/>
              </a:spcAft>
            </a:pPr>
            <a:r>
              <a:rPr lang="da-DK" sz="1600" dirty="0" err="1"/>
              <a:t>Allows</a:t>
            </a:r>
            <a:r>
              <a:rPr lang="da-DK" sz="1600" dirty="0"/>
              <a:t> WS FULL </a:t>
            </a:r>
            <a:r>
              <a:rPr lang="da-DK" sz="1600" dirty="0" err="1"/>
              <a:t>traps</a:t>
            </a:r>
            <a:r>
              <a:rPr lang="da-DK" sz="1600" dirty="0"/>
              <a:t> to </a:t>
            </a:r>
            <a:r>
              <a:rPr lang="da-DK" sz="1600" dirty="0" err="1"/>
              <a:t>be</a:t>
            </a:r>
            <a:r>
              <a:rPr lang="da-DK" sz="1600" dirty="0"/>
              <a:t> </a:t>
            </a:r>
            <a:r>
              <a:rPr lang="da-DK" sz="1600" dirty="0" err="1"/>
              <a:t>safely</a:t>
            </a:r>
            <a:r>
              <a:rPr lang="da-DK" sz="1600" dirty="0"/>
              <a:t> </a:t>
            </a:r>
            <a:r>
              <a:rPr lang="da-DK" sz="1600" dirty="0" err="1"/>
              <a:t>processed</a:t>
            </a:r>
            <a:endParaRPr lang="da-DK" sz="1600" dirty="0"/>
          </a:p>
          <a:p>
            <a:pPr lvl="2">
              <a:spcAft>
                <a:spcPts val="600"/>
              </a:spcAft>
            </a:pPr>
            <a:r>
              <a:rPr lang="da-DK" sz="1400" dirty="0"/>
              <a:t>(the reservation </a:t>
            </a:r>
            <a:r>
              <a:rPr lang="da-DK" sz="1400" dirty="0" err="1"/>
              <a:t>size</a:t>
            </a:r>
            <a:r>
              <a:rPr lang="da-DK" sz="1400" dirty="0"/>
              <a:t> is </a:t>
            </a:r>
            <a:r>
              <a:rPr lang="da-DK" sz="1400" dirty="0" err="1"/>
              <a:t>configurable</a:t>
            </a:r>
            <a:r>
              <a:rPr lang="da-DK" sz="1400" dirty="0"/>
              <a:t>)</a:t>
            </a:r>
          </a:p>
          <a:p>
            <a:pPr lvl="2">
              <a:spcAft>
                <a:spcPts val="600"/>
              </a:spcAft>
            </a:pPr>
            <a:r>
              <a:rPr lang="da-DK" sz="1400" dirty="0" err="1"/>
              <a:t>After</a:t>
            </a:r>
            <a:r>
              <a:rPr lang="da-DK" sz="1400" dirty="0"/>
              <a:t> </a:t>
            </a:r>
            <a:r>
              <a:rPr lang="da-DK" sz="1400" dirty="0" err="1"/>
              <a:t>successful</a:t>
            </a:r>
            <a:r>
              <a:rPr lang="da-DK" sz="1400" dirty="0"/>
              <a:t> trap handling, </a:t>
            </a:r>
            <a:r>
              <a:rPr lang="da-DK" sz="1400" dirty="0" err="1"/>
              <a:t>space</a:t>
            </a:r>
            <a:r>
              <a:rPr lang="da-DK" sz="1400" dirty="0"/>
              <a:t> is re-</a:t>
            </a:r>
            <a:r>
              <a:rPr lang="da-DK" sz="1400" dirty="0" err="1"/>
              <a:t>acquired</a:t>
            </a:r>
            <a:endParaRPr lang="da-DK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0FCBD9-4DDF-60A6-4C82-EE9C5AF9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sz="3600" dirty="0"/>
              <a:t>WS FULL Handling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D73FE-C064-1A8B-9FC1-0EA4E784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420" y="1155552"/>
            <a:ext cx="1970518" cy="20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9801B8-0FA3-5268-C75A-F8E5B299342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9FB8C-FC9D-6074-4472-182F41285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700" dirty="0" err="1"/>
              <a:t>Historically</a:t>
            </a:r>
            <a:r>
              <a:rPr lang="da-DK" sz="1700" dirty="0"/>
              <a:t>, </a:t>
            </a:r>
            <a:r>
              <a:rPr lang="da-DK" sz="1700" dirty="0" err="1"/>
              <a:t>Dyalog</a:t>
            </a:r>
            <a:r>
              <a:rPr lang="da-DK" sz="1700" dirty="0"/>
              <a:t> APL has re-</a:t>
            </a:r>
            <a:r>
              <a:rPr lang="da-DK" sz="1700" dirty="0" err="1"/>
              <a:t>generated</a:t>
            </a:r>
            <a:r>
              <a:rPr lang="da-DK" sz="1700" dirty="0"/>
              <a:t> source </a:t>
            </a:r>
            <a:r>
              <a:rPr lang="da-DK" sz="1700" dirty="0" err="1"/>
              <a:t>code</a:t>
            </a:r>
            <a:r>
              <a:rPr lang="da-DK" sz="1700" dirty="0"/>
              <a:t> from </a:t>
            </a:r>
            <a:r>
              <a:rPr lang="da-DK" sz="1700" dirty="0" err="1"/>
              <a:t>tokenised</a:t>
            </a:r>
            <a:r>
              <a:rPr lang="da-DK" sz="1700" dirty="0"/>
              <a:t> </a:t>
            </a:r>
            <a:r>
              <a:rPr lang="da-DK" sz="1700" dirty="0" err="1"/>
              <a:t>code</a:t>
            </a:r>
            <a:r>
              <a:rPr lang="da-DK" sz="1700" dirty="0"/>
              <a:t> </a:t>
            </a:r>
            <a:r>
              <a:rPr lang="da-DK" sz="1700" dirty="0" err="1"/>
              <a:t>when</a:t>
            </a:r>
            <a:r>
              <a:rPr lang="da-DK" sz="1700" dirty="0"/>
              <a:t> an editor is </a:t>
            </a:r>
            <a:r>
              <a:rPr lang="da-DK" sz="1700" dirty="0" err="1"/>
              <a:t>opened</a:t>
            </a:r>
            <a:r>
              <a:rPr lang="da-DK" sz="1700" dirty="0"/>
              <a:t>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sz="1300" dirty="0"/>
              <a:t>This </a:t>
            </a:r>
            <a:r>
              <a:rPr lang="da-DK" sz="1300" dirty="0" err="1"/>
              <a:t>does</a:t>
            </a:r>
            <a:r>
              <a:rPr lang="da-DK" sz="1300" dirty="0"/>
              <a:t> </a:t>
            </a:r>
            <a:r>
              <a:rPr lang="da-DK" sz="1300" b="1" dirty="0"/>
              <a:t>not</a:t>
            </a:r>
            <a:r>
              <a:rPr lang="da-DK" sz="1300" dirty="0"/>
              <a:t> </a:t>
            </a:r>
            <a:r>
              <a:rPr lang="da-DK" sz="1300" dirty="0" err="1"/>
              <a:t>preserve</a:t>
            </a:r>
            <a:r>
              <a:rPr lang="da-DK" sz="1300" dirty="0"/>
              <a:t> </a:t>
            </a:r>
            <a:r>
              <a:rPr lang="da-DK" sz="1300" dirty="0" err="1"/>
              <a:t>white</a:t>
            </a:r>
            <a:r>
              <a:rPr lang="da-DK" sz="1300" dirty="0"/>
              <a:t> </a:t>
            </a:r>
            <a:r>
              <a:rPr lang="da-DK" sz="1300" dirty="0" err="1"/>
              <a:t>space</a:t>
            </a:r>
            <a:r>
              <a:rPr lang="da-DK" sz="1300" dirty="0"/>
              <a:t> and </a:t>
            </a:r>
            <a:r>
              <a:rPr lang="da-DK" sz="1300" dirty="0" err="1"/>
              <a:t>constants</a:t>
            </a:r>
            <a:r>
              <a:rPr lang="da-DK" sz="1300" dirty="0"/>
              <a:t> </a:t>
            </a:r>
            <a:r>
              <a:rPr lang="da-DK" sz="1300" dirty="0" err="1"/>
              <a:t>exactly</a:t>
            </a:r>
            <a:r>
              <a:rPr lang="da-DK" sz="1300" dirty="0"/>
              <a:t> as </a:t>
            </a:r>
            <a:r>
              <a:rPr lang="da-DK" sz="1300" dirty="0" err="1"/>
              <a:t>typed</a:t>
            </a:r>
            <a:r>
              <a:rPr lang="da-DK" sz="1300" dirty="0"/>
              <a:t> by the user.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700" dirty="0"/>
              <a:t>For </a:t>
            </a:r>
            <a:r>
              <a:rPr lang="da-DK" sz="1700" dirty="0" err="1"/>
              <a:t>several</a:t>
            </a:r>
            <a:r>
              <a:rPr lang="da-DK" sz="1700" dirty="0"/>
              <a:t> releases, Dyalog APL has </a:t>
            </a:r>
            <a:r>
              <a:rPr lang="da-DK" sz="1700" dirty="0" err="1"/>
              <a:t>preserved</a:t>
            </a:r>
            <a:r>
              <a:rPr lang="da-DK" sz="1700" dirty="0"/>
              <a:t> source "as </a:t>
            </a:r>
            <a:r>
              <a:rPr lang="da-DK" sz="1700" dirty="0" err="1"/>
              <a:t>typed</a:t>
            </a:r>
            <a:r>
              <a:rPr lang="da-DK" sz="1700" dirty="0"/>
              <a:t>" </a:t>
            </a:r>
            <a:r>
              <a:rPr lang="da-DK" sz="1700" dirty="0" err="1"/>
              <a:t>when</a:t>
            </a:r>
            <a:r>
              <a:rPr lang="da-DK" sz="1700" dirty="0"/>
              <a:t> a </a:t>
            </a:r>
            <a:r>
              <a:rPr lang="da-DK" sz="1700" dirty="0" err="1"/>
              <a:t>function</a:t>
            </a:r>
            <a:r>
              <a:rPr lang="da-DK" sz="1700" dirty="0"/>
              <a:t> or operator </a:t>
            </a:r>
            <a:r>
              <a:rPr lang="da-DK" sz="1700" dirty="0" err="1"/>
              <a:t>was</a:t>
            </a:r>
            <a:r>
              <a:rPr lang="da-DK" sz="1700" dirty="0"/>
              <a:t> </a:t>
            </a:r>
            <a:r>
              <a:rPr lang="da-DK" sz="1700" dirty="0" err="1"/>
              <a:t>created</a:t>
            </a:r>
            <a:r>
              <a:rPr lang="da-DK" sz="1700" dirty="0"/>
              <a:t> </a:t>
            </a:r>
            <a:r>
              <a:rPr lang="da-DK" sz="1700" dirty="0" err="1"/>
              <a:t>using</a:t>
            </a:r>
            <a:r>
              <a:rPr lang="da-DK" sz="1700" dirty="0"/>
              <a:t> </a:t>
            </a:r>
            <a:r>
              <a:rPr lang="da-DK" sz="1700" dirty="0">
                <a:latin typeface="APL385 Unicode" panose="020B0709000202000203" pitchFamily="49" charset="0"/>
              </a:rPr>
              <a:t>⎕FIX</a:t>
            </a:r>
          </a:p>
          <a:p>
            <a:pPr marL="4572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500" dirty="0">
                <a:latin typeface="APL385 Unicode" panose="020B0709000202000203" pitchFamily="49" charset="0"/>
              </a:rPr>
              <a:t>	2 ⎕FIX 'file://myapp/foo.aplf'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700" dirty="0">
                <a:latin typeface="+mn-lt"/>
              </a:rPr>
              <a:t>From version 19.0, the default is to preserve source </a:t>
            </a:r>
            <a:br>
              <a:rPr lang="en-GB" sz="1700" dirty="0">
                <a:latin typeface="+mn-lt"/>
              </a:rPr>
            </a:br>
            <a:r>
              <a:rPr lang="en-GB" sz="1700" dirty="0">
                <a:latin typeface="+mn-lt"/>
              </a:rPr>
              <a:t>as typed within the workspace for *all* </a:t>
            </a:r>
            <a:r>
              <a:rPr lang="en-GB" sz="1700" dirty="0" err="1">
                <a:latin typeface="+mn-lt"/>
              </a:rPr>
              <a:t>fns</a:t>
            </a:r>
            <a:r>
              <a:rPr lang="en-GB" sz="1700" dirty="0">
                <a:latin typeface="+mn-lt"/>
              </a:rPr>
              <a:t> and ops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sz="1300" dirty="0">
                <a:latin typeface="+mn-lt"/>
              </a:rPr>
              <a:t>NB: Old behaviour can be selected if desired.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67F5C-26C5-AE65-9062-AC543250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a-DK" sz="3600" dirty="0"/>
              <a:t>Source "as </a:t>
            </a:r>
            <a:r>
              <a:rPr lang="da-DK" sz="3600" dirty="0" err="1"/>
              <a:t>typed</a:t>
            </a:r>
            <a:r>
              <a:rPr lang="da-DK" sz="3600" dirty="0"/>
              <a:t>" by default</a:t>
            </a:r>
          </a:p>
        </p:txBody>
      </p:sp>
      <p:pic>
        <p:nvPicPr>
          <p:cNvPr id="1026" name="Picture 2" descr="Dead Sea Scrolls, other items on display | The Blade">
            <a:extLst>
              <a:ext uri="{FF2B5EF4-FFF2-40B4-BE49-F238E27FC236}">
                <a16:creationId xmlns:a16="http://schemas.microsoft.com/office/drawing/2014/main" id="{C25FE2E3-5A5D-7DF3-6D37-A3A68482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25" y="1264925"/>
            <a:ext cx="2224070" cy="15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267F5C-26C5-AE65-9062-AC543250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a-DK" sz="3600" dirty="0" err="1"/>
              <a:t>Multi</a:t>
            </a:r>
            <a:r>
              <a:rPr lang="da-DK" sz="3600" dirty="0"/>
              <a:t>-line input On by Default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BAF1B-2208-AF92-976E-C17711C3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46" y="988037"/>
            <a:ext cx="6919546" cy="41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1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9FB8C-FC9D-6074-4472-182F4128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894237" cy="324204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da-DK" dirty="0" err="1"/>
              <a:t>Use</a:t>
            </a:r>
            <a:r>
              <a:rPr lang="da-DK" dirty="0"/>
              <a:t> of the </a:t>
            </a:r>
            <a:r>
              <a:rPr lang="da-DK" dirty="0" err="1"/>
              <a:t>HTMLRenderer</a:t>
            </a:r>
            <a:r>
              <a:rPr lang="da-DK" dirty="0"/>
              <a:t> </a:t>
            </a:r>
            <a:r>
              <a:rPr lang="da-DK" dirty="0" err="1"/>
              <a:t>continues</a:t>
            </a:r>
            <a:r>
              <a:rPr lang="da-DK" dirty="0"/>
              <a:t> to </a:t>
            </a:r>
            <a:r>
              <a:rPr lang="da-DK" dirty="0" err="1"/>
              <a:t>grow</a:t>
            </a:r>
            <a:r>
              <a:rPr lang="da-DK" dirty="0"/>
              <a:t>.</a:t>
            </a:r>
          </a:p>
          <a:p>
            <a:pPr marL="57150" indent="0">
              <a:buNone/>
            </a:pPr>
            <a:r>
              <a:rPr lang="da-DK" dirty="0"/>
              <a:t>New features </a:t>
            </a:r>
            <a:r>
              <a:rPr lang="da-DK" dirty="0" err="1"/>
              <a:t>include</a:t>
            </a:r>
            <a:r>
              <a:rPr lang="da-DK" dirty="0"/>
              <a:t>:</a:t>
            </a:r>
          </a:p>
          <a:p>
            <a:r>
              <a:rPr lang="da-DK" dirty="0" err="1"/>
              <a:t>ExecuteJavaScript</a:t>
            </a:r>
            <a:r>
              <a:rPr lang="da-DK" dirty="0"/>
              <a:t> (</a:t>
            </a:r>
            <a:r>
              <a:rPr lang="da-DK" dirty="0" err="1"/>
              <a:t>asynchronous</a:t>
            </a:r>
            <a:r>
              <a:rPr lang="da-DK" dirty="0"/>
              <a:t>)</a:t>
            </a:r>
          </a:p>
          <a:p>
            <a:r>
              <a:rPr lang="da-DK" dirty="0" err="1"/>
              <a:t>AllowContextMenu</a:t>
            </a:r>
            <a:endParaRPr lang="da-DK" dirty="0"/>
          </a:p>
          <a:p>
            <a:r>
              <a:rPr lang="da-DK" dirty="0" err="1"/>
              <a:t>Get</a:t>
            </a:r>
            <a:r>
              <a:rPr lang="da-DK" dirty="0"/>
              <a:t>/</a:t>
            </a:r>
            <a:r>
              <a:rPr lang="da-DK" dirty="0" err="1"/>
              <a:t>SetZoomLevel</a:t>
            </a:r>
            <a:endParaRPr lang="da-DK" dirty="0"/>
          </a:p>
          <a:p>
            <a:r>
              <a:rPr lang="da-DK" dirty="0" err="1"/>
              <a:t>IsLoading</a:t>
            </a:r>
            <a:r>
              <a:rPr lang="da-DK" dirty="0"/>
              <a:t> + </a:t>
            </a:r>
            <a:r>
              <a:rPr lang="da-DK" dirty="0" err="1"/>
              <a:t>LoadEnd</a:t>
            </a:r>
            <a:r>
              <a:rPr lang="da-DK" dirty="0"/>
              <a:t> event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67F5C-26C5-AE65-9062-AC543250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a-DK" sz="3600" dirty="0" err="1"/>
              <a:t>HTMLRenderer</a:t>
            </a:r>
            <a:r>
              <a:rPr lang="da-DK" sz="3600" dirty="0"/>
              <a:t> </a:t>
            </a:r>
            <a:r>
              <a:rPr lang="da-DK" sz="3600" dirty="0" err="1"/>
              <a:t>updates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D151F-10A4-F76A-1086-EFF3A798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24" y="1348052"/>
            <a:ext cx="1452374" cy="145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59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85592A-4AE5-66EC-003B-7E51B5893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HTMLRenderer</a:t>
            </a:r>
            <a:r>
              <a:rPr lang="da-DK" dirty="0"/>
              <a:t> – </a:t>
            </a:r>
            <a:r>
              <a:rPr lang="da-DK" dirty="0" err="1"/>
              <a:t>what's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?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ED40FE3-3FBF-CC77-B810-485D48549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45525"/>
            <a:ext cx="725070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pic←'https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://www.konventum.dk/media/jjcjop23/carousel_damgaard_1135x604.png'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MyForm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'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⎕WC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HTMLRenderer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' ('Hello &lt;b&gt;Dyalog''23!&lt;/b&gt;&lt;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br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/&gt;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        &lt;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img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src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="',pic,'" height=400 width=600&gt;')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C5F57-4FC8-E4BD-4245-4488299B4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663" y="1826882"/>
            <a:ext cx="4231076" cy="3316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91866D-FE67-065C-415A-BC123AC75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12" y="131760"/>
            <a:ext cx="1452374" cy="145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F787C5-EA30-8CF0-7DA7-5D269E6A34BE}"/>
              </a:ext>
            </a:extLst>
          </p:cNvPr>
          <p:cNvSpPr txBox="1"/>
          <p:nvPr/>
        </p:nvSpPr>
        <p:spPr>
          <a:xfrm>
            <a:off x="7546282" y="1676467"/>
            <a:ext cx="1298753" cy="1200329"/>
          </a:xfrm>
          <a:prstGeom prst="rect">
            <a:avLst/>
          </a:prstGeom>
          <a:solidFill>
            <a:srgbClr val="BBB5D6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 err="1"/>
              <a:t>Chromium</a:t>
            </a:r>
            <a:br>
              <a:rPr lang="da-DK" dirty="0"/>
            </a:br>
            <a:r>
              <a:rPr lang="da-DK" dirty="0"/>
              <a:t>Embedded</a:t>
            </a:r>
          </a:p>
          <a:p>
            <a:pPr algn="ctr"/>
            <a:r>
              <a:rPr lang="da-DK" dirty="0"/>
              <a:t>Framework</a:t>
            </a:r>
          </a:p>
          <a:p>
            <a:pPr algn="ctr"/>
            <a:r>
              <a:rPr lang="da-DK" dirty="0"/>
              <a:t>(CEF)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6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9FB8C-FC9D-6074-4472-182F4128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2621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Bundled with v19.0:</a:t>
            </a:r>
          </a:p>
          <a:p>
            <a:r>
              <a:rPr lang="en-GB" sz="1700" dirty="0"/>
              <a:t>Link v4.0, with support for simple text vectors, vectors of text vectors, and character matrices in simple text files, configuration files, many small features &amp; fixes</a:t>
            </a:r>
          </a:p>
          <a:p>
            <a:r>
              <a:rPr lang="en-GB" sz="1700" dirty="0"/>
              <a:t>Prototypes of the Cider project manager and the Tatin package manager client will be bundled with v19.0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67F5C-26C5-AE65-9062-AC543250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dirty="0"/>
              <a:t>Source Code Management</a:t>
            </a: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008348B-589D-3060-78D8-E33A5940A83B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/>
              <a:t>Productivity</a:t>
            </a:r>
            <a:br>
              <a:rPr lang="da-DK" sz="2800" dirty="0"/>
            </a:br>
            <a:r>
              <a:rPr lang="da-DK" sz="2800" dirty="0"/>
              <a:t> &amp; IDE</a:t>
            </a:r>
            <a:endParaRPr lang="en-GB" sz="2800" dirty="0"/>
          </a:p>
        </p:txBody>
      </p:sp>
      <p:pic>
        <p:nvPicPr>
          <p:cNvPr id="3" name="Picture 2" descr="Link to Tatin main page">
            <a:extLst>
              <a:ext uri="{FF2B5EF4-FFF2-40B4-BE49-F238E27FC236}">
                <a16:creationId xmlns:a16="http://schemas.microsoft.com/office/drawing/2014/main" id="{23653D18-5F3C-DCCA-FCB2-2475A3341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58" y="3603402"/>
            <a:ext cx="903563" cy="9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F2BB43-CFF8-C313-AB5B-65B6B7C8C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7547" y="1163284"/>
            <a:ext cx="952986" cy="90356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DC0711-8CF5-1D37-8D2E-FCC1B7826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6416039" y="2347314"/>
            <a:ext cx="887895" cy="8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008366-64E7-BFA1-8BD5-15D5E0662C8C}"/>
              </a:ext>
            </a:extLst>
          </p:cNvPr>
          <p:cNvSpPr txBox="1"/>
          <p:nvPr/>
        </p:nvSpPr>
        <p:spPr>
          <a:xfrm>
            <a:off x="7668674" y="126492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Link</a:t>
            </a:r>
            <a:br>
              <a:rPr lang="da-DK" dirty="0"/>
            </a:br>
            <a:r>
              <a:rPr lang="da-DK" dirty="0"/>
              <a:t>(source)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25FD3-ED06-BA5D-6B27-2772AAA731FF}"/>
              </a:ext>
            </a:extLst>
          </p:cNvPr>
          <p:cNvSpPr txBox="1"/>
          <p:nvPr/>
        </p:nvSpPr>
        <p:spPr>
          <a:xfrm>
            <a:off x="7333172" y="2468095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Cider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projects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21FA7-208D-3283-8B6F-4C86B8AC1354}"/>
              </a:ext>
            </a:extLst>
          </p:cNvPr>
          <p:cNvSpPr txBox="1"/>
          <p:nvPr/>
        </p:nvSpPr>
        <p:spPr>
          <a:xfrm>
            <a:off x="6907889" y="3732017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packages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20F0B-0AE1-6E89-E922-280C662826B4}"/>
              </a:ext>
            </a:extLst>
          </p:cNvPr>
          <p:cNvSpPr txBox="1"/>
          <p:nvPr/>
        </p:nvSpPr>
        <p:spPr>
          <a:xfrm>
            <a:off x="829361" y="4055182"/>
            <a:ext cx="34847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Monday</a:t>
            </a:r>
            <a:r>
              <a:rPr lang="da-DK" sz="1400" b="1" dirty="0"/>
              <a:t> 16:45</a:t>
            </a:r>
            <a:r>
              <a:rPr lang="da-DK" sz="1400" dirty="0"/>
              <a:t> Using Packages</a:t>
            </a:r>
            <a:br>
              <a:rPr lang="da-DK" sz="1400" dirty="0"/>
            </a:br>
            <a:r>
              <a:rPr lang="da-DK" sz="1400" dirty="0"/>
              <a:t>(Morten Kromberg)</a:t>
            </a:r>
            <a:endParaRPr lang="da-DK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0534B-6240-FED7-4919-C89DA9237D1B}"/>
              </a:ext>
            </a:extLst>
          </p:cNvPr>
          <p:cNvSpPr txBox="1"/>
          <p:nvPr/>
        </p:nvSpPr>
        <p:spPr>
          <a:xfrm>
            <a:off x="829361" y="3412085"/>
            <a:ext cx="44372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Monday</a:t>
            </a:r>
            <a:r>
              <a:rPr lang="da-DK" sz="1400" b="1" dirty="0"/>
              <a:t> 16:15</a:t>
            </a:r>
            <a:r>
              <a:rPr lang="da-DK" sz="1400" dirty="0"/>
              <a:t> Evolution of </a:t>
            </a:r>
            <a:r>
              <a:rPr lang="da-DK" sz="1400" dirty="0" err="1"/>
              <a:t>APLTree</a:t>
            </a:r>
            <a:r>
              <a:rPr lang="da-DK" sz="1400" dirty="0"/>
              <a:t> and APL-</a:t>
            </a:r>
            <a:r>
              <a:rPr lang="da-DK" sz="1400" dirty="0" err="1"/>
              <a:t>cation</a:t>
            </a:r>
            <a:br>
              <a:rPr lang="da-DK" sz="1400" dirty="0"/>
            </a:br>
            <a:r>
              <a:rPr lang="da-DK" sz="1400" dirty="0"/>
              <a:t>(Kai Jaeger)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878781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F9DF-C7C6-4A1D-A3CA-CA648301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CC5E3-A413-4A22-AE81-8904604C14D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CCCDA-00CD-47EC-82F7-4D4EE03CCE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96336" y="0"/>
            <a:ext cx="1547664" cy="699542"/>
          </a:xfrm>
        </p:spPr>
        <p:txBody>
          <a:bodyPr/>
          <a:lstStyle/>
          <a:p>
            <a:endParaRPr lang="LID4096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50D2673-2691-1FD7-19F6-FE64535476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28599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5744960" imgH="8667720" progId="PBrush">
                  <p:embed/>
                </p:oleObj>
              </mc:Choice>
              <mc:Fallback>
                <p:oleObj name="Bitmap Image" r:id="rId2" imgW="15744960" imgH="866772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50D2673-2691-1FD7-19F6-FE64535476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28599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88C78AC-A49F-4CC8-A63F-7CEE646DD5C3}"/>
              </a:ext>
            </a:extLst>
          </p:cNvPr>
          <p:cNvSpPr/>
          <p:nvPr/>
        </p:nvSpPr>
        <p:spPr>
          <a:xfrm>
            <a:off x="97929" y="4657808"/>
            <a:ext cx="7834305" cy="350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EEA2E4-F7AA-2CF4-A853-090DDBA09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013" y="3829348"/>
            <a:ext cx="2378044" cy="75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338496-AD9E-E8B4-554B-FE3E7320535A}"/>
              </a:ext>
            </a:extLst>
          </p:cNvPr>
          <p:cNvSpPr txBox="1"/>
          <p:nvPr/>
        </p:nvSpPr>
        <p:spPr>
          <a:xfrm>
            <a:off x="97929" y="3459193"/>
            <a:ext cx="77693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200" dirty="0"/>
              <a:t>(… </a:t>
            </a:r>
            <a:r>
              <a:rPr lang="da-DK" sz="1200" dirty="0" err="1"/>
              <a:t>many</a:t>
            </a:r>
            <a:r>
              <a:rPr lang="da-DK" sz="1200" dirty="0"/>
              <a:t> more of </a:t>
            </a:r>
            <a:r>
              <a:rPr lang="da-DK" sz="1200" dirty="0" err="1"/>
              <a:t>Kai's</a:t>
            </a:r>
            <a:r>
              <a:rPr lang="da-DK" sz="1200" dirty="0"/>
              <a:t> </a:t>
            </a:r>
            <a:r>
              <a:rPr lang="da-DK" sz="1200" dirty="0" err="1"/>
              <a:t>packages</a:t>
            </a:r>
            <a:r>
              <a:rPr lang="da-DK" sz="1200" dirty="0"/>
              <a:t> </a:t>
            </a:r>
            <a:r>
              <a:rPr lang="da-DK" sz="1200" dirty="0" err="1"/>
              <a:t>skipped</a:t>
            </a:r>
            <a:r>
              <a:rPr lang="da-DK" sz="1200" dirty="0"/>
              <a:t> …)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8403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6AF53F-F5E3-AF3A-8F70-8A8E0F831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(</a:t>
            </a:r>
            <a:r>
              <a:rPr lang="da-DK" dirty="0" err="1"/>
              <a:t>Potentially</a:t>
            </a:r>
            <a:r>
              <a:rPr lang="da-DK" dirty="0"/>
              <a:t>, at </a:t>
            </a:r>
            <a:r>
              <a:rPr lang="da-DK" dirty="0" err="1"/>
              <a:t>least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856F1-3490-EE50-BCCF-24F98CC0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Packages Coming in 2024?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35D7C-742D-9781-2B57-FBB253B11E92}"/>
              </a:ext>
            </a:extLst>
          </p:cNvPr>
          <p:cNvSpPr txBox="1"/>
          <p:nvPr/>
        </p:nvSpPr>
        <p:spPr>
          <a:xfrm>
            <a:off x="1250044" y="3241721"/>
            <a:ext cx="44372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Wednesday</a:t>
            </a:r>
            <a:r>
              <a:rPr lang="da-DK" sz="1400" b="1" dirty="0"/>
              <a:t> 10:00</a:t>
            </a:r>
            <a:r>
              <a:rPr lang="da-DK" sz="1400" dirty="0"/>
              <a:t> Statistical Libraries for </a:t>
            </a:r>
            <a:r>
              <a:rPr lang="da-DK" sz="1400" dirty="0" err="1"/>
              <a:t>Dyalog</a:t>
            </a:r>
            <a:br>
              <a:rPr lang="da-DK" sz="1400" dirty="0"/>
            </a:br>
            <a:r>
              <a:rPr lang="da-DK" sz="1400" dirty="0"/>
              <a:t>(Josh David)</a:t>
            </a:r>
            <a:endParaRPr lang="da-DK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0AB08-29E4-D578-3260-1D7EF3B777CC}"/>
              </a:ext>
            </a:extLst>
          </p:cNvPr>
          <p:cNvSpPr txBox="1"/>
          <p:nvPr/>
        </p:nvSpPr>
        <p:spPr>
          <a:xfrm>
            <a:off x="1250044" y="2585219"/>
            <a:ext cx="44372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Wednesday</a:t>
            </a:r>
            <a:r>
              <a:rPr lang="da-DK" sz="1400" b="1" dirty="0"/>
              <a:t> 09:30</a:t>
            </a:r>
            <a:r>
              <a:rPr lang="da-DK" sz="1400" dirty="0"/>
              <a:t> A YAML Parser in APL</a:t>
            </a:r>
            <a:br>
              <a:rPr lang="da-DK" sz="1400" dirty="0"/>
            </a:br>
            <a:r>
              <a:rPr lang="da-DK" sz="1400" dirty="0"/>
              <a:t>(Brandon Wilson, </a:t>
            </a:r>
            <a:r>
              <a:rPr lang="da-DK" sz="1400" dirty="0" err="1"/>
              <a:t>Effective</a:t>
            </a:r>
            <a:r>
              <a:rPr lang="da-DK" sz="1400" dirty="0"/>
              <a:t> </a:t>
            </a:r>
            <a:r>
              <a:rPr lang="da-DK" sz="1400" dirty="0" err="1"/>
              <a:t>Altruism</a:t>
            </a:r>
            <a:r>
              <a:rPr lang="da-DK" sz="1400" dirty="0"/>
              <a:t>)</a:t>
            </a:r>
            <a:endParaRPr lang="da-DK" sz="1400" b="1" dirty="0"/>
          </a:p>
        </p:txBody>
      </p:sp>
      <p:pic>
        <p:nvPicPr>
          <p:cNvPr id="10" name="Picture 9" descr="Link to Tatin main page">
            <a:extLst>
              <a:ext uri="{FF2B5EF4-FFF2-40B4-BE49-F238E27FC236}">
                <a16:creationId xmlns:a16="http://schemas.microsoft.com/office/drawing/2014/main" id="{ED851A5A-D95E-9FE7-A9AF-C1E69355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28" y="1146595"/>
            <a:ext cx="1438624" cy="14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8174CE-692C-344A-C191-56198E12DE3C}"/>
              </a:ext>
            </a:extLst>
          </p:cNvPr>
          <p:cNvSpPr txBox="1"/>
          <p:nvPr/>
        </p:nvSpPr>
        <p:spPr>
          <a:xfrm>
            <a:off x="1250045" y="1906133"/>
            <a:ext cx="44372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Tuesday 16:45</a:t>
            </a:r>
            <a:r>
              <a:rPr lang="da-DK" sz="1400" dirty="0"/>
              <a:t> </a:t>
            </a:r>
            <a:r>
              <a:rPr lang="da-DK" sz="1400" dirty="0" err="1"/>
              <a:t>Dyalog</a:t>
            </a:r>
            <a:r>
              <a:rPr lang="da-DK" sz="1400" dirty="0"/>
              <a:t> + Kafka = True?</a:t>
            </a:r>
            <a:br>
              <a:rPr lang="da-DK" sz="1400" dirty="0"/>
            </a:br>
            <a:r>
              <a:rPr lang="da-DK" sz="1400" dirty="0"/>
              <a:t>(Stefan Kruger)</a:t>
            </a:r>
            <a:endParaRPr lang="da-DK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A9A51F-73F4-B85D-9A11-087F8FADDC0C}"/>
              </a:ext>
            </a:extLst>
          </p:cNvPr>
          <p:cNvSpPr txBox="1"/>
          <p:nvPr/>
        </p:nvSpPr>
        <p:spPr>
          <a:xfrm>
            <a:off x="1250045" y="3920807"/>
            <a:ext cx="44372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Thursday</a:t>
            </a:r>
            <a:r>
              <a:rPr lang="da-DK" sz="1400" b="1" dirty="0"/>
              <a:t> 11:00</a:t>
            </a:r>
            <a:r>
              <a:rPr lang="da-DK" sz="1400" dirty="0"/>
              <a:t> Vega Charts with </a:t>
            </a:r>
            <a:r>
              <a:rPr lang="da-DK" sz="1400" dirty="0" err="1"/>
              <a:t>Dyalog</a:t>
            </a:r>
            <a:br>
              <a:rPr lang="da-DK" sz="1400" dirty="0"/>
            </a:br>
            <a:r>
              <a:rPr lang="da-DK" sz="1400" dirty="0"/>
              <a:t>(Rich Park)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4098461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dirty="0" err="1"/>
              <a:t>Experimental</a:t>
            </a:r>
            <a:r>
              <a:rPr lang="da-DK" dirty="0"/>
              <a:t> TCP-</a:t>
            </a:r>
            <a:r>
              <a:rPr lang="da-DK" dirty="0" err="1"/>
              <a:t>based</a:t>
            </a:r>
            <a:r>
              <a:rPr lang="da-DK" dirty="0"/>
              <a:t> monitor:</a:t>
            </a:r>
          </a:p>
          <a:p>
            <a:r>
              <a:rPr lang="en-US" dirty="0"/>
              <a:t>Regular updates on (for example) :</a:t>
            </a:r>
          </a:p>
          <a:p>
            <a:pPr lvl="1"/>
            <a:r>
              <a:rPr lang="en-US" dirty="0"/>
              <a:t>CPU consumption</a:t>
            </a:r>
          </a:p>
          <a:p>
            <a:pPr lvl="1"/>
            <a:r>
              <a:rPr lang="en-US" dirty="0"/>
              <a:t>Memory statistics</a:t>
            </a:r>
          </a:p>
          <a:p>
            <a:pPr lvl="1"/>
            <a:r>
              <a:rPr lang="en-US" dirty="0"/>
              <a:t>Are any threads suspended?</a:t>
            </a:r>
          </a:p>
          <a:p>
            <a:pPr lvl="1"/>
            <a:r>
              <a:rPr lang="en-US" dirty="0"/>
              <a:t>)SI stack and Error information</a:t>
            </a:r>
          </a:p>
          <a:p>
            <a:r>
              <a:rPr lang="en-US" dirty="0"/>
              <a:t>Notification on</a:t>
            </a:r>
          </a:p>
          <a:p>
            <a:pPr lvl="1"/>
            <a:r>
              <a:rPr lang="en-US" dirty="0" err="1"/>
              <a:t>untrapped</a:t>
            </a:r>
            <a:r>
              <a:rPr lang="en-US" dirty="0"/>
              <a:t> error</a:t>
            </a:r>
          </a:p>
          <a:p>
            <a:pPr lvl="1"/>
            <a:r>
              <a:rPr lang="en-US" dirty="0" err="1"/>
              <a:t>ws</a:t>
            </a:r>
            <a:r>
              <a:rPr lang="en-US" dirty="0"/>
              <a:t> compaction</a:t>
            </a:r>
          </a:p>
          <a:p>
            <a:r>
              <a:rPr lang="en-US" dirty="0"/>
              <a:t>Exact execution location if "breadcrumbs" enabled</a:t>
            </a:r>
          </a:p>
          <a:p>
            <a:r>
              <a:rPr lang="en-US" dirty="0"/>
              <a:t>Information about whether a RIDE connection is possible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Health Monitor</a:t>
            </a:r>
            <a:endParaRPr lang="LID4096" sz="3600" dirty="0"/>
          </a:p>
        </p:txBody>
      </p:sp>
      <p:pic>
        <p:nvPicPr>
          <p:cNvPr id="9218" name="Picture 2" descr="1200 SUPER S IFR Service Monitor Used">
            <a:extLst>
              <a:ext uri="{FF2B5EF4-FFF2-40B4-BE49-F238E27FC236}">
                <a16:creationId xmlns:a16="http://schemas.microsoft.com/office/drawing/2014/main" id="{A31111E7-C769-AE3E-4C5B-740033DE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94" y="1393438"/>
            <a:ext cx="1884479" cy="14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25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EE3B7340-42DB-00BF-5372-1831DB08413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1804058" y="1145110"/>
            <a:ext cx="333404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["Facts",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{"Facts": [ {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"ID": 2, "Name":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AccountInformation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"Value": {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ComputeTime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438,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ConnectTime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46973,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KeyingTime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0,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UserIdentification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0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}},{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"ID": 3, "Name": "Workspace",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"Value": {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"Allocation": 33882064,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AllocationHWM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33882064,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"Available": 2144207480,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"Compactions": 2,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FreePockets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186682,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GarbageCollections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0,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GarbagePockets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0,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"Sediment": 2120,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"Used": 3276168,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UsedPockets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23209,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"WSID": "CLEAR WS"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C07076B-B196-7440-994A-28B6010DF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708" y="2884047"/>
            <a:ext cx="280076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},{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 "ID": 6, "Name": "</a:t>
            </a:r>
            <a:r>
              <a:rPr lang="en-US" altLang="en-US" sz="10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ThreadCount</a:t>
            </a: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",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 "Value": {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 "Suspended": 1,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 "Total": 2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}}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],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"Interval": </a:t>
            </a:r>
            <a:r>
              <a:rPr lang="en-US" altLang="en-US" sz="1000" dirty="0">
                <a:solidFill>
                  <a:srgbClr val="FF0000"/>
                </a:solidFill>
                <a:latin typeface="APL385 Unicode" panose="020B0709000202000203" pitchFamily="49" charset="0"/>
              </a:rPr>
              <a:t>5000</a:t>
            </a: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,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"UID": "</a:t>
            </a:r>
            <a:r>
              <a:rPr lang="en-US" altLang="en-US" sz="1000" dirty="0">
                <a:solidFill>
                  <a:srgbClr val="00B050"/>
                </a:solidFill>
                <a:latin typeface="APL385 Unicode" panose="020B0709000202000203" pitchFamily="49" charset="0"/>
              </a:rPr>
              <a:t>1 1</a:t>
            </a: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"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}] 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4413722-6763-457A-91CE-1310BFA1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855807"/>
            <a:ext cx="79143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["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PollFacts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",{"Facts":["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AccountInformation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","Workspace","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ThreadCount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"],"Interval":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L385 Unicode" panose="020B0709000202000203" pitchFamily="49" charset="0"/>
              </a:rPr>
              <a:t>5000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,"UID":"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PL385 Unicode" panose="020B0709000202000203" pitchFamily="49" charset="0"/>
              </a:rPr>
              <a:t>1 1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"}]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F3D417E-3C70-EE6C-283F-8A2AE376616E}"/>
              </a:ext>
            </a:extLst>
          </p:cNvPr>
          <p:cNvSpPr txBox="1">
            <a:spLocks/>
          </p:cNvSpPr>
          <p:nvPr/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dirty="0">
                <a:ea typeface="+mn-ea"/>
                <a:cs typeface="+mn-cs"/>
              </a:rPr>
              <a:t>Health Monitor </a:t>
            </a:r>
            <a:r>
              <a:rPr lang="da-DK" dirty="0" err="1">
                <a:ea typeface="+mn-ea"/>
                <a:cs typeface="+mn-cs"/>
              </a:rPr>
              <a:t>Example</a:t>
            </a:r>
            <a:endParaRPr lang="LID4096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853046-DC46-9C32-975C-2C7B93D2098F}"/>
              </a:ext>
            </a:extLst>
          </p:cNvPr>
          <p:cNvSpPr/>
          <p:nvPr/>
        </p:nvSpPr>
        <p:spPr>
          <a:xfrm>
            <a:off x="2004646" y="1491175"/>
            <a:ext cx="3003452" cy="963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45C5-A5A7-76C2-38A8-D4D76AAEFB41}"/>
              </a:ext>
            </a:extLst>
          </p:cNvPr>
          <p:cNvSpPr/>
          <p:nvPr/>
        </p:nvSpPr>
        <p:spPr>
          <a:xfrm>
            <a:off x="2004646" y="2571750"/>
            <a:ext cx="3003452" cy="20512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7776BC-07F1-9381-221B-024022CED4E0}"/>
              </a:ext>
            </a:extLst>
          </p:cNvPr>
          <p:cNvSpPr/>
          <p:nvPr/>
        </p:nvSpPr>
        <p:spPr>
          <a:xfrm>
            <a:off x="5838216" y="3092266"/>
            <a:ext cx="2800767" cy="628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02BA0C-3B1E-888F-7EBD-523FA62F4CAA}"/>
              </a:ext>
            </a:extLst>
          </p:cNvPr>
          <p:cNvSpPr/>
          <p:nvPr/>
        </p:nvSpPr>
        <p:spPr>
          <a:xfrm>
            <a:off x="5765533" y="870566"/>
            <a:ext cx="2379661" cy="231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BF6B52-E7B4-C855-C9E1-4A7812097FF6}"/>
              </a:ext>
            </a:extLst>
          </p:cNvPr>
          <p:cNvSpPr/>
          <p:nvPr/>
        </p:nvSpPr>
        <p:spPr>
          <a:xfrm>
            <a:off x="5765533" y="4002353"/>
            <a:ext cx="1465262" cy="337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001638-48FD-1B89-CD01-4B84A14CA447}"/>
              </a:ext>
            </a:extLst>
          </p:cNvPr>
          <p:cNvSpPr/>
          <p:nvPr/>
        </p:nvSpPr>
        <p:spPr>
          <a:xfrm>
            <a:off x="1479934" y="870566"/>
            <a:ext cx="4199774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21CD14-9C23-E3AD-B502-B4C0FDEB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a-DK" dirty="0"/>
              <a:t>40 </a:t>
            </a:r>
            <a:r>
              <a:rPr lang="da-DK" dirty="0" err="1"/>
              <a:t>years</a:t>
            </a:r>
            <a:r>
              <a:rPr lang="da-DK" dirty="0"/>
              <a:t> in </a:t>
            </a:r>
            <a:r>
              <a:rPr lang="da-DK" dirty="0" err="1"/>
              <a:t>pursuit</a:t>
            </a:r>
            <a:r>
              <a:rPr lang="da-DK" dirty="0"/>
              <a:t> of excellence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C9A725-6CAF-804E-EF2C-A01A4FBF6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392360"/>
              </p:ext>
            </p:extLst>
          </p:nvPr>
        </p:nvGraphicFramePr>
        <p:xfrm>
          <a:off x="1018316" y="1459230"/>
          <a:ext cx="710736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722">
                  <a:extLst>
                    <a:ext uri="{9D8B030D-6E8A-4147-A177-3AD203B41FA5}">
                      <a16:colId xmlns:a16="http://schemas.microsoft.com/office/drawing/2014/main" val="3204508018"/>
                    </a:ext>
                  </a:extLst>
                </a:gridCol>
                <a:gridCol w="5957645">
                  <a:extLst>
                    <a:ext uri="{9D8B030D-6E8A-4147-A177-3AD203B41FA5}">
                      <a16:colId xmlns:a16="http://schemas.microsoft.com/office/drawing/2014/main" val="362261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err="1"/>
                        <a:t>Decade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Leaders</a:t>
                      </a:r>
                      <a:r>
                        <a:rPr lang="da-DK" dirty="0"/>
                        <a:t> in…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24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1980's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The </a:t>
                      </a:r>
                      <a:r>
                        <a:rPr lang="da-DK" dirty="0" err="1"/>
                        <a:t>best</a:t>
                      </a:r>
                      <a:r>
                        <a:rPr lang="da-DK" dirty="0"/>
                        <a:t> APL for Workstations                 (X-Windows, </a:t>
                      </a:r>
                      <a:r>
                        <a:rPr lang="da-DK" dirty="0">
                          <a:latin typeface="APL385 Unicode" panose="020B0709000202000203" pitchFamily="49" charset="0"/>
                        </a:rPr>
                        <a:t>⎕SM</a:t>
                      </a:r>
                      <a:r>
                        <a:rPr lang="da-DK" dirty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4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1990's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The </a:t>
                      </a:r>
                      <a:r>
                        <a:rPr lang="da-DK" dirty="0" err="1"/>
                        <a:t>best</a:t>
                      </a:r>
                      <a:r>
                        <a:rPr lang="da-DK" dirty="0"/>
                        <a:t> APL for Microsoft Windows                            (</a:t>
                      </a:r>
                      <a:r>
                        <a:rPr lang="da-DK" dirty="0">
                          <a:latin typeface="APL385 Unicode" panose="020B0709000202000203" pitchFamily="49" charset="0"/>
                        </a:rPr>
                        <a:t>⎕WC</a:t>
                      </a:r>
                      <a:r>
                        <a:rPr lang="da-DK" dirty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5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2000's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The </a:t>
                      </a:r>
                      <a:r>
                        <a:rPr lang="da-DK" dirty="0" err="1"/>
                        <a:t>best</a:t>
                      </a:r>
                      <a:r>
                        <a:rPr lang="da-DK" dirty="0"/>
                        <a:t> APL for Microsoft .NET                            (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⎕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USING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2010's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The most </a:t>
                      </a:r>
                      <a:r>
                        <a:rPr lang="da-DK" dirty="0" err="1"/>
                        <a:t>complete</a:t>
                      </a:r>
                      <a:r>
                        <a:rPr lang="da-DK" dirty="0"/>
                        <a:t> Array Language        </a:t>
                      </a:r>
                      <a:r>
                        <a:rPr lang="da-DK" dirty="0">
                          <a:latin typeface="APL385 Unicode" panose="020B0709000202000203" pitchFamily="49" charset="0"/>
                        </a:rPr>
                        <a:t>(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+⌿÷≢</a:t>
                      </a:r>
                      <a:r>
                        <a:rPr lang="da-DK" dirty="0">
                          <a:latin typeface="APL385 Unicode" panose="020B0709000202000203" pitchFamily="49" charset="0"/>
                        </a:rPr>
                        <a:t>)</a:t>
                      </a:r>
                      <a:r>
                        <a:rPr lang="da-DK" dirty="0"/>
                        <a:t>    </a:t>
                      </a:r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APL385 Unicode" panose="020B0709000202000203" pitchFamily="49" charset="0"/>
                        </a:rPr>
                        <a:t>⌸@</a:t>
                      </a:r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PL385 Unicode" panose="020B0709000202000203" pitchFamily="49" charset="0"/>
                        </a:rPr>
                        <a:t>⍸⌺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9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2020's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The </a:t>
                      </a:r>
                      <a:r>
                        <a:rPr lang="da-DK" dirty="0" err="1"/>
                        <a:t>best</a:t>
                      </a:r>
                      <a:r>
                        <a:rPr lang="da-DK" dirty="0"/>
                        <a:t> APL for Cloud Computing                                 (☁️)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21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675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54CDC1-40E6-ADD0-44F8-6AAC822C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6582097" cy="36109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Not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forgotten</a:t>
            </a:r>
            <a:r>
              <a:rPr lang="da-DK" dirty="0"/>
              <a:t>:</a:t>
            </a:r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closed</a:t>
            </a:r>
            <a:r>
              <a:rPr lang="da-DK" dirty="0"/>
              <a:t> a LOT of "issues" </a:t>
            </a:r>
          </a:p>
          <a:p>
            <a:pPr lvl="1"/>
            <a:r>
              <a:rPr lang="da-DK" dirty="0"/>
              <a:t>Tricky </a:t>
            </a:r>
            <a:r>
              <a:rPr lang="da-DK" dirty="0" err="1"/>
              <a:t>dfn</a:t>
            </a:r>
            <a:r>
              <a:rPr lang="da-DK" dirty="0"/>
              <a:t> </a:t>
            </a:r>
            <a:r>
              <a:rPr lang="da-DK" dirty="0" err="1"/>
              <a:t>scoping</a:t>
            </a:r>
            <a:r>
              <a:rPr lang="da-DK" dirty="0"/>
              <a:t> issues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fixed</a:t>
            </a:r>
            <a:r>
              <a:rPr lang="da-DK" dirty="0"/>
              <a:t>  \</a:t>
            </a:r>
            <a:r>
              <a:rPr lang="da-DK" dirty="0">
                <a:sym typeface="Wingdings" panose="05000000000000000000" pitchFamily="2" charset="2"/>
              </a:rPr>
              <a:t></a:t>
            </a:r>
            <a:r>
              <a:rPr lang="da-DK" dirty="0"/>
              <a:t>/</a:t>
            </a:r>
          </a:p>
          <a:p>
            <a:pPr lvl="1"/>
            <a:r>
              <a:rPr lang="da-DK" dirty="0" err="1"/>
              <a:t>Significant</a:t>
            </a:r>
            <a:r>
              <a:rPr lang="da-DK" dirty="0"/>
              <a:t> </a:t>
            </a:r>
            <a:r>
              <a:rPr lang="da-DK" dirty="0" err="1"/>
              <a:t>contribution</a:t>
            </a:r>
            <a:r>
              <a:rPr lang="da-DK" dirty="0"/>
              <a:t> from new team </a:t>
            </a:r>
            <a:r>
              <a:rPr lang="da-DK" dirty="0" err="1"/>
              <a:t>members</a:t>
            </a:r>
            <a:br>
              <a:rPr lang="da-DK" dirty="0"/>
            </a:br>
            <a:endParaRPr lang="da-DK" dirty="0"/>
          </a:p>
          <a:p>
            <a:r>
              <a:rPr lang="da-DK" dirty="0" err="1"/>
              <a:t>Unfortunately</a:t>
            </a:r>
            <a:r>
              <a:rPr lang="da-DK" dirty="0"/>
              <a:t> the list of open issues is growing</a:t>
            </a:r>
          </a:p>
          <a:p>
            <a:pPr lvl="1"/>
            <a:r>
              <a:rPr lang="da-DK" dirty="0"/>
              <a:t>…</a:t>
            </a:r>
            <a:r>
              <a:rPr lang="da-DK" dirty="0" err="1"/>
              <a:t>mostly</a:t>
            </a:r>
            <a:r>
              <a:rPr lang="da-DK" dirty="0"/>
              <a:t> </a:t>
            </a:r>
            <a:r>
              <a:rPr lang="da-DK" dirty="0" err="1"/>
              <a:t>because</a:t>
            </a:r>
            <a:r>
              <a:rPr lang="da-DK" dirty="0"/>
              <a:t> </a:t>
            </a:r>
            <a:r>
              <a:rPr lang="da-DK" dirty="0" err="1"/>
              <a:t>we're</a:t>
            </a:r>
            <a:r>
              <a:rPr lang="da-DK" dirty="0"/>
              <a:t> </a:t>
            </a:r>
            <a:r>
              <a:rPr lang="da-DK" dirty="0" err="1"/>
              <a:t>doing</a:t>
            </a:r>
            <a:r>
              <a:rPr lang="da-DK" dirty="0"/>
              <a:t> more,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testing</a:t>
            </a:r>
            <a:endParaRPr lang="da-DK" dirty="0"/>
          </a:p>
          <a:p>
            <a:pPr lvl="1"/>
            <a:r>
              <a:rPr lang="da-DK" dirty="0"/>
              <a:t>New users with new </a:t>
            </a:r>
            <a:r>
              <a:rPr lang="da-DK" dirty="0" err="1"/>
              <a:t>usage</a:t>
            </a:r>
            <a:r>
              <a:rPr lang="da-DK" dirty="0"/>
              <a:t> patterns</a:t>
            </a:r>
          </a:p>
          <a:p>
            <a:pPr lvl="1"/>
            <a:r>
              <a:rPr lang="da-DK" dirty="0"/>
              <a:t>New </a:t>
            </a:r>
            <a:r>
              <a:rPr lang="da-DK" dirty="0" err="1"/>
              <a:t>employees</a:t>
            </a:r>
            <a:r>
              <a:rPr lang="da-DK" dirty="0"/>
              <a:t> </a:t>
            </a:r>
            <a:r>
              <a:rPr lang="da-DK" dirty="0" err="1"/>
              <a:t>finding</a:t>
            </a:r>
            <a:r>
              <a:rPr lang="da-DK" dirty="0"/>
              <a:t> bugs &amp; </a:t>
            </a:r>
            <a:r>
              <a:rPr lang="da-DK" dirty="0" err="1"/>
              <a:t>logging</a:t>
            </a:r>
            <a:r>
              <a:rPr lang="da-DK" dirty="0"/>
              <a:t> "</a:t>
            </a:r>
            <a:r>
              <a:rPr lang="da-DK" dirty="0" err="1"/>
              <a:t>WIBNIs</a:t>
            </a:r>
            <a:r>
              <a:rPr lang="da-DK" dirty="0"/>
              <a:t>*"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3CE26A-ECC4-0DA2-C992-311AEB76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Highlights of v19.0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1CD4B0-FF91-8D45-17E5-7F8AF9E7EDC1}"/>
              </a:ext>
            </a:extLst>
          </p:cNvPr>
          <p:cNvSpPr txBox="1"/>
          <p:nvPr/>
        </p:nvSpPr>
        <p:spPr>
          <a:xfrm>
            <a:off x="7475249" y="1264925"/>
            <a:ext cx="134522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APL385 Unicode" panose="020B0709000202000203" pitchFamily="49" charset="0"/>
              </a:rPr>
              <a:t>       *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b="1" dirty="0" err="1">
                <a:latin typeface="APL385 Unicode" panose="020B0709000202000203" pitchFamily="49" charset="0"/>
              </a:rPr>
              <a:t>W</a:t>
            </a:r>
            <a:r>
              <a:rPr lang="da-DK" dirty="0" err="1"/>
              <a:t>ouldn't</a:t>
            </a:r>
            <a:endParaRPr lang="da-DK" dirty="0"/>
          </a:p>
          <a:p>
            <a:r>
              <a:rPr lang="da-DK" b="1" dirty="0">
                <a:latin typeface="APL385 Unicode" panose="020B0709000202000203" pitchFamily="49" charset="0"/>
              </a:rPr>
              <a:t>I</a:t>
            </a:r>
            <a:r>
              <a:rPr lang="da-DK" dirty="0"/>
              <a:t>t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B</a:t>
            </a:r>
            <a:r>
              <a:rPr lang="da-DK" dirty="0"/>
              <a:t>e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N</a:t>
            </a:r>
            <a:r>
              <a:rPr lang="da-DK" dirty="0"/>
              <a:t>ice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I</a:t>
            </a:r>
            <a:r>
              <a:rPr lang="da-DK" dirty="0"/>
              <a:t>f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8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D7936-5796-D763-224A-CB5A159B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14" y="1195504"/>
            <a:ext cx="4104000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1600" b="1" dirty="0"/>
              <a:t>Transferred from v19.0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Resume </a:t>
            </a:r>
            <a:r>
              <a:rPr lang="da-DK" sz="1600" dirty="0" err="1"/>
              <a:t>Optimisation</a:t>
            </a:r>
            <a:r>
              <a:rPr lang="da-DK" sz="1600" dirty="0"/>
              <a:t> Work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.NET Bridge "</a:t>
            </a:r>
            <a:r>
              <a:rPr lang="da-DK" sz="1600" dirty="0" err="1"/>
              <a:t>enhancements</a:t>
            </a:r>
            <a:r>
              <a:rPr lang="da-DK" sz="1600" dirty="0"/>
              <a:t>"</a:t>
            </a:r>
          </a:p>
          <a:p>
            <a:pPr lvl="1">
              <a:spcAft>
                <a:spcPts val="600"/>
              </a:spcAft>
            </a:pPr>
            <a:r>
              <a:rPr lang="da-DK" sz="1400" dirty="0"/>
              <a:t> Support "</a:t>
            </a:r>
            <a:r>
              <a:rPr lang="da-DK" sz="1400" dirty="0" err="1"/>
              <a:t>Generic</a:t>
            </a:r>
            <a:r>
              <a:rPr lang="da-DK" sz="1400" dirty="0"/>
              <a:t>" </a:t>
            </a:r>
            <a:r>
              <a:rPr lang="da-DK" sz="1400" dirty="0" err="1"/>
              <a:t>methods</a:t>
            </a:r>
            <a:r>
              <a:rPr lang="da-DK" sz="1400" dirty="0"/>
              <a:t> &amp; </a:t>
            </a:r>
            <a:r>
              <a:rPr lang="da-DK" sz="1400" dirty="0" err="1"/>
              <a:t>classes</a:t>
            </a:r>
            <a:endParaRPr lang="da-DK" sz="1400" dirty="0"/>
          </a:p>
          <a:p>
            <a:pPr>
              <a:spcAft>
                <a:spcPts val="600"/>
              </a:spcAft>
            </a:pPr>
            <a:r>
              <a:rPr lang="da-DK" sz="1600" dirty="0"/>
              <a:t>More </a:t>
            </a:r>
            <a:r>
              <a:rPr lang="da-DK" sz="1600" dirty="0" err="1"/>
              <a:t>HTMLRenderer</a:t>
            </a:r>
            <a:r>
              <a:rPr lang="da-DK" sz="1600" dirty="0"/>
              <a:t> </a:t>
            </a:r>
            <a:r>
              <a:rPr lang="da-DK" sz="1600" dirty="0" err="1"/>
              <a:t>improvements</a:t>
            </a:r>
            <a:endParaRPr lang="da-DK" sz="1600" dirty="0"/>
          </a:p>
          <a:p>
            <a:pPr lvl="1">
              <a:spcAft>
                <a:spcPts val="600"/>
              </a:spcAft>
            </a:pPr>
            <a:r>
              <a:rPr lang="da-DK" sz="1400" dirty="0"/>
              <a:t>Work on open-</a:t>
            </a:r>
            <a:r>
              <a:rPr lang="da-DK" sz="1400" dirty="0" err="1"/>
              <a:t>sourcing</a:t>
            </a:r>
            <a:r>
              <a:rPr lang="da-DK" sz="1400" dirty="0"/>
              <a:t> it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Health Monitor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Script Engine Support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APL385 Unicode" panose="020B0709000202000203" pitchFamily="49" charset="0"/>
              </a:rPr>
              <a:t>⎕NATTRIBUTES</a:t>
            </a:r>
            <a:endParaRPr lang="en-GB" sz="1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F3653F-6EF1-DB23-88C7-74F0C879CA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6789" y="1258101"/>
            <a:ext cx="4104641" cy="3242040"/>
          </a:xfrm>
        </p:spPr>
        <p:txBody>
          <a:bodyPr>
            <a:normAutofit/>
          </a:bodyPr>
          <a:lstStyle/>
          <a:p>
            <a:pPr marL="57150" indent="0">
              <a:spcAft>
                <a:spcPts val="600"/>
              </a:spcAft>
              <a:buNone/>
            </a:pPr>
            <a:r>
              <a:rPr lang="en-GB" sz="1600" b="1" dirty="0"/>
              <a:t>Next Set of Projects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Array Notation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Token-by-token Debugging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Probably some New Operators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Query Platform Features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New "Shell" System Command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Virtual "Execution Environments"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Design / Prototyping of Async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41DE8B-7873-BB72-1EBD-E1204E79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001322" cy="685535"/>
          </a:xfrm>
        </p:spPr>
        <p:txBody>
          <a:bodyPr/>
          <a:lstStyle/>
          <a:p>
            <a:r>
              <a:rPr lang="da-DK" dirty="0"/>
              <a:t>Sketch of Version 20.0 (Q2/2024)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1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A999-E191-D599-8B0D-B9B9F28B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891" y="281365"/>
            <a:ext cx="6092513" cy="405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hlinkClick r:id="rId2"/>
              </a:rPr>
              <a:t>https://aplwiki.com/wiki/Array_notation</a:t>
            </a:r>
            <a:endParaRPr lang="en-GB" sz="2000" dirty="0"/>
          </a:p>
          <a:p>
            <a:endParaRPr lang="en-GB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106634-654D-01AD-63FB-033BA9D6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10727"/>
            <a:ext cx="7005527" cy="685535"/>
          </a:xfrm>
        </p:spPr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Array Notation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78CD98-2F45-E82D-D892-2B37F49CC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38" y="973200"/>
            <a:ext cx="1444782" cy="3616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9320AB-AE7A-8E07-D49A-4380C6E8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324" y="963196"/>
            <a:ext cx="1184214" cy="3636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D96A81-829D-8E0A-5217-5CB78DC7C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68" y="953192"/>
            <a:ext cx="1736310" cy="3636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E4412B-D653-B207-03A9-231E8DD9A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676" y="963196"/>
            <a:ext cx="1577449" cy="363656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22FE9041-E542-AB88-5529-8C78241A16B9}"/>
              </a:ext>
            </a:extLst>
          </p:cNvPr>
          <p:cNvSpPr/>
          <p:nvPr/>
        </p:nvSpPr>
        <p:spPr>
          <a:xfrm>
            <a:off x="1849231" y="2485741"/>
            <a:ext cx="285057" cy="30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92615C9-22E2-CBC4-A68C-9A92C4A9171C}"/>
              </a:ext>
            </a:extLst>
          </p:cNvPr>
          <p:cNvSpPr/>
          <p:nvPr/>
        </p:nvSpPr>
        <p:spPr>
          <a:xfrm>
            <a:off x="6768978" y="2487381"/>
            <a:ext cx="285057" cy="30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A999-E191-D599-8B0D-B9B9F28B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17449"/>
            <a:ext cx="7737261" cy="324204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br>
              <a:rPr lang="en-GB" sz="1800" dirty="0">
                <a:hlinkClick r:id="" action="ppaction://noaction"/>
              </a:rPr>
            </a:br>
            <a:endParaRPr lang="en-GB" sz="1800" dirty="0">
              <a:hlinkClick r:id="" action="ppaction://noaction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hlinkClick r:id="" action="ppaction://noaction"/>
            </a:endParaRPr>
          </a:p>
          <a:p>
            <a:pPr>
              <a:spcAft>
                <a:spcPts val="600"/>
              </a:spcAft>
            </a:pPr>
            <a:r>
              <a:rPr lang="en-GB" sz="1800" dirty="0"/>
              <a:t>Proposal published – awaiting community feedback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hlinkClick r:id="rId2"/>
              </a:rPr>
              <a:t>https://aplwiki.com/wiki/Array_notation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1800" dirty="0"/>
              <a:t>APL model exists in Link and</a:t>
            </a:r>
            <a:br>
              <a:rPr lang="en-GB" sz="1800" dirty="0"/>
            </a:br>
            <a:r>
              <a:rPr lang="en-GB" sz="1800" dirty="0">
                <a:latin typeface="APL385 Unicode" panose="020B0709000202000203" pitchFamily="49" charset="0"/>
              </a:rPr>
              <a:t>⎕</a:t>
            </a:r>
            <a:r>
              <a:rPr lang="en-GB" sz="1800" dirty="0" err="1">
                <a:latin typeface="APL385 Unicode" panose="020B0709000202000203" pitchFamily="49" charset="0"/>
              </a:rPr>
              <a:t>SE.Dyalog.Array.Serialise|Deserialise</a:t>
            </a:r>
            <a:endParaRPr lang="en-GB" sz="1800" dirty="0">
              <a:latin typeface="APL385 Unicode" panose="020B0709000202000203" pitchFamily="49" charset="0"/>
            </a:endParaRPr>
          </a:p>
          <a:p>
            <a:pPr>
              <a:spcAft>
                <a:spcPts val="600"/>
              </a:spcAft>
            </a:pPr>
            <a:r>
              <a:rPr lang="en-GB" sz="1800" dirty="0"/>
              <a:t>Hope to start C implementation in v20.0</a:t>
            </a:r>
          </a:p>
          <a:p>
            <a:pPr>
              <a:spcAft>
                <a:spcPts val="600"/>
              </a:spcAft>
            </a:pPr>
            <a:endParaRPr lang="en-GB" sz="2800" dirty="0"/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106634-654D-01AD-63FB-033BA9D6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Array Notation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B6607-8CBD-5B88-9A5C-1612A827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139" y="966900"/>
            <a:ext cx="5232861" cy="1238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4B5023-2B75-8C5C-32C6-538651E1AC3C}"/>
              </a:ext>
            </a:extLst>
          </p:cNvPr>
          <p:cNvSpPr txBox="1"/>
          <p:nvPr/>
        </p:nvSpPr>
        <p:spPr>
          <a:xfrm>
            <a:off x="1704265" y="4036269"/>
            <a:ext cx="56247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Thursday</a:t>
            </a:r>
            <a:r>
              <a:rPr lang="da-DK" sz="1400" b="1" dirty="0"/>
              <a:t> 10:00</a:t>
            </a:r>
            <a:r>
              <a:rPr lang="da-DK" sz="1400" dirty="0"/>
              <a:t> An </a:t>
            </a:r>
            <a:r>
              <a:rPr lang="da-DK" sz="1400" dirty="0" err="1"/>
              <a:t>Implementation</a:t>
            </a:r>
            <a:r>
              <a:rPr lang="da-DK" sz="1400" dirty="0"/>
              <a:t> of APL Array Notation</a:t>
            </a:r>
            <a:br>
              <a:rPr lang="da-DK" sz="1400" dirty="0"/>
            </a:br>
            <a:r>
              <a:rPr lang="da-DK" sz="1400" dirty="0"/>
              <a:t>(Kamila Szewczyk, Saarland University - </a:t>
            </a:r>
            <a:r>
              <a:rPr lang="da-DK" sz="1400" dirty="0" err="1"/>
              <a:t>Dyalog</a:t>
            </a:r>
            <a:r>
              <a:rPr lang="da-DK" sz="1400" dirty="0"/>
              <a:t> Summer Intern)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37169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AB5CF-5A63-71F2-1E04-C23970AFE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60221" cy="3242040"/>
          </a:xfrm>
        </p:spPr>
        <p:txBody>
          <a:bodyPr>
            <a:normAutofit fontScale="92500"/>
          </a:bodyPr>
          <a:lstStyle/>
          <a:p>
            <a:r>
              <a:rPr lang="da-DK" dirty="0"/>
              <a:t>Critical for adoption of APL by new generation of users</a:t>
            </a:r>
          </a:p>
          <a:p>
            <a:r>
              <a:rPr lang="da-DK" dirty="0"/>
              <a:t>Independent from v20.0 </a:t>
            </a:r>
            <a:r>
              <a:rPr lang="da-DK" dirty="0" err="1"/>
              <a:t>projects</a:t>
            </a:r>
            <a:r>
              <a:rPr lang="da-DK" dirty="0"/>
              <a:t>, but in same timeframe:</a:t>
            </a:r>
          </a:p>
          <a:p>
            <a:pPr lvl="1"/>
            <a:r>
              <a:rPr lang="da-DK" dirty="0"/>
              <a:t>Project Management - Cider</a:t>
            </a:r>
          </a:p>
          <a:p>
            <a:pPr lvl="1"/>
            <a:r>
              <a:rPr lang="da-DK" dirty="0"/>
              <a:t>Package Management - </a:t>
            </a:r>
            <a:r>
              <a:rPr lang="da-DK" dirty="0" err="1"/>
              <a:t>Tatin</a:t>
            </a:r>
            <a:endParaRPr lang="da-DK" dirty="0"/>
          </a:p>
          <a:p>
            <a:pPr lvl="1"/>
            <a:r>
              <a:rPr lang="da-DK" dirty="0"/>
              <a:t>Link 5.0 with a "Crawler" as backup / alternative to File System </a:t>
            </a:r>
            <a:r>
              <a:rPr lang="da-DK" dirty="0" err="1"/>
              <a:t>Watcher</a:t>
            </a:r>
            <a:endParaRPr lang="da-DK" dirty="0"/>
          </a:p>
          <a:p>
            <a:r>
              <a:rPr lang="da-DK" dirty="0"/>
              <a:t>Voice opinions to Gilgamesh Athoraya, Kai Jaeger, Rich Park, Stefan Kruger, or </a:t>
            </a:r>
            <a:r>
              <a:rPr lang="da-DK" dirty="0" err="1"/>
              <a:t>myself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CECD37-0F80-DB1E-53AA-7C577292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Source Code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E7CB90-92A5-5FD2-D7EA-29FC5BBF9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err="1"/>
              <a:t>Closely</a:t>
            </a:r>
            <a:r>
              <a:rPr lang="da-DK" dirty="0"/>
              <a:t> </a:t>
            </a:r>
            <a:r>
              <a:rPr lang="da-DK" dirty="0" err="1"/>
              <a:t>related</a:t>
            </a:r>
            <a:r>
              <a:rPr lang="da-DK" dirty="0"/>
              <a:t> to Projects &amp; Packages</a:t>
            </a:r>
          </a:p>
          <a:p>
            <a:r>
              <a:rPr lang="da-DK" dirty="0"/>
              <a:t>A virtual </a:t>
            </a:r>
            <a:r>
              <a:rPr lang="da-DK" dirty="0" err="1"/>
              <a:t>environment</a:t>
            </a:r>
            <a:r>
              <a:rPr lang="da-DK" dirty="0"/>
              <a:t> </a:t>
            </a:r>
            <a:r>
              <a:rPr lang="da-DK" dirty="0" err="1"/>
              <a:t>defines</a:t>
            </a:r>
            <a:endParaRPr lang="da-DK" dirty="0"/>
          </a:p>
          <a:p>
            <a:pPr lvl="1"/>
            <a:r>
              <a:rPr lang="da-DK" dirty="0"/>
              <a:t>A </a:t>
            </a:r>
            <a:r>
              <a:rPr lang="da-DK" dirty="0" err="1"/>
              <a:t>specific</a:t>
            </a:r>
            <a:r>
              <a:rPr lang="da-DK" dirty="0"/>
              <a:t> version of </a:t>
            </a:r>
            <a:r>
              <a:rPr lang="da-DK" dirty="0" err="1"/>
              <a:t>Dyalog</a:t>
            </a:r>
            <a:r>
              <a:rPr lang="da-DK" dirty="0"/>
              <a:t> APL</a:t>
            </a:r>
          </a:p>
          <a:p>
            <a:pPr lvl="1"/>
            <a:r>
              <a:rPr lang="da-DK" dirty="0"/>
              <a:t>With a set of </a:t>
            </a:r>
            <a:r>
              <a:rPr lang="da-DK" dirty="0" err="1"/>
              <a:t>installed</a:t>
            </a:r>
            <a:r>
              <a:rPr lang="da-DK" dirty="0"/>
              <a:t> </a:t>
            </a:r>
            <a:r>
              <a:rPr lang="da-DK" dirty="0" err="1"/>
              <a:t>packages</a:t>
            </a:r>
            <a:endParaRPr lang="da-DK" dirty="0"/>
          </a:p>
          <a:p>
            <a:pPr lvl="1"/>
            <a:r>
              <a:rPr lang="da-DK" dirty="0"/>
              <a:t>And a set of </a:t>
            </a:r>
            <a:r>
              <a:rPr lang="da-DK" dirty="0" err="1"/>
              <a:t>environment</a:t>
            </a:r>
            <a:r>
              <a:rPr lang="da-DK" dirty="0"/>
              <a:t> variables</a:t>
            </a:r>
          </a:p>
          <a:p>
            <a:r>
              <a:rPr lang="da-DK" dirty="0" err="1"/>
              <a:t>Allows</a:t>
            </a:r>
            <a:r>
              <a:rPr lang="da-DK" dirty="0"/>
              <a:t> </a:t>
            </a:r>
            <a:r>
              <a:rPr lang="da-DK" dirty="0" err="1"/>
              <a:t>development</a:t>
            </a:r>
            <a:r>
              <a:rPr lang="da-DK" dirty="0"/>
              <a:t> or </a:t>
            </a:r>
            <a:r>
              <a:rPr lang="da-DK" dirty="0" err="1"/>
              <a:t>maintenence</a:t>
            </a:r>
            <a:r>
              <a:rPr lang="da-DK" dirty="0"/>
              <a:t> of </a:t>
            </a:r>
            <a:r>
              <a:rPr lang="da-DK" dirty="0" err="1"/>
              <a:t>applications</a:t>
            </a:r>
            <a:r>
              <a:rPr lang="da-DK" dirty="0"/>
              <a:t> in </a:t>
            </a:r>
            <a:r>
              <a:rPr lang="da-DK" dirty="0" err="1"/>
              <a:t>controlled</a:t>
            </a:r>
            <a:r>
              <a:rPr lang="da-DK" dirty="0"/>
              <a:t> / </a:t>
            </a:r>
            <a:r>
              <a:rPr lang="da-DK" dirty="0" err="1"/>
              <a:t>static</a:t>
            </a:r>
            <a:r>
              <a:rPr lang="da-DK" dirty="0"/>
              <a:t> </a:t>
            </a:r>
            <a:r>
              <a:rPr lang="da-DK" dirty="0" err="1"/>
              <a:t>settings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52718A-9999-0B75-5161-3951C0F8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Virtual Environments </a:t>
            </a:r>
            <a:endParaRPr lang="en-GB" dirty="0"/>
          </a:p>
        </p:txBody>
      </p:sp>
      <p:pic>
        <p:nvPicPr>
          <p:cNvPr id="5124" name="Picture 4" descr="Watertight Door Supplier And Manufacturer in China - OUCO">
            <a:extLst>
              <a:ext uri="{FF2B5EF4-FFF2-40B4-BE49-F238E27FC236}">
                <a16:creationId xmlns:a16="http://schemas.microsoft.com/office/drawing/2014/main" id="{BD02464D-1338-891B-6C0A-10AEF0AC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51" y="1331495"/>
            <a:ext cx="1939431" cy="134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3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723BEF-08A9-BFFE-59B3-19209D965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856206" cy="2021200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Initial </a:t>
            </a:r>
            <a:r>
              <a:rPr lang="da-DK" dirty="0" err="1"/>
              <a:t>focus</a:t>
            </a:r>
            <a:r>
              <a:rPr lang="da-DK" dirty="0"/>
              <a:t> on performance of </a:t>
            </a:r>
            <a:r>
              <a:rPr lang="da-DK" dirty="0">
                <a:latin typeface="APL385 Unicode" panose="020B0709000202000203" pitchFamily="49" charset="0"/>
              </a:rPr>
              <a:t>∊</a:t>
            </a:r>
            <a:r>
              <a:rPr lang="da-DK" dirty="0"/>
              <a:t> and </a:t>
            </a:r>
            <a:r>
              <a:rPr lang="da-DK" dirty="0">
                <a:latin typeface="APL385 Unicode" panose="020B0709000202000203" pitchFamily="49" charset="0"/>
              </a:rPr>
              <a:t>⍳</a:t>
            </a:r>
          </a:p>
          <a:p>
            <a:r>
              <a:rPr lang="da-DK" dirty="0" err="1"/>
              <a:t>Instrumented</a:t>
            </a:r>
            <a:r>
              <a:rPr lang="da-DK" dirty="0"/>
              <a:t> interpreter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collect</a:t>
            </a:r>
            <a:r>
              <a:rPr lang="da-DK" dirty="0"/>
              <a:t> data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calls</a:t>
            </a:r>
            <a:r>
              <a:rPr lang="da-DK" dirty="0"/>
              <a:t> made by running </a:t>
            </a:r>
            <a:r>
              <a:rPr lang="da-DK" dirty="0" err="1"/>
              <a:t>applications</a:t>
            </a:r>
            <a:endParaRPr lang="da-DK" dirty="0"/>
          </a:p>
          <a:p>
            <a:r>
              <a:rPr lang="da-DK" dirty="0"/>
              <a:t>In version 20.0,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hope</a:t>
            </a:r>
            <a:r>
              <a:rPr lang="da-DK" dirty="0"/>
              <a:t> to </a:t>
            </a:r>
            <a:r>
              <a:rPr lang="da-DK" dirty="0" err="1"/>
              <a:t>implement</a:t>
            </a:r>
            <a:r>
              <a:rPr lang="da-DK" dirty="0"/>
              <a:t> the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improved</a:t>
            </a:r>
            <a:r>
              <a:rPr lang="da-DK" dirty="0"/>
              <a:t> </a:t>
            </a:r>
            <a:r>
              <a:rPr lang="da-DK" dirty="0" err="1"/>
              <a:t>algorithms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154F52-42A8-F171-7942-58F440A5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Optimisation</a:t>
            </a:r>
            <a:r>
              <a:rPr lang="da-DK" dirty="0"/>
              <a:t> Work</a:t>
            </a:r>
            <a:endParaRPr lang="en-GB" dirty="0"/>
          </a:p>
        </p:txBody>
      </p:sp>
      <p:pic>
        <p:nvPicPr>
          <p:cNvPr id="1026" name="Picture 2" descr="EFTERTÄNKA Decorative hourglass, clear glass/sand, 10 cm (4&quot;) - IKEA">
            <a:extLst>
              <a:ext uri="{FF2B5EF4-FFF2-40B4-BE49-F238E27FC236}">
                <a16:creationId xmlns:a16="http://schemas.microsoft.com/office/drawing/2014/main" id="{AEB84BBF-22F8-BE44-BF82-0D0EC6992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33" y="258149"/>
            <a:ext cx="1701820" cy="17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4E3BC0-BFF6-7084-8A94-D1A924D6EBCE}"/>
              </a:ext>
            </a:extLst>
          </p:cNvPr>
          <p:cNvSpPr txBox="1"/>
          <p:nvPr/>
        </p:nvSpPr>
        <p:spPr>
          <a:xfrm>
            <a:off x="867454" y="3469395"/>
            <a:ext cx="44372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Monday</a:t>
            </a:r>
            <a:r>
              <a:rPr lang="da-DK" sz="1400" b="1" dirty="0"/>
              <a:t> 14:00</a:t>
            </a:r>
            <a:r>
              <a:rPr lang="da-DK" sz="1400" dirty="0"/>
              <a:t> Performance of Set </a:t>
            </a:r>
            <a:r>
              <a:rPr lang="da-DK" sz="1400" dirty="0" err="1"/>
              <a:t>Functions</a:t>
            </a:r>
            <a:br>
              <a:rPr lang="da-DK" sz="1400" dirty="0"/>
            </a:br>
            <a:r>
              <a:rPr lang="da-DK" sz="1400" dirty="0"/>
              <a:t>(Karta Kooner)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66516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4197A-4966-AFC3-CA2E-63DC102AF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26174" cy="3242040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Medium term: Separate </a:t>
            </a:r>
            <a:r>
              <a:rPr lang="da-DK" dirty="0" err="1"/>
              <a:t>HTMLRenderer</a:t>
            </a:r>
            <a:r>
              <a:rPr lang="da-DK" dirty="0"/>
              <a:t> from APL and </a:t>
            </a:r>
            <a:r>
              <a:rPr lang="da-DK" dirty="0" err="1"/>
              <a:t>make</a:t>
            </a:r>
            <a:r>
              <a:rPr lang="da-DK" dirty="0"/>
              <a:t> it a separate, open source component</a:t>
            </a:r>
          </a:p>
          <a:p>
            <a:pPr lvl="1"/>
            <a:r>
              <a:rPr lang="en-GB" dirty="0"/>
              <a:t>Not sure this will make it to v20.0</a:t>
            </a:r>
          </a:p>
          <a:p>
            <a:r>
              <a:rPr lang="en-GB" dirty="0"/>
              <a:t>Until then, we may release regular updates to the </a:t>
            </a:r>
            <a:r>
              <a:rPr lang="en-GB" dirty="0" err="1"/>
              <a:t>HTMLRenderer</a:t>
            </a:r>
            <a:r>
              <a:rPr lang="en-GB" dirty="0"/>
              <a:t> to pick up new versions of CEF</a:t>
            </a:r>
          </a:p>
          <a:p>
            <a:pPr lvl="1"/>
            <a:r>
              <a:rPr lang="en-GB" dirty="0"/>
              <a:t>When there are critical security patches to Chromium</a:t>
            </a:r>
          </a:p>
          <a:p>
            <a:r>
              <a:rPr lang="en-GB" dirty="0"/>
              <a:t>These releases may contain feature tweaks</a:t>
            </a:r>
          </a:p>
          <a:p>
            <a:pPr lvl="1"/>
            <a:r>
              <a:rPr lang="en-GB" dirty="0"/>
              <a:t>File Upload, Multiple Modal instances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885FAE-B989-39A3-BAA1-7EB412C30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HTMLRenderer</a:t>
            </a:r>
            <a:r>
              <a:rPr lang="da-DK" dirty="0"/>
              <a:t> Enhancements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707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1F528-5708-42AF-9F72-590836B2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31575"/>
            <a:ext cx="5531840" cy="361091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Continue</a:t>
            </a:r>
            <a:r>
              <a:rPr lang="da-DK" dirty="0"/>
              <a:t> the </a:t>
            </a:r>
            <a:r>
              <a:rPr lang="da-DK" dirty="0" err="1"/>
              <a:t>move</a:t>
            </a:r>
            <a:r>
              <a:rPr lang="da-DK" dirty="0"/>
              <a:t> </a:t>
            </a:r>
            <a:r>
              <a:rPr lang="da-DK" dirty="0" err="1"/>
              <a:t>towards</a:t>
            </a:r>
            <a:r>
              <a:rPr lang="da-DK" dirty="0"/>
              <a:t> portable </a:t>
            </a:r>
            <a:r>
              <a:rPr lang="da-DK" dirty="0" err="1"/>
              <a:t>configuration</a:t>
            </a:r>
            <a:r>
              <a:rPr lang="da-DK" dirty="0"/>
              <a:t> files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Currently</a:t>
            </a:r>
            <a:r>
              <a:rPr lang="da-DK" dirty="0"/>
              <a:t> </a:t>
            </a:r>
            <a:r>
              <a:rPr lang="da-DK" dirty="0" err="1"/>
              <a:t>require</a:t>
            </a:r>
            <a:r>
              <a:rPr lang="da-DK" dirty="0"/>
              <a:t> a startup script on non-Windows platforms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Implement</a:t>
            </a:r>
            <a:r>
              <a:rPr lang="da-DK" dirty="0"/>
              <a:t> Good defaults for all </a:t>
            </a:r>
            <a:r>
              <a:rPr lang="da-DK" dirty="0" err="1"/>
              <a:t>settings</a:t>
            </a:r>
            <a:r>
              <a:rPr lang="da-DK" dirty="0"/>
              <a:t> under Linux, </a:t>
            </a:r>
            <a:r>
              <a:rPr lang="da-DK" dirty="0" err="1"/>
              <a:t>macOS</a:t>
            </a:r>
            <a:r>
              <a:rPr lang="da-DK" dirty="0"/>
              <a:t>, …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All </a:t>
            </a:r>
            <a:r>
              <a:rPr lang="da-DK" dirty="0" err="1"/>
              <a:t>settings</a:t>
            </a:r>
            <a:r>
              <a:rPr lang="da-DK" dirty="0"/>
              <a:t> </a:t>
            </a:r>
            <a:r>
              <a:rPr lang="da-DK" dirty="0" err="1"/>
              <a:t>configurable</a:t>
            </a:r>
            <a:r>
              <a:rPr lang="da-DK" dirty="0"/>
              <a:t> via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config</a:t>
            </a:r>
            <a:r>
              <a:rPr lang="da-DK" dirty="0"/>
              <a:t> files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Eliminate</a:t>
            </a:r>
            <a:r>
              <a:rPr lang="da-DK" dirty="0"/>
              <a:t> the </a:t>
            </a:r>
            <a:r>
              <a:rPr lang="da-DK" dirty="0" err="1"/>
              <a:t>need</a:t>
            </a:r>
            <a:r>
              <a:rPr lang="da-DK" dirty="0"/>
              <a:t> for the script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Remove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for the Windows Registry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Windows interpreter </a:t>
            </a:r>
            <a:r>
              <a:rPr lang="da-DK" dirty="0" err="1"/>
              <a:t>already</a:t>
            </a:r>
            <a:r>
              <a:rPr lang="da-DK" dirty="0"/>
              <a:t> has </a:t>
            </a:r>
            <a:r>
              <a:rPr lang="da-DK" dirty="0" err="1"/>
              <a:t>good</a:t>
            </a:r>
            <a:r>
              <a:rPr lang="da-DK" dirty="0"/>
              <a:t> defaults </a:t>
            </a:r>
            <a:r>
              <a:rPr lang="da-DK" dirty="0" err="1"/>
              <a:t>if</a:t>
            </a:r>
            <a:r>
              <a:rPr lang="da-DK" dirty="0"/>
              <a:t> no </a:t>
            </a:r>
            <a:r>
              <a:rPr lang="da-DK" dirty="0" err="1"/>
              <a:t>config</a:t>
            </a:r>
            <a:r>
              <a:rPr lang="da-DK" dirty="0"/>
              <a:t> </a:t>
            </a:r>
            <a:r>
              <a:rPr lang="da-DK" dirty="0" err="1"/>
              <a:t>found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Move</a:t>
            </a:r>
            <a:r>
              <a:rPr lang="da-DK" dirty="0"/>
              <a:t> all "interpreter </a:t>
            </a:r>
            <a:r>
              <a:rPr lang="da-DK" dirty="0" err="1"/>
              <a:t>settings</a:t>
            </a:r>
            <a:r>
              <a:rPr lang="da-DK" dirty="0"/>
              <a:t>" to </a:t>
            </a:r>
            <a:r>
              <a:rPr lang="da-DK" dirty="0" err="1"/>
              <a:t>text</a:t>
            </a:r>
            <a:r>
              <a:rPr lang="da-DK" dirty="0"/>
              <a:t> (JSON5) </a:t>
            </a:r>
            <a:r>
              <a:rPr lang="da-DK" dirty="0" err="1"/>
              <a:t>config</a:t>
            </a:r>
            <a:r>
              <a:rPr lang="da-DK" dirty="0"/>
              <a:t> files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Leave</a:t>
            </a:r>
            <a:r>
              <a:rPr lang="da-DK" dirty="0"/>
              <a:t> IDE </a:t>
            </a:r>
            <a:r>
              <a:rPr lang="da-DK" dirty="0" err="1"/>
              <a:t>settings</a:t>
            </a:r>
            <a:r>
              <a:rPr lang="da-DK" dirty="0"/>
              <a:t> in the Registry (as RIDE </a:t>
            </a:r>
            <a:r>
              <a:rPr lang="da-DK" dirty="0" err="1"/>
              <a:t>settings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in a JSON </a:t>
            </a:r>
            <a:r>
              <a:rPr lang="da-DK" dirty="0" err="1"/>
              <a:t>repository</a:t>
            </a:r>
            <a:r>
              <a:rPr lang="da-DK" dirty="0"/>
              <a:t>)</a:t>
            </a:r>
            <a:br>
              <a:rPr lang="da-DK" dirty="0"/>
            </a:br>
            <a:endParaRPr lang="da-DK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dirty="0"/>
              <a:t>This </a:t>
            </a:r>
            <a:r>
              <a:rPr lang="da-DK" dirty="0" err="1"/>
              <a:t>might</a:t>
            </a:r>
            <a:r>
              <a:rPr lang="da-DK" dirty="0"/>
              <a:t> not </a:t>
            </a:r>
            <a:r>
              <a:rPr lang="da-DK" dirty="0" err="1"/>
              <a:t>make</a:t>
            </a:r>
            <a:r>
              <a:rPr lang="da-DK" dirty="0"/>
              <a:t> </a:t>
            </a:r>
            <a:r>
              <a:rPr lang="da-DK" strike="sngStrike" dirty="0"/>
              <a:t>19.0 </a:t>
            </a:r>
            <a:r>
              <a:rPr lang="da-DK" dirty="0"/>
              <a:t>20.0, but </a:t>
            </a:r>
            <a:r>
              <a:rPr lang="da-DK" dirty="0" err="1"/>
              <a:t>remains</a:t>
            </a:r>
            <a:r>
              <a:rPr lang="da-DK" dirty="0"/>
              <a:t> an </a:t>
            </a:r>
            <a:r>
              <a:rPr lang="da-DK" dirty="0" err="1"/>
              <a:t>important</a:t>
            </a:r>
            <a:r>
              <a:rPr lang="da-DK" dirty="0"/>
              <a:t> medium term </a:t>
            </a:r>
            <a:r>
              <a:rPr lang="da-DK" dirty="0" err="1"/>
              <a:t>goal</a:t>
            </a:r>
            <a:r>
              <a:rPr lang="da-DK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60121-09D8-48EC-9420-FE3983EA9E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C0975-70F6-4F70-8C0F-17A1CA21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Configuration Files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A7D26-FF04-7E25-C269-E5832B24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771" y="1214702"/>
            <a:ext cx="3480567" cy="16462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35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23D4F-A1C1-3179-CD0B-3E85FFD9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130"/>
            <a:ext cx="6464134" cy="282416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da-DK" dirty="0"/>
              <a:t>The v19.0 bridge to "New .NET" is </a:t>
            </a:r>
            <a:r>
              <a:rPr lang="da-DK" dirty="0" err="1"/>
              <a:t>roughly</a:t>
            </a:r>
            <a:r>
              <a:rPr lang="da-DK" dirty="0"/>
              <a:t> on par with the Framework bridge</a:t>
            </a:r>
          </a:p>
          <a:p>
            <a:pPr>
              <a:spcAft>
                <a:spcPts val="600"/>
              </a:spcAft>
            </a:pPr>
            <a:r>
              <a:rPr lang="da-DK" dirty="0"/>
              <a:t>Potential new features in v20.0</a:t>
            </a:r>
          </a:p>
          <a:p>
            <a:pPr lvl="1">
              <a:spcAft>
                <a:spcPts val="600"/>
              </a:spcAft>
            </a:pPr>
            <a:r>
              <a:rPr lang="da-DK" dirty="0" err="1"/>
              <a:t>Generics</a:t>
            </a:r>
            <a:endParaRPr lang="da-DK" dirty="0"/>
          </a:p>
          <a:p>
            <a:pPr lvl="1">
              <a:spcAft>
                <a:spcPts val="600"/>
              </a:spcAft>
            </a:pPr>
            <a:r>
              <a:rPr lang="da-DK" dirty="0" err="1"/>
              <a:t>Delegates</a:t>
            </a:r>
            <a:endParaRPr lang="da-DK" dirty="0"/>
          </a:p>
          <a:p>
            <a:pPr lvl="1">
              <a:spcAft>
                <a:spcPts val="600"/>
              </a:spcAft>
            </a:pPr>
            <a:r>
              <a:rPr lang="da-DK" dirty="0"/>
              <a:t>(Tools to load/</a:t>
            </a:r>
            <a:r>
              <a:rPr lang="da-DK" dirty="0" err="1"/>
              <a:t>manage</a:t>
            </a:r>
            <a:r>
              <a:rPr lang="da-DK" dirty="0"/>
              <a:t> .NET </a:t>
            </a:r>
            <a:r>
              <a:rPr lang="da-DK" dirty="0" err="1"/>
              <a:t>dependencies</a:t>
            </a:r>
            <a:r>
              <a:rPr lang="da-DK" dirty="0"/>
              <a:t>)</a:t>
            </a:r>
          </a:p>
          <a:p>
            <a:pPr>
              <a:spcAft>
                <a:spcPts val="600"/>
              </a:spcAft>
            </a:pPr>
            <a:r>
              <a:rPr lang="da-DK" dirty="0"/>
              <a:t>NB: New features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probably</a:t>
            </a:r>
            <a:r>
              <a:rPr lang="da-DK" dirty="0"/>
              <a:t> </a:t>
            </a:r>
            <a:r>
              <a:rPr lang="da-DK" b="1" dirty="0"/>
              <a:t>NOT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back-</a:t>
            </a:r>
            <a:r>
              <a:rPr lang="da-DK" dirty="0" err="1"/>
              <a:t>ported</a:t>
            </a:r>
            <a:r>
              <a:rPr lang="da-DK" dirty="0"/>
              <a:t> to the Framework bridge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0B5F5A-AB6A-5152-3665-11D29F0A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.NET Bridge Enhancements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C8527D-0241-302D-657A-995C46C52A10}"/>
              </a:ext>
            </a:extLst>
          </p:cNvPr>
          <p:cNvSpPr txBox="1"/>
          <p:nvPr/>
        </p:nvSpPr>
        <p:spPr>
          <a:xfrm>
            <a:off x="417579" y="4078560"/>
            <a:ext cx="588535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Tuesday 15:15</a:t>
            </a:r>
            <a:r>
              <a:rPr lang="da-DK" sz="1400" dirty="0"/>
              <a:t> </a:t>
            </a:r>
            <a:r>
              <a:rPr lang="da-DK" sz="1400" dirty="0" err="1"/>
              <a:t>Dyalog</a:t>
            </a:r>
            <a:r>
              <a:rPr lang="da-DK" sz="1400" dirty="0"/>
              <a:t> Version 20.0 – Part 2</a:t>
            </a:r>
            <a:br>
              <a:rPr lang="da-DK" sz="1400" dirty="0"/>
            </a:br>
            <a:r>
              <a:rPr lang="da-DK" sz="1400" dirty="0"/>
              <a:t>(John </a:t>
            </a:r>
            <a:r>
              <a:rPr lang="da-DK" sz="1400" dirty="0" err="1"/>
              <a:t>Daintree</a:t>
            </a:r>
            <a:r>
              <a:rPr lang="da-DK" sz="1400" dirty="0"/>
              <a:t>)</a:t>
            </a:r>
            <a:endParaRPr lang="da-DK" sz="14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B35AC53-5B49-7D27-B18C-AD5CFBAE9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38" y="1098130"/>
            <a:ext cx="180817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ADDDA-4CED-2B67-897E-52BF314E3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557784"/>
            <a:ext cx="4104000" cy="4352544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b="1" i="0" dirty="0">
                <a:solidFill>
                  <a:schemeClr val="tx1"/>
                </a:solidFill>
                <a:effectLst/>
                <a:latin typeface="+mn-lt"/>
              </a:rPr>
              <a:t>Major Milestones in 1</a:t>
            </a:r>
            <a:r>
              <a:rPr lang="en-US" b="1" i="0" baseline="30000" dirty="0">
                <a:solidFill>
                  <a:schemeClr val="tx1"/>
                </a:solidFill>
                <a:effectLst/>
                <a:latin typeface="+mn-lt"/>
              </a:rPr>
              <a:t>st</a:t>
            </a:r>
            <a:r>
              <a:rPr lang="en-US" b="1" i="0" dirty="0">
                <a:solidFill>
                  <a:schemeClr val="tx1"/>
                </a:solidFill>
                <a:effectLst/>
                <a:latin typeface="+mn-lt"/>
              </a:rPr>
              <a:t> 30 years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0" dirty="0">
                <a:solidFill>
                  <a:schemeClr val="tx1"/>
                </a:solidFill>
                <a:effectLst/>
                <a:latin typeface="+mn-lt"/>
              </a:rPr>
              <a:t>1983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: APL2 Nested Arrays + SHARP APL Component Files, Error Trapping,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etc</a:t>
            </a:r>
            <a:endParaRPr lang="en-US" b="0" i="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0" dirty="0">
                <a:solidFill>
                  <a:schemeClr val="tx1"/>
                </a:solidFill>
                <a:effectLst/>
                <a:latin typeface="+mn-lt"/>
              </a:rPr>
              <a:t>1990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: Namespaces, Windows GUI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0" dirty="0">
                <a:solidFill>
                  <a:schemeClr val="tx1"/>
                </a:solidFill>
                <a:effectLst/>
                <a:latin typeface="+mn-lt"/>
              </a:rPr>
              <a:t>1995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: Control structures (If/Then/Else, Repeat/Until, exception handling, and so on)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0" dirty="0">
                <a:solidFill>
                  <a:schemeClr val="tx1"/>
                </a:solidFill>
                <a:effectLst/>
                <a:latin typeface="+mn-lt"/>
              </a:rPr>
              <a:t>1996: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 Functional programming: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dfns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provide lexical scope and lambda-style expressions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0" dirty="0">
                <a:solidFill>
                  <a:schemeClr val="tx1"/>
                </a:solidFill>
                <a:effectLst/>
                <a:latin typeface="+mn-lt"/>
              </a:rPr>
              <a:t>2006: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 Object oriented programming, tighter integration with .NET &amp; OO frameworks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0" dirty="0">
                <a:solidFill>
                  <a:schemeClr val="tx1"/>
                </a:solidFill>
                <a:effectLst/>
                <a:latin typeface="+mn-lt"/>
              </a:rPr>
              <a:t>2013: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 Rank (</a:t>
            </a:r>
            <a:r>
              <a:rPr lang="en-GB" b="0" i="0" dirty="0"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⍤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) and Key (</a:t>
            </a:r>
            <a:r>
              <a:rPr lang="en-US" b="0" i="0" dirty="0"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⌸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) operators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0" dirty="0">
                <a:solidFill>
                  <a:schemeClr val="tx1"/>
                </a:solidFill>
                <a:effectLst/>
                <a:latin typeface="+mn-lt"/>
              </a:rPr>
              <a:t>2014: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 Point-free or "tacit" syntax similar to that in the J programming language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0" dirty="0">
                <a:solidFill>
                  <a:schemeClr val="tx1"/>
                </a:solidFill>
                <a:effectLst/>
                <a:latin typeface="+mn-lt"/>
              </a:rPr>
              <a:t>2014: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 Futures and isolates for parallel programming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88D98E-F391-77B9-F7C2-2BFD7642C9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475" y="557784"/>
            <a:ext cx="4104641" cy="4205213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>
                <a:solidFill>
                  <a:schemeClr val="tx1"/>
                </a:solidFill>
                <a:latin typeface="+mn-lt"/>
              </a:rPr>
              <a:t>More highlights of the last </a:t>
            </a:r>
            <a:r>
              <a:rPr lang="da-DK" b="1" dirty="0" err="1">
                <a:solidFill>
                  <a:schemeClr val="tx1"/>
                </a:solidFill>
                <a:latin typeface="+mn-lt"/>
              </a:rPr>
              <a:t>decade</a:t>
            </a:r>
            <a:endParaRPr lang="da-DK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>
                <a:solidFill>
                  <a:schemeClr val="tx1"/>
                </a:solidFill>
                <a:latin typeface="+mn-lt"/>
              </a:rPr>
              <a:t>2015: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macOS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, RIDE, JSON, Secure Sockets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>
                <a:solidFill>
                  <a:schemeClr val="tx1"/>
                </a:solidFill>
                <a:latin typeface="+mn-lt"/>
              </a:rPr>
              <a:t>2016: 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Cross Platform File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Functions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, load &amp;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edit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Unicode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Test Files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using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editor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>
                <a:solidFill>
                  <a:schemeClr val="tx1"/>
                </a:solidFill>
                <a:latin typeface="+mn-lt"/>
              </a:rPr>
              <a:t>2017: 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CSV, HTTP Support in Conga,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HTMLRenderer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,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Where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GB" b="0" i="0" dirty="0"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⍸</a:t>
            </a:r>
            <a:r>
              <a:rPr lang="en-GB" b="0" i="0" dirty="0">
                <a:solidFill>
                  <a:schemeClr val="tx1"/>
                </a:solidFill>
                <a:effectLst/>
                <a:latin typeface="+mn-lt"/>
              </a:rPr>
              <a:t>), At (</a:t>
            </a:r>
            <a:r>
              <a:rPr lang="en-GB" b="0" i="0" dirty="0"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@</a:t>
            </a:r>
            <a:r>
              <a:rPr lang="en-GB" b="0" i="0" dirty="0">
                <a:solidFill>
                  <a:schemeClr val="tx1"/>
                </a:solidFill>
                <a:effectLst/>
                <a:latin typeface="+mn-lt"/>
              </a:rPr>
              <a:t>), Stencil (</a:t>
            </a:r>
            <a:r>
              <a:rPr lang="en-GB" b="0" i="0" dirty="0"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⌺</a:t>
            </a:r>
            <a:r>
              <a:rPr lang="en-GB" b="0" i="0" dirty="0">
                <a:solidFill>
                  <a:schemeClr val="tx1"/>
                </a:solidFill>
                <a:effectLst/>
                <a:latin typeface="+mn-lt"/>
              </a:rPr>
              <a:t>) and Nest/Partition (</a:t>
            </a:r>
            <a:r>
              <a:rPr lang="en-GB" b="0" i="0" dirty="0"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⊆</a:t>
            </a:r>
            <a:r>
              <a:rPr lang="en-GB" b="0" i="0" dirty="0"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2018: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aplssh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pynapl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, APL as a DLL, Total Array Ordering,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JSONServer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2019: 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Link, Unregistered non-Commercial Version, Headless mode, Containers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2020: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, constant (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⍨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GB" b="0" i="1" dirty="0">
                <a:solidFill>
                  <a:schemeClr val="tx1"/>
                </a:solidFill>
                <a:effectLst/>
                <a:latin typeface="+mn-lt"/>
              </a:rPr>
              <a:t>over</a:t>
            </a:r>
            <a:r>
              <a:rPr lang="en-GB" b="0" i="0" dirty="0">
                <a:solidFill>
                  <a:schemeClr val="tx1"/>
                </a:solidFill>
                <a:effectLst/>
                <a:latin typeface="+mn-lt"/>
              </a:rPr>
              <a:t> (</a:t>
            </a:r>
            <a:r>
              <a:rPr lang="en-GB" b="0" i="0" dirty="0"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⍥</a:t>
            </a:r>
            <a:r>
              <a:rPr lang="en-GB" b="0" i="0" dirty="0">
                <a:solidFill>
                  <a:schemeClr val="tx1"/>
                </a:solidFill>
                <a:effectLst/>
                <a:latin typeface="+mn-lt"/>
              </a:rPr>
              <a:t>) and </a:t>
            </a:r>
            <a:r>
              <a:rPr lang="en-GB" b="0" i="1" dirty="0">
                <a:solidFill>
                  <a:schemeClr val="tx1"/>
                </a:solidFill>
                <a:effectLst/>
                <a:latin typeface="+mn-lt"/>
              </a:rPr>
              <a:t>atop</a:t>
            </a:r>
            <a:r>
              <a:rPr lang="en-GB" b="0" i="0" dirty="0">
                <a:solidFill>
                  <a:schemeClr val="tx1"/>
                </a:solidFill>
                <a:effectLst/>
                <a:latin typeface="+mn-lt"/>
              </a:rPr>
              <a:t> (</a:t>
            </a:r>
            <a:r>
              <a:rPr lang="en-GB" b="0" i="0" dirty="0"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⍤</a:t>
            </a:r>
            <a:r>
              <a:rPr lang="en-GB" b="0" i="0" dirty="0">
                <a:solidFill>
                  <a:schemeClr val="tx1"/>
                </a:solidFill>
                <a:effectLst/>
                <a:latin typeface="+mn-lt"/>
              </a:rPr>
              <a:t>), unique mask (</a:t>
            </a:r>
            <a:r>
              <a:rPr lang="en-GB" b="0" i="0" dirty="0"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≠</a:t>
            </a:r>
            <a:r>
              <a:rPr lang="en-GB" b="0" i="0" dirty="0">
                <a:solidFill>
                  <a:schemeClr val="tx1"/>
                </a:solidFill>
                <a:effectLst/>
                <a:latin typeface="+mn-lt"/>
              </a:rPr>
              <a:t>), .NET Core Bridge, LOAD text files, text config files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2022: 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Basic Licence, Shell Scripts, ⎕ATX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+mn-lt"/>
              </a:rPr>
              <a:t>Performance increased consistently during</a:t>
            </a:r>
            <a:br>
              <a:rPr lang="en-GB" dirty="0">
                <a:solidFill>
                  <a:schemeClr val="tx1"/>
                </a:solidFill>
                <a:latin typeface="+mn-lt"/>
              </a:rPr>
            </a:br>
            <a:r>
              <a:rPr lang="en-GB" dirty="0">
                <a:solidFill>
                  <a:schemeClr val="tx1"/>
                </a:solidFill>
                <a:latin typeface="+mn-lt"/>
              </a:rPr>
              <a:t>most of this decade.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F0D2F5-7A63-9416-098F-147AAB90F514}"/>
              </a:ext>
            </a:extLst>
          </p:cNvPr>
          <p:cNvSpPr/>
          <p:nvPr/>
        </p:nvSpPr>
        <p:spPr>
          <a:xfrm>
            <a:off x="790876" y="1308145"/>
            <a:ext cx="2514511" cy="303908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1DDF8-1969-8630-11DC-021EEC54CDA1}"/>
              </a:ext>
            </a:extLst>
          </p:cNvPr>
          <p:cNvSpPr/>
          <p:nvPr/>
        </p:nvSpPr>
        <p:spPr>
          <a:xfrm>
            <a:off x="790875" y="2058506"/>
            <a:ext cx="3367952" cy="461174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73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2" grpId="0" animBg="1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897BB-19A1-31AA-5D45-F78A5242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Not </a:t>
            </a:r>
            <a:r>
              <a:rPr lang="da-DK" dirty="0" err="1"/>
              <a:t>saying</a:t>
            </a:r>
            <a:r>
              <a:rPr lang="da-DK" dirty="0"/>
              <a:t> </a:t>
            </a:r>
            <a:r>
              <a:rPr lang="da-DK" dirty="0" err="1"/>
              <a:t>any</a:t>
            </a:r>
            <a:r>
              <a:rPr lang="da-DK" dirty="0"/>
              <a:t> more, John is up </a:t>
            </a:r>
            <a:r>
              <a:rPr lang="da-DK" dirty="0" err="1"/>
              <a:t>next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610B81-13F3-EC23-BA8E-E61C0EEA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Token-by-token Debugging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91AE2-E6E0-69BB-BC1F-235430415A52}"/>
              </a:ext>
            </a:extLst>
          </p:cNvPr>
          <p:cNvSpPr txBox="1"/>
          <p:nvPr/>
        </p:nvSpPr>
        <p:spPr>
          <a:xfrm>
            <a:off x="427104" y="2310140"/>
            <a:ext cx="588535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Monday</a:t>
            </a:r>
            <a:r>
              <a:rPr lang="da-DK" sz="1400" b="1" dirty="0"/>
              <a:t> 10:15</a:t>
            </a:r>
            <a:r>
              <a:rPr lang="da-DK" sz="1400" dirty="0"/>
              <a:t> </a:t>
            </a:r>
            <a:r>
              <a:rPr lang="da-DK" sz="1400" dirty="0" err="1"/>
              <a:t>Dyalog</a:t>
            </a:r>
            <a:r>
              <a:rPr lang="da-DK" sz="1400" dirty="0"/>
              <a:t> Version 20.0 – Part 1</a:t>
            </a:r>
            <a:br>
              <a:rPr lang="da-DK" sz="1400" dirty="0"/>
            </a:br>
            <a:r>
              <a:rPr lang="da-DK" sz="1400" dirty="0"/>
              <a:t>(John </a:t>
            </a:r>
            <a:r>
              <a:rPr lang="da-DK" sz="1400" dirty="0" err="1"/>
              <a:t>Daintree</a:t>
            </a:r>
            <a:r>
              <a:rPr lang="da-DK" sz="1400" dirty="0"/>
              <a:t>)</a:t>
            </a:r>
            <a:endParaRPr lang="da-DK" sz="1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4E349-B7C6-D742-C31E-C2F066BF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946" y="1264925"/>
            <a:ext cx="2191056" cy="724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4185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64A2C-D2DA-0E9E-40F6-A0E9A437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931125" cy="3242040"/>
          </a:xfrm>
        </p:spPr>
        <p:txBody>
          <a:bodyPr/>
          <a:lstStyle/>
          <a:p>
            <a:r>
              <a:rPr lang="da-DK" dirty="0"/>
              <a:t>A small set of APL primitives is still missing</a:t>
            </a:r>
          </a:p>
          <a:p>
            <a:r>
              <a:rPr lang="da-DK" dirty="0"/>
              <a:t>See </a:t>
            </a:r>
            <a:r>
              <a:rPr lang="da-DK" dirty="0" err="1"/>
              <a:t>Adam's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r>
              <a:rPr lang="da-DK" dirty="0"/>
              <a:t> at Dyalog'22</a:t>
            </a:r>
          </a:p>
          <a:p>
            <a:pPr lvl="1"/>
            <a:r>
              <a:rPr lang="da-DK" dirty="0"/>
              <a:t>D15: </a:t>
            </a:r>
            <a:r>
              <a:rPr lang="da-DK" dirty="0" err="1"/>
              <a:t>Filling</a:t>
            </a:r>
            <a:r>
              <a:rPr lang="da-DK" dirty="0"/>
              <a:t> the Core Language Gaps</a:t>
            </a:r>
          </a:p>
          <a:p>
            <a:r>
              <a:rPr lang="da-DK" dirty="0"/>
              <a:t>And </a:t>
            </a:r>
            <a:r>
              <a:rPr lang="da-DK" dirty="0" err="1"/>
              <a:t>later</a:t>
            </a:r>
            <a:r>
              <a:rPr lang="da-DK" dirty="0"/>
              <a:t> </a:t>
            </a:r>
            <a:r>
              <a:rPr lang="da-DK" dirty="0" err="1"/>
              <a:t>today</a:t>
            </a:r>
            <a:r>
              <a:rPr lang="da-DK" dirty="0"/>
              <a:t>: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0C8F4-042A-F4B0-4D5A-3FF5E33A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210747" cy="685535"/>
          </a:xfrm>
        </p:spPr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New Primitives / System Functions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B01E0-8036-FCF5-BF97-E36E65413982}"/>
              </a:ext>
            </a:extLst>
          </p:cNvPr>
          <p:cNvSpPr txBox="1"/>
          <p:nvPr/>
        </p:nvSpPr>
        <p:spPr>
          <a:xfrm>
            <a:off x="889348" y="3355355"/>
            <a:ext cx="44372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Monday</a:t>
            </a:r>
            <a:r>
              <a:rPr lang="da-DK" sz="1400" b="1" dirty="0"/>
              <a:t> 11:15</a:t>
            </a:r>
            <a:r>
              <a:rPr lang="da-DK" sz="1400" dirty="0"/>
              <a:t> </a:t>
            </a:r>
            <a:r>
              <a:rPr lang="da-DK" sz="1400" dirty="0" err="1"/>
              <a:t>Setting</a:t>
            </a:r>
            <a:r>
              <a:rPr lang="da-DK" sz="1400" dirty="0"/>
              <a:t> and </a:t>
            </a:r>
            <a:r>
              <a:rPr lang="da-DK" sz="1400" dirty="0" err="1"/>
              <a:t>Getting</a:t>
            </a:r>
            <a:r>
              <a:rPr lang="da-DK" sz="1400" dirty="0"/>
              <a:t> Variable Values</a:t>
            </a:r>
            <a:br>
              <a:rPr lang="da-DK" sz="1400" dirty="0"/>
            </a:br>
            <a:r>
              <a:rPr lang="da-DK" sz="1400" dirty="0"/>
              <a:t>(</a:t>
            </a:r>
            <a:r>
              <a:rPr lang="da-DK" sz="1400" dirty="0" err="1"/>
              <a:t>Adám</a:t>
            </a:r>
            <a:r>
              <a:rPr lang="da-DK" sz="1400" dirty="0"/>
              <a:t> </a:t>
            </a:r>
            <a:r>
              <a:rPr lang="da-DK" sz="1400" dirty="0" err="1"/>
              <a:t>Brudzewsky</a:t>
            </a:r>
            <a:r>
              <a:rPr lang="da-DK" sz="1400" dirty="0"/>
              <a:t>)</a:t>
            </a:r>
            <a:endParaRPr lang="da-DK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93D7C-265E-D0D7-454A-C93BFAD155FD}"/>
              </a:ext>
            </a:extLst>
          </p:cNvPr>
          <p:cNvSpPr txBox="1"/>
          <p:nvPr/>
        </p:nvSpPr>
        <p:spPr>
          <a:xfrm>
            <a:off x="889348" y="4005986"/>
            <a:ext cx="44372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Tuesday 16:15</a:t>
            </a:r>
            <a:r>
              <a:rPr lang="da-DK" sz="1400" dirty="0"/>
              <a:t> </a:t>
            </a:r>
            <a:r>
              <a:rPr lang="da-DK" sz="1400" dirty="0" err="1"/>
              <a:t>Giving</a:t>
            </a:r>
            <a:r>
              <a:rPr lang="da-DK" sz="1400" dirty="0"/>
              <a:t> Key a </a:t>
            </a:r>
            <a:r>
              <a:rPr lang="da-DK" sz="1400" dirty="0" err="1"/>
              <a:t>Vocabulary</a:t>
            </a:r>
            <a:br>
              <a:rPr lang="da-DK" sz="1400" dirty="0"/>
            </a:br>
            <a:r>
              <a:rPr lang="da-DK" sz="1400" dirty="0"/>
              <a:t>(</a:t>
            </a:r>
            <a:r>
              <a:rPr lang="da-DK" sz="1400" dirty="0" err="1"/>
              <a:t>Adám</a:t>
            </a:r>
            <a:r>
              <a:rPr lang="da-DK" sz="1400" dirty="0"/>
              <a:t> </a:t>
            </a:r>
            <a:r>
              <a:rPr lang="da-DK" sz="1400" dirty="0" err="1"/>
              <a:t>Brudzewsky</a:t>
            </a:r>
            <a:r>
              <a:rPr lang="da-DK" sz="1400" dirty="0"/>
              <a:t>)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42004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CA6027-BC21-14D9-B149-E55E5D8F558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64A2C-D2DA-0E9E-40F6-A0E9A437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0C8F4-042A-F4B0-4D5A-3FF5E33A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Possible New Primitives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4A231-1F57-D108-D7D8-7465424D2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"/>
            <a:ext cx="9144000" cy="51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21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4628-BCED-07DC-3429-BAA6863EF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130027" cy="3242040"/>
          </a:xfrm>
        </p:spPr>
        <p:txBody>
          <a:bodyPr>
            <a:normAutofit fontScale="92500"/>
          </a:bodyPr>
          <a:lstStyle/>
          <a:p>
            <a:r>
              <a:rPr lang="da-DK" dirty="0"/>
              <a:t>Work on the .NET bridge </a:t>
            </a:r>
            <a:r>
              <a:rPr lang="da-DK" dirty="0" err="1"/>
              <a:t>makes</a:t>
            </a:r>
            <a:r>
              <a:rPr lang="da-DK" dirty="0"/>
              <a:t> it clear to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modern</a:t>
            </a:r>
            <a:r>
              <a:rPr lang="da-DK" dirty="0"/>
              <a:t> </a:t>
            </a:r>
            <a:r>
              <a:rPr lang="da-DK" dirty="0" err="1"/>
              <a:t>APIs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often</a:t>
            </a:r>
            <a:r>
              <a:rPr lang="da-DK" dirty="0"/>
              <a:t> </a:t>
            </a:r>
            <a:r>
              <a:rPr lang="da-DK" dirty="0" err="1"/>
              <a:t>asynchronous</a:t>
            </a:r>
            <a:endParaRPr lang="da-DK" dirty="0"/>
          </a:p>
          <a:p>
            <a:r>
              <a:rPr lang="da-DK" dirty="0"/>
              <a:t>A future .NET Bridge </a:t>
            </a:r>
            <a:r>
              <a:rPr lang="da-DK" dirty="0" err="1"/>
              <a:t>needs</a:t>
            </a:r>
            <a:r>
              <a:rPr lang="da-DK" dirty="0"/>
              <a:t> to support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elegantly</a:t>
            </a:r>
            <a:r>
              <a:rPr lang="da-DK" dirty="0"/>
              <a:t> – </a:t>
            </a:r>
            <a:r>
              <a:rPr lang="da-DK" dirty="0" err="1"/>
              <a:t>see</a:t>
            </a:r>
            <a:r>
              <a:rPr lang="da-DK" dirty="0"/>
              <a:t> John </a:t>
            </a:r>
            <a:r>
              <a:rPr lang="da-DK" dirty="0" err="1"/>
              <a:t>Daintree's</a:t>
            </a:r>
            <a:r>
              <a:rPr lang="da-DK" dirty="0"/>
              <a:t> "2022 Conference Edition Part 3" talk from Dyalog'22</a:t>
            </a:r>
          </a:p>
          <a:p>
            <a:pPr lvl="1"/>
            <a:r>
              <a:rPr lang="da-DK" dirty="0" err="1"/>
              <a:t>Async</a:t>
            </a:r>
            <a:r>
              <a:rPr lang="da-DK" dirty="0"/>
              <a:t> … </a:t>
            </a:r>
            <a:r>
              <a:rPr lang="da-DK" dirty="0" err="1"/>
              <a:t>Await</a:t>
            </a:r>
            <a:endParaRPr lang="da-DK" dirty="0"/>
          </a:p>
          <a:p>
            <a:pPr lvl="1"/>
            <a:r>
              <a:rPr lang="da-DK" dirty="0"/>
              <a:t>And/or Futures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72721F-70F6-3C5F-2E53-F967F9FC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Design / Prototyping of "Async"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C6FB6-AF4E-55B6-E629-D7988AAEF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999" y="1382680"/>
            <a:ext cx="2362530" cy="17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118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72721F-70F6-3C5F-2E53-F967F9FC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Grand Unified Theory of Async?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4628-BCED-07DC-3429-BAA6863EF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25148" cy="3242040"/>
          </a:xfrm>
        </p:spPr>
        <p:txBody>
          <a:bodyPr>
            <a:normAutofit fontScale="5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a-DK" sz="2900" dirty="0"/>
              <a:t>A </a:t>
            </a:r>
            <a:r>
              <a:rPr lang="da-DK" sz="2900" dirty="0" err="1"/>
              <a:t>dyadic</a:t>
            </a:r>
            <a:r>
              <a:rPr lang="da-DK" sz="2900" dirty="0"/>
              <a:t> parallel operator </a:t>
            </a:r>
            <a:r>
              <a:rPr lang="da-DK" sz="2900" dirty="0" err="1"/>
              <a:t>could</a:t>
            </a:r>
            <a:r>
              <a:rPr lang="da-DK" sz="2900" dirty="0"/>
              <a:t> </a:t>
            </a:r>
            <a:r>
              <a:rPr lang="da-DK" sz="2900" dirty="0" err="1"/>
              <a:t>invoke</a:t>
            </a:r>
            <a:r>
              <a:rPr lang="da-DK" sz="2900" dirty="0"/>
              <a:t> a </a:t>
            </a:r>
            <a:r>
              <a:rPr lang="da-DK" sz="2900" dirty="0" err="1"/>
              <a:t>function</a:t>
            </a:r>
            <a:br>
              <a:rPr lang="da-DK" sz="2900" dirty="0"/>
            </a:br>
            <a:r>
              <a:rPr lang="da-DK" sz="2900" dirty="0"/>
              <a:t>in a </a:t>
            </a:r>
            <a:r>
              <a:rPr lang="da-DK" sz="2900" dirty="0" err="1"/>
              <a:t>variety</a:t>
            </a:r>
            <a:r>
              <a:rPr lang="da-DK" sz="2900" dirty="0"/>
              <a:t> of </a:t>
            </a:r>
            <a:r>
              <a:rPr lang="da-DK" sz="2900" dirty="0" err="1"/>
              <a:t>asynchronous</a:t>
            </a:r>
            <a:r>
              <a:rPr lang="da-DK" sz="2900" dirty="0"/>
              <a:t> </a:t>
            </a:r>
            <a:r>
              <a:rPr lang="da-DK" sz="2900" dirty="0" err="1"/>
              <a:t>ways</a:t>
            </a:r>
            <a:r>
              <a:rPr lang="da-DK" sz="2900" dirty="0"/>
              <a:t>, all of </a:t>
            </a:r>
            <a:r>
              <a:rPr lang="da-DK" sz="2900" dirty="0" err="1"/>
              <a:t>which</a:t>
            </a:r>
            <a:r>
              <a:rPr lang="da-DK" sz="2900" dirty="0"/>
              <a:t> </a:t>
            </a:r>
            <a:r>
              <a:rPr lang="da-DK" sz="2900" dirty="0" err="1"/>
              <a:t>would</a:t>
            </a:r>
            <a:br>
              <a:rPr lang="da-DK" sz="2900" dirty="0"/>
            </a:br>
            <a:r>
              <a:rPr lang="da-DK" sz="2900" dirty="0" err="1"/>
              <a:t>immediately</a:t>
            </a:r>
            <a:r>
              <a:rPr lang="da-DK" sz="2900" dirty="0"/>
              <a:t> return a future:</a:t>
            </a:r>
            <a:br>
              <a:rPr lang="da-DK" sz="2900" dirty="0"/>
            </a:br>
            <a:endParaRPr lang="da-DK" sz="2900" dirty="0"/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a-DK" sz="2900" dirty="0" err="1"/>
              <a:t>Invoke</a:t>
            </a:r>
            <a:r>
              <a:rPr lang="da-DK" sz="2900" dirty="0"/>
              <a:t> </a:t>
            </a:r>
            <a:r>
              <a:rPr lang="da-DK" sz="2900" dirty="0" err="1"/>
              <a:t>foo</a:t>
            </a:r>
            <a:r>
              <a:rPr lang="da-DK" sz="2900" dirty="0"/>
              <a:t> in…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lang="da-DK" dirty="0"/>
            </a:br>
            <a:r>
              <a:rPr lang="da-DK" dirty="0">
                <a:latin typeface="APL385 Unicode" panose="020B0709000202000203" pitchFamily="49" charset="0"/>
              </a:rPr>
              <a:t>     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ns∥foo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   ←→  an "in process" fork of the </a:t>
            </a:r>
            <a:r>
              <a:rPr lang="en-GB" altLang="en-US" sz="2400" dirty="0"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ns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altLang="en-US" dirty="0" err="1">
                <a:solidFill>
                  <a:schemeClr val="tx1"/>
                </a:solidFill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isolates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∥foo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   ←→  a "separate process" (isolate)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solidFill>
                  <a:schemeClr val="tx1"/>
                </a:solidFill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 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     ⍬∥foo   ←→  an empty isolate (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current APL model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)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      </a:t>
            </a:r>
            <a:r>
              <a:rPr lang="da-DK" dirty="0"/>
              <a:t>0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∥foo   ←→  a gree</a:t>
            </a:r>
            <a:r>
              <a:rPr lang="en-GB" altLang="en-US" dirty="0">
                <a:solidFill>
                  <a:schemeClr val="tx1"/>
                </a:solidFill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n thread in current </a:t>
            </a:r>
            <a:r>
              <a:rPr lang="en-GB" altLang="en-US" dirty="0" err="1">
                <a:solidFill>
                  <a:schemeClr val="tx1"/>
                </a:solidFill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ws</a:t>
            </a:r>
            <a:r>
              <a:rPr lang="en-GB" altLang="en-US" dirty="0">
                <a:solidFill>
                  <a:schemeClr val="tx1"/>
                </a:solidFill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 (like current foo&amp;)</a:t>
            </a:r>
            <a:endParaRPr kumimoji="0" lang="da-DK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  <a:ea typeface="Yu Gothic" panose="020B0400000000000000" pitchFamily="34" charset="-128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da-DK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      ¯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1∥foo   ←→  </a:t>
            </a:r>
            <a:r>
              <a:rPr lang="en-GB" altLang="en-US" dirty="0">
                <a:solidFill>
                  <a:schemeClr val="tx1"/>
                </a:solidFill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current </a:t>
            </a:r>
            <a:r>
              <a:rPr lang="en-GB" altLang="en-US" dirty="0" err="1">
                <a:solidFill>
                  <a:schemeClr val="tx1"/>
                </a:solidFill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ws</a:t>
            </a:r>
            <a:r>
              <a:rPr lang="en-GB" altLang="en-US" dirty="0">
                <a:solidFill>
                  <a:schemeClr val="tx1"/>
                </a:solidFill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, but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ourier New" panose="02070309020205020404" pitchFamily="49" charset="0"/>
              </a:rPr>
              <a:t>lazily (when value is required)</a:t>
            </a:r>
            <a:endParaRPr kumimoji="0" lang="en-GB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EA620-E171-92E0-658C-FB9D3B236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999" y="1382680"/>
            <a:ext cx="2362530" cy="17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B4AE-EEFC-B5FC-D9AA-3A91A9E40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5883842" cy="324204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dirty="0"/>
              <a:t>Version 19.0 </a:t>
            </a:r>
            <a:r>
              <a:rPr lang="da-DK" dirty="0" err="1"/>
              <a:t>contains</a:t>
            </a:r>
            <a:r>
              <a:rPr lang="da-DK" dirty="0"/>
              <a:t> a prototype. Ideas for v20.0 </a:t>
            </a:r>
            <a:r>
              <a:rPr lang="da-DK" dirty="0" err="1"/>
              <a:t>include</a:t>
            </a:r>
            <a:r>
              <a:rPr lang="da-DK" dirty="0"/>
              <a:t>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Complete </a:t>
            </a:r>
            <a:r>
              <a:rPr lang="da-DK" dirty="0" err="1"/>
              <a:t>implementation</a:t>
            </a:r>
            <a:r>
              <a:rPr lang="da-DK" dirty="0"/>
              <a:t> of "</a:t>
            </a:r>
            <a:r>
              <a:rPr lang="da-DK" dirty="0" err="1"/>
              <a:t>breadcrumbs</a:t>
            </a:r>
            <a:r>
              <a:rPr lang="da-DK" dirty="0"/>
              <a:t>" so it is </a:t>
            </a:r>
            <a:r>
              <a:rPr lang="da-DK" dirty="0" err="1"/>
              <a:t>possible</a:t>
            </a:r>
            <a:r>
              <a:rPr lang="da-DK" dirty="0"/>
              <a:t> to understand </a:t>
            </a:r>
            <a:r>
              <a:rPr lang="da-DK" dirty="0" err="1"/>
              <a:t>where</a:t>
            </a:r>
            <a:r>
              <a:rPr lang="da-DK" dirty="0"/>
              <a:t> an interpreter is </a:t>
            </a:r>
            <a:r>
              <a:rPr lang="da-DK" dirty="0" err="1"/>
              <a:t>hanging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Sending signals to </a:t>
            </a:r>
            <a:r>
              <a:rPr lang="da-DK" dirty="0" err="1"/>
              <a:t>interrupt</a:t>
            </a:r>
            <a:r>
              <a:rPr lang="da-DK" dirty="0"/>
              <a:t> or </a:t>
            </a:r>
            <a:r>
              <a:rPr lang="da-DK" dirty="0" err="1"/>
              <a:t>terminate</a:t>
            </a:r>
            <a:r>
              <a:rPr lang="da-DK" dirty="0"/>
              <a:t> tasks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Discoverability</a:t>
            </a:r>
            <a:r>
              <a:rPr lang="da-DK" dirty="0"/>
              <a:t>: </a:t>
            </a:r>
            <a:r>
              <a:rPr lang="da-DK" dirty="0" err="1"/>
              <a:t>allow</a:t>
            </a:r>
            <a:r>
              <a:rPr lang="da-DK" dirty="0"/>
              <a:t> APL </a:t>
            </a:r>
            <a:r>
              <a:rPr lang="da-DK" dirty="0" err="1"/>
              <a:t>process</a:t>
            </a:r>
            <a:r>
              <a:rPr lang="da-DK" dirty="0"/>
              <a:t> to broadcast services </a:t>
            </a:r>
            <a:r>
              <a:rPr lang="da-DK" dirty="0" err="1"/>
              <a:t>that</a:t>
            </a:r>
            <a:r>
              <a:rPr lang="da-DK" dirty="0"/>
              <a:t> it provides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Switch PROFILE on and </a:t>
            </a:r>
            <a:r>
              <a:rPr lang="da-DK" dirty="0" err="1"/>
              <a:t>off</a:t>
            </a:r>
            <a:r>
              <a:rPr lang="da-DK" dirty="0"/>
              <a:t>; </a:t>
            </a:r>
            <a:r>
              <a:rPr lang="da-DK" dirty="0" err="1"/>
              <a:t>collect</a:t>
            </a:r>
            <a:r>
              <a:rPr lang="da-DK" dirty="0"/>
              <a:t> data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F29009-DEC7-E491-A52F-270A5EE2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Health Monitor</a:t>
            </a:r>
            <a:endParaRPr lang="en-GB" dirty="0"/>
          </a:p>
        </p:txBody>
      </p:sp>
      <p:pic>
        <p:nvPicPr>
          <p:cNvPr id="2" name="Picture 2" descr="1200 SUPER S IFR Service Monitor Used">
            <a:extLst>
              <a:ext uri="{FF2B5EF4-FFF2-40B4-BE49-F238E27FC236}">
                <a16:creationId xmlns:a16="http://schemas.microsoft.com/office/drawing/2014/main" id="{78D1C915-D826-4434-4652-C259810B6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78" y="1264925"/>
            <a:ext cx="1884479" cy="14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051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2090-42C4-DBE0-3FCE-8FF894671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52257" cy="3242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I/O </a:t>
            </a:r>
            <a:r>
              <a:rPr lang="da-DK" dirty="0" err="1"/>
              <a:t>routines</a:t>
            </a:r>
            <a:r>
              <a:rPr lang="da-DK" dirty="0"/>
              <a:t> </a:t>
            </a:r>
            <a:r>
              <a:rPr lang="da-DK" dirty="0" err="1"/>
              <a:t>significantly</a:t>
            </a:r>
            <a:r>
              <a:rPr lang="da-DK" dirty="0"/>
              <a:t> </a:t>
            </a:r>
            <a:r>
              <a:rPr lang="da-DK" dirty="0" err="1"/>
              <a:t>refactored</a:t>
            </a:r>
            <a:r>
              <a:rPr lang="da-DK" dirty="0"/>
              <a:t> in v19.0</a:t>
            </a:r>
          </a:p>
          <a:p>
            <a:pPr lvl="1">
              <a:spcAft>
                <a:spcPts val="600"/>
              </a:spcAft>
            </a:pPr>
            <a:r>
              <a:rPr lang="da-DK" dirty="0" err="1"/>
              <a:t>Goal</a:t>
            </a:r>
            <a:r>
              <a:rPr lang="da-DK" dirty="0"/>
              <a:t> is to </a:t>
            </a:r>
            <a:r>
              <a:rPr lang="da-DK" dirty="0" err="1"/>
              <a:t>properly</a:t>
            </a:r>
            <a:r>
              <a:rPr lang="da-DK" dirty="0"/>
              <a:t> </a:t>
            </a:r>
            <a:r>
              <a:rPr lang="da-DK" dirty="0" err="1"/>
              <a:t>manage</a:t>
            </a:r>
            <a:r>
              <a:rPr lang="da-DK" dirty="0"/>
              <a:t> </a:t>
            </a:r>
            <a:r>
              <a:rPr lang="da-DK" dirty="0" err="1"/>
              <a:t>redirection</a:t>
            </a:r>
            <a:r>
              <a:rPr lang="da-DK" dirty="0"/>
              <a:t> in the future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Changes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invisible</a:t>
            </a:r>
            <a:r>
              <a:rPr lang="da-DK" dirty="0"/>
              <a:t> to users</a:t>
            </a:r>
            <a:br>
              <a:rPr lang="da-DK" dirty="0"/>
            </a:br>
            <a:endParaRPr lang="da-DK" dirty="0"/>
          </a:p>
          <a:p>
            <a:pPr>
              <a:spcAft>
                <a:spcPts val="600"/>
              </a:spcAft>
            </a:pPr>
            <a:r>
              <a:rPr lang="da-DK" dirty="0"/>
              <a:t>In v20.0,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aim</a:t>
            </a:r>
            <a:r>
              <a:rPr lang="da-DK" dirty="0"/>
              <a:t> to </a:t>
            </a:r>
            <a:r>
              <a:rPr lang="da-DK" dirty="0" err="1"/>
              <a:t>add</a:t>
            </a:r>
            <a:endParaRPr lang="da-DK" dirty="0"/>
          </a:p>
          <a:p>
            <a:pPr lvl="1">
              <a:spcAft>
                <a:spcPts val="600"/>
              </a:spcAft>
            </a:pPr>
            <a:r>
              <a:rPr lang="da-DK" dirty="0"/>
              <a:t>The </a:t>
            </a:r>
            <a:r>
              <a:rPr lang="da-DK" dirty="0" err="1"/>
              <a:t>ability</a:t>
            </a:r>
            <a:r>
              <a:rPr lang="da-DK" dirty="0"/>
              <a:t> to </a:t>
            </a:r>
            <a:r>
              <a:rPr lang="da-DK" dirty="0" err="1"/>
              <a:t>change</a:t>
            </a:r>
            <a:r>
              <a:rPr lang="da-DK" dirty="0"/>
              <a:t> </a:t>
            </a:r>
            <a:r>
              <a:rPr lang="da-DK" dirty="0" err="1"/>
              <a:t>redirection</a:t>
            </a:r>
            <a:r>
              <a:rPr lang="da-DK" dirty="0"/>
              <a:t> under program </a:t>
            </a:r>
            <a:r>
              <a:rPr lang="da-DK" dirty="0" err="1"/>
              <a:t>control</a:t>
            </a:r>
            <a:endParaRPr lang="da-DK" dirty="0"/>
          </a:p>
          <a:p>
            <a:pPr lvl="1">
              <a:spcAft>
                <a:spcPts val="600"/>
              </a:spcAft>
            </a:pPr>
            <a:r>
              <a:rPr lang="da-DK" dirty="0" err="1"/>
              <a:t>Ability</a:t>
            </a:r>
            <a:r>
              <a:rPr lang="da-DK" dirty="0"/>
              <a:t> to </a:t>
            </a:r>
            <a:r>
              <a:rPr lang="da-DK" dirty="0" err="1"/>
              <a:t>attach</a:t>
            </a:r>
            <a:r>
              <a:rPr lang="da-DK" dirty="0"/>
              <a:t> RIDE to a "script </a:t>
            </a:r>
            <a:r>
              <a:rPr lang="da-DK" dirty="0" err="1"/>
              <a:t>engine</a:t>
            </a:r>
            <a:r>
              <a:rPr lang="da-DK" dirty="0"/>
              <a:t>" and </a:t>
            </a:r>
            <a:r>
              <a:rPr lang="da-DK" dirty="0" err="1"/>
              <a:t>manage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programme</a:t>
            </a:r>
            <a:r>
              <a:rPr lang="da-DK" dirty="0"/>
              <a:t> and user input </a:t>
            </a:r>
            <a:r>
              <a:rPr lang="da-DK" dirty="0" err="1"/>
              <a:t>come</a:t>
            </a:r>
            <a:r>
              <a:rPr lang="da-DK" dirty="0"/>
              <a:t> from </a:t>
            </a:r>
            <a:r>
              <a:rPr lang="da-DK" dirty="0" err="1"/>
              <a:t>during</a:t>
            </a:r>
            <a:r>
              <a:rPr lang="da-DK" dirty="0"/>
              <a:t> </a:t>
            </a:r>
            <a:r>
              <a:rPr lang="da-DK" dirty="0" err="1"/>
              <a:t>debugging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436F54-14F8-540B-68F4-14BD918B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52257" cy="685535"/>
          </a:xfrm>
        </p:spPr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I/O </a:t>
            </a:r>
            <a:r>
              <a:rPr lang="en-GB" dirty="0"/>
              <a:t>P</a:t>
            </a:r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3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2090-42C4-DBE0-3FCE-8FF894671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724525" cy="3242040"/>
          </a:xfrm>
        </p:spPr>
        <p:txBody>
          <a:bodyPr>
            <a:normAutofit/>
          </a:bodyPr>
          <a:lstStyle/>
          <a:p>
            <a:r>
              <a:rPr lang="da-DK" dirty="0"/>
              <a:t>#! (hash bang) </a:t>
            </a:r>
            <a:r>
              <a:rPr lang="da-DK" dirty="0" err="1"/>
              <a:t>scripting</a:t>
            </a:r>
            <a:endParaRPr lang="da-DK" dirty="0"/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think</a:t>
            </a:r>
            <a:r>
              <a:rPr lang="da-DK" dirty="0"/>
              <a:t> the script </a:t>
            </a:r>
            <a:r>
              <a:rPr lang="da-DK" dirty="0" err="1"/>
              <a:t>engine</a:t>
            </a:r>
            <a:r>
              <a:rPr lang="da-DK" dirty="0"/>
              <a:t> </a:t>
            </a:r>
            <a:r>
              <a:rPr lang="da-DK" dirty="0" err="1"/>
              <a:t>will</a:t>
            </a:r>
            <a:br>
              <a:rPr lang="da-DK" dirty="0"/>
            </a:b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critical</a:t>
            </a:r>
            <a:r>
              <a:rPr lang="da-DK" dirty="0"/>
              <a:t> for </a:t>
            </a:r>
            <a:r>
              <a:rPr lang="da-DK" dirty="0" err="1"/>
              <a:t>attracting</a:t>
            </a:r>
            <a:r>
              <a:rPr lang="da-DK" dirty="0"/>
              <a:t> new users</a:t>
            </a:r>
          </a:p>
          <a:p>
            <a:r>
              <a:rPr lang="da-DK" dirty="0"/>
              <a:t>Still a bit of a prototype</a:t>
            </a:r>
          </a:p>
          <a:p>
            <a:pPr lvl="1"/>
            <a:r>
              <a:rPr lang="da-DK" dirty="0" err="1"/>
              <a:t>Needs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debug-able</a:t>
            </a:r>
            <a:r>
              <a:rPr lang="da-DK" dirty="0"/>
              <a:t> via RIDE</a:t>
            </a:r>
          </a:p>
          <a:p>
            <a:pPr lvl="1"/>
            <a:r>
              <a:rPr lang="da-DK" dirty="0"/>
              <a:t>(</a:t>
            </a:r>
            <a:r>
              <a:rPr lang="da-DK" dirty="0" err="1"/>
              <a:t>awaiting</a:t>
            </a:r>
            <a:r>
              <a:rPr lang="da-DK" dirty="0"/>
              <a:t>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phase</a:t>
            </a:r>
            <a:r>
              <a:rPr lang="da-DK" dirty="0"/>
              <a:t> of I/O </a:t>
            </a:r>
            <a:r>
              <a:rPr lang="da-DK" dirty="0" err="1"/>
              <a:t>project</a:t>
            </a:r>
            <a:r>
              <a:rPr lang="da-DK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436F54-14F8-540B-68F4-14BD918B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52257" cy="685535"/>
          </a:xfrm>
        </p:spPr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Script-Engine Support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417BFB-683F-71D1-D9D5-5A1C96675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0"/>
            <a:ext cx="3486150" cy="2476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BC9C6B-87DB-FFC7-9519-A56C1123D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2476500"/>
            <a:ext cx="57245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6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0F5B2-ACB6-7182-D396-A4EE7A7FD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98110" cy="3242040"/>
          </a:xfrm>
        </p:spPr>
        <p:txBody>
          <a:bodyPr>
            <a:normAutofit/>
          </a:bodyPr>
          <a:lstStyle/>
          <a:p>
            <a:r>
              <a:rPr lang="da-DK" dirty="0">
                <a:latin typeface="APL385 Unicode" panose="020B0709000202000203" pitchFamily="49" charset="0"/>
              </a:rPr>
              <a:t>⎕SHELL</a:t>
            </a:r>
            <a:r>
              <a:rPr lang="da-DK" dirty="0">
                <a:latin typeface="+mn-lt"/>
              </a:rPr>
              <a:t> to </a:t>
            </a:r>
            <a:r>
              <a:rPr lang="da-DK" dirty="0" err="1">
                <a:latin typeface="+mn-lt"/>
              </a:rPr>
              <a:t>replace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existing</a:t>
            </a:r>
            <a:r>
              <a:rPr lang="da-DK" dirty="0">
                <a:latin typeface="+mn-lt"/>
              </a:rPr>
              <a:t> </a:t>
            </a:r>
            <a:r>
              <a:rPr lang="da-DK" dirty="0">
                <a:latin typeface="APL385 Unicode" panose="020B0709000202000203" pitchFamily="49" charset="0"/>
              </a:rPr>
              <a:t>⎕SH</a:t>
            </a:r>
          </a:p>
          <a:p>
            <a:pPr lvl="1"/>
            <a:r>
              <a:rPr lang="da-DK" dirty="0" err="1"/>
              <a:t>Interruptible</a:t>
            </a:r>
            <a:endParaRPr lang="da-DK" dirty="0"/>
          </a:p>
          <a:p>
            <a:pPr lvl="1"/>
            <a:r>
              <a:rPr lang="da-DK" dirty="0" err="1"/>
              <a:t>Manage</a:t>
            </a:r>
            <a:r>
              <a:rPr lang="da-DK" dirty="0"/>
              <a:t> </a:t>
            </a:r>
            <a:r>
              <a:rPr lang="da-DK" dirty="0" err="1"/>
              <a:t>stdin</a:t>
            </a:r>
            <a:r>
              <a:rPr lang="da-DK" dirty="0"/>
              <a:t>, </a:t>
            </a:r>
            <a:r>
              <a:rPr lang="da-DK" dirty="0" err="1"/>
              <a:t>stdout</a:t>
            </a:r>
            <a:r>
              <a:rPr lang="da-DK" dirty="0"/>
              <a:t> &amp; </a:t>
            </a:r>
            <a:r>
              <a:rPr lang="da-DK" dirty="0" err="1"/>
              <a:t>stderr</a:t>
            </a:r>
            <a:br>
              <a:rPr lang="da-DK" dirty="0"/>
            </a:br>
            <a:endParaRPr lang="da-DK" dirty="0"/>
          </a:p>
          <a:p>
            <a:r>
              <a:rPr lang="da-DK" dirty="0">
                <a:latin typeface="APL385 Unicode" panose="020B0709000202000203" pitchFamily="49" charset="0"/>
              </a:rPr>
              <a:t>⎕PROFILE</a:t>
            </a:r>
            <a:r>
              <a:rPr lang="da-DK" dirty="0"/>
              <a:t> </a:t>
            </a:r>
            <a:r>
              <a:rPr lang="da-DK" dirty="0" err="1"/>
              <a:t>enhancements</a:t>
            </a:r>
            <a:endParaRPr lang="da-DK" dirty="0"/>
          </a:p>
          <a:p>
            <a:pPr lvl="1"/>
            <a:r>
              <a:rPr lang="da-DK" dirty="0"/>
              <a:t>Ideas: </a:t>
            </a:r>
            <a:r>
              <a:rPr lang="da-DK" dirty="0" err="1"/>
              <a:t>capture</a:t>
            </a:r>
            <a:r>
              <a:rPr lang="da-DK" dirty="0"/>
              <a:t> </a:t>
            </a:r>
            <a:r>
              <a:rPr lang="da-DK" dirty="0" err="1"/>
              <a:t>thread</a:t>
            </a:r>
            <a:r>
              <a:rPr lang="da-DK" dirty="0"/>
              <a:t> id, non-</a:t>
            </a:r>
            <a:r>
              <a:rPr lang="da-DK" dirty="0" err="1"/>
              <a:t>aggregating</a:t>
            </a:r>
            <a:r>
              <a:rPr lang="da-DK" dirty="0"/>
              <a:t> mode, </a:t>
            </a:r>
            <a:r>
              <a:rPr lang="da-DK" dirty="0" err="1"/>
              <a:t>memory</a:t>
            </a:r>
            <a:r>
              <a:rPr lang="da-DK" dirty="0"/>
              <a:t> </a:t>
            </a:r>
            <a:r>
              <a:rPr lang="da-DK" dirty="0" err="1"/>
              <a:t>allocations</a:t>
            </a:r>
            <a:r>
              <a:rPr lang="da-DK" dirty="0"/>
              <a:t>, </a:t>
            </a:r>
            <a:r>
              <a:rPr lang="da-DK" dirty="0" err="1"/>
              <a:t>binary</a:t>
            </a:r>
            <a:r>
              <a:rPr lang="da-DK" dirty="0"/>
              <a:t> </a:t>
            </a:r>
            <a:r>
              <a:rPr lang="da-DK" dirty="0" err="1"/>
              <a:t>export</a:t>
            </a:r>
            <a:r>
              <a:rPr lang="da-DK" dirty="0"/>
              <a:t> format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A13B4F-32E6-61D7-6FE9-D4A1BC6D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Other</a:t>
            </a:r>
            <a:r>
              <a:rPr lang="da-DK" dirty="0"/>
              <a:t> Small but </a:t>
            </a:r>
            <a:r>
              <a:rPr lang="da-DK" dirty="0" err="1"/>
              <a:t>Important</a:t>
            </a:r>
            <a:r>
              <a:rPr lang="da-DK" dirty="0"/>
              <a:t> Things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FFE5B-0598-8E7F-0E6B-FFF781602E0D}"/>
              </a:ext>
            </a:extLst>
          </p:cNvPr>
          <p:cNvSpPr txBox="1"/>
          <p:nvPr/>
        </p:nvSpPr>
        <p:spPr>
          <a:xfrm>
            <a:off x="5438774" y="1264925"/>
            <a:ext cx="345757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Monday</a:t>
            </a:r>
            <a:r>
              <a:rPr lang="da-DK" sz="1400" b="1" dirty="0"/>
              <a:t> 11:45</a:t>
            </a:r>
            <a:r>
              <a:rPr lang="da-DK" sz="1400" dirty="0"/>
              <a:t> </a:t>
            </a:r>
            <a:r>
              <a:rPr lang="da-DK" sz="1400" dirty="0" err="1"/>
              <a:t>Revisiting</a:t>
            </a:r>
            <a:r>
              <a:rPr lang="da-DK" sz="1400" dirty="0"/>
              <a:t> </a:t>
            </a:r>
            <a:r>
              <a:rPr lang="da-DK" sz="1400" dirty="0">
                <a:latin typeface="APL385 Unicode" panose="020B0709000202000203" pitchFamily="49" charset="0"/>
              </a:rPr>
              <a:t>⎕SH</a:t>
            </a:r>
            <a:r>
              <a:rPr lang="da-DK" sz="1400" dirty="0"/>
              <a:t> and </a:t>
            </a:r>
            <a:r>
              <a:rPr lang="da-DK" sz="1400" dirty="0">
                <a:latin typeface="APL385 Unicode" panose="020B0709000202000203" pitchFamily="49" charset="0"/>
              </a:rPr>
              <a:t>⎕CMD</a:t>
            </a:r>
            <a:r>
              <a:rPr lang="da-DK" sz="1400" dirty="0"/>
              <a:t> </a:t>
            </a:r>
            <a:br>
              <a:rPr lang="da-DK" sz="1400" dirty="0"/>
            </a:br>
            <a:r>
              <a:rPr lang="da-DK" sz="1400" dirty="0"/>
              <a:t>(Peter Mikkelsen)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30863633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D7936-5796-D763-224A-CB5A159B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14" y="1195504"/>
            <a:ext cx="4104000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1600" b="1" dirty="0"/>
              <a:t>Transferred from v19.0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Resume </a:t>
            </a:r>
            <a:r>
              <a:rPr lang="da-DK" sz="1600" dirty="0" err="1"/>
              <a:t>Optimisation</a:t>
            </a:r>
            <a:r>
              <a:rPr lang="da-DK" sz="1600" dirty="0"/>
              <a:t> Work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.NET Bridge "</a:t>
            </a:r>
            <a:r>
              <a:rPr lang="da-DK" sz="1600" dirty="0" err="1"/>
              <a:t>enhancements</a:t>
            </a:r>
            <a:r>
              <a:rPr lang="da-DK" sz="1600" dirty="0"/>
              <a:t>"</a:t>
            </a:r>
          </a:p>
          <a:p>
            <a:pPr lvl="1">
              <a:spcAft>
                <a:spcPts val="600"/>
              </a:spcAft>
            </a:pPr>
            <a:r>
              <a:rPr lang="da-DK" sz="1400" dirty="0"/>
              <a:t> Support "</a:t>
            </a:r>
            <a:r>
              <a:rPr lang="da-DK" sz="1400" dirty="0" err="1"/>
              <a:t>Generic</a:t>
            </a:r>
            <a:r>
              <a:rPr lang="da-DK" sz="1400" dirty="0"/>
              <a:t>" </a:t>
            </a:r>
            <a:r>
              <a:rPr lang="da-DK" sz="1400" dirty="0" err="1"/>
              <a:t>methods</a:t>
            </a:r>
            <a:r>
              <a:rPr lang="da-DK" sz="1400" dirty="0"/>
              <a:t> &amp; </a:t>
            </a:r>
            <a:r>
              <a:rPr lang="da-DK" sz="1400" dirty="0" err="1"/>
              <a:t>classes</a:t>
            </a:r>
            <a:endParaRPr lang="da-DK" sz="1400" dirty="0"/>
          </a:p>
          <a:p>
            <a:pPr>
              <a:spcAft>
                <a:spcPts val="600"/>
              </a:spcAft>
            </a:pPr>
            <a:r>
              <a:rPr lang="da-DK" sz="1600" dirty="0"/>
              <a:t>More </a:t>
            </a:r>
            <a:r>
              <a:rPr lang="da-DK" sz="1600" dirty="0" err="1"/>
              <a:t>HTMLRenderer</a:t>
            </a:r>
            <a:r>
              <a:rPr lang="da-DK" sz="1600" dirty="0"/>
              <a:t> </a:t>
            </a:r>
            <a:r>
              <a:rPr lang="da-DK" sz="1600" dirty="0" err="1"/>
              <a:t>improvements</a:t>
            </a:r>
            <a:endParaRPr lang="da-DK" sz="1600" dirty="0"/>
          </a:p>
          <a:p>
            <a:pPr lvl="1">
              <a:spcAft>
                <a:spcPts val="600"/>
              </a:spcAft>
            </a:pPr>
            <a:r>
              <a:rPr lang="da-DK" sz="1400" dirty="0"/>
              <a:t>Work on open-</a:t>
            </a:r>
            <a:r>
              <a:rPr lang="da-DK" sz="1400" dirty="0" err="1"/>
              <a:t>sourcing</a:t>
            </a:r>
            <a:r>
              <a:rPr lang="da-DK" sz="1400" dirty="0"/>
              <a:t> it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Health Monitor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Script Engine Support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APL385 Unicode" panose="020B0709000202000203" pitchFamily="49" charset="0"/>
              </a:rPr>
              <a:t>⎕NATTRIBUTES</a:t>
            </a:r>
            <a:endParaRPr lang="en-GB" sz="1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F3653F-6EF1-DB23-88C7-74F0C879CA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6789" y="1258101"/>
            <a:ext cx="4104641" cy="3242040"/>
          </a:xfrm>
        </p:spPr>
        <p:txBody>
          <a:bodyPr>
            <a:normAutofit/>
          </a:bodyPr>
          <a:lstStyle/>
          <a:p>
            <a:pPr marL="57150" indent="0">
              <a:spcAft>
                <a:spcPts val="600"/>
              </a:spcAft>
              <a:buNone/>
            </a:pPr>
            <a:r>
              <a:rPr lang="en-GB" sz="1600" b="1" dirty="0"/>
              <a:t>Next Set of Projects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Array Notation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Token-by-token Debugging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Probably some New Operators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Query Platform Features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New "Shell" System Command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Virtual "Execution Environments"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Design / Prototyping of Async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41DE8B-7873-BB72-1EBD-E1204E79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001322" cy="685535"/>
          </a:xfrm>
        </p:spPr>
        <p:txBody>
          <a:bodyPr/>
          <a:lstStyle/>
          <a:p>
            <a:r>
              <a:rPr lang="da-DK" dirty="0"/>
              <a:t>Sketch of Version 20.0 (Q2/2024)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ADDDA-4CED-2B67-897E-52BF314E3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97362"/>
            <a:ext cx="4323252" cy="467996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000" b="1" i="0" dirty="0">
                <a:solidFill>
                  <a:schemeClr val="tx1"/>
                </a:solidFill>
                <a:effectLst/>
                <a:latin typeface="+mn-lt"/>
              </a:rPr>
              <a:t>Major Milestones in 1</a:t>
            </a:r>
            <a:r>
              <a:rPr lang="en-US" sz="2000" b="1" i="0" baseline="30000" dirty="0">
                <a:solidFill>
                  <a:schemeClr val="tx1"/>
                </a:solidFill>
                <a:effectLst/>
                <a:latin typeface="+mn-lt"/>
              </a:rPr>
              <a:t>st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+mn-lt"/>
              </a:rPr>
              <a:t> Half of the Fifth Decade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b="1" i="0" dirty="0">
                <a:solidFill>
                  <a:schemeClr val="tx1"/>
                </a:solidFill>
                <a:effectLst/>
                <a:latin typeface="+mn-lt"/>
              </a:rPr>
              <a:t>2024 / Tool Projects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i="0" dirty="0">
                <a:solidFill>
                  <a:schemeClr val="tx1"/>
                </a:solidFill>
                <a:effectLst/>
                <a:latin typeface="+mn-lt"/>
              </a:rPr>
              <a:t>Tatin &amp; Cider become "mainstream"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Jarvis &amp; WebSocket integration</a:t>
            </a:r>
            <a:endParaRPr lang="en-US" sz="1900" i="0" dirty="0">
              <a:solidFill>
                <a:schemeClr val="tx1"/>
              </a:solidFill>
              <a:effectLst/>
              <a:latin typeface="+mn-lt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One secret project, come to Glasgow </a:t>
            </a:r>
            <a:r>
              <a:rPr lang="en-US" sz="19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!</a:t>
            </a:r>
            <a:endParaRPr lang="en-US" sz="1900" i="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b="1" i="0" dirty="0">
                <a:solidFill>
                  <a:schemeClr val="tx1"/>
                </a:solidFill>
                <a:effectLst/>
                <a:latin typeface="+mn-lt"/>
              </a:rPr>
              <a:t>2025 / v20</a:t>
            </a: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Literal Array Notation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.NET Generics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 err="1">
                <a:solidFill>
                  <a:schemeClr val="tx1"/>
                </a:solidFill>
                <a:latin typeface="+mn-lt"/>
              </a:rPr>
              <a:t>HTMLRenderer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 (&amp; Conga?) as Open-Source extensions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Android version?</a:t>
            </a:r>
            <a:endParaRPr lang="en-US" sz="1900" b="0" i="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b="1" i="0" dirty="0">
                <a:solidFill>
                  <a:schemeClr val="tx1"/>
                </a:solidFill>
                <a:effectLst/>
                <a:latin typeface="+mn-lt"/>
              </a:rPr>
              <a:t>2026 / v21</a:t>
            </a: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Co-</a:t>
            </a:r>
            <a:r>
              <a:rPr lang="en-US" sz="1900" b="0" i="0" dirty="0" err="1">
                <a:solidFill>
                  <a:schemeClr val="tx1"/>
                </a:solidFill>
                <a:effectLst/>
                <a:latin typeface="+mn-lt"/>
              </a:rPr>
              <a:t>dfns</a:t>
            </a: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 compiler integrated with </a:t>
            </a:r>
            <a:r>
              <a:rPr lang="en-US" sz="1900" b="0" i="0" dirty="0" err="1">
                <a:solidFill>
                  <a:schemeClr val="tx1"/>
                </a:solidFill>
                <a:effectLst/>
                <a:latin typeface="+mn-lt"/>
              </a:rPr>
              <a:t>Dyalog</a:t>
            </a: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 APL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All asynchronous operations return futures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Dual / Under, Differentiation</a:t>
            </a:r>
            <a:endParaRPr lang="en-US" sz="1900" i="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b="1" i="0" dirty="0">
                <a:solidFill>
                  <a:schemeClr val="tx1"/>
                </a:solidFill>
                <a:effectLst/>
                <a:latin typeface="+mn-lt"/>
              </a:rPr>
              <a:t>2027 / v22:</a:t>
            </a: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 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Multiple Numeric Towers: 64-bit integers, </a:t>
            </a:r>
            <a:r>
              <a:rPr lang="en-US" sz="1900" dirty="0" err="1">
                <a:solidFill>
                  <a:schemeClr val="tx1"/>
                </a:solidFill>
                <a:latin typeface="+mn-lt"/>
              </a:rPr>
              <a:t>Rationals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, Unlimited-precision integers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(NB Mortens dreams, 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promises!)</a:t>
            </a:r>
            <a:endParaRPr lang="en-US" sz="2000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88D98E-F391-77B9-F7C2-2BFD7642C9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8748" y="397363"/>
            <a:ext cx="4104641" cy="420521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>
                <a:solidFill>
                  <a:schemeClr val="tx1"/>
                </a:solidFill>
              </a:rPr>
              <a:t>More highlights of the last </a:t>
            </a:r>
            <a:r>
              <a:rPr lang="da-DK" b="1" dirty="0" err="1">
                <a:solidFill>
                  <a:schemeClr val="tx1"/>
                </a:solidFill>
              </a:rPr>
              <a:t>decade</a:t>
            </a:r>
            <a:endParaRPr lang="da-DK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>
                <a:solidFill>
                  <a:schemeClr val="tx1"/>
                </a:solidFill>
              </a:rPr>
              <a:t>2015: </a:t>
            </a:r>
            <a:r>
              <a:rPr lang="da-DK" dirty="0" err="1">
                <a:solidFill>
                  <a:schemeClr val="tx1"/>
                </a:solidFill>
              </a:rPr>
              <a:t>macOS</a:t>
            </a:r>
            <a:r>
              <a:rPr lang="da-DK" dirty="0">
                <a:solidFill>
                  <a:schemeClr val="tx1"/>
                </a:solidFill>
              </a:rPr>
              <a:t>, RIDE, JSON, Secure Sockets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>
                <a:solidFill>
                  <a:schemeClr val="tx1"/>
                </a:solidFill>
              </a:rPr>
              <a:t>2016: </a:t>
            </a:r>
            <a:r>
              <a:rPr lang="da-DK" dirty="0">
                <a:solidFill>
                  <a:schemeClr val="tx1"/>
                </a:solidFill>
              </a:rPr>
              <a:t>Cross Platform File </a:t>
            </a:r>
            <a:r>
              <a:rPr lang="da-DK" dirty="0" err="1">
                <a:solidFill>
                  <a:schemeClr val="tx1"/>
                </a:solidFill>
              </a:rPr>
              <a:t>Functions</a:t>
            </a:r>
            <a:r>
              <a:rPr lang="da-DK" dirty="0">
                <a:solidFill>
                  <a:schemeClr val="tx1"/>
                </a:solidFill>
              </a:rPr>
              <a:t>, load &amp; </a:t>
            </a:r>
            <a:r>
              <a:rPr lang="da-DK" dirty="0" err="1">
                <a:solidFill>
                  <a:schemeClr val="tx1"/>
                </a:solidFill>
              </a:rPr>
              <a:t>edit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Unicode</a:t>
            </a:r>
            <a:r>
              <a:rPr lang="da-DK" dirty="0">
                <a:solidFill>
                  <a:schemeClr val="tx1"/>
                </a:solidFill>
              </a:rPr>
              <a:t> Test Files </a:t>
            </a:r>
            <a:r>
              <a:rPr lang="da-DK" dirty="0" err="1">
                <a:solidFill>
                  <a:schemeClr val="tx1"/>
                </a:solidFill>
              </a:rPr>
              <a:t>using</a:t>
            </a:r>
            <a:r>
              <a:rPr lang="da-DK" dirty="0">
                <a:solidFill>
                  <a:schemeClr val="tx1"/>
                </a:solidFill>
              </a:rPr>
              <a:t> editor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>
                <a:solidFill>
                  <a:schemeClr val="tx1"/>
                </a:solidFill>
              </a:rPr>
              <a:t>2017: </a:t>
            </a:r>
            <a:r>
              <a:rPr lang="da-DK" dirty="0">
                <a:solidFill>
                  <a:schemeClr val="tx1"/>
                </a:solidFill>
              </a:rPr>
              <a:t>CSV, HTTP Support in Conga, </a:t>
            </a:r>
            <a:r>
              <a:rPr lang="da-DK" dirty="0" err="1">
                <a:solidFill>
                  <a:schemeClr val="tx1"/>
                </a:solidFill>
              </a:rPr>
              <a:t>HTMLRenderer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err="1">
                <a:solidFill>
                  <a:schemeClr val="tx1"/>
                </a:solidFill>
              </a:rPr>
              <a:t>Where</a:t>
            </a:r>
            <a:r>
              <a:rPr lang="da-DK" dirty="0">
                <a:solidFill>
                  <a:schemeClr val="tx1"/>
                </a:solidFill>
              </a:rPr>
              <a:t> (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solidFill>
                  <a:schemeClr val="tx1"/>
                </a:solidFill>
              </a:rPr>
              <a:t>), At (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@</a:t>
            </a:r>
            <a:r>
              <a:rPr lang="en-GB" dirty="0">
                <a:solidFill>
                  <a:schemeClr val="tx1"/>
                </a:solidFill>
              </a:rPr>
              <a:t>), Stencil (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⌺</a:t>
            </a:r>
            <a:r>
              <a:rPr lang="en-GB" dirty="0">
                <a:solidFill>
                  <a:schemeClr val="tx1"/>
                </a:solidFill>
              </a:rPr>
              <a:t>) and Nest/Partition (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⊆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</a:rPr>
              <a:t>2018: </a:t>
            </a:r>
            <a:r>
              <a:rPr lang="en-GB" dirty="0" err="1">
                <a:solidFill>
                  <a:schemeClr val="tx1"/>
                </a:solidFill>
              </a:rPr>
              <a:t>aplssh</a:t>
            </a:r>
            <a:r>
              <a:rPr lang="en-GB" dirty="0">
                <a:solidFill>
                  <a:schemeClr val="tx1"/>
                </a:solidFill>
              </a:rPr>
              <a:t> &amp; </a:t>
            </a:r>
            <a:r>
              <a:rPr lang="en-GB" dirty="0" err="1">
                <a:solidFill>
                  <a:schemeClr val="tx1"/>
                </a:solidFill>
              </a:rPr>
              <a:t>pynapl</a:t>
            </a:r>
            <a:r>
              <a:rPr lang="en-GB" dirty="0">
                <a:solidFill>
                  <a:schemeClr val="tx1"/>
                </a:solidFill>
              </a:rPr>
              <a:t>, APL as a DLL, Total Array Ordering, </a:t>
            </a:r>
            <a:r>
              <a:rPr lang="en-GB" dirty="0" err="1">
                <a:solidFill>
                  <a:schemeClr val="tx1"/>
                </a:solidFill>
              </a:rPr>
              <a:t>JSONServer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</a:rPr>
              <a:t>2019: </a:t>
            </a:r>
            <a:r>
              <a:rPr lang="en-GB" dirty="0">
                <a:solidFill>
                  <a:schemeClr val="tx1"/>
                </a:solidFill>
              </a:rPr>
              <a:t>Link, Unregistered non-Commercial Version, Headless mode, Containers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</a:rPr>
              <a:t>2020: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solidFill>
                  <a:schemeClr val="tx1"/>
                </a:solidFill>
              </a:rPr>
              <a:t>, constant (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⍨</a:t>
            </a:r>
            <a:r>
              <a:rPr lang="en-GB" dirty="0">
                <a:solidFill>
                  <a:schemeClr val="tx1"/>
                </a:solidFill>
              </a:rPr>
              <a:t>) </a:t>
            </a:r>
            <a:r>
              <a:rPr lang="en-GB" i="1" dirty="0">
                <a:solidFill>
                  <a:schemeClr val="tx1"/>
                </a:solidFill>
              </a:rPr>
              <a:t>over</a:t>
            </a:r>
            <a:r>
              <a:rPr lang="en-GB" dirty="0">
                <a:solidFill>
                  <a:schemeClr val="tx1"/>
                </a:solidFill>
              </a:rPr>
              <a:t> (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⍥</a:t>
            </a:r>
            <a:r>
              <a:rPr lang="en-GB" dirty="0">
                <a:solidFill>
                  <a:schemeClr val="tx1"/>
                </a:solidFill>
              </a:rPr>
              <a:t>) and </a:t>
            </a:r>
            <a:r>
              <a:rPr lang="en-GB" i="1" dirty="0">
                <a:solidFill>
                  <a:schemeClr val="tx1"/>
                </a:solidFill>
              </a:rPr>
              <a:t>atop</a:t>
            </a:r>
            <a:r>
              <a:rPr lang="en-GB" dirty="0">
                <a:solidFill>
                  <a:schemeClr val="tx1"/>
                </a:solidFill>
              </a:rPr>
              <a:t> (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⍤</a:t>
            </a:r>
            <a:r>
              <a:rPr lang="en-GB" dirty="0">
                <a:solidFill>
                  <a:schemeClr val="tx1"/>
                </a:solidFill>
              </a:rPr>
              <a:t>), unique mask (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≠</a:t>
            </a:r>
            <a:r>
              <a:rPr lang="en-GB" dirty="0">
                <a:solidFill>
                  <a:schemeClr val="tx1"/>
                </a:solidFill>
              </a:rPr>
              <a:t>), .NET Core Bridge, LOAD text files, text config files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</a:rPr>
              <a:t>2022: </a:t>
            </a:r>
            <a:r>
              <a:rPr lang="en-GB" dirty="0">
                <a:solidFill>
                  <a:schemeClr val="tx1"/>
                </a:solidFill>
              </a:rPr>
              <a:t>Basic Licence, Shell Scripts, ⎕ATX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Performance increased consistently during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most of this decade.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0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ADDDA-4CED-2B67-897E-52BF314E3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48" y="231768"/>
            <a:ext cx="4323252" cy="467996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000" b="1" i="0" dirty="0">
                <a:solidFill>
                  <a:srgbClr val="666666"/>
                </a:solidFill>
                <a:effectLst/>
                <a:latin typeface="+mn-lt"/>
              </a:rPr>
              <a:t>Major Milestones in 1</a:t>
            </a:r>
            <a:r>
              <a:rPr lang="en-US" sz="2000" b="1" i="0" baseline="30000" dirty="0">
                <a:solidFill>
                  <a:srgbClr val="666666"/>
                </a:solidFill>
                <a:effectLst/>
                <a:latin typeface="+mn-lt"/>
              </a:rPr>
              <a:t>st</a:t>
            </a:r>
            <a:r>
              <a:rPr lang="en-US" sz="2000" b="1" i="0" dirty="0">
                <a:solidFill>
                  <a:srgbClr val="666666"/>
                </a:solidFill>
                <a:effectLst/>
                <a:latin typeface="+mn-lt"/>
              </a:rPr>
              <a:t> Half of the Fifth Decade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b="1" i="0" dirty="0">
                <a:solidFill>
                  <a:srgbClr val="666666"/>
                </a:solidFill>
                <a:effectLst/>
                <a:latin typeface="+mn-lt"/>
              </a:rPr>
              <a:t>2024 / Tool Projects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i="0" dirty="0">
                <a:solidFill>
                  <a:srgbClr val="666666"/>
                </a:solidFill>
                <a:effectLst/>
                <a:latin typeface="+mn-lt"/>
              </a:rPr>
              <a:t>Tatin &amp; Cider become "mainstream"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rgbClr val="666666"/>
                </a:solidFill>
                <a:latin typeface="+mn-lt"/>
              </a:rPr>
              <a:t>Jarvis &amp; WebSocket integration</a:t>
            </a:r>
            <a:endParaRPr lang="en-US" sz="1900" i="0" dirty="0">
              <a:solidFill>
                <a:srgbClr val="666666"/>
              </a:solidFill>
              <a:effectLst/>
              <a:latin typeface="+mn-lt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rgbClr val="666666"/>
                </a:solidFill>
                <a:latin typeface="+mn-lt"/>
              </a:rPr>
              <a:t>One secret project, come to Glasgow </a:t>
            </a:r>
            <a:r>
              <a:rPr lang="en-US" sz="1900" dirty="0">
                <a:solidFill>
                  <a:srgbClr val="666666"/>
                </a:solidFill>
                <a:latin typeface="+mn-lt"/>
                <a:sym typeface="Wingdings" panose="05000000000000000000" pitchFamily="2" charset="2"/>
              </a:rPr>
              <a:t>!</a:t>
            </a:r>
            <a:endParaRPr lang="en-US" sz="1900" i="0" dirty="0">
              <a:solidFill>
                <a:srgbClr val="666666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b="1" i="0" dirty="0">
                <a:solidFill>
                  <a:srgbClr val="666666"/>
                </a:solidFill>
                <a:effectLst/>
                <a:latin typeface="+mn-lt"/>
              </a:rPr>
              <a:t>2025 / v20</a:t>
            </a:r>
            <a:r>
              <a:rPr lang="en-US" sz="1900" b="0" i="0" dirty="0">
                <a:solidFill>
                  <a:srgbClr val="666666"/>
                </a:solidFill>
                <a:effectLst/>
                <a:latin typeface="+mn-lt"/>
              </a:rPr>
              <a:t>: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b="0" i="0" dirty="0">
                <a:solidFill>
                  <a:srgbClr val="666666"/>
                </a:solidFill>
                <a:effectLst/>
                <a:latin typeface="+mn-lt"/>
              </a:rPr>
              <a:t>Literal Array Notation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b="0" i="0" dirty="0">
                <a:solidFill>
                  <a:srgbClr val="666666"/>
                </a:solidFill>
                <a:effectLst/>
                <a:latin typeface="+mn-lt"/>
              </a:rPr>
              <a:t>.NET Generics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 err="1">
                <a:solidFill>
                  <a:srgbClr val="666666"/>
                </a:solidFill>
                <a:latin typeface="+mn-lt"/>
              </a:rPr>
              <a:t>HTMLRenderer</a:t>
            </a:r>
            <a:r>
              <a:rPr lang="en-US" sz="1900" dirty="0">
                <a:solidFill>
                  <a:srgbClr val="666666"/>
                </a:solidFill>
                <a:latin typeface="+mn-lt"/>
              </a:rPr>
              <a:t> (&amp; Conga?) as Open-Source extensions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rgbClr val="666666"/>
                </a:solidFill>
                <a:latin typeface="+mn-lt"/>
              </a:rPr>
              <a:t>Android version?</a:t>
            </a:r>
            <a:endParaRPr lang="en-US" sz="1900" b="0" i="0" dirty="0">
              <a:solidFill>
                <a:srgbClr val="666666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b="1" i="0" dirty="0">
                <a:solidFill>
                  <a:srgbClr val="666666"/>
                </a:solidFill>
                <a:effectLst/>
                <a:latin typeface="+mn-lt"/>
              </a:rPr>
              <a:t>2026 / v21</a:t>
            </a:r>
            <a:r>
              <a:rPr lang="en-US" sz="1900" b="0" i="0" dirty="0">
                <a:solidFill>
                  <a:srgbClr val="666666"/>
                </a:solidFill>
                <a:effectLst/>
                <a:latin typeface="+mn-lt"/>
              </a:rPr>
              <a:t>: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b="0" i="0" dirty="0">
                <a:solidFill>
                  <a:srgbClr val="666666"/>
                </a:solidFill>
                <a:effectLst/>
                <a:latin typeface="+mn-lt"/>
              </a:rPr>
              <a:t>Co-</a:t>
            </a:r>
            <a:r>
              <a:rPr lang="en-US" sz="1900" b="0" i="0" dirty="0" err="1">
                <a:solidFill>
                  <a:srgbClr val="666666"/>
                </a:solidFill>
                <a:effectLst/>
                <a:latin typeface="+mn-lt"/>
              </a:rPr>
              <a:t>dfns</a:t>
            </a:r>
            <a:r>
              <a:rPr lang="en-US" sz="1900" b="0" i="0" dirty="0">
                <a:solidFill>
                  <a:srgbClr val="666666"/>
                </a:solidFill>
                <a:effectLst/>
                <a:latin typeface="+mn-lt"/>
              </a:rPr>
              <a:t> compiler integrated with </a:t>
            </a:r>
            <a:r>
              <a:rPr lang="en-US" sz="1900" b="0" i="0" dirty="0" err="1">
                <a:solidFill>
                  <a:srgbClr val="666666"/>
                </a:solidFill>
                <a:effectLst/>
                <a:latin typeface="+mn-lt"/>
              </a:rPr>
              <a:t>Dyalog</a:t>
            </a:r>
            <a:r>
              <a:rPr lang="en-US" sz="1900" b="0" i="0" dirty="0">
                <a:solidFill>
                  <a:srgbClr val="666666"/>
                </a:solidFill>
                <a:effectLst/>
                <a:latin typeface="+mn-lt"/>
              </a:rPr>
              <a:t> APL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b="0" i="0" dirty="0">
                <a:solidFill>
                  <a:srgbClr val="666666"/>
                </a:solidFill>
                <a:effectLst/>
                <a:latin typeface="+mn-lt"/>
              </a:rPr>
              <a:t>All asynchronous operations return futures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rgbClr val="666666"/>
                </a:solidFill>
                <a:latin typeface="+mn-lt"/>
              </a:rPr>
              <a:t>Dual / Under, Differentiation</a:t>
            </a:r>
            <a:endParaRPr lang="en-US" sz="1900" i="0" dirty="0">
              <a:solidFill>
                <a:srgbClr val="666666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b="1" i="0" dirty="0">
                <a:solidFill>
                  <a:srgbClr val="666666"/>
                </a:solidFill>
                <a:effectLst/>
                <a:latin typeface="+mn-lt"/>
              </a:rPr>
              <a:t>2027 / v22:</a:t>
            </a:r>
            <a:r>
              <a:rPr lang="en-US" sz="1900" b="0" i="0" dirty="0">
                <a:solidFill>
                  <a:srgbClr val="666666"/>
                </a:solidFill>
                <a:effectLst/>
                <a:latin typeface="+mn-lt"/>
              </a:rPr>
              <a:t> 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rgbClr val="666666"/>
                </a:solidFill>
                <a:latin typeface="+mn-lt"/>
              </a:rPr>
              <a:t>Multiple Numeric Towers: 64-bit integers, </a:t>
            </a:r>
            <a:r>
              <a:rPr lang="en-US" sz="1900" dirty="0" err="1">
                <a:solidFill>
                  <a:srgbClr val="666666"/>
                </a:solidFill>
                <a:latin typeface="+mn-lt"/>
              </a:rPr>
              <a:t>Rationals</a:t>
            </a:r>
            <a:r>
              <a:rPr lang="en-US" sz="1900" dirty="0">
                <a:solidFill>
                  <a:srgbClr val="666666"/>
                </a:solidFill>
                <a:latin typeface="+mn-lt"/>
              </a:rPr>
              <a:t>, Unlimited-precision integers</a:t>
            </a:r>
            <a:endParaRPr lang="en-US" dirty="0">
              <a:solidFill>
                <a:srgbClr val="666666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br>
              <a:rPr lang="en-US" sz="2000" dirty="0">
                <a:solidFill>
                  <a:srgbClr val="666666"/>
                </a:solidFill>
                <a:latin typeface="+mn-lt"/>
              </a:rPr>
            </a:br>
            <a:r>
              <a:rPr lang="en-US" sz="2000" dirty="0">
                <a:solidFill>
                  <a:srgbClr val="666666"/>
                </a:solidFill>
                <a:latin typeface="+mn-lt"/>
              </a:rPr>
              <a:t>(NB Mortens dreams,  </a:t>
            </a:r>
            <a:r>
              <a:rPr lang="en-US" sz="2000" b="1" dirty="0">
                <a:solidFill>
                  <a:srgbClr val="666666"/>
                </a:solidFill>
                <a:latin typeface="+mn-lt"/>
              </a:rPr>
              <a:t>NOT</a:t>
            </a:r>
            <a:r>
              <a:rPr lang="en-US" sz="2000" dirty="0">
                <a:solidFill>
                  <a:srgbClr val="666666"/>
                </a:solidFill>
                <a:latin typeface="+mn-lt"/>
              </a:rPr>
              <a:t> promises!)</a:t>
            </a:r>
            <a:endParaRPr lang="en-US" sz="2000" i="0" dirty="0">
              <a:solidFill>
                <a:srgbClr val="666666"/>
              </a:solidFill>
              <a:effectLst/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88D98E-F391-77B9-F7C2-2BFD7642C9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90611" y="231768"/>
            <a:ext cx="4104641" cy="262573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>
                <a:latin typeface="+mn-lt"/>
              </a:rPr>
              <a:t>And… </a:t>
            </a:r>
            <a:r>
              <a:rPr lang="da-DK" b="1" dirty="0" err="1">
                <a:latin typeface="+mn-lt"/>
              </a:rPr>
              <a:t>without</a:t>
            </a:r>
            <a:r>
              <a:rPr lang="da-DK" b="1" dirty="0">
                <a:latin typeface="+mn-lt"/>
              </a:rPr>
              <a:t> dates </a:t>
            </a:r>
            <a:r>
              <a:rPr lang="da-DK" b="1" dirty="0" err="1">
                <a:latin typeface="+mn-lt"/>
              </a:rPr>
              <a:t>attached</a:t>
            </a:r>
            <a:endParaRPr lang="da-DK" b="1" dirty="0"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>
                <a:latin typeface="+mn-lt"/>
              </a:rPr>
              <a:t>Universities</a:t>
            </a:r>
            <a:r>
              <a:rPr lang="da-DK" dirty="0">
                <a:latin typeface="+mn-lt"/>
              </a:rPr>
              <a:t> start </a:t>
            </a:r>
            <a:r>
              <a:rPr lang="da-DK" dirty="0" err="1">
                <a:latin typeface="+mn-lt"/>
              </a:rPr>
              <a:t>offering</a:t>
            </a:r>
            <a:r>
              <a:rPr lang="da-DK" dirty="0">
                <a:latin typeface="+mn-lt"/>
              </a:rPr>
              <a:t> APL </a:t>
            </a:r>
            <a:r>
              <a:rPr lang="da-DK" dirty="0" err="1">
                <a:latin typeface="+mn-lt"/>
              </a:rPr>
              <a:t>courses</a:t>
            </a:r>
            <a:endParaRPr lang="da-DK" dirty="0">
              <a:latin typeface="+mn-lt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+mn-lt"/>
              </a:rPr>
              <a:t>Not as part of a "</a:t>
            </a:r>
            <a:r>
              <a:rPr lang="da-DK" dirty="0" err="1">
                <a:latin typeface="+mn-lt"/>
              </a:rPr>
              <a:t>comparative</a:t>
            </a:r>
            <a:r>
              <a:rPr lang="da-DK" dirty="0">
                <a:latin typeface="+mn-lt"/>
              </a:rPr>
              <a:t>" </a:t>
            </a:r>
            <a:r>
              <a:rPr lang="da-DK" dirty="0" err="1">
                <a:latin typeface="+mn-lt"/>
              </a:rPr>
              <a:t>course</a:t>
            </a:r>
            <a:endParaRPr lang="da-DK" dirty="0"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+mn-lt"/>
              </a:rPr>
              <a:t>APL </a:t>
            </a:r>
            <a:r>
              <a:rPr lang="da-DK" dirty="0" err="1">
                <a:latin typeface="+mn-lt"/>
              </a:rPr>
              <a:t>recognised</a:t>
            </a:r>
            <a:r>
              <a:rPr lang="da-DK" dirty="0">
                <a:latin typeface="+mn-lt"/>
              </a:rPr>
              <a:t> as a </a:t>
            </a:r>
            <a:r>
              <a:rPr lang="da-DK" dirty="0" err="1">
                <a:latin typeface="+mn-lt"/>
              </a:rPr>
              <a:t>respectable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tool</a:t>
            </a:r>
            <a:r>
              <a:rPr lang="da-DK" dirty="0">
                <a:latin typeface="+mn-lt"/>
              </a:rPr>
              <a:t> for </a:t>
            </a:r>
            <a:r>
              <a:rPr lang="da-DK" dirty="0" err="1">
                <a:latin typeface="+mn-lt"/>
              </a:rPr>
              <a:t>modeling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machine</a:t>
            </a:r>
            <a:r>
              <a:rPr lang="da-DK" dirty="0">
                <a:latin typeface="+mn-lt"/>
              </a:rPr>
              <a:t> learning and quantum </a:t>
            </a:r>
            <a:r>
              <a:rPr lang="da-DK" dirty="0" err="1">
                <a:latin typeface="+mn-lt"/>
              </a:rPr>
              <a:t>computing</a:t>
            </a:r>
            <a:endParaRPr lang="da-DK" dirty="0"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+mn-lt"/>
              </a:rPr>
              <a:t>First </a:t>
            </a:r>
            <a:r>
              <a:rPr lang="da-DK" dirty="0" err="1">
                <a:latin typeface="+mn-lt"/>
              </a:rPr>
              <a:t>commercially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significant</a:t>
            </a:r>
            <a:r>
              <a:rPr lang="da-DK" dirty="0">
                <a:latin typeface="+mn-lt"/>
              </a:rPr>
              <a:t> APL </a:t>
            </a:r>
            <a:r>
              <a:rPr lang="da-DK" dirty="0" err="1">
                <a:latin typeface="+mn-lt"/>
              </a:rPr>
              <a:t>application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created</a:t>
            </a:r>
            <a:r>
              <a:rPr lang="da-DK" dirty="0">
                <a:latin typeface="+mn-lt"/>
              </a:rPr>
              <a:t> by </a:t>
            </a:r>
            <a:r>
              <a:rPr lang="da-DK" dirty="0" err="1">
                <a:latin typeface="+mn-lt"/>
              </a:rPr>
              <a:t>someone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who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learned</a:t>
            </a:r>
            <a:r>
              <a:rPr lang="da-DK" dirty="0">
                <a:latin typeface="+mn-lt"/>
              </a:rPr>
              <a:t> APL in </a:t>
            </a:r>
            <a:r>
              <a:rPr lang="da-DK" dirty="0" err="1">
                <a:latin typeface="+mn-lt"/>
              </a:rPr>
              <a:t>this</a:t>
            </a:r>
            <a:r>
              <a:rPr lang="da-DK" dirty="0">
                <a:latin typeface="+mn-lt"/>
              </a:rPr>
              <a:t> millennium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solidFill>
                  <a:srgbClr val="666666"/>
                </a:solidFill>
              </a:rPr>
              <a:t>"Full </a:t>
            </a:r>
            <a:r>
              <a:rPr lang="da-DK" dirty="0" err="1">
                <a:solidFill>
                  <a:srgbClr val="666666"/>
                </a:solidFill>
              </a:rPr>
              <a:t>Stack</a:t>
            </a:r>
            <a:r>
              <a:rPr lang="da-DK" dirty="0">
                <a:solidFill>
                  <a:srgbClr val="666666"/>
                </a:solidFill>
              </a:rPr>
              <a:t>" Web </a:t>
            </a:r>
            <a:r>
              <a:rPr lang="da-DK" dirty="0" err="1">
                <a:solidFill>
                  <a:srgbClr val="666666"/>
                </a:solidFill>
              </a:rPr>
              <a:t>development</a:t>
            </a:r>
            <a:r>
              <a:rPr lang="da-DK" dirty="0">
                <a:solidFill>
                  <a:srgbClr val="666666"/>
                </a:solidFill>
              </a:rPr>
              <a:t> in APL</a:t>
            </a:r>
            <a:endParaRPr lang="en-GB" dirty="0">
              <a:solidFill>
                <a:srgbClr val="666666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>
              <a:solidFill>
                <a:srgbClr val="666666"/>
              </a:solidFill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CEC90F-CE83-CC95-5A9A-C4F426EBBCD2}"/>
              </a:ext>
            </a:extLst>
          </p:cNvPr>
          <p:cNvSpPr txBox="1">
            <a:spLocks/>
          </p:cNvSpPr>
          <p:nvPr/>
        </p:nvSpPr>
        <p:spPr>
          <a:xfrm>
            <a:off x="4790611" y="2935704"/>
            <a:ext cx="4032547" cy="1291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And… not </a:t>
            </a:r>
            <a:r>
              <a:rPr lang="da-DK" b="1" dirty="0" err="1"/>
              <a:t>forgotten</a:t>
            </a:r>
            <a:endParaRPr lang="da-DK" b="1" dirty="0"/>
          </a:p>
          <a:p>
            <a:r>
              <a:rPr lang="da-DK" dirty="0"/>
              <a:t>VS Code Integration (</a:t>
            </a:r>
            <a:r>
              <a:rPr lang="da-DK" dirty="0" err="1"/>
              <a:t>Debug</a:t>
            </a:r>
            <a:r>
              <a:rPr lang="da-DK" dirty="0"/>
              <a:t> Adapter Protocol)</a:t>
            </a:r>
          </a:p>
          <a:p>
            <a:r>
              <a:rPr lang="da-DK" dirty="0" err="1"/>
              <a:t>Inverted</a:t>
            </a:r>
            <a:r>
              <a:rPr lang="da-DK" dirty="0"/>
              <a:t> </a:t>
            </a:r>
            <a:r>
              <a:rPr lang="da-DK" dirty="0" err="1"/>
              <a:t>Tables</a:t>
            </a:r>
            <a:r>
              <a:rPr lang="da-DK" dirty="0"/>
              <a:t> (aka "Magic Arrays")</a:t>
            </a:r>
          </a:p>
          <a:p>
            <a:r>
              <a:rPr lang="da-DK" dirty="0"/>
              <a:t>WASM?</a:t>
            </a:r>
          </a:p>
        </p:txBody>
      </p:sp>
    </p:spTree>
    <p:extLst>
      <p:ext uri="{BB962C8B-B14F-4D97-AF65-F5344CB8AC3E}">
        <p14:creationId xmlns:p14="http://schemas.microsoft.com/office/powerpoint/2010/main" val="3236893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E5AC748-8C35-68ED-85C7-ECE09CDF10C2}"/>
              </a:ext>
            </a:extLst>
          </p:cNvPr>
          <p:cNvSpPr txBox="1"/>
          <p:nvPr/>
        </p:nvSpPr>
        <p:spPr>
          <a:xfrm>
            <a:off x="3053644" y="306828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Hope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was</a:t>
            </a:r>
            <a:r>
              <a:rPr lang="da-DK" sz="2400" dirty="0"/>
              <a:t> all clear!</a:t>
            </a:r>
            <a:endParaRPr lang="en-GB" sz="2400" dirty="0"/>
          </a:p>
        </p:txBody>
      </p:sp>
      <p:pic>
        <p:nvPicPr>
          <p:cNvPr id="3" name="Picture 2" descr="A highway with multiple roads&#10;&#10;Description automatically generated with medium confidence">
            <a:extLst>
              <a:ext uri="{FF2B5EF4-FFF2-40B4-BE49-F238E27FC236}">
                <a16:creationId xmlns:a16="http://schemas.microsoft.com/office/drawing/2014/main" id="{C39942F9-907B-44A4-1CE3-27DB6978A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5" y="862972"/>
            <a:ext cx="5209794" cy="36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7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ADDDA-4CED-2B67-897E-52BF314E3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48" y="231768"/>
            <a:ext cx="4323252" cy="467996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000" b="1" i="0" dirty="0">
                <a:solidFill>
                  <a:schemeClr val="tx1"/>
                </a:solidFill>
                <a:effectLst/>
                <a:latin typeface="+mn-lt"/>
              </a:rPr>
              <a:t>Major Milestones in 1</a:t>
            </a:r>
            <a:r>
              <a:rPr lang="en-US" sz="2000" b="1" i="0" baseline="30000" dirty="0">
                <a:solidFill>
                  <a:schemeClr val="tx1"/>
                </a:solidFill>
                <a:effectLst/>
                <a:latin typeface="+mn-lt"/>
              </a:rPr>
              <a:t>st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+mn-lt"/>
              </a:rPr>
              <a:t> Half of the Fifth Decade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b="1" i="0" dirty="0">
                <a:solidFill>
                  <a:schemeClr val="tx1"/>
                </a:solidFill>
                <a:effectLst/>
                <a:latin typeface="+mn-lt"/>
              </a:rPr>
              <a:t>2024 / Tool Projects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i="0" dirty="0">
                <a:solidFill>
                  <a:schemeClr val="tx1"/>
                </a:solidFill>
                <a:effectLst/>
                <a:latin typeface="+mn-lt"/>
              </a:rPr>
              <a:t>Tatin &amp; Cider become "mainstream"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Jarvis &amp; WebSocket integration</a:t>
            </a:r>
            <a:endParaRPr lang="en-US" sz="1900" i="0" dirty="0">
              <a:solidFill>
                <a:schemeClr val="tx1"/>
              </a:solidFill>
              <a:effectLst/>
              <a:latin typeface="+mn-lt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One secret project, come to Glasgow </a:t>
            </a:r>
            <a:r>
              <a:rPr lang="en-US" sz="19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!</a:t>
            </a:r>
            <a:endParaRPr lang="en-US" sz="1900" i="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b="1" i="0" dirty="0">
                <a:solidFill>
                  <a:schemeClr val="tx1"/>
                </a:solidFill>
                <a:effectLst/>
                <a:latin typeface="+mn-lt"/>
              </a:rPr>
              <a:t>2025 / v20</a:t>
            </a: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Literal Array Notation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.NET Generics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 err="1">
                <a:solidFill>
                  <a:schemeClr val="tx1"/>
                </a:solidFill>
                <a:latin typeface="+mn-lt"/>
              </a:rPr>
              <a:t>HTMLRenderer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 (&amp; Conga?) as Open-Source extensions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Android version?</a:t>
            </a:r>
            <a:endParaRPr lang="en-US" sz="1900" b="0" i="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b="1" i="0" dirty="0">
                <a:solidFill>
                  <a:schemeClr val="tx1"/>
                </a:solidFill>
                <a:effectLst/>
                <a:latin typeface="+mn-lt"/>
              </a:rPr>
              <a:t>2026 / v21</a:t>
            </a: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Co-</a:t>
            </a:r>
            <a:r>
              <a:rPr lang="en-US" sz="1900" b="0" i="0" dirty="0" err="1">
                <a:solidFill>
                  <a:schemeClr val="tx1"/>
                </a:solidFill>
                <a:effectLst/>
                <a:latin typeface="+mn-lt"/>
              </a:rPr>
              <a:t>dfns</a:t>
            </a: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 compiler integrated with </a:t>
            </a:r>
            <a:r>
              <a:rPr lang="en-US" sz="1900" b="0" i="0" dirty="0" err="1">
                <a:solidFill>
                  <a:schemeClr val="tx1"/>
                </a:solidFill>
                <a:effectLst/>
                <a:latin typeface="+mn-lt"/>
              </a:rPr>
              <a:t>Dyalog</a:t>
            </a: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 APL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All asynchronous operations return futures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Dual / Under, Differentiation</a:t>
            </a:r>
            <a:endParaRPr lang="en-US" sz="1900" i="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b="1" i="0" dirty="0">
                <a:solidFill>
                  <a:schemeClr val="tx1"/>
                </a:solidFill>
                <a:effectLst/>
                <a:latin typeface="+mn-lt"/>
              </a:rPr>
              <a:t>2027 / v22:</a:t>
            </a:r>
            <a:r>
              <a:rPr lang="en-US" sz="1900" b="0" i="0" dirty="0">
                <a:solidFill>
                  <a:schemeClr val="tx1"/>
                </a:solidFill>
                <a:effectLst/>
                <a:latin typeface="+mn-lt"/>
              </a:rPr>
              <a:t> 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Multiple Numeric Towers: 64-bit integers, </a:t>
            </a:r>
            <a:r>
              <a:rPr lang="en-US" sz="1900" dirty="0" err="1">
                <a:solidFill>
                  <a:schemeClr val="tx1"/>
                </a:solidFill>
                <a:latin typeface="+mn-lt"/>
              </a:rPr>
              <a:t>Rationals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, Unlimited-precision integers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(NB Mortens dreams, 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promises!)</a:t>
            </a:r>
            <a:endParaRPr lang="en-US" sz="2000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88D98E-F391-77B9-F7C2-2BFD7642C9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90611" y="231767"/>
            <a:ext cx="4104641" cy="2749557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>
                <a:solidFill>
                  <a:schemeClr val="tx1"/>
                </a:solidFill>
                <a:latin typeface="+mn-lt"/>
              </a:rPr>
              <a:t>And… </a:t>
            </a:r>
            <a:r>
              <a:rPr lang="da-DK" b="1" dirty="0" err="1">
                <a:solidFill>
                  <a:schemeClr val="tx1"/>
                </a:solidFill>
                <a:latin typeface="+mn-lt"/>
              </a:rPr>
              <a:t>without</a:t>
            </a:r>
            <a:r>
              <a:rPr lang="da-DK" b="1" dirty="0">
                <a:solidFill>
                  <a:schemeClr val="tx1"/>
                </a:solidFill>
                <a:latin typeface="+mn-lt"/>
              </a:rPr>
              <a:t> dates </a:t>
            </a:r>
            <a:r>
              <a:rPr lang="da-DK" b="1" dirty="0" err="1">
                <a:solidFill>
                  <a:schemeClr val="tx1"/>
                </a:solidFill>
                <a:latin typeface="+mn-lt"/>
              </a:rPr>
              <a:t>attached</a:t>
            </a:r>
            <a:endParaRPr lang="da-DK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>
                <a:solidFill>
                  <a:schemeClr val="tx1"/>
                </a:solidFill>
                <a:latin typeface="+mn-lt"/>
              </a:rPr>
              <a:t>Universities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start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offering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APL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courses</a:t>
            </a:r>
            <a:endParaRPr lang="da-DK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solidFill>
                  <a:schemeClr val="tx1"/>
                </a:solidFill>
                <a:latin typeface="+mn-lt"/>
              </a:rPr>
              <a:t>Not as part of a "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comparative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"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course</a:t>
            </a:r>
            <a:endParaRPr lang="da-DK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solidFill>
                  <a:schemeClr val="tx1"/>
                </a:solidFill>
                <a:latin typeface="+mn-lt"/>
              </a:rPr>
              <a:t>APL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recognised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as a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respectable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tool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for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modeling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machine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learning and quantum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computing</a:t>
            </a:r>
            <a:endParaRPr lang="da-DK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solidFill>
                  <a:schemeClr val="tx1"/>
                </a:solidFill>
                <a:latin typeface="+mn-lt"/>
              </a:rPr>
              <a:t>First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commercially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significant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APL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application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created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by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someone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who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learned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APL in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this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millennium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solidFill>
                  <a:schemeClr val="tx1"/>
                </a:solidFill>
                <a:latin typeface="+mn-lt"/>
              </a:rPr>
              <a:t>"Full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Stack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" Web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development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in APL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01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7B4B0B3-BFF9-4770-A121-F6AF4E805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6" r="15333"/>
          <a:stretch/>
        </p:blipFill>
        <p:spPr bwMode="auto">
          <a:xfrm>
            <a:off x="3237275" y="808710"/>
            <a:ext cx="5922615" cy="43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C1EE72-5E9E-0A4C-DFFA-8E0247AB5B30}"/>
              </a:ext>
            </a:extLst>
          </p:cNvPr>
          <p:cNvSpPr txBox="1"/>
          <p:nvPr/>
        </p:nvSpPr>
        <p:spPr>
          <a:xfrm>
            <a:off x="385735" y="404964"/>
            <a:ext cx="267413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Ken </a:t>
            </a:r>
            <a:r>
              <a:rPr lang="da-DK" dirty="0" err="1"/>
              <a:t>Iverson's</a:t>
            </a:r>
            <a:r>
              <a:rPr lang="da-DK" dirty="0"/>
              <a:t> </a:t>
            </a:r>
            <a:r>
              <a:rPr lang="da-DK" dirty="0" err="1"/>
              <a:t>Blackboard</a:t>
            </a:r>
            <a:br>
              <a:rPr lang="da-DK" dirty="0"/>
            </a:br>
            <a:r>
              <a:rPr lang="da-DK" dirty="0" err="1"/>
              <a:t>arrives</a:t>
            </a:r>
            <a:r>
              <a:rPr lang="da-DK" dirty="0"/>
              <a:t> in </a:t>
            </a:r>
            <a:r>
              <a:rPr lang="da-DK" dirty="0" err="1"/>
              <a:t>Bramley</a:t>
            </a:r>
            <a:r>
              <a:rPr lang="da-DK" dirty="0"/>
              <a:t> (2010)</a:t>
            </a:r>
            <a:endParaRPr lang="en-GB" dirty="0"/>
          </a:p>
        </p:txBody>
      </p:sp>
      <p:pic>
        <p:nvPicPr>
          <p:cNvPr id="1026" name="Picture 2" descr="The APL Programming Language Source Code - CHM">
            <a:extLst>
              <a:ext uri="{FF2B5EF4-FFF2-40B4-BE49-F238E27FC236}">
                <a16:creationId xmlns:a16="http://schemas.microsoft.com/office/drawing/2014/main" id="{D7934DDF-59DE-49AA-FB67-C53E34AA2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5" y="1461630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… The Next Generation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5AD4451-60FC-4FAE-8F0F-0F8DA5F74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8508" b="2"/>
          <a:stretch/>
        </p:blipFill>
        <p:spPr bwMode="auto">
          <a:xfrm>
            <a:off x="2777249" y="1041657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1609184" y="1041657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64A91F-2E0F-49CE-B2DF-FC544C8DF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10744"/>
          <a:stretch/>
        </p:blipFill>
        <p:spPr bwMode="auto">
          <a:xfrm>
            <a:off x="3905620" y="1047987"/>
            <a:ext cx="1056068" cy="1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014CAC-7096-46C6-9380-37112B4B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585" b="2"/>
          <a:stretch/>
        </p:blipFill>
        <p:spPr bwMode="auto">
          <a:xfrm>
            <a:off x="5084669" y="1041658"/>
            <a:ext cx="1056068" cy="16006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BA23A11-D285-4177-8D61-E9EE23513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/>
        </p:blipFill>
        <p:spPr bwMode="auto">
          <a:xfrm>
            <a:off x="2781968" y="2971073"/>
            <a:ext cx="1014244" cy="153724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E0D7F-45D5-475E-9A58-97DE75A70A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/>
        </p:blipFill>
        <p:spPr>
          <a:xfrm>
            <a:off x="6235071" y="1041658"/>
            <a:ext cx="1056068" cy="160063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8579A-29D1-47A7-C8FC-193F04B24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1773" y="2971074"/>
            <a:ext cx="1056069" cy="15372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BBFFB-5DFC-B756-7F2D-266DEC006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741" y="1043099"/>
            <a:ext cx="1056069" cy="1599190"/>
          </a:xfrm>
          <a:prstGeom prst="rect">
            <a:avLst/>
          </a:prstGeom>
        </p:spPr>
      </p:pic>
      <p:pic>
        <p:nvPicPr>
          <p:cNvPr id="1026" name="970FC08E-496B-4E9E-9F97-F8DEA87316A7">
            <a:extLst>
              <a:ext uri="{FF2B5EF4-FFF2-40B4-BE49-F238E27FC236}">
                <a16:creationId xmlns:a16="http://schemas.microsoft.com/office/drawing/2014/main" id="{A7A2C9D3-1294-F867-5A26-2DC2F7CD3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9165"/>
          <a:stretch/>
        </p:blipFill>
        <p:spPr bwMode="auto">
          <a:xfrm>
            <a:off x="449861" y="2962309"/>
            <a:ext cx="1058724" cy="15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F48944-A57B-DCC5-95B7-367F0481B630}"/>
              </a:ext>
            </a:extLst>
          </p:cNvPr>
          <p:cNvSpPr txBox="1"/>
          <p:nvPr/>
        </p:nvSpPr>
        <p:spPr>
          <a:xfrm>
            <a:off x="303410" y="2600911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Aaron (ACE)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4E7DE-B00D-26F7-0AC0-097D0646B566}"/>
              </a:ext>
            </a:extLst>
          </p:cNvPr>
          <p:cNvSpPr txBox="1"/>
          <p:nvPr/>
        </p:nvSpPr>
        <p:spPr>
          <a:xfrm>
            <a:off x="1587509" y="2593696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Adam (AE)</a:t>
            </a:r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D67C9-10F6-B6B2-70E7-C2D5C993D508}"/>
              </a:ext>
            </a:extLst>
          </p:cNvPr>
          <p:cNvSpPr txBox="1"/>
          <p:nvPr/>
        </p:nvSpPr>
        <p:spPr>
          <a:xfrm>
            <a:off x="2723144" y="2592254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Rich (AE)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FABE7A-2575-DE69-5111-A51C18BCFDB4}"/>
              </a:ext>
            </a:extLst>
          </p:cNvPr>
          <p:cNvSpPr txBox="1"/>
          <p:nvPr/>
        </p:nvSpPr>
        <p:spPr>
          <a:xfrm>
            <a:off x="3833318" y="2595305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Josh (A)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10D9C-46B3-293D-8C39-518509AF796D}"/>
              </a:ext>
            </a:extLst>
          </p:cNvPr>
          <p:cNvSpPr txBox="1"/>
          <p:nvPr/>
        </p:nvSpPr>
        <p:spPr>
          <a:xfrm>
            <a:off x="5014157" y="2592253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Stine (D)</a:t>
            </a:r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6DBF6B-948A-C170-2080-F20097791351}"/>
              </a:ext>
            </a:extLst>
          </p:cNvPr>
          <p:cNvSpPr txBox="1"/>
          <p:nvPr/>
        </p:nvSpPr>
        <p:spPr>
          <a:xfrm>
            <a:off x="6156080" y="259530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Karta (C)</a:t>
            </a:r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8A10D8-D6F3-4D84-62F5-5631DAB18BC4}"/>
              </a:ext>
            </a:extLst>
          </p:cNvPr>
          <p:cNvSpPr txBox="1"/>
          <p:nvPr/>
        </p:nvSpPr>
        <p:spPr>
          <a:xfrm>
            <a:off x="400007" y="4467433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Silas (C)</a:t>
            </a:r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15CF0-5678-F6EB-6962-85A39E04EFDC}"/>
              </a:ext>
            </a:extLst>
          </p:cNvPr>
          <p:cNvSpPr txBox="1"/>
          <p:nvPr/>
        </p:nvSpPr>
        <p:spPr>
          <a:xfrm>
            <a:off x="1537184" y="4462976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Peter (C)</a:t>
            </a:r>
            <a:endParaRPr lang="en-GB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B1850-6A7D-CC2C-CE23-58F4273A473E}"/>
              </a:ext>
            </a:extLst>
          </p:cNvPr>
          <p:cNvSpPr txBox="1"/>
          <p:nvPr/>
        </p:nvSpPr>
        <p:spPr>
          <a:xfrm>
            <a:off x="2645816" y="4469042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Jesus (E)</a:t>
            </a:r>
            <a:endParaRPr lang="en-GB" sz="1200" dirty="0"/>
          </a:p>
        </p:txBody>
      </p:sp>
      <p:pic>
        <p:nvPicPr>
          <p:cNvPr id="4098" name="Picture 2" descr="Danish flag">
            <a:extLst>
              <a:ext uri="{FF2B5EF4-FFF2-40B4-BE49-F238E27FC236}">
                <a16:creationId xmlns:a16="http://schemas.microsoft.com/office/drawing/2014/main" id="{52CFCBC7-2BA9-9A51-EA5F-A9279B97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50" y="2637492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6EF6071-769E-D939-6823-6AC0EA1C9AF5}"/>
              </a:ext>
            </a:extLst>
          </p:cNvPr>
          <p:cNvSpPr txBox="1"/>
          <p:nvPr/>
        </p:nvSpPr>
        <p:spPr>
          <a:xfrm>
            <a:off x="7549964" y="953192"/>
            <a:ext cx="1516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/>
              <a:t>Legend</a:t>
            </a:r>
            <a:r>
              <a:rPr lang="da-DK" sz="1200" dirty="0"/>
              <a:t>:</a:t>
            </a:r>
            <a:br>
              <a:rPr lang="da-DK" sz="1200" dirty="0"/>
            </a:br>
            <a:endParaRPr lang="da-DK" sz="1200" dirty="0"/>
          </a:p>
          <a:p>
            <a:r>
              <a:rPr lang="da-DK" sz="1200" dirty="0"/>
              <a:t>A = </a:t>
            </a:r>
            <a:r>
              <a:rPr lang="da-DK" sz="1200" dirty="0" err="1"/>
              <a:t>APLer</a:t>
            </a:r>
            <a:br>
              <a:rPr lang="da-DK" sz="1200" dirty="0"/>
            </a:br>
            <a:r>
              <a:rPr lang="da-DK" sz="1200" dirty="0"/>
              <a:t>C = C developer</a:t>
            </a:r>
            <a:br>
              <a:rPr lang="da-DK" sz="1200" dirty="0"/>
            </a:br>
            <a:r>
              <a:rPr lang="da-DK" sz="1200" dirty="0"/>
              <a:t>D = </a:t>
            </a:r>
            <a:r>
              <a:rPr lang="da-DK" sz="1200" dirty="0" err="1"/>
              <a:t>Admin</a:t>
            </a:r>
            <a:br>
              <a:rPr lang="da-DK" sz="1200" dirty="0"/>
            </a:br>
            <a:r>
              <a:rPr lang="da-DK" sz="1200" dirty="0"/>
              <a:t>E = Doc/</a:t>
            </a:r>
            <a:r>
              <a:rPr lang="da-DK" sz="1200" dirty="0" err="1"/>
              <a:t>Evangelism</a:t>
            </a:r>
            <a:endParaRPr lang="en-GB" sz="1200" dirty="0"/>
          </a:p>
        </p:txBody>
      </p:sp>
      <p:pic>
        <p:nvPicPr>
          <p:cNvPr id="27" name="Picture 2" descr="Danish flag">
            <a:extLst>
              <a:ext uri="{FF2B5EF4-FFF2-40B4-BE49-F238E27FC236}">
                <a16:creationId xmlns:a16="http://schemas.microsoft.com/office/drawing/2014/main" id="{D7D8858F-87D3-757E-C8AC-3FD9E5F2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32" y="450237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anish flag">
            <a:extLst>
              <a:ext uri="{FF2B5EF4-FFF2-40B4-BE49-F238E27FC236}">
                <a16:creationId xmlns:a16="http://schemas.microsoft.com/office/drawing/2014/main" id="{E8C8F735-3346-451A-7AED-AC8B36CC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92" y="263940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itish flag">
            <a:extLst>
              <a:ext uri="{FF2B5EF4-FFF2-40B4-BE49-F238E27FC236}">
                <a16:creationId xmlns:a16="http://schemas.microsoft.com/office/drawing/2014/main" id="{356B5A86-9A0A-E810-1ACC-717C88A67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08" y="263877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ritish flag">
            <a:extLst>
              <a:ext uri="{FF2B5EF4-FFF2-40B4-BE49-F238E27FC236}">
                <a16:creationId xmlns:a16="http://schemas.microsoft.com/office/drawing/2014/main" id="{E8DC8996-4506-ACE2-B1F7-35A7E468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41" y="2638775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British flag">
            <a:extLst>
              <a:ext uri="{FF2B5EF4-FFF2-40B4-BE49-F238E27FC236}">
                <a16:creationId xmlns:a16="http://schemas.microsoft.com/office/drawing/2014/main" id="{B03BA2AA-388A-E585-F17D-A33C6FE3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54" y="450237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merican flag">
            <a:extLst>
              <a:ext uri="{FF2B5EF4-FFF2-40B4-BE49-F238E27FC236}">
                <a16:creationId xmlns:a16="http://schemas.microsoft.com/office/drawing/2014/main" id="{881B6BA4-9893-30C2-0C2F-74CC9A41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14" y="2637164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merican flag">
            <a:extLst>
              <a:ext uri="{FF2B5EF4-FFF2-40B4-BE49-F238E27FC236}">
                <a16:creationId xmlns:a16="http://schemas.microsoft.com/office/drawing/2014/main" id="{30BF344C-345C-2363-6CCB-BA25E82C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10" y="2637165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lag of Spain - Wikipedia">
            <a:extLst>
              <a:ext uri="{FF2B5EF4-FFF2-40B4-BE49-F238E27FC236}">
                <a16:creationId xmlns:a16="http://schemas.microsoft.com/office/drawing/2014/main" id="{72EE1D31-F792-F7DF-9182-B69FCC99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50" y="4504369"/>
            <a:ext cx="267723" cy="1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BD62B3-B8E9-A753-16FF-41BEBC96B10F}"/>
              </a:ext>
            </a:extLst>
          </p:cNvPr>
          <p:cNvSpPr txBox="1"/>
          <p:nvPr/>
        </p:nvSpPr>
        <p:spPr>
          <a:xfrm>
            <a:off x="4863780" y="3535256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2022</a:t>
            </a:r>
            <a:endParaRPr lang="en-GB" sz="2000" dirty="0"/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71F4A0B8-EE2F-2A57-CAEC-ABF21CDD04A0}"/>
              </a:ext>
            </a:extLst>
          </p:cNvPr>
          <p:cNvSpPr/>
          <p:nvPr/>
        </p:nvSpPr>
        <p:spPr>
          <a:xfrm>
            <a:off x="4433654" y="3609833"/>
            <a:ext cx="390830" cy="2769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603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5" grpId="0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33456</TotalTime>
  <Words>4121</Words>
  <Application>Microsoft Office PowerPoint</Application>
  <PresentationFormat>On-screen Show (16:9)</PresentationFormat>
  <Paragraphs>513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Courier New</vt:lpstr>
      <vt:lpstr>APL385 Unicode</vt:lpstr>
      <vt:lpstr>Times New Roman</vt:lpstr>
      <vt:lpstr>Sarabun</vt:lpstr>
      <vt:lpstr>Wingdings 2</vt:lpstr>
      <vt:lpstr>Wingdings</vt:lpstr>
      <vt:lpstr>Arial</vt:lpstr>
      <vt:lpstr>Calibri</vt:lpstr>
      <vt:lpstr>Office Theme</vt:lpstr>
      <vt:lpstr>Bitmap Image</vt:lpstr>
      <vt:lpstr>D02 - The Road Ahead</vt:lpstr>
      <vt:lpstr>PowerPoint Presentation</vt:lpstr>
      <vt:lpstr>Geoff has Retired (!)</vt:lpstr>
      <vt:lpstr>40 years in pursuit of excellence</vt:lpstr>
      <vt:lpstr>PowerPoint Presentation</vt:lpstr>
      <vt:lpstr>PowerPoint Presentation</vt:lpstr>
      <vt:lpstr>PowerPoint Presentation</vt:lpstr>
      <vt:lpstr>PowerPoint Presentation</vt:lpstr>
      <vt:lpstr>Dyalog … The Next Generation</vt:lpstr>
      <vt:lpstr>Dyalog … The Next Generation</vt:lpstr>
      <vt:lpstr>Dyalog … The Next Generation</vt:lpstr>
      <vt:lpstr>Dyalog … The Next Generation</vt:lpstr>
      <vt:lpstr>Academic Collaboration</vt:lpstr>
      <vt:lpstr>PowerPoint Presentation</vt:lpstr>
      <vt:lpstr>PowerPoint Presentation</vt:lpstr>
      <vt:lpstr>PowerPoint Presentation</vt:lpstr>
      <vt:lpstr>Why v19.0 is Late…</vt:lpstr>
      <vt:lpstr>Highlights Version 19.0</vt:lpstr>
      <vt:lpstr>Service Orientation</vt:lpstr>
      <vt:lpstr>Service Orientation</vt:lpstr>
      <vt:lpstr>Arm64</vt:lpstr>
      <vt:lpstr>PowerPoint Presentation</vt:lpstr>
      <vt:lpstr>PowerPoint Presentation</vt:lpstr>
      <vt:lpstr>Dyalog APL for ARM-based Macs</vt:lpstr>
      <vt:lpstr>Sun is Setting on Classic &amp; 32 Bit</vt:lpstr>
      <vt:lpstr>[Microsoft].NET History</vt:lpstr>
      <vt:lpstr>v19.0 .NET Bridge</vt:lpstr>
      <vt:lpstr>Bound Executables</vt:lpstr>
      <vt:lpstr>Token Range Reservation</vt:lpstr>
      <vt:lpstr>WS FULL Handling</vt:lpstr>
      <vt:lpstr>Source "as typed" by default</vt:lpstr>
      <vt:lpstr>Multi-line input On by Default</vt:lpstr>
      <vt:lpstr>HTMLRenderer updates</vt:lpstr>
      <vt:lpstr>HTMLRenderer – what's that?</vt:lpstr>
      <vt:lpstr>Source Code Management</vt:lpstr>
      <vt:lpstr>PowerPoint Presentation</vt:lpstr>
      <vt:lpstr>Packages Coming in 2024?</vt:lpstr>
      <vt:lpstr>Health Monitor</vt:lpstr>
      <vt:lpstr>PowerPoint Presentation</vt:lpstr>
      <vt:lpstr>Highlights of v19.0</vt:lpstr>
      <vt:lpstr>Sketch of Version 20.0 (Q2/2024)</vt:lpstr>
      <vt:lpstr>Array Notation</vt:lpstr>
      <vt:lpstr>Array Notation</vt:lpstr>
      <vt:lpstr>Source Code Management</vt:lpstr>
      <vt:lpstr>Virtual Environments </vt:lpstr>
      <vt:lpstr>Optimisation Work</vt:lpstr>
      <vt:lpstr>HTMLRenderer Enhancements</vt:lpstr>
      <vt:lpstr>Configuration Files</vt:lpstr>
      <vt:lpstr>.NET Bridge Enhancements</vt:lpstr>
      <vt:lpstr>Token-by-token Debugging</vt:lpstr>
      <vt:lpstr>New Primitives / System Functions</vt:lpstr>
      <vt:lpstr>Possible New Primitives</vt:lpstr>
      <vt:lpstr>Design / Prototyping of "Async"</vt:lpstr>
      <vt:lpstr>Grand Unified Theory of Async?</vt:lpstr>
      <vt:lpstr>Health Monitor</vt:lpstr>
      <vt:lpstr>I/O Project</vt:lpstr>
      <vt:lpstr>Script-Engine Support</vt:lpstr>
      <vt:lpstr>Other Small but Important Things</vt:lpstr>
      <vt:lpstr>Sketch of Version 20.0 (Q2/2024)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358</cp:revision>
  <dcterms:created xsi:type="dcterms:W3CDTF">2019-07-25T11:46:05Z</dcterms:created>
  <dcterms:modified xsi:type="dcterms:W3CDTF">2023-10-15T19:27:59Z</dcterms:modified>
</cp:coreProperties>
</file>