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3" r:id="rId2"/>
    <p:sldId id="264" r:id="rId3"/>
    <p:sldId id="265" r:id="rId4"/>
    <p:sldId id="267" r:id="rId5"/>
    <p:sldId id="268" r:id="rId6"/>
    <p:sldId id="269" r:id="rId7"/>
    <p:sldId id="270" r:id="rId8"/>
    <p:sldId id="272" r:id="rId9"/>
    <p:sldId id="273" r:id="rId10"/>
    <p:sldId id="274" r:id="rId11"/>
    <p:sldId id="704" r:id="rId12"/>
    <p:sldId id="702" r:id="rId13"/>
    <p:sldId id="689" r:id="rId14"/>
    <p:sldId id="699" r:id="rId15"/>
    <p:sldId id="703" r:id="rId16"/>
    <p:sldId id="705" r:id="rId17"/>
    <p:sldId id="706" r:id="rId18"/>
    <p:sldId id="262" r:id="rId19"/>
    <p:sldId id="707" r:id="rId20"/>
    <p:sldId id="708" r:id="rId21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24"/>
    </p:embeddedFont>
    <p:embeddedFont>
      <p:font typeface="Calibri" panose="020F0502020204030204" pitchFamily="34" charset="0"/>
      <p:regular r:id="rId24"/>
      <p:bold r:id="rId24"/>
      <p:italic r:id="rId24"/>
      <p:boldItalic r:id="rId24"/>
    </p:embeddedFont>
    <p:embeddedFont>
      <p:font typeface="Sarabun" panose="020B0604020202020204" charset="-34"/>
      <p:regular r:id="rId25"/>
      <p:bold r:id="rId26"/>
      <p:italic r:id="rId27"/>
      <p:boldItalic r:id="rId28"/>
    </p:embeddedFont>
    <p:embeddedFont>
      <p:font typeface="Wingdings 2" panose="05020102010507070707" pitchFamily="18" charset="2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D8F"/>
    <a:srgbClr val="3B475E"/>
    <a:srgbClr val="ED7F00"/>
    <a:srgbClr val="FDFDF5"/>
    <a:srgbClr val="F6F6D9"/>
    <a:srgbClr val="BBB5D6"/>
    <a:srgbClr val="928ABD"/>
    <a:srgbClr val="373535"/>
    <a:srgbClr val="FFFFFF"/>
    <a:srgbClr val="EC7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5508" autoAdjust="0"/>
  </p:normalViewPr>
  <p:slideViewPr>
    <p:cSldViewPr snapToGrid="0">
      <p:cViewPr varScale="1">
        <p:scale>
          <a:sx n="108" d="100"/>
          <a:sy n="108" d="100"/>
        </p:scale>
        <p:origin x="677" y="9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NUL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c\AppData\Local\Microsoft\Windows\INetCache\Content.Outlook\K8SX5RV0\Countr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a-DK"/>
              <a:t>Registrations By Country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Countries!$B$1</c:f>
              <c:strCache>
                <c:ptCount val="1"/>
                <c:pt idx="0">
                  <c:v>Count</c:v>
                </c:pt>
              </c:strCache>
            </c:strRef>
          </c:tx>
          <c:spPr>
            <a:ln/>
          </c:spP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0F-4F75-80E2-BD55FCB0681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0F-4F75-80E2-BD55FCB0681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0F-4F75-80E2-BD55FCB0681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0F-4F75-80E2-BD55FCB0681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0F-4F75-80E2-BD55FCB0681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0F-4F75-80E2-BD55FCB068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Countries!$A$2:$A$14</c:f>
              <c:strCache>
                <c:ptCount val="13"/>
                <c:pt idx="0">
                  <c:v>Italy</c:v>
                </c:pt>
                <c:pt idx="1">
                  <c:v>Denmark</c:v>
                </c:pt>
                <c:pt idx="2">
                  <c:v>Great Britain</c:v>
                </c:pt>
                <c:pt idx="3">
                  <c:v>United States of America</c:v>
                </c:pt>
                <c:pt idx="4">
                  <c:v>Germany</c:v>
                </c:pt>
                <c:pt idx="5">
                  <c:v>Sweden</c:v>
                </c:pt>
                <c:pt idx="6">
                  <c:v>Canada</c:v>
                </c:pt>
                <c:pt idx="7">
                  <c:v>Finland</c:v>
                </c:pt>
                <c:pt idx="8">
                  <c:v>India</c:v>
                </c:pt>
                <c:pt idx="9">
                  <c:v>Japan</c:v>
                </c:pt>
                <c:pt idx="10">
                  <c:v>Netherlands</c:v>
                </c:pt>
                <c:pt idx="11">
                  <c:v>Spain</c:v>
                </c:pt>
                <c:pt idx="12">
                  <c:v>Switzerland</c:v>
                </c:pt>
              </c:strCache>
            </c:strRef>
          </c:cat>
          <c:val>
            <c:numRef>
              <c:f>Countries!$B$2:$B$14</c:f>
              <c:numCache>
                <c:formatCode>General</c:formatCode>
                <c:ptCount val="13"/>
                <c:pt idx="0">
                  <c:v>18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7</c:v>
                </c:pt>
                <c:pt idx="5">
                  <c:v>7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B-41F8-99E8-656DA34851AE}"/>
            </c:ext>
          </c:extLst>
        </c:ser>
        <c:ser>
          <c:idx val="1"/>
          <c:order val="1"/>
          <c:tx>
            <c:strRef>
              <c:f>Countries!$B$1</c:f>
              <c:strCache>
                <c:ptCount val="1"/>
                <c:pt idx="0">
                  <c:v>Count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Countries!$A$2:$A$14</c:f>
              <c:strCache>
                <c:ptCount val="13"/>
                <c:pt idx="0">
                  <c:v>Italy</c:v>
                </c:pt>
                <c:pt idx="1">
                  <c:v>Denmark</c:v>
                </c:pt>
                <c:pt idx="2">
                  <c:v>Great Britain</c:v>
                </c:pt>
                <c:pt idx="3">
                  <c:v>United States of America</c:v>
                </c:pt>
                <c:pt idx="4">
                  <c:v>Germany</c:v>
                </c:pt>
                <c:pt idx="5">
                  <c:v>Sweden</c:v>
                </c:pt>
                <c:pt idx="6">
                  <c:v>Canada</c:v>
                </c:pt>
                <c:pt idx="7">
                  <c:v>Finland</c:v>
                </c:pt>
                <c:pt idx="8">
                  <c:v>India</c:v>
                </c:pt>
                <c:pt idx="9">
                  <c:v>Japan</c:v>
                </c:pt>
                <c:pt idx="10">
                  <c:v>Netherlands</c:v>
                </c:pt>
                <c:pt idx="11">
                  <c:v>Spain</c:v>
                </c:pt>
                <c:pt idx="12">
                  <c:v>Switzerland</c:v>
                </c:pt>
              </c:strCache>
            </c:strRef>
          </c:cat>
          <c:val>
            <c:numRef>
              <c:f>Countries!$B$2:$B$14</c:f>
              <c:numCache>
                <c:formatCode>General</c:formatCode>
                <c:ptCount val="13"/>
                <c:pt idx="0">
                  <c:v>18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7</c:v>
                </c:pt>
                <c:pt idx="5">
                  <c:v>7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EB-41F8-99E8-656DA34851AE}"/>
            </c:ext>
          </c:extLst>
        </c:ser>
        <c:ser>
          <c:idx val="2"/>
          <c:order val="2"/>
          <c:tx>
            <c:strRef>
              <c:f>Countries!$B$1</c:f>
              <c:strCache>
                <c:ptCount val="1"/>
                <c:pt idx="0">
                  <c:v>Count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Countries!$A$2:$A$14</c:f>
              <c:strCache>
                <c:ptCount val="13"/>
                <c:pt idx="0">
                  <c:v>Italy</c:v>
                </c:pt>
                <c:pt idx="1">
                  <c:v>Denmark</c:v>
                </c:pt>
                <c:pt idx="2">
                  <c:v>Great Britain</c:v>
                </c:pt>
                <c:pt idx="3">
                  <c:v>United States of America</c:v>
                </c:pt>
                <c:pt idx="4">
                  <c:v>Germany</c:v>
                </c:pt>
                <c:pt idx="5">
                  <c:v>Sweden</c:v>
                </c:pt>
                <c:pt idx="6">
                  <c:v>Canada</c:v>
                </c:pt>
                <c:pt idx="7">
                  <c:v>Finland</c:v>
                </c:pt>
                <c:pt idx="8">
                  <c:v>India</c:v>
                </c:pt>
                <c:pt idx="9">
                  <c:v>Japan</c:v>
                </c:pt>
                <c:pt idx="10">
                  <c:v>Netherlands</c:v>
                </c:pt>
                <c:pt idx="11">
                  <c:v>Spain</c:v>
                </c:pt>
                <c:pt idx="12">
                  <c:v>Switzerland</c:v>
                </c:pt>
              </c:strCache>
            </c:strRef>
          </c:cat>
          <c:val>
            <c:numRef>
              <c:f>Countries!$B$2:$B$14</c:f>
              <c:numCache>
                <c:formatCode>General</c:formatCode>
                <c:ptCount val="13"/>
                <c:pt idx="0">
                  <c:v>18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7</c:v>
                </c:pt>
                <c:pt idx="5">
                  <c:v>7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EB-41F8-99E8-656DA34851AE}"/>
            </c:ext>
          </c:extLst>
        </c:ser>
        <c:dLbls>
          <c:showLegendKey val="0"/>
          <c:showVal val="1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overlay val="0"/>
      <c:spPr>
        <a:ln/>
      </c:spPr>
      <c:txPr>
        <a:bodyPr/>
        <a:lstStyle/>
        <a:p>
          <a:pPr rtl="0">
            <a:defRPr/>
          </a:pPr>
          <a:endParaRPr lang="en-DK"/>
        </a:p>
      </c:txPr>
    </c:legend>
    <c:plotVisOnly val="1"/>
    <c:dispBlanksAs val="gap"/>
    <c:showDLblsOverMax val="0"/>
  </c:chart>
  <c:spPr>
    <a:ln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15/10/2023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15/10/2023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28187" y="443885"/>
            <a:ext cx="3024002" cy="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Elsinore 2023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3720CA-FE42-49DE-A1AF-5214A01E7778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FBA950-28F2-527A-811C-29FF763B12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6737" y="1558099"/>
            <a:ext cx="1954700" cy="206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CEFBC-7A7B-D1EB-4540-62EB26A46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31CF4-BB5F-3062-69B6-47F540E7C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10AB3-9D84-FDF5-7129-D7EA6FA4E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29F0-6B1A-44BE-94D8-51514D5EFD00}" type="datetimeFigureOut">
              <a:rPr lang="en-DK" smtClean="0"/>
              <a:t>15/10/2023</a:t>
            </a:fld>
            <a:endParaRPr lang="en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6E814-7A58-B101-2D4D-313E4F983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1DA4B-F3D1-AC60-CF34-32C40FAF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EEF-69DF-4E8D-AFB0-17CFAC7FCAE5}" type="slidenum">
              <a:rPr lang="en-DK" smtClean="0"/>
              <a:t>‹#›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98665791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928ABD"/>
                </a:solidFill>
                <a:latin typeface="Sarabun" panose="00000500000000000000" pitchFamily="2" charset="-34"/>
              </a:rPr>
              <a:t>Welcome to Dyalog '23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F9E24F-2BBD-45BB-A084-8C6DB7C8D692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rapezoid 3">
            <a:extLst>
              <a:ext uri="{FF2B5EF4-FFF2-40B4-BE49-F238E27FC236}">
                <a16:creationId xmlns:a16="http://schemas.microsoft.com/office/drawing/2014/main" id="{7FA306A9-E836-4163-8918-B373B342B7B3}"/>
              </a:ext>
            </a:extLst>
          </p:cNvPr>
          <p:cNvSpPr/>
          <p:nvPr userDrawn="1"/>
        </p:nvSpPr>
        <p:spPr>
          <a:xfrm>
            <a:off x="8365254" y="4657725"/>
            <a:ext cx="228139" cy="86175"/>
          </a:xfrm>
          <a:prstGeom prst="trapezoid">
            <a:avLst>
              <a:gd name="adj" fmla="val 1394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75446FE-57B4-E664-AD4E-313BD38F924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051006" y="4151046"/>
            <a:ext cx="852470" cy="90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  <p:sldLayoutId id="2147483658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yalog5.wpengine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yalog.com/user-meetings/dyalog23/feedback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BBFCE-F808-C6E2-E8AA-F852F7F2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to Dyalog’23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69BDF-03CF-3B38-4EB1-A9AE6A5B3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Gitte Christensen,</a:t>
            </a:r>
          </a:p>
          <a:p>
            <a:r>
              <a:rPr lang="en-GB" dirty="0"/>
              <a:t>CEO</a:t>
            </a:r>
          </a:p>
          <a:p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FE6E5-9510-D2E5-0E32-A818EF08E15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48174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40314D-C034-1FAB-D1C6-23D22ED9D6F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5C674-528C-7EC2-E866-0F3FA6521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brings me to the first of two things I would like to get off the ground before I retire: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3600" dirty="0"/>
              <a:t>The APL Trust Fund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287BE-12DC-A4A9-1BCF-3EB61101BA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FDB205-F275-123A-D282-31140BC8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APL Trust Fund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96770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40314D-C034-1FAB-D1C6-23D22ED9D6F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5C674-528C-7EC2-E866-0F3FA6521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APL is a rewarding career in many ways</a:t>
            </a:r>
          </a:p>
          <a:p>
            <a:pPr lvl="1"/>
            <a:r>
              <a:rPr lang="en-GB" dirty="0"/>
              <a:t>You learn a lot</a:t>
            </a:r>
          </a:p>
          <a:p>
            <a:pPr lvl="1"/>
            <a:r>
              <a:rPr lang="en-GB" dirty="0"/>
              <a:t>Which you can easily express to a computer</a:t>
            </a:r>
          </a:p>
          <a:p>
            <a:pPr lvl="1"/>
            <a:r>
              <a:rPr lang="en-GB" dirty="0"/>
              <a:t>Very often prosperous</a:t>
            </a:r>
          </a:p>
          <a:p>
            <a:r>
              <a:rPr lang="en-GB" dirty="0"/>
              <a:t>Morten and I personally, and </a:t>
            </a:r>
            <a:r>
              <a:rPr lang="en-GB" dirty="0" err="1"/>
              <a:t>Dyalog</a:t>
            </a:r>
            <a:r>
              <a:rPr lang="en-GB" dirty="0"/>
              <a:t> in general would like to pay something forward</a:t>
            </a: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287BE-12DC-A4A9-1BCF-3EB61101BA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FDB205-F275-123A-D282-31140BC8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APL Trust fund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42983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85933-9DD4-38A9-B4EF-FE4DAAA3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Sarabun" panose="020B0604020202020204" charset="-34"/>
                <a:cs typeface="Sarabun" panose="020B0604020202020204" charset="-34"/>
              </a:rPr>
              <a:t>The APL Trust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61A2C-7E7A-9FB1-C4C7-E0D81676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9764"/>
            <a:ext cx="7886700" cy="354295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cs typeface="Sarabun" panose="020B0604020202020204" charset="-34"/>
              </a:rPr>
              <a:t>We believe there are like minded individuals out there who has worked with, enjoyed and prospered from APL –who also want to “Pay it forward!”</a:t>
            </a:r>
          </a:p>
          <a:p>
            <a:r>
              <a:rPr lang="en-US" sz="2400" dirty="0">
                <a:cs typeface="Sarabun" panose="020B0604020202020204" charset="-34"/>
              </a:rPr>
              <a:t>The Dyalog Board has approved the initial funding to create a charitable Fund with the purpose of  promoting APL for the benefit of Education and Science!</a:t>
            </a:r>
          </a:p>
          <a:p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Charity's objects are restricted specifically for the public benefit,</a:t>
            </a:r>
            <a:b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promote the advancement of education and research in the fields of</a:t>
            </a:r>
            <a:b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science and mathematics, particularly by raising awareness of </a:t>
            </a:r>
            <a:b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programming language known as ‘APL’ and funding related research</a:t>
            </a:r>
            <a:endParaRPr lang="en-US" sz="2400" dirty="0">
              <a:cs typeface="Sarabun" panose="020B0604020202020204" charset="-34"/>
            </a:endParaRPr>
          </a:p>
          <a:p>
            <a:pPr marL="0" indent="0">
              <a:buNone/>
            </a:pPr>
            <a:endParaRPr lang="en-US" sz="2400" dirty="0">
              <a:latin typeface="Sarabun" panose="020B0604020202020204" charset="-34"/>
              <a:cs typeface="Sarabun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1019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85933-9DD4-38A9-B4EF-FE4DAAA3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Sarabun" panose="020B0604020202020204" charset="-34"/>
                <a:cs typeface="Sarabun" panose="020B0604020202020204" charset="-34"/>
              </a:rPr>
              <a:t>The APL Trust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61A2C-7E7A-9FB1-C4C7-E0D81676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016"/>
            <a:ext cx="7886700" cy="3364707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Sarabun" panose="020B0604020202020204" charset="-34"/>
                <a:cs typeface="Sarabun" panose="020B0604020202020204" charset="-34"/>
              </a:rPr>
              <a:t>The Trust Fund will be created as a charitable company, a legal entity, which will be registered as a charitable fund with the UK Charity Commission upon approval.</a:t>
            </a:r>
          </a:p>
          <a:p>
            <a:r>
              <a:rPr lang="en-US" sz="2400" dirty="0">
                <a:latin typeface="Sarabun" panose="020B0604020202020204" charset="-34"/>
                <a:cs typeface="Sarabun" panose="020B0604020202020204" charset="-34"/>
              </a:rPr>
              <a:t>The company will hold the assets pledged to the fund and is obliged to report to the Companies House like any other company  </a:t>
            </a:r>
          </a:p>
          <a:p>
            <a:r>
              <a:rPr lang="en-US" sz="2400" dirty="0">
                <a:latin typeface="Sarabun" panose="020B0604020202020204" charset="-34"/>
                <a:cs typeface="Sarabun" panose="020B0604020202020204" charset="-34"/>
              </a:rPr>
              <a:t>The Company is also obliged to comply with the rules and regulations of the Charity Commission.</a:t>
            </a:r>
          </a:p>
        </p:txBody>
      </p:sp>
    </p:spTree>
    <p:extLst>
      <p:ext uri="{BB962C8B-B14F-4D97-AF65-F5344CB8AC3E}">
        <p14:creationId xmlns:p14="http://schemas.microsoft.com/office/powerpoint/2010/main" val="703118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85933-9DD4-38A9-B4EF-FE4DAAA3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Sarabun" panose="020B0604020202020204" charset="-34"/>
                <a:cs typeface="Sarabun" panose="020B0604020202020204" charset="-34"/>
              </a:rPr>
              <a:t>The APL Trust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61A2C-7E7A-9FB1-C4C7-E0D81676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016"/>
            <a:ext cx="7886700" cy="336470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cs typeface="Sarabun" panose="020B0604020202020204" charset="-34"/>
              </a:rPr>
              <a:t>We now have the articles of association ready for approval by the government. It can take a while - at least a couple of months.</a:t>
            </a:r>
          </a:p>
          <a:p>
            <a:r>
              <a:rPr lang="en-US" sz="2400" dirty="0">
                <a:cs typeface="Sarabun" panose="020B0604020202020204" charset="-34"/>
              </a:rPr>
              <a:t>There are still some questions we need to research, but once everything is in place and approved there will be a website inviting members and informing about the proceedings of the fund.</a:t>
            </a:r>
          </a:p>
          <a:p>
            <a:r>
              <a:rPr lang="en-US" sz="2400" dirty="0">
                <a:cs typeface="Sarabun" panose="020B0604020202020204" charset="-34"/>
              </a:rPr>
              <a:t>All communication with the Fund will be by digital means as well as most meetings of the board and committees.</a:t>
            </a:r>
          </a:p>
          <a:p>
            <a:endParaRPr lang="en-US" sz="2400" dirty="0">
              <a:cs typeface="Sarabun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495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6D7F-A355-2040-1E1A-CE3BD407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Sarabun" panose="020B0604020202020204" charset="-34"/>
                <a:cs typeface="Sarabun" panose="020B0604020202020204" charset="-34"/>
              </a:rPr>
              <a:t>The APL Trust Fund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5067B-AA06-8571-D578-585DC3913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We hope that some of you will support the APL Trust Fund</a:t>
            </a:r>
          </a:p>
          <a:p>
            <a:r>
              <a:rPr lang="en-GB" sz="2400" dirty="0"/>
              <a:t>Maybe even become active in the work</a:t>
            </a:r>
          </a:p>
          <a:p>
            <a:endParaRPr lang="en-GB" sz="2400" dirty="0"/>
          </a:p>
          <a:p>
            <a:r>
              <a:rPr lang="en-GB" sz="2400" dirty="0"/>
              <a:t>Please let us know</a:t>
            </a:r>
            <a:endParaRPr lang="en-DK" sz="2400" dirty="0"/>
          </a:p>
        </p:txBody>
      </p:sp>
    </p:spTree>
    <p:extLst>
      <p:ext uri="{BB962C8B-B14F-4D97-AF65-F5344CB8AC3E}">
        <p14:creationId xmlns:p14="http://schemas.microsoft.com/office/powerpoint/2010/main" val="2228127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40314D-C034-1FAB-D1C6-23D22ED9D6F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5C674-528C-7EC2-E866-0F3FA6521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878259" cy="3242040"/>
          </a:xfrm>
        </p:spPr>
        <p:txBody>
          <a:bodyPr>
            <a:normAutofit/>
          </a:bodyPr>
          <a:lstStyle/>
          <a:p>
            <a:r>
              <a:rPr lang="en-GB" dirty="0"/>
              <a:t>Who would have thought it could take so long to do</a:t>
            </a:r>
            <a:endParaRPr lang="en-GB" sz="3600" dirty="0"/>
          </a:p>
          <a:p>
            <a:r>
              <a:rPr lang="en-GB" dirty="0"/>
              <a:t>Well it took just as long last time</a:t>
            </a:r>
          </a:p>
          <a:p>
            <a:r>
              <a:rPr lang="en-GB" dirty="0"/>
              <a:t>Back then we made a really good website for our customers</a:t>
            </a:r>
          </a:p>
          <a:p>
            <a:r>
              <a:rPr lang="en-GB" dirty="0"/>
              <a:t>For newcomers it was probably more confusing than informative about APL and </a:t>
            </a:r>
            <a:r>
              <a:rPr lang="en-GB" dirty="0" err="1"/>
              <a:t>Dyalog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287BE-12DC-A4A9-1BCF-3EB61101BA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FDB205-F275-123A-D282-31140BC8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new Website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33327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40314D-C034-1FAB-D1C6-23D22ED9D6F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5C674-528C-7EC2-E866-0F3FA6521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878259" cy="3242040"/>
          </a:xfrm>
        </p:spPr>
        <p:txBody>
          <a:bodyPr>
            <a:normAutofit/>
          </a:bodyPr>
          <a:lstStyle/>
          <a:p>
            <a:r>
              <a:rPr lang="en-GB" dirty="0"/>
              <a:t>We are doing our best to make it better this time</a:t>
            </a:r>
          </a:p>
          <a:p>
            <a:r>
              <a:rPr lang="en-GB" dirty="0"/>
              <a:t>We have promised each other that we will launch before New Year 2024</a:t>
            </a:r>
          </a:p>
          <a:p>
            <a:r>
              <a:rPr lang="en-GB" dirty="0">
                <a:hlinkClick r:id="rId2"/>
              </a:rPr>
              <a:t>Let me give you a preview</a:t>
            </a:r>
            <a:endParaRPr lang="en-GB" dirty="0"/>
          </a:p>
          <a:p>
            <a:r>
              <a:rPr lang="en-GB" dirty="0"/>
              <a:t>Let us know what you think when it is there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287BE-12DC-A4A9-1BCF-3EB61101BA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FDB205-F275-123A-D282-31140BC8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new Website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565519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8384375" cy="324204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Your feedback makes a difference!</a:t>
            </a:r>
          </a:p>
          <a:p>
            <a:r>
              <a:rPr lang="en-GB" dirty="0"/>
              <a:t>User Meeting Feedback this year is online  (URLs/QR codes provided)</a:t>
            </a:r>
          </a:p>
          <a:p>
            <a:pPr lvl="1"/>
            <a:r>
              <a:rPr lang="en-GB" dirty="0"/>
              <a:t>Access through the Dyalog '23 webpages</a:t>
            </a:r>
          </a:p>
          <a:p>
            <a:pPr lvl="2"/>
            <a:r>
              <a:rPr lang="en-GB" b="1" dirty="0">
                <a:hlinkClick r:id="rId2"/>
              </a:rPr>
              <a:t>Feedback</a:t>
            </a:r>
            <a:r>
              <a:rPr lang="en-GB" dirty="0">
                <a:hlinkClick r:id="rId2"/>
              </a:rPr>
              <a:t> tab and links in </a:t>
            </a:r>
            <a:r>
              <a:rPr lang="en-GB" b="1" dirty="0">
                <a:hlinkClick r:id="rId2"/>
              </a:rPr>
              <a:t>Programme</a:t>
            </a:r>
            <a:r>
              <a:rPr lang="en-GB" dirty="0">
                <a:hlinkClick r:id="rId2"/>
              </a:rPr>
              <a:t> tab</a:t>
            </a:r>
            <a:endParaRPr lang="en-GB" dirty="0"/>
          </a:p>
          <a:p>
            <a:pPr lvl="1"/>
            <a:r>
              <a:rPr lang="en-GB" dirty="0"/>
              <a:t>Paper-based alternatives are available for presentations</a:t>
            </a:r>
            <a:br>
              <a:rPr lang="en-GB" dirty="0"/>
            </a:br>
            <a:r>
              <a:rPr lang="en-GB" dirty="0"/>
              <a:t>(please only feed back on each presentation once!)</a:t>
            </a:r>
          </a:p>
          <a:p>
            <a:r>
              <a:rPr lang="en-GB" dirty="0"/>
              <a:t>Password: </a:t>
            </a:r>
            <a:r>
              <a:rPr lang="en-GB" b="1" dirty="0"/>
              <a:t>D23</a:t>
            </a:r>
          </a:p>
          <a:p>
            <a:r>
              <a:rPr lang="en-GB" dirty="0"/>
              <a:t>Please press </a:t>
            </a:r>
            <a:r>
              <a:rPr lang="en-GB" b="1" dirty="0"/>
              <a:t>Done</a:t>
            </a:r>
            <a:r>
              <a:rPr lang="en-GB" dirty="0"/>
              <a:t> when complete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1979705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1A63D7-FD82-4925-3614-5BE1CF62E1A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689AB-14DB-5380-1F7C-490539DC5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Ray </a:t>
            </a:r>
            <a:r>
              <a:rPr lang="en-GB" dirty="0" err="1"/>
              <a:t>Polivka</a:t>
            </a:r>
            <a:r>
              <a:rPr lang="en-GB" dirty="0"/>
              <a:t> has just finished a new introductory book to APL</a:t>
            </a:r>
          </a:p>
          <a:p>
            <a:r>
              <a:rPr lang="en-GB" dirty="0"/>
              <a:t>It is targeted at Highschool students</a:t>
            </a:r>
          </a:p>
          <a:p>
            <a:r>
              <a:rPr lang="en-GB" dirty="0"/>
              <a:t>It is not yet published (but I have a preview copy)</a:t>
            </a:r>
          </a:p>
          <a:p>
            <a:r>
              <a:rPr lang="en-GB" dirty="0"/>
              <a:t>Watch the website for news on this</a:t>
            </a: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9FAE1-EA51-F65C-4CAA-4AB9B18811F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1BC0E2-28F1-4AB9-06E9-E753AF2E7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Book on APL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635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E20D1-0DF5-674B-E6AE-7C2E5A0A691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C85F62-AA5B-1696-AEAE-11B6B239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to Dyalog’23</a:t>
            </a:r>
            <a:endParaRPr lang="en-DK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9A8EA69-7EA7-FB44-EE81-55A8626E9A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395513"/>
              </p:ext>
            </p:extLst>
          </p:nvPr>
        </p:nvGraphicFramePr>
        <p:xfrm>
          <a:off x="477734" y="1436309"/>
          <a:ext cx="2628900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18244334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8719184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u="none" strike="noStrike">
                          <a:effectLst/>
                        </a:rPr>
                        <a:t>Country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u="none" strike="noStrike">
                          <a:effectLst/>
                        </a:rPr>
                        <a:t>Count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317055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Italy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100" u="none" strike="noStrike">
                          <a:effectLst/>
                        </a:rPr>
                        <a:t>18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93611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Denmark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100" u="none" strike="noStrike">
                          <a:effectLst/>
                        </a:rPr>
                        <a:t>14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243254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Great Britain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100" u="none" strike="noStrike">
                          <a:effectLst/>
                        </a:rPr>
                        <a:t>14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898272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United States of America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100" u="none" strike="noStrike">
                          <a:effectLst/>
                        </a:rPr>
                        <a:t>14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233588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Germany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100" u="none" strike="noStrike">
                          <a:effectLst/>
                        </a:rPr>
                        <a:t>7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18818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Sweden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100" u="none" strike="noStrike">
                          <a:effectLst/>
                        </a:rPr>
                        <a:t>7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92249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Canada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100" u="none" strike="noStrike">
                          <a:effectLst/>
                        </a:rPr>
                        <a:t>2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722568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Finland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100" u="none" strike="noStrike">
                          <a:effectLst/>
                        </a:rPr>
                        <a:t>1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112003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India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100" u="none" strike="noStrike">
                          <a:effectLst/>
                        </a:rPr>
                        <a:t>1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939417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Japan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100" u="none" strike="noStrike">
                          <a:effectLst/>
                        </a:rPr>
                        <a:t>1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973647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Netherlands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100" u="none" strike="noStrike">
                          <a:effectLst/>
                        </a:rPr>
                        <a:t>1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438124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Spain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100" u="none" strike="noStrike">
                          <a:effectLst/>
                        </a:rPr>
                        <a:t>1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400504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Switzerland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100" u="none" strike="noStrike" dirty="0">
                          <a:effectLst/>
                        </a:rPr>
                        <a:t>1</a:t>
                      </a:r>
                      <a:endParaRPr lang="en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0240761"/>
                  </a:ext>
                </a:extLst>
              </a:tr>
            </a:tbl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00000000-0008-0000-0000-000001040000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051289455"/>
              </p:ext>
            </p:extLst>
          </p:nvPr>
        </p:nvGraphicFramePr>
        <p:xfrm>
          <a:off x="3310837" y="1180143"/>
          <a:ext cx="5453062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8809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D69101-FD79-C560-780A-18493973363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DE99B-804B-36FA-9533-C1F3205BD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Thank you all for being here</a:t>
            </a:r>
          </a:p>
          <a:p>
            <a:r>
              <a:rPr lang="en-GB" dirty="0"/>
              <a:t>Welcome again to all of our first timers – I wish you a long and rewarding career with APL and just as much fun as I have had..</a:t>
            </a:r>
          </a:p>
          <a:p>
            <a:r>
              <a:rPr lang="en-GB" dirty="0"/>
              <a:t>Enjoy Dyalog’23</a:t>
            </a: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FBD40-8DE5-9E3F-6C42-EC236F1813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17F5A2-8668-ABD2-E733-7FBC2A024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to Dyalog’23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081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825FF7-A6DD-69A7-A98C-7B6336D6D22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D8EBB-2A4B-CA05-5750-AA73E190E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729092" cy="3242040"/>
          </a:xfrm>
        </p:spPr>
        <p:txBody>
          <a:bodyPr/>
          <a:lstStyle/>
          <a:p>
            <a:r>
              <a:rPr lang="en-GB" dirty="0"/>
              <a:t>A special welcome to our two competition winners:</a:t>
            </a:r>
          </a:p>
          <a:p>
            <a:pPr lvl="1"/>
            <a:r>
              <a:rPr lang="en-GB" dirty="0"/>
              <a:t>Andrea </a:t>
            </a:r>
            <a:r>
              <a:rPr lang="en-GB" dirty="0" err="1"/>
              <a:t>Pisera</a:t>
            </a:r>
            <a:r>
              <a:rPr lang="en-GB" dirty="0"/>
              <a:t>, Student winner</a:t>
            </a:r>
          </a:p>
          <a:p>
            <a:pPr lvl="1"/>
            <a:r>
              <a:rPr lang="en-GB" dirty="0"/>
              <a:t>Alexander Block, Professional winner</a:t>
            </a:r>
          </a:p>
          <a:p>
            <a:r>
              <a:rPr lang="en-GB" dirty="0"/>
              <a:t>About a quarter of us are here for the first time and a warm welcome to you</a:t>
            </a:r>
          </a:p>
          <a:p>
            <a:r>
              <a:rPr lang="en-GB" dirty="0"/>
              <a:t>About a third of us are from </a:t>
            </a:r>
            <a:r>
              <a:rPr lang="en-GB" dirty="0" err="1"/>
              <a:t>Dyalog</a:t>
            </a:r>
            <a:endParaRPr lang="en-GB" dirty="0"/>
          </a:p>
          <a:p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D9E76-DDF1-2F6E-8A1D-9846C0B065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1A5E48-8BF6-D3FA-2592-402075535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to Dyalog’23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43531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A39497-5225-FF08-420F-9A4364D41F4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75400-DAEA-7B99-94E5-60DBD3204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7" y="1089649"/>
            <a:ext cx="8745693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- and yes </a:t>
            </a:r>
            <a:r>
              <a:rPr lang="en-GB" dirty="0" err="1"/>
              <a:t>Dyalog</a:t>
            </a:r>
            <a:r>
              <a:rPr lang="en-GB" dirty="0"/>
              <a:t> is growing:</a:t>
            </a:r>
          </a:p>
          <a:p>
            <a:pPr marL="0" indent="0">
              <a:buNone/>
            </a:pPr>
            <a:r>
              <a:rPr lang="en-GB" dirty="0"/>
              <a:t>Stefan		Jada		Abs		Aarush		Mike</a:t>
            </a: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55D5-4927-C8FC-3CA8-A699F3117DB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0198DC-D827-7C50-A973-2369F04D4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to </a:t>
            </a:r>
            <a:r>
              <a:rPr lang="en-GB" dirty="0" err="1"/>
              <a:t>Dyalog</a:t>
            </a:r>
            <a:endParaRPr lang="en-DK" dirty="0"/>
          </a:p>
        </p:txBody>
      </p:sp>
      <p:pic>
        <p:nvPicPr>
          <p:cNvPr id="6" name="Content Placeholder 8" descr="A person with curly hair wearing a purple shirt&#10;&#10;Description automatically generated">
            <a:extLst>
              <a:ext uri="{FF2B5EF4-FFF2-40B4-BE49-F238E27FC236}">
                <a16:creationId xmlns:a16="http://schemas.microsoft.com/office/drawing/2014/main" id="{064C8020-268C-9289-1B12-10DF12850B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89" y="1969717"/>
            <a:ext cx="1721167" cy="2151459"/>
          </a:xfrm>
          <a:prstGeom prst="rect">
            <a:avLst/>
          </a:prstGeom>
        </p:spPr>
      </p:pic>
      <p:pic>
        <p:nvPicPr>
          <p:cNvPr id="7" name="Content Placeholder 6" descr="A person wearing glasses and a grey sweatshirt&#10;&#10;Description automatically generated">
            <a:extLst>
              <a:ext uri="{FF2B5EF4-FFF2-40B4-BE49-F238E27FC236}">
                <a16:creationId xmlns:a16="http://schemas.microsoft.com/office/drawing/2014/main" id="{61FC3292-BF2C-B8B6-C665-95B0F007F9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5" y="1969718"/>
            <a:ext cx="1721166" cy="2151458"/>
          </a:xfrm>
          <a:prstGeom prst="rect">
            <a:avLst/>
          </a:prstGeom>
        </p:spPr>
      </p:pic>
      <p:pic>
        <p:nvPicPr>
          <p:cNvPr id="8" name="Content Placeholder 10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E47F4116-042B-F200-3D9E-451B94C238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15" y="1969717"/>
            <a:ext cx="1721168" cy="2151461"/>
          </a:xfrm>
          <a:prstGeom prst="rect">
            <a:avLst/>
          </a:prstGeom>
          <a:noFill/>
        </p:spPr>
      </p:pic>
      <p:pic>
        <p:nvPicPr>
          <p:cNvPr id="9" name="Picture 8" descr="A person wearing glasses smiling&#10;&#10;Description automatically generated">
            <a:extLst>
              <a:ext uri="{FF2B5EF4-FFF2-40B4-BE49-F238E27FC236}">
                <a16:creationId xmlns:a16="http://schemas.microsoft.com/office/drawing/2014/main" id="{7CF768F6-ABE7-D469-D1A6-45653195E2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642" y="1969715"/>
            <a:ext cx="1721168" cy="2151461"/>
          </a:xfrm>
          <a:prstGeom prst="rect">
            <a:avLst/>
          </a:prstGeom>
        </p:spPr>
      </p:pic>
      <p:pic>
        <p:nvPicPr>
          <p:cNvPr id="10" name="Picture 9" descr="A person with a serious face&#10;&#10;Description automatically generated">
            <a:extLst>
              <a:ext uri="{FF2B5EF4-FFF2-40B4-BE49-F238E27FC236}">
                <a16:creationId xmlns:a16="http://schemas.microsoft.com/office/drawing/2014/main" id="{B07B2470-876D-26AB-1B91-513AF68254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27" y="1969718"/>
            <a:ext cx="1721166" cy="215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6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A5A1A6-B047-F879-1EC4-B1AAE8F0DD0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26291" y="1264925"/>
            <a:ext cx="2567421" cy="3303181"/>
          </a:xfrm>
        </p:spPr>
        <p:txBody>
          <a:bodyPr/>
          <a:lstStyle/>
          <a:p>
            <a:r>
              <a:rPr lang="en-GB" sz="2400" dirty="0"/>
              <a:t>Gitte</a:t>
            </a:r>
          </a:p>
          <a:p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E547C-4F6B-9743-EE69-61854D92E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41" y="1264925"/>
            <a:ext cx="2689030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Geoff</a:t>
            </a:r>
          </a:p>
          <a:p>
            <a:pPr marL="0" indent="0">
              <a:buNone/>
            </a:pP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F866F-0AB0-57F4-F8F5-F55A4151762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0A1C3D-AF17-BDCA-DA40-2C6EEDA7F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Goodbye to</a:t>
            </a: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CADD9E-C2B2-4F5D-9206-03CFD331E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71" y="1863835"/>
            <a:ext cx="1878185" cy="234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C76C155-0984-2122-2388-0BA782FDE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91" y="1824820"/>
            <a:ext cx="1915290" cy="238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03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4D7CF-E96E-5CE8-07E6-253C9E236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Should you be worried?</a:t>
            </a:r>
          </a:p>
          <a:p>
            <a:r>
              <a:rPr lang="en-GB" dirty="0"/>
              <a:t>I am not!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6817E-A65A-26F8-A773-6D79B5E3790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888C57-60D6-77DF-6306-A71257435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Goodbye to</a:t>
            </a:r>
            <a:endParaRPr lang="en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C0EB0C-8D16-5BE4-27CA-A91C1D9BD1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07126" y="1892595"/>
            <a:ext cx="2083981" cy="2563421"/>
          </a:xfrm>
        </p:spPr>
        <p:txBody>
          <a:bodyPr/>
          <a:lstStyle/>
          <a:p>
            <a:endParaRPr lang="en-DK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50B0C41-D428-7307-E7C1-CA48BC7B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471" y="1573618"/>
            <a:ext cx="1678019" cy="209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1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D4C313-A978-BF55-BBD8-038ED6D250C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8651" y="1264925"/>
            <a:ext cx="2543249" cy="3242039"/>
          </a:xfrm>
        </p:spPr>
        <p:txBody>
          <a:bodyPr/>
          <a:lstStyle/>
          <a:p>
            <a:r>
              <a:rPr lang="en-GB" sz="2400" dirty="0"/>
              <a:t>Stine</a:t>
            </a:r>
          </a:p>
          <a:p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4D7CF-E96E-5CE8-07E6-253C9E236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Should you be worried?</a:t>
            </a:r>
          </a:p>
          <a:p>
            <a:r>
              <a:rPr lang="en-GB" dirty="0"/>
              <a:t>I am not!</a:t>
            </a:r>
          </a:p>
          <a:p>
            <a:r>
              <a:rPr lang="en-GB" dirty="0"/>
              <a:t>January 1</a:t>
            </a:r>
            <a:r>
              <a:rPr lang="en-GB" baseline="30000" dirty="0"/>
              <a:t>st</a:t>
            </a:r>
            <a:r>
              <a:rPr lang="en-GB" dirty="0"/>
              <a:t> 2024, Stine Kromberg will take over as CEO of </a:t>
            </a:r>
            <a:r>
              <a:rPr lang="en-GB" dirty="0" err="1"/>
              <a:t>Dyalog</a:t>
            </a:r>
            <a:r>
              <a:rPr lang="en-GB" dirty="0"/>
              <a:t> Ltd</a:t>
            </a:r>
          </a:p>
          <a:p>
            <a:r>
              <a:rPr lang="en-GB" dirty="0"/>
              <a:t>We have spent the last couple of years making sure that the transition will be smooth</a:t>
            </a: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6817E-A65A-26F8-A773-6D79B5E3790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888C57-60D6-77DF-6306-A71257435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to</a:t>
            </a:r>
            <a:endParaRPr lang="en-DK" dirty="0"/>
          </a:p>
        </p:txBody>
      </p:sp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D014CAC-7096-46C6-9380-37112B4B4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 r="1585" b="2"/>
          <a:stretch/>
        </p:blipFill>
        <p:spPr bwMode="auto">
          <a:xfrm>
            <a:off x="6414124" y="1705866"/>
            <a:ext cx="1482323" cy="224668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07428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40314D-C034-1FAB-D1C6-23D22ED9D6F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5C674-528C-7EC2-E866-0F3FA6521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Dyalog</a:t>
            </a:r>
            <a:r>
              <a:rPr lang="en-GB" dirty="0"/>
              <a:t> is growing</a:t>
            </a:r>
          </a:p>
          <a:p>
            <a:r>
              <a:rPr lang="en-GB" dirty="0"/>
              <a:t>Most of our income is tied to our customers success and our customers are doing well</a:t>
            </a:r>
          </a:p>
          <a:p>
            <a:r>
              <a:rPr lang="en-GB" dirty="0"/>
              <a:t>We spend every predictable penny and cent on keeping </a:t>
            </a:r>
            <a:r>
              <a:rPr lang="en-GB" dirty="0" err="1"/>
              <a:t>Dyalog</a:t>
            </a:r>
            <a:r>
              <a:rPr lang="en-GB" dirty="0"/>
              <a:t> APL up-to-date and on spreading the word about APL</a:t>
            </a:r>
          </a:p>
          <a:p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287BE-12DC-A4A9-1BCF-3EB61101BA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FDB205-F275-123A-D282-31140BC8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Dyalog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81057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40314D-C034-1FAB-D1C6-23D22ED9D6F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5C674-528C-7EC2-E866-0F3FA6521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years there is also some unpredicted income which benefits the shareholders</a:t>
            </a:r>
          </a:p>
          <a:p>
            <a:r>
              <a:rPr lang="en" sz="1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Warren Buffett — </a:t>
            </a:r>
            <a:r>
              <a:rPr lang="en" sz="1800" b="0" i="1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'Games are won by players who focus on the playing field –- </a:t>
            </a:r>
            <a:r>
              <a:rPr lang="en" sz="1800" b="1" i="1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not</a:t>
            </a:r>
            <a:r>
              <a:rPr lang="en" sz="1800" b="0" i="1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by those whose </a:t>
            </a:r>
            <a:r>
              <a:rPr lang="en" sz="1800" b="1" i="1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eyes</a:t>
            </a:r>
            <a:r>
              <a:rPr lang="en" sz="1800" b="0" i="1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are glued to the </a:t>
            </a:r>
            <a:r>
              <a:rPr lang="en" sz="1800" b="1" i="1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scoreboard</a:t>
            </a:r>
            <a:r>
              <a:rPr lang="en" sz="1800" b="0" i="1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.’</a:t>
            </a:r>
          </a:p>
          <a:p>
            <a:r>
              <a:rPr lang="en-GB" dirty="0"/>
              <a:t>Our eyes are focused on APL and its potential</a:t>
            </a:r>
          </a:p>
          <a:p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287BE-12DC-A4A9-1BCF-3EB61101BA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FDB205-F275-123A-D282-31140BC8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Dyalog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350821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1979</TotalTime>
  <Words>855</Words>
  <Application>Microsoft Office PowerPoint</Application>
  <PresentationFormat>On-screen Show (16:9)</PresentationFormat>
  <Paragraphs>115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Wingdings 2</vt:lpstr>
      <vt:lpstr>Sarabun</vt:lpstr>
      <vt:lpstr>APL385 Unicode</vt:lpstr>
      <vt:lpstr>Wingdings</vt:lpstr>
      <vt:lpstr>Arial</vt:lpstr>
      <vt:lpstr>Calibri</vt:lpstr>
      <vt:lpstr>Arial</vt:lpstr>
      <vt:lpstr>Courier New</vt:lpstr>
      <vt:lpstr>Office Theme</vt:lpstr>
      <vt:lpstr>Welcome to Dyalog’23</vt:lpstr>
      <vt:lpstr>Welcome to Dyalog’23</vt:lpstr>
      <vt:lpstr>Welcome to Dyalog’23</vt:lpstr>
      <vt:lpstr>Welcome to Dyalog</vt:lpstr>
      <vt:lpstr>Goodbye to</vt:lpstr>
      <vt:lpstr>Goodbye to</vt:lpstr>
      <vt:lpstr>Hello to</vt:lpstr>
      <vt:lpstr>Dyalog</vt:lpstr>
      <vt:lpstr>Dyalog</vt:lpstr>
      <vt:lpstr>The APL Trust Fund</vt:lpstr>
      <vt:lpstr>The APL Trust fund</vt:lpstr>
      <vt:lpstr>The APL Trust Fund</vt:lpstr>
      <vt:lpstr>The APL Trust Fund</vt:lpstr>
      <vt:lpstr>The APL Trust Fund</vt:lpstr>
      <vt:lpstr>The APL Trust Fund</vt:lpstr>
      <vt:lpstr>The new Website</vt:lpstr>
      <vt:lpstr>The new Website</vt:lpstr>
      <vt:lpstr>Feedback</vt:lpstr>
      <vt:lpstr>New Book on APL</vt:lpstr>
      <vt:lpstr>Welcome to Dyalog’23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Gitte Christensen</cp:lastModifiedBy>
  <cp:revision>221</cp:revision>
  <dcterms:created xsi:type="dcterms:W3CDTF">2019-07-25T11:46:05Z</dcterms:created>
  <dcterms:modified xsi:type="dcterms:W3CDTF">2023-10-15T16:13:49Z</dcterms:modified>
</cp:coreProperties>
</file>