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61" r:id="rId2"/>
    <p:sldId id="262" r:id="rId3"/>
    <p:sldId id="308" r:id="rId4"/>
    <p:sldId id="264" r:id="rId5"/>
    <p:sldId id="265" r:id="rId6"/>
    <p:sldId id="311" r:id="rId7"/>
    <p:sldId id="267" r:id="rId8"/>
    <p:sldId id="268" r:id="rId9"/>
    <p:sldId id="313" r:id="rId10"/>
    <p:sldId id="315" r:id="rId11"/>
    <p:sldId id="317" r:id="rId12"/>
    <p:sldId id="271" r:id="rId13"/>
    <p:sldId id="300" r:id="rId14"/>
    <p:sldId id="319" r:id="rId15"/>
    <p:sldId id="321" r:id="rId16"/>
    <p:sldId id="272" r:id="rId17"/>
    <p:sldId id="303" r:id="rId18"/>
    <p:sldId id="323" r:id="rId19"/>
    <p:sldId id="324" r:id="rId20"/>
    <p:sldId id="325" r:id="rId21"/>
    <p:sldId id="327" r:id="rId22"/>
    <p:sldId id="330" r:id="rId23"/>
    <p:sldId id="333" r:id="rId24"/>
    <p:sldId id="336" r:id="rId25"/>
    <p:sldId id="338" r:id="rId26"/>
    <p:sldId id="342" r:id="rId27"/>
    <p:sldId id="347" r:id="rId28"/>
    <p:sldId id="287" r:id="rId29"/>
    <p:sldId id="295" r:id="rId30"/>
    <p:sldId id="350" r:id="rId31"/>
    <p:sldId id="351" r:id="rId32"/>
    <p:sldId id="352" r:id="rId33"/>
    <p:sldId id="354" r:id="rId34"/>
    <p:sldId id="355" r:id="rId35"/>
    <p:sldId id="358" r:id="rId36"/>
    <p:sldId id="360" r:id="rId37"/>
    <p:sldId id="285" r:id="rId38"/>
    <p:sldId id="363" r:id="rId39"/>
    <p:sldId id="293" r:id="rId40"/>
    <p:sldId id="294" r:id="rId41"/>
    <p:sldId id="286" r:id="rId42"/>
    <p:sldId id="370" r:id="rId43"/>
    <p:sldId id="290" r:id="rId44"/>
    <p:sldId id="291" r:id="rId45"/>
    <p:sldId id="299" r:id="rId46"/>
    <p:sldId id="372" r:id="rId47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Sarabun" panose="020B0604020202020204" charset="-34"/>
      <p:regular r:id="rId55"/>
      <p:bold r:id="rId56"/>
      <p:italic r:id="rId57"/>
      <p:boldItalic r:id="rId58"/>
    </p:embeddedFont>
    <p:embeddedFont>
      <p:font typeface="Wingdings 2" panose="05020102010507070707" pitchFamily="18" charset="2"/>
      <p:regular r:id="rId5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D7F00"/>
    <a:srgbClr val="5A6D8F"/>
    <a:srgbClr val="3B475E"/>
    <a:srgbClr val="FDFDF5"/>
    <a:srgbClr val="F6F6D9"/>
    <a:srgbClr val="BBB5D6"/>
    <a:srgbClr val="928ABD"/>
    <a:srgbClr val="373535"/>
    <a:srgbClr val="EC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5508" autoAdjust="0"/>
  </p:normalViewPr>
  <p:slideViewPr>
    <p:cSldViewPr snapToGrid="0">
      <p:cViewPr varScale="1">
        <p:scale>
          <a:sx n="106" d="100"/>
          <a:sy n="106" d="100"/>
        </p:scale>
        <p:origin x="595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57" Type="http://schemas.openxmlformats.org/officeDocument/2006/relationships/font" Target="fonts/font8.fntdata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11/10/2022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11/10/2022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974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810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084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078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6990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757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64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27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228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381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152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812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9645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5454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1196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799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3966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74910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2325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6849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9029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189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05848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4831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1302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1336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6916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8110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0914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1073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7207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31971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586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8142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0955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8713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4348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67774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76771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684046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651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1356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0092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870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224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699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 err="1">
                <a:solidFill>
                  <a:srgbClr val="3B475E"/>
                </a:solidFill>
                <a:latin typeface="Sarabun" panose="00000500000000000000" pitchFamily="2" charset="-34"/>
              </a:rPr>
              <a:t>Olhão</a:t>
            </a:r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 2022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56737" y="1208868"/>
            <a:ext cx="1954700" cy="27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519522"/>
            <a:ext cx="7632849" cy="64025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6" y="1275160"/>
            <a:ext cx="7632849" cy="32408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4275956"/>
            <a:ext cx="875054" cy="702078"/>
          </a:xfrm>
          <a:prstGeom prst="rect">
            <a:avLst/>
          </a:prstGeom>
        </p:spPr>
      </p:pic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4767263"/>
            <a:ext cx="432048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32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The "P" Words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36756" y="4657725"/>
            <a:ext cx="292894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51006" y="3998742"/>
            <a:ext cx="852470" cy="120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  <p:sldLayoutId id="2147483658" r:id="rId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ser/dado-pkg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"P" Words</a:t>
            </a:r>
            <a:br>
              <a:rPr lang="en-GB" dirty="0"/>
            </a:br>
            <a:r>
              <a:rPr lang="en-GB" b="1" dirty="0"/>
              <a:t>P</a:t>
            </a:r>
            <a:r>
              <a:rPr lang="en-GB" dirty="0"/>
              <a:t>rojects and </a:t>
            </a:r>
            <a:r>
              <a:rPr lang="en-GB" b="1" dirty="0"/>
              <a:t>P</a:t>
            </a:r>
            <a:r>
              <a:rPr lang="en-GB" dirty="0"/>
              <a:t>ackages</a:t>
            </a:r>
            <a:endParaRPr lang="en-GB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A6BD1A55-6639-E759-F148-8310B7CC210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4E4F25A4-4A81-1DAC-227A-8F603B67E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03FE16A3-1F52-1282-E2C5-E3FA871ED00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6CEDFFBA-DBC9-560F-A8DD-9561B1B48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CB081297-8BC4-C2A0-F7F9-49150D87F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762" y="-1"/>
            <a:ext cx="9161762" cy="5953329"/>
          </a:xfrm>
          <a:prstGeom prst="rect">
            <a:avLst/>
          </a:prstGeom>
        </p:spPr>
      </p:pic>
      <p:sp>
        <p:nvSpPr>
          <p:cNvPr id="6" name="Rectangle 5" descr=" 8">
            <a:extLst>
              <a:ext uri="{FF2B5EF4-FFF2-40B4-BE49-F238E27FC236}">
                <a16:creationId xmlns:a16="http://schemas.microsoft.com/office/drawing/2014/main" id="{2A6F83D6-EE11-EA3A-56DA-29123ECFD4B3}"/>
              </a:ext>
            </a:extLst>
          </p:cNvPr>
          <p:cNvSpPr/>
          <p:nvPr/>
        </p:nvSpPr>
        <p:spPr>
          <a:xfrm>
            <a:off x="148099" y="3867918"/>
            <a:ext cx="3538684" cy="538712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39155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0CC7E3CB-90A1-EF9F-58FF-6941730C45E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43FA4F1F-B4EC-2790-0AA6-574CC06D7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9CD34B68-CF6B-D912-44A4-1FCBA24119A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DFB941D4-DBC7-A780-8943-0DFF2553A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 descr=" 6">
            <a:extLst>
              <a:ext uri="{FF2B5EF4-FFF2-40B4-BE49-F238E27FC236}">
                <a16:creationId xmlns:a16="http://schemas.microsoft.com/office/drawing/2014/main" id="{ED5AF9DB-B81D-46D7-04C4-7354AB498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Rectangle 6" descr=" 7">
            <a:extLst>
              <a:ext uri="{FF2B5EF4-FFF2-40B4-BE49-F238E27FC236}">
                <a16:creationId xmlns:a16="http://schemas.microsoft.com/office/drawing/2014/main" id="{504398D8-3634-C04B-5FCD-E05AF663415C}"/>
              </a:ext>
            </a:extLst>
          </p:cNvPr>
          <p:cNvSpPr/>
          <p:nvPr/>
        </p:nvSpPr>
        <p:spPr>
          <a:xfrm>
            <a:off x="2151997" y="4555876"/>
            <a:ext cx="1709884" cy="319967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5113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AF3A45-A883-A4FF-E9E2-273CF51A58D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5E97D-C07A-C584-828B-0A1DD8B01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988CFF-B3DC-C9C8-4704-139A55F72F9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C6DCB7-F570-1149-4196-ACA278CF2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47C65B-3EF2-E114-4322-AF7F6EA42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72475" cy="5067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3E5B56-E560-3AB6-CD26-10AC3EFC0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945" y="960827"/>
            <a:ext cx="7329055" cy="419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62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5486FF62-2889-32FA-DB61-A9390BF152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8E7653CA-4FCC-C37F-DFC8-72CB51153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 Small APL Application</a:t>
            </a:r>
            <a:endParaRPr lang="LID4096" dirty="0"/>
          </a:p>
        </p:txBody>
      </p:sp>
      <p:pic>
        <p:nvPicPr>
          <p:cNvPr id="10" name="Picture 9" descr=" 10">
            <a:extLst>
              <a:ext uri="{FF2B5EF4-FFF2-40B4-BE49-F238E27FC236}">
                <a16:creationId xmlns:a16="http://schemas.microsoft.com/office/drawing/2014/main" id="{12D28719-B704-0475-AD71-C39CE2FD5F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214" b="56374"/>
          <a:stretch/>
        </p:blipFill>
        <p:spPr>
          <a:xfrm>
            <a:off x="497217" y="1036318"/>
            <a:ext cx="5528985" cy="15029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 12">
            <a:extLst>
              <a:ext uri="{FF2B5EF4-FFF2-40B4-BE49-F238E27FC236}">
                <a16:creationId xmlns:a16="http://schemas.microsoft.com/office/drawing/2014/main" id="{B85A1FD0-A925-ABCF-5A69-E93C6BEC3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18" y="2571749"/>
            <a:ext cx="7967331" cy="196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5486FF62-2889-32FA-DB61-A9390BF152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8E7653CA-4FCC-C37F-DFC8-72CB51153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 Small APL Application</a:t>
            </a:r>
            <a:endParaRPr lang="LID4096" dirty="0"/>
          </a:p>
        </p:txBody>
      </p:sp>
      <p:pic>
        <p:nvPicPr>
          <p:cNvPr id="10" name="Picture 9" descr=" 10">
            <a:extLst>
              <a:ext uri="{FF2B5EF4-FFF2-40B4-BE49-F238E27FC236}">
                <a16:creationId xmlns:a16="http://schemas.microsoft.com/office/drawing/2014/main" id="{12D28719-B704-0475-AD71-C39CE2FD5F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214" b="56374"/>
          <a:stretch/>
        </p:blipFill>
        <p:spPr>
          <a:xfrm>
            <a:off x="497217" y="1036318"/>
            <a:ext cx="5528985" cy="15029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 12">
            <a:extLst>
              <a:ext uri="{FF2B5EF4-FFF2-40B4-BE49-F238E27FC236}">
                <a16:creationId xmlns:a16="http://schemas.microsoft.com/office/drawing/2014/main" id="{B85A1FD0-A925-ABCF-5A69-E93C6BEC3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18" y="2571749"/>
            <a:ext cx="7967331" cy="1967719"/>
          </a:xfrm>
          <a:prstGeom prst="rect">
            <a:avLst/>
          </a:prstGeom>
        </p:spPr>
      </p:pic>
      <p:pic>
        <p:nvPicPr>
          <p:cNvPr id="2" name="Picture 1" descr=" 3">
            <a:extLst>
              <a:ext uri="{FF2B5EF4-FFF2-40B4-BE49-F238E27FC236}">
                <a16:creationId xmlns:a16="http://schemas.microsoft.com/office/drawing/2014/main" id="{F73E8F61-A6A2-A35C-FBE7-688456D787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7296" y="1119445"/>
            <a:ext cx="6197812" cy="18265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3670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 7">
            <a:extLst>
              <a:ext uri="{FF2B5EF4-FFF2-40B4-BE49-F238E27FC236}">
                <a16:creationId xmlns:a16="http://schemas.microsoft.com/office/drawing/2014/main" id="{54AF531F-847A-F599-191B-1D6F8E0544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73900" y="1409914"/>
            <a:ext cx="1866657" cy="1769849"/>
          </a:xfrm>
        </p:spPr>
      </p:pic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5486FF62-2889-32FA-DB61-A9390BF152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8E7653CA-4FCC-C37F-DFC8-72CB51153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 Small APL Application</a:t>
            </a:r>
            <a:endParaRPr lang="LID4096" dirty="0"/>
          </a:p>
        </p:txBody>
      </p:sp>
      <p:sp>
        <p:nvSpPr>
          <p:cNvPr id="8" name="TextBox 7" descr=" 8">
            <a:extLst>
              <a:ext uri="{FF2B5EF4-FFF2-40B4-BE49-F238E27FC236}">
                <a16:creationId xmlns:a16="http://schemas.microsoft.com/office/drawing/2014/main" id="{67199E25-07A3-715F-B69C-054D56843A32}"/>
              </a:ext>
            </a:extLst>
          </p:cNvPr>
          <p:cNvSpPr txBox="1"/>
          <p:nvPr/>
        </p:nvSpPr>
        <p:spPr>
          <a:xfrm>
            <a:off x="7131050" y="3214804"/>
            <a:ext cx="1938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err="1"/>
              <a:t>Proposed</a:t>
            </a:r>
            <a:r>
              <a:rPr lang="da-DK" sz="1600" dirty="0"/>
              <a:t> Link Logo</a:t>
            </a:r>
            <a:endParaRPr lang="LID4096" sz="1600" dirty="0"/>
          </a:p>
        </p:txBody>
      </p:sp>
      <p:pic>
        <p:nvPicPr>
          <p:cNvPr id="3" name="Picture 2" descr=" 3">
            <a:extLst>
              <a:ext uri="{FF2B5EF4-FFF2-40B4-BE49-F238E27FC236}">
                <a16:creationId xmlns:a16="http://schemas.microsoft.com/office/drawing/2014/main" id="{095DBC9E-049D-981E-425E-D3B8B9D1F5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575" y="953192"/>
            <a:ext cx="7740650" cy="3558772"/>
          </a:xfrm>
          <a:prstGeom prst="rect">
            <a:avLst/>
          </a:prstGeom>
        </p:spPr>
      </p:pic>
      <p:sp>
        <p:nvSpPr>
          <p:cNvPr id="2" name="Rectangle 1" descr=" 6">
            <a:extLst>
              <a:ext uri="{FF2B5EF4-FFF2-40B4-BE49-F238E27FC236}">
                <a16:creationId xmlns:a16="http://schemas.microsoft.com/office/drawing/2014/main" id="{34DFD408-6D0C-AD75-EFEE-6DCDA6AC2AA5}"/>
              </a:ext>
            </a:extLst>
          </p:cNvPr>
          <p:cNvSpPr/>
          <p:nvPr/>
        </p:nvSpPr>
        <p:spPr>
          <a:xfrm>
            <a:off x="1569244" y="2464916"/>
            <a:ext cx="1807369" cy="12826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83880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12970A-3D8D-15BB-5253-C2254F084F4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464A8-02F6-B56F-0075-47280FA9D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A90799-8E8F-9402-9710-4F8F1BBC169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FA27C8-2444-D452-877F-042850CDD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A86E1F-3A97-29EE-BD9A-89D00D6F4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20972"/>
            <a:ext cx="9144000" cy="390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21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4AF531F-847A-F599-191B-1D6F8E0544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73900" y="1409914"/>
            <a:ext cx="1866657" cy="1769849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6FF62-2889-32FA-DB61-A9390BF152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7653CA-4FCC-C37F-DFC8-72CB51153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 bit more </a:t>
            </a:r>
            <a:r>
              <a:rPr lang="da-DK" dirty="0" err="1"/>
              <a:t>structure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99E25-07A3-715F-B69C-054D56843A32}"/>
              </a:ext>
            </a:extLst>
          </p:cNvPr>
          <p:cNvSpPr txBox="1"/>
          <p:nvPr/>
        </p:nvSpPr>
        <p:spPr>
          <a:xfrm>
            <a:off x="7121002" y="3214804"/>
            <a:ext cx="1938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err="1"/>
              <a:t>Proposed</a:t>
            </a:r>
            <a:r>
              <a:rPr lang="da-DK" sz="1600" dirty="0"/>
              <a:t> Link Logo</a:t>
            </a:r>
            <a:endParaRPr lang="LID4096" sz="16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4EFB226-6A62-98EA-433D-466A545BA394}"/>
              </a:ext>
            </a:extLst>
          </p:cNvPr>
          <p:cNvSpPr txBox="1">
            <a:spLocks/>
          </p:cNvSpPr>
          <p:nvPr/>
        </p:nvSpPr>
        <p:spPr>
          <a:xfrm>
            <a:off x="323527" y="1264925"/>
            <a:ext cx="6428965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Load </a:t>
            </a:r>
            <a:r>
              <a:rPr lang="da-DK" dirty="0" err="1"/>
              <a:t>our</a:t>
            </a:r>
            <a:r>
              <a:rPr lang="da-DK" dirty="0"/>
              <a:t> source with ]</a:t>
            </a:r>
            <a:r>
              <a:rPr lang="da-DK" dirty="0" err="1"/>
              <a:t>Link.Create</a:t>
            </a:r>
            <a:endParaRPr lang="da-DK" dirty="0"/>
          </a:p>
          <a:p>
            <a:r>
              <a:rPr lang="da-DK" dirty="0"/>
              <a:t>Load </a:t>
            </a:r>
            <a:r>
              <a:rPr lang="da-DK" dirty="0" err="1"/>
              <a:t>HttpCommand</a:t>
            </a:r>
            <a:r>
              <a:rPr lang="da-DK" dirty="0"/>
              <a:t> with ]</a:t>
            </a:r>
            <a:r>
              <a:rPr lang="da-DK" dirty="0" err="1"/>
              <a:t>Tatin.LoadPackages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802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93CA2D84-A919-B7CA-97A4-1AC019A1690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05C6E38C-1561-3CDD-0FE9-19BCF2317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C6148B15-C369-9F57-BBEB-EEE0E0E21BC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A5C3111D-E7A9-D377-0706-2D7A0450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Loading</a:t>
            </a:r>
            <a:r>
              <a:rPr lang="da-DK" dirty="0"/>
              <a:t> a Package</a:t>
            </a:r>
            <a:endParaRPr lang="LID4096" dirty="0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F42A5F07-A0E5-66FF-7622-408786B5A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42043" cy="5134322"/>
          </a:xfrm>
          <a:prstGeom prst="rect">
            <a:avLst/>
          </a:prstGeom>
        </p:spPr>
      </p:pic>
      <p:sp>
        <p:nvSpPr>
          <p:cNvPr id="6" name="Rectangle 5" descr=" 6">
            <a:extLst>
              <a:ext uri="{FF2B5EF4-FFF2-40B4-BE49-F238E27FC236}">
                <a16:creationId xmlns:a16="http://schemas.microsoft.com/office/drawing/2014/main" id="{7455A7CE-B823-4830-44AC-1A6CF74E3B0D}"/>
              </a:ext>
            </a:extLst>
          </p:cNvPr>
          <p:cNvSpPr/>
          <p:nvPr/>
        </p:nvSpPr>
        <p:spPr>
          <a:xfrm>
            <a:off x="57151" y="1734339"/>
            <a:ext cx="4274606" cy="189712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39345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93CA2D84-A919-B7CA-97A4-1AC019A1690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05C6E38C-1561-3CDD-0FE9-19BCF2317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C6148B15-C369-9F57-BBEB-EEE0E0E21BC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A5C3111D-E7A9-D377-0706-2D7A0450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Loading</a:t>
            </a:r>
            <a:r>
              <a:rPr lang="da-DK" dirty="0"/>
              <a:t> a Package</a:t>
            </a:r>
            <a:endParaRPr lang="LID4096" dirty="0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F42A5F07-A0E5-66FF-7622-408786B5A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42043" cy="513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92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146F2D-1AD5-4CEA-FBA0-29C8FFA97D1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38E55-F4B2-669E-22A8-A41A1D5B4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Packages</a:t>
            </a:r>
          </a:p>
          <a:p>
            <a:pPr lvl="1"/>
            <a:r>
              <a:rPr lang="da-DK" dirty="0" err="1"/>
              <a:t>Why</a:t>
            </a:r>
            <a:r>
              <a:rPr lang="da-DK" dirty="0"/>
              <a:t> do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need</a:t>
            </a:r>
            <a:r>
              <a:rPr lang="da-DK" dirty="0"/>
              <a:t> </a:t>
            </a:r>
            <a:r>
              <a:rPr lang="da-DK" dirty="0" err="1"/>
              <a:t>packages</a:t>
            </a:r>
            <a:r>
              <a:rPr lang="da-DK" dirty="0"/>
              <a:t>?</a:t>
            </a:r>
          </a:p>
          <a:p>
            <a:pPr lvl="1"/>
            <a:r>
              <a:rPr lang="da-DK" dirty="0" err="1"/>
              <a:t>Getting</a:t>
            </a:r>
            <a:r>
              <a:rPr lang="da-DK" dirty="0"/>
              <a:t> </a:t>
            </a:r>
            <a:r>
              <a:rPr lang="da-DK" dirty="0" err="1"/>
              <a:t>started</a:t>
            </a:r>
            <a:r>
              <a:rPr lang="da-DK" dirty="0"/>
              <a:t> with </a:t>
            </a:r>
            <a:r>
              <a:rPr lang="da-DK" dirty="0" err="1"/>
              <a:t>Tatin</a:t>
            </a:r>
            <a:endParaRPr lang="da-DK" dirty="0"/>
          </a:p>
          <a:p>
            <a:pPr lvl="1"/>
            <a:r>
              <a:rPr lang="da-DK" dirty="0"/>
              <a:t>Using a </a:t>
            </a:r>
            <a:r>
              <a:rPr lang="da-DK" dirty="0" err="1"/>
              <a:t>Tatin</a:t>
            </a:r>
            <a:r>
              <a:rPr lang="da-DK" dirty="0"/>
              <a:t> Package</a:t>
            </a:r>
          </a:p>
          <a:p>
            <a:r>
              <a:rPr lang="da-DK" dirty="0"/>
              <a:t>Projects</a:t>
            </a:r>
          </a:p>
          <a:p>
            <a:pPr lvl="1"/>
            <a:r>
              <a:rPr lang="da-DK" dirty="0" err="1"/>
              <a:t>Why</a:t>
            </a:r>
            <a:r>
              <a:rPr lang="da-DK" dirty="0"/>
              <a:t> do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need</a:t>
            </a:r>
            <a:r>
              <a:rPr lang="da-DK" dirty="0"/>
              <a:t> </a:t>
            </a:r>
            <a:r>
              <a:rPr lang="da-DK" dirty="0" err="1"/>
              <a:t>project</a:t>
            </a:r>
            <a:r>
              <a:rPr lang="da-DK" dirty="0"/>
              <a:t> managers?</a:t>
            </a:r>
          </a:p>
          <a:p>
            <a:pPr lvl="1"/>
            <a:r>
              <a:rPr lang="da-DK" dirty="0"/>
              <a:t>Acre &amp; </a:t>
            </a:r>
            <a:r>
              <a:rPr lang="da-DK" dirty="0" err="1"/>
              <a:t>Dado</a:t>
            </a:r>
            <a:endParaRPr lang="da-DK" dirty="0"/>
          </a:p>
          <a:p>
            <a:pPr lvl="1"/>
            <a:r>
              <a:rPr lang="da-DK" dirty="0"/>
              <a:t>Cider</a:t>
            </a:r>
          </a:p>
          <a:p>
            <a:pPr lvl="1"/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E6AC3-B76F-A23F-6883-FE6123E82BA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B5A0D7-A440-D952-9D92-21ECB19AA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Agenda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88602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93CA2D84-A919-B7CA-97A4-1AC019A1690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05C6E38C-1561-3CDD-0FE9-19BCF2317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C6148B15-C369-9F57-BBEB-EEE0E0E21BC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A5C3111D-E7A9-D377-0706-2D7A0450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Loading</a:t>
            </a:r>
            <a:r>
              <a:rPr lang="da-DK" dirty="0"/>
              <a:t> a Package</a:t>
            </a:r>
            <a:endParaRPr lang="LID4096" dirty="0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F42A5F07-A0E5-66FF-7622-408786B5A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42043" cy="5134322"/>
          </a:xfrm>
          <a:prstGeom prst="rect">
            <a:avLst/>
          </a:prstGeom>
        </p:spPr>
      </p:pic>
      <p:sp>
        <p:nvSpPr>
          <p:cNvPr id="6" name="Rectangle 5" descr=" 8">
            <a:extLst>
              <a:ext uri="{FF2B5EF4-FFF2-40B4-BE49-F238E27FC236}">
                <a16:creationId xmlns:a16="http://schemas.microsoft.com/office/drawing/2014/main" id="{8B4EFF23-79F9-D83F-1DCD-A7F60D60DDB3}"/>
              </a:ext>
            </a:extLst>
          </p:cNvPr>
          <p:cNvSpPr/>
          <p:nvPr/>
        </p:nvSpPr>
        <p:spPr>
          <a:xfrm>
            <a:off x="57151" y="2056593"/>
            <a:ext cx="4274606" cy="213667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26952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93CA2D84-A919-B7CA-97A4-1AC019A1690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05C6E38C-1561-3CDD-0FE9-19BCF2317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C6148B15-C369-9F57-BBEB-EEE0E0E21BC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A5C3111D-E7A9-D377-0706-2D7A0450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Loading</a:t>
            </a:r>
            <a:r>
              <a:rPr lang="da-DK" dirty="0"/>
              <a:t> a Package</a:t>
            </a:r>
            <a:endParaRPr lang="LID4096" dirty="0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F42A5F07-A0E5-66FF-7622-408786B5A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42043" cy="5134322"/>
          </a:xfrm>
          <a:prstGeom prst="rect">
            <a:avLst/>
          </a:prstGeom>
        </p:spPr>
      </p:pic>
      <p:sp>
        <p:nvSpPr>
          <p:cNvPr id="6" name="Rectangle 5" descr=" 10">
            <a:extLst>
              <a:ext uri="{FF2B5EF4-FFF2-40B4-BE49-F238E27FC236}">
                <a16:creationId xmlns:a16="http://schemas.microsoft.com/office/drawing/2014/main" id="{7ED45B56-EF81-E05D-9254-0877D9E35AEB}"/>
              </a:ext>
            </a:extLst>
          </p:cNvPr>
          <p:cNvSpPr/>
          <p:nvPr/>
        </p:nvSpPr>
        <p:spPr>
          <a:xfrm>
            <a:off x="57151" y="3894600"/>
            <a:ext cx="4274606" cy="213667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7130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23F509EE-7461-11A2-16B9-4E5BE1A8F4D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EB453C95-BA89-EB6E-4B98-A23C32602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A13CE55B-55CF-9754-1706-9CC4D12E4D4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1E8EC10B-37EB-97D5-9800-BF7361E09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A4EE98CD-B406-99B8-817E-81CAE1F3F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27" y="0"/>
            <a:ext cx="8986345" cy="5143500"/>
          </a:xfrm>
          <a:prstGeom prst="rect">
            <a:avLst/>
          </a:prstGeom>
        </p:spPr>
      </p:pic>
      <p:cxnSp>
        <p:nvCxnSpPr>
          <p:cNvPr id="8" name="Straight Connector 7" descr=" 10">
            <a:extLst>
              <a:ext uri="{FF2B5EF4-FFF2-40B4-BE49-F238E27FC236}">
                <a16:creationId xmlns:a16="http://schemas.microsoft.com/office/drawing/2014/main" id="{471321D3-A37E-E3A3-AEF9-2EDAF83FC7C4}"/>
              </a:ext>
            </a:extLst>
          </p:cNvPr>
          <p:cNvCxnSpPr>
            <a:cxnSpLocks/>
          </p:cNvCxnSpPr>
          <p:nvPr/>
        </p:nvCxnSpPr>
        <p:spPr>
          <a:xfrm>
            <a:off x="703385" y="2664069"/>
            <a:ext cx="340262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 descr=" 15">
            <a:extLst>
              <a:ext uri="{FF2B5EF4-FFF2-40B4-BE49-F238E27FC236}">
                <a16:creationId xmlns:a16="http://schemas.microsoft.com/office/drawing/2014/main" id="{798E39FE-16A4-F119-3E2A-6DC96E90D6FB}"/>
              </a:ext>
            </a:extLst>
          </p:cNvPr>
          <p:cNvSpPr txBox="1"/>
          <p:nvPr/>
        </p:nvSpPr>
        <p:spPr>
          <a:xfrm>
            <a:off x="3893064" y="1580270"/>
            <a:ext cx="4445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C00000"/>
                </a:solidFill>
              </a:rPr>
              <a:t>You</a:t>
            </a:r>
            <a:r>
              <a:rPr lang="da-DK" dirty="0">
                <a:solidFill>
                  <a:srgbClr val="C00000"/>
                </a:solidFill>
              </a:rPr>
              <a:t> </a:t>
            </a:r>
            <a:r>
              <a:rPr lang="da-DK" dirty="0" err="1">
                <a:solidFill>
                  <a:srgbClr val="C00000"/>
                </a:solidFill>
              </a:rPr>
              <a:t>should</a:t>
            </a:r>
            <a:r>
              <a:rPr lang="da-DK" dirty="0">
                <a:solidFill>
                  <a:srgbClr val="C00000"/>
                </a:solidFill>
              </a:rPr>
              <a:t> NEVER </a:t>
            </a:r>
            <a:r>
              <a:rPr lang="da-DK" dirty="0" err="1">
                <a:solidFill>
                  <a:srgbClr val="C00000"/>
                </a:solidFill>
              </a:rPr>
              <a:t>dynamically</a:t>
            </a:r>
            <a:r>
              <a:rPr lang="da-DK" dirty="0">
                <a:solidFill>
                  <a:srgbClr val="C00000"/>
                </a:solidFill>
              </a:rPr>
              <a:t> load from</a:t>
            </a:r>
            <a:br>
              <a:rPr lang="da-DK" dirty="0">
                <a:solidFill>
                  <a:srgbClr val="C00000"/>
                </a:solidFill>
              </a:rPr>
            </a:br>
            <a:r>
              <a:rPr lang="da-DK" dirty="0">
                <a:solidFill>
                  <a:srgbClr val="C00000"/>
                </a:solidFill>
              </a:rPr>
              <a:t>a </a:t>
            </a:r>
            <a:r>
              <a:rPr lang="da-DK" dirty="0" err="1">
                <a:solidFill>
                  <a:srgbClr val="C00000"/>
                </a:solidFill>
              </a:rPr>
              <a:t>package</a:t>
            </a:r>
            <a:r>
              <a:rPr lang="da-DK" dirty="0">
                <a:solidFill>
                  <a:srgbClr val="C00000"/>
                </a:solidFill>
              </a:rPr>
              <a:t> manager in a </a:t>
            </a:r>
            <a:r>
              <a:rPr lang="da-DK" dirty="0" err="1">
                <a:solidFill>
                  <a:srgbClr val="C00000"/>
                </a:solidFill>
              </a:rPr>
              <a:t>production</a:t>
            </a:r>
            <a:r>
              <a:rPr lang="da-DK" dirty="0">
                <a:solidFill>
                  <a:srgbClr val="C00000"/>
                </a:solidFill>
              </a:rPr>
              <a:t> system</a:t>
            </a:r>
            <a:endParaRPr lang="LID4096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90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02133DA-C51C-46FD-296A-AE1C16798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EE45E1E3-C6D5-7581-6228-2E5C4DDE5FE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4C8C526D-F121-9B0D-85C2-B9893B565FA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86F7FA82-9B3D-8D8F-5F4B-AE607B32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More </a:t>
            </a:r>
            <a:r>
              <a:rPr lang="da-DK" dirty="0" err="1"/>
              <a:t>Structure</a:t>
            </a:r>
            <a:r>
              <a:rPr lang="da-DK" dirty="0"/>
              <a:t> </a:t>
            </a:r>
            <a:r>
              <a:rPr lang="da-DK" dirty="0" err="1"/>
              <a:t>Needed</a:t>
            </a:r>
            <a:endParaRPr lang="LID4096" dirty="0"/>
          </a:p>
        </p:txBody>
      </p:sp>
      <p:pic>
        <p:nvPicPr>
          <p:cNvPr id="6" name="Picture 5" descr=" 6">
            <a:extLst>
              <a:ext uri="{FF2B5EF4-FFF2-40B4-BE49-F238E27FC236}">
                <a16:creationId xmlns:a16="http://schemas.microsoft.com/office/drawing/2014/main" id="{EBD04EA1-09A8-18A2-77E6-D728BB6B0F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000" b="56690"/>
          <a:stretch/>
        </p:blipFill>
        <p:spPr>
          <a:xfrm>
            <a:off x="323528" y="953192"/>
            <a:ext cx="6858000" cy="222763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3" name="Content Placeholder 6" descr=" 7">
            <a:extLst>
              <a:ext uri="{FF2B5EF4-FFF2-40B4-BE49-F238E27FC236}">
                <a16:creationId xmlns:a16="http://schemas.microsoft.com/office/drawing/2014/main" id="{4CDD4399-B19D-FAEE-E14B-2E8EA57E60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410" b="56879"/>
          <a:stretch/>
        </p:blipFill>
        <p:spPr>
          <a:xfrm>
            <a:off x="2420076" y="2626715"/>
            <a:ext cx="5710088" cy="196073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7" name="Straight Arrow Connector 6" descr=" 8">
            <a:extLst>
              <a:ext uri="{FF2B5EF4-FFF2-40B4-BE49-F238E27FC236}">
                <a16:creationId xmlns:a16="http://schemas.microsoft.com/office/drawing/2014/main" id="{CBD45449-889D-005F-97CF-A34D6360FC79}"/>
              </a:ext>
            </a:extLst>
          </p:cNvPr>
          <p:cNvCxnSpPr>
            <a:cxnSpLocks/>
          </p:cNvCxnSpPr>
          <p:nvPr/>
        </p:nvCxnSpPr>
        <p:spPr>
          <a:xfrm>
            <a:off x="3674920" y="1886146"/>
            <a:ext cx="1678130" cy="1509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918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327645AB-907B-BA94-30BC-9EB6DFC28C4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2423387F-D0BD-58E0-F8C4-130722AA0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C381C103-79DF-703A-2663-4A726E6139C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A1F11DC3-9AD6-FE37-3D9A-F4A47E7D9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Install</a:t>
            </a:r>
            <a:r>
              <a:rPr lang="da-DK" dirty="0"/>
              <a:t> Package </a:t>
            </a:r>
            <a:r>
              <a:rPr lang="da-DK" dirty="0" err="1"/>
              <a:t>into</a:t>
            </a:r>
            <a:r>
              <a:rPr lang="da-DK" dirty="0"/>
              <a:t> </a:t>
            </a:r>
            <a:r>
              <a:rPr lang="da-DK" dirty="0" err="1"/>
              <a:t>sibling</a:t>
            </a:r>
            <a:r>
              <a:rPr lang="da-DK" dirty="0"/>
              <a:t> folder</a:t>
            </a:r>
            <a:endParaRPr lang="LID4096" dirty="0"/>
          </a:p>
        </p:txBody>
      </p:sp>
      <p:pic>
        <p:nvPicPr>
          <p:cNvPr id="6" name="Picture 5" descr=" 7">
            <a:extLst>
              <a:ext uri="{FF2B5EF4-FFF2-40B4-BE49-F238E27FC236}">
                <a16:creationId xmlns:a16="http://schemas.microsoft.com/office/drawing/2014/main" id="{653C7A14-2225-7D9A-5CBC-33033AC07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" y="907007"/>
            <a:ext cx="7581577" cy="4236493"/>
          </a:xfrm>
          <a:prstGeom prst="rect">
            <a:avLst/>
          </a:prstGeom>
        </p:spPr>
      </p:pic>
      <p:sp>
        <p:nvSpPr>
          <p:cNvPr id="7" name="Rectangle 6" descr=" 6">
            <a:extLst>
              <a:ext uri="{FF2B5EF4-FFF2-40B4-BE49-F238E27FC236}">
                <a16:creationId xmlns:a16="http://schemas.microsoft.com/office/drawing/2014/main" id="{90ED8095-4B18-519C-DD60-269306B89CB5}"/>
              </a:ext>
            </a:extLst>
          </p:cNvPr>
          <p:cNvSpPr/>
          <p:nvPr/>
        </p:nvSpPr>
        <p:spPr>
          <a:xfrm>
            <a:off x="490214" y="2068421"/>
            <a:ext cx="5891536" cy="213667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48746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AC367133-22C9-7C73-CD8F-31657DFA5C3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331C8A86-866B-D611-9932-7294EB68D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12C128D9-C8C4-9C8D-06AA-6207E4785E2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8391585E-750D-25C5-9B19-9DC0E4D40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11" name="Picture 10" descr=" 11">
            <a:extLst>
              <a:ext uri="{FF2B5EF4-FFF2-40B4-BE49-F238E27FC236}">
                <a16:creationId xmlns:a16="http://schemas.microsoft.com/office/drawing/2014/main" id="{07D7028D-A4BE-10AE-AA9A-05679B5B6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13" y="0"/>
            <a:ext cx="7202609" cy="5143500"/>
          </a:xfrm>
          <a:prstGeom prst="rect">
            <a:avLst/>
          </a:prstGeom>
        </p:spPr>
      </p:pic>
      <p:sp>
        <p:nvSpPr>
          <p:cNvPr id="6" name="Rectangle 5" descr=" 6">
            <a:extLst>
              <a:ext uri="{FF2B5EF4-FFF2-40B4-BE49-F238E27FC236}">
                <a16:creationId xmlns:a16="http://schemas.microsoft.com/office/drawing/2014/main" id="{FA199084-5965-6C17-0884-33D5F5AE34D9}"/>
              </a:ext>
            </a:extLst>
          </p:cNvPr>
          <p:cNvSpPr/>
          <p:nvPr/>
        </p:nvSpPr>
        <p:spPr>
          <a:xfrm>
            <a:off x="2838128" y="846358"/>
            <a:ext cx="2348236" cy="213667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1164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F47BEDCD-00D2-3DF0-B302-394EA6A1755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04C4118A-1F30-81A9-A73C-5BC3FAD0B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91D71668-8ED9-004B-8D30-737455E64CF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17E1F309-A928-8490-C6EF-875EA2E78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414FD352-7520-9113-26F0-7683A25F05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8452"/>
            <a:ext cx="9143999" cy="5066596"/>
          </a:xfrm>
          <a:prstGeom prst="rect">
            <a:avLst/>
          </a:prstGeom>
        </p:spPr>
      </p:pic>
      <p:sp>
        <p:nvSpPr>
          <p:cNvPr id="6" name="Rectangle 5" descr=" 6">
            <a:extLst>
              <a:ext uri="{FF2B5EF4-FFF2-40B4-BE49-F238E27FC236}">
                <a16:creationId xmlns:a16="http://schemas.microsoft.com/office/drawing/2014/main" id="{54C6413D-B457-62E1-67FF-02742EDC23B2}"/>
              </a:ext>
            </a:extLst>
          </p:cNvPr>
          <p:cNvSpPr/>
          <p:nvPr/>
        </p:nvSpPr>
        <p:spPr>
          <a:xfrm>
            <a:off x="818827" y="3154271"/>
            <a:ext cx="4186561" cy="508092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TextBox 7" descr=" 8">
            <a:extLst>
              <a:ext uri="{FF2B5EF4-FFF2-40B4-BE49-F238E27FC236}">
                <a16:creationId xmlns:a16="http://schemas.microsoft.com/office/drawing/2014/main" id="{2E5A2E1B-5654-5DC9-F7D1-069046A9DD89}"/>
              </a:ext>
            </a:extLst>
          </p:cNvPr>
          <p:cNvSpPr txBox="1"/>
          <p:nvPr/>
        </p:nvSpPr>
        <p:spPr>
          <a:xfrm>
            <a:off x="5062821" y="3108235"/>
            <a:ext cx="238078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100" dirty="0">
                <a:solidFill>
                  <a:schemeClr val="accent1"/>
                </a:solidFill>
              </a:rPr>
              <a:t>Now all </a:t>
            </a:r>
            <a:r>
              <a:rPr lang="da-DK" sz="1100" dirty="0" err="1">
                <a:solidFill>
                  <a:schemeClr val="accent1"/>
                </a:solidFill>
              </a:rPr>
              <a:t>we</a:t>
            </a:r>
            <a:r>
              <a:rPr lang="da-DK" sz="1100" dirty="0">
                <a:solidFill>
                  <a:schemeClr val="accent1"/>
                </a:solidFill>
              </a:rPr>
              <a:t> </a:t>
            </a:r>
            <a:r>
              <a:rPr lang="da-DK" sz="1100" dirty="0" err="1">
                <a:solidFill>
                  <a:schemeClr val="accent1"/>
                </a:solidFill>
              </a:rPr>
              <a:t>need</a:t>
            </a:r>
            <a:r>
              <a:rPr lang="da-DK" sz="1100" dirty="0">
                <a:solidFill>
                  <a:schemeClr val="accent1"/>
                </a:solidFill>
              </a:rPr>
              <a:t> to do is </a:t>
            </a:r>
            <a:r>
              <a:rPr lang="da-DK" sz="1100" dirty="0" err="1">
                <a:solidFill>
                  <a:schemeClr val="accent1"/>
                </a:solidFill>
              </a:rPr>
              <a:t>materialise</a:t>
            </a:r>
            <a:br>
              <a:rPr lang="da-DK" sz="1100" dirty="0">
                <a:solidFill>
                  <a:schemeClr val="accent1"/>
                </a:solidFill>
              </a:rPr>
            </a:br>
            <a:r>
              <a:rPr lang="da-DK" sz="1100" dirty="0">
                <a:solidFill>
                  <a:schemeClr val="accent1"/>
                </a:solidFill>
              </a:rPr>
              <a:t>#HttpCommand from</a:t>
            </a:r>
            <a:br>
              <a:rPr lang="da-DK" sz="1100" dirty="0">
                <a:solidFill>
                  <a:schemeClr val="accent1"/>
                </a:solidFill>
              </a:rPr>
            </a:br>
            <a:r>
              <a:rPr lang="da-DK" sz="1100" dirty="0" err="1">
                <a:solidFill>
                  <a:schemeClr val="accent1"/>
                </a:solidFill>
              </a:rPr>
              <a:t>installed</a:t>
            </a:r>
            <a:r>
              <a:rPr lang="da-DK" sz="1100" dirty="0">
                <a:solidFill>
                  <a:schemeClr val="accent1"/>
                </a:solidFill>
              </a:rPr>
              <a:t> </a:t>
            </a:r>
            <a:r>
              <a:rPr lang="da-DK" sz="1100" dirty="0" err="1">
                <a:solidFill>
                  <a:schemeClr val="accent1"/>
                </a:solidFill>
              </a:rPr>
              <a:t>package</a:t>
            </a:r>
            <a:r>
              <a:rPr lang="da-DK" sz="1100" dirty="0">
                <a:solidFill>
                  <a:schemeClr val="accent1"/>
                </a:solidFill>
              </a:rPr>
              <a:t> folder</a:t>
            </a:r>
            <a:endParaRPr lang="LID4096" sz="1100" dirty="0">
              <a:solidFill>
                <a:schemeClr val="accent1"/>
              </a:solidFill>
            </a:endParaRPr>
          </a:p>
        </p:txBody>
      </p:sp>
      <p:sp>
        <p:nvSpPr>
          <p:cNvPr id="9" name="TextBox 8" descr=" 9">
            <a:extLst>
              <a:ext uri="{FF2B5EF4-FFF2-40B4-BE49-F238E27FC236}">
                <a16:creationId xmlns:a16="http://schemas.microsoft.com/office/drawing/2014/main" id="{D223F05E-8AB6-EDF5-66B8-838F582ACE4A}"/>
              </a:ext>
            </a:extLst>
          </p:cNvPr>
          <p:cNvSpPr txBox="1"/>
          <p:nvPr/>
        </p:nvSpPr>
        <p:spPr>
          <a:xfrm>
            <a:off x="6648055" y="3454463"/>
            <a:ext cx="944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>
                <a:solidFill>
                  <a:srgbClr val="92D050"/>
                </a:solidFill>
                <a:sym typeface="Wingdings" panose="05000000000000000000" pitchFamily="2" charset="2"/>
              </a:rPr>
              <a:t></a:t>
            </a:r>
            <a:r>
              <a:rPr lang="da-DK" sz="5400" dirty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endParaRPr lang="LID4096" sz="5400" dirty="0">
              <a:solidFill>
                <a:schemeClr val="accent1"/>
              </a:solidFill>
            </a:endParaRPr>
          </a:p>
        </p:txBody>
      </p:sp>
      <p:sp>
        <p:nvSpPr>
          <p:cNvPr id="10" name="TextBox 9" descr=" 10">
            <a:extLst>
              <a:ext uri="{FF2B5EF4-FFF2-40B4-BE49-F238E27FC236}">
                <a16:creationId xmlns:a16="http://schemas.microsoft.com/office/drawing/2014/main" id="{3B358938-6A2C-E6C1-EC98-91290C902CF9}"/>
              </a:ext>
            </a:extLst>
          </p:cNvPr>
          <p:cNvSpPr txBox="1"/>
          <p:nvPr/>
        </p:nvSpPr>
        <p:spPr>
          <a:xfrm>
            <a:off x="7310706" y="3432186"/>
            <a:ext cx="920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LID4096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93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96779764-F95D-5FE4-713C-C958643D3A6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E77BAECB-64F2-6FE8-F0BB-099F77D4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</p:spPr>
        <p:txBody>
          <a:bodyPr/>
          <a:lstStyle/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… we should inspect</a:t>
            </a:r>
            <a:b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</a:b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apl-dependencies.txt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And loop through apl-buildlist</a:t>
            </a:r>
          </a:p>
          <a:p>
            <a:endParaRPr lang="da-DK" dirty="0"/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This is what a "Project Manager" does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Time for some Cider with that Tart</a:t>
            </a:r>
            <a:endParaRPr lang="da-DK" dirty="0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2D2EC192-7665-8806-60EE-C3A5EBDACAB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29CAAE1F-7BD3-841F-6407-A7266B00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And </a:t>
            </a:r>
            <a:r>
              <a:rPr lang="da-DK" dirty="0" err="1"/>
              <a:t>really</a:t>
            </a:r>
            <a:r>
              <a:rPr lang="da-DK" dirty="0"/>
              <a:t>…</a:t>
            </a:r>
            <a:endParaRPr lang="LID4096" dirty="0"/>
          </a:p>
        </p:txBody>
      </p:sp>
      <p:pic>
        <p:nvPicPr>
          <p:cNvPr id="6" name="Picture 5" descr=" 8">
            <a:extLst>
              <a:ext uri="{FF2B5EF4-FFF2-40B4-BE49-F238E27FC236}">
                <a16:creationId xmlns:a16="http://schemas.microsoft.com/office/drawing/2014/main" id="{EE54E929-035E-2771-ADD9-35628C543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75" y="838201"/>
            <a:ext cx="2909887" cy="1379128"/>
          </a:xfrm>
          <a:prstGeom prst="rect">
            <a:avLst/>
          </a:prstGeom>
        </p:spPr>
      </p:pic>
      <p:pic>
        <p:nvPicPr>
          <p:cNvPr id="7" name="Picture 6" descr=" 10">
            <a:extLst>
              <a:ext uri="{FF2B5EF4-FFF2-40B4-BE49-F238E27FC236}">
                <a16:creationId xmlns:a16="http://schemas.microsoft.com/office/drawing/2014/main" id="{817F5941-EFC5-F6A2-9BFC-1FD785147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0774" y="2268597"/>
            <a:ext cx="2909887" cy="23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19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ED915-8025-AA9F-802F-4A8279EE0B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96CF28-6244-4E83-9BCF-6C3980E26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Another</a:t>
            </a:r>
            <a:r>
              <a:rPr lang="da-DK" dirty="0"/>
              <a:t> </a:t>
            </a:r>
            <a:r>
              <a:rPr lang="da-DK" dirty="0" err="1"/>
              <a:t>way</a:t>
            </a:r>
            <a:r>
              <a:rPr lang="da-DK" dirty="0"/>
              <a:t> to </a:t>
            </a:r>
            <a:r>
              <a:rPr lang="da-DK" dirty="0" err="1"/>
              <a:t>enjoy</a:t>
            </a:r>
            <a:r>
              <a:rPr lang="da-DK" dirty="0"/>
              <a:t> </a:t>
            </a:r>
            <a:r>
              <a:rPr lang="da-DK" dirty="0" err="1"/>
              <a:t>apples</a:t>
            </a:r>
            <a:endParaRPr lang="LID4096" dirty="0"/>
          </a:p>
        </p:txBody>
      </p:sp>
      <p:pic>
        <p:nvPicPr>
          <p:cNvPr id="2052" name="Picture 4" descr="Tarte Tatin - Lækker opskrift på Fransk æbletærte - Vielskermad.dk">
            <a:extLst>
              <a:ext uri="{FF2B5EF4-FFF2-40B4-BE49-F238E27FC236}">
                <a16:creationId xmlns:a16="http://schemas.microsoft.com/office/drawing/2014/main" id="{BB5CD152-2152-8081-A901-980100C88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7" y="1700213"/>
            <a:ext cx="3112634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10B8D5E5-ADC4-567C-CFE3-7A6DD9C4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238" y="1700212"/>
            <a:ext cx="3112634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PL logo - APL Wiki">
            <a:extLst>
              <a:ext uri="{FF2B5EF4-FFF2-40B4-BE49-F238E27FC236}">
                <a16:creationId xmlns:a16="http://schemas.microsoft.com/office/drawing/2014/main" id="{AB4420E9-CD40-5ACD-5666-D0747C10B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599" y="1700212"/>
            <a:ext cx="1547801" cy="15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99E548-49EB-B720-F365-B4E05DE2FB2D}"/>
              </a:ext>
            </a:extLst>
          </p:cNvPr>
          <p:cNvSpPr txBox="1"/>
          <p:nvPr/>
        </p:nvSpPr>
        <p:spPr>
          <a:xfrm>
            <a:off x="1494412" y="351414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Tatin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A779D2-EFDC-8CDD-1D98-EA30A3763385}"/>
              </a:ext>
            </a:extLst>
          </p:cNvPr>
          <p:cNvSpPr txBox="1"/>
          <p:nvPr/>
        </p:nvSpPr>
        <p:spPr>
          <a:xfrm>
            <a:off x="7042138" y="351414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Cider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85160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ED915-8025-AA9F-802F-4A8279EE0B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96CF28-6244-4E83-9BCF-6C3980E26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Another</a:t>
            </a:r>
            <a:r>
              <a:rPr lang="da-DK" dirty="0"/>
              <a:t> </a:t>
            </a:r>
            <a:r>
              <a:rPr lang="da-DK" dirty="0" err="1"/>
              <a:t>way</a:t>
            </a:r>
            <a:r>
              <a:rPr lang="da-DK" dirty="0"/>
              <a:t> to </a:t>
            </a:r>
            <a:r>
              <a:rPr lang="da-DK" dirty="0" err="1"/>
              <a:t>enjoy</a:t>
            </a:r>
            <a:r>
              <a:rPr lang="da-DK" dirty="0"/>
              <a:t> </a:t>
            </a:r>
            <a:r>
              <a:rPr lang="da-DK" dirty="0" err="1"/>
              <a:t>apples</a:t>
            </a:r>
            <a:endParaRPr lang="LID4096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B5CD152-2152-8081-A901-980100C88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9909" y="1700211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10B8D5E5-ADC4-567C-CFE3-7A6DD9C4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6521017" y="1700212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PL logo - APL Wiki">
            <a:extLst>
              <a:ext uri="{FF2B5EF4-FFF2-40B4-BE49-F238E27FC236}">
                <a16:creationId xmlns:a16="http://schemas.microsoft.com/office/drawing/2014/main" id="{AB4420E9-CD40-5ACD-5666-D0747C10B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599" y="1700212"/>
            <a:ext cx="1547801" cy="15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99E548-49EB-B720-F365-B4E05DE2FB2D}"/>
              </a:ext>
            </a:extLst>
          </p:cNvPr>
          <p:cNvSpPr txBox="1"/>
          <p:nvPr/>
        </p:nvSpPr>
        <p:spPr>
          <a:xfrm>
            <a:off x="1401029" y="351414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Tatin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A779D2-EFDC-8CDD-1D98-EA30A3763385}"/>
              </a:ext>
            </a:extLst>
          </p:cNvPr>
          <p:cNvSpPr txBox="1"/>
          <p:nvPr/>
        </p:nvSpPr>
        <p:spPr>
          <a:xfrm>
            <a:off x="7042138" y="351414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Cider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42199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8FE9E434-28BF-E39C-D6F9-8F773233447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43911CBA-6A24-C6C8-365E-B04169F1F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BD556E1-854B-8BD1-AF7F-9922382E484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DA7A6B3E-DDB9-DF86-2C71-C124565B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 dirty="0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AD23A627-81B8-39A6-45BE-EB2435245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87" y="0"/>
            <a:ext cx="8012626" cy="5143500"/>
          </a:xfrm>
          <a:prstGeom prst="rect">
            <a:avLst/>
          </a:prstGeom>
        </p:spPr>
      </p:pic>
      <p:sp>
        <p:nvSpPr>
          <p:cNvPr id="6" name="TextBox 5" descr=" 8">
            <a:extLst>
              <a:ext uri="{FF2B5EF4-FFF2-40B4-BE49-F238E27FC236}">
                <a16:creationId xmlns:a16="http://schemas.microsoft.com/office/drawing/2014/main" id="{E6F63CBF-8589-0174-B63F-7765C809136C}"/>
              </a:ext>
            </a:extLst>
          </p:cNvPr>
          <p:cNvSpPr txBox="1"/>
          <p:nvPr/>
        </p:nvSpPr>
        <p:spPr>
          <a:xfrm>
            <a:off x="3431555" y="1730069"/>
            <a:ext cx="950791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a-DK" sz="1000" b="1" dirty="0"/>
              <a:t>(</a:t>
            </a:r>
            <a:r>
              <a:rPr lang="da-DK" sz="1000" b="1" dirty="0" err="1"/>
              <a:t>July</a:t>
            </a:r>
            <a:r>
              <a:rPr lang="da-DK" sz="1000" b="1" dirty="0"/>
              <a:t> 2003)</a:t>
            </a:r>
            <a:endParaRPr lang="LID4096" sz="1000" b="1" dirty="0"/>
          </a:p>
        </p:txBody>
      </p:sp>
      <p:sp>
        <p:nvSpPr>
          <p:cNvPr id="8" name="Rectangle 7" descr=" 9">
            <a:extLst>
              <a:ext uri="{FF2B5EF4-FFF2-40B4-BE49-F238E27FC236}">
                <a16:creationId xmlns:a16="http://schemas.microsoft.com/office/drawing/2014/main" id="{BA5375D0-ADEC-C82F-275B-D44DDF8A9823}"/>
              </a:ext>
            </a:extLst>
          </p:cNvPr>
          <p:cNvSpPr/>
          <p:nvPr/>
        </p:nvSpPr>
        <p:spPr>
          <a:xfrm>
            <a:off x="2920482" y="4068147"/>
            <a:ext cx="2626567" cy="107302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Rectangle 8" descr=" 13">
            <a:extLst>
              <a:ext uri="{FF2B5EF4-FFF2-40B4-BE49-F238E27FC236}">
                <a16:creationId xmlns:a16="http://schemas.microsoft.com/office/drawing/2014/main" id="{B29C87F8-BD2C-2B69-2CFD-C84FC63964B5}"/>
              </a:ext>
            </a:extLst>
          </p:cNvPr>
          <p:cNvSpPr/>
          <p:nvPr/>
        </p:nvSpPr>
        <p:spPr>
          <a:xfrm>
            <a:off x="2887825" y="4779606"/>
            <a:ext cx="3433665" cy="363894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66327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0F90BFE7-A10D-2F75-249C-32C70C93B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0" y="0"/>
            <a:ext cx="7681657" cy="5143500"/>
          </a:xfrm>
          <a:prstGeom prst="rect">
            <a:avLst/>
          </a:prstGeom>
        </p:spPr>
      </p:pic>
      <p:sp>
        <p:nvSpPr>
          <p:cNvPr id="5" name="Rectangle 4" descr=" 5">
            <a:extLst>
              <a:ext uri="{FF2B5EF4-FFF2-40B4-BE49-F238E27FC236}">
                <a16:creationId xmlns:a16="http://schemas.microsoft.com/office/drawing/2014/main" id="{AFF6EC69-B410-8454-6E8A-F90492B116C3}"/>
              </a:ext>
            </a:extLst>
          </p:cNvPr>
          <p:cNvSpPr/>
          <p:nvPr/>
        </p:nvSpPr>
        <p:spPr>
          <a:xfrm>
            <a:off x="-1060" y="3012960"/>
            <a:ext cx="7307580" cy="15163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8B1F1185-CA18-12E9-48C4-C86AA9FE4B4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F393ECB-7B90-FB59-C16F-54DD5D69F7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 descr=" 8">
            <a:extLst>
              <a:ext uri="{FF2B5EF4-FFF2-40B4-BE49-F238E27FC236}">
                <a16:creationId xmlns:a16="http://schemas.microsoft.com/office/drawing/2014/main" id="{1489E6F3-3364-AB14-EB4D-CBC4F16E3B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5436" y="1922931"/>
            <a:ext cx="5305424" cy="3219450"/>
          </a:xfrm>
          <a:prstGeom prst="rect">
            <a:avLst/>
          </a:prstGeom>
        </p:spPr>
      </p:pic>
      <p:sp>
        <p:nvSpPr>
          <p:cNvPr id="3" name="Rectangle 2" descr=" 3">
            <a:extLst>
              <a:ext uri="{FF2B5EF4-FFF2-40B4-BE49-F238E27FC236}">
                <a16:creationId xmlns:a16="http://schemas.microsoft.com/office/drawing/2014/main" id="{1F17B4E3-EF18-CF37-92EB-767F797E1E30}"/>
              </a:ext>
            </a:extLst>
          </p:cNvPr>
          <p:cNvSpPr/>
          <p:nvPr/>
        </p:nvSpPr>
        <p:spPr>
          <a:xfrm>
            <a:off x="0" y="1504950"/>
            <a:ext cx="5891536" cy="20637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78536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0F90BFE7-A10D-2F75-249C-32C70C93B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0" y="0"/>
            <a:ext cx="7681657" cy="5143500"/>
          </a:xfrm>
          <a:prstGeom prst="rect">
            <a:avLst/>
          </a:prstGeom>
        </p:spPr>
      </p:pic>
      <p:sp>
        <p:nvSpPr>
          <p:cNvPr id="5" name="Rectangle 4" descr=" 5">
            <a:extLst>
              <a:ext uri="{FF2B5EF4-FFF2-40B4-BE49-F238E27FC236}">
                <a16:creationId xmlns:a16="http://schemas.microsoft.com/office/drawing/2014/main" id="{AFF6EC69-B410-8454-6E8A-F90492B116C3}"/>
              </a:ext>
            </a:extLst>
          </p:cNvPr>
          <p:cNvSpPr/>
          <p:nvPr/>
        </p:nvSpPr>
        <p:spPr>
          <a:xfrm>
            <a:off x="-1060" y="3012960"/>
            <a:ext cx="7307580" cy="15163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8B1F1185-CA18-12E9-48C4-C86AA9FE4B4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F393ECB-7B90-FB59-C16F-54DD5D69F7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 descr=" 8">
            <a:extLst>
              <a:ext uri="{FF2B5EF4-FFF2-40B4-BE49-F238E27FC236}">
                <a16:creationId xmlns:a16="http://schemas.microsoft.com/office/drawing/2014/main" id="{1489E6F3-3364-AB14-EB4D-CBC4F16E3B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5436" y="1922931"/>
            <a:ext cx="5305424" cy="3219450"/>
          </a:xfrm>
          <a:prstGeom prst="rect">
            <a:avLst/>
          </a:prstGeom>
        </p:spPr>
      </p:pic>
      <p:sp>
        <p:nvSpPr>
          <p:cNvPr id="3" name="Rectangle 2" descr=" 3">
            <a:extLst>
              <a:ext uri="{FF2B5EF4-FFF2-40B4-BE49-F238E27FC236}">
                <a16:creationId xmlns:a16="http://schemas.microsoft.com/office/drawing/2014/main" id="{1F17B4E3-EF18-CF37-92EB-767F797E1E30}"/>
              </a:ext>
            </a:extLst>
          </p:cNvPr>
          <p:cNvSpPr/>
          <p:nvPr/>
        </p:nvSpPr>
        <p:spPr>
          <a:xfrm>
            <a:off x="0" y="1504950"/>
            <a:ext cx="5891536" cy="20637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Rectangle 7" descr=" 9">
            <a:extLst>
              <a:ext uri="{FF2B5EF4-FFF2-40B4-BE49-F238E27FC236}">
                <a16:creationId xmlns:a16="http://schemas.microsoft.com/office/drawing/2014/main" id="{46C43ADC-9F77-4491-CB8B-E39EA38F03DF}"/>
              </a:ext>
            </a:extLst>
          </p:cNvPr>
          <p:cNvSpPr/>
          <p:nvPr/>
        </p:nvSpPr>
        <p:spPr>
          <a:xfrm>
            <a:off x="5508420" y="3753350"/>
            <a:ext cx="645985" cy="228601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338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0F90BFE7-A10D-2F75-249C-32C70C93B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0" y="0"/>
            <a:ext cx="7681657" cy="5143500"/>
          </a:xfrm>
          <a:prstGeom prst="rect">
            <a:avLst/>
          </a:prstGeom>
        </p:spPr>
      </p:pic>
      <p:sp>
        <p:nvSpPr>
          <p:cNvPr id="5" name="Rectangle 4" descr=" 5">
            <a:extLst>
              <a:ext uri="{FF2B5EF4-FFF2-40B4-BE49-F238E27FC236}">
                <a16:creationId xmlns:a16="http://schemas.microsoft.com/office/drawing/2014/main" id="{AFF6EC69-B410-8454-6E8A-F90492B116C3}"/>
              </a:ext>
            </a:extLst>
          </p:cNvPr>
          <p:cNvSpPr/>
          <p:nvPr/>
        </p:nvSpPr>
        <p:spPr>
          <a:xfrm>
            <a:off x="-1060" y="3012960"/>
            <a:ext cx="7307580" cy="15163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8B1F1185-CA18-12E9-48C4-C86AA9FE4B4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F393ECB-7B90-FB59-C16F-54DD5D69F7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 descr=" 8">
            <a:extLst>
              <a:ext uri="{FF2B5EF4-FFF2-40B4-BE49-F238E27FC236}">
                <a16:creationId xmlns:a16="http://schemas.microsoft.com/office/drawing/2014/main" id="{1489E6F3-3364-AB14-EB4D-CBC4F16E3B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5436" y="1922931"/>
            <a:ext cx="5305424" cy="3219450"/>
          </a:xfrm>
          <a:prstGeom prst="rect">
            <a:avLst/>
          </a:prstGeom>
        </p:spPr>
      </p:pic>
      <p:sp>
        <p:nvSpPr>
          <p:cNvPr id="3" name="Rectangle 2" descr=" 3">
            <a:extLst>
              <a:ext uri="{FF2B5EF4-FFF2-40B4-BE49-F238E27FC236}">
                <a16:creationId xmlns:a16="http://schemas.microsoft.com/office/drawing/2014/main" id="{1F17B4E3-EF18-CF37-92EB-767F797E1E30}"/>
              </a:ext>
            </a:extLst>
          </p:cNvPr>
          <p:cNvSpPr/>
          <p:nvPr/>
        </p:nvSpPr>
        <p:spPr>
          <a:xfrm>
            <a:off x="0" y="1504950"/>
            <a:ext cx="5891536" cy="20637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Rectangle 7" descr=" 9">
            <a:extLst>
              <a:ext uri="{FF2B5EF4-FFF2-40B4-BE49-F238E27FC236}">
                <a16:creationId xmlns:a16="http://schemas.microsoft.com/office/drawing/2014/main" id="{46C43ADC-9F77-4491-CB8B-E39EA38F03DF}"/>
              </a:ext>
            </a:extLst>
          </p:cNvPr>
          <p:cNvSpPr/>
          <p:nvPr/>
        </p:nvSpPr>
        <p:spPr>
          <a:xfrm>
            <a:off x="5508420" y="3753350"/>
            <a:ext cx="645985" cy="228601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TextBox 8" descr=" 10">
            <a:extLst>
              <a:ext uri="{FF2B5EF4-FFF2-40B4-BE49-F238E27FC236}">
                <a16:creationId xmlns:a16="http://schemas.microsoft.com/office/drawing/2014/main" id="{EB4DCC47-E726-0CCF-F4EE-82BB68E35AC6}"/>
              </a:ext>
            </a:extLst>
          </p:cNvPr>
          <p:cNvSpPr txBox="1"/>
          <p:nvPr/>
        </p:nvSpPr>
        <p:spPr>
          <a:xfrm>
            <a:off x="6321888" y="3740349"/>
            <a:ext cx="2811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>
                <a:solidFill>
                  <a:schemeClr val="accent6"/>
                </a:solidFill>
              </a:rPr>
              <a:t>Default </a:t>
            </a:r>
            <a:r>
              <a:rPr lang="da-DK" sz="1400" dirty="0" err="1">
                <a:solidFill>
                  <a:schemeClr val="accent6"/>
                </a:solidFill>
              </a:rPr>
              <a:t>was</a:t>
            </a:r>
            <a:r>
              <a:rPr lang="da-DK" sz="1400" dirty="0">
                <a:solidFill>
                  <a:schemeClr val="accent6"/>
                </a:solidFill>
              </a:rPr>
              <a:t> "</a:t>
            </a:r>
            <a:r>
              <a:rPr lang="da-DK" sz="1400" dirty="0" err="1">
                <a:solidFill>
                  <a:schemeClr val="accent6"/>
                </a:solidFill>
                <a:latin typeface="APL385 Unicode" panose="020B0709000202000203" pitchFamily="49" charset="0"/>
              </a:rPr>
              <a:t>hadron_project</a:t>
            </a:r>
            <a:r>
              <a:rPr lang="da-DK" sz="1400" dirty="0">
                <a:solidFill>
                  <a:schemeClr val="accent6"/>
                </a:solidFill>
                <a:latin typeface="APL385 Unicode" panose="020B0709000202000203" pitchFamily="49" charset="0"/>
              </a:rPr>
              <a:t>"</a:t>
            </a:r>
            <a:endParaRPr lang="LID4096" sz="1400" dirty="0">
              <a:solidFill>
                <a:schemeClr val="accent6"/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630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8B1F1185-CA18-12E9-48C4-C86AA9FE4B4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F393ECB-7B90-FB59-C16F-54DD5D69F7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0F90BFE7-A10D-2F75-249C-32C70C93B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681657" cy="5143500"/>
          </a:xfrm>
          <a:prstGeom prst="rect">
            <a:avLst/>
          </a:prstGeom>
        </p:spPr>
      </p:pic>
      <p:sp>
        <p:nvSpPr>
          <p:cNvPr id="11" name="Rectangle 10" descr=" 11">
            <a:extLst>
              <a:ext uri="{FF2B5EF4-FFF2-40B4-BE49-F238E27FC236}">
                <a16:creationId xmlns:a16="http://schemas.microsoft.com/office/drawing/2014/main" id="{B0E682B7-1FC0-9765-5257-A8AE7BEDE65E}"/>
              </a:ext>
            </a:extLst>
          </p:cNvPr>
          <p:cNvSpPr/>
          <p:nvPr/>
        </p:nvSpPr>
        <p:spPr>
          <a:xfrm>
            <a:off x="0" y="3218046"/>
            <a:ext cx="7307580" cy="13680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" name="Rectangle 2" descr=" 6">
            <a:extLst>
              <a:ext uri="{FF2B5EF4-FFF2-40B4-BE49-F238E27FC236}">
                <a16:creationId xmlns:a16="http://schemas.microsoft.com/office/drawing/2014/main" id="{EE809EC9-8AEA-3E26-1568-D16655DEF1DA}"/>
              </a:ext>
            </a:extLst>
          </p:cNvPr>
          <p:cNvSpPr/>
          <p:nvPr/>
        </p:nvSpPr>
        <p:spPr>
          <a:xfrm>
            <a:off x="0" y="3011671"/>
            <a:ext cx="5891536" cy="20637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0386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8B1F1185-CA18-12E9-48C4-C86AA9FE4B4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F393ECB-7B90-FB59-C16F-54DD5D69F70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0F90BFE7-A10D-2F75-249C-32C70C93B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681657" cy="5143500"/>
          </a:xfrm>
          <a:prstGeom prst="rect">
            <a:avLst/>
          </a:prstGeom>
        </p:spPr>
      </p:pic>
      <p:sp>
        <p:nvSpPr>
          <p:cNvPr id="3" name="Rectangle 2" descr=" 6">
            <a:extLst>
              <a:ext uri="{FF2B5EF4-FFF2-40B4-BE49-F238E27FC236}">
                <a16:creationId xmlns:a16="http://schemas.microsoft.com/office/drawing/2014/main" id="{EE809EC9-8AEA-3E26-1568-D16655DEF1DA}"/>
              </a:ext>
            </a:extLst>
          </p:cNvPr>
          <p:cNvSpPr/>
          <p:nvPr/>
        </p:nvSpPr>
        <p:spPr>
          <a:xfrm>
            <a:off x="0" y="3011671"/>
            <a:ext cx="5891536" cy="20637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4279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D18917E7-2979-19A3-07D8-861E73A1CD4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DB3BD356-B917-7D34-10CB-663361200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79E59A81-089A-9E88-2368-B752DED1B14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3F1CF746-9EC6-7F39-C311-4A159E916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4CC9237E-D520-75AA-4315-4CA5D3477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80" y="98950"/>
            <a:ext cx="7229475" cy="2619375"/>
          </a:xfrm>
          <a:prstGeom prst="rect">
            <a:avLst/>
          </a:prstGeom>
        </p:spPr>
      </p:pic>
      <p:pic>
        <p:nvPicPr>
          <p:cNvPr id="6" name="Picture 5" descr=" 9">
            <a:extLst>
              <a:ext uri="{FF2B5EF4-FFF2-40B4-BE49-F238E27FC236}">
                <a16:creationId xmlns:a16="http://schemas.microsoft.com/office/drawing/2014/main" id="{7805FE50-3C65-A40E-D124-73938043C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892" y="2202294"/>
            <a:ext cx="7719528" cy="2304671"/>
          </a:xfrm>
          <a:prstGeom prst="rect">
            <a:avLst/>
          </a:prstGeom>
        </p:spPr>
      </p:pic>
      <p:sp>
        <p:nvSpPr>
          <p:cNvPr id="8" name="TextBox 7" descr=" 10">
            <a:extLst>
              <a:ext uri="{FF2B5EF4-FFF2-40B4-BE49-F238E27FC236}">
                <a16:creationId xmlns:a16="http://schemas.microsoft.com/office/drawing/2014/main" id="{04339E12-4CEE-25EE-537D-E7D7DD490430}"/>
              </a:ext>
            </a:extLst>
          </p:cNvPr>
          <p:cNvSpPr txBox="1"/>
          <p:nvPr/>
        </p:nvSpPr>
        <p:spPr>
          <a:xfrm>
            <a:off x="5436916" y="2274027"/>
            <a:ext cx="2469176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a-DK" sz="1100" dirty="0" err="1"/>
              <a:t>Remove</a:t>
            </a:r>
            <a:r>
              <a:rPr lang="da-DK" sz="1100" dirty="0"/>
              <a:t> </a:t>
            </a:r>
            <a:r>
              <a:rPr lang="da-DK" sz="1100" dirty="0" err="1"/>
              <a:t>call</a:t>
            </a:r>
            <a:r>
              <a:rPr lang="da-DK" sz="1100" dirty="0"/>
              <a:t> to </a:t>
            </a:r>
            <a:r>
              <a:rPr lang="da-DK" sz="1100" dirty="0" err="1"/>
              <a:t>Init</a:t>
            </a:r>
            <a:endParaRPr lang="da-DK" sz="1100" dirty="0"/>
          </a:p>
          <a:p>
            <a:r>
              <a:rPr lang="da-DK" sz="1100" dirty="0" err="1"/>
              <a:t>Remove</a:t>
            </a:r>
            <a:r>
              <a:rPr lang="da-DK" sz="1100" dirty="0"/>
              <a:t> #. From #.HttpCommand</a:t>
            </a:r>
            <a:endParaRPr lang="LID4096" sz="1100" dirty="0"/>
          </a:p>
        </p:txBody>
      </p:sp>
    </p:spTree>
    <p:extLst>
      <p:ext uri="{BB962C8B-B14F-4D97-AF65-F5344CB8AC3E}">
        <p14:creationId xmlns:p14="http://schemas.microsoft.com/office/powerpoint/2010/main" val="137590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504D71FC-7AF3-6345-C924-E63936110A7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3283772B-2D40-7742-B9B2-01DA69BAD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E5DBAB8B-A472-FBD5-F775-78C4C235D87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2CD66A36-DC36-43AD-F7CF-87A0D47F3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8" name="Picture 7" descr=" 8">
            <a:extLst>
              <a:ext uri="{FF2B5EF4-FFF2-40B4-BE49-F238E27FC236}">
                <a16:creationId xmlns:a16="http://schemas.microsoft.com/office/drawing/2014/main" id="{FF5BBFC5-3A30-13C9-7C2D-17AE197A9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26" y="0"/>
            <a:ext cx="8261747" cy="5143500"/>
          </a:xfrm>
          <a:prstGeom prst="rect">
            <a:avLst/>
          </a:prstGeom>
        </p:spPr>
      </p:pic>
      <p:sp>
        <p:nvSpPr>
          <p:cNvPr id="6" name="Rectangle 5" descr=" 6">
            <a:extLst>
              <a:ext uri="{FF2B5EF4-FFF2-40B4-BE49-F238E27FC236}">
                <a16:creationId xmlns:a16="http://schemas.microsoft.com/office/drawing/2014/main" id="{E2DA8158-1488-72CF-08A1-E89CEAA22E2F}"/>
              </a:ext>
            </a:extLst>
          </p:cNvPr>
          <p:cNvSpPr/>
          <p:nvPr/>
        </p:nvSpPr>
        <p:spPr>
          <a:xfrm>
            <a:off x="459581" y="3878575"/>
            <a:ext cx="6798037" cy="5267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 descr=" 7">
            <a:extLst>
              <a:ext uri="{FF2B5EF4-FFF2-40B4-BE49-F238E27FC236}">
                <a16:creationId xmlns:a16="http://schemas.microsoft.com/office/drawing/2014/main" id="{9C507BDE-2E88-0E69-3896-2AD9835E913B}"/>
              </a:ext>
            </a:extLst>
          </p:cNvPr>
          <p:cNvSpPr/>
          <p:nvPr/>
        </p:nvSpPr>
        <p:spPr>
          <a:xfrm>
            <a:off x="323527" y="1480898"/>
            <a:ext cx="5891536" cy="206375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0173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CA63DA-3A88-408F-B253-95BBF62D6BD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F773EC-6B59-C956-6F01-962C455D1BB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D3B046-B2EC-5660-8E78-665F0FBC5F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6935" y="726718"/>
            <a:ext cx="6692126" cy="33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07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3FE3C6FF-652A-0237-A082-1C5F97B18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7836223" cy="324204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Acre: In use for &gt;10 years</a:t>
            </a:r>
          </a:p>
          <a:p>
            <a:pPr lvl="1"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Originally used component files</a:t>
            </a:r>
          </a:p>
          <a:p>
            <a:pPr lvl="1"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Recent versions based on text source</a:t>
            </a:r>
          </a:p>
          <a:p>
            <a:pPr lvl="1"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Stable foundation for Dado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Dado: Adds Git workflow to Acre</a:t>
            </a:r>
          </a:p>
          <a:p>
            <a:pPr lvl="1"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Manages dependencies between Dado projects</a:t>
            </a:r>
          </a:p>
          <a:p>
            <a:pPr lvl="1"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Previously presented by Josh David in Dyalog'21 talk</a:t>
            </a:r>
          </a:p>
          <a:p>
            <a:pPr lvl="1"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Foundations of workflow presented by Paul Mansour at Dyalog'19 </a:t>
            </a:r>
          </a:p>
          <a:p>
            <a:pPr lvl="1"/>
            <a:endParaRPr lang="da-DK" dirty="0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32A33DA2-DD14-F109-B4E7-B8BC803DCD7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17E6DCB2-2D0D-56CD-241F-2560E55D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Acre and </a:t>
            </a:r>
            <a:r>
              <a:rPr lang="da-DK" dirty="0" err="1"/>
              <a:t>Dado</a:t>
            </a:r>
            <a:endParaRPr lang="LID4096" dirty="0"/>
          </a:p>
        </p:txBody>
      </p:sp>
      <p:pic>
        <p:nvPicPr>
          <p:cNvPr id="2" name="Picture 1" descr=" 6">
            <a:extLst>
              <a:ext uri="{FF2B5EF4-FFF2-40B4-BE49-F238E27FC236}">
                <a16:creationId xmlns:a16="http://schemas.microsoft.com/office/drawing/2014/main" id="{29FA8235-8F73-F4ED-7EB9-BA0B946C5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716" y="1208352"/>
            <a:ext cx="3719799" cy="176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03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499A9-3A94-4149-314B-09BBBE8BD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354291"/>
            <a:ext cx="6092513" cy="3242040"/>
          </a:xfrm>
        </p:spPr>
        <p:txBody>
          <a:bodyPr>
            <a:normAutofit fontScale="70000" lnSpcReduction="20000"/>
          </a:bodyPr>
          <a:lstStyle/>
          <a:p>
            <a:r>
              <a:rPr lang="da-DK" dirty="0"/>
              <a:t>Direct support for Git[Hub]</a:t>
            </a:r>
          </a:p>
          <a:p>
            <a:pPr lvl="1"/>
            <a:r>
              <a:rPr lang="da-DK" dirty="0"/>
              <a:t>No </a:t>
            </a:r>
            <a:r>
              <a:rPr lang="da-DK" dirty="0" err="1"/>
              <a:t>need</a:t>
            </a:r>
            <a:r>
              <a:rPr lang="da-DK" dirty="0"/>
              <a:t> to </a:t>
            </a:r>
            <a:r>
              <a:rPr lang="da-DK" dirty="0" err="1"/>
              <a:t>chose</a:t>
            </a:r>
            <a:r>
              <a:rPr lang="da-DK" dirty="0"/>
              <a:t> a Git workflow,</a:t>
            </a:r>
            <a:br>
              <a:rPr lang="da-DK" dirty="0"/>
            </a:br>
            <a:r>
              <a:rPr lang="da-DK" dirty="0" err="1"/>
              <a:t>Dado</a:t>
            </a:r>
            <a:r>
              <a:rPr lang="da-DK" dirty="0"/>
              <a:t> </a:t>
            </a:r>
            <a:r>
              <a:rPr lang="da-DK" dirty="0" err="1"/>
              <a:t>already</a:t>
            </a:r>
            <a:r>
              <a:rPr lang="da-DK" dirty="0"/>
              <a:t> </a:t>
            </a:r>
            <a:r>
              <a:rPr lang="da-DK" dirty="0" err="1"/>
              <a:t>chose</a:t>
            </a:r>
            <a:r>
              <a:rPr lang="da-DK" dirty="0"/>
              <a:t> </a:t>
            </a:r>
            <a:r>
              <a:rPr lang="da-DK" dirty="0" err="1"/>
              <a:t>one</a:t>
            </a:r>
            <a:endParaRPr lang="da-DK" dirty="0"/>
          </a:p>
          <a:p>
            <a:r>
              <a:rPr lang="da-DK" dirty="0" err="1"/>
              <a:t>Dependency</a:t>
            </a:r>
            <a:r>
              <a:rPr lang="da-DK" dirty="0"/>
              <a:t> management</a:t>
            </a:r>
          </a:p>
          <a:p>
            <a:r>
              <a:rPr lang="da-DK" dirty="0"/>
              <a:t>Automatic Release generation</a:t>
            </a:r>
          </a:p>
          <a:p>
            <a:pPr lvl="1"/>
            <a:r>
              <a:rPr lang="da-DK" dirty="0" err="1"/>
              <a:t>Dado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automatically</a:t>
            </a:r>
            <a:r>
              <a:rPr lang="da-DK" dirty="0"/>
              <a:t> </a:t>
            </a:r>
            <a:r>
              <a:rPr lang="da-DK" dirty="0" err="1"/>
              <a:t>create</a:t>
            </a:r>
            <a:r>
              <a:rPr lang="da-DK" dirty="0"/>
              <a:t> and format release notes</a:t>
            </a:r>
            <a:br>
              <a:rPr lang="da-DK" dirty="0"/>
            </a:br>
            <a:r>
              <a:rPr lang="da-DK" dirty="0" err="1"/>
              <a:t>based</a:t>
            </a:r>
            <a:r>
              <a:rPr lang="da-DK" dirty="0"/>
              <a:t> on </a:t>
            </a:r>
            <a:r>
              <a:rPr lang="da-DK" dirty="0" err="1"/>
              <a:t>commit</a:t>
            </a:r>
            <a:r>
              <a:rPr lang="da-DK" dirty="0"/>
              <a:t> </a:t>
            </a:r>
            <a:r>
              <a:rPr lang="da-DK" dirty="0" err="1"/>
              <a:t>history</a:t>
            </a:r>
            <a:endParaRPr lang="da-DK" dirty="0"/>
          </a:p>
          <a:p>
            <a:r>
              <a:rPr lang="da-DK" dirty="0" err="1"/>
              <a:t>Accessible</a:t>
            </a:r>
            <a:r>
              <a:rPr lang="da-DK" dirty="0"/>
              <a:t> from the APL Session</a:t>
            </a:r>
          </a:p>
          <a:p>
            <a:pPr lvl="1"/>
            <a:r>
              <a:rPr lang="da-DK" dirty="0"/>
              <a:t>No </a:t>
            </a:r>
            <a:r>
              <a:rPr lang="da-DK" dirty="0" err="1"/>
              <a:t>need</a:t>
            </a:r>
            <a:r>
              <a:rPr lang="da-DK" dirty="0"/>
              <a:t> to download </a:t>
            </a:r>
            <a:r>
              <a:rPr lang="da-DK" dirty="0" err="1"/>
              <a:t>other</a:t>
            </a:r>
            <a:r>
              <a:rPr lang="da-DK" dirty="0"/>
              <a:t> software</a:t>
            </a:r>
            <a:br>
              <a:rPr lang="da-DK" dirty="0"/>
            </a:br>
            <a:r>
              <a:rPr lang="da-DK" dirty="0"/>
              <a:t>to do </a:t>
            </a:r>
            <a:r>
              <a:rPr lang="da-DK" dirty="0" err="1"/>
              <a:t>git</a:t>
            </a:r>
            <a:r>
              <a:rPr lang="da-DK" dirty="0"/>
              <a:t> operations.</a:t>
            </a:r>
          </a:p>
          <a:p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26D807-AB85-C6F1-6BEE-6937BC5647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9AF10D9-34AE-7588-766B-CC494A46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Benefits</a:t>
            </a:r>
            <a:r>
              <a:rPr lang="da-DK" dirty="0"/>
              <a:t> of </a:t>
            </a:r>
            <a:r>
              <a:rPr lang="da-DK" dirty="0" err="1"/>
              <a:t>Dado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EAF9FB-BB9C-B81E-B7C0-F4BBCA60D818}"/>
              </a:ext>
            </a:extLst>
          </p:cNvPr>
          <p:cNvSpPr txBox="1"/>
          <p:nvPr/>
        </p:nvSpPr>
        <p:spPr>
          <a:xfrm>
            <a:off x="4639171" y="953192"/>
            <a:ext cx="46313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800" dirty="0">
                <a:latin typeface="APL385 Unicode" panose="020B0709000202000203" pitchFamily="49" charset="0"/>
              </a:rPr>
              <a:t>      ]</a:t>
            </a:r>
            <a:r>
              <a:rPr lang="da-DK" sz="800" dirty="0" err="1">
                <a:latin typeface="APL385 Unicode" panose="020B0709000202000203" pitchFamily="49" charset="0"/>
              </a:rPr>
              <a:t>Dado.DependencyReport</a:t>
            </a:r>
            <a:endParaRPr lang="da-DK" sz="800" dirty="0">
              <a:latin typeface="APL385 Unicode" panose="020B0709000202000203" pitchFamily="49" charset="0"/>
            </a:endParaRPr>
          </a:p>
          <a:p>
            <a:r>
              <a:rPr lang="da-DK" sz="800" dirty="0">
                <a:latin typeface="APL385 Unicode" panose="020B0709000202000203" pitchFamily="49" charset="0"/>
              </a:rPr>
              <a:t>┌───────────────────────────────────────────────────────────────────────┐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</a:t>
            </a:r>
            <a:r>
              <a:rPr lang="da-DK" sz="800" dirty="0" err="1">
                <a:latin typeface="APL385 Unicode" panose="020B0709000202000203" pitchFamily="49" charset="0"/>
              </a:rPr>
              <a:t>FlipDBDesktop</a:t>
            </a:r>
            <a:r>
              <a:rPr lang="da-DK" sz="800" dirty="0">
                <a:latin typeface="APL385 Unicode" panose="020B0709000202000203" pitchFamily="49" charset="0"/>
              </a:rPr>
              <a:t> </a:t>
            </a:r>
            <a:r>
              <a:rPr lang="da-DK" sz="800" dirty="0" err="1">
                <a:latin typeface="APL385 Unicode" panose="020B0709000202000203" pitchFamily="49" charset="0"/>
              </a:rPr>
              <a:t>Dependency</a:t>
            </a:r>
            <a:r>
              <a:rPr lang="da-DK" sz="800" dirty="0">
                <a:latin typeface="APL385 Unicode" panose="020B0709000202000203" pitchFamily="49" charset="0"/>
              </a:rPr>
              <a:t> Report                                 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├───────────────────────────────────────────────────────────────────────┤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            </a:t>
            </a:r>
            <a:r>
              <a:rPr lang="da-DK" sz="800" dirty="0" err="1">
                <a:latin typeface="APL385 Unicode" panose="020B0709000202000203" pitchFamily="49" charset="0"/>
              </a:rPr>
              <a:t>Specified</a:t>
            </a:r>
            <a:r>
              <a:rPr lang="da-DK" sz="800" dirty="0">
                <a:latin typeface="APL385 Unicode" panose="020B0709000202000203" pitchFamily="49" charset="0"/>
              </a:rPr>
              <a:t>  </a:t>
            </a:r>
            <a:r>
              <a:rPr lang="da-DK" sz="800" dirty="0" err="1">
                <a:latin typeface="APL385 Unicode" panose="020B0709000202000203" pitchFamily="49" charset="0"/>
              </a:rPr>
              <a:t>Loaded</a:t>
            </a:r>
            <a:r>
              <a:rPr lang="da-DK" sz="800" dirty="0">
                <a:latin typeface="APL385 Unicode" panose="020B0709000202000203" pitchFamily="49" charset="0"/>
              </a:rPr>
              <a:t>   </a:t>
            </a:r>
            <a:r>
              <a:rPr lang="da-DK" sz="800" dirty="0" err="1">
                <a:latin typeface="APL385 Unicode" panose="020B0709000202000203" pitchFamily="49" charset="0"/>
              </a:rPr>
              <a:t>Current</a:t>
            </a:r>
            <a:r>
              <a:rPr lang="da-DK" sz="800" dirty="0">
                <a:latin typeface="APL385 Unicode" panose="020B0709000202000203" pitchFamily="49" charset="0"/>
              </a:rPr>
              <a:t>  New           </a:t>
            </a:r>
            <a:r>
              <a:rPr lang="da-DK" sz="800" dirty="0" err="1">
                <a:latin typeface="APL385 Unicode" panose="020B0709000202000203" pitchFamily="49" charset="0"/>
              </a:rPr>
              <a:t>Unreleased</a:t>
            </a:r>
            <a:r>
              <a:rPr lang="da-DK" sz="800" dirty="0">
                <a:latin typeface="APL385 Unicode" panose="020B0709000202000203" pitchFamily="49" charset="0"/>
              </a:rPr>
              <a:t>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</a:t>
            </a:r>
            <a:r>
              <a:rPr lang="da-DK" sz="800" dirty="0" err="1">
                <a:latin typeface="APL385 Unicode" panose="020B0709000202000203" pitchFamily="49" charset="0"/>
              </a:rPr>
              <a:t>Dependency</a:t>
            </a:r>
            <a:r>
              <a:rPr lang="da-DK" sz="800" dirty="0">
                <a:latin typeface="APL385 Unicode" panose="020B0709000202000203" pitchFamily="49" charset="0"/>
              </a:rPr>
              <a:t>  Version    </a:t>
            </a:r>
            <a:r>
              <a:rPr lang="da-DK" sz="800" dirty="0" err="1">
                <a:latin typeface="APL385 Unicode" panose="020B0709000202000203" pitchFamily="49" charset="0"/>
              </a:rPr>
              <a:t>Version</a:t>
            </a:r>
            <a:r>
              <a:rPr lang="da-DK" sz="800" dirty="0">
                <a:latin typeface="APL385 Unicode" panose="020B0709000202000203" pitchFamily="49" charset="0"/>
              </a:rPr>
              <a:t>  </a:t>
            </a:r>
            <a:r>
              <a:rPr lang="da-DK" sz="800" dirty="0" err="1">
                <a:latin typeface="APL385 Unicode" panose="020B0709000202000203" pitchFamily="49" charset="0"/>
              </a:rPr>
              <a:t>Branch</a:t>
            </a:r>
            <a:r>
              <a:rPr lang="da-DK" sz="800" dirty="0">
                <a:latin typeface="APL385 Unicode" panose="020B0709000202000203" pitchFamily="49" charset="0"/>
              </a:rPr>
              <a:t>   Version       </a:t>
            </a:r>
            <a:r>
              <a:rPr lang="da-DK" sz="800" dirty="0" err="1">
                <a:latin typeface="APL385 Unicode" panose="020B0709000202000203" pitchFamily="49" charset="0"/>
              </a:rPr>
              <a:t>Commits</a:t>
            </a:r>
            <a:r>
              <a:rPr lang="da-DK" sz="800" dirty="0">
                <a:latin typeface="APL385 Unicode" panose="020B0709000202000203" pitchFamily="49" charset="0"/>
              </a:rPr>
              <a:t>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-------------------------------------------------------------------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 </a:t>
            </a:r>
            <a:r>
              <a:rPr lang="da-DK" sz="800" dirty="0" err="1">
                <a:latin typeface="APL385 Unicode" panose="020B0709000202000203" pitchFamily="49" charset="0"/>
              </a:rPr>
              <a:t>FlipDB</a:t>
            </a:r>
            <a:r>
              <a:rPr lang="da-DK" sz="800" dirty="0">
                <a:latin typeface="APL385 Unicode" panose="020B0709000202000203" pitchFamily="49" charset="0"/>
              </a:rPr>
              <a:t>     2.0.21     ←         n/a     Yes (2.0.22)  ?      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 Rumba      0.1.6      ←         n/a                   ?      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 XL2APL     0.0.13     ←         n/a                   ?      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 </a:t>
            </a:r>
            <a:r>
              <a:rPr lang="da-DK" sz="800" dirty="0" err="1">
                <a:latin typeface="APL385 Unicode" panose="020B0709000202000203" pitchFamily="49" charset="0"/>
              </a:rPr>
              <a:t>CashFlow</a:t>
            </a:r>
            <a:r>
              <a:rPr lang="da-DK" sz="800" dirty="0">
                <a:latin typeface="APL385 Unicode" panose="020B0709000202000203" pitchFamily="49" charset="0"/>
              </a:rPr>
              <a:t>   2.0.5      ←         n/a                   ?      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├───────────────────────────────────────────────────────────────────────┤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│   </a:t>
            </a:r>
            <a:r>
              <a:rPr lang="da-DK" sz="800" dirty="0" err="1">
                <a:latin typeface="APL385 Unicode" panose="020B0709000202000203" pitchFamily="49" charset="0"/>
              </a:rPr>
              <a:t>Current</a:t>
            </a:r>
            <a:r>
              <a:rPr lang="da-DK" sz="800" dirty="0">
                <a:latin typeface="APL385 Unicode" panose="020B0709000202000203" pitchFamily="49" charset="0"/>
              </a:rPr>
              <a:t> </a:t>
            </a:r>
            <a:r>
              <a:rPr lang="da-DK" sz="800" dirty="0" err="1">
                <a:latin typeface="APL385 Unicode" panose="020B0709000202000203" pitchFamily="49" charset="0"/>
              </a:rPr>
              <a:t>workspace</a:t>
            </a:r>
            <a:r>
              <a:rPr lang="da-DK" sz="800" dirty="0">
                <a:latin typeface="APL385 Unicode" panose="020B0709000202000203" pitchFamily="49" charset="0"/>
              </a:rPr>
              <a:t> </a:t>
            </a:r>
            <a:r>
              <a:rPr lang="da-DK" sz="800" dirty="0" err="1">
                <a:latin typeface="APL385 Unicode" panose="020B0709000202000203" pitchFamily="49" charset="0"/>
              </a:rPr>
              <a:t>state</a:t>
            </a:r>
            <a:r>
              <a:rPr lang="da-DK" sz="800" dirty="0">
                <a:latin typeface="APL385 Unicode" panose="020B0709000202000203" pitchFamily="49" charset="0"/>
              </a:rPr>
              <a:t> is </a:t>
            </a:r>
            <a:r>
              <a:rPr lang="da-DK" sz="800" dirty="0" err="1">
                <a:latin typeface="APL385 Unicode" panose="020B0709000202000203" pitchFamily="49" charset="0"/>
              </a:rPr>
              <a:t>safe</a:t>
            </a:r>
            <a:r>
              <a:rPr lang="da-DK" sz="800" dirty="0">
                <a:latin typeface="APL385 Unicode" panose="020B0709000202000203" pitchFamily="49" charset="0"/>
              </a:rPr>
              <a:t> for </a:t>
            </a:r>
            <a:r>
              <a:rPr lang="da-DK" sz="800" dirty="0" err="1">
                <a:latin typeface="APL385 Unicode" panose="020B0709000202000203" pitchFamily="49" charset="0"/>
              </a:rPr>
              <a:t>testing</a:t>
            </a:r>
            <a:r>
              <a:rPr lang="da-DK" sz="800" dirty="0">
                <a:latin typeface="APL385 Unicode" panose="020B0709000202000203" pitchFamily="49" charset="0"/>
              </a:rPr>
              <a:t> for release.            │</a:t>
            </a:r>
          </a:p>
          <a:p>
            <a:r>
              <a:rPr lang="da-DK" sz="800" dirty="0">
                <a:latin typeface="APL385 Unicode" panose="020B0709000202000203" pitchFamily="49" charset="0"/>
              </a:rPr>
              <a:t>└───────────────────────────────────────────────────────────────────────┘</a:t>
            </a:r>
          </a:p>
          <a:p>
            <a:endParaRPr lang="LID4096" sz="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86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E02EF1-D1E1-7389-5B34-D7D32615B10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163D7-9197-0CC9-79DE-917C1FD8F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In addition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valuable</a:t>
            </a:r>
            <a:r>
              <a:rPr lang="da-DK" dirty="0"/>
              <a:t> </a:t>
            </a:r>
            <a:r>
              <a:rPr lang="da-DK" dirty="0" err="1"/>
              <a:t>educational</a:t>
            </a:r>
            <a:r>
              <a:rPr lang="da-DK" dirty="0"/>
              <a:t> </a:t>
            </a:r>
            <a:r>
              <a:rPr lang="da-DK" dirty="0" err="1"/>
              <a:t>resources</a:t>
            </a:r>
            <a:r>
              <a:rPr lang="da-DK" dirty="0"/>
              <a:t>…</a:t>
            </a:r>
          </a:p>
          <a:p>
            <a:r>
              <a:rPr lang="da-DK" dirty="0"/>
              <a:t>Packages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critical</a:t>
            </a:r>
            <a:r>
              <a:rPr lang="da-DK" dirty="0"/>
              <a:t> to </a:t>
            </a:r>
            <a:r>
              <a:rPr lang="da-DK" dirty="0" err="1"/>
              <a:t>keeping</a:t>
            </a:r>
            <a:r>
              <a:rPr lang="da-DK" dirty="0"/>
              <a:t> APL </a:t>
            </a:r>
            <a:r>
              <a:rPr lang="da-DK" dirty="0" err="1"/>
              <a:t>competitive</a:t>
            </a:r>
            <a:r>
              <a:rPr lang="da-DK" dirty="0"/>
              <a:t> as a </a:t>
            </a:r>
            <a:r>
              <a:rPr lang="da-DK" dirty="0" err="1"/>
              <a:t>tool</a:t>
            </a:r>
            <a:r>
              <a:rPr lang="da-DK" dirty="0"/>
              <a:t> for </a:t>
            </a:r>
            <a:r>
              <a:rPr lang="da-DK" dirty="0" err="1"/>
              <a:t>building</a:t>
            </a:r>
            <a:r>
              <a:rPr lang="da-DK" dirty="0"/>
              <a:t> </a:t>
            </a:r>
            <a:r>
              <a:rPr lang="da-DK" dirty="0" err="1"/>
              <a:t>modern</a:t>
            </a:r>
            <a:r>
              <a:rPr lang="da-DK" dirty="0"/>
              <a:t> </a:t>
            </a:r>
            <a:r>
              <a:rPr lang="da-DK" dirty="0" err="1"/>
              <a:t>applications</a:t>
            </a:r>
            <a:endParaRPr lang="da-DK" dirty="0"/>
          </a:p>
          <a:p>
            <a:r>
              <a:rPr lang="da-DK" dirty="0"/>
              <a:t>Support web </a:t>
            </a:r>
            <a:r>
              <a:rPr lang="da-DK" dirty="0" err="1"/>
              <a:t>protocols</a:t>
            </a:r>
            <a:r>
              <a:rPr lang="da-DK" dirty="0"/>
              <a:t> and components, data formats, operating system </a:t>
            </a:r>
            <a:r>
              <a:rPr lang="da-DK" dirty="0" err="1"/>
              <a:t>APIs</a:t>
            </a:r>
            <a:r>
              <a:rPr lang="da-DK" dirty="0"/>
              <a:t>, security </a:t>
            </a:r>
            <a:r>
              <a:rPr lang="da-DK" dirty="0" err="1"/>
              <a:t>requirements</a:t>
            </a:r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C7821E-9CC2-EA57-6031-3586510F949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4F1F02-3F4D-ED64-E3C9-6BD630FDA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Most </a:t>
            </a:r>
            <a:r>
              <a:rPr lang="da-DK" dirty="0" err="1"/>
              <a:t>Importantly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995492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A1EBB-2A2A-E35C-B4A0-E36A9A93A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967092" cy="32420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dirty="0" err="1"/>
              <a:t>Dado</a:t>
            </a:r>
            <a:r>
              <a:rPr lang="da-DK" dirty="0"/>
              <a:t> is "</a:t>
            </a:r>
            <a:r>
              <a:rPr lang="da-DK" dirty="0" err="1"/>
              <a:t>opinionated</a:t>
            </a:r>
            <a:r>
              <a:rPr lang="da-DK" dirty="0"/>
              <a:t>": Perfect </a:t>
            </a:r>
            <a:r>
              <a:rPr lang="da-DK" dirty="0" err="1"/>
              <a:t>if</a:t>
            </a:r>
            <a:r>
              <a:rPr lang="da-DK" dirty="0"/>
              <a:t> the </a:t>
            </a:r>
            <a:r>
              <a:rPr lang="da-DK" dirty="0" err="1"/>
              <a:t>choices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right for </a:t>
            </a:r>
            <a:r>
              <a:rPr lang="da-DK" dirty="0" err="1"/>
              <a:t>you</a:t>
            </a:r>
            <a:r>
              <a:rPr lang="da-DK" dirty="0"/>
              <a:t>, but:</a:t>
            </a:r>
          </a:p>
          <a:p>
            <a:r>
              <a:rPr lang="da-DK" dirty="0" err="1"/>
              <a:t>Dado</a:t>
            </a:r>
            <a:r>
              <a:rPr lang="da-DK" dirty="0"/>
              <a:t> </a:t>
            </a:r>
            <a:r>
              <a:rPr lang="da-DK" dirty="0" err="1"/>
              <a:t>requires</a:t>
            </a:r>
            <a:r>
              <a:rPr lang="da-DK" dirty="0"/>
              <a:t> Git[Hub/Lab]</a:t>
            </a:r>
          </a:p>
          <a:p>
            <a:r>
              <a:rPr lang="da-DK" dirty="0" err="1"/>
              <a:t>Only</a:t>
            </a:r>
            <a:r>
              <a:rPr lang="da-DK" dirty="0"/>
              <a:t> supports </a:t>
            </a:r>
            <a:r>
              <a:rPr lang="da-DK" dirty="0" err="1"/>
              <a:t>one</a:t>
            </a:r>
            <a:r>
              <a:rPr lang="da-DK" dirty="0"/>
              <a:t> Git workflow</a:t>
            </a:r>
          </a:p>
          <a:p>
            <a:pPr lvl="1"/>
            <a:r>
              <a:rPr lang="da-DK" dirty="0"/>
              <a:t>Not ideal for teams </a:t>
            </a:r>
            <a:r>
              <a:rPr lang="da-DK" dirty="0" err="1"/>
              <a:t>maintaining</a:t>
            </a:r>
            <a:r>
              <a:rPr lang="da-DK" dirty="0"/>
              <a:t> multiple versions of a </a:t>
            </a:r>
            <a:r>
              <a:rPr lang="da-DK" dirty="0" err="1"/>
              <a:t>project</a:t>
            </a:r>
            <a:endParaRPr lang="da-DK" dirty="0"/>
          </a:p>
          <a:p>
            <a:r>
              <a:rPr lang="da-DK" dirty="0" err="1"/>
              <a:t>Only</a:t>
            </a:r>
            <a:r>
              <a:rPr lang="da-DK" dirty="0"/>
              <a:t> supports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Dado</a:t>
            </a:r>
            <a:r>
              <a:rPr lang="da-DK" dirty="0"/>
              <a:t> </a:t>
            </a:r>
            <a:r>
              <a:rPr lang="da-DK" dirty="0" err="1"/>
              <a:t>projects</a:t>
            </a:r>
            <a:r>
              <a:rPr lang="da-DK" dirty="0"/>
              <a:t> as </a:t>
            </a:r>
            <a:r>
              <a:rPr lang="da-DK" dirty="0" err="1"/>
              <a:t>dependencies</a:t>
            </a:r>
            <a:endParaRPr lang="da-DK" dirty="0"/>
          </a:p>
          <a:p>
            <a:pPr marL="0" indent="0">
              <a:buNone/>
            </a:pPr>
            <a:r>
              <a:rPr lang="da-DK" dirty="0" err="1"/>
              <a:t>Dyalog</a:t>
            </a:r>
            <a:r>
              <a:rPr lang="da-DK" dirty="0"/>
              <a:t> </a:t>
            </a:r>
            <a:r>
              <a:rPr lang="da-DK" dirty="0" err="1"/>
              <a:t>recommends</a:t>
            </a:r>
            <a:r>
              <a:rPr lang="da-DK" dirty="0"/>
              <a:t> </a:t>
            </a:r>
            <a:r>
              <a:rPr lang="da-DK" dirty="0" err="1"/>
              <a:t>Dado</a:t>
            </a:r>
            <a:r>
              <a:rPr lang="da-DK" dirty="0"/>
              <a:t>, but is </a:t>
            </a:r>
            <a:r>
              <a:rPr lang="da-DK" dirty="0" err="1"/>
              <a:t>designing</a:t>
            </a:r>
            <a:r>
              <a:rPr lang="da-DK" dirty="0"/>
              <a:t> Cider as a more </a:t>
            </a:r>
            <a:r>
              <a:rPr lang="da-DK" dirty="0" err="1"/>
              <a:t>agnostic</a:t>
            </a:r>
            <a:r>
              <a:rPr lang="da-DK" dirty="0"/>
              <a:t>, </a:t>
            </a:r>
            <a:r>
              <a:rPr lang="da-DK" dirty="0" err="1"/>
              <a:t>extendable</a:t>
            </a:r>
            <a:r>
              <a:rPr lang="da-DK" dirty="0"/>
              <a:t> </a:t>
            </a:r>
            <a:r>
              <a:rPr lang="da-DK" dirty="0" err="1"/>
              <a:t>tool</a:t>
            </a:r>
            <a:r>
              <a:rPr lang="da-DK" dirty="0"/>
              <a:t> to </a:t>
            </a:r>
            <a:r>
              <a:rPr lang="da-DK" dirty="0" err="1"/>
              <a:t>complement</a:t>
            </a:r>
            <a:r>
              <a:rPr lang="da-DK" dirty="0"/>
              <a:t> </a:t>
            </a:r>
            <a:r>
              <a:rPr lang="da-DK" dirty="0" err="1"/>
              <a:t>Dado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F8A3B-1732-F018-E8CB-5FAF6574E66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142A8A-8FC4-7F88-C324-B20816BC9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Downsides of </a:t>
            </a:r>
            <a:r>
              <a:rPr lang="da-DK" dirty="0" err="1"/>
              <a:t>Dado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E12A2E-460F-38BB-F08F-548481CAA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650" y="1264925"/>
            <a:ext cx="9525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826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43CBB-BB15-5730-FBF7-727EBBE2865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2D5A2-6EAD-8E31-B4A8-92D415A2B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641477" cy="3242040"/>
          </a:xfrm>
        </p:spPr>
        <p:txBody>
          <a:bodyPr>
            <a:normAutofit fontScale="70000" lnSpcReduction="20000"/>
          </a:bodyPr>
          <a:lstStyle/>
          <a:p>
            <a:r>
              <a:rPr lang="da-DK" dirty="0" err="1"/>
              <a:t>Tatin</a:t>
            </a:r>
            <a:r>
              <a:rPr lang="da-DK" dirty="0"/>
              <a:t> is </a:t>
            </a:r>
            <a:r>
              <a:rPr lang="da-DK" dirty="0" err="1"/>
              <a:t>maturing</a:t>
            </a:r>
            <a:endParaRPr lang="da-DK" dirty="0"/>
          </a:p>
          <a:p>
            <a:pPr lvl="1"/>
            <a:r>
              <a:rPr lang="da-DK" dirty="0"/>
              <a:t>Has </a:t>
            </a:r>
            <a:r>
              <a:rPr lang="da-DK" dirty="0" err="1"/>
              <a:t>seen</a:t>
            </a:r>
            <a:r>
              <a:rPr lang="da-DK" dirty="0"/>
              <a:t> </a:t>
            </a:r>
            <a:r>
              <a:rPr lang="da-DK" dirty="0" err="1"/>
              <a:t>significant</a:t>
            </a:r>
            <a:r>
              <a:rPr lang="da-DK" dirty="0"/>
              <a:t> </a:t>
            </a:r>
            <a:r>
              <a:rPr lang="da-DK" dirty="0" err="1"/>
              <a:t>testing</a:t>
            </a:r>
            <a:r>
              <a:rPr lang="da-DK" dirty="0"/>
              <a:t> (</a:t>
            </a:r>
            <a:r>
              <a:rPr lang="da-DK" dirty="0" err="1"/>
              <a:t>thanks</a:t>
            </a:r>
            <a:r>
              <a:rPr lang="da-DK" dirty="0"/>
              <a:t>, </a:t>
            </a:r>
            <a:r>
              <a:rPr lang="da-DK" dirty="0" err="1"/>
              <a:t>Davin</a:t>
            </a:r>
            <a:r>
              <a:rPr lang="da-DK" dirty="0"/>
              <a:t>!)</a:t>
            </a:r>
          </a:p>
          <a:p>
            <a:pPr lvl="1"/>
            <a:r>
              <a:rPr lang="da-DK" dirty="0"/>
              <a:t>A </a:t>
            </a:r>
            <a:r>
              <a:rPr lang="da-DK" dirty="0" err="1"/>
              <a:t>useful</a:t>
            </a:r>
            <a:r>
              <a:rPr lang="da-DK" dirty="0"/>
              <a:t> </a:t>
            </a:r>
            <a:r>
              <a:rPr lang="da-DK" dirty="0" err="1"/>
              <a:t>number</a:t>
            </a:r>
            <a:r>
              <a:rPr lang="da-DK" dirty="0"/>
              <a:t> of </a:t>
            </a:r>
            <a:r>
              <a:rPr lang="da-DK" dirty="0" err="1"/>
              <a:t>packages</a:t>
            </a:r>
            <a:r>
              <a:rPr lang="da-DK" dirty="0"/>
              <a:t> </a:t>
            </a:r>
            <a:r>
              <a:rPr lang="da-DK" dirty="0" err="1"/>
              <a:t>exist</a:t>
            </a:r>
            <a:endParaRPr lang="da-DK" dirty="0"/>
          </a:p>
          <a:p>
            <a:pPr lvl="1"/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err="1"/>
              <a:t>hope</a:t>
            </a:r>
            <a:r>
              <a:rPr lang="da-DK" dirty="0"/>
              <a:t> to </a:t>
            </a:r>
            <a:r>
              <a:rPr lang="da-DK" dirty="0" err="1"/>
              <a:t>ship</a:t>
            </a:r>
            <a:r>
              <a:rPr lang="da-DK" dirty="0"/>
              <a:t> </a:t>
            </a:r>
            <a:r>
              <a:rPr lang="da-DK" dirty="0" err="1"/>
              <a:t>Tatin</a:t>
            </a:r>
            <a:r>
              <a:rPr lang="da-DK" dirty="0"/>
              <a:t> v1.0 with v19.0</a:t>
            </a:r>
            <a:br>
              <a:rPr lang="da-DK" dirty="0"/>
            </a:br>
            <a:endParaRPr lang="da-DK" dirty="0"/>
          </a:p>
          <a:p>
            <a:r>
              <a:rPr lang="da-DK" dirty="0"/>
              <a:t>Cider is in </a:t>
            </a:r>
            <a:r>
              <a:rPr lang="da-DK" dirty="0" err="1"/>
              <a:t>it's</a:t>
            </a:r>
            <a:r>
              <a:rPr lang="da-DK" dirty="0"/>
              <a:t> </a:t>
            </a:r>
            <a:r>
              <a:rPr lang="da-DK" dirty="0" err="1"/>
              <a:t>infancy</a:t>
            </a:r>
            <a:endParaRPr lang="da-DK" dirty="0"/>
          </a:p>
          <a:p>
            <a:pPr lvl="1"/>
            <a:r>
              <a:rPr lang="da-DK" dirty="0" err="1"/>
              <a:t>Developed</a:t>
            </a:r>
            <a:r>
              <a:rPr lang="da-DK" dirty="0"/>
              <a:t> by Kai for </a:t>
            </a:r>
            <a:r>
              <a:rPr lang="da-DK" dirty="0" err="1"/>
              <a:t>own</a:t>
            </a:r>
            <a:r>
              <a:rPr lang="da-DK" dirty="0"/>
              <a:t> </a:t>
            </a:r>
            <a:r>
              <a:rPr lang="da-DK" dirty="0" err="1"/>
              <a:t>use</a:t>
            </a:r>
            <a:r>
              <a:rPr lang="da-DK" dirty="0"/>
              <a:t> </a:t>
            </a:r>
            <a:r>
              <a:rPr lang="da-DK" dirty="0" err="1"/>
              <a:t>during</a:t>
            </a:r>
            <a:r>
              <a:rPr lang="da-DK" dirty="0"/>
              <a:t> </a:t>
            </a:r>
            <a:r>
              <a:rPr lang="da-DK" dirty="0" err="1"/>
              <a:t>Tatin</a:t>
            </a:r>
            <a:r>
              <a:rPr lang="da-DK" dirty="0"/>
              <a:t> </a:t>
            </a:r>
            <a:r>
              <a:rPr lang="da-DK" dirty="0" err="1"/>
              <a:t>project</a:t>
            </a:r>
            <a:endParaRPr lang="da-DK" dirty="0"/>
          </a:p>
          <a:p>
            <a:pPr lvl="1"/>
            <a:r>
              <a:rPr lang="da-DK" dirty="0" err="1"/>
              <a:t>Already</a:t>
            </a:r>
            <a:r>
              <a:rPr lang="da-DK" dirty="0"/>
              <a:t> </a:t>
            </a:r>
            <a:r>
              <a:rPr lang="da-DK" dirty="0" err="1"/>
              <a:t>useful</a:t>
            </a:r>
            <a:r>
              <a:rPr lang="da-DK" dirty="0"/>
              <a:t>, but </a:t>
            </a:r>
            <a:r>
              <a:rPr lang="da-DK" dirty="0" err="1"/>
              <a:t>needs</a:t>
            </a:r>
            <a:r>
              <a:rPr lang="da-DK" dirty="0"/>
              <a:t> a </a:t>
            </a:r>
            <a:r>
              <a:rPr lang="da-DK" dirty="0" err="1"/>
              <a:t>few</a:t>
            </a:r>
            <a:r>
              <a:rPr lang="da-DK" dirty="0"/>
              <a:t> more </a:t>
            </a:r>
            <a:r>
              <a:rPr lang="da-DK" dirty="0" err="1"/>
              <a:t>cycles</a:t>
            </a:r>
            <a:endParaRPr lang="da-DK" dirty="0"/>
          </a:p>
          <a:p>
            <a:pPr lvl="1"/>
            <a:r>
              <a:rPr lang="da-DK" dirty="0" err="1"/>
              <a:t>We</a:t>
            </a:r>
            <a:r>
              <a:rPr lang="da-DK" dirty="0"/>
              <a:t> plan to </a:t>
            </a:r>
            <a:r>
              <a:rPr lang="da-DK" dirty="0" err="1"/>
              <a:t>make</a:t>
            </a:r>
            <a:r>
              <a:rPr lang="da-DK" dirty="0"/>
              <a:t> rapid </a:t>
            </a:r>
            <a:r>
              <a:rPr lang="da-DK" dirty="0" err="1"/>
              <a:t>progress</a:t>
            </a:r>
            <a:r>
              <a:rPr lang="da-DK" dirty="0"/>
              <a:t> on Cider </a:t>
            </a:r>
            <a:r>
              <a:rPr lang="da-DK" dirty="0" err="1"/>
              <a:t>this</a:t>
            </a:r>
            <a:r>
              <a:rPr lang="da-DK" dirty="0"/>
              <a:t> </a:t>
            </a:r>
            <a:r>
              <a:rPr lang="da-DK" dirty="0" err="1"/>
              <a:t>winter</a:t>
            </a:r>
            <a:endParaRPr lang="da-DK" dirty="0"/>
          </a:p>
          <a:p>
            <a:pPr lvl="2"/>
            <a:r>
              <a:rPr lang="da-DK" dirty="0" err="1"/>
              <a:t>Dyalog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participate</a:t>
            </a:r>
            <a:r>
              <a:rPr lang="da-DK" dirty="0"/>
              <a:t> in </a:t>
            </a:r>
            <a:r>
              <a:rPr lang="da-DK" dirty="0" err="1"/>
              <a:t>development</a:t>
            </a:r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CAD58F-D5EB-6947-E0B0-BD4590A6420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8F9C931-09BB-5471-7F87-CF98605E9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Current</a:t>
            </a:r>
            <a:r>
              <a:rPr lang="da-DK" dirty="0"/>
              <a:t> Status of </a:t>
            </a:r>
            <a:r>
              <a:rPr lang="da-DK" dirty="0" err="1"/>
              <a:t>Tatin</a:t>
            </a:r>
            <a:r>
              <a:rPr lang="da-DK" dirty="0"/>
              <a:t> and Cider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04A785-F7CB-1AE1-E535-D01181449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442" y="1277663"/>
            <a:ext cx="4241260" cy="26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7983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71804A85-CEBC-BA22-5C97-51D6E55AD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236813" cy="324204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Support for many dependency types, for example</a:t>
            </a:r>
            <a:b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</a:br>
            <a:b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</a:br>
            <a: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]cider.add-dependency tatin  HttpCommand</a:t>
            </a:r>
            <a:b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</a:br>
            <a: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]cider.add-dependency dado   </a:t>
            </a:r>
            <a: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https://github.com/user/dado-pk</a:t>
            </a:r>
            <a: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g</a:t>
            </a:r>
            <a:b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</a:br>
            <a: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]cider.add-dependency folder \devt\tools\some-internal-tool</a:t>
            </a:r>
            <a:b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</a:br>
            <a:r>
              <a:rPr kumimoji="0" lang="da-DK" sz="16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]cider.add-dependency nuget  System.Drawing.Common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Support for </a:t>
            </a: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]dbuild</a:t>
            </a: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 and other build and/or deployment tools</a:t>
            </a:r>
          </a:p>
          <a:p>
            <a:pPr lvl="1">
              <a:defRPr/>
            </a:pPr>
            <a:r>
              <a:rPr kumimoji="0" lang="da-DK" sz="2100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Including very easy deployment to Tatin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Support for </a:t>
            </a: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APL385 Unicode" panose="020B0709000202000203" pitchFamily="49" charset="0"/>
                <a:ea typeface="+mn-ea"/>
                <a:cs typeface="+mn-cs"/>
              </a:rPr>
              <a:t>]dtest</a:t>
            </a: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 and other test frameworks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Support for "Assets", supporting multiple target platforms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Management of configuration files for the interpreter and application</a:t>
            </a:r>
          </a:p>
          <a:p>
            <a:pPr>
              <a:defRPr/>
            </a:pP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An extensible architecture, so users / the community / can add new types of </a:t>
            </a:r>
            <a:b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</a:br>
            <a:r>
              <a:rPr kumimoji="0" lang="da-DK" strike="noStrike" kern="1200" cap="none" spc="0" normalizeH="0" noProof="0">
                <a:ln>
                  <a:noFill/>
                </a:ln>
                <a:effectLst/>
                <a:uLnTx/>
                <a:uFillTx/>
                <a:latin typeface="Sarabun" panose="020B0604020202020204" charset="-34"/>
                <a:ea typeface="+mn-ea"/>
                <a:cs typeface="+mn-cs"/>
              </a:rPr>
              <a:t>dependencies, build tools, new test frameworks, etc</a:t>
            </a:r>
            <a:endParaRPr lang="LID4096" dirty="0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8D5040F2-CFDE-5B2F-CC3A-BAD4819ACD6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63AE5F98-F85B-654F-4D2E-00E6C22CB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Things </a:t>
            </a:r>
            <a:r>
              <a:rPr lang="da-DK" dirty="0" err="1"/>
              <a:t>I'd</a:t>
            </a:r>
            <a:r>
              <a:rPr lang="da-DK" dirty="0"/>
              <a:t> like to </a:t>
            </a:r>
            <a:r>
              <a:rPr lang="da-DK" dirty="0" err="1"/>
              <a:t>see</a:t>
            </a:r>
            <a:r>
              <a:rPr lang="da-DK" dirty="0"/>
              <a:t> in Cider v1.0</a:t>
            </a:r>
            <a:endParaRPr lang="LID4096" dirty="0"/>
          </a:p>
        </p:txBody>
      </p:sp>
      <p:pic>
        <p:nvPicPr>
          <p:cNvPr id="2" name="Picture 6" descr=" 2">
            <a:extLst>
              <a:ext uri="{FF2B5EF4-FFF2-40B4-BE49-F238E27FC236}">
                <a16:creationId xmlns:a16="http://schemas.microsoft.com/office/drawing/2014/main" id="{EB669140-13DB-2582-D145-A48EE9840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390135" y="1401763"/>
            <a:ext cx="1430337" cy="143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827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B1DC8-4DA7-B0AF-E59C-757A8EA01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563656" cy="3242040"/>
          </a:xfrm>
        </p:spPr>
        <p:txBody>
          <a:bodyPr>
            <a:normAutofit fontScale="62500" lnSpcReduction="20000"/>
          </a:bodyPr>
          <a:lstStyle/>
          <a:p>
            <a:r>
              <a:rPr lang="da-DK" dirty="0"/>
              <a:t>"Open With </a:t>
            </a:r>
            <a:r>
              <a:rPr lang="da-DK" dirty="0" err="1"/>
              <a:t>Dyalog</a:t>
            </a:r>
            <a:r>
              <a:rPr lang="da-DK" dirty="0"/>
              <a:t>" </a:t>
            </a:r>
            <a:r>
              <a:rPr lang="da-DK" dirty="0" err="1"/>
              <a:t>should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able</a:t>
            </a:r>
            <a:r>
              <a:rPr lang="da-DK" dirty="0"/>
              <a:t> to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whether</a:t>
            </a:r>
            <a:r>
              <a:rPr lang="da-DK" dirty="0"/>
              <a:t> a folder is</a:t>
            </a:r>
          </a:p>
          <a:p>
            <a:pPr lvl="1"/>
            <a:r>
              <a:rPr lang="da-DK" dirty="0"/>
              <a:t>A Cider </a:t>
            </a:r>
            <a:r>
              <a:rPr lang="da-DK" dirty="0" err="1"/>
              <a:t>project</a:t>
            </a:r>
            <a:endParaRPr lang="da-DK" dirty="0"/>
          </a:p>
          <a:p>
            <a:pPr lvl="1"/>
            <a:r>
              <a:rPr lang="da-DK" dirty="0"/>
              <a:t>A </a:t>
            </a:r>
            <a:r>
              <a:rPr lang="da-DK" dirty="0" err="1"/>
              <a:t>Dado</a:t>
            </a:r>
            <a:r>
              <a:rPr lang="da-DK" dirty="0"/>
              <a:t> or Acre </a:t>
            </a:r>
            <a:r>
              <a:rPr lang="da-DK" dirty="0" err="1"/>
              <a:t>project</a:t>
            </a:r>
            <a:endParaRPr lang="da-DK" dirty="0"/>
          </a:p>
          <a:p>
            <a:pPr lvl="1"/>
            <a:r>
              <a:rPr lang="da-DK" dirty="0"/>
              <a:t>A </a:t>
            </a:r>
            <a:r>
              <a:rPr lang="da-DK" dirty="0" err="1"/>
              <a:t>collection</a:t>
            </a:r>
            <a:r>
              <a:rPr lang="da-DK" dirty="0"/>
              <a:t> of source files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opened</a:t>
            </a:r>
            <a:r>
              <a:rPr lang="da-DK" dirty="0"/>
              <a:t> with Link (in the future, </a:t>
            </a:r>
            <a:r>
              <a:rPr lang="da-DK" dirty="0" err="1"/>
              <a:t>directly</a:t>
            </a:r>
            <a:r>
              <a:rPr lang="da-DK" dirty="0"/>
              <a:t> from the interpreter </a:t>
            </a:r>
            <a:r>
              <a:rPr lang="da-DK" dirty="0" err="1"/>
              <a:t>without</a:t>
            </a:r>
            <a:r>
              <a:rPr lang="da-DK" dirty="0"/>
              <a:t> </a:t>
            </a:r>
            <a:r>
              <a:rPr lang="da-DK" dirty="0" err="1"/>
              <a:t>using</a:t>
            </a:r>
            <a:r>
              <a:rPr lang="da-DK" dirty="0"/>
              <a:t> Link)</a:t>
            </a:r>
          </a:p>
          <a:p>
            <a:r>
              <a:rPr lang="da-DK" dirty="0"/>
              <a:t>An alternative definition of "Workspace" </a:t>
            </a:r>
            <a:r>
              <a:rPr lang="da-DK" dirty="0" err="1"/>
              <a:t>could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a </a:t>
            </a:r>
            <a:r>
              <a:rPr lang="da-DK" dirty="0" err="1"/>
              <a:t>configuration</a:t>
            </a:r>
            <a:r>
              <a:rPr lang="da-DK" dirty="0"/>
              <a:t> file </a:t>
            </a:r>
            <a:r>
              <a:rPr lang="da-DK" dirty="0" err="1"/>
              <a:t>which</a:t>
            </a:r>
            <a:r>
              <a:rPr lang="da-DK" dirty="0"/>
              <a:t> </a:t>
            </a:r>
            <a:r>
              <a:rPr lang="da-DK" dirty="0" err="1"/>
              <a:t>defines</a:t>
            </a:r>
            <a:r>
              <a:rPr lang="da-DK" dirty="0"/>
              <a:t>…</a:t>
            </a:r>
          </a:p>
          <a:p>
            <a:pPr lvl="1"/>
            <a:r>
              <a:rPr lang="da-DK" dirty="0"/>
              <a:t>A </a:t>
            </a:r>
            <a:r>
              <a:rPr lang="da-DK" dirty="0" err="1"/>
              <a:t>collection</a:t>
            </a:r>
            <a:r>
              <a:rPr lang="da-DK" dirty="0"/>
              <a:t> of </a:t>
            </a:r>
            <a:r>
              <a:rPr lang="da-DK" dirty="0" err="1"/>
              <a:t>projects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opened</a:t>
            </a:r>
            <a:endParaRPr lang="da-DK" dirty="0"/>
          </a:p>
          <a:p>
            <a:pPr lvl="1"/>
            <a:r>
              <a:rPr lang="da-DK" dirty="0"/>
              <a:t>Tools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loaded</a:t>
            </a:r>
            <a:r>
              <a:rPr lang="da-DK" dirty="0"/>
              <a:t> for </a:t>
            </a:r>
            <a:r>
              <a:rPr lang="da-DK" dirty="0" err="1"/>
              <a:t>use</a:t>
            </a:r>
            <a:r>
              <a:rPr lang="da-DK" dirty="0"/>
              <a:t> </a:t>
            </a:r>
            <a:r>
              <a:rPr lang="da-DK" dirty="0" err="1"/>
              <a:t>during</a:t>
            </a:r>
            <a:r>
              <a:rPr lang="da-DK" dirty="0"/>
              <a:t> </a:t>
            </a:r>
            <a:r>
              <a:rPr lang="da-DK" dirty="0" err="1"/>
              <a:t>development</a:t>
            </a:r>
            <a:endParaRPr lang="da-DK" dirty="0"/>
          </a:p>
          <a:p>
            <a:pPr lvl="1"/>
            <a:r>
              <a:rPr lang="da-DK" dirty="0"/>
              <a:t>IDE </a:t>
            </a:r>
            <a:r>
              <a:rPr lang="da-DK" dirty="0" err="1"/>
              <a:t>configuration</a:t>
            </a:r>
            <a:r>
              <a:rPr lang="da-DK" dirty="0"/>
              <a:t> </a:t>
            </a:r>
            <a:r>
              <a:rPr lang="da-DK" dirty="0" err="1"/>
              <a:t>settings</a:t>
            </a:r>
            <a:r>
              <a:rPr lang="da-DK" dirty="0"/>
              <a:t> for the </a:t>
            </a:r>
            <a:r>
              <a:rPr lang="da-DK" dirty="0" err="1"/>
              <a:t>workspace</a:t>
            </a:r>
            <a:r>
              <a:rPr lang="da-DK" dirty="0"/>
              <a:t> (session </a:t>
            </a:r>
            <a:r>
              <a:rPr lang="da-DK" dirty="0" err="1"/>
              <a:t>captions</a:t>
            </a:r>
            <a:r>
              <a:rPr lang="da-DK" dirty="0"/>
              <a:t>, </a:t>
            </a:r>
            <a:r>
              <a:rPr lang="da-DK" dirty="0" err="1"/>
              <a:t>etc</a:t>
            </a:r>
            <a:r>
              <a:rPr lang="da-DK" dirty="0"/>
              <a:t>)</a:t>
            </a:r>
          </a:p>
          <a:p>
            <a:pPr lvl="1"/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F031DE-965F-EE2A-B006-917F063A846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30E5AE-2EE9-53C1-C8AA-CFAAD5030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Further</a:t>
            </a:r>
            <a:r>
              <a:rPr lang="da-DK" dirty="0"/>
              <a:t> </a:t>
            </a:r>
            <a:r>
              <a:rPr lang="da-DK" dirty="0" err="1"/>
              <a:t>ideas</a:t>
            </a:r>
            <a:r>
              <a:rPr lang="da-DK" dirty="0"/>
              <a:t> to support Projects</a:t>
            </a:r>
            <a:endParaRPr lang="LID4096" dirty="0"/>
          </a:p>
        </p:txBody>
      </p:sp>
      <p:pic>
        <p:nvPicPr>
          <p:cNvPr id="1026" name="Picture 2" descr="Dyalog APL - APL Wiki">
            <a:extLst>
              <a:ext uri="{FF2B5EF4-FFF2-40B4-BE49-F238E27FC236}">
                <a16:creationId xmlns:a16="http://schemas.microsoft.com/office/drawing/2014/main" id="{174F429B-9435-68DD-4D34-A06BCC84D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64926"/>
            <a:ext cx="1867508" cy="186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5938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ED915-8025-AA9F-802F-4A8279EE0B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96CF28-6244-4E83-9BCF-6C3980E2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788505"/>
            <a:ext cx="7005527" cy="685535"/>
          </a:xfrm>
        </p:spPr>
        <p:txBody>
          <a:bodyPr/>
          <a:lstStyle/>
          <a:p>
            <a:r>
              <a:rPr lang="da-DK" dirty="0" err="1"/>
              <a:t>Dyalog</a:t>
            </a:r>
            <a:r>
              <a:rPr lang="da-DK" dirty="0"/>
              <a:t>: </a:t>
            </a:r>
            <a:br>
              <a:rPr lang="da-DK" dirty="0"/>
            </a:br>
            <a:r>
              <a:rPr lang="da-DK" dirty="0" err="1"/>
              <a:t>Making</a:t>
            </a:r>
            <a:r>
              <a:rPr lang="da-DK" dirty="0"/>
              <a:t> APL more </a:t>
            </a:r>
            <a:r>
              <a:rPr lang="da-DK" dirty="0" err="1"/>
              <a:t>enjoyable</a:t>
            </a:r>
            <a:endParaRPr lang="LID4096" dirty="0"/>
          </a:p>
        </p:txBody>
      </p:sp>
      <p:pic>
        <p:nvPicPr>
          <p:cNvPr id="2052" name="Picture 4" descr="Tarte Tatin - Lækker opskrift på Fransk æbletærte - Vielskermad.dk">
            <a:extLst>
              <a:ext uri="{FF2B5EF4-FFF2-40B4-BE49-F238E27FC236}">
                <a16:creationId xmlns:a16="http://schemas.microsoft.com/office/drawing/2014/main" id="{BB5CD152-2152-8081-A901-980100C88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911762"/>
            <a:ext cx="3112634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10B8D5E5-ADC4-567C-CFE3-7A6DD9C4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738" y="1911761"/>
            <a:ext cx="3112634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PL logo - APL Wiki">
            <a:extLst>
              <a:ext uri="{FF2B5EF4-FFF2-40B4-BE49-F238E27FC236}">
                <a16:creationId xmlns:a16="http://schemas.microsoft.com/office/drawing/2014/main" id="{AB4420E9-CD40-5ACD-5666-D0747C10B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099" y="1911761"/>
            <a:ext cx="1547801" cy="15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99E548-49EB-B720-F365-B4E05DE2FB2D}"/>
              </a:ext>
            </a:extLst>
          </p:cNvPr>
          <p:cNvSpPr txBox="1"/>
          <p:nvPr/>
        </p:nvSpPr>
        <p:spPr>
          <a:xfrm>
            <a:off x="1322962" y="372569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Tatin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A779D2-EFDC-8CDD-1D98-EA30A3763385}"/>
              </a:ext>
            </a:extLst>
          </p:cNvPr>
          <p:cNvSpPr txBox="1"/>
          <p:nvPr/>
        </p:nvSpPr>
        <p:spPr>
          <a:xfrm>
            <a:off x="6978638" y="372569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Cider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573048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9D2ED915-8025-AA9F-802F-4A8279EE0B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C696CF28-6244-4E83-9BCF-6C3980E2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788505"/>
            <a:ext cx="7005527" cy="685535"/>
          </a:xfrm>
        </p:spPr>
        <p:txBody>
          <a:bodyPr/>
          <a:lstStyle/>
          <a:p>
            <a:r>
              <a:rPr lang="da-DK" dirty="0" err="1"/>
              <a:t>Dyalog</a:t>
            </a:r>
            <a:r>
              <a:rPr lang="da-DK" dirty="0"/>
              <a:t>: </a:t>
            </a:r>
            <a:br>
              <a:rPr lang="da-DK" dirty="0"/>
            </a:br>
            <a:r>
              <a:rPr lang="da-DK" dirty="0" err="1"/>
              <a:t>Making</a:t>
            </a:r>
            <a:r>
              <a:rPr lang="da-DK" dirty="0"/>
              <a:t> APL more </a:t>
            </a:r>
            <a:r>
              <a:rPr lang="da-DK" dirty="0" err="1"/>
              <a:t>enjoyable</a:t>
            </a:r>
            <a:endParaRPr lang="LID4096" dirty="0"/>
          </a:p>
        </p:txBody>
      </p:sp>
      <p:pic>
        <p:nvPicPr>
          <p:cNvPr id="2056" name="Picture 8" descr=" 2056">
            <a:extLst>
              <a:ext uri="{FF2B5EF4-FFF2-40B4-BE49-F238E27FC236}">
                <a16:creationId xmlns:a16="http://schemas.microsoft.com/office/drawing/2014/main" id="{AB4420E9-CD40-5ACD-5666-D0747C10B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98099" y="1911761"/>
            <a:ext cx="1547801" cy="15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 descr=" 6">
            <a:extLst>
              <a:ext uri="{FF2B5EF4-FFF2-40B4-BE49-F238E27FC236}">
                <a16:creationId xmlns:a16="http://schemas.microsoft.com/office/drawing/2014/main" id="{AE99E548-49EB-B720-F365-B4E05DE2FB2D}"/>
              </a:ext>
            </a:extLst>
          </p:cNvPr>
          <p:cNvSpPr txBox="1"/>
          <p:nvPr/>
        </p:nvSpPr>
        <p:spPr>
          <a:xfrm>
            <a:off x="1322962" y="372569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/>
              <a:t>Tatin</a:t>
            </a:r>
            <a:endParaRPr lang="LID4096" dirty="0"/>
          </a:p>
        </p:txBody>
      </p:sp>
      <p:sp>
        <p:nvSpPr>
          <p:cNvPr id="7" name="TextBox 6" descr=" 7">
            <a:extLst>
              <a:ext uri="{FF2B5EF4-FFF2-40B4-BE49-F238E27FC236}">
                <a16:creationId xmlns:a16="http://schemas.microsoft.com/office/drawing/2014/main" id="{42A779D2-EFDC-8CDD-1D98-EA30A3763385}"/>
              </a:ext>
            </a:extLst>
          </p:cNvPr>
          <p:cNvSpPr txBox="1"/>
          <p:nvPr/>
        </p:nvSpPr>
        <p:spPr>
          <a:xfrm>
            <a:off x="6978638" y="372569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Cider</a:t>
            </a:r>
            <a:endParaRPr lang="LID4096" dirty="0"/>
          </a:p>
        </p:txBody>
      </p:sp>
      <p:pic>
        <p:nvPicPr>
          <p:cNvPr id="2" name="Picture 4" descr=" 2">
            <a:extLst>
              <a:ext uri="{FF2B5EF4-FFF2-40B4-BE49-F238E27FC236}">
                <a16:creationId xmlns:a16="http://schemas.microsoft.com/office/drawing/2014/main" id="{184887EA-DF84-67D7-7948-240F80107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9909" y="1814123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 3">
            <a:extLst>
              <a:ext uri="{FF2B5EF4-FFF2-40B4-BE49-F238E27FC236}">
                <a16:creationId xmlns:a16="http://schemas.microsoft.com/office/drawing/2014/main" id="{C9FD6447-6FB0-054B-6B93-CADE3A6C7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>
            <a:off x="6521016" y="1814122"/>
            <a:ext cx="17430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54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9D2ED915-8025-AA9F-802F-4A8279EE0BE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C696CF28-6244-4E83-9BCF-6C3980E2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788505"/>
            <a:ext cx="7005527" cy="685535"/>
          </a:xfrm>
        </p:spPr>
        <p:txBody>
          <a:bodyPr/>
          <a:lstStyle/>
          <a:p>
            <a:r>
              <a:rPr lang="da-DK" dirty="0" err="1"/>
              <a:t>Dyalog</a:t>
            </a:r>
            <a:r>
              <a:rPr lang="da-DK" dirty="0"/>
              <a:t>: </a:t>
            </a:r>
            <a:br>
              <a:rPr lang="da-DK" dirty="0"/>
            </a:br>
            <a:r>
              <a:rPr lang="da-DK" dirty="0" err="1"/>
              <a:t>Making</a:t>
            </a:r>
            <a:r>
              <a:rPr lang="da-DK" dirty="0"/>
              <a:t> APL more </a:t>
            </a:r>
            <a:r>
              <a:rPr lang="da-DK" dirty="0" err="1"/>
              <a:t>enjoyable</a:t>
            </a:r>
            <a:endParaRPr lang="LID4096" dirty="0"/>
          </a:p>
        </p:txBody>
      </p:sp>
      <p:pic>
        <p:nvPicPr>
          <p:cNvPr id="8" name="Content Placeholder 6" descr=" 8">
            <a:extLst>
              <a:ext uri="{FF2B5EF4-FFF2-40B4-BE49-F238E27FC236}">
                <a16:creationId xmlns:a16="http://schemas.microsoft.com/office/drawing/2014/main" id="{E50BF216-0CFA-F05A-4228-93564EA663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86150" y="1667431"/>
            <a:ext cx="2576355" cy="25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839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82873E-212A-10E9-6C2B-5F0F78F1474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3F421-DCE0-DE0E-681E-7943A5BEF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9D1F4F-EBEB-0E66-D80F-DA47E43EF2E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04BA5E-A0BA-21FA-984F-1296D76A5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0F0813-5DEA-55B3-951C-7C97BC3DC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34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C10480F6-0527-C8DE-1EAE-DA0EFAB06A3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129B00E6-4D18-70AC-3AB9-2DDC983C0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Picture 6" descr=" 7">
            <a:extLst>
              <a:ext uri="{FF2B5EF4-FFF2-40B4-BE49-F238E27FC236}">
                <a16:creationId xmlns:a16="http://schemas.microsoft.com/office/drawing/2014/main" id="{AB276156-8518-A405-E2AC-E2D7C0C54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752850"/>
          </a:xfrm>
          <a:prstGeom prst="rect">
            <a:avLst/>
          </a:prstGeom>
        </p:spPr>
      </p:pic>
      <p:sp>
        <p:nvSpPr>
          <p:cNvPr id="3" name="TextBox 2" descr=" 9">
            <a:extLst>
              <a:ext uri="{FF2B5EF4-FFF2-40B4-BE49-F238E27FC236}">
                <a16:creationId xmlns:a16="http://schemas.microsoft.com/office/drawing/2014/main" id="{5B060673-779B-C76A-263B-A93471DEA038}"/>
              </a:ext>
            </a:extLst>
          </p:cNvPr>
          <p:cNvSpPr txBox="1"/>
          <p:nvPr/>
        </p:nvSpPr>
        <p:spPr>
          <a:xfrm>
            <a:off x="1522379" y="4020507"/>
            <a:ext cx="57344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dirty="0"/>
              <a:t>🍾 </a:t>
            </a:r>
            <a:r>
              <a:rPr lang="da-DK" dirty="0" err="1"/>
              <a:t>Finally</a:t>
            </a:r>
            <a:r>
              <a:rPr lang="da-DK" dirty="0"/>
              <a:t>, the </a:t>
            </a:r>
            <a:r>
              <a:rPr lang="da-DK" dirty="0" err="1"/>
              <a:t>first</a:t>
            </a:r>
            <a:r>
              <a:rPr lang="da-DK" dirty="0"/>
              <a:t> </a:t>
            </a:r>
            <a:r>
              <a:rPr lang="da-DK" dirty="0" err="1"/>
              <a:t>Dyalog</a:t>
            </a:r>
            <a:r>
              <a:rPr lang="da-DK" dirty="0"/>
              <a:t> Packages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published</a:t>
            </a:r>
            <a:r>
              <a:rPr lang="da-DK" dirty="0"/>
              <a:t>!</a:t>
            </a:r>
            <a:endParaRPr lang="LID4096" dirty="0"/>
          </a:p>
        </p:txBody>
      </p:sp>
      <p:sp>
        <p:nvSpPr>
          <p:cNvPr id="2" name="Rectangle 1" descr=" 10">
            <a:extLst>
              <a:ext uri="{FF2B5EF4-FFF2-40B4-BE49-F238E27FC236}">
                <a16:creationId xmlns:a16="http://schemas.microsoft.com/office/drawing/2014/main" id="{C8107F85-82B6-48EF-46BD-60431EB1EAF6}"/>
              </a:ext>
            </a:extLst>
          </p:cNvPr>
          <p:cNvSpPr/>
          <p:nvPr/>
        </p:nvSpPr>
        <p:spPr>
          <a:xfrm>
            <a:off x="118916" y="3241296"/>
            <a:ext cx="4783824" cy="426032"/>
          </a:xfrm>
          <a:prstGeom prst="rect">
            <a:avLst/>
          </a:prstGeom>
          <a:solidFill>
            <a:srgbClr val="ED7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6" name="Picture 5" descr=" 12">
            <a:extLst>
              <a:ext uri="{FF2B5EF4-FFF2-40B4-BE49-F238E27FC236}">
                <a16:creationId xmlns:a16="http://schemas.microsoft.com/office/drawing/2014/main" id="{DB4D5EE3-E19E-FF04-3758-35A216C1AE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268" y="592555"/>
            <a:ext cx="3917732" cy="329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02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2F0EE-2E68-AF36-8F3D-34F6DCF7E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 err="1"/>
              <a:t>Developed</a:t>
            </a:r>
            <a:r>
              <a:rPr lang="da-DK" dirty="0"/>
              <a:t> by Kai </a:t>
            </a:r>
            <a:r>
              <a:rPr lang="da-DK" dirty="0" err="1"/>
              <a:t>Jäger</a:t>
            </a:r>
            <a:r>
              <a:rPr lang="da-DK" dirty="0"/>
              <a:t> (</a:t>
            </a:r>
            <a:r>
              <a:rPr lang="da-DK" dirty="0" err="1"/>
              <a:t>first</a:t>
            </a:r>
            <a:r>
              <a:rPr lang="da-DK" dirty="0"/>
              <a:t> lines of </a:t>
            </a:r>
            <a:r>
              <a:rPr lang="da-DK" dirty="0" err="1"/>
              <a:t>code</a:t>
            </a:r>
            <a:r>
              <a:rPr lang="da-DK" dirty="0"/>
              <a:t> </a:t>
            </a:r>
            <a:r>
              <a:rPr lang="da-DK" dirty="0" err="1"/>
              <a:t>written</a:t>
            </a:r>
            <a:r>
              <a:rPr lang="da-DK" dirty="0"/>
              <a:t> in 2020)</a:t>
            </a:r>
          </a:p>
          <a:p>
            <a:r>
              <a:rPr lang="da-DK" dirty="0" err="1"/>
              <a:t>Funded</a:t>
            </a:r>
            <a:r>
              <a:rPr lang="da-DK" dirty="0"/>
              <a:t> by </a:t>
            </a:r>
            <a:r>
              <a:rPr lang="da-DK" dirty="0" err="1"/>
              <a:t>Dyalog</a:t>
            </a:r>
            <a:endParaRPr lang="da-DK" dirty="0"/>
          </a:p>
          <a:p>
            <a:r>
              <a:rPr lang="da-DK" dirty="0" err="1"/>
              <a:t>Designed</a:t>
            </a:r>
            <a:r>
              <a:rPr lang="da-DK" dirty="0"/>
              <a:t> by Kai and </a:t>
            </a:r>
            <a:r>
              <a:rPr lang="da-DK" dirty="0" err="1"/>
              <a:t>Gilgamesh</a:t>
            </a:r>
            <a:r>
              <a:rPr lang="da-DK" dirty="0"/>
              <a:t> </a:t>
            </a:r>
            <a:r>
              <a:rPr lang="da-DK" dirty="0" err="1"/>
              <a:t>Athoraya</a:t>
            </a:r>
            <a:r>
              <a:rPr lang="da-DK" dirty="0"/>
              <a:t> </a:t>
            </a:r>
          </a:p>
          <a:p>
            <a:r>
              <a:rPr lang="da-DK" dirty="0"/>
              <a:t>Input from </a:t>
            </a:r>
            <a:r>
              <a:rPr lang="da-DK" dirty="0" err="1"/>
              <a:t>various</a:t>
            </a:r>
            <a:r>
              <a:rPr lang="da-DK" dirty="0"/>
              <a:t> </a:t>
            </a:r>
            <a:r>
              <a:rPr lang="da-DK" dirty="0" err="1"/>
              <a:t>people</a:t>
            </a:r>
            <a:r>
              <a:rPr lang="da-DK" dirty="0"/>
              <a:t> at </a:t>
            </a:r>
            <a:r>
              <a:rPr lang="da-DK" dirty="0" err="1"/>
              <a:t>Dyalog</a:t>
            </a:r>
            <a:endParaRPr lang="da-DK" dirty="0"/>
          </a:p>
          <a:p>
            <a:r>
              <a:rPr lang="da-DK" dirty="0"/>
              <a:t>Logo by Adam </a:t>
            </a:r>
            <a:r>
              <a:rPr lang="da-DK" dirty="0" err="1"/>
              <a:t>Brudzewsky</a:t>
            </a:r>
            <a:endParaRPr lang="da-DK" dirty="0"/>
          </a:p>
          <a:p>
            <a:r>
              <a:rPr lang="da-DK" dirty="0" err="1"/>
              <a:t>Many</a:t>
            </a:r>
            <a:r>
              <a:rPr lang="da-DK" dirty="0"/>
              <a:t> </a:t>
            </a:r>
            <a:r>
              <a:rPr lang="da-DK" dirty="0" err="1"/>
              <a:t>thanks</a:t>
            </a:r>
            <a:r>
              <a:rPr lang="da-DK" dirty="0"/>
              <a:t> to </a:t>
            </a:r>
            <a:r>
              <a:rPr lang="da-DK" dirty="0" err="1"/>
              <a:t>Davin</a:t>
            </a:r>
            <a:r>
              <a:rPr lang="da-DK" dirty="0"/>
              <a:t> </a:t>
            </a:r>
            <a:r>
              <a:rPr lang="da-DK" dirty="0" err="1"/>
              <a:t>Church</a:t>
            </a:r>
            <a:r>
              <a:rPr lang="da-DK" dirty="0"/>
              <a:t>, the </a:t>
            </a:r>
            <a:r>
              <a:rPr lang="da-DK" dirty="0" err="1"/>
              <a:t>first</a:t>
            </a:r>
            <a:r>
              <a:rPr lang="da-DK" dirty="0"/>
              <a:t> real user of the system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than</a:t>
            </a:r>
            <a:r>
              <a:rPr lang="da-DK" dirty="0"/>
              <a:t> Kai himself</a:t>
            </a:r>
          </a:p>
          <a:p>
            <a:r>
              <a:rPr lang="en-US" dirty="0"/>
              <a:t>Paul Mansour is not to blame for the current design of Tatin, but has been an important inspiration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18AD89-F3C3-C63A-A674-195600CB2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Introducing</a:t>
            </a:r>
            <a:r>
              <a:rPr lang="da-DK" dirty="0"/>
              <a:t> </a:t>
            </a:r>
            <a:r>
              <a:rPr lang="da-DK" dirty="0" err="1"/>
              <a:t>Tatin</a:t>
            </a:r>
            <a:endParaRPr lang="LID4096" dirty="0"/>
          </a:p>
        </p:txBody>
      </p:sp>
      <p:pic>
        <p:nvPicPr>
          <p:cNvPr id="1026" name="Picture 2" descr="Link to Tatin main page">
            <a:extLst>
              <a:ext uri="{FF2B5EF4-FFF2-40B4-BE49-F238E27FC236}">
                <a16:creationId xmlns:a16="http://schemas.microsoft.com/office/drawing/2014/main" id="{807A4E75-755D-70F3-64DD-F733C1332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170" y="1186447"/>
            <a:ext cx="1385303" cy="138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23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F86A8DC8-E4C6-430A-1361-2ADD2975D7C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854F6BDE-5196-FBF6-F474-779310316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BAC1E4C8-9142-70E2-8DC0-2C6AD2F6E56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43D68D37-EB57-3470-5BB8-AFFD9E7A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9" name="Picture 8" descr=" 9">
            <a:extLst>
              <a:ext uri="{FF2B5EF4-FFF2-40B4-BE49-F238E27FC236}">
                <a16:creationId xmlns:a16="http://schemas.microsoft.com/office/drawing/2014/main" id="{023D3AFE-8AC3-D8E6-4C3A-43D45E03A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9684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45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 descr=" 2">
            <a:extLst>
              <a:ext uri="{FF2B5EF4-FFF2-40B4-BE49-F238E27FC236}">
                <a16:creationId xmlns:a16="http://schemas.microsoft.com/office/drawing/2014/main" id="{F86A8DC8-E4C6-430A-1361-2ADD2975D7C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 descr=" 3">
            <a:extLst>
              <a:ext uri="{FF2B5EF4-FFF2-40B4-BE49-F238E27FC236}">
                <a16:creationId xmlns:a16="http://schemas.microsoft.com/office/drawing/2014/main" id="{854F6BDE-5196-FBF6-F474-779310316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Content Placeholder 3" descr=" 4">
            <a:extLst>
              <a:ext uri="{FF2B5EF4-FFF2-40B4-BE49-F238E27FC236}">
                <a16:creationId xmlns:a16="http://schemas.microsoft.com/office/drawing/2014/main" id="{BAC1E4C8-9142-70E2-8DC0-2C6AD2F6E56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Title 4" descr=" 5">
            <a:extLst>
              <a:ext uri="{FF2B5EF4-FFF2-40B4-BE49-F238E27FC236}">
                <a16:creationId xmlns:a16="http://schemas.microsoft.com/office/drawing/2014/main" id="{43D68D37-EB57-3470-5BB8-AFFD9E7AD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9" name="Picture 8" descr=" 9">
            <a:extLst>
              <a:ext uri="{FF2B5EF4-FFF2-40B4-BE49-F238E27FC236}">
                <a16:creationId xmlns:a16="http://schemas.microsoft.com/office/drawing/2014/main" id="{023D3AFE-8AC3-D8E6-4C3A-43D45E03A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96843" cy="5143500"/>
          </a:xfrm>
          <a:prstGeom prst="rect">
            <a:avLst/>
          </a:prstGeom>
        </p:spPr>
      </p:pic>
      <p:pic>
        <p:nvPicPr>
          <p:cNvPr id="6" name="Picture 5" descr=" 7">
            <a:extLst>
              <a:ext uri="{FF2B5EF4-FFF2-40B4-BE49-F238E27FC236}">
                <a16:creationId xmlns:a16="http://schemas.microsoft.com/office/drawing/2014/main" id="{47FA732A-AAC6-5F61-2862-CC097CE18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180" y="0"/>
            <a:ext cx="84216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7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9971</TotalTime>
  <Words>941</Words>
  <Application>Microsoft Office PowerPoint</Application>
  <PresentationFormat>On-screen Show (16:9)</PresentationFormat>
  <Paragraphs>176</Paragraphs>
  <Slides>46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Calibri</vt:lpstr>
      <vt:lpstr>Wingdings</vt:lpstr>
      <vt:lpstr>Arial</vt:lpstr>
      <vt:lpstr>Courier New</vt:lpstr>
      <vt:lpstr>APL385 Unicode</vt:lpstr>
      <vt:lpstr>Sarabun</vt:lpstr>
      <vt:lpstr>Wingdings 2</vt:lpstr>
      <vt:lpstr>Office Theme</vt:lpstr>
      <vt:lpstr>The "P" Words Projects and Packages</vt:lpstr>
      <vt:lpstr>Agenda</vt:lpstr>
      <vt:lpstr>PowerPoint Presentation</vt:lpstr>
      <vt:lpstr>Most Importantly</vt:lpstr>
      <vt:lpstr>PowerPoint Presentation</vt:lpstr>
      <vt:lpstr>PowerPoint Presentation</vt:lpstr>
      <vt:lpstr>Introducing Tatin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Small APL Application</vt:lpstr>
      <vt:lpstr>A Small APL Application</vt:lpstr>
      <vt:lpstr>A Small APL Application</vt:lpstr>
      <vt:lpstr>PowerPoint Presentation</vt:lpstr>
      <vt:lpstr>A bit more structure</vt:lpstr>
      <vt:lpstr>Loading a Package</vt:lpstr>
      <vt:lpstr>Loading a Package</vt:lpstr>
      <vt:lpstr>Loading a Package</vt:lpstr>
      <vt:lpstr>Loading a Package</vt:lpstr>
      <vt:lpstr>PowerPoint Presentation</vt:lpstr>
      <vt:lpstr>More Structure Needed</vt:lpstr>
      <vt:lpstr>Install Package into sibling folder</vt:lpstr>
      <vt:lpstr>PowerPoint Presentation</vt:lpstr>
      <vt:lpstr>PowerPoint Presentation</vt:lpstr>
      <vt:lpstr>And really…</vt:lpstr>
      <vt:lpstr>Another way to enjoy apples</vt:lpstr>
      <vt:lpstr>Another way to enjoy apples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Acre and Dado</vt:lpstr>
      <vt:lpstr>Benefits of Dado</vt:lpstr>
      <vt:lpstr>Downsides of Dado</vt:lpstr>
      <vt:lpstr>Current Status of Tatin and Cider</vt:lpstr>
      <vt:lpstr>Things I'd like to see in Cider v1.0</vt:lpstr>
      <vt:lpstr>Further ideas to support Projects</vt:lpstr>
      <vt:lpstr>Dyalog:  Making APL more enjoyable</vt:lpstr>
      <vt:lpstr>Dyalog:  Making APL more enjoyable</vt:lpstr>
      <vt:lpstr>Dyalog:  Making APL more enjoyable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Fiona Smith</cp:lastModifiedBy>
  <cp:revision>252</cp:revision>
  <dcterms:created xsi:type="dcterms:W3CDTF">2019-07-25T11:46:05Z</dcterms:created>
  <dcterms:modified xsi:type="dcterms:W3CDTF">2022-10-11T08:54:32Z</dcterms:modified>
</cp:coreProperties>
</file>