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76" y="10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D536-65C5-4B29-B3C2-6163471577B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D7E-F71D-495D-AB3C-266F8353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6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D536-65C5-4B29-B3C2-6163471577B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D7E-F71D-495D-AB3C-266F8353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D536-65C5-4B29-B3C2-6163471577B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D7E-F71D-495D-AB3C-266F8353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D536-65C5-4B29-B3C2-6163471577B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D7E-F71D-495D-AB3C-266F8353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7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D536-65C5-4B29-B3C2-6163471577B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D7E-F71D-495D-AB3C-266F8353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D536-65C5-4B29-B3C2-6163471577B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D7E-F71D-495D-AB3C-266F8353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4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D536-65C5-4B29-B3C2-6163471577B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D7E-F71D-495D-AB3C-266F8353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5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D536-65C5-4B29-B3C2-6163471577B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D7E-F71D-495D-AB3C-266F8353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D536-65C5-4B29-B3C2-6163471577B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D7E-F71D-495D-AB3C-266F8353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D536-65C5-4B29-B3C2-6163471577B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D7E-F71D-495D-AB3C-266F8353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D536-65C5-4B29-B3C2-6163471577B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1D7E-F71D-495D-AB3C-266F8353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2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5D536-65C5-4B29-B3C2-6163471577B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61D7E-F71D-495D-AB3C-266F83530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35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833" y="1882306"/>
            <a:ext cx="1096433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FF00"/>
                </a:solidFill>
              </a:rPr>
              <a:t>What? …Another Book on APL?</a:t>
            </a:r>
          </a:p>
          <a:p>
            <a:endParaRPr lang="en-US" sz="3600" b="1" dirty="0"/>
          </a:p>
          <a:p>
            <a:pPr algn="ctr"/>
            <a:r>
              <a:rPr lang="en-US" sz="6000" b="1" i="1" dirty="0">
                <a:solidFill>
                  <a:srgbClr val="00B0F0"/>
                </a:solidFill>
              </a:rPr>
              <a:t>Dr. Raymond Polivka</a:t>
            </a:r>
          </a:p>
          <a:p>
            <a:pPr algn="ctr"/>
            <a:endParaRPr lang="en-US" sz="6000" b="1" i="1" dirty="0">
              <a:solidFill>
                <a:srgbClr val="00B0F0"/>
              </a:solidFill>
            </a:endParaRPr>
          </a:p>
          <a:p>
            <a:pPr algn="ctr"/>
            <a:r>
              <a:rPr lang="en-US" sz="6000" b="1" dirty="0"/>
              <a:t>Polivka@APLclass.com</a:t>
            </a:r>
          </a:p>
          <a:p>
            <a:pPr algn="ctr"/>
            <a:endParaRPr lang="en-US" sz="60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3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833" y="694268"/>
            <a:ext cx="1096433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Reading</a:t>
            </a:r>
          </a:p>
          <a:p>
            <a:endParaRPr lang="en-US" sz="3600" b="1" dirty="0"/>
          </a:p>
          <a:p>
            <a:pPr marL="3314700" lvl="6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Shirley</a:t>
            </a:r>
          </a:p>
          <a:p>
            <a:pPr marL="3314700" lvl="6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3314700" lvl="6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Twenty Examples</a:t>
            </a:r>
          </a:p>
          <a:p>
            <a:pPr marL="3314700" lvl="6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lvl="7"/>
            <a:r>
              <a:rPr lang="en-US" sz="3600" b="1" dirty="0"/>
              <a:t> </a:t>
            </a:r>
            <a:r>
              <a:rPr lang="en-US" sz="3600" b="1" dirty="0">
                <a:solidFill>
                  <a:schemeClr val="accent3"/>
                </a:solidFill>
              </a:rPr>
              <a:t>—</a:t>
            </a:r>
            <a:r>
              <a:rPr lang="en-US" sz="3600" b="1" dirty="0"/>
              <a:t> As Problems</a:t>
            </a:r>
          </a:p>
          <a:p>
            <a:pPr lvl="7"/>
            <a:r>
              <a:rPr lang="en-US" sz="3600" b="1" dirty="0"/>
              <a:t> </a:t>
            </a:r>
          </a:p>
          <a:p>
            <a:pPr lvl="7"/>
            <a:r>
              <a:rPr lang="en-US" sz="3600" b="1" dirty="0">
                <a:solidFill>
                  <a:schemeClr val="accent3"/>
                </a:solidFill>
              </a:rPr>
              <a:t> —</a:t>
            </a:r>
            <a:r>
              <a:rPr lang="en-US" sz="3600" b="1" dirty="0"/>
              <a:t> With Solutions</a:t>
            </a:r>
          </a:p>
        </p:txBody>
      </p:sp>
    </p:spTree>
    <p:extLst>
      <p:ext uri="{BB962C8B-B14F-4D97-AF65-F5344CB8AC3E}">
        <p14:creationId xmlns:p14="http://schemas.microsoft.com/office/powerpoint/2010/main" val="18054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833" y="597706"/>
            <a:ext cx="1096433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FF00"/>
                </a:solidFill>
              </a:rPr>
              <a:t>Thank you.</a:t>
            </a:r>
          </a:p>
          <a:p>
            <a:endParaRPr lang="en-US" sz="3600" b="1" dirty="0">
              <a:solidFill>
                <a:srgbClr val="FFFF00"/>
              </a:solidFill>
            </a:endParaRPr>
          </a:p>
          <a:p>
            <a:pPr algn="ctr"/>
            <a:r>
              <a:rPr lang="en-US" sz="6000" b="1" i="1" dirty="0">
                <a:solidFill>
                  <a:schemeClr val="accent3"/>
                </a:solidFill>
              </a:rPr>
              <a:t>Questions?</a:t>
            </a:r>
          </a:p>
          <a:p>
            <a:pPr algn="ctr"/>
            <a:endParaRPr lang="en-US" sz="6000" b="1" i="1" dirty="0">
              <a:solidFill>
                <a:schemeClr val="accent3"/>
              </a:solidFill>
            </a:endParaRPr>
          </a:p>
          <a:p>
            <a:pPr algn="ctr"/>
            <a:endParaRPr lang="en-US" sz="6000" b="1" i="1" dirty="0">
              <a:solidFill>
                <a:schemeClr val="accent3"/>
              </a:solidFill>
            </a:endParaRPr>
          </a:p>
          <a:p>
            <a:pPr algn="ctr"/>
            <a:r>
              <a:rPr lang="en-US" sz="6000" b="1" dirty="0"/>
              <a:t>APLclass.com/book</a:t>
            </a:r>
          </a:p>
        </p:txBody>
      </p:sp>
    </p:spTree>
    <p:extLst>
      <p:ext uri="{BB962C8B-B14F-4D97-AF65-F5344CB8AC3E}">
        <p14:creationId xmlns:p14="http://schemas.microsoft.com/office/powerpoint/2010/main" val="310262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833" y="1823932"/>
            <a:ext cx="109643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solidFill>
                  <a:srgbClr val="FFFF00"/>
                </a:solidFill>
              </a:rPr>
              <a:t>Programming in APL:</a:t>
            </a:r>
          </a:p>
          <a:p>
            <a:pPr algn="ctr"/>
            <a:r>
              <a:rPr lang="en-US" sz="7200" b="1" i="1" dirty="0">
                <a:solidFill>
                  <a:srgbClr val="FFFF00"/>
                </a:solidFill>
              </a:rPr>
              <a:t>A Beginner’s Guide</a:t>
            </a:r>
          </a:p>
          <a:p>
            <a:pPr algn="ctr"/>
            <a:r>
              <a:rPr lang="en-US" sz="7200" b="1" i="1" dirty="0">
                <a:solidFill>
                  <a:srgbClr val="FFFF00"/>
                </a:solidFill>
              </a:rPr>
              <a:t>for Dyalog APL</a:t>
            </a:r>
          </a:p>
        </p:txBody>
      </p:sp>
    </p:spTree>
    <p:extLst>
      <p:ext uri="{BB962C8B-B14F-4D97-AF65-F5344CB8AC3E}">
        <p14:creationId xmlns:p14="http://schemas.microsoft.com/office/powerpoint/2010/main" val="419102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833" y="694268"/>
            <a:ext cx="1096433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Why?</a:t>
            </a:r>
          </a:p>
          <a:p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3600" b="1" i="1" dirty="0">
                <a:solidFill>
                  <a:srgbClr val="FFFF00"/>
                </a:solidFill>
              </a:rPr>
              <a:t>A need exists…</a:t>
            </a:r>
          </a:p>
          <a:p>
            <a:r>
              <a:rPr lang="en-US" sz="3600" b="1" dirty="0"/>
              <a:t> 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For a gentle introductory orderly textual approach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Available for self-study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Not intended to be an in-depth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503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833" y="694268"/>
            <a:ext cx="109643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Audience</a:t>
            </a:r>
          </a:p>
          <a:p>
            <a:endParaRPr lang="en-US" sz="3600" b="1" dirty="0"/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Young beginners, first time programmers</a:t>
            </a:r>
          </a:p>
          <a:p>
            <a:r>
              <a:rPr lang="en-US" sz="3600" b="1" dirty="0"/>
              <a:t>	Age 13+</a:t>
            </a:r>
          </a:p>
          <a:p>
            <a:endParaRPr lang="en-US" sz="3600" b="1" dirty="0"/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Domain Experts</a:t>
            </a:r>
          </a:p>
          <a:p>
            <a:pPr>
              <a:buClr>
                <a:schemeClr val="accent3"/>
              </a:buClr>
            </a:pPr>
            <a:endParaRPr lang="en-US" sz="3600" b="1" dirty="0"/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Active Teachers</a:t>
            </a:r>
          </a:p>
        </p:txBody>
      </p:sp>
    </p:spTree>
    <p:extLst>
      <p:ext uri="{BB962C8B-B14F-4D97-AF65-F5344CB8AC3E}">
        <p14:creationId xmlns:p14="http://schemas.microsoft.com/office/powerpoint/2010/main" val="7874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833" y="694268"/>
            <a:ext cx="109643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 </a:t>
            </a:r>
          </a:p>
          <a:p>
            <a:endParaRPr lang="en-US" sz="6000" b="1" dirty="0"/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Originated before COVID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Via 2 one-week classes on Problem Solving and APL</a:t>
            </a:r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571500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Taught  Junior and Senior High School students</a:t>
            </a:r>
          </a:p>
        </p:txBody>
      </p:sp>
    </p:spTree>
    <p:extLst>
      <p:ext uri="{BB962C8B-B14F-4D97-AF65-F5344CB8AC3E}">
        <p14:creationId xmlns:p14="http://schemas.microsoft.com/office/powerpoint/2010/main" val="9994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833" y="694268"/>
            <a:ext cx="1096433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General Approach</a:t>
            </a:r>
          </a:p>
          <a:p>
            <a:endParaRPr lang="en-US" sz="6000" b="1" dirty="0"/>
          </a:p>
          <a:p>
            <a:pPr marL="1485900" lvl="2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Tell them what you are going to tell them,</a:t>
            </a:r>
          </a:p>
          <a:p>
            <a:pPr marL="1485900" lvl="2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1485900" lvl="2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Tell them,</a:t>
            </a:r>
          </a:p>
          <a:p>
            <a:pPr marL="1485900" lvl="2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1485900" lvl="2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Tell them what you told them.</a:t>
            </a:r>
          </a:p>
        </p:txBody>
      </p:sp>
    </p:spTree>
    <p:extLst>
      <p:ext uri="{BB962C8B-B14F-4D97-AF65-F5344CB8AC3E}">
        <p14:creationId xmlns:p14="http://schemas.microsoft.com/office/powerpoint/2010/main" val="14242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833" y="694268"/>
            <a:ext cx="1096433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Organization</a:t>
            </a:r>
          </a:p>
          <a:p>
            <a:endParaRPr lang="en-US" sz="3600" b="1" dirty="0"/>
          </a:p>
          <a:p>
            <a:pPr lvl="6"/>
            <a:r>
              <a:rPr lang="en-US" sz="3600" b="1" i="1" dirty="0">
                <a:solidFill>
                  <a:srgbClr val="FFFF00"/>
                </a:solidFill>
              </a:rPr>
              <a:t>Eleven Modules </a:t>
            </a:r>
          </a:p>
          <a:p>
            <a:pPr marL="3314700" lvl="6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Each may take 2–3 sessions</a:t>
            </a:r>
          </a:p>
          <a:p>
            <a:pPr lvl="6"/>
            <a:endParaRPr lang="en-US" sz="3600" b="1" dirty="0"/>
          </a:p>
          <a:p>
            <a:pPr lvl="6"/>
            <a:r>
              <a:rPr lang="en-US" sz="3600" b="1" i="1" dirty="0">
                <a:solidFill>
                  <a:srgbClr val="FFFF00"/>
                </a:solidFill>
              </a:rPr>
              <a:t>Consisting of</a:t>
            </a:r>
          </a:p>
          <a:p>
            <a:pPr marL="3314700" lvl="6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Prose</a:t>
            </a:r>
          </a:p>
          <a:p>
            <a:pPr marL="3314700" lvl="6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Illustrations</a:t>
            </a:r>
          </a:p>
          <a:p>
            <a:pPr marL="3314700" lvl="6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Exercises</a:t>
            </a:r>
          </a:p>
          <a:p>
            <a:pPr marL="3314700" lvl="6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/>
              <a:t>An ending  summary</a:t>
            </a:r>
          </a:p>
        </p:txBody>
      </p:sp>
    </p:spTree>
    <p:extLst>
      <p:ext uri="{BB962C8B-B14F-4D97-AF65-F5344CB8AC3E}">
        <p14:creationId xmlns:p14="http://schemas.microsoft.com/office/powerpoint/2010/main" val="182895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833" y="694268"/>
            <a:ext cx="1096433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Module Titles</a:t>
            </a:r>
          </a:p>
          <a:p>
            <a:endParaRPr lang="en-US" sz="1200" b="1" dirty="0"/>
          </a:p>
          <a:p>
            <a:pPr marL="3200400" lvl="6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Basics (vectors)</a:t>
            </a:r>
          </a:p>
          <a:p>
            <a:pPr marL="3200400" lvl="6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Programming (</a:t>
            </a:r>
            <a:r>
              <a:rPr lang="en-US" sz="3200" b="1" dirty="0" err="1"/>
              <a:t>Dfns</a:t>
            </a:r>
            <a:r>
              <a:rPr lang="en-US" sz="3200" b="1" dirty="0"/>
              <a:t>)</a:t>
            </a:r>
          </a:p>
          <a:p>
            <a:pPr marL="3200400" lvl="6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Scalar Functions</a:t>
            </a:r>
          </a:p>
          <a:p>
            <a:pPr marL="3200400" lvl="6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Matrices</a:t>
            </a:r>
          </a:p>
          <a:p>
            <a:pPr marL="3200400" lvl="6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Array Selection </a:t>
            </a:r>
          </a:p>
          <a:p>
            <a:pPr marL="3200400" lvl="6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Array Inquiry</a:t>
            </a:r>
          </a:p>
          <a:p>
            <a:pPr marL="3200400" lvl="6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Arrays Revisited (nesting)</a:t>
            </a:r>
          </a:p>
          <a:p>
            <a:pPr marL="3200400" lvl="6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Mathematical Facilities </a:t>
            </a:r>
          </a:p>
          <a:p>
            <a:pPr marL="3200400" lvl="6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Operators</a:t>
            </a:r>
          </a:p>
          <a:p>
            <a:pPr marL="3200400" lvl="6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A Return to Programming</a:t>
            </a:r>
          </a:p>
        </p:txBody>
      </p:sp>
    </p:spTree>
    <p:extLst>
      <p:ext uri="{BB962C8B-B14F-4D97-AF65-F5344CB8AC3E}">
        <p14:creationId xmlns:p14="http://schemas.microsoft.com/office/powerpoint/2010/main" val="362443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833" y="694268"/>
            <a:ext cx="1096433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Exercises</a:t>
            </a:r>
          </a:p>
          <a:p>
            <a:endParaRPr lang="en-US" sz="3600" b="1" dirty="0"/>
          </a:p>
          <a:p>
            <a:pPr marL="3314700" lvl="6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</a:rPr>
              <a:t>Essential part of the text</a:t>
            </a:r>
          </a:p>
          <a:p>
            <a:pPr marL="3314700" lvl="6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3314700" lvl="6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</a:rPr>
              <a:t>Currently 108 numbered sets</a:t>
            </a:r>
          </a:p>
          <a:p>
            <a:pPr marL="3314700" lvl="6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3314700" lvl="6" indent="-5715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</a:rPr>
              <a:t>The pattern for each:</a:t>
            </a:r>
          </a:p>
          <a:p>
            <a:pPr lvl="7"/>
            <a:r>
              <a:rPr lang="en-US" sz="3600" b="1" dirty="0"/>
              <a:t> </a:t>
            </a:r>
            <a:r>
              <a:rPr lang="en-US" sz="3600" b="1" dirty="0">
                <a:solidFill>
                  <a:schemeClr val="accent3"/>
                </a:solidFill>
              </a:rPr>
              <a:t>—</a:t>
            </a:r>
            <a:r>
              <a:rPr lang="en-US" sz="3600" b="1" dirty="0"/>
              <a:t> “finger” (enter expressions)</a:t>
            </a:r>
          </a:p>
          <a:p>
            <a:pPr lvl="7"/>
            <a:r>
              <a:rPr lang="en-US" sz="3600" b="1" dirty="0"/>
              <a:t> </a:t>
            </a:r>
            <a:r>
              <a:rPr lang="en-US" sz="3600" b="1" dirty="0">
                <a:solidFill>
                  <a:schemeClr val="accent3"/>
                </a:solidFill>
              </a:rPr>
              <a:t>—</a:t>
            </a:r>
            <a:r>
              <a:rPr lang="en-US" sz="3600" b="1" dirty="0"/>
              <a:t> Create expressions</a:t>
            </a:r>
          </a:p>
          <a:p>
            <a:pPr lvl="7"/>
            <a:r>
              <a:rPr lang="en-US" sz="3600" b="1" dirty="0"/>
              <a:t> </a:t>
            </a:r>
            <a:r>
              <a:rPr lang="en-US" sz="3600" b="1" dirty="0">
                <a:solidFill>
                  <a:schemeClr val="accent3"/>
                </a:solidFill>
              </a:rPr>
              <a:t>—</a:t>
            </a:r>
            <a:r>
              <a:rPr lang="en-US" sz="3600" b="1" dirty="0"/>
              <a:t> Create </a:t>
            </a:r>
            <a:r>
              <a:rPr lang="en-US" sz="3600" b="1" dirty="0" err="1"/>
              <a:t>Dfns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7211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208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McGrew</dc:creator>
  <cp:lastModifiedBy>Fiona Smith</cp:lastModifiedBy>
  <cp:revision>16</cp:revision>
  <dcterms:created xsi:type="dcterms:W3CDTF">2022-09-14T20:58:17Z</dcterms:created>
  <dcterms:modified xsi:type="dcterms:W3CDTF">2022-10-24T07:36:22Z</dcterms:modified>
</cp:coreProperties>
</file>