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7" r:id="rId10"/>
    <p:sldId id="271" r:id="rId11"/>
    <p:sldId id="265" r:id="rId12"/>
    <p:sldId id="272" r:id="rId13"/>
    <p:sldId id="273" r:id="rId14"/>
    <p:sldId id="281" r:id="rId15"/>
    <p:sldId id="268" r:id="rId16"/>
    <p:sldId id="269" r:id="rId17"/>
    <p:sldId id="270" r:id="rId18"/>
    <p:sldId id="278" r:id="rId19"/>
    <p:sldId id="279" r:id="rId20"/>
    <p:sldId id="276" r:id="rId21"/>
    <p:sldId id="280" r:id="rId22"/>
    <p:sldId id="277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1B56D4A-A1BF-4F34-9A78-BCF6F014CAC0}">
          <p14:sldIdLst>
            <p14:sldId id="256"/>
            <p14:sldId id="257"/>
            <p14:sldId id="260"/>
            <p14:sldId id="258"/>
            <p14:sldId id="259"/>
            <p14:sldId id="261"/>
            <p14:sldId id="262"/>
            <p14:sldId id="263"/>
            <p14:sldId id="267"/>
            <p14:sldId id="271"/>
            <p14:sldId id="265"/>
            <p14:sldId id="272"/>
            <p14:sldId id="273"/>
            <p14:sldId id="281"/>
            <p14:sldId id="268"/>
            <p14:sldId id="269"/>
            <p14:sldId id="270"/>
            <p14:sldId id="278"/>
            <p14:sldId id="279"/>
            <p14:sldId id="276"/>
            <p14:sldId id="280"/>
            <p14:sldId id="277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0T05:43:06.0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0 158,'45'-2,"85"-16,-86 10,88-4,-14 3,-10 0,27-1,18-1,20-2,43-3,-190 11,1 0,43-16,-69 20,16-4,1 1,-1 1,1 0,21 0,73 5,-37 0,1-3,83 2,-150 0,-1 0,0 0,1 1,-1 0,0 0,0 1,0 0,-1 1,1-1,-1 1,1 1,7 6,-8-8,0 1,0-1,0-1,0 0,1 0,-1 0,1-1,12 1,6 2,46 8,124 6,238-19,-417 2,0 0,24 7,24 1,30-9,21 1,-51 8,15 0,418-7,-257-4,-6-8,16 1,-239 10,-1 0,0 1,1 0,-1 1,0 0,0 1,0 0,-1 1,19 10,-8-3,-8-7,-1 0,1-1,0 0,0-1,0 0,26 1,86-4,-68-2,455 1,-505 1,0 1,0 0,0 1,-1-1,1 1,0 1,7 3,-6-3,0 0,0 0,0-1,0 0,13 2,34-4,0-2,0-3,63-14,-86 14,37-5,-1 3,72 1,67-5,-117 4,137-12,-224 19,0-1,0 1,0-1,-1 1,1-1,0 0,0 0,0 0,-1 0,1-1,2-1,-5 3,1-1,-1 1,1-1,-1 1,1-1,-1 1,0-1,1 0,-1 1,0-1,1 1,-1-1,0 0,0 1,0-1,1 0,-1 1,0-1,0-1,-1 1,1-1,0 1,-1-1,1 1,-1-1,0 1,1 0,-1-1,0 1,0 0,0 0,-1-2,-12-10,-2 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AD6E9-0575-420E-9DDD-94CAFFFC8FE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96CFE-72B5-4F5C-A590-C1E8A696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6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96CFE-72B5-4F5C-A590-C1E8A696E6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0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334C-A141-0738-5FF5-55AA3ECC3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7BC85F-3DDB-301F-E818-945ECED3A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8BB95-766C-A3BF-100E-BC6E6DC88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FF2D-E623-4E21-B397-6D50322C32F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F0038-DC02-0544-D044-55C6C3238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6E5B8-9BAB-4F2D-5DE3-7BED04B5D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C492-D883-4F52-83D2-D38A6402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5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8505A-A1C5-E8DF-3A6A-DEC3B3B67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BD648-4843-86C3-C211-7FFF286D6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01202-BAC4-F696-2DAE-553DA235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FF2D-E623-4E21-B397-6D50322C32F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CAAF8-4690-123A-87DC-CC48CB44C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19BEE-C6CC-0D86-D17D-150D6B666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C492-D883-4F52-83D2-D38A6402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6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CA36BB-8708-CC76-059B-454676C404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40717-375B-526B-E04C-2401C5CFA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4E530-E20A-973A-A4B0-F75B9E608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FF2D-E623-4E21-B397-6D50322C32F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34783-153A-C77C-4224-55E6BF704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39DC1-E43C-E1D1-E76F-8B4D643E6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C492-D883-4F52-83D2-D38A6402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1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41536-CE8A-A5DD-78F7-1F7B4A805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6C3D8-4639-B288-F104-40B3F0E10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DA205-51CE-1D19-8B2E-432278268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FF2D-E623-4E21-B397-6D50322C32F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D5633-6CBE-211E-57C5-4872122BF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D3E1B-B530-C441-B2EB-0F18B3CA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C492-D883-4F52-83D2-D38A6402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7853A-3DDB-3301-1A8A-BA35CA42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32410-2E48-4E66-39BB-016DD4738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2A8D4-F7F0-CDA0-3C0D-20E749BD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FF2D-E623-4E21-B397-6D50322C32F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9CF2A-87FF-892C-90F8-7B5B8DF1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198D2-756D-4A7E-97A4-49671547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C492-D883-4F52-83D2-D38A6402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1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8430-9854-7F14-3E0B-D342D201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120B3-BFBE-E72C-7F68-AA8EE2CD9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01F40-4B26-162F-ECDF-490F1A1E1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4741E-4A2A-1850-5F75-711B50DA7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FF2D-E623-4E21-B397-6D50322C32F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8C6DC-4EB9-8D39-9BFA-1434628D9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24DAB-C345-3E89-1919-1834F8DA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C492-D883-4F52-83D2-D38A6402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0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2669-246F-A96A-4854-ED206F9A6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F0689-A1E5-022D-0DF1-7BBC59B2D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6ABC3-3CAA-B21F-09F7-ADCF7D72C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4D0ABD-181A-3AF3-4242-AFD1C4A72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B464D0-1F0D-5660-B5B3-5302147F3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81E8F0-3D65-87FB-82C5-3613C4723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FF2D-E623-4E21-B397-6D50322C32F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A322D0-ECA5-1694-7BBC-9E7B5D0AA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54E0AD-AE75-3389-7582-E4C8254A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C492-D883-4F52-83D2-D38A6402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E3024-180B-6F47-30BE-FF71C712F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FC19E-7F57-9F2E-DF47-015C593F5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FF2D-E623-4E21-B397-6D50322C32F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32BC9-0D8C-E436-87BD-F99918E9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2CD41-DDAD-BF87-3FB7-06C65279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C492-D883-4F52-83D2-D38A6402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5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2926D0-F8E1-5BDF-1ADE-1BC8AADFC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FF2D-E623-4E21-B397-6D50322C32F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CCBE88-8981-02DE-84CC-B3A058FA1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C434D-D159-70F1-485F-0996E41B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C492-D883-4F52-83D2-D38A6402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2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E6BBC-94D5-87F7-7553-2C88CDCB8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418CB-3B7D-FD58-B48F-1CB23C17D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943C7-0586-3007-58F4-FDDE083A1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368DE-CCEA-59F7-84D6-66F4E61B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FF2D-E623-4E21-B397-6D50322C32F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428C5-CEA9-765F-BDB8-CEA8F2630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2B834-C541-9A72-3AEC-CB9A7821A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C492-D883-4F52-83D2-D38A6402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0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E23B0-5ABF-BC85-9B1A-FB6497BA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AF9677-0BA3-93C1-52BD-CE50E41D2D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307C9-F893-BE35-14F5-7828B046B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A48B5-A2FD-B2CB-5EAB-5CEFF978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FF2D-E623-4E21-B397-6D50322C32F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D681C-55C9-224E-4060-55766333A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23F42-A0D4-7F4C-942B-2ABE7FE6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C492-D883-4F52-83D2-D38A6402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4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1EB461-0728-200E-2737-F938C0BE7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45E59-3AF4-424F-E1BB-591B88627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505A2-E9E8-3915-BA9B-3F390F42F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1FF2D-E623-4E21-B397-6D50322C32F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85093-9FFD-1486-43FC-51825F812F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C52BA-F613-44D0-0D65-968D459B5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1C492-D883-4F52-83D2-D38A6402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4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mstat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eileenmak/5156330660/in/photolist-8RDxsL-c6FFgh-8nbzfX-8neGnj-8nbzii-8neGm9-95wNko-cd2ZW9-a64iWU-bGWApH-8Svz5q-VZy6G-oCr55c-FfBzX-vXbpd5-4Fmytv-vXbBrJ-wTsUQo-JvGapb-4Zr9YF-vXkdxt-wUcCrD-vXk3Pk-vXkfyT-wBAkFd-vXk3ni-4VTqCS-4kmHRx-7NMsHk-Eoft1r-2dZ9Vjx-8cxKKh-2h5U861-e4Bfpd-6myKb-8cxKS3-J3SSWB-rRHgV-EtgcP-23oN47N-24LGVdz-yTzSx-9nMWxp-Tf2uEQ-xv3wVv-7WQkVR-51wMQ6-6PULu9-7dJonQ-6768jC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75B71-8C98-E59A-1AA0-4281E64D8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rgbClr val="FF0000"/>
                </a:solidFill>
              </a:rPr>
              <a:t>Ta</a:t>
            </a:r>
            <a:r>
              <a:rPr lang="en-US" sz="5400" dirty="0"/>
              <a:t>ming </a:t>
            </a:r>
            <a:r>
              <a:rPr lang="en-US" sz="5400" dirty="0">
                <a:solidFill>
                  <a:srgbClr val="FF0000"/>
                </a:solidFill>
              </a:rPr>
              <a:t>M</a:t>
            </a:r>
            <a:r>
              <a:rPr lang="en-US" sz="5400" dirty="0"/>
              <a:t>athematical </a:t>
            </a:r>
            <a:r>
              <a:rPr lang="en-US" sz="5400" dirty="0">
                <a:solidFill>
                  <a:srgbClr val="FF0000"/>
                </a:solidFill>
              </a:rPr>
              <a:t>P</a:t>
            </a:r>
            <a:r>
              <a:rPr lang="en-US" sz="5400" dirty="0"/>
              <a:t>rogramming in </a:t>
            </a:r>
            <a:r>
              <a:rPr lang="en-US" sz="5400" dirty="0">
                <a:solidFill>
                  <a:srgbClr val="FF0000"/>
                </a:solidFill>
              </a:rPr>
              <a:t>A</a:t>
            </a:r>
            <a:r>
              <a:rPr lang="en-US" sz="5400" dirty="0"/>
              <a:t>PL (</a:t>
            </a:r>
            <a:r>
              <a:rPr lang="en-US" sz="5400" dirty="0" err="1">
                <a:solidFill>
                  <a:srgbClr val="FF0000"/>
                </a:solidFill>
              </a:rPr>
              <a:t>TaMPA</a:t>
            </a:r>
            <a:r>
              <a:rPr lang="en-US" sz="5400" dirty="0"/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5906D-2618-AC28-FBFA-AE20F39B8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Stephen M. Mansour, PhD,</a:t>
            </a:r>
          </a:p>
          <a:p>
            <a:pPr algn="l"/>
            <a:r>
              <a:rPr lang="en-US" dirty="0"/>
              <a:t> Misericordia University</a:t>
            </a:r>
          </a:p>
          <a:p>
            <a:pPr algn="l"/>
            <a:r>
              <a:rPr lang="en-US" dirty="0" err="1"/>
              <a:t>Dyalog</a:t>
            </a:r>
            <a:r>
              <a:rPr lang="en-US" dirty="0"/>
              <a:t> 22, </a:t>
            </a:r>
            <a:r>
              <a:rPr lang="en-US" dirty="0" err="1"/>
              <a:t>Olhao</a:t>
            </a:r>
            <a:r>
              <a:rPr lang="en-US" dirty="0"/>
              <a:t>, Portugal</a:t>
            </a:r>
          </a:p>
          <a:p>
            <a:pPr algn="l"/>
            <a:r>
              <a:rPr lang="en-US" dirty="0"/>
              <a:t>October 12, 2022</a:t>
            </a:r>
          </a:p>
        </p:txBody>
      </p:sp>
      <p:pic>
        <p:nvPicPr>
          <p:cNvPr id="5" name="Picture 4" descr="Complex maths formulae on a blackboard">
            <a:extLst>
              <a:ext uri="{FF2B5EF4-FFF2-40B4-BE49-F238E27FC236}">
                <a16:creationId xmlns:a16="http://schemas.microsoft.com/office/drawing/2014/main" id="{DE682139-7C81-F24F-56A2-B6D69945B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74" r="1825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74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62C94-6014-BF43-7A91-EDFCB2894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2511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NS←maximize</a:t>
            </a:r>
            <a:r>
              <a:rPr lang="en-US" sz="4400" dirty="0">
                <a:solidFill>
                  <a:srgbClr val="00B050"/>
                </a:solidFill>
                <a:latin typeface="APL385 Unicode" panose="020B0709000202000203" pitchFamily="49" charset="0"/>
              </a:rPr>
              <a:t> c x </a:t>
            </a:r>
            <a:r>
              <a:rPr lang="en-US" sz="44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subjectTo</a:t>
            </a:r>
            <a:r>
              <a:rPr lang="en-US" sz="4400" dirty="0">
                <a:solidFill>
                  <a:srgbClr val="00B050"/>
                </a:solidFill>
                <a:latin typeface="APL385 Unicode" panose="020B0709000202000203" pitchFamily="49" charset="0"/>
              </a:rPr>
              <a:t> A x ≤ 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E5C72-D78E-E28E-82A6-4F2B869A4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     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NS← A </a:t>
            </a:r>
            <a:r>
              <a:rPr lang="en-US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x≤b</a:t>
            </a:r>
            <a:endParaRPr lang="en-US" dirty="0">
              <a:solidFill>
                <a:srgbClr val="00B050"/>
              </a:solidFill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  ↓NS.⎕nl 2 3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A    b   </a:t>
            </a:r>
            <a:r>
              <a:rPr lang="en-US" dirty="0" err="1">
                <a:latin typeface="APL385 Unicode" panose="020B0709000202000203" pitchFamily="49" charset="0"/>
              </a:rPr>
              <a:t>rel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  </a:t>
            </a:r>
            <a:r>
              <a:rPr lang="en-US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NS.rel</a:t>
            </a:r>
            <a:endParaRPr lang="en-US" dirty="0">
              <a:solidFill>
                <a:srgbClr val="00B050"/>
              </a:solidFill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≤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     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NS←  c x </a:t>
            </a:r>
            <a:r>
              <a:rPr lang="en-US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subjectTo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NS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  ↓NS.⎕nl 2 3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A   T    b     c    </a:t>
            </a:r>
            <a:r>
              <a:rPr lang="en-US" dirty="0" err="1">
                <a:latin typeface="APL385 Unicode" panose="020B0709000202000203" pitchFamily="49" charset="0"/>
              </a:rPr>
              <a:t>rel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  <a:latin typeface="APL385 Unicode" panose="020B0709000202000203" pitchFamily="49" charset="0"/>
              </a:rPr>
              <a:t>     NS.T   </a:t>
            </a:r>
            <a:r>
              <a:rPr lang="fr-FR" dirty="0">
                <a:latin typeface="APL385 Unicode" panose="020B0709000202000203" pitchFamily="49" charset="0"/>
              </a:rPr>
              <a:t>⍝ Tableau</a:t>
            </a:r>
          </a:p>
          <a:p>
            <a:pPr marL="0" indent="0">
              <a:buNone/>
            </a:pPr>
            <a:r>
              <a:rPr lang="fr-FR" dirty="0">
                <a:latin typeface="APL385 Unicode" panose="020B0709000202000203" pitchFamily="49" charset="0"/>
              </a:rPr>
              <a:t> 200  1  1  1 1 0 0</a:t>
            </a:r>
          </a:p>
          <a:p>
            <a:pPr marL="0" indent="0">
              <a:buNone/>
            </a:pPr>
            <a:r>
              <a:rPr lang="fr-FR" dirty="0">
                <a:latin typeface="APL385 Unicode" panose="020B0709000202000203" pitchFamily="49" charset="0"/>
              </a:rPr>
              <a:t>1566  9  6  8 0 1 0</a:t>
            </a:r>
          </a:p>
          <a:p>
            <a:pPr marL="0" indent="0">
              <a:buNone/>
            </a:pPr>
            <a:r>
              <a:rPr lang="fr-FR" dirty="0">
                <a:latin typeface="APL385 Unicode" panose="020B0709000202000203" pitchFamily="49" charset="0"/>
              </a:rPr>
              <a:t>2880 12 16 13 0 0 1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   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604D5-D0FD-7868-2438-B8CF2E45A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14055"/>
            <a:ext cx="5181600" cy="45629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</a:t>
            </a:r>
            <a:r>
              <a:rPr lang="en-US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NS←maximize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NS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NS.⎕</a:t>
            </a:r>
            <a:r>
              <a:rPr lang="en-US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nl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2 3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A          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Decision   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Objective  </a:t>
            </a:r>
          </a:p>
          <a:p>
            <a:pPr marL="0" indent="0">
              <a:buNone/>
            </a:pPr>
            <a:r>
              <a:rPr lang="en-US" dirty="0" err="1">
                <a:latin typeface="APL385 Unicode" panose="020B0709000202000203" pitchFamily="49" charset="0"/>
              </a:rPr>
              <a:t>ReducedCost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APL385 Unicode" panose="020B0709000202000203" pitchFamily="49" charset="0"/>
              </a:rPr>
              <a:t>ShadowPrice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T          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b          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c          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optimum    </a:t>
            </a:r>
          </a:p>
          <a:p>
            <a:pPr marL="0" indent="0">
              <a:buNone/>
            </a:pPr>
            <a:r>
              <a:rPr lang="en-US" dirty="0" err="1">
                <a:latin typeface="APL385 Unicode" panose="020B0709000202000203" pitchFamily="49" charset="0"/>
              </a:rPr>
              <a:t>rel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518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CE8EF-B922-0BCC-4B93-3990D2AD9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x</a:t>
            </a:r>
            <a:r>
              <a:rPr lang="en-US" dirty="0"/>
              <a:t> operator depends upon the structure and class of its operands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42E10-8C68-84A9-9EE6-68568B8B1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x←{⍝⍺⍺:  A Matrix  a[</a:t>
            </a:r>
            <a:r>
              <a:rPr lang="en-US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i;j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] = coefficient of </a:t>
            </a:r>
            <a:r>
              <a:rPr lang="en-US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ith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constraint, </a:t>
            </a:r>
            <a:r>
              <a:rPr lang="en-US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jth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variable  or function array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⍝⍵⍵:  Relation, e.g. ≤ or train (≤,=,≥) or </a:t>
            </a:r>
            <a:r>
              <a:rPr lang="en-US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subjectTo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function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⍝⍵:   b - right hand side of constraints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⍝←:   Namespace containing values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  2=⎕NC'⍵':⍺⍺{NS←⎕NS''        ⍝ Create namespace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      </a:t>
            </a:r>
            <a:r>
              <a:rPr lang="en-US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NS.b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←⍵ ⋄ </a:t>
            </a:r>
            <a:r>
              <a:rPr lang="en-US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NS.rel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←⍵⍵      ⍝ Assign values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      NS.A←⍺⍺ ⋄ NS}⍵⍵ ⍵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  NS←⍵                        ⍝ Right argument is namespace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  3=⎕NC'⍺⍺':⍺⍺{⍵.c←⍺⍺ ⋄ G←⍵⍵  ⍝ Is left operand an array?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      ⍵}⍵⍵ ⍵                  ⍝ Is objective a function?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  NS.T←⍵⍵ ⍵                   ⍝ Build tableau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  </a:t>
            </a:r>
            <a:r>
              <a:rPr lang="en-US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c←NS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.⍺⍺                     ⍝ Coefficients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  </a:t>
            </a:r>
            <a:r>
              <a:rPr lang="en-US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NS.c←c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  NS}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9187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667C7-D7C3-FB19-5F8B-10A183A1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8766"/>
          </a:xfrm>
        </p:spPr>
        <p:txBody>
          <a:bodyPr/>
          <a:lstStyle/>
          <a:p>
            <a:r>
              <a:rPr lang="en-US" dirty="0"/>
              <a:t>The optimize operator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FB6CF1-BF3A-5A55-2925-50DF8EDE1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760" y="1797916"/>
            <a:ext cx="7924187" cy="435133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FE24255-27DA-E4FB-E57E-5DE79B1C862C}"/>
                  </a:ext>
                </a:extLst>
              </p14:cNvPr>
              <p14:cNvContentPartPr/>
              <p14:nvPr/>
            </p14:nvContentPartPr>
            <p14:xfrm>
              <a:off x="2181720" y="4341905"/>
              <a:ext cx="2443680" cy="82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FE24255-27DA-E4FB-E57E-5DE79B1C86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7720" y="4233905"/>
                <a:ext cx="2551320" cy="29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119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4A9F-CC3E-C113-DC78-857C8A192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primal algorithm does most of the work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FC8CDC-D135-E2DA-7D44-78ED56982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7716" y="1825625"/>
            <a:ext cx="9556567" cy="4351338"/>
          </a:xfrm>
        </p:spPr>
      </p:pic>
    </p:spTree>
    <p:extLst>
      <p:ext uri="{BB962C8B-B14F-4D97-AF65-F5344CB8AC3E}">
        <p14:creationId xmlns:p14="http://schemas.microsoft.com/office/powerpoint/2010/main" val="3652988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DDA7B9-C09C-451A-F521-57EF64064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06" y="0"/>
            <a:ext cx="11607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58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69CA4253-180A-3A95-33C2-06BF9BF61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6" y="137400"/>
            <a:ext cx="8584163" cy="645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45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DD8DDF-FB22-141A-6DB9-6FE7119AF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456" y="0"/>
            <a:ext cx="9277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72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0B3BE-D503-7DDD-F18E-95F273C7C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01" y="0"/>
            <a:ext cx="11378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39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63E264-F2E2-B32A-4506-5C898D6A1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04" y="145473"/>
            <a:ext cx="1053059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152709-5579-2877-78E0-950C70D23F7F}"/>
              </a:ext>
            </a:extLst>
          </p:cNvPr>
          <p:cNvSpPr txBox="1"/>
          <p:nvPr/>
        </p:nvSpPr>
        <p:spPr>
          <a:xfrm>
            <a:off x="3948545" y="145473"/>
            <a:ext cx="481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Removing a Constraint</a:t>
            </a:r>
          </a:p>
        </p:txBody>
      </p:sp>
    </p:spTree>
    <p:extLst>
      <p:ext uri="{BB962C8B-B14F-4D97-AF65-F5344CB8AC3E}">
        <p14:creationId xmlns:p14="http://schemas.microsoft.com/office/powerpoint/2010/main" val="3741461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83BDB-68A1-407E-8CEB-F71CBF2E9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42" y="96981"/>
            <a:ext cx="1071896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853854-7F07-59F1-74D4-D3E7C93E8B21}"/>
              </a:ext>
            </a:extLst>
          </p:cNvPr>
          <p:cNvSpPr txBox="1"/>
          <p:nvPr/>
        </p:nvSpPr>
        <p:spPr>
          <a:xfrm>
            <a:off x="4066309" y="16625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Adding a Constraint</a:t>
            </a:r>
          </a:p>
        </p:txBody>
      </p:sp>
    </p:spTree>
    <p:extLst>
      <p:ext uri="{BB962C8B-B14F-4D97-AF65-F5344CB8AC3E}">
        <p14:creationId xmlns:p14="http://schemas.microsoft.com/office/powerpoint/2010/main" val="119830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4EEA1-52AE-5034-8EBE-DE62B7A68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Dyalog</a:t>
            </a:r>
            <a:r>
              <a:rPr lang="en-US" dirty="0"/>
              <a:t> App Library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9E1C9-E344-99CA-3B1E-75416C3F2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TAMSTAT</a:t>
            </a:r>
            <a:r>
              <a:rPr lang="en-US" dirty="0"/>
              <a:t> – </a:t>
            </a:r>
            <a:r>
              <a:rPr lang="en-US" dirty="0" err="1">
                <a:solidFill>
                  <a:srgbClr val="C00000"/>
                </a:solidFill>
              </a:rPr>
              <a:t>TAM</a:t>
            </a:r>
            <a:r>
              <a:rPr lang="en-US" dirty="0" err="1"/>
              <a:t>ing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STAT</a:t>
            </a:r>
            <a:r>
              <a:rPr lang="en-US" dirty="0" err="1"/>
              <a:t>istics</a:t>
            </a:r>
            <a:r>
              <a:rPr lang="en-US" dirty="0"/>
              <a:t> Package </a:t>
            </a:r>
          </a:p>
          <a:p>
            <a:pPr marL="457200" lvl="1" indent="0">
              <a:buNone/>
            </a:pPr>
            <a:r>
              <a:rPr lang="en-US" dirty="0"/>
              <a:t>New features include</a:t>
            </a:r>
          </a:p>
          <a:p>
            <a:pPr lvl="1"/>
            <a:r>
              <a:rPr lang="en-US" dirty="0"/>
              <a:t>Non-Parametric Statistics</a:t>
            </a:r>
          </a:p>
          <a:p>
            <a:pPr lvl="1"/>
            <a:r>
              <a:rPr lang="en-US" dirty="0"/>
              <a:t>New </a:t>
            </a:r>
            <a:r>
              <a:rPr lang="en-US" dirty="0" err="1"/>
              <a:t>Anova</a:t>
            </a:r>
            <a:r>
              <a:rPr lang="en-US" dirty="0"/>
              <a:t> Designs</a:t>
            </a:r>
          </a:p>
          <a:p>
            <a:pPr lvl="1"/>
            <a:r>
              <a:rPr lang="en-US" dirty="0"/>
              <a:t>Theoretical Probability Graphics</a:t>
            </a:r>
          </a:p>
          <a:p>
            <a:r>
              <a:rPr lang="en-US" dirty="0">
                <a:solidFill>
                  <a:srgbClr val="C00000"/>
                </a:solidFill>
              </a:rPr>
              <a:t>ADAGE</a:t>
            </a:r>
            <a:r>
              <a:rPr lang="en-US" dirty="0"/>
              <a:t> –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D</a:t>
            </a:r>
            <a:r>
              <a:rPr lang="en-US" dirty="0" err="1"/>
              <a:t>yalog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PL </a:t>
            </a:r>
            <a:r>
              <a:rPr lang="en-US" dirty="0">
                <a:solidFill>
                  <a:srgbClr val="C00000"/>
                </a:solidFill>
              </a:rPr>
              <a:t>G</a:t>
            </a:r>
            <a:r>
              <a:rPr lang="en-US" dirty="0"/>
              <a:t>eneralized </a:t>
            </a:r>
            <a:r>
              <a:rPr lang="en-US" dirty="0">
                <a:solidFill>
                  <a:srgbClr val="C00000"/>
                </a:solidFill>
              </a:rPr>
              <a:t>E</a:t>
            </a:r>
            <a:r>
              <a:rPr lang="en-US" dirty="0"/>
              <a:t>quation Solver</a:t>
            </a:r>
          </a:p>
          <a:p>
            <a:r>
              <a:rPr lang="en-US" dirty="0">
                <a:solidFill>
                  <a:srgbClr val="C00000"/>
                </a:solidFill>
              </a:rPr>
              <a:t>TAMSTOP</a:t>
            </a:r>
            <a:r>
              <a:rPr lang="en-US" dirty="0"/>
              <a:t> –</a:t>
            </a:r>
            <a:r>
              <a:rPr lang="en-US" dirty="0" err="1">
                <a:solidFill>
                  <a:srgbClr val="C00000"/>
                </a:solidFill>
              </a:rPr>
              <a:t>TAM</a:t>
            </a:r>
            <a:r>
              <a:rPr lang="en-US" dirty="0" err="1"/>
              <a:t>ing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ST</a:t>
            </a:r>
            <a:r>
              <a:rPr lang="en-US" dirty="0" err="1"/>
              <a:t>ock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OP</a:t>
            </a:r>
            <a:r>
              <a:rPr lang="en-US" dirty="0" err="1"/>
              <a:t>tions</a:t>
            </a:r>
            <a:endParaRPr lang="en-US" dirty="0"/>
          </a:p>
          <a:p>
            <a:r>
              <a:rPr lang="en-US" dirty="0" err="1">
                <a:solidFill>
                  <a:srgbClr val="C00000"/>
                </a:solidFill>
              </a:rPr>
              <a:t>TaMPA</a:t>
            </a:r>
            <a:r>
              <a:rPr lang="en-US" dirty="0"/>
              <a:t> </a:t>
            </a:r>
            <a:r>
              <a:rPr lang="en-US"/>
              <a:t>– </a:t>
            </a:r>
            <a:r>
              <a:rPr lang="en-US">
                <a:solidFill>
                  <a:srgbClr val="C00000"/>
                </a:solidFill>
              </a:rPr>
              <a:t>Ta</a:t>
            </a:r>
            <a:r>
              <a:rPr lang="en-US"/>
              <a:t>ming 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/>
              <a:t>athematical </a:t>
            </a:r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dirty="0"/>
              <a:t>rogramming in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PL</a:t>
            </a:r>
          </a:p>
        </p:txBody>
      </p:sp>
    </p:spTree>
    <p:extLst>
      <p:ext uri="{BB962C8B-B14F-4D97-AF65-F5344CB8AC3E}">
        <p14:creationId xmlns:p14="http://schemas.microsoft.com/office/powerpoint/2010/main" val="207374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12CC7-F6D4-F609-E551-305CCDFA8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rmAutofit/>
          </a:bodyPr>
          <a:lstStyle/>
          <a:p>
            <a:r>
              <a:rPr lang="en-US" sz="4000" dirty="0"/>
              <a:t>Example 2:  </a:t>
            </a:r>
            <a:r>
              <a:rPr lang="en-US" sz="4000" dirty="0" err="1"/>
              <a:t>Weedwacker</a:t>
            </a:r>
            <a:r>
              <a:rPr lang="en-US" sz="4000" dirty="0"/>
              <a:t> Company – Make or Buy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B7DA2-ABD0-7F58-0319-35BFD3A12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56855"/>
            <a:ext cx="5181600" cy="50201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company produces two types of lawn trimmers:  Electric and Gas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3CE02-3CE6-E635-9CE0-61C558E0D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56855"/>
            <a:ext cx="5334000" cy="50201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400" dirty="0">
                <a:latin typeface="APL385 Unicode" panose="020B0709000202000203" pitchFamily="49" charset="0"/>
              </a:rPr>
              <a:t>   </a:t>
            </a:r>
            <a:r>
              <a:rPr lang="en-US" sz="1800" dirty="0">
                <a:solidFill>
                  <a:srgbClr val="00B050"/>
                </a:solidFill>
                <a:latin typeface="APL385 Unicode" panose="020B0709000202000203" pitchFamily="49" charset="0"/>
              </a:rPr>
              <a:t>c←55 85 67 95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00B050"/>
                </a:solidFill>
                <a:latin typeface="APL385 Unicode" panose="020B0709000202000203" pitchFamily="49" charset="0"/>
              </a:rPr>
              <a:t>  A←1 0 1 0 0 1 0 1 .2 .4 0 0 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00B050"/>
                </a:solidFill>
                <a:latin typeface="APL385 Unicode" panose="020B0709000202000203" pitchFamily="49" charset="0"/>
              </a:rPr>
              <a:t>  A,←.3 .5 0 0 .1 .1 0 0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00B050"/>
                </a:solidFill>
                <a:latin typeface="APL385 Unicode" panose="020B0709000202000203" pitchFamily="49" charset="0"/>
              </a:rPr>
              <a:t>  A←5 4⍴A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00B050"/>
                </a:solidFill>
                <a:latin typeface="APL385 Unicode" panose="020B0709000202000203" pitchFamily="49" charset="0"/>
              </a:rPr>
              <a:t>  b←30000 15000 10000 15000 5000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00B050"/>
                </a:solidFill>
                <a:latin typeface="APL385 Unicode" panose="020B0709000202000203" pitchFamily="49" charset="0"/>
              </a:rPr>
              <a:t>  rel←=,=,≤,≤,≤ 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00B050"/>
                </a:solidFill>
                <a:latin typeface="APL385 Unicode" panose="020B0709000202000203" pitchFamily="49" charset="0"/>
              </a:rPr>
              <a:t>  NS←minimize c x subjectTo A x rel b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00B050"/>
                </a:solidFill>
                <a:latin typeface="APL385 Unicode" panose="020B0709000202000203" pitchFamily="49" charset="0"/>
              </a:rPr>
              <a:t>  NS.Decision </a:t>
            </a:r>
          </a:p>
          <a:p>
            <a:pPr marL="0" indent="0">
              <a:buNone/>
            </a:pPr>
            <a:r>
              <a:rPr lang="pt-BR" sz="1800" dirty="0">
                <a:latin typeface="APL385 Unicode" panose="020B0709000202000203" pitchFamily="49" charset="0"/>
              </a:rPr>
              <a:t>30000 10000 0 5000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00B050"/>
                </a:solidFill>
                <a:latin typeface="APL385 Unicode" panose="020B0709000202000203" pitchFamily="49" charset="0"/>
              </a:rPr>
              <a:t>     NS.Objective  </a:t>
            </a:r>
            <a:r>
              <a:rPr lang="pt-BR" sz="1800" dirty="0">
                <a:latin typeface="APL385 Unicode" panose="020B0709000202000203" pitchFamily="49" charset="0"/>
              </a:rPr>
              <a:t>⍝ Total Cost</a:t>
            </a:r>
          </a:p>
          <a:p>
            <a:pPr marL="0" indent="0">
              <a:buNone/>
            </a:pPr>
            <a:r>
              <a:rPr lang="pt-BR" sz="1800" dirty="0">
                <a:latin typeface="APL385 Unicode" panose="020B0709000202000203" pitchFamily="49" charset="0"/>
              </a:rPr>
              <a:t>2975000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00B050"/>
                </a:solidFill>
                <a:latin typeface="APL385 Unicode" panose="020B0709000202000203" pitchFamily="49" charset="0"/>
              </a:rPr>
              <a:t>     NS.ShadowPrice </a:t>
            </a:r>
          </a:p>
          <a:p>
            <a:pPr marL="0" indent="0">
              <a:buNone/>
            </a:pPr>
            <a:r>
              <a:rPr lang="pt-BR" sz="1800" dirty="0">
                <a:latin typeface="APL385 Unicode" panose="020B0709000202000203" pitchFamily="49" charset="0"/>
              </a:rPr>
              <a:t>60 95 ¯25 0 0      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00B050"/>
                </a:solidFill>
                <a:latin typeface="APL385 Unicode" panose="020B0709000202000203" pitchFamily="49" charset="0"/>
              </a:rPr>
              <a:t>       NS.ReducedCost </a:t>
            </a:r>
          </a:p>
          <a:p>
            <a:pPr marL="0" indent="0">
              <a:buNone/>
            </a:pPr>
            <a:r>
              <a:rPr lang="pt-BR" sz="1800" dirty="0">
                <a:latin typeface="APL385 Unicode" panose="020B0709000202000203" pitchFamily="49" charset="0"/>
              </a:rPr>
              <a:t>0 0 7 0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C9531C-CEDB-88AE-E35F-DA68F9E6D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66" y="1994635"/>
            <a:ext cx="4667065" cy="1672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77E884-C046-25C6-2CE2-98A0F5F07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635" y="3960458"/>
            <a:ext cx="4011710" cy="256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1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747C42-CD99-3225-A1EB-4EA1A43FF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925" y="0"/>
            <a:ext cx="9484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27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D4C95-A02D-7416-82AF-5F5736328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020"/>
          </a:xfrm>
        </p:spPr>
        <p:txBody>
          <a:bodyPr>
            <a:normAutofit/>
          </a:bodyPr>
          <a:lstStyle/>
          <a:p>
            <a:r>
              <a:rPr lang="en-US" sz="3200" b="1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3:  Garden City Beach – How Many Lifeguards?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CF516B-DE45-DF3A-BC00-5A83BF97F8D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129146"/>
                <a:ext cx="5181600" cy="5047817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Each summer, the city hires lifeguards to assign five consecutive days each week followed by two days off.  The city’s insurance company requires the minimum number of lifeguards each day:</a:t>
                </a:r>
              </a:p>
              <a:p>
                <a:pPr>
                  <a:lnSpc>
                    <a:spcPct val="120000"/>
                  </a:lnSpc>
                </a:pPr>
                <a:endParaRPr lang="en-US" sz="18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Number of workers who start on the following Day:  i.e. Day </a:t>
                </a:r>
                <a:r>
                  <a:rPr lang="en-US" sz="1800" dirty="0">
                    <a:effectLst/>
                    <a:latin typeface="APL385 Unicode" panose="020B0709000202000203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7|i+1</a:t>
                </a:r>
              </a:p>
              <a:p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CF516B-DE45-DF3A-BC00-5A83BF97F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129146"/>
                <a:ext cx="5181600" cy="5047817"/>
              </a:xfrm>
              <a:blipFill>
                <a:blip r:embed="rId2"/>
                <a:stretch>
                  <a:fillRect l="-824" t="-604" r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98596-B10F-4B33-5544-999F4C3EB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80655"/>
            <a:ext cx="5181600" cy="50963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   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EX3←⎕NS ‘’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EX3.A←(-⍳7)⌽⍤0 1⊢1 5 1/0 1 0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EX3.b←18 17 16 16 16 14 19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EX3.c←7/1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EX3.optimum←⌊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EX3.rel←≥,≥,≥,≥,≥,≥,≥      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EX3←LP EX3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EX3.Decision 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4.6 1.6 5.6 1.6 5.6 3.6 0.6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   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EX3←IP EX3 </a:t>
            </a:r>
            <a:r>
              <a:rPr lang="en-US" dirty="0">
                <a:latin typeface="APL385 Unicode" panose="020B0709000202000203" pitchFamily="49" charset="0"/>
              </a:rPr>
              <a:t>⍝ Must be integer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EX3.Decision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3 3 5 0 8 2 3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   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EX3.Objective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C9194D-8108-E105-D02F-332BFCF83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30" y="2332589"/>
            <a:ext cx="4736739" cy="8387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C34052-2E74-FF4E-5571-A5E3D58F4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557" y="3822992"/>
            <a:ext cx="3395552" cy="255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8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C01B7-AF92-FBC8-C695-6B29457A3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87083-D932-C9B8-2586-BEB70AB3C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Optimization techniques can extended to the following</a:t>
            </a:r>
          </a:p>
          <a:p>
            <a:pPr lvl="1"/>
            <a:r>
              <a:rPr lang="en-US" dirty="0"/>
              <a:t>LP – Linear Programming</a:t>
            </a:r>
          </a:p>
          <a:p>
            <a:pPr lvl="1"/>
            <a:r>
              <a:rPr lang="en-US" dirty="0"/>
              <a:t>IP  - Integer Programming</a:t>
            </a:r>
          </a:p>
          <a:p>
            <a:pPr lvl="1"/>
            <a:r>
              <a:rPr lang="en-US" dirty="0"/>
              <a:t>TP – Transportation Problem</a:t>
            </a:r>
          </a:p>
          <a:p>
            <a:pPr lvl="1"/>
            <a:r>
              <a:rPr lang="en-US" dirty="0"/>
              <a:t>NLP – Non-linear Programming</a:t>
            </a:r>
          </a:p>
          <a:p>
            <a:r>
              <a:rPr lang="en-US" dirty="0"/>
              <a:t>We can use HTML Renderer via Abacus to generate the user interface.</a:t>
            </a:r>
          </a:p>
          <a:p>
            <a:pPr lvl="1"/>
            <a:r>
              <a:rPr lang="en-US" dirty="0"/>
              <a:t>Insert and Delete Rows and Columns</a:t>
            </a:r>
          </a:p>
          <a:p>
            <a:pPr lvl="1"/>
            <a:r>
              <a:rPr lang="en-US" dirty="0"/>
              <a:t>Use Checkboxes and Drop-Downs where useful.</a:t>
            </a:r>
          </a:p>
          <a:p>
            <a:r>
              <a:rPr lang="en-US" dirty="0"/>
              <a:t>Web site and Documentation</a:t>
            </a:r>
          </a:p>
          <a:p>
            <a:pPr lvl="1"/>
            <a:r>
              <a:rPr lang="en-US" dirty="0">
                <a:hlinkClick r:id="rId2"/>
              </a:rPr>
              <a:t>www.tamstat.com</a:t>
            </a:r>
            <a:endParaRPr lang="en-US" dirty="0"/>
          </a:p>
          <a:p>
            <a:pPr lvl="1"/>
            <a:r>
              <a:rPr lang="en-US"/>
              <a:t>Paper:  Optimizing </a:t>
            </a:r>
            <a:r>
              <a:rPr lang="en-US" dirty="0"/>
              <a:t>with Defined Operators</a:t>
            </a:r>
          </a:p>
        </p:txBody>
      </p:sp>
    </p:spTree>
    <p:extLst>
      <p:ext uri="{BB962C8B-B14F-4D97-AF65-F5344CB8AC3E}">
        <p14:creationId xmlns:p14="http://schemas.microsoft.com/office/powerpoint/2010/main" val="244727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CB14-C43F-DC44-227B-E13C8690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Mathematical Programming (MP)?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D0D71D-0E5D-0FF7-3FF4-CFBF73C24B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mathematical program (MP) has three components: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Decision Variables – e.g. How much product to make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Objective Function  - e.g. profit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Constraints – e.g. resource limitations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Linear Programming (LP) is a special case of mathematical programming where 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, and 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D0D71D-0E5D-0FF7-3FF4-CFBF73C24B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6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AB439-742A-C2AA-F908-86F93C15B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851872-6F34-4528-DEB1-FE35CED9F5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linear programming we can replace summations with matrix notation.</a:t>
                </a:r>
              </a:p>
              <a:p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matrix notation for linear programming (LP) is:</a:t>
                </a:r>
              </a:p>
              <a:p>
                <a:pPr marL="0" indent="0" algn="ctr">
                  <a:buNone/>
                </a:pP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subject to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𝐴𝑥</m:t>
                    </m:r>
                    <m:r>
                      <a:rPr lang="en-US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Where c is the vector of coefficients in the objective function, A is a matrix of coefficients for the constraints, b is a vector of resource limitations, and x is a vector of decision variables. </a:t>
                </a:r>
              </a:p>
              <a:p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APL 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 a natural way to handle linear programming due to its array handling capabilities.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851872-6F34-4528-DEB1-FE35CED9F5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82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8FDFA-866D-0C3E-2E2B-FCC0B6CFC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45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APL Syntax for LP/NLP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7DC81-0194-D9CE-7396-C4BF00450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709"/>
            <a:ext cx="10515600" cy="4184073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propose the following syntax for linear programming (LP) or (NLP) :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</a:t>
            </a:r>
            <a:r>
              <a:rPr lang="en-US" dirty="0">
                <a:latin typeface="APL385 Unicode" panose="020B0709000202000203" pitchFamily="49" charset="0"/>
              </a:rPr>
              <a:t>NS ←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⌈ </a:t>
            </a:r>
            <a:r>
              <a:rPr lang="en-US" dirty="0">
                <a:solidFill>
                  <a:srgbClr val="C00000"/>
                </a:solidFill>
                <a:latin typeface="APL385 Unicode" panose="020B0709000202000203" pitchFamily="49" charset="0"/>
              </a:rPr>
              <a:t>optimize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PL385 Unicode" panose="020B0709000202000203" pitchFamily="49" charset="0"/>
              </a:rPr>
              <a:t>c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PL385 Unicode" panose="020B0709000202000203" pitchFamily="49" charset="0"/>
              </a:rPr>
              <a:t>x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subjectTo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PL385 Unicode" panose="020B0709000202000203" pitchFamily="49" charset="0"/>
              </a:rPr>
              <a:t>x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≤    </a:t>
            </a:r>
            <a:r>
              <a:rPr lang="en-US" b="1" dirty="0">
                <a:solidFill>
                  <a:srgbClr val="0070C0"/>
                </a:solidFill>
                <a:latin typeface="APL385 Unicode" panose="020B0709000202000203" pitchFamily="49" charset="0"/>
              </a:rPr>
              <a:t>b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</a:t>
            </a:r>
            <a:r>
              <a:rPr lang="en-US" dirty="0">
                <a:latin typeface="APL385 Unicode" panose="020B0709000202000203" pitchFamily="49" charset="0"/>
              </a:rPr>
              <a:t>NS ←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⌊ </a:t>
            </a:r>
            <a:r>
              <a:rPr lang="en-US" dirty="0">
                <a:solidFill>
                  <a:srgbClr val="C00000"/>
                </a:solidFill>
                <a:latin typeface="APL385 Unicode" panose="020B0709000202000203" pitchFamily="49" charset="0"/>
              </a:rPr>
              <a:t>optimize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APL385 Unicode" panose="020B0709000202000203" pitchFamily="49" charset="0"/>
              </a:rPr>
              <a:t>f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PL385 Unicode" panose="020B0709000202000203" pitchFamily="49" charset="0"/>
              </a:rPr>
              <a:t>x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subjectTo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APL385 Unicode" panose="020B0709000202000203" pitchFamily="49" charset="0"/>
              </a:rPr>
              <a:t>G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PL385 Unicode" panose="020B0709000202000203" pitchFamily="49" charset="0"/>
              </a:rPr>
              <a:t>x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00B050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  0 </a:t>
            </a:r>
          </a:p>
          <a:p>
            <a:pPr marL="0" indent="0">
              <a:buNone/>
            </a:pPr>
            <a:r>
              <a:rPr lang="en-US" sz="2000" dirty="0">
                <a:latin typeface="APL385 Unicode" panose="020B0709000202000203" pitchFamily="49" charset="0"/>
              </a:rPr>
              <a:t>--------- -------------- ------------------ ---------   ---</a:t>
            </a:r>
          </a:p>
          <a:p>
            <a:pPr marL="0" indent="0"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↑        ↑                  ↑             ↑         ↑</a:t>
            </a:r>
          </a:p>
          <a:p>
            <a:pPr marL="0" indent="0">
              <a:buNone/>
            </a:pPr>
            <a:r>
              <a:rPr lang="en-US" sz="2000" dirty="0">
                <a:latin typeface="APL385 Unicode" panose="020B0709000202000203" pitchFamily="49" charset="0"/>
              </a:rPr>
              <a:t>   Result     Runs the        builds a      creates a   right</a:t>
            </a:r>
          </a:p>
          <a:p>
            <a:pPr marL="0" indent="0">
              <a:buNone/>
            </a:pPr>
            <a:r>
              <a:rPr lang="en-US" sz="2000" dirty="0">
                <a:latin typeface="APL385 Unicode" panose="020B0709000202000203" pitchFamily="49" charset="0"/>
              </a:rPr>
              <a:t> Namespace    LP/NLP          tableau       namespace   </a:t>
            </a:r>
            <a:r>
              <a:rPr lang="en-US" sz="2000" dirty="0" err="1">
                <a:latin typeface="APL385 Unicode" panose="020B0709000202000203" pitchFamily="49" charset="0"/>
              </a:rPr>
              <a:t>arg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maximize </a:t>
            </a:r>
            <a:r>
              <a:rPr lang="en-US" dirty="0">
                <a:latin typeface="APL385 Unicode" panose="020B0709000202000203" pitchFamily="49" charset="0"/>
              </a:rPr>
              <a:t>←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⌈ </a:t>
            </a:r>
            <a:r>
              <a:rPr lang="en-US" dirty="0">
                <a:solidFill>
                  <a:srgbClr val="C00000"/>
                </a:solidFill>
                <a:latin typeface="APL385 Unicode" panose="020B0709000202000203" pitchFamily="49" charset="0"/>
              </a:rPr>
              <a:t>optimize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</a:t>
            </a:r>
            <a:r>
              <a:rPr lang="en-US" dirty="0">
                <a:latin typeface="APL385 Unicode" panose="020B0709000202000203" pitchFamily="49" charset="0"/>
              </a:rPr>
              <a:t>⍝ Monadic operator with left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minimize </a:t>
            </a:r>
            <a:r>
              <a:rPr lang="en-US" sz="2400" dirty="0">
                <a:latin typeface="APL385 Unicode" panose="020B0709000202000203" pitchFamily="49" charset="0"/>
              </a:rPr>
              <a:t>←</a:t>
            </a:r>
            <a:r>
              <a:rPr lang="en-US" sz="2400" dirty="0">
                <a:solidFill>
                  <a:srgbClr val="00B050"/>
                </a:solidFill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⌊ </a:t>
            </a:r>
            <a:r>
              <a:rPr lang="en-US" dirty="0">
                <a:solidFill>
                  <a:srgbClr val="C00000"/>
                </a:solidFill>
                <a:latin typeface="APL385 Unicode" panose="020B0709000202000203" pitchFamily="49" charset="0"/>
              </a:rPr>
              <a:t>optimize</a:t>
            </a:r>
            <a:r>
              <a:rPr lang="en-US" dirty="0">
                <a:solidFill>
                  <a:srgbClr val="00B050"/>
                </a:solidFill>
                <a:latin typeface="APL385 Unicode" panose="020B0709000202000203" pitchFamily="49" charset="0"/>
              </a:rPr>
              <a:t>  </a:t>
            </a:r>
            <a:r>
              <a:rPr lang="en-US" dirty="0">
                <a:latin typeface="APL385 Unicode" panose="020B0709000202000203" pitchFamily="49" charset="0"/>
              </a:rPr>
              <a:t>⍝ </a:t>
            </a:r>
            <a:r>
              <a:rPr lang="en-US" dirty="0" err="1">
                <a:latin typeface="APL385 Unicode" panose="020B0709000202000203" pitchFamily="49" charset="0"/>
              </a:rPr>
              <a:t>oper</a:t>
            </a:r>
            <a:r>
              <a:rPr lang="en-US" dirty="0">
                <a:latin typeface="APL385 Unicode" panose="020B0709000202000203" pitchFamily="49" charset="0"/>
              </a:rPr>
              <a:t>. produces max or min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D1F6ED-3F13-F084-E553-FF3C5EA8B209}"/>
              </a:ext>
            </a:extLst>
          </p:cNvPr>
          <p:cNvSpPr txBox="1"/>
          <p:nvPr/>
        </p:nvSpPr>
        <p:spPr>
          <a:xfrm>
            <a:off x="1849582" y="5631873"/>
            <a:ext cx="613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Key:         </a:t>
            </a:r>
            <a:r>
              <a:rPr lang="en-US" dirty="0">
                <a:solidFill>
                  <a:srgbClr val="0070C0"/>
                </a:solidFill>
              </a:rPr>
              <a:t>Array</a:t>
            </a:r>
            <a:r>
              <a:rPr lang="en-US" dirty="0"/>
              <a:t>                </a:t>
            </a:r>
            <a:r>
              <a:rPr lang="en-US" dirty="0">
                <a:solidFill>
                  <a:srgbClr val="00B050"/>
                </a:solidFill>
              </a:rPr>
              <a:t>Function </a:t>
            </a:r>
            <a:r>
              <a:rPr lang="en-US" dirty="0"/>
              <a:t>        </a:t>
            </a:r>
            <a:r>
              <a:rPr lang="en-US" dirty="0">
                <a:solidFill>
                  <a:srgbClr val="C00000"/>
                </a:solidFill>
              </a:rPr>
              <a:t>Operator      </a:t>
            </a:r>
            <a:r>
              <a:rPr lang="en-US" dirty="0" err="1"/>
              <a:t>NameSpace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3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A6E8C-C85E-8C19-19BD-495A04E3D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 Blue Ridge Hot Tubs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7F731B7-A913-DC37-68B6-7D0EC24C45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696141"/>
              </p:ext>
            </p:extLst>
          </p:nvPr>
        </p:nvGraphicFramePr>
        <p:xfrm>
          <a:off x="1018655" y="2268604"/>
          <a:ext cx="9879498" cy="43120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5392">
                  <a:extLst>
                    <a:ext uri="{9D8B030D-6E8A-4147-A177-3AD203B41FA5}">
                      <a16:colId xmlns:a16="http://schemas.microsoft.com/office/drawing/2014/main" val="3458103556"/>
                    </a:ext>
                  </a:extLst>
                </a:gridCol>
                <a:gridCol w="1975392">
                  <a:extLst>
                    <a:ext uri="{9D8B030D-6E8A-4147-A177-3AD203B41FA5}">
                      <a16:colId xmlns:a16="http://schemas.microsoft.com/office/drawing/2014/main" val="1048952500"/>
                    </a:ext>
                  </a:extLst>
                </a:gridCol>
                <a:gridCol w="1976238">
                  <a:extLst>
                    <a:ext uri="{9D8B030D-6E8A-4147-A177-3AD203B41FA5}">
                      <a16:colId xmlns:a16="http://schemas.microsoft.com/office/drawing/2014/main" val="2230369867"/>
                    </a:ext>
                  </a:extLst>
                </a:gridCol>
                <a:gridCol w="1976238">
                  <a:extLst>
                    <a:ext uri="{9D8B030D-6E8A-4147-A177-3AD203B41FA5}">
                      <a16:colId xmlns:a16="http://schemas.microsoft.com/office/drawing/2014/main" val="3290853338"/>
                    </a:ext>
                  </a:extLst>
                </a:gridCol>
                <a:gridCol w="1976238">
                  <a:extLst>
                    <a:ext uri="{9D8B030D-6E8A-4147-A177-3AD203B41FA5}">
                      <a16:colId xmlns:a16="http://schemas.microsoft.com/office/drawing/2014/main" val="706868153"/>
                    </a:ext>
                  </a:extLst>
                </a:gridCol>
              </a:tblGrid>
              <a:tr h="740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Hot Tub Brand: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Aqua-Spa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Hydro-Luxe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Typhoon-Lagoon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Resources Available: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3428799"/>
                  </a:ext>
                </a:extLst>
              </a:tr>
              <a:tr h="740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Unit Profit: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$350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$300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$320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9360480"/>
                  </a:ext>
                </a:extLst>
              </a:tr>
              <a:tr h="740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Pumps Required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pumps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2201615"/>
                  </a:ext>
                </a:extLst>
              </a:tr>
              <a:tr h="740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Labor Required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9 hours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6 hours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8 hours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1566 hours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3630282"/>
                  </a:ext>
                </a:extLst>
              </a:tr>
              <a:tr h="7405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Tubing Needed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12 feet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16 feet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13 feet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2880 feet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7459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85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B1AC5B-89A8-E215-A994-53EA08FA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Questions to ask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BF34D-28B2-A9ED-4979-46E741B01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How many hot tubs of each type should Blue Ridge produce?</a:t>
            </a:r>
          </a:p>
          <a:p>
            <a:r>
              <a:rPr lang="en-US" sz="2200" dirty="0"/>
              <a:t>What is the maximum profit?</a:t>
            </a:r>
          </a:p>
          <a:p>
            <a:r>
              <a:rPr lang="en-US" sz="2200" dirty="0"/>
              <a:t>How much additional profit can be realized with additional resources?</a:t>
            </a:r>
          </a:p>
          <a:p>
            <a:r>
              <a:rPr lang="en-US" sz="2200" dirty="0"/>
              <a:t>What are the costs of deviating from the optimal solution?</a:t>
            </a:r>
          </a:p>
        </p:txBody>
      </p:sp>
      <p:pic>
        <p:nvPicPr>
          <p:cNvPr id="4" name="Picture 3" descr="A picture containing bathtub, vessel&#10;&#10;Description automatically generated">
            <a:extLst>
              <a:ext uri="{FF2B5EF4-FFF2-40B4-BE49-F238E27FC236}">
                <a16:creationId xmlns:a16="http://schemas.microsoft.com/office/drawing/2014/main" id="{B06A56C9-545B-A300-581E-E524B35463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806" r="19966"/>
          <a:stretch/>
        </p:blipFill>
        <p:spPr>
          <a:xfrm>
            <a:off x="5310177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0D3C0A-BBD0-C134-83FC-69A27CB63ACE}"/>
              </a:ext>
            </a:extLst>
          </p:cNvPr>
          <p:cNvSpPr txBox="1"/>
          <p:nvPr/>
        </p:nvSpPr>
        <p:spPr>
          <a:xfrm>
            <a:off x="10005183" y="6657945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eileenmak/5156330660/in/photolist-8RDxsL-c6FFgh-8nbzfX-8neGnj-8nbzii-8neGm9-95wNko-cd2ZW9-a64iWU-bGWApH-8Svz5q-VZy6G-oCr55c-FfBzX-vXbpd5-4Fmytv-vXbBrJ-wTsUQo-JvGapb-4Zr9YF-vXkdxt-wUcCrD-vXk3Pk-vXkfyT-wBAkFd-vXk3ni-4VTqCS-4kmHRx-7NMsHk-Eoft1r-2dZ9Vjx-8cxKKh-2h5U861-e4Bfpd-6myKb-8cxKS3-J3SSWB-rRHgV-EtgcP-23oN47N-24LGVdz-yTzSx-9nMWxp-Tf2uEQ-xv3wVv-7WQkVR-51wMQ6-6PULu9-7dJonQ-6768j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EE2D3-4AE6-6457-2EDD-F02EE39FE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 in mathematical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4A790F-BEB6-C39B-F234-D806ED1553B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Number of Aqua-Spas to produce</a:t>
                </a:r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Number of Hydro-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Luxes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to produce</a:t>
                </a:r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Number of Typhoon-Lagoons to produce</a:t>
                </a:r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Maximize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350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+300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+320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Subject to: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     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   200</m:t>
                    </m:r>
                  </m:oMath>
                </a14:m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9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 6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 8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≤1,566</m:t>
                      </m:r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12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+16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+13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≤2,880</m:t>
                      </m:r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                                       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≥       0</m:t>
                      </m:r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4A790F-BEB6-C39B-F234-D806ED1553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7EF5D18-C0AA-7891-D3CD-68D91F13FA3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Let </a:t>
                </a:r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320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</m:t>
                      </m:r>
                    </m:oMath>
                  </m:oMathPara>
                </a14:m>
                <a:endParaRPr lang="en-US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16</m:t>
                                </m:r>
                              </m:e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1566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2880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Maximize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subject to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7EF5D18-C0AA-7891-D3CD-68D91F13FA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91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05592-BD97-DF59-67BC-B5A16691B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6516"/>
          </a:xfrm>
        </p:spPr>
        <p:txBody>
          <a:bodyPr/>
          <a:lstStyle/>
          <a:p>
            <a:r>
              <a:rPr lang="en-US" dirty="0"/>
              <a:t>Problem formulation using TAMPA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E6DD9-32DF-8CE1-1C27-61E6D4D0F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616"/>
            <a:ext cx="10515600" cy="4861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APL385 Unicode" panose="020B0709000202000203" pitchFamily="49" charset="0"/>
              </a:rPr>
              <a:t>  </a:t>
            </a:r>
            <a:r>
              <a:rPr lang="fr-FR" sz="1800" dirty="0">
                <a:solidFill>
                  <a:srgbClr val="00B050"/>
                </a:solidFill>
                <a:latin typeface="APL385 Unicode" panose="020B0709000202000203" pitchFamily="49" charset="0"/>
              </a:rPr>
              <a:t>c←350 300 320   </a:t>
            </a:r>
            <a:r>
              <a:rPr lang="fr-FR" sz="1800" dirty="0">
                <a:latin typeface="APL385 Unicode" panose="020B0709000202000203" pitchFamily="49" charset="0"/>
              </a:rPr>
              <a:t>⍝ Objective coefficients</a:t>
            </a:r>
          </a:p>
          <a:p>
            <a:pPr marL="0" indent="0">
              <a:buNone/>
            </a:pPr>
            <a:r>
              <a:rPr lang="fr-FR" sz="1800" dirty="0">
                <a:latin typeface="APL385 Unicode" panose="020B0709000202000203" pitchFamily="49" charset="0"/>
              </a:rPr>
              <a:t>  </a:t>
            </a:r>
            <a:r>
              <a:rPr lang="fr-FR" sz="1800" dirty="0">
                <a:solidFill>
                  <a:srgbClr val="00B050"/>
                </a:solidFill>
                <a:latin typeface="APL385 Unicode" panose="020B0709000202000203" pitchFamily="49" charset="0"/>
              </a:rPr>
              <a:t>A←3 3⍴1 1 1 9 6 8 12 16 13   </a:t>
            </a:r>
            <a:r>
              <a:rPr lang="fr-FR" sz="1800" dirty="0">
                <a:latin typeface="APL385 Unicode" panose="020B0709000202000203" pitchFamily="49" charset="0"/>
              </a:rPr>
              <a:t>⍝ </a:t>
            </a:r>
            <a:r>
              <a:rPr lang="fr-FR" sz="1800" dirty="0" err="1">
                <a:latin typeface="APL385 Unicode" panose="020B0709000202000203" pitchFamily="49" charset="0"/>
              </a:rPr>
              <a:t>Constraint</a:t>
            </a:r>
            <a:r>
              <a:rPr lang="fr-FR" sz="1800" dirty="0">
                <a:latin typeface="APL385 Unicode" panose="020B0709000202000203" pitchFamily="49" charset="0"/>
              </a:rPr>
              <a:t> coefficients</a:t>
            </a:r>
          </a:p>
          <a:p>
            <a:pPr marL="0" indent="0">
              <a:buNone/>
            </a:pPr>
            <a:r>
              <a:rPr lang="en-US" sz="1800" dirty="0">
                <a:latin typeface="APL385 Unicode" panose="020B0709000202000203" pitchFamily="49" charset="0"/>
              </a:rPr>
              <a:t> 1  1  1</a:t>
            </a: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APL385 Unicode" panose="020B0709000202000203" pitchFamily="49" charset="0"/>
              </a:rPr>
              <a:t> 9  6  8</a:t>
            </a: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APL385 Unicode" panose="020B0709000202000203" pitchFamily="49" charset="0"/>
              </a:rPr>
              <a:t>12 16 13 </a:t>
            </a:r>
          </a:p>
          <a:p>
            <a:pPr marL="0" indent="0">
              <a:buNone/>
            </a:pPr>
            <a:r>
              <a:rPr lang="en-US" sz="1800" dirty="0">
                <a:latin typeface="APL385 Unicode" panose="020B0709000202000203" pitchFamily="49" charset="0"/>
              </a:rPr>
              <a:t>  </a:t>
            </a:r>
            <a:r>
              <a:rPr lang="fr-FR" sz="1800" dirty="0">
                <a:solidFill>
                  <a:srgbClr val="00B050"/>
                </a:solidFill>
                <a:latin typeface="APL385 Unicode" panose="020B0709000202000203" pitchFamily="49" charset="0"/>
              </a:rPr>
              <a:t>b←200 1566 2880              </a:t>
            </a:r>
            <a:r>
              <a:rPr lang="fr-FR" sz="1800" dirty="0">
                <a:latin typeface="APL385 Unicode" panose="020B0709000202000203" pitchFamily="49" charset="0"/>
              </a:rPr>
              <a:t>⍝ Resource limitations</a:t>
            </a:r>
          </a:p>
          <a:p>
            <a:pPr marL="0" indent="0">
              <a:buNone/>
            </a:pPr>
            <a:r>
              <a:rPr lang="en-US" sz="1800" dirty="0">
                <a:latin typeface="APL385 Unicode" panose="020B0709000202000203" pitchFamily="49" charset="0"/>
              </a:rPr>
              <a:t>  </a:t>
            </a:r>
            <a:r>
              <a:rPr lang="en-US" sz="18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NS←maximize</a:t>
            </a:r>
            <a:r>
              <a:rPr lang="en-US" sz="1800" dirty="0">
                <a:solidFill>
                  <a:srgbClr val="00B050"/>
                </a:solidFill>
                <a:latin typeface="APL385 Unicode" panose="020B0709000202000203" pitchFamily="49" charset="0"/>
              </a:rPr>
              <a:t> c x </a:t>
            </a:r>
            <a:r>
              <a:rPr lang="en-US" sz="18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subjectTo</a:t>
            </a:r>
            <a:r>
              <a:rPr lang="en-US" sz="1800" dirty="0">
                <a:solidFill>
                  <a:srgbClr val="00B050"/>
                </a:solidFill>
                <a:latin typeface="APL385 Unicode" panose="020B0709000202000203" pitchFamily="49" charset="0"/>
              </a:rPr>
              <a:t> A x ≤ b </a:t>
            </a:r>
            <a:r>
              <a:rPr lang="en-US" sz="1800" dirty="0">
                <a:latin typeface="APL385 Unicode" panose="020B0709000202000203" pitchFamily="49" charset="0"/>
              </a:rPr>
              <a:t>⍝ Perform the LP</a:t>
            </a:r>
          </a:p>
          <a:p>
            <a:pPr marL="0" indent="0">
              <a:buNone/>
            </a:pPr>
            <a:r>
              <a:rPr lang="en-US" sz="1800" dirty="0">
                <a:latin typeface="APL385 Unicode" panose="020B0709000202000203" pitchFamily="49" charset="0"/>
              </a:rPr>
              <a:t>  </a:t>
            </a:r>
            <a:r>
              <a:rPr lang="en-US" sz="18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NS.Decision</a:t>
            </a:r>
            <a:r>
              <a:rPr lang="en-US" sz="1800" dirty="0">
                <a:solidFill>
                  <a:srgbClr val="00B050"/>
                </a:solidFill>
                <a:latin typeface="APL385 Unicode" panose="020B0709000202000203" pitchFamily="49" charset="0"/>
              </a:rPr>
              <a:t>                 </a:t>
            </a:r>
            <a:r>
              <a:rPr lang="en-US" sz="1800" dirty="0">
                <a:latin typeface="APL385 Unicode" panose="020B0709000202000203" pitchFamily="49" charset="0"/>
              </a:rPr>
              <a:t>⍝ Produce 122 Aqua Spas and 78 Hydro-</a:t>
            </a:r>
            <a:r>
              <a:rPr lang="en-US" sz="1800" dirty="0" err="1">
                <a:latin typeface="APL385 Unicode" panose="020B0709000202000203" pitchFamily="49" charset="0"/>
              </a:rPr>
              <a:t>Luxes</a:t>
            </a:r>
            <a:r>
              <a:rPr lang="en-US" sz="1800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latin typeface="APL385 Unicode" panose="020B0709000202000203" pitchFamily="49" charset="0"/>
              </a:rPr>
              <a:t>122 78 0</a:t>
            </a:r>
          </a:p>
          <a:p>
            <a:pPr marL="0" indent="0">
              <a:buNone/>
            </a:pPr>
            <a:r>
              <a:rPr lang="en-US" sz="1800" dirty="0">
                <a:latin typeface="APL385 Unicode" panose="020B0709000202000203" pitchFamily="49" charset="0"/>
              </a:rPr>
              <a:t>  </a:t>
            </a:r>
            <a:r>
              <a:rPr lang="en-US" sz="18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NS.ShadowPrice</a:t>
            </a:r>
            <a:r>
              <a:rPr lang="en-US" sz="1800" dirty="0">
                <a:solidFill>
                  <a:srgbClr val="00B050"/>
                </a:solidFill>
                <a:latin typeface="APL385 Unicode" panose="020B0709000202000203" pitchFamily="49" charset="0"/>
              </a:rPr>
              <a:t>  </a:t>
            </a:r>
            <a:r>
              <a:rPr lang="en-US" sz="1800" dirty="0">
                <a:latin typeface="APL385 Unicode" panose="020B0709000202000203" pitchFamily="49" charset="0"/>
              </a:rPr>
              <a:t>⍝ Each </a:t>
            </a:r>
            <a:r>
              <a:rPr lang="en-US" sz="1800" dirty="0" err="1">
                <a:latin typeface="APL385 Unicode" panose="020B0709000202000203" pitchFamily="49" charset="0"/>
              </a:rPr>
              <a:t>add’l</a:t>
            </a:r>
            <a:r>
              <a:rPr lang="en-US" sz="1800" dirty="0">
                <a:latin typeface="APL385 Unicode" panose="020B0709000202000203" pitchFamily="49" charset="0"/>
              </a:rPr>
              <a:t> pump available contributes $200 to profit</a:t>
            </a:r>
          </a:p>
          <a:p>
            <a:pPr marL="0" indent="0">
              <a:buNone/>
            </a:pPr>
            <a:r>
              <a:rPr lang="en-US" sz="1800" dirty="0">
                <a:latin typeface="APL385 Unicode" panose="020B0709000202000203" pitchFamily="49" charset="0"/>
              </a:rPr>
              <a:t>200 16.66666667 0 ⍝ Each </a:t>
            </a:r>
            <a:r>
              <a:rPr lang="en-US" sz="1800" dirty="0" err="1">
                <a:latin typeface="APL385 Unicode" panose="020B0709000202000203" pitchFamily="49" charset="0"/>
              </a:rPr>
              <a:t>add’l</a:t>
            </a:r>
            <a:r>
              <a:rPr lang="en-US" sz="1800" dirty="0">
                <a:latin typeface="APL385 Unicode" panose="020B0709000202000203" pitchFamily="49" charset="0"/>
              </a:rPr>
              <a:t> labor hour contributes $16.67 profit</a:t>
            </a:r>
          </a:p>
          <a:p>
            <a:pPr marL="0" indent="0">
              <a:buNone/>
            </a:pPr>
            <a:r>
              <a:rPr lang="en-US" sz="1800" dirty="0">
                <a:latin typeface="APL385 Unicode" panose="020B0709000202000203" pitchFamily="49" charset="0"/>
              </a:rPr>
              <a:t>  </a:t>
            </a:r>
            <a:r>
              <a:rPr lang="en-US" sz="18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NS.ReducedCost</a:t>
            </a:r>
            <a:r>
              <a:rPr lang="en-US" sz="1800" dirty="0">
                <a:solidFill>
                  <a:srgbClr val="00B050"/>
                </a:solidFill>
                <a:latin typeface="APL385 Unicode" panose="020B0709000202000203" pitchFamily="49" charset="0"/>
              </a:rPr>
              <a:t>  </a:t>
            </a:r>
            <a:r>
              <a:rPr lang="en-US" sz="1800" dirty="0">
                <a:latin typeface="APL385 Unicode" panose="020B0709000202000203" pitchFamily="49" charset="0"/>
              </a:rPr>
              <a:t>⍝ Each Typhoon-Lagoon produced reduces profit by $13.33</a:t>
            </a:r>
            <a:br>
              <a:rPr lang="en-US" sz="1800" dirty="0">
                <a:latin typeface="APL385 Unicode" panose="020B0709000202000203" pitchFamily="49" charset="0"/>
              </a:rPr>
            </a:br>
            <a:r>
              <a:rPr lang="en-US" sz="1800" dirty="0">
                <a:latin typeface="APL385 Unicode" panose="020B0709000202000203" pitchFamily="49" charset="0"/>
              </a:rPr>
              <a:t>0 0 ¯13.33333333</a:t>
            </a:r>
          </a:p>
        </p:txBody>
      </p:sp>
    </p:spTree>
    <p:extLst>
      <p:ext uri="{BB962C8B-B14F-4D97-AF65-F5344CB8AC3E}">
        <p14:creationId xmlns:p14="http://schemas.microsoft.com/office/powerpoint/2010/main" val="121561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3313</TotalTime>
  <Words>1343</Words>
  <Application>Microsoft Office PowerPoint</Application>
  <PresentationFormat>Widescreen</PresentationFormat>
  <Paragraphs>196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APL385 Unicode</vt:lpstr>
      <vt:lpstr>Arial</vt:lpstr>
      <vt:lpstr>Calibri</vt:lpstr>
      <vt:lpstr>Calibri Light</vt:lpstr>
      <vt:lpstr>Cambria Math</vt:lpstr>
      <vt:lpstr>Times New Roman</vt:lpstr>
      <vt:lpstr>Office Theme</vt:lpstr>
      <vt:lpstr>Taming Mathematical Programming in APL (TaMPA)</vt:lpstr>
      <vt:lpstr>Dyalog App Library </vt:lpstr>
      <vt:lpstr>What is Mathematical Programming (MP)?</vt:lpstr>
      <vt:lpstr>Linear Programming</vt:lpstr>
      <vt:lpstr> APL Syntax for LP/NLP   </vt:lpstr>
      <vt:lpstr>Example 1:  Blue Ridge Hot Tubs</vt:lpstr>
      <vt:lpstr>Questions to ask</vt:lpstr>
      <vt:lpstr>Problem formulation in mathematical notation</vt:lpstr>
      <vt:lpstr>Problem formulation using TAMPA</vt:lpstr>
      <vt:lpstr>NS←maximize c x subjectTo A x ≤ b</vt:lpstr>
      <vt:lpstr>The x operator depends upon the structure and class of its operands</vt:lpstr>
      <vt:lpstr>The optimize operator</vt:lpstr>
      <vt:lpstr>The primal algorithm does most of the work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2:  Weedwacker Company – Make or Buy</vt:lpstr>
      <vt:lpstr>PowerPoint Presentation</vt:lpstr>
      <vt:lpstr>Example 3:  Garden City Beach – How Many Lifeguards?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ALPS – A Linear Programming System</dc:title>
  <dc:creator>Stephen Mansour</dc:creator>
  <cp:lastModifiedBy>Stephen Mansour</cp:lastModifiedBy>
  <cp:revision>38</cp:revision>
  <dcterms:created xsi:type="dcterms:W3CDTF">2022-07-19T21:05:44Z</dcterms:created>
  <dcterms:modified xsi:type="dcterms:W3CDTF">2022-10-12T08:25:13Z</dcterms:modified>
</cp:coreProperties>
</file>