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61" r:id="rId2"/>
    <p:sldId id="664" r:id="rId3"/>
    <p:sldId id="671" r:id="rId4"/>
    <p:sldId id="637" r:id="rId5"/>
    <p:sldId id="269" r:id="rId6"/>
    <p:sldId id="617" r:id="rId7"/>
    <p:sldId id="618" r:id="rId8"/>
    <p:sldId id="674" r:id="rId9"/>
    <p:sldId id="620" r:id="rId10"/>
    <p:sldId id="616" r:id="rId11"/>
    <p:sldId id="646" r:id="rId12"/>
    <p:sldId id="291" r:id="rId13"/>
    <p:sldId id="274" r:id="rId14"/>
    <p:sldId id="675" r:id="rId15"/>
    <p:sldId id="669" r:id="rId16"/>
    <p:sldId id="673" r:id="rId17"/>
    <p:sldId id="672" r:id="rId18"/>
    <p:sldId id="642" r:id="rId19"/>
    <p:sldId id="639" r:id="rId20"/>
    <p:sldId id="640" r:id="rId21"/>
    <p:sldId id="623" r:id="rId22"/>
    <p:sldId id="665" r:id="rId23"/>
    <p:sldId id="644" r:id="rId24"/>
    <p:sldId id="651" r:id="rId25"/>
    <p:sldId id="656" r:id="rId26"/>
    <p:sldId id="655" r:id="rId27"/>
    <p:sldId id="652" r:id="rId28"/>
    <p:sldId id="663" r:id="rId29"/>
    <p:sldId id="657" r:id="rId30"/>
    <p:sldId id="624" r:id="rId31"/>
    <p:sldId id="625" r:id="rId32"/>
    <p:sldId id="649" r:id="rId33"/>
    <p:sldId id="645" r:id="rId34"/>
    <p:sldId id="647" r:id="rId35"/>
    <p:sldId id="622" r:id="rId36"/>
    <p:sldId id="648" r:id="rId37"/>
    <p:sldId id="659" r:id="rId38"/>
    <p:sldId id="660" r:id="rId39"/>
    <p:sldId id="666" r:id="rId40"/>
    <p:sldId id="634" r:id="rId41"/>
    <p:sldId id="661" r:id="rId42"/>
    <p:sldId id="668" r:id="rId43"/>
    <p:sldId id="670" r:id="rId44"/>
    <p:sldId id="627" r:id="rId45"/>
    <p:sldId id="643" r:id="rId46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49"/>
    </p:embeddedFont>
    <p:embeddedFont>
      <p:font typeface="Calibri" panose="020F0502020204030204" pitchFamily="34" charset="0"/>
      <p:regular r:id="rId49"/>
      <p:bold r:id="rId49"/>
      <p:italic r:id="rId49"/>
      <p:boldItalic r:id="rId49"/>
    </p:embeddedFont>
    <p:embeddedFont>
      <p:font typeface="Poppins" panose="00000500000000000000" pitchFamily="2" charset="0"/>
      <p:regular r:id="rId50"/>
    </p:embeddedFont>
    <p:embeddedFont>
      <p:font typeface="Sarabun" panose="00000500000000000000" pitchFamily="2" charset="-34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Wingdings 2" panose="05020102010507070707" pitchFamily="18" charset="2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6D8F"/>
    <a:srgbClr val="3B475E"/>
    <a:srgbClr val="ED7F00"/>
    <a:srgbClr val="FDFDF5"/>
    <a:srgbClr val="F6F6D9"/>
    <a:srgbClr val="BBB5D6"/>
    <a:srgbClr val="928ABD"/>
    <a:srgbClr val="373535"/>
    <a:srgbClr val="FFFFFF"/>
    <a:srgbClr val="EC7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508" autoAdjust="0"/>
  </p:normalViewPr>
  <p:slideViewPr>
    <p:cSldViewPr snapToGrid="0">
      <p:cViewPr varScale="1">
        <p:scale>
          <a:sx n="141" d="100"/>
          <a:sy n="141" d="100"/>
        </p:scale>
        <p:origin x="138" y="1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NUL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10/10/2022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10/10/2022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92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1FD6475-DAC6-4418-8860-2980690695F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-548" r="223" b="35658"/>
          <a:stretch/>
        </p:blipFill>
        <p:spPr bwMode="auto">
          <a:xfrm>
            <a:off x="528187" y="443885"/>
            <a:ext cx="3024002" cy="6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 err="1">
                <a:solidFill>
                  <a:srgbClr val="3B475E"/>
                </a:solidFill>
                <a:latin typeface="Sarabun" panose="00000500000000000000" pitchFamily="2" charset="-34"/>
              </a:rPr>
              <a:t>Olhão</a:t>
            </a:r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 2022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13720CA-FE42-49DE-A1AF-5214A01E7778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FBA950-28F2-527A-811C-29FF763B12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6737" y="1208868"/>
            <a:ext cx="1954700" cy="276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F951AB8-DA79-4083-BFE2-5D3BD28F0EF3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0CC00C7-834C-4ECD-A8A3-E409D29ECB59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9B8FD49-8E58-4EE8-BE57-8B874BC46C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31503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356615"/>
            <a:ext cx="2078545" cy="31503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1810DA-E1B8-4F96-9C81-B2D976B572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336" y="0"/>
            <a:ext cx="1547664" cy="6995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: CONTENT THAT OVERLAPS THIS BOX WILL BE OBSCURED</a:t>
            </a:r>
          </a:p>
        </p:txBody>
      </p:sp>
    </p:spTree>
    <p:extLst>
      <p:ext uri="{BB962C8B-B14F-4D97-AF65-F5344CB8AC3E}">
        <p14:creationId xmlns:p14="http://schemas.microsoft.com/office/powerpoint/2010/main" val="20089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31503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356615"/>
            <a:ext cx="2078545" cy="31503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1810DA-E1B8-4F96-9C81-B2D976B572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336" y="0"/>
            <a:ext cx="1547664" cy="6995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: CONTENT THAT OVERLAPS THIS BOX WILL BE OBSCURED</a:t>
            </a:r>
          </a:p>
        </p:txBody>
      </p:sp>
    </p:spTree>
    <p:extLst>
      <p:ext uri="{BB962C8B-B14F-4D97-AF65-F5344CB8AC3E}">
        <p14:creationId xmlns:p14="http://schemas.microsoft.com/office/powerpoint/2010/main" val="370433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31503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356615"/>
            <a:ext cx="2078545" cy="31503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1810DA-E1B8-4F96-9C81-B2D976B572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336" y="0"/>
            <a:ext cx="1547664" cy="6995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: CONTENT THAT OVERLAPS THIS BOX WILL BE OBSCURED</a:t>
            </a:r>
          </a:p>
        </p:txBody>
      </p:sp>
    </p:spTree>
    <p:extLst>
      <p:ext uri="{BB962C8B-B14F-4D97-AF65-F5344CB8AC3E}">
        <p14:creationId xmlns:p14="http://schemas.microsoft.com/office/powerpoint/2010/main" val="204380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928ABD"/>
                </a:solidFill>
                <a:latin typeface="Sarabun" panose="00000500000000000000" pitchFamily="2" charset="-34"/>
              </a:rPr>
              <a:t>Growing APLers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ED7F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ED7F00"/>
              </a:solidFill>
              <a:latin typeface="Sarabun" panose="00000500000000000000" pitchFamily="2" charset="-3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F9E24F-2BBD-45BB-A084-8C6DB7C8D692}"/>
              </a:ext>
            </a:extLst>
          </p:cNvPr>
          <p:cNvCxnSpPr>
            <a:cxnSpLocks/>
          </p:cNvCxnSpPr>
          <p:nvPr userDrawn="1"/>
        </p:nvCxnSpPr>
        <p:spPr>
          <a:xfrm>
            <a:off x="0" y="4700093"/>
            <a:ext cx="9144000" cy="0"/>
          </a:xfrm>
          <a:prstGeom prst="line">
            <a:avLst/>
          </a:prstGeom>
          <a:ln w="28575">
            <a:solidFill>
              <a:srgbClr val="928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apezoid 3">
            <a:extLst>
              <a:ext uri="{FF2B5EF4-FFF2-40B4-BE49-F238E27FC236}">
                <a16:creationId xmlns:a16="http://schemas.microsoft.com/office/drawing/2014/main" id="{7FA306A9-E836-4163-8918-B373B342B7B3}"/>
              </a:ext>
            </a:extLst>
          </p:cNvPr>
          <p:cNvSpPr/>
          <p:nvPr userDrawn="1"/>
        </p:nvSpPr>
        <p:spPr>
          <a:xfrm>
            <a:off x="8336756" y="4657725"/>
            <a:ext cx="292894" cy="86175"/>
          </a:xfrm>
          <a:prstGeom prst="trapezoid">
            <a:avLst>
              <a:gd name="adj" fmla="val 1394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5446FE-57B4-E664-AD4E-313BD38F924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8" r:id="rId6"/>
    <p:sldLayoutId id="2147483659" r:id="rId7"/>
    <p:sldLayoutId id="2147483660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ABD4-C518-4141-BEFE-F3FDCBE1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Growing APLers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D985C-C2CE-4956-A0F3-397B5A0D2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Rich Park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740D1-6116-46CC-8E22-DF7E1B66A40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87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1D4E-9513-F2A1-AD15-8E5595B0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3B901-EBEC-A8CA-F662-9AE98CC08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youtube.com/user/</a:t>
            </a:r>
            <a:r>
              <a:rPr lang="en-GB" dirty="0" err="1"/>
              <a:t>abrudz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10B4E-541F-9ED1-DD7E-C88D4F382F6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4042C-6CB2-0EA4-7C7D-1E85663D6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BBF116-2F47-0206-B6D2-74E502E45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29" y="0"/>
            <a:ext cx="92865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48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2DD3-966B-0FC3-ADC4-A7097525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310FC-0FFF-E1DA-5DF2-11F8B1D83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482AA-22CA-52D4-4FF4-04569BB98D4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endParaRPr lang="en-GB" sz="2500" dirty="0"/>
          </a:p>
          <a:p>
            <a:endParaRPr lang="en-GB" sz="2500" dirty="0"/>
          </a:p>
          <a:p>
            <a:r>
              <a:rPr lang="en-GB" sz="2500" dirty="0" err="1"/>
              <a:t>apl.chat</a:t>
            </a:r>
            <a:endParaRPr lang="en-GB" sz="2500" dirty="0"/>
          </a:p>
          <a:p>
            <a:endParaRPr lang="en-GB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BEEAB-5125-4724-A4AC-013B20A5B9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A0FE1-0991-8D67-2DF0-A4225718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261" y="0"/>
            <a:ext cx="39194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5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26CD-BAC2-4C1F-9578-5DD5F1B3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APL Farm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0FA92-6035-42E0-9387-54D2CF5C2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8877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" dirty="0"/>
              <a:t>discord.gg/cYbMMw5D</a:t>
            </a:r>
          </a:p>
        </p:txBody>
      </p:sp>
      <p:pic>
        <p:nvPicPr>
          <p:cNvPr id="7" name="Content Placeholder 6" descr="Logo&#10;&#10;Description automatically generated">
            <a:extLst>
              <a:ext uri="{FF2B5EF4-FFF2-40B4-BE49-F238E27FC236}">
                <a16:creationId xmlns:a16="http://schemas.microsoft.com/office/drawing/2014/main" id="{B96C3447-4999-43D4-916C-ADCB1150C00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98632"/>
            <a:ext cx="3240360" cy="88776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467A1-72DD-485F-AEB2-C8375AABB5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1595E77-1368-4B17-9CD9-F3CE4601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48" y="2715766"/>
            <a:ext cx="998240" cy="9982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4D78E4-9A3B-4DE5-ACE8-3C9A85ADF3C5}"/>
              </a:ext>
            </a:extLst>
          </p:cNvPr>
          <p:cNvSpPr txBox="1">
            <a:spLocks/>
          </p:cNvSpPr>
          <p:nvPr/>
        </p:nvSpPr>
        <p:spPr>
          <a:xfrm>
            <a:off x="251520" y="2894538"/>
            <a:ext cx="7344816" cy="594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defRPr>
            </a:lvl1pPr>
          </a:lstStyle>
          <a:p>
            <a:r>
              <a:rPr lang="en-GB" dirty="0"/>
              <a:t>reddit.com/r/</a:t>
            </a:r>
            <a:r>
              <a:rPr lang="en-GB" dirty="0" err="1"/>
              <a:t>apljk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320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E7108-FFAC-4EC0-9024-6EED9BA8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APL Seeds '23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BC53C-8047-42CE-8719-E4FEFF606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356615"/>
            <a:ext cx="6408713" cy="3150350"/>
          </a:xfrm>
        </p:spPr>
        <p:txBody>
          <a:bodyPr/>
          <a:lstStyle/>
          <a:p>
            <a:r>
              <a:rPr lang="en-GB" dirty="0"/>
              <a:t>Spring 2023</a:t>
            </a:r>
          </a:p>
          <a:p>
            <a:r>
              <a:rPr lang="en-GB" dirty="0"/>
              <a:t>New and prospective APL users</a:t>
            </a:r>
          </a:p>
          <a:p>
            <a:r>
              <a:rPr lang="en-GB" dirty="0"/>
              <a:t>What is your APL story? We'd love to hear</a:t>
            </a:r>
          </a:p>
          <a:p>
            <a:r>
              <a:rPr lang="en-GB" dirty="0"/>
              <a:t>aplseeds@dyalog.com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A136C-97BB-46F7-9EA8-B35A45726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B4499B98-95FA-4DB6-8C8B-F28991132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5"/>
          <a:stretch/>
        </p:blipFill>
        <p:spPr>
          <a:xfrm>
            <a:off x="6804248" y="1446625"/>
            <a:ext cx="2114845" cy="19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24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5634-0EDE-9329-8960-EFE56D07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2238-C4C3-7ED9-EDBC-FCC34BE59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FEE4B-7E4D-942E-B07B-EFDCE2A8EB5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5A6EA-3C27-9F4E-6899-48EA115FC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CD295-03DB-ADD6-06E6-BC844ED8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36" y="0"/>
            <a:ext cx="76591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7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0534-15B9-1D21-375C-AA210106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EC3A2-DE5A-1AC7-F057-D39FF5CE9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C0B05-23EC-1FFE-9FFE-173C258E00C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C87CD-F9DE-68CD-9BB9-EA9150F7CC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244B10-E5A5-C426-F2C4-52EAEBCC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69"/>
            <a:ext cx="9144000" cy="49425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6E2CBC-76D4-F562-5FB2-00B54F12F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56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33DCC-04A8-4A09-5892-D072FF211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38FC-9CCD-0234-696C-2D3F15238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40079-7F32-56A6-AD06-C2733FB468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72F3E-600E-C2D7-E63B-B8A274498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440DB1-8790-A36B-7189-086D6C83C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48" y="0"/>
            <a:ext cx="69715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51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5C462-E623-48DB-E631-0E17D1313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BFE9E-860B-82BC-2289-1DC7F3476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FinnAPL</a:t>
            </a:r>
            <a:r>
              <a:rPr lang="en-GB" dirty="0"/>
              <a:t> spring meeting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APL Germany spring meeting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AEB27-4EC6-1CE9-EABE-720FAD934FD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0FABFB-BCFF-3996-A079-061D81899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338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47FC-A550-455C-1A01-0B361C826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8B13B-825F-DFB7-F812-6707A89BD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412D4-B216-7DA0-1E30-102ADDC8BB7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2398F-638D-1BFE-150B-1307CAE3C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BB3B2-3F78-2F2F-F10B-1F38C1E0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39" y="0"/>
            <a:ext cx="45051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23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A9AB3-9B9F-41A3-B723-7792852B7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D91C9-16D7-6FEE-34C0-FDC3163B42B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BEAC5-0002-626F-6454-CD5B006911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221DC5-DC17-7A4C-32AB-465B40F33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194"/>
            <a:ext cx="9144000" cy="18393350"/>
          </a:xfrm>
        </p:spPr>
      </p:pic>
    </p:spTree>
    <p:extLst>
      <p:ext uri="{BB962C8B-B14F-4D97-AF65-F5344CB8AC3E}">
        <p14:creationId xmlns:p14="http://schemas.microsoft.com/office/powerpoint/2010/main" val="82607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2F9BFC-433A-D306-25EA-961F1265498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A55D0-6D9B-6667-B517-4C0C07CE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660702"/>
            <a:ext cx="3334072" cy="4222043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dyalog.tv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APL Seeds '23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arraycast.com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YouTube: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	Dyalog Ltd.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	Dyalog </a:t>
            </a:r>
            <a:r>
              <a:rPr lang="en-GB" sz="2000" dirty="0" err="1"/>
              <a:t>Usermeeting</a:t>
            </a:r>
            <a:endParaRPr lang="en-GB" sz="2000" dirty="0"/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	Adam's APL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	</a:t>
            </a:r>
            <a:r>
              <a:rPr lang="en-GB" sz="2000" dirty="0" err="1"/>
              <a:t>RikedyP</a:t>
            </a:r>
            <a:endParaRPr lang="en-GB" sz="2000" dirty="0"/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	Jeremy Howard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	</a:t>
            </a:r>
            <a:r>
              <a:rPr lang="en-GB" sz="2000" dirty="0" err="1"/>
              <a:t>code_report</a:t>
            </a:r>
            <a:endParaRPr lang="en-GB" sz="2000" dirty="0"/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 err="1"/>
              <a:t>apl.news</a:t>
            </a:r>
            <a:endParaRPr lang="en-GB" sz="2000" dirty="0"/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 err="1"/>
              <a:t>apl.wiki</a:t>
            </a:r>
            <a:endParaRPr lang="en-GB" sz="2000" dirty="0"/>
          </a:p>
          <a:p>
            <a:pPr>
              <a:spcAft>
                <a:spcPts val="0"/>
              </a:spcAft>
            </a:pPr>
            <a:endParaRPr lang="en-GB" sz="2000" dirty="0"/>
          </a:p>
          <a:p>
            <a:pPr>
              <a:spcAft>
                <a:spcPts val="0"/>
              </a:spcAft>
            </a:pPr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5B209-2E12-7A4B-A3B5-F764CDB7EB4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97F3F4-0BB1-2506-E46A-6EEFCC3D54C9}"/>
              </a:ext>
            </a:extLst>
          </p:cNvPr>
          <p:cNvSpPr txBox="1">
            <a:spLocks/>
          </p:cNvSpPr>
          <p:nvPr/>
        </p:nvSpPr>
        <p:spPr>
          <a:xfrm>
            <a:off x="3657599" y="660701"/>
            <a:ext cx="3969657" cy="4222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GB" sz="2000" dirty="0" err="1"/>
              <a:t>apl.chat</a:t>
            </a:r>
            <a:endParaRPr lang="en-GB" sz="2000" dirty="0"/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APL Farm on Discord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/r/</a:t>
            </a:r>
            <a:r>
              <a:rPr lang="en-GB" sz="2000" dirty="0" err="1"/>
              <a:t>apljk</a:t>
            </a:r>
            <a:endParaRPr lang="en-GB" sz="2000" dirty="0"/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stackoverflow.com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forums.dyalog.com</a:t>
            </a:r>
          </a:p>
          <a:p>
            <a:pPr marL="0" indent="0">
              <a:spcAft>
                <a:spcPts val="0"/>
              </a:spcAft>
              <a:buNone/>
            </a:pPr>
            <a:endParaRPr lang="en-GB" sz="2000" dirty="0"/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tutorial.dyalog.com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mastering.dyalog.com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course.dyalog.com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xpqz.github.io/</a:t>
            </a:r>
            <a:r>
              <a:rPr lang="en-GB" sz="2000" dirty="0" err="1"/>
              <a:t>learnapl</a:t>
            </a:r>
            <a:endParaRPr lang="en-GB" sz="2000" dirty="0"/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mooc.fi</a:t>
            </a:r>
          </a:p>
          <a:p>
            <a:pPr marL="0" indent="0">
              <a:spcAft>
                <a:spcPts val="0"/>
              </a:spcAft>
              <a:buNone/>
            </a:pPr>
            <a:endParaRPr lang="en-GB" sz="2000" dirty="0"/>
          </a:p>
          <a:p>
            <a:pPr marL="0" indent="0">
              <a:spcAft>
                <a:spcPts val="0"/>
              </a:spcAft>
              <a:buNone/>
            </a:pPr>
            <a:r>
              <a:rPr lang="en-GB" sz="2000" dirty="0"/>
              <a:t>dyalog.com/getting-started.htm</a:t>
            </a:r>
          </a:p>
        </p:txBody>
      </p:sp>
    </p:spTree>
    <p:extLst>
      <p:ext uri="{BB962C8B-B14F-4D97-AF65-F5344CB8AC3E}">
        <p14:creationId xmlns:p14="http://schemas.microsoft.com/office/powerpoint/2010/main" val="2282300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A9AB3-9B9F-41A3-B723-7792852B7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D91C9-16D7-6FEE-34C0-FDC3163B42B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BEAC5-0002-626F-6454-CD5B006911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221DC5-DC17-7A4C-32AB-465B40F33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6497"/>
            <a:ext cx="9144000" cy="18393350"/>
          </a:xfrm>
        </p:spPr>
      </p:pic>
    </p:spTree>
    <p:extLst>
      <p:ext uri="{BB962C8B-B14F-4D97-AF65-F5344CB8AC3E}">
        <p14:creationId xmlns:p14="http://schemas.microsoft.com/office/powerpoint/2010/main" val="1439158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8F42-1440-B359-A3A6-F44BE344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2C00D-F26D-9595-F9DF-4A18FDC27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50453-E2BC-BF55-80D1-DBB045AF1E5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33DAF9-FA3F-3AC6-A365-81C9EDBAA0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0269A-43D4-1F37-DED8-EA1204D0C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492"/>
            <a:ext cx="9144000" cy="4398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50F58-F1C8-A1EA-CDCE-2AE2182593D7}"/>
              </a:ext>
            </a:extLst>
          </p:cNvPr>
          <p:cNvSpPr txBox="1"/>
          <p:nvPr/>
        </p:nvSpPr>
        <p:spPr>
          <a:xfrm>
            <a:off x="6923800" y="339918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esolangconf.com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AF27FC6-067B-E5F0-BC4C-FE393E4E0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8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D1DB-60F2-5E21-A38F-7DC506CF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237" y="1937431"/>
            <a:ext cx="7005527" cy="685535"/>
          </a:xfrm>
        </p:spPr>
        <p:txBody>
          <a:bodyPr/>
          <a:lstStyle/>
          <a:p>
            <a:pPr algn="ctr"/>
            <a:r>
              <a:rPr lang="en-GB" dirty="0"/>
              <a:t>Teaching APL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1F74B-B9A8-857D-ECE1-7269253F986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E803E-18BA-6C3B-4C08-AE9D8FBAC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704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2B52-88E8-B6B5-9CAB-C283A2C4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DFAA4-AB45-3363-68B0-C5BDBCA65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A7AC4-73C0-F87A-39C6-A070DDC8D89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EF065-698C-6C11-FE63-B1657A9116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42F960-2963-8A16-2344-9FEF64AD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45" y="0"/>
            <a:ext cx="8280709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E4882DA-A3D4-AC71-206E-7F9FD9A61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53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2B52-88E8-B6B5-9CAB-C283A2C4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DFAA4-AB45-3363-68B0-C5BDBCA65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A7AC4-73C0-F87A-39C6-A070DDC8D89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EF065-698C-6C11-FE63-B1657A9116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42F960-2963-8A16-2344-9FEF64AD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45" y="0"/>
            <a:ext cx="8280709" cy="5143500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CB0EF9E-7B98-09F5-3004-5573EBC1B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5" y="1959478"/>
            <a:ext cx="8280995" cy="87606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77D4042-2656-2722-885A-2C2B27483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83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3BFF-8513-508C-5189-B496BB2B8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B8872-E6B3-C820-66CD-E828569FC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8450F-86B4-80CB-BBDB-D5714D49F6C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B5914-0CD0-565E-805E-B9E36AE2F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F95B1-AAF1-BF32-9EE7-A97F63E55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69"/>
            <a:ext cx="9144000" cy="4942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D42B99-ED50-A309-91FE-3F44F97EC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" y="5049804"/>
            <a:ext cx="9144000" cy="22809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9D632C3-61D2-40AA-D8B2-69C5F76CC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26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E61-5D82-E658-7BCC-30458B55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88838-7BE6-0243-0A87-6E92CB78B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E2D64-71E6-ED08-9ADD-B51962252F6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E6140-5286-8F12-B72C-6D6B5ECCB8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E4790C-368B-F799-81BC-58777A47B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69"/>
            <a:ext cx="9144000" cy="49425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04E584D-F9D6-9B44-966C-8ACB77AF9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43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9FB4-4502-8439-8A39-EE1562C1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6503B89-D939-9936-C065-34FE6F459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03"/>
            <a:ext cx="9144000" cy="444955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0255B-2913-2CE6-A5A5-6C508823CE1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89E1B-B1B2-D5D8-AEE8-BAD9CB131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8939AB1-D53C-463E-9DDB-BFCF7E623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3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F73D-DDFF-B0B0-24A6-FE369550D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D1B25-D914-F58A-2E67-BC450D89E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61736-A37C-6DD1-4F2F-5BD6F9A69B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59BE9-4FC4-C4F3-7B8B-4DEA8D06F1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9D464-1FC5-8256-40C4-C59D21461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611"/>
            <a:ext cx="9144000" cy="49422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3C694FE-5072-AA83-B05E-B527C9CEE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9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7BEAA-4B57-3C40-31FE-B266B0EF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DD13-D20C-1E40-A502-98AF8C226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356615"/>
            <a:ext cx="8478943" cy="3150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	tutorial.dyalog.com</a:t>
            </a:r>
          </a:p>
          <a:p>
            <a:pPr marL="0" indent="0">
              <a:buNone/>
            </a:pPr>
            <a:r>
              <a:rPr lang="en-GB" dirty="0"/>
              <a:t>	mastering.dyalog.com</a:t>
            </a:r>
          </a:p>
          <a:p>
            <a:pPr marL="0" indent="0">
              <a:buNone/>
            </a:pPr>
            <a:r>
              <a:rPr lang="en-GB" dirty="0"/>
              <a:t>	course.dyalog.com</a:t>
            </a:r>
          </a:p>
          <a:p>
            <a:pPr marL="0" indent="0">
              <a:buNone/>
            </a:pPr>
            <a:r>
              <a:rPr lang="en-GB" dirty="0"/>
              <a:t>	xpqz.github.io/</a:t>
            </a:r>
            <a:r>
              <a:rPr lang="en-GB" dirty="0" err="1"/>
              <a:t>learnapl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aplclass.com/book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3B68E-BD68-AFFE-723E-1B6F606FA5A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F99C5-8661-1BC6-4052-BFD2E0123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382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816361-764D-27F1-7E93-F4D2018520D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4C135-BBD8-10BF-39A6-FB56482E5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BCFBF-0CC8-E169-31BA-54B0836B5AC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3DB835-5338-33FF-764A-BAE7725E4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90C0A-1410-D491-A0C0-5EA631564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69"/>
            <a:ext cx="9144000" cy="49425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37A8753-5233-AF6E-2AC1-4EA5B2DF8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47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B477B-3C88-D729-31C4-A0053AE9E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6DFF6-73B4-6E6C-05ED-013F7142F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9D764-41AD-8183-4A2C-69E2AFB50D8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B32CB-0933-06A8-8013-A2B60DF42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D0F50-3B60-F25E-3A61-8E5D645C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040"/>
            <a:ext cx="9144000" cy="4529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DC7535-E558-E648-80C0-A0BB66BE5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9" y="4761794"/>
            <a:ext cx="9144000" cy="3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78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0683-D70B-42C5-A5AB-C2DC07187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0146A-8DBC-991E-3B90-7D1DE33F468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CC9B9E-C307-31AC-252B-484F6EB2AA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C49BA-2143-D879-7919-1D0FF095736D}"/>
              </a:ext>
            </a:extLst>
          </p:cNvPr>
          <p:cNvSpPr txBox="1"/>
          <p:nvPr/>
        </p:nvSpPr>
        <p:spPr>
          <a:xfrm>
            <a:off x="104867" y="2024992"/>
            <a:ext cx="654441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"Libraries are super useful but I am fascinated that APL has sort of them come this far without having a huge package repository which everyone uses I think it's really interesting that if when solving something in APL the first thing you do is not go search on the internet for some ready-made solution but actually looking at the problem and saying can I do this myself and usually you can"	</a:t>
            </a:r>
          </a:p>
          <a:p>
            <a:endParaRPr lang="en-GB" dirty="0"/>
          </a:p>
          <a:p>
            <a:r>
              <a:rPr lang="en-GB" dirty="0"/>
              <a:t>	- </a:t>
            </a:r>
            <a:r>
              <a:rPr lang="en-GB" dirty="0" err="1"/>
              <a:t>Alve</a:t>
            </a:r>
            <a:r>
              <a:rPr lang="en-GB" dirty="0"/>
              <a:t> Björk - Young APLers' Panel, Dyalog '19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62E7F1-3A36-79F7-E266-58B2D8386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70" y="85671"/>
            <a:ext cx="6049617" cy="18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15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1875-DED0-F4EF-7B00-C94A0F070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356615"/>
            <a:ext cx="8568682" cy="31503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000" dirty="0"/>
              <a:t>Get </a:t>
            </a:r>
            <a:r>
              <a:rPr lang="en-GB" sz="5000" dirty="0" err="1"/>
              <a:t>ans</a:t>
            </a:r>
            <a:r>
              <a:rPr lang="en-GB" sz="5000" dirty="0"/>
              <a:t> </a:t>
            </a:r>
            <a:r>
              <a:rPr lang="en-GB" sz="5000" dirty="0" err="1"/>
              <a:t>fastly</a:t>
            </a:r>
            <a:endParaRPr lang="en-GB" sz="5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FACD1-4792-CF0A-30E7-B7B2B441A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1E8D510-7BC5-950D-A0DA-C64948881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614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EB49-E9EF-B52A-78A9-BB773C91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7C34F-F3BE-8230-9D68-ECA9FC133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6E7A9-AD2D-4E31-CDB0-497BF39CEE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27C7D-3A4F-67ED-EDEC-B7B9CB242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454CB-2348-A520-0775-C53CF5C90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" b="1"/>
          <a:stretch/>
        </p:blipFill>
        <p:spPr>
          <a:xfrm>
            <a:off x="0" y="198783"/>
            <a:ext cx="9144000" cy="491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05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4366-F4E7-C20B-8F04-EE34FECD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36169-AB9C-EF1C-B932-EFF93F4F4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A5FC7-CA0C-1E0B-3913-A96130C3C81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ABE95-FA4B-8594-8E0C-47688CCDD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46CC3-17EB-5D9E-F27D-C23EA8CC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87"/>
            <a:ext cx="9144000" cy="493452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62633F-006D-7CC3-3DD1-713538811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57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5ABAA-194C-855C-1948-E1333782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8EB8A-5F9E-E67D-2597-A4948C1B8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0E92C-1397-1FEE-59E2-39DA5D7293C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81A75-D482-FCAA-0083-CEAD1538D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AFB4F2-239A-4A9A-D9BB-FD2887CD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69"/>
            <a:ext cx="9144000" cy="4942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FC696A-7A0B-1EAA-45B6-7D0BDBEF8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40"/>
          <a:stretch/>
        </p:blipFill>
        <p:spPr>
          <a:xfrm>
            <a:off x="3006702" y="1252538"/>
            <a:ext cx="2239991" cy="462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2B1BD-C047-716E-FD3B-70DFBC92E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1252538"/>
            <a:ext cx="524102" cy="383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0D207C-7808-313C-37C9-8CAA57A84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330" y="295717"/>
            <a:ext cx="3245644" cy="2478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62CD41D-CDB6-10C5-C50C-825DFCEFEA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77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5EF32-721A-C9CB-9306-7E69C672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9A6E2-9717-AF54-3AF6-DE4D84CCE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75A29-49A1-4DC6-E5B2-64F7D67DBE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5D9A5-ACE4-95E4-068A-47FEB1C6FA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0D077-8DAD-4988-B442-9F6A944FC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69"/>
            <a:ext cx="9144000" cy="49425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BAEE9A8-B31F-405C-8BF9-3C6464432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21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5EF32-721A-C9CB-9306-7E69C672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9A6E2-9717-AF54-3AF6-DE4D84CCE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75A29-49A1-4DC6-E5B2-64F7D67DBE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5D9A5-ACE4-95E4-068A-47FEB1C6FA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73CA68-DED5-747A-4693-EC80DBEB0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86"/>
            <a:ext cx="9144000" cy="4604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C302C9-22A0-EFD9-DAF0-E01E91EB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4214"/>
            <a:ext cx="9144000" cy="22809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9F791F5-806A-C35F-E1C8-7A261ACC2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08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8F05-B4EF-7304-90A7-8E129B04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2D3DA-334D-BA1A-9C01-21B61126C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49AB6-0DDC-D8AB-5B3F-5270303B2B7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CC86A8-75D1-DAEA-4C38-172777774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08D02-5B8A-1569-73B9-DDB21C4B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" y="0"/>
            <a:ext cx="90954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7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D8679-914A-CDE7-C4C0-4F8503554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1CAC1-65E2-DC66-AC8C-C461C2E78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08B26-75D4-E439-B10A-8C6CDA61280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69DA0-AE63-69CD-E78A-49CC57151E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C79CE-9AC1-A7CC-3839-C3C20B693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87"/>
            <a:ext cx="9144000" cy="4934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121C74-DDCE-6BDB-88BF-561A805E3418}"/>
              </a:ext>
            </a:extLst>
          </p:cNvPr>
          <p:cNvSpPr txBox="1"/>
          <p:nvPr/>
        </p:nvSpPr>
        <p:spPr>
          <a:xfrm>
            <a:off x="1749287" y="2333223"/>
            <a:ext cx="17860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/>
              <a:t>aplcart.info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12C0E-FCF0-BD1F-DA72-B7E42B9D3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9451"/>
            <a:ext cx="9144000" cy="2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DD46E7-8A64-D519-482C-21E7C2A0380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040AC-B584-E599-7722-D3077B08F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5BDA-6477-43DA-B787-96D0A14CCFB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64FA63-1868-FBB3-72E9-4FC0504C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36598-54CB-5D13-3C5E-04304A24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19"/>
            <a:ext cx="9144000" cy="50286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B1414B3-0223-8DB8-56A0-B8F495F50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998B4-6052-6179-F97F-C87E8C43F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CDCD3-B20E-124B-5861-C9409D1EA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356615"/>
            <a:ext cx="8575308" cy="3150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500" dirty="0">
                <a:latin typeface="APL385 Unicode" panose="020B0709000202000203" pitchFamily="49" charset="0"/>
              </a:rPr>
              <a:t>t</a:t>
            </a:r>
            <a:r>
              <a:rPr lang="en-GB" sz="1500" dirty="0">
                <a:effectLst/>
                <a:latin typeface="APL385 Unicode" panose="020B0709000202000203" pitchFamily="49" charset="0"/>
              </a:rPr>
              <a:t>able ← ⊃⎕NGET'/t/proc.out'1</a:t>
            </a:r>
          </a:p>
          <a:p>
            <a:pPr marL="0" indent="0">
              <a:buNone/>
            </a:pPr>
            <a:r>
              <a:rPr lang="en-GB" sz="1500" dirty="0">
                <a:effectLst/>
                <a:latin typeface="APL385 Unicode" panose="020B0709000202000203" pitchFamily="49" charset="0"/>
              </a:rPr>
              <a:t>d←↓⍉↑{⊃{∧/⍺:⍵ ⋄ ⎕SIGNAL 7}/⎕VFI'0'@(=∘'+')'¯'@(=∘'-')⍵}¨1↓table</a:t>
            </a:r>
            <a:endParaRPr lang="en-GB" sz="1500" dirty="0">
              <a:latin typeface="APL385 Unicode" panose="020B0709000202000203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APL385 Unicode" panose="020B0709000202000203" pitchFamily="49" charset="0"/>
                <a:ea typeface="Yu Gothic" panose="020B0400000000000000" pitchFamily="34" charset="-128"/>
                <a:cs typeface="Cambria Math" panose="02040503050406030204" pitchFamily="18" charset="0"/>
              </a:rPr>
              <a:t>⎕</a:t>
            </a:r>
            <a:r>
              <a:rPr lang="en-US" sz="1800" dirty="0" err="1">
                <a:latin typeface="APL385 Unicode" panose="020B0709000202000203" pitchFamily="49" charset="0"/>
                <a:ea typeface="Yu Gothic" panose="020B0400000000000000" pitchFamily="34" charset="-128"/>
                <a:cs typeface="Cambria Math" panose="02040503050406030204" pitchFamily="18" charset="0"/>
              </a:rPr>
              <a:t>CSV⍠'Separator</a:t>
            </a:r>
            <a:r>
              <a:rPr lang="en-US" sz="1800" dirty="0">
                <a:latin typeface="APL385 Unicode" panose="020B0709000202000203" pitchFamily="49" charset="0"/>
                <a:ea typeface="Yu Gothic" panose="020B0400000000000000" pitchFamily="34" charset="-128"/>
                <a:cs typeface="Cambria Math" panose="02040503050406030204" pitchFamily="18" charset="0"/>
              </a:rPr>
              <a:t>' ' '⊢('^\s+' '\s+'⎕R'' ' '⊢table)'S' 4</a:t>
            </a:r>
            <a:endParaRPr lang="en-GB" sz="1800" dirty="0">
              <a:effectLst/>
              <a:latin typeface="APL385 Unicode" panose="020B0709000202000203" pitchFamily="49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FF01C-1762-FD95-7E31-DFCC82AD8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58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93" end="1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3EC2-B817-D008-7BEB-5A772613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2B62E-A328-25A6-C5DB-CE6C58F53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D7572-6F8A-20F7-CCFA-934F236F10D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1640A-E71A-2A95-5644-E0DBC9A6E4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8B0E9-98B9-3C88-329B-E085044A7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7" y="0"/>
            <a:ext cx="90840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41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998B4-6052-6179-F97F-C87E8C43F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CDCD3-B20E-124B-5861-C9409D1EA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356615"/>
            <a:ext cx="8575308" cy="3150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500" dirty="0">
                <a:latin typeface="APL385 Unicode" panose="020B0709000202000203" pitchFamily="49" charset="0"/>
              </a:rPr>
              <a:t>t</a:t>
            </a:r>
            <a:r>
              <a:rPr lang="en-GB" sz="1500" dirty="0">
                <a:effectLst/>
                <a:latin typeface="APL385 Unicode" panose="020B0709000202000203" pitchFamily="49" charset="0"/>
              </a:rPr>
              <a:t>able ← ⊃⎕NGET'/t/proc.out'1</a:t>
            </a:r>
          </a:p>
          <a:p>
            <a:pPr marL="0" indent="0">
              <a:buNone/>
            </a:pPr>
            <a:r>
              <a:rPr lang="en-GB" sz="1500" dirty="0">
                <a:effectLst/>
                <a:latin typeface="APL385 Unicode" panose="020B0709000202000203" pitchFamily="49" charset="0"/>
              </a:rPr>
              <a:t>d←↓⍉↑{⊃{∧/⍺:⍵ ⋄ ⎕SIGNAL 7}/⎕VFI'0'@(=∘'+')'¯'@(=∘'-')⍵}¨1↓table</a:t>
            </a:r>
            <a:endParaRPr lang="en-GB" sz="1500" dirty="0">
              <a:latin typeface="APL385 Unicode" panose="020B0709000202000203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APL385 Unicode" panose="020B0709000202000203" pitchFamily="49" charset="0"/>
                <a:ea typeface="Yu Gothic" panose="020B0400000000000000" pitchFamily="34" charset="-128"/>
                <a:cs typeface="Cambria Math" panose="02040503050406030204" pitchFamily="18" charset="0"/>
              </a:rPr>
              <a:t>⎕</a:t>
            </a:r>
            <a:r>
              <a:rPr lang="en-US" sz="1800" dirty="0" err="1">
                <a:latin typeface="APL385 Unicode" panose="020B0709000202000203" pitchFamily="49" charset="0"/>
                <a:ea typeface="Yu Gothic" panose="020B0400000000000000" pitchFamily="34" charset="-128"/>
                <a:cs typeface="Cambria Math" panose="02040503050406030204" pitchFamily="18" charset="0"/>
              </a:rPr>
              <a:t>CSV⍠'Separator</a:t>
            </a:r>
            <a:r>
              <a:rPr lang="en-US" sz="1800" dirty="0">
                <a:latin typeface="APL385 Unicode" panose="020B0709000202000203" pitchFamily="49" charset="0"/>
                <a:ea typeface="Yu Gothic" panose="020B0400000000000000" pitchFamily="34" charset="-128"/>
                <a:cs typeface="Cambria Math" panose="02040503050406030204" pitchFamily="18" charset="0"/>
              </a:rPr>
              <a:t>' ' '⊢('^\s+' '\s+'⎕R'' ' '⊢table)'S' 4</a:t>
            </a:r>
          </a:p>
          <a:p>
            <a:pPr marL="0" indent="0">
              <a:buNone/>
            </a:pPr>
            <a:r>
              <a:rPr lang="en-GB" sz="1800" dirty="0" err="1">
                <a:latin typeface="APL385 Unicode" panose="020B0709000202000203" pitchFamily="49" charset="0"/>
                <a:ea typeface="Yu Gothic" panose="020B0400000000000000" pitchFamily="34" charset="-128"/>
                <a:cs typeface="Times New Roman" panose="02020603050405020304" pitchFamily="18" charset="0"/>
              </a:rPr>
              <a:t>ReadTable</a:t>
            </a:r>
            <a:r>
              <a:rPr lang="en-GB" sz="1800" dirty="0">
                <a:latin typeface="APL385 Unicode" panose="020B0709000202000203" pitchFamily="49" charset="0"/>
                <a:ea typeface="Yu Gothic" panose="020B0400000000000000" pitchFamily="34" charset="-128"/>
                <a:cs typeface="Times New Roman" panose="02020603050405020304" pitchFamily="18" charset="0"/>
              </a:rPr>
              <a:t> '/t/</a:t>
            </a:r>
            <a:r>
              <a:rPr lang="en-GB" sz="1800" dirty="0" err="1">
                <a:latin typeface="APL385 Unicode" panose="020B0709000202000203" pitchFamily="49" charset="0"/>
                <a:ea typeface="Yu Gothic" panose="020B0400000000000000" pitchFamily="34" charset="-128"/>
                <a:cs typeface="Times New Roman" panose="02020603050405020304" pitchFamily="18" charset="0"/>
              </a:rPr>
              <a:t>proc.out</a:t>
            </a:r>
            <a:r>
              <a:rPr lang="en-GB" sz="1800" dirty="0">
                <a:latin typeface="APL385 Unicode" panose="020B0709000202000203" pitchFamily="49" charset="0"/>
                <a:ea typeface="Yu Gothic" panose="020B0400000000000000" pitchFamily="34" charset="-128"/>
                <a:cs typeface="Times New Roman" panose="02020603050405020304" pitchFamily="18" charset="0"/>
              </a:rPr>
              <a:t>'</a:t>
            </a:r>
            <a:endParaRPr lang="en-GB" sz="1500" dirty="0">
              <a:latin typeface="APL385 Unicode" panose="020B0709000202000203" pitchFamily="49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FF01C-1762-FD95-7E31-DFCC82AD8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02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998B4-6052-6179-F97F-C87E8C43F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CDCD3-B20E-124B-5861-C9409D1EA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5" y="1356615"/>
            <a:ext cx="19237861" cy="3150350"/>
          </a:xfrm>
        </p:spPr>
        <p:txBody>
          <a:bodyPr wrap="none"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1500" dirty="0">
                <a:latin typeface="APL385 Unicode" panose="020B0709000202000203" pitchFamily="49" charset="0"/>
              </a:rPr>
              <a:t>      '</a:t>
            </a:r>
            <a:r>
              <a:rPr lang="en-GB" sz="1500" dirty="0" err="1">
                <a:latin typeface="APL385 Unicode" panose="020B0709000202000203" pitchFamily="49" charset="0"/>
              </a:rPr>
              <a:t>LoadTEXT</a:t>
            </a:r>
            <a:r>
              <a:rPr lang="en-GB" sz="1500" dirty="0">
                <a:latin typeface="APL385 Unicode" panose="020B0709000202000203" pitchFamily="49" charset="0"/>
              </a:rPr>
              <a:t>'⎕</a:t>
            </a:r>
            <a:r>
              <a:rPr lang="en-GB" sz="1500" dirty="0" err="1">
                <a:latin typeface="APL385 Unicode" panose="020B0709000202000203" pitchFamily="49" charset="0"/>
              </a:rPr>
              <a:t>CY'loaddata</a:t>
            </a:r>
            <a:r>
              <a:rPr lang="en-GB" sz="1500" dirty="0">
                <a:latin typeface="APL385 Unicode" panose="020B0709000202000203" pitchFamily="49" charset="0"/>
              </a:rPr>
              <a:t>'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500" dirty="0">
                <a:latin typeface="APL385 Unicode" panose="020B0709000202000203" pitchFamily="49" charset="0"/>
              </a:rPr>
              <a:t>      ⎕←3↑t←LoadTEXT '\</a:t>
            </a:r>
            <a:r>
              <a:rPr lang="en-GB" sz="1500" dirty="0" err="1">
                <a:latin typeface="APL385 Unicode" panose="020B0709000202000203" pitchFamily="49" charset="0"/>
              </a:rPr>
              <a:t>tmp</a:t>
            </a:r>
            <a:r>
              <a:rPr lang="en-GB" sz="1500" dirty="0">
                <a:latin typeface="APL385 Unicode" panose="020B0709000202000203" pitchFamily="49" charset="0"/>
              </a:rPr>
              <a:t>\</a:t>
            </a:r>
            <a:r>
              <a:rPr lang="en-GB" sz="1500" dirty="0" err="1">
                <a:latin typeface="APL385 Unicode" panose="020B0709000202000203" pitchFamily="49" charset="0"/>
              </a:rPr>
              <a:t>proc.out</a:t>
            </a:r>
            <a:r>
              <a:rPr lang="en-GB" sz="1500" dirty="0">
                <a:latin typeface="APL385 Unicode" panose="020B0709000202000203" pitchFamily="49" charset="0"/>
              </a:rPr>
              <a:t>'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500" dirty="0">
                <a:latin typeface="APL385 Unicode" panose="020B0709000202000203" pitchFamily="49" charset="0"/>
              </a:rPr>
              <a:t>┌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┐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500" dirty="0">
                <a:latin typeface="APL385 Unicode" panose="020B0709000202000203" pitchFamily="49" charset="0"/>
              </a:rPr>
              <a:t>│          time              11            22            33            12            13            23   </a:t>
            </a:r>
            <a:r>
              <a:rPr lang="en-GB" sz="1500" dirty="0" err="1">
                <a:latin typeface="APL385 Unicode" panose="020B0709000202000203" pitchFamily="49" charset="0"/>
              </a:rPr>
              <a:t>iter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esh</a:t>
            </a:r>
            <a:r>
              <a:rPr lang="en-GB" sz="1500" dirty="0">
                <a:latin typeface="APL385 Unicode" panose="020B0709000202000203" pitchFamily="49" charset="0"/>
              </a:rPr>
              <a:t>             res          </a:t>
            </a:r>
            <a:r>
              <a:rPr lang="en-GB" sz="1500" dirty="0" err="1">
                <a:latin typeface="APL385 Unicode" panose="020B0709000202000203" pitchFamily="49" charset="0"/>
              </a:rPr>
              <a:t>resg</a:t>
            </a:r>
            <a:r>
              <a:rPr lang="en-GB" sz="1500" dirty="0">
                <a:latin typeface="APL385 Unicode" panose="020B0709000202000203" pitchFamily="49" charset="0"/>
              </a:rPr>
              <a:t>          </a:t>
            </a:r>
            <a:r>
              <a:rPr lang="en-GB" sz="1500" dirty="0" err="1">
                <a:latin typeface="APL385 Unicode" panose="020B0709000202000203" pitchFamily="49" charset="0"/>
              </a:rPr>
              <a:t>resc</a:t>
            </a:r>
            <a:r>
              <a:rPr lang="en-GB" sz="1500" dirty="0">
                <a:latin typeface="APL385 Unicode" panose="020B0709000202000203" pitchFamily="49" charset="0"/>
              </a:rPr>
              <a:t>          </a:t>
            </a:r>
            <a:r>
              <a:rPr lang="en-GB" sz="1500" dirty="0" err="1">
                <a:latin typeface="APL385 Unicode" panose="020B0709000202000203" pitchFamily="49" charset="0"/>
              </a:rPr>
              <a:t>resm</a:t>
            </a:r>
            <a:r>
              <a:rPr lang="en-GB" sz="1500" dirty="0">
                <a:latin typeface="APL385 Unicode" panose="020B0709000202000203" pitchFamily="49" charset="0"/>
              </a:rPr>
              <a:t>         </a:t>
            </a:r>
            <a:r>
              <a:rPr lang="en-GB" sz="1500" dirty="0" err="1">
                <a:latin typeface="APL385 Unicode" panose="020B0709000202000203" pitchFamily="49" charset="0"/>
              </a:rPr>
              <a:t>rotslip</a:t>
            </a:r>
            <a:r>
              <a:rPr lang="en-GB" sz="1500" dirty="0">
                <a:latin typeface="APL385 Unicode" panose="020B0709000202000203" pitchFamily="49" charset="0"/>
              </a:rPr>
              <a:t>        </a:t>
            </a:r>
            <a:r>
              <a:rPr lang="en-GB" sz="1500" dirty="0" err="1">
                <a:latin typeface="APL385 Unicode" panose="020B0709000202000203" pitchFamily="49" charset="0"/>
              </a:rPr>
              <a:t>rotloc</a:t>
            </a:r>
            <a:r>
              <a:rPr lang="en-GB" sz="1500" dirty="0">
                <a:latin typeface="APL385 Unicode" panose="020B0709000202000203" pitchFamily="49" charset="0"/>
              </a:rPr>
              <a:t>            ep11          ep22          ep33      ep12(*2)      ep13(*2)      ep23(*2)          mdep11        mdep22        mdep33    mdep12(*2)    mdep13(*2)    mdep23(*2)           mds11         mds22         mds33         mds12         mds13         mds23       activ1.01│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500" dirty="0">
                <a:latin typeface="APL385 Unicode" panose="020B0709000202000203" pitchFamily="49" charset="0"/>
              </a:rPr>
              <a:t>├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┤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500" dirty="0">
                <a:latin typeface="APL385 Unicode" panose="020B0709000202000203" pitchFamily="49" charset="0"/>
              </a:rPr>
              <a:t>│  0.00000E+000  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    0    0    0.00000E+000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│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500" dirty="0">
                <a:latin typeface="APL385 Unicode" panose="020B0709000202000203" pitchFamily="49" charset="0"/>
              </a:rPr>
              <a:t>├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┤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500" dirty="0">
                <a:latin typeface="APL385 Unicode" panose="020B0709000202000203" pitchFamily="49" charset="0"/>
              </a:rPr>
              <a:t>│  0.20000E-002   -0.15347E+000 -0.14970E+000  0.30317E+000  0.20687E-002 -0.65533E-002 -0.55885E-002      2    0    0.23294E-013  0.00000E+000  0.39211E-003  0.00000E+000  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 -0.24546E-016 -0.21912E-016  0.46458E-016 -0.15630E-017 -0.33381E-017 -0.10326E-017    0.00000E+000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    </a:t>
            </a:r>
            <a:r>
              <a:rPr lang="en-GB" sz="1500" dirty="0" err="1">
                <a:latin typeface="APL385 Unicode" panose="020B0709000202000203" pitchFamily="49" charset="0"/>
              </a:rPr>
              <a:t>0.00000E+000</a:t>
            </a:r>
            <a:r>
              <a:rPr lang="en-GB" sz="1500" dirty="0">
                <a:latin typeface="APL385 Unicode" panose="020B0709000202000203" pitchFamily="49" charset="0"/>
              </a:rPr>
              <a:t>│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500" dirty="0">
                <a:latin typeface="APL385 Unicode" panose="020B0709000202000203" pitchFamily="49" charset="0"/>
              </a:rPr>
              <a:t>└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─┘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500" dirty="0">
                <a:latin typeface="APL385 Unicode" panose="020B0709000202000203" pitchFamily="49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FF01C-1762-FD95-7E31-DFCC82AD8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5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5B428-DE19-22B1-7C80-9915B1E1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else do we need?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1875-DED0-F4EF-7B00-C94A0F070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Practical APL</a:t>
            </a:r>
          </a:p>
          <a:p>
            <a:r>
              <a:rPr lang="en-GB" dirty="0"/>
              <a:t>Show the rest of the world that we can do </a:t>
            </a:r>
          </a:p>
          <a:p>
            <a:r>
              <a:rPr lang="en-GB" dirty="0"/>
              <a:t>Tools for leveraging APL in the context of modern software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E412F-F9FE-35CC-A53D-55BCAAE8FCA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FACD1-4792-CF0A-30E7-B7B2B441A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122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36FE-788E-4B1F-BA07-3AB7B9EB8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F5513-796F-8F93-883A-0C1E55A04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APL as a Tool of Thought </a:t>
            </a:r>
          </a:p>
        </p:txBody>
      </p:sp>
      <p:pic>
        <p:nvPicPr>
          <p:cNvPr id="7" name="Content Placeholder 6" descr="Badge Tick with solid fill">
            <a:extLst>
              <a:ext uri="{FF2B5EF4-FFF2-40B4-BE49-F238E27FC236}">
                <a16:creationId xmlns:a16="http://schemas.microsoft.com/office/drawing/2014/main" id="{6AF52C27-11D3-5FCB-86EE-05CB94529E6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1936" y="1657350"/>
            <a:ext cx="914400" cy="9144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55E03-07ED-1F6C-9A8E-E6FB3D3901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163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E67-05ED-460C-8351-D0BFEEE3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 descr="Icon, calendar&#10;&#10;Description automatically generated">
            <a:extLst>
              <a:ext uri="{FF2B5EF4-FFF2-40B4-BE49-F238E27FC236}">
                <a16:creationId xmlns:a16="http://schemas.microsoft.com/office/drawing/2014/main" id="{027C855E-B6E8-4F60-993F-949B0FAA5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09700"/>
            <a:ext cx="2343150" cy="23241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A0E0AE-CC98-4A37-B77F-4E74718AA6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58587-8DD4-4587-8816-534B8299DB7C}"/>
              </a:ext>
            </a:extLst>
          </p:cNvPr>
          <p:cNvSpPr txBox="1"/>
          <p:nvPr/>
        </p:nvSpPr>
        <p:spPr>
          <a:xfrm>
            <a:off x="2843808" y="2114550"/>
            <a:ext cx="471941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GB" sz="5000" b="0" dirty="0">
                <a:latin typeface="Poppins" panose="00000500000000000000" pitchFamily="2" charset="0"/>
                <a:cs typeface="Poppins" panose="00000500000000000000" pitchFamily="2" charset="0"/>
              </a:rPr>
              <a:t>The Array Cast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56749-1CF8-4B40-A513-AD66396DEEB9}"/>
              </a:ext>
            </a:extLst>
          </p:cNvPr>
          <p:cNvSpPr txBox="1"/>
          <p:nvPr/>
        </p:nvSpPr>
        <p:spPr>
          <a:xfrm>
            <a:off x="4067944" y="2819400"/>
            <a:ext cx="248791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GB" sz="2500" b="0" dirty="0">
                <a:latin typeface="Poppins" panose="00000500000000000000" pitchFamily="2" charset="0"/>
                <a:cs typeface="Poppins" panose="00000500000000000000" pitchFamily="2" charset="0"/>
              </a:rPr>
              <a:t>arraycast.com</a:t>
            </a:r>
          </a:p>
        </p:txBody>
      </p:sp>
    </p:spTree>
    <p:extLst>
      <p:ext uri="{BB962C8B-B14F-4D97-AF65-F5344CB8AC3E}">
        <p14:creationId xmlns:p14="http://schemas.microsoft.com/office/powerpoint/2010/main" val="153979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19462 0 " pathEditMode="relative" rAng="0" ptsTypes="AA">
                                      <p:cBhvr>
                                        <p:cTn id="6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19462 0 L -0.33299 0 " pathEditMode="relative" rAng="0" ptsTypes="AA">
                                      <p:cBhvr>
                                        <p:cTn id="11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8CBCDB-D279-3D66-431A-7FC7B839B5C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4EB6A-9540-FB4C-5690-22B49C5C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DD711-A3D2-76F1-004C-0317EF80E58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6F332B-8BEE-2B5F-6B0B-793C2F4D6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E4AE6-79E2-3414-2702-AFE5CC9A2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25" y="0"/>
            <a:ext cx="8198750" cy="51435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BC27BAB-2FE7-0AA7-E150-BE2A437C5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4D39D7-57EC-F75E-0D39-E5286E3B64B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E026-2F5B-167B-B537-CBF5749B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320E6-C728-4249-0ED5-4B62FA1BD84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C74422-2DFE-7EEA-7DCB-8F32559C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C5734-9883-12F2-BB9B-81248EE5A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5" y="267657"/>
            <a:ext cx="7878417" cy="43994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3D09752-CCE6-A464-3E8E-A5EDD2BE7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1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FE5B5D-A023-E67B-DA96-B986A08E099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6683F-B124-6914-7DE0-053C4AA5C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A1746-A392-364F-B0F4-F20FC475591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204837-9222-67A4-C78A-AFD6CFE9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395BA0-A8EE-FAF3-6F42-0214CDFCB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260"/>
            <a:ext cx="9144000" cy="345297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F38F7E4-2593-6F94-8D51-A58687F76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43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890D-9FCC-0E4D-80B5-B57B746A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06726-0108-1EDE-6992-A3A7A409B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7B54C-84D3-25CC-E1B9-57E78D52C33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endParaRPr lang="en-GB" sz="2500" dirty="0"/>
          </a:p>
          <a:p>
            <a:endParaRPr lang="en-GB" sz="2500" dirty="0"/>
          </a:p>
          <a:p>
            <a:r>
              <a:rPr lang="en-GB" sz="2500" dirty="0" err="1"/>
              <a:t>apl.news</a:t>
            </a:r>
            <a:endParaRPr lang="en-GB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7CFEF-53C9-AB00-FA90-8E2003B6E3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7A7314-F733-4F30-0787-879CBDFB2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00" y="0"/>
            <a:ext cx="5022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24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6942</TotalTime>
  <Words>721</Words>
  <Application>Microsoft Office PowerPoint</Application>
  <PresentationFormat>On-screen Show (16:9)</PresentationFormat>
  <Paragraphs>84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Tahoma</vt:lpstr>
      <vt:lpstr>Sarabun</vt:lpstr>
      <vt:lpstr>Wingdings 2</vt:lpstr>
      <vt:lpstr>Poppins</vt:lpstr>
      <vt:lpstr>Calibri</vt:lpstr>
      <vt:lpstr>APL385 Unicode</vt:lpstr>
      <vt:lpstr>Wingdings</vt:lpstr>
      <vt:lpstr>Courier New</vt:lpstr>
      <vt:lpstr>Office Theme</vt:lpstr>
      <vt:lpstr>Growing APLers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APL Farm on</vt:lpstr>
      <vt:lpstr>APL Seeds '23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 APL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else do we need?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Richard Park</cp:lastModifiedBy>
  <cp:revision>305</cp:revision>
  <dcterms:created xsi:type="dcterms:W3CDTF">2019-07-25T11:46:05Z</dcterms:created>
  <dcterms:modified xsi:type="dcterms:W3CDTF">2022-10-13T14:17:15Z</dcterms:modified>
</cp:coreProperties>
</file>