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6" r:id="rId15"/>
    <p:sldId id="273" r:id="rId16"/>
    <p:sldId id="274" r:id="rId17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arabun" panose="020B0604020202020204" charset="-34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5A6D8F"/>
    <a:srgbClr val="3B475E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5508" autoAdjust="0"/>
  </p:normalViewPr>
  <p:slideViewPr>
    <p:cSldViewPr snapToGrid="0">
      <p:cViewPr varScale="1">
        <p:scale>
          <a:sx n="136" d="100"/>
          <a:sy n="136" d="100"/>
        </p:scale>
        <p:origin x="75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17/10/2022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17/10/2022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94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Olhão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2022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813648-92DA-CC8B-69DD-A4A7CC4DC8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1830D-9EA2-59C8-AB13-726EFE0A86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pPr/>
              <a:t>‹#›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APL9 from outer space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36756" y="4657725"/>
            <a:ext cx="292894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1006" y="3998742"/>
            <a:ext cx="852470" cy="120569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9F337B2-CBF1-4D8F-C3B1-B7A69F1F3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1" y="4780588"/>
            <a:ext cx="4665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ED7F00"/>
                </a:solidFill>
              </a:defRPr>
            </a:lvl1pPr>
          </a:lstStyle>
          <a:p>
            <a:fld id="{1BF802F1-5CE1-412E-98E3-AE7434939769}" type="slidenum">
              <a:rPr lang="en-DK" smtClean="0"/>
              <a:pPr/>
              <a:t>‹#›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sr.ht/~pmikkelsen/APL9" TargetMode="External"/><Relationship Id="rId2" Type="http://schemas.openxmlformats.org/officeDocument/2006/relationships/hyperlink" Target="https://9fron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l.pmikkelse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9f.org/glenda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APL9 from outer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Peter Mikkelsen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DCC5BA-F117-BDBF-9BC2-3A6F3D9BA8A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C72A-13DE-AD72-E65B-6ADF9CC23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Uses the mailbox model</a:t>
            </a:r>
          </a:p>
          <a:p>
            <a:r>
              <a:rPr lang="da-DK" dirty="0"/>
              <a:t>Thread IDs are just scalar numbers</a:t>
            </a:r>
          </a:p>
          <a:p>
            <a:r>
              <a:rPr lang="da-DK" dirty="0"/>
              <a:t>Messages are just APL arrays</a:t>
            </a:r>
          </a:p>
          <a:p>
            <a:r>
              <a:rPr lang="da-DK" dirty="0"/>
              <a:t>Primitives</a:t>
            </a:r>
          </a:p>
          <a:p>
            <a:pPr lvl="1"/>
            <a:r>
              <a:rPr lang="da-DK" dirty="0"/>
              <a:t>Spawning: 	</a:t>
            </a:r>
            <a:r>
              <a:rPr lang="da-DK" dirty="0">
                <a:latin typeface="APL385 Unicode" panose="020B0709000202000203" pitchFamily="49" charset="0"/>
              </a:rPr>
              <a:t>id←{X} (f&amp;name) Y</a:t>
            </a:r>
            <a:endParaRPr lang="da-DK" dirty="0"/>
          </a:p>
          <a:p>
            <a:pPr lvl="1"/>
            <a:r>
              <a:rPr lang="da-DK" dirty="0"/>
              <a:t>Sending: 		</a:t>
            </a:r>
            <a:r>
              <a:rPr lang="da-DK" dirty="0">
                <a:latin typeface="APL385 Unicode" panose="020B0709000202000203" pitchFamily="49" charset="0"/>
              </a:rPr>
              <a:t>msg⍈ids</a:t>
            </a:r>
          </a:p>
          <a:p>
            <a:pPr lvl="1"/>
            <a:r>
              <a:rPr lang="da-DK" dirty="0">
                <a:latin typeface="+mn-lt"/>
              </a:rPr>
              <a:t>Receiving: 	</a:t>
            </a:r>
            <a:r>
              <a:rPr lang="da-DK" dirty="0">
                <a:latin typeface="APL385 Unicode" panose="020B0709000202000203" pitchFamily="49" charset="0"/>
              </a:rPr>
              <a:t>filter⍇timeout</a:t>
            </a:r>
          </a:p>
          <a:p>
            <a:r>
              <a:rPr lang="da-DK" dirty="0">
                <a:latin typeface="APL385 Unicode" panose="020B0709000202000203" pitchFamily="49" charset="0"/>
              </a:rPr>
              <a:t>⎕THREADS </a:t>
            </a:r>
            <a:r>
              <a:rPr lang="da-DK" dirty="0">
                <a:latin typeface="+mn-lt"/>
              </a:rPr>
              <a:t>and </a:t>
            </a:r>
            <a:r>
              <a:rPr lang="da-DK" dirty="0">
                <a:latin typeface="APL385 Unicode" panose="020B0709000202000203" pitchFamily="49" charset="0"/>
              </a:rPr>
              <a:t>⎕SELF</a:t>
            </a:r>
            <a:endParaRPr lang="da-DK" dirty="0">
              <a:latin typeface="+mn-lt"/>
            </a:endParaRPr>
          </a:p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B4A32-9B1D-AE9F-FB27-611D4EE873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78C237-0F31-81BE-E19D-AAF26CFA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Message passing in APL9</a:t>
            </a:r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2499F2-4699-0493-ABC1-ADD9AC2959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887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8D621F-E103-D48B-254C-4164E9F2F4E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CE46C-6F89-0818-1351-32B964648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/>
              <a:t>A tour of  </a:t>
            </a:r>
            <a:r>
              <a:rPr lang="da-DK">
                <a:latin typeface="APL385 Unicode" panose="020B0709000202000203" pitchFamily="49" charset="0"/>
              </a:rPr>
              <a:t>&amp;</a:t>
            </a:r>
            <a:r>
              <a:rPr lang="da-DK"/>
              <a:t>, </a:t>
            </a:r>
            <a:r>
              <a:rPr lang="da-DK">
                <a:latin typeface="APL385 Unicode" panose="020B0709000202000203" pitchFamily="49" charset="0"/>
              </a:rPr>
              <a:t>⍈</a:t>
            </a:r>
            <a:r>
              <a:rPr lang="da-DK"/>
              <a:t>, </a:t>
            </a:r>
            <a:r>
              <a:rPr lang="da-DK">
                <a:latin typeface="APL385 Unicode" panose="020B0709000202000203" pitchFamily="49" charset="0"/>
              </a:rPr>
              <a:t>⍇</a:t>
            </a:r>
            <a:r>
              <a:rPr lang="da-DK"/>
              <a:t>, </a:t>
            </a:r>
            <a:r>
              <a:rPr lang="da-DK">
                <a:latin typeface="APL385 Unicode" panose="020B0709000202000203" pitchFamily="49" charset="0"/>
              </a:rPr>
              <a:t>⎕THREADS </a:t>
            </a:r>
            <a:r>
              <a:rPr lang="da-DK">
                <a:latin typeface="+mn-lt"/>
              </a:rPr>
              <a:t>and</a:t>
            </a:r>
            <a:r>
              <a:rPr lang="da-DK">
                <a:latin typeface="APL385 Unicode" panose="020B0709000202000203" pitchFamily="49" charset="0"/>
              </a:rPr>
              <a:t> ⎕SELF</a:t>
            </a:r>
            <a:endParaRPr lang="da-DK" dirty="0">
              <a:latin typeface="APL385 Unicode" panose="020B0709000202000203" pitchFamily="49" charset="0"/>
            </a:endParaRPr>
          </a:p>
          <a:p>
            <a:r>
              <a:rPr lang="da-DK"/>
              <a:t>A ”double up” thread</a:t>
            </a:r>
            <a:endParaRPr lang="da-DK" dirty="0"/>
          </a:p>
          <a:p>
            <a:pPr lvl="1"/>
            <a:r>
              <a:rPr lang="da-DK"/>
              <a:t>Wait for a message </a:t>
            </a:r>
            <a:r>
              <a:rPr lang="da-DK">
                <a:latin typeface="APL385 Unicode" panose="020B0709000202000203" pitchFamily="49" charset="0"/>
              </a:rPr>
              <a:t>msg</a:t>
            </a:r>
            <a:endParaRPr lang="da-DK" dirty="0">
              <a:latin typeface="APL385 Unicode" panose="020B0709000202000203" pitchFamily="49" charset="0"/>
            </a:endParaRPr>
          </a:p>
          <a:p>
            <a:pPr lvl="1"/>
            <a:r>
              <a:rPr lang="da-DK"/>
              <a:t>Reply with </a:t>
            </a:r>
            <a:r>
              <a:rPr lang="da-DK">
                <a:latin typeface="APL385 Unicode" panose="020B0709000202000203" pitchFamily="49" charset="0"/>
              </a:rPr>
              <a:t>2×msg</a:t>
            </a:r>
            <a:endParaRPr lang="da-DK" dirty="0">
              <a:latin typeface="APL385 Unicode" panose="020B0709000202000203" pitchFamily="49" charset="0"/>
            </a:endParaRPr>
          </a:p>
          <a:p>
            <a:r>
              <a:rPr lang="da-DK">
                <a:latin typeface="+mn-lt"/>
              </a:rPr>
              <a:t>A chain of threads</a:t>
            </a:r>
            <a:endParaRPr lang="da-DK" dirty="0">
              <a:latin typeface="+mn-lt"/>
            </a:endParaRPr>
          </a:p>
          <a:p>
            <a:pPr lvl="1"/>
            <a:r>
              <a:rPr lang="da-DK">
                <a:latin typeface="APL385 Unicode" panose="020B0709000202000203" pitchFamily="49" charset="0"/>
              </a:rPr>
              <a:t>N </a:t>
            </a:r>
            <a:r>
              <a:rPr lang="da-DK">
                <a:latin typeface="+mn-lt"/>
              </a:rPr>
              <a:t>threads sending messages to each other in a chain</a:t>
            </a:r>
            <a:endParaRPr lang="da-DK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6F3EB-3419-ACE6-91A9-8DA108D0C3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65B6D2-3816-EC0F-D53D-40C02DD8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Demonstrations</a:t>
            </a:r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74AD1F-D1AE-9362-6DE7-2C89E72025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10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705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B13B9-2D4A-9177-59A2-AFF329AFCC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B62A4-7F7C-3662-4FAC-823192DCD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All very fun, but it is useful?</a:t>
            </a:r>
            <a:endParaRPr lang="da-DK" dirty="0"/>
          </a:p>
          <a:p>
            <a:r>
              <a:rPr lang="da-DK"/>
              <a:t>One could imagine...</a:t>
            </a:r>
            <a:endParaRPr lang="da-DK" dirty="0"/>
          </a:p>
          <a:p>
            <a:r>
              <a:rPr lang="da-DK"/>
              <a:t>Session output being handled by a thread, where each message specified the ”type” and contents</a:t>
            </a:r>
            <a:endParaRPr lang="da-DK" dirty="0"/>
          </a:p>
          <a:p>
            <a:r>
              <a:rPr lang="da-DK"/>
              <a:t>Output from multiple threads becomes easy and </a:t>
            </a:r>
            <a:r>
              <a:rPr lang="en-GB"/>
              <a:t>synchronised</a:t>
            </a:r>
            <a:endParaRPr lang="da-DK" dirty="0"/>
          </a:p>
          <a:p>
            <a:r>
              <a:rPr lang="da-DK"/>
              <a:t>You saw the </a:t>
            </a:r>
            <a:r>
              <a:rPr lang="da-DK">
                <a:latin typeface="APL385 Unicode" panose="020B0709000202000203" pitchFamily="49" charset="0"/>
              </a:rPr>
              <a:t>session</a:t>
            </a:r>
            <a:r>
              <a:rPr lang="da-DK">
                <a:latin typeface="+mn-lt"/>
              </a:rPr>
              <a:t> thread, right?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DB4E7-9B9F-3841-C6CC-0C0EF47705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9C4B55-F83C-E11B-A234-6BCD8D0A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Other example use cases</a:t>
            </a:r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30595D-995B-3685-2D6E-D23FE87164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2428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B13B9-2D4A-9177-59A2-AFF329AFCC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B62A4-7F7C-3662-4FAC-823192DCD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All very fun, but it is useful?</a:t>
            </a:r>
          </a:p>
          <a:p>
            <a:r>
              <a:rPr lang="da-DK"/>
              <a:t>One </a:t>
            </a:r>
            <a:r>
              <a:rPr lang="da-DK" dirty="0"/>
              <a:t>could imagine...</a:t>
            </a:r>
          </a:p>
          <a:p>
            <a:r>
              <a:rPr lang="da-DK"/>
              <a:t>Communication between interpreters, hidden by the simplicity of messages</a:t>
            </a:r>
            <a:endParaRPr lang="da-DK" dirty="0"/>
          </a:p>
          <a:p>
            <a:pPr lvl="1"/>
            <a:r>
              <a:rPr lang="da-DK"/>
              <a:t>Via pipes, sockets, etc.</a:t>
            </a:r>
            <a:endParaRPr lang="da-DK" dirty="0"/>
          </a:p>
          <a:p>
            <a:r>
              <a:rPr lang="da-DK"/>
              <a:t>A network of APLs</a:t>
            </a:r>
            <a:endParaRPr lang="da-DK" dirty="0"/>
          </a:p>
          <a:p>
            <a:r>
              <a:rPr lang="da-DK"/>
              <a:t>We already have that!</a:t>
            </a:r>
            <a:endParaRPr lang="da-DK" dirty="0"/>
          </a:p>
          <a:p>
            <a:r>
              <a:rPr lang="da-DK"/>
              <a:t>... who says ”the other end” has to be APL?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DB4E7-9B9F-3841-C6CC-0C0EF47705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9C4B55-F83C-E11B-A234-6BCD8D0A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Other example use cases</a:t>
            </a:r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8D3D37-9849-9138-BD0C-57E2FCD86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12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094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EFDF4-818F-C0CF-E2BB-3D0778E579D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F0E44-7562-953A-1E1B-28DB267C5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98" y="1199141"/>
            <a:ext cx="6092513" cy="3242040"/>
          </a:xfrm>
        </p:spPr>
        <p:txBody>
          <a:bodyPr/>
          <a:lstStyle/>
          <a:p>
            <a:r>
              <a:rPr lang="da-DK"/>
              <a:t>To the user, it appears as if the only communication happening is with R (remote)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01620-6983-0529-B140-D81A80BA5A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C966AB-0BD0-E1B1-052E-3A62717A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Messages between systems</a:t>
            </a:r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8D6A9-3A4D-4829-3394-637071A876CC}"/>
              </a:ext>
            </a:extLst>
          </p:cNvPr>
          <p:cNvSpPr/>
          <p:nvPr/>
        </p:nvSpPr>
        <p:spPr>
          <a:xfrm>
            <a:off x="670999" y="2543905"/>
            <a:ext cx="2249818" cy="18748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FE2C89-8D2E-F54A-9DDD-E4DBFD27452B}"/>
              </a:ext>
            </a:extLst>
          </p:cNvPr>
          <p:cNvSpPr/>
          <p:nvPr/>
        </p:nvSpPr>
        <p:spPr>
          <a:xfrm>
            <a:off x="3826291" y="2543904"/>
            <a:ext cx="2249818" cy="18748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6B5CF798-CD02-1884-A2C5-6E815AAF611F}"/>
              </a:ext>
            </a:extLst>
          </p:cNvPr>
          <p:cNvSpPr/>
          <p:nvPr/>
        </p:nvSpPr>
        <p:spPr>
          <a:xfrm>
            <a:off x="2597301" y="3589948"/>
            <a:ext cx="1552507" cy="4953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6F3093-B06A-3FD1-3AA8-8EE1B8D4CD17}"/>
              </a:ext>
            </a:extLst>
          </p:cNvPr>
          <p:cNvSpPr/>
          <p:nvPr/>
        </p:nvSpPr>
        <p:spPr>
          <a:xfrm>
            <a:off x="779543" y="2672801"/>
            <a:ext cx="762256" cy="539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User</a:t>
            </a:r>
            <a:endParaRPr lang="en-DK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58D3E6-6199-45AC-02B4-DA3C328484B0}"/>
              </a:ext>
            </a:extLst>
          </p:cNvPr>
          <p:cNvSpPr/>
          <p:nvPr/>
        </p:nvSpPr>
        <p:spPr>
          <a:xfrm>
            <a:off x="1736955" y="3237435"/>
            <a:ext cx="546009" cy="539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</a:t>
            </a:r>
            <a:endParaRPr lang="en-DK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B25A68-28AC-64A0-5CC2-F33265448E37}"/>
              </a:ext>
            </a:extLst>
          </p:cNvPr>
          <p:cNvSpPr/>
          <p:nvPr/>
        </p:nvSpPr>
        <p:spPr>
          <a:xfrm>
            <a:off x="1736955" y="3818559"/>
            <a:ext cx="546009" cy="539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In</a:t>
            </a:r>
            <a:endParaRPr lang="en-DK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EB5127-CE6D-96C3-BF77-59FE8879E025}"/>
              </a:ext>
            </a:extLst>
          </p:cNvPr>
          <p:cNvSpPr/>
          <p:nvPr/>
        </p:nvSpPr>
        <p:spPr>
          <a:xfrm>
            <a:off x="4463690" y="3234676"/>
            <a:ext cx="546009" cy="539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</a:t>
            </a:r>
            <a:endParaRPr lang="en-DK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42CB71-7C81-5604-6C55-8C40E3352D59}"/>
              </a:ext>
            </a:extLst>
          </p:cNvPr>
          <p:cNvSpPr/>
          <p:nvPr/>
        </p:nvSpPr>
        <p:spPr>
          <a:xfrm>
            <a:off x="4463690" y="3815800"/>
            <a:ext cx="546009" cy="539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In</a:t>
            </a:r>
            <a:endParaRPr lang="en-DK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45B9EC-78DE-EE4B-8C85-94CBF0B8778D}"/>
              </a:ext>
            </a:extLst>
          </p:cNvPr>
          <p:cNvSpPr/>
          <p:nvPr/>
        </p:nvSpPr>
        <p:spPr>
          <a:xfrm>
            <a:off x="5210267" y="2672800"/>
            <a:ext cx="762256" cy="539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User</a:t>
            </a:r>
            <a:endParaRPr lang="en-DK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2E29BA-BB54-494B-AA35-3474B075D4A4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1168029" y="3234676"/>
            <a:ext cx="568926" cy="272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B9CC66-1B90-5B52-9B2B-BA33EA5CE735}"/>
              </a:ext>
            </a:extLst>
          </p:cNvPr>
          <p:cNvCxnSpPr>
            <a:cxnSpLocks/>
            <a:stCxn id="13" idx="6"/>
            <a:endCxn id="9" idx="2"/>
          </p:cNvCxnSpPr>
          <p:nvPr/>
        </p:nvCxnSpPr>
        <p:spPr>
          <a:xfrm>
            <a:off x="2282964" y="3506945"/>
            <a:ext cx="520122" cy="3306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0D98BD-C8CF-DB12-B533-77FE1437F8E0}"/>
              </a:ext>
            </a:extLst>
          </p:cNvPr>
          <p:cNvCxnSpPr>
            <a:cxnSpLocks/>
            <a:stCxn id="9" idx="2"/>
            <a:endCxn id="9" idx="0"/>
          </p:cNvCxnSpPr>
          <p:nvPr/>
        </p:nvCxnSpPr>
        <p:spPr>
          <a:xfrm>
            <a:off x="2803086" y="3837629"/>
            <a:ext cx="1140937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E389CA-E834-6473-E8C7-C5821B2ACA9F}"/>
              </a:ext>
            </a:extLst>
          </p:cNvPr>
          <p:cNvCxnSpPr>
            <a:cxnSpLocks/>
            <a:stCxn id="9" idx="0"/>
            <a:endCxn id="16" idx="2"/>
          </p:cNvCxnSpPr>
          <p:nvPr/>
        </p:nvCxnSpPr>
        <p:spPr>
          <a:xfrm>
            <a:off x="3944023" y="3837629"/>
            <a:ext cx="519667" cy="247681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4F0DCE-3F3A-3A90-E163-3863277BEE5C}"/>
              </a:ext>
            </a:extLst>
          </p:cNvPr>
          <p:cNvCxnSpPr>
            <a:cxnSpLocks/>
            <a:stCxn id="16" idx="6"/>
            <a:endCxn id="15" idx="6"/>
          </p:cNvCxnSpPr>
          <p:nvPr/>
        </p:nvCxnSpPr>
        <p:spPr>
          <a:xfrm flipV="1">
            <a:off x="5009699" y="3504186"/>
            <a:ext cx="0" cy="581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971CBD-8784-59B6-F7D7-1578EB2F2A15}"/>
              </a:ext>
            </a:extLst>
          </p:cNvPr>
          <p:cNvCxnSpPr>
            <a:cxnSpLocks/>
            <a:stCxn id="15" idx="7"/>
            <a:endCxn id="17" idx="3"/>
          </p:cNvCxnSpPr>
          <p:nvPr/>
        </p:nvCxnSpPr>
        <p:spPr>
          <a:xfrm flipV="1">
            <a:off x="4929738" y="3132881"/>
            <a:ext cx="392159" cy="18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2F15B7-9E22-7FA0-FF3D-DA3AB2488F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343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99C64-5441-CD32-6105-4F9606CDA0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1AD9D-C9A3-B7CE-FE0D-9B1F94D4A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APL9 runs on Plan 9 but the features could be implemented anywhere</a:t>
            </a:r>
          </a:p>
          <a:p>
            <a:r>
              <a:rPr lang="da-DK" dirty="0"/>
              <a:t>Concurrent programming and multithreading doesn’t have to be</a:t>
            </a:r>
          </a:p>
          <a:p>
            <a:pPr lvl="1"/>
            <a:r>
              <a:rPr lang="da-DK" i="1" dirty="0"/>
              <a:t>Nasty</a:t>
            </a:r>
          </a:p>
          <a:p>
            <a:pPr lvl="1"/>
            <a:r>
              <a:rPr lang="da-DK" i="1" dirty="0"/>
              <a:t>Difficult</a:t>
            </a:r>
          </a:p>
          <a:p>
            <a:pPr lvl="1"/>
            <a:r>
              <a:rPr lang="da-DK" i="1" dirty="0"/>
              <a:t>About performance</a:t>
            </a:r>
          </a:p>
          <a:p>
            <a:pPr lvl="1"/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91DE2-34E1-EA63-2F89-8413E1E0EF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40A332-A003-DA6B-BB95-58E51E4B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</a:t>
            </a:r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BC760C-6065-2741-3184-7DDC53E28D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14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859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60ED4-A62B-6E2C-AA44-F5EB101197E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EAEC5-9DAB-5749-E32F-0554CB2EE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The only requirement is a Plan 9 installation (only tested on 9front)</a:t>
            </a:r>
          </a:p>
          <a:p>
            <a:r>
              <a:rPr lang="da-DK" dirty="0">
                <a:hlinkClick r:id="rId2"/>
              </a:rPr>
              <a:t>https://9front.org/</a:t>
            </a:r>
            <a:r>
              <a:rPr lang="da-DK" dirty="0"/>
              <a:t> </a:t>
            </a:r>
          </a:p>
          <a:p>
            <a:r>
              <a:rPr lang="da-DK" dirty="0">
                <a:hlinkClick r:id="rId3"/>
              </a:rPr>
              <a:t>https://git.sr.ht/~pmikkelsen/APL9</a:t>
            </a:r>
            <a:r>
              <a:rPr lang="da-DK" dirty="0"/>
              <a:t> </a:t>
            </a:r>
          </a:p>
          <a:p>
            <a:r>
              <a:rPr lang="da-DK" dirty="0">
                <a:hlinkClick r:id="rId4"/>
              </a:rPr>
              <a:t>https://apl.pmikkelsen.com/</a:t>
            </a:r>
            <a:r>
              <a:rPr lang="da-DK" dirty="0"/>
              <a:t> </a:t>
            </a:r>
          </a:p>
          <a:p>
            <a:r>
              <a:rPr lang="da-DK" dirty="0"/>
              <a:t>Use at your own risk 😎</a:t>
            </a:r>
          </a:p>
          <a:p>
            <a:endParaRPr lang="en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696126-46F5-A505-20C6-85BBAC435B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BF0088-0F8E-6CDB-775F-440EED3B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Get started with APL9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C436A0-C8BD-7156-69E3-993FC394F0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875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metalware, chain, locket&#10;&#10;Description automatically generated">
            <a:extLst>
              <a:ext uri="{FF2B5EF4-FFF2-40B4-BE49-F238E27FC236}">
                <a16:creationId xmlns:a16="http://schemas.microsoft.com/office/drawing/2014/main" id="{0DC60790-5879-8A8B-00FA-B29A7961DA3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38" y="1262107"/>
            <a:ext cx="2127250" cy="245963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5B88-0E8F-5DEA-F8E0-1731A0CC1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Plan 9 from Bell Labs</a:t>
            </a:r>
          </a:p>
          <a:p>
            <a:pPr lvl="1"/>
            <a:r>
              <a:rPr lang="da-DK" dirty="0"/>
              <a:t>An operating system from the 80’s</a:t>
            </a:r>
          </a:p>
          <a:p>
            <a:pPr lvl="1"/>
            <a:r>
              <a:rPr lang="da-DK" dirty="0"/>
              <a:t>9front fork continues development</a:t>
            </a:r>
          </a:p>
          <a:p>
            <a:pPr lvl="1"/>
            <a:r>
              <a:rPr lang="da-DK" dirty="0"/>
              <a:t>Named after ”Plan 9 from outer space”</a:t>
            </a:r>
          </a:p>
          <a:p>
            <a:r>
              <a:rPr lang="da-DK" dirty="0"/>
              <a:t>Why write an APL for Plan 9?</a:t>
            </a:r>
          </a:p>
          <a:p>
            <a:pPr lvl="1"/>
            <a:r>
              <a:rPr lang="da-DK" dirty="0"/>
              <a:t>I am a programmer, so I need languages</a:t>
            </a:r>
          </a:p>
          <a:p>
            <a:pPr lvl="1"/>
            <a:r>
              <a:rPr lang="da-DK" dirty="0"/>
              <a:t>There was no APL!</a:t>
            </a:r>
          </a:p>
          <a:p>
            <a:endParaRPr lang="da-DK" dirty="0"/>
          </a:p>
          <a:p>
            <a:endParaRPr lang="en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9EF174A-8ADC-CBC7-3A19-2258F8E960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7224A8-10A4-5EF8-9B97-5D4F3E5E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APL on Plan 9</a:t>
            </a:r>
            <a:endParaRPr lang="en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53D4D-8015-FD8A-6E7C-04C40796034F}"/>
              </a:ext>
            </a:extLst>
          </p:cNvPr>
          <p:cNvSpPr txBox="1"/>
          <p:nvPr/>
        </p:nvSpPr>
        <p:spPr>
          <a:xfrm>
            <a:off x="7006014" y="3506296"/>
            <a:ext cx="1814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3"/>
              </a:rPr>
              <a:t>https://p9f.org/glenda.html</a:t>
            </a:r>
            <a:r>
              <a:rPr lang="en-US" sz="1050" dirty="0"/>
              <a:t> © Renee French.</a:t>
            </a:r>
            <a:endParaRPr lang="en-DK" sz="105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1B4611D-D306-FD6C-A924-2DE5B73CDF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158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D34C760-906E-EFBC-0B2C-2E2212A07DE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2DEA2-9132-3F6C-149E-2B448B0CE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First line of code: 2022-01-08</a:t>
            </a:r>
            <a:endParaRPr lang="da-DK" dirty="0"/>
          </a:p>
          <a:p>
            <a:r>
              <a:rPr lang="da-DK"/>
              <a:t>First ~3 months for basic primitives</a:t>
            </a:r>
            <a:endParaRPr lang="da-DK" dirty="0"/>
          </a:p>
          <a:p>
            <a:r>
              <a:rPr lang="da-DK"/>
              <a:t>2 month pause</a:t>
            </a:r>
            <a:endParaRPr lang="da-DK" dirty="0"/>
          </a:p>
          <a:p>
            <a:r>
              <a:rPr lang="da-DK"/>
              <a:t>Threads and message passing</a:t>
            </a:r>
            <a:endParaRPr lang="da-DK" dirty="0"/>
          </a:p>
          <a:p>
            <a:r>
              <a:rPr lang="da-DK"/>
              <a:t>3 month pause</a:t>
            </a:r>
            <a:endParaRPr lang="da-DK" dirty="0"/>
          </a:p>
          <a:p>
            <a:r>
              <a:rPr lang="da-DK"/>
              <a:t>More threads and message passing</a:t>
            </a:r>
            <a:endParaRPr lang="da-DK" dirty="0"/>
          </a:p>
          <a:p>
            <a:endParaRPr lang="en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EA50B6B-0163-27AC-2BE6-A7DC83CBB4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0C2E44-8AD3-C9F1-8DAC-BB1867A7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APL9 history and status</a:t>
            </a:r>
            <a:endParaRPr lang="en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19EF14B-F800-0B68-0BE4-E155FBA953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305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B9883-CC3A-8A84-E484-4F16333CB3D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 dirty="0"/>
          </a:p>
        </p:txBody>
      </p:sp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2848111-4369-8DB5-4432-D0889E349DC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32" y="1709530"/>
            <a:ext cx="3681068" cy="149087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6CF5-A70E-57C6-CBF7-2A5868E3B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All the fancy stuff</a:t>
            </a:r>
          </a:p>
          <a:p>
            <a:pPr lvl="1"/>
            <a:r>
              <a:rPr lang="da-DK" dirty="0"/>
              <a:t>Debugging</a:t>
            </a:r>
          </a:p>
          <a:p>
            <a:pPr lvl="1"/>
            <a:r>
              <a:rPr lang="da-DK" dirty="0"/>
              <a:t>System functions</a:t>
            </a:r>
          </a:p>
          <a:p>
            <a:pPr lvl="1"/>
            <a:r>
              <a:rPr lang="da-DK" dirty="0"/>
              <a:t>Good error messages</a:t>
            </a:r>
          </a:p>
          <a:p>
            <a:r>
              <a:rPr lang="da-DK" dirty="0"/>
              <a:t>Speed</a:t>
            </a:r>
          </a:p>
          <a:p>
            <a:r>
              <a:rPr lang="da-DK" dirty="0"/>
              <a:t>Documentation</a:t>
            </a:r>
          </a:p>
          <a:p>
            <a:r>
              <a:rPr lang="da-DK" dirty="0"/>
              <a:t>(Users)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C37635-CA59-BBF2-7BC3-552B3625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What is currently missing</a:t>
            </a:r>
            <a:endParaRPr lang="en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3D547-E93D-B96B-60BB-AC6252B3085F}"/>
              </a:ext>
            </a:extLst>
          </p:cNvPr>
          <p:cNvSpPr txBox="1"/>
          <p:nvPr/>
        </p:nvSpPr>
        <p:spPr>
          <a:xfrm>
            <a:off x="5170831" y="3253409"/>
            <a:ext cx="368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i="1" dirty="0"/>
              <a:t>Where is the error (and what is it)?</a:t>
            </a:r>
            <a:endParaRPr lang="en-DK" sz="1400" i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2BEA3C-F3D4-318E-C4F4-42EDC2C50C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902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4DAF1E-5C54-8C8B-8829-A5EC928C488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9D59-06CC-3361-7159-B3C8F2C8A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Focus on the ”unique” features</a:t>
            </a:r>
            <a:endParaRPr lang="da-DK" dirty="0"/>
          </a:p>
          <a:p>
            <a:pPr lvl="1"/>
            <a:r>
              <a:rPr lang="da-DK"/>
              <a:t>Message passing in general</a:t>
            </a:r>
            <a:endParaRPr lang="da-DK" dirty="0"/>
          </a:p>
          <a:p>
            <a:pPr lvl="1"/>
            <a:r>
              <a:rPr lang="da-DK"/>
              <a:t>Send function and receive operator</a:t>
            </a:r>
            <a:endParaRPr lang="da-DK" dirty="0"/>
          </a:p>
          <a:p>
            <a:r>
              <a:rPr lang="da-DK"/>
              <a:t>Example use cases</a:t>
            </a:r>
            <a:endParaRPr lang="da-DK" dirty="0"/>
          </a:p>
          <a:p>
            <a:r>
              <a:rPr lang="da-DK"/>
              <a:t>Demonstrations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B72578-42AD-B4F5-01A5-3006DF9CF0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4F1771-640C-5545-5CCB-BEFF2693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Outline of the presentation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55FBF8-AF8E-2454-E714-A330145F08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557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1D018-396B-8CED-7F40-6C5AC395DCB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3FDA3-FC95-C680-8BF8-B368F8773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Sometimes it is nice to run stuff in seperate threads</a:t>
            </a:r>
            <a:endParaRPr lang="da-DK" dirty="0"/>
          </a:p>
          <a:p>
            <a:r>
              <a:rPr lang="da-DK"/>
              <a:t>Dyalog has the </a:t>
            </a:r>
            <a:r>
              <a:rPr lang="da-DK">
                <a:latin typeface="APL385 Unicode" panose="020B0709000202000203" pitchFamily="49" charset="0"/>
              </a:rPr>
              <a:t>&amp;</a:t>
            </a:r>
            <a:r>
              <a:rPr lang="da-DK"/>
              <a:t> operator</a:t>
            </a:r>
            <a:endParaRPr lang="da-DK" dirty="0"/>
          </a:p>
          <a:p>
            <a:pPr lvl="1"/>
            <a:r>
              <a:rPr lang="da-DK"/>
              <a:t>Lightweight ”green threads”</a:t>
            </a:r>
            <a:endParaRPr lang="da-DK" dirty="0"/>
          </a:p>
          <a:p>
            <a:r>
              <a:rPr lang="da-DK"/>
              <a:t>APL9 also has </a:t>
            </a:r>
            <a:r>
              <a:rPr lang="da-DK">
                <a:latin typeface="APL385 Unicode" panose="020B0709000202000203" pitchFamily="49" charset="0"/>
              </a:rPr>
              <a:t>&amp;</a:t>
            </a:r>
            <a:endParaRPr lang="da-DK" dirty="0">
              <a:latin typeface="APL385 Unicode" panose="020B0709000202000203" pitchFamily="49" charset="0"/>
            </a:endParaRPr>
          </a:p>
          <a:p>
            <a:pPr lvl="1"/>
            <a:r>
              <a:rPr lang="da-DK"/>
              <a:t>Full Plan 9 processes</a:t>
            </a:r>
            <a:endParaRPr lang="da-DK" dirty="0"/>
          </a:p>
          <a:p>
            <a:r>
              <a:rPr lang="da-DK"/>
              <a:t>How do threads share information and results?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BD2BA-42C7-A6CF-4033-D7DC31D5BC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115521-2ED5-7236-663A-D26CA5AD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Concurrent programming</a:t>
            </a:r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3E0D41-D974-5647-B410-9448936D1C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635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8C050-D45E-2686-D192-BB1A82F29FB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92A3-DBCE-38DF-4452-2AAD9BE6F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Global variables?</a:t>
            </a:r>
            <a:endParaRPr lang="da-DK" dirty="0"/>
          </a:p>
          <a:p>
            <a:pPr lvl="1"/>
            <a:r>
              <a:rPr lang="da-DK"/>
              <a:t>Would require locking (ugh..)</a:t>
            </a:r>
            <a:endParaRPr lang="da-DK" dirty="0"/>
          </a:p>
          <a:p>
            <a:r>
              <a:rPr lang="da-DK"/>
              <a:t>By returning results</a:t>
            </a:r>
            <a:endParaRPr lang="da-DK" dirty="0"/>
          </a:p>
          <a:p>
            <a:pPr lvl="1"/>
            <a:r>
              <a:rPr lang="da-DK"/>
              <a:t>The parent must wait, and what about two child threads?</a:t>
            </a:r>
            <a:endParaRPr lang="da-DK" dirty="0"/>
          </a:p>
          <a:p>
            <a:r>
              <a:rPr lang="da-DK"/>
              <a:t>By sending and receiving messages!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1F706-5AB8-2E98-C472-142D8D87E1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878FA-B6F8-6611-1F97-89819FE8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between threads</a:t>
            </a:r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95D435-79A0-E569-02D7-FD7F9DF034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160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954828-06E3-6100-BD00-FEA52ED3B9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98496-1834-4B12-67E2-B0AC882AE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Channels (like in Go)</a:t>
            </a:r>
          </a:p>
          <a:p>
            <a:r>
              <a:rPr lang="da-DK" dirty="0">
                <a:latin typeface="+mn-lt"/>
              </a:rPr>
              <a:t>Everyone</a:t>
            </a:r>
            <a:r>
              <a:rPr lang="da-DK" dirty="0"/>
              <a:t> can put stuff in, and take stuff out</a:t>
            </a:r>
          </a:p>
          <a:p>
            <a:r>
              <a:rPr lang="da-DK" dirty="0"/>
              <a:t>Requires a way to recieve from one of many channels (whichever has something in it)</a:t>
            </a:r>
          </a:p>
          <a:p>
            <a:r>
              <a:rPr lang="da-DK" dirty="0"/>
              <a:t>Plan 9 C has channels</a:t>
            </a:r>
          </a:p>
          <a:p>
            <a:pPr lvl="1"/>
            <a:r>
              <a:rPr lang="da-DK" dirty="0"/>
              <a:t>Some of the main Go developers were the original Plan 9 developers. Good ideas spread 💡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9D1AF-D047-854D-7DD8-ABBCAD38C9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8A0003-AFBD-D3AF-158F-8CBE8B47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Message passing models 1</a:t>
            </a:r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544655-9618-7463-4202-31E0478F84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616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08B7A4-91B8-2FA0-56AA-139EF11322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70573-EEBF-FB63-A21C-177966E6C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Mailbox (like in erlang) </a:t>
            </a:r>
          </a:p>
          <a:p>
            <a:r>
              <a:rPr lang="da-DK" dirty="0"/>
              <a:t>Each thread has a mailbox 📬</a:t>
            </a:r>
          </a:p>
          <a:p>
            <a:r>
              <a:rPr lang="da-DK" dirty="0"/>
              <a:t>Everyone who knows a thread’s ID can send to it</a:t>
            </a:r>
          </a:p>
          <a:p>
            <a:r>
              <a:rPr lang="da-DK" dirty="0"/>
              <a:t>Mailbox can only be read by one thread</a:t>
            </a:r>
          </a:p>
          <a:p>
            <a:r>
              <a:rPr lang="da-DK" dirty="0"/>
              <a:t>Requires selective recieve (think spam)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C81C1-901E-4A63-8BD0-5437D76AB7B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5CF0EB-64AC-96C5-005D-1561E6F5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Message passing models 2</a:t>
            </a:r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D3CAA9-187A-D046-CD27-FFE813F4C4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802F1-5CE1-412E-98E3-AE7434939769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662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645</Words>
  <Application>Microsoft Office PowerPoint</Application>
  <PresentationFormat>On-screen Show (16:9)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Courier New</vt:lpstr>
      <vt:lpstr>Wingdings</vt:lpstr>
      <vt:lpstr>Sarabun</vt:lpstr>
      <vt:lpstr>APL385 Unicode</vt:lpstr>
      <vt:lpstr>Arial</vt:lpstr>
      <vt:lpstr>Wingdings 2</vt:lpstr>
      <vt:lpstr>Calibri</vt:lpstr>
      <vt:lpstr>Office Theme</vt:lpstr>
      <vt:lpstr>APL9 from outer space</vt:lpstr>
      <vt:lpstr>APL on Plan 9</vt:lpstr>
      <vt:lpstr>APL9 history and status</vt:lpstr>
      <vt:lpstr>What is currently missing</vt:lpstr>
      <vt:lpstr>Outline of the presentation</vt:lpstr>
      <vt:lpstr>Concurrent programming</vt:lpstr>
      <vt:lpstr>Communication between threads</vt:lpstr>
      <vt:lpstr>Message passing models 1</vt:lpstr>
      <vt:lpstr>Message passing models 2</vt:lpstr>
      <vt:lpstr>Message passing in APL9</vt:lpstr>
      <vt:lpstr>Demonstrations</vt:lpstr>
      <vt:lpstr>Other example use cases</vt:lpstr>
      <vt:lpstr>Other example use cases</vt:lpstr>
      <vt:lpstr>Messages between systems</vt:lpstr>
      <vt:lpstr>Summary</vt:lpstr>
      <vt:lpstr>Get started with APL9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248</cp:revision>
  <dcterms:created xsi:type="dcterms:W3CDTF">2019-07-25T11:46:05Z</dcterms:created>
  <dcterms:modified xsi:type="dcterms:W3CDTF">2022-10-17T13:30:56Z</dcterms:modified>
</cp:coreProperties>
</file>