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300" r:id="rId13"/>
    <p:sldId id="301" r:id="rId14"/>
    <p:sldId id="272" r:id="rId15"/>
    <p:sldId id="303" r:id="rId16"/>
    <p:sldId id="273" r:id="rId17"/>
    <p:sldId id="274" r:id="rId18"/>
    <p:sldId id="275" r:id="rId19"/>
    <p:sldId id="278" r:id="rId20"/>
    <p:sldId id="277" r:id="rId21"/>
    <p:sldId id="279" r:id="rId22"/>
    <p:sldId id="280" r:id="rId23"/>
    <p:sldId id="287" r:id="rId24"/>
    <p:sldId id="295" r:id="rId25"/>
    <p:sldId id="281" r:id="rId26"/>
    <p:sldId id="304" r:id="rId27"/>
    <p:sldId id="283" r:id="rId28"/>
    <p:sldId id="284" r:id="rId29"/>
    <p:sldId id="285" r:id="rId30"/>
    <p:sldId id="289" r:id="rId31"/>
    <p:sldId id="293" r:id="rId32"/>
    <p:sldId id="294" r:id="rId33"/>
    <p:sldId id="286" r:id="rId34"/>
    <p:sldId id="288" r:id="rId35"/>
    <p:sldId id="290" r:id="rId36"/>
    <p:sldId id="291" r:id="rId37"/>
    <p:sldId id="297" r:id="rId38"/>
    <p:sldId id="299" r:id="rId39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2"/>
    </p:embeddedFont>
    <p:embeddedFont>
      <p:font typeface="Calibri" panose="020F0502020204030204" pitchFamily="34" charset="0"/>
      <p:regular r:id="rId42"/>
      <p:bold r:id="rId42"/>
      <p:italic r:id="rId42"/>
      <p:boldItalic r:id="rId42"/>
    </p:embeddedFont>
    <p:embeddedFont>
      <p:font typeface="Sarabun" panose="020B0604020202020204" charset="-34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F00"/>
    <a:srgbClr val="5A6D8F"/>
    <a:srgbClr val="3B475E"/>
    <a:srgbClr val="FDFDF5"/>
    <a:srgbClr val="F6F6D9"/>
    <a:srgbClr val="BBB5D6"/>
    <a:srgbClr val="928ABD"/>
    <a:srgbClr val="373535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138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NUL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10/10/2022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10/10/2022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Olhão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519522"/>
            <a:ext cx="7632849" cy="64025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6" y="1275160"/>
            <a:ext cx="7632849" cy="3240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4275956"/>
            <a:ext cx="875054" cy="702078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4767263"/>
            <a:ext cx="43204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32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The "P" Words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github.com/user/dado-pk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0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"P" Words</a:t>
            </a:r>
            <a:br>
              <a:rPr lang="en-GB" dirty="0"/>
            </a:br>
            <a:r>
              <a:rPr lang="en-GB" b="1" dirty="0"/>
              <a:t>P</a:t>
            </a:r>
            <a:r>
              <a:rPr lang="en-GB" dirty="0"/>
              <a:t>rojects and </a:t>
            </a:r>
            <a:r>
              <a:rPr lang="en-GB" b="1" dirty="0"/>
              <a:t>P</a:t>
            </a:r>
            <a:r>
              <a:rPr lang="en-GB" dirty="0"/>
              <a:t>ackages</a:t>
            </a: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Kromberg</a:t>
            </a:r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7E3CB-90A1-EF9F-58FF-6941730C45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4F1F-B4EC-2790-0AA6-574CC06D7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34B68-CF6B-D912-44A4-1FCBA24119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941D4-DBC7-A780-8943-0DFF2553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AF9DB-B81D-46D7-04C4-7354AB49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A9346E-80C0-BB1B-AD20-8F76926453E4}"/>
              </a:ext>
            </a:extLst>
          </p:cNvPr>
          <p:cNvSpPr/>
          <p:nvPr/>
        </p:nvSpPr>
        <p:spPr>
          <a:xfrm>
            <a:off x="2151997" y="4555876"/>
            <a:ext cx="1709884" cy="319967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08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AF3A45-A883-A4FF-E9E2-273CF51A58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E97D-C07A-C584-828B-0A1DD8B0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88CFF-B3DC-C9C8-4704-139A55F72F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C6DCB7-F570-1149-4196-ACA278CF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7C65B-3EF2-E114-4322-AF7F6EA4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72475" cy="506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E5B56-E560-3AB6-CD26-10AC3EFC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945" y="960827"/>
            <a:ext cx="7329055" cy="41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6FF62-2889-32FA-DB61-A9390BF152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7653CA-4FCC-C37F-DFC8-72CB5115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Small APL Application</a:t>
            </a:r>
            <a:endParaRPr lang="LID409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D28719-B704-0475-AD71-C39CE2FD5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14" b="56374"/>
          <a:stretch/>
        </p:blipFill>
        <p:spPr>
          <a:xfrm>
            <a:off x="497217" y="1036318"/>
            <a:ext cx="5528985" cy="1502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5A1FD0-A925-ABCF-5A69-E93C6BEC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18" y="2571749"/>
            <a:ext cx="7967331" cy="1967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A73CC2-6200-5323-3B18-3A1715A0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296" y="1119445"/>
            <a:ext cx="6197812" cy="1826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6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AF531F-847A-F599-191B-1D6F8E054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3900" y="1409914"/>
            <a:ext cx="1866657" cy="17698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6FF62-2889-32FA-DB61-A9390BF152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7653CA-4FCC-C37F-DFC8-72CB5115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Small APL Application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99E25-07A3-715F-B69C-054D56843A32}"/>
              </a:ext>
            </a:extLst>
          </p:cNvPr>
          <p:cNvSpPr txBox="1"/>
          <p:nvPr/>
        </p:nvSpPr>
        <p:spPr>
          <a:xfrm>
            <a:off x="7131050" y="3214804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/>
              <a:t>Proposed</a:t>
            </a:r>
            <a:r>
              <a:rPr lang="da-DK" sz="1600" dirty="0"/>
              <a:t> Link Logo</a:t>
            </a:r>
            <a:endParaRPr lang="LID4096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DBC9E-049D-981E-425E-D3B8B9D1F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75" y="953192"/>
            <a:ext cx="7740650" cy="35587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1496FA-EAAE-856E-BF22-9382DFC4EAAC}"/>
              </a:ext>
            </a:extLst>
          </p:cNvPr>
          <p:cNvSpPr/>
          <p:nvPr/>
        </p:nvSpPr>
        <p:spPr>
          <a:xfrm>
            <a:off x="1569244" y="2464916"/>
            <a:ext cx="1807369" cy="128265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96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12970A-3D8D-15BB-5253-C2254F084F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64A8-02F6-B56F-0075-47280FA9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90799-8E8F-9402-9710-4F8F1BBC169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FA27C8-2444-D452-877F-042850CD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86E1F-3A97-29EE-BD9A-89D00D6F4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0972"/>
            <a:ext cx="9144000" cy="39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AF531F-847A-F599-191B-1D6F8E054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3900" y="1409914"/>
            <a:ext cx="1866657" cy="17698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6FF62-2889-32FA-DB61-A9390BF152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7653CA-4FCC-C37F-DFC8-72CB5115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bit more </a:t>
            </a:r>
            <a:r>
              <a:rPr lang="da-DK" dirty="0" err="1"/>
              <a:t>structure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99E25-07A3-715F-B69C-054D56843A32}"/>
              </a:ext>
            </a:extLst>
          </p:cNvPr>
          <p:cNvSpPr txBox="1"/>
          <p:nvPr/>
        </p:nvSpPr>
        <p:spPr>
          <a:xfrm>
            <a:off x="7121002" y="3214804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/>
              <a:t>Proposed</a:t>
            </a:r>
            <a:r>
              <a:rPr lang="da-DK" sz="1600" dirty="0"/>
              <a:t> Link Logo</a:t>
            </a:r>
            <a:endParaRPr lang="LID4096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EFB226-6A62-98EA-433D-466A545BA3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6428965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Load </a:t>
            </a:r>
            <a:r>
              <a:rPr lang="da-DK" dirty="0" err="1"/>
              <a:t>our</a:t>
            </a:r>
            <a:r>
              <a:rPr lang="da-DK" dirty="0"/>
              <a:t> source with ]</a:t>
            </a:r>
            <a:r>
              <a:rPr lang="da-DK" dirty="0" err="1"/>
              <a:t>Link.Create</a:t>
            </a:r>
            <a:endParaRPr lang="da-DK" dirty="0"/>
          </a:p>
          <a:p>
            <a:r>
              <a:rPr lang="da-DK" dirty="0"/>
              <a:t>Load </a:t>
            </a:r>
            <a:r>
              <a:rPr lang="da-DK" dirty="0" err="1"/>
              <a:t>HttpCommand</a:t>
            </a:r>
            <a:r>
              <a:rPr lang="da-DK" dirty="0"/>
              <a:t> with ]</a:t>
            </a:r>
            <a:r>
              <a:rPr lang="da-DK" dirty="0" err="1"/>
              <a:t>Tatin.LoadPackages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0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A2D84-A919-B7CA-97A4-1AC019A169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E38C-1561-3CDD-0FE9-19BCF231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48B15-C369-9F57-BBEB-EEE0E0E21B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C3111D-E7A9-D377-0706-2D7A0450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Loading</a:t>
            </a:r>
            <a:r>
              <a:rPr lang="da-DK" dirty="0"/>
              <a:t> a Package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A5F07-A0E5-66FF-7622-408786B5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2043" cy="51343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635AB8-6649-4E17-FCA6-CD78A6DD6106}"/>
              </a:ext>
            </a:extLst>
          </p:cNvPr>
          <p:cNvSpPr/>
          <p:nvPr/>
        </p:nvSpPr>
        <p:spPr>
          <a:xfrm>
            <a:off x="57151" y="1734339"/>
            <a:ext cx="4274606" cy="189712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30932-CD3D-8B72-FEBA-C6CA38400F8D}"/>
              </a:ext>
            </a:extLst>
          </p:cNvPr>
          <p:cNvSpPr/>
          <p:nvPr/>
        </p:nvSpPr>
        <p:spPr>
          <a:xfrm>
            <a:off x="57151" y="2056593"/>
            <a:ext cx="4274606" cy="213667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4CD43B-152B-5EE7-3043-4BB5DD8B2226}"/>
              </a:ext>
            </a:extLst>
          </p:cNvPr>
          <p:cNvSpPr/>
          <p:nvPr/>
        </p:nvSpPr>
        <p:spPr>
          <a:xfrm>
            <a:off x="57151" y="3894600"/>
            <a:ext cx="4274606" cy="213667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91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509EE-7461-11A2-16B9-4E5BE1A8F4D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53C95-BA89-EB6E-4B98-A23C32602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CE55B-55CF-9754-1706-9CC4D12E4D4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8EC10B-37EB-97D5-9800-BF7361E0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E98CD-B406-99B8-817E-81CAE1F3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" y="0"/>
            <a:ext cx="8986345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ED844F-B2CD-429E-DF33-3125061AE336}"/>
              </a:ext>
            </a:extLst>
          </p:cNvPr>
          <p:cNvCxnSpPr>
            <a:cxnSpLocks/>
          </p:cNvCxnSpPr>
          <p:nvPr/>
        </p:nvCxnSpPr>
        <p:spPr>
          <a:xfrm>
            <a:off x="703385" y="2664069"/>
            <a:ext cx="340262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85DB47-2A15-6702-352E-5A8357F23D41}"/>
              </a:ext>
            </a:extLst>
          </p:cNvPr>
          <p:cNvSpPr txBox="1"/>
          <p:nvPr/>
        </p:nvSpPr>
        <p:spPr>
          <a:xfrm>
            <a:off x="3893064" y="1580270"/>
            <a:ext cx="444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rgbClr val="C00000"/>
                </a:solidFill>
              </a:rPr>
              <a:t>You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should</a:t>
            </a:r>
            <a:r>
              <a:rPr lang="da-DK" dirty="0">
                <a:solidFill>
                  <a:srgbClr val="C00000"/>
                </a:solidFill>
              </a:rPr>
              <a:t> NEVER </a:t>
            </a:r>
            <a:r>
              <a:rPr lang="da-DK" dirty="0" err="1">
                <a:solidFill>
                  <a:srgbClr val="C00000"/>
                </a:solidFill>
              </a:rPr>
              <a:t>dynamically</a:t>
            </a:r>
            <a:r>
              <a:rPr lang="da-DK" dirty="0">
                <a:solidFill>
                  <a:srgbClr val="C00000"/>
                </a:solidFill>
              </a:rPr>
              <a:t> load from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a </a:t>
            </a:r>
            <a:r>
              <a:rPr lang="da-DK" dirty="0" err="1">
                <a:solidFill>
                  <a:srgbClr val="C00000"/>
                </a:solidFill>
              </a:rPr>
              <a:t>package</a:t>
            </a:r>
            <a:r>
              <a:rPr lang="da-DK" dirty="0">
                <a:solidFill>
                  <a:srgbClr val="C00000"/>
                </a:solidFill>
              </a:rPr>
              <a:t> manager in a </a:t>
            </a:r>
            <a:r>
              <a:rPr lang="da-DK" dirty="0" err="1">
                <a:solidFill>
                  <a:srgbClr val="C00000"/>
                </a:solidFill>
              </a:rPr>
              <a:t>production</a:t>
            </a:r>
            <a:r>
              <a:rPr lang="da-DK" dirty="0">
                <a:solidFill>
                  <a:srgbClr val="C00000"/>
                </a:solidFill>
              </a:rPr>
              <a:t> system</a:t>
            </a:r>
            <a:endParaRPr lang="LID4096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45E1E3-C6D5-7581-6228-2E5C4DDE5F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526D-F121-9B0D-85C2-B9893B565F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F7FA82-9B3D-8D8F-5F4B-AE607B32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More </a:t>
            </a:r>
            <a:r>
              <a:rPr lang="da-DK" dirty="0" err="1"/>
              <a:t>Structure</a:t>
            </a:r>
            <a:r>
              <a:rPr lang="da-DK" dirty="0"/>
              <a:t> </a:t>
            </a:r>
            <a:r>
              <a:rPr lang="da-DK" dirty="0" err="1"/>
              <a:t>Needed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04EA1-09A8-18A2-77E6-D728BB6B0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 b="56690"/>
          <a:stretch/>
        </p:blipFill>
        <p:spPr>
          <a:xfrm>
            <a:off x="323528" y="953192"/>
            <a:ext cx="6858000" cy="222763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81E77D-BFE9-41F8-3316-D392CC9F3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8410" b="56879"/>
          <a:stretch/>
        </p:blipFill>
        <p:spPr>
          <a:xfrm>
            <a:off x="2420076" y="2626715"/>
            <a:ext cx="5710088" cy="196073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3DFFD3-1ED9-B719-C3D7-5BC18677CE22}"/>
              </a:ext>
            </a:extLst>
          </p:cNvPr>
          <p:cNvCxnSpPr>
            <a:cxnSpLocks/>
          </p:cNvCxnSpPr>
          <p:nvPr/>
        </p:nvCxnSpPr>
        <p:spPr>
          <a:xfrm>
            <a:off x="3674920" y="1886146"/>
            <a:ext cx="1678130" cy="1509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645AB-907B-BA94-30BC-9EB6DFC28C4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387F-D0BD-58E0-F8C4-130722AA0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C103-79DF-703A-2663-4A726E6139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F11DC3-9AD6-FE37-3D9A-F4A47E7D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Install</a:t>
            </a:r>
            <a:r>
              <a:rPr lang="da-DK" dirty="0"/>
              <a:t> Package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sibling</a:t>
            </a:r>
            <a:r>
              <a:rPr lang="da-DK" dirty="0"/>
              <a:t> folder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CCDDA7-0FE2-B7D3-8790-73887F4E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907007"/>
            <a:ext cx="7581577" cy="42364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C3E3D3-65AC-4AE0-8D38-B7E49791D77F}"/>
              </a:ext>
            </a:extLst>
          </p:cNvPr>
          <p:cNvSpPr/>
          <p:nvPr/>
        </p:nvSpPr>
        <p:spPr>
          <a:xfrm>
            <a:off x="490214" y="2068421"/>
            <a:ext cx="5891536" cy="213667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43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46F2D-1AD5-4CEA-FBA0-29C8FFA97D1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8E55-F4B2-669E-22A8-A41A1D5B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Packages</a:t>
            </a:r>
          </a:p>
          <a:p>
            <a:pPr lvl="1"/>
            <a:r>
              <a:rPr lang="da-DK" dirty="0" err="1"/>
              <a:t>Why</a:t>
            </a:r>
            <a:r>
              <a:rPr lang="da-DK" dirty="0"/>
              <a:t> do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?</a:t>
            </a:r>
          </a:p>
          <a:p>
            <a:pPr lvl="1"/>
            <a:r>
              <a:rPr lang="da-DK" dirty="0" err="1"/>
              <a:t>Getting</a:t>
            </a:r>
            <a:r>
              <a:rPr lang="da-DK" dirty="0"/>
              <a:t> </a:t>
            </a:r>
            <a:r>
              <a:rPr lang="da-DK" dirty="0" err="1"/>
              <a:t>started</a:t>
            </a:r>
            <a:r>
              <a:rPr lang="da-DK" dirty="0"/>
              <a:t> with </a:t>
            </a:r>
            <a:r>
              <a:rPr lang="da-DK" dirty="0" err="1"/>
              <a:t>Tatin</a:t>
            </a:r>
            <a:endParaRPr lang="da-DK" dirty="0"/>
          </a:p>
          <a:p>
            <a:pPr lvl="1"/>
            <a:r>
              <a:rPr lang="da-DK" dirty="0"/>
              <a:t>Using a </a:t>
            </a:r>
            <a:r>
              <a:rPr lang="da-DK" dirty="0" err="1"/>
              <a:t>Tatin</a:t>
            </a:r>
            <a:r>
              <a:rPr lang="da-DK" dirty="0"/>
              <a:t> Package</a:t>
            </a:r>
          </a:p>
          <a:p>
            <a:r>
              <a:rPr lang="da-DK" dirty="0"/>
              <a:t>Projects</a:t>
            </a:r>
          </a:p>
          <a:p>
            <a:pPr lvl="1"/>
            <a:r>
              <a:rPr lang="da-DK" dirty="0" err="1"/>
              <a:t>Why</a:t>
            </a:r>
            <a:r>
              <a:rPr lang="da-DK" dirty="0"/>
              <a:t> do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managers?</a:t>
            </a:r>
          </a:p>
          <a:p>
            <a:pPr lvl="1"/>
            <a:r>
              <a:rPr lang="da-DK" dirty="0"/>
              <a:t>Acre &amp; </a:t>
            </a:r>
            <a:r>
              <a:rPr lang="da-DK" dirty="0" err="1"/>
              <a:t>Dado</a:t>
            </a:r>
            <a:endParaRPr lang="da-DK" dirty="0"/>
          </a:p>
          <a:p>
            <a:pPr lvl="1"/>
            <a:r>
              <a:rPr lang="da-DK" dirty="0"/>
              <a:t>Cider</a:t>
            </a:r>
          </a:p>
          <a:p>
            <a:pPr lvl="1"/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E6AC3-B76F-A23F-6883-FE6123E82B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5A0D7-A440-D952-9D92-21ECB19A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8860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367133-22C9-7C73-CD8F-31657DFA5C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8A86-866B-D611-9932-7294EB68D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128D9-C8C4-9C8D-06AA-6207E4785E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91585E-750D-25C5-9B19-9DC0E4D4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7028D-A4BE-10AE-AA9A-05679B5B6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13" y="0"/>
            <a:ext cx="7202609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9C26BF-3CEF-1924-D64D-55A3D845E7B7}"/>
              </a:ext>
            </a:extLst>
          </p:cNvPr>
          <p:cNvSpPr/>
          <p:nvPr/>
        </p:nvSpPr>
        <p:spPr>
          <a:xfrm>
            <a:off x="2838128" y="846358"/>
            <a:ext cx="2348236" cy="213667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22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7BEDCD-00D2-3DF0-B302-394EA6A1755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118A-1F30-81A9-A73C-5BC3FAD0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71668-8ED9-004B-8D30-737455E64C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1F309-A928-8490-C6EF-875EA2E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4FD352-7520-9113-26F0-7683A25F0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452"/>
            <a:ext cx="9143999" cy="50665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00C6AE-95C3-13C7-2520-DEF607B5D3E4}"/>
              </a:ext>
            </a:extLst>
          </p:cNvPr>
          <p:cNvSpPr/>
          <p:nvPr/>
        </p:nvSpPr>
        <p:spPr>
          <a:xfrm>
            <a:off x="818827" y="3154271"/>
            <a:ext cx="4186561" cy="508092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32465-4375-F093-D20A-C7337636502A}"/>
              </a:ext>
            </a:extLst>
          </p:cNvPr>
          <p:cNvSpPr txBox="1"/>
          <p:nvPr/>
        </p:nvSpPr>
        <p:spPr>
          <a:xfrm>
            <a:off x="5062821" y="3108235"/>
            <a:ext cx="23807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accent1"/>
                </a:solidFill>
              </a:rPr>
              <a:t>Now all </a:t>
            </a:r>
            <a:r>
              <a:rPr lang="da-DK" sz="1100" dirty="0" err="1">
                <a:solidFill>
                  <a:schemeClr val="accent1"/>
                </a:solidFill>
              </a:rPr>
              <a:t>we</a:t>
            </a:r>
            <a:r>
              <a:rPr lang="da-DK" sz="1100" dirty="0">
                <a:solidFill>
                  <a:schemeClr val="accent1"/>
                </a:solidFill>
              </a:rPr>
              <a:t> </a:t>
            </a:r>
            <a:r>
              <a:rPr lang="da-DK" sz="1100" dirty="0" err="1">
                <a:solidFill>
                  <a:schemeClr val="accent1"/>
                </a:solidFill>
              </a:rPr>
              <a:t>need</a:t>
            </a:r>
            <a:r>
              <a:rPr lang="da-DK" sz="1100" dirty="0">
                <a:solidFill>
                  <a:schemeClr val="accent1"/>
                </a:solidFill>
              </a:rPr>
              <a:t> to do is </a:t>
            </a:r>
            <a:r>
              <a:rPr lang="da-DK" sz="1100" dirty="0" err="1">
                <a:solidFill>
                  <a:schemeClr val="accent1"/>
                </a:solidFill>
              </a:rPr>
              <a:t>materialise</a:t>
            </a:r>
            <a:br>
              <a:rPr lang="da-DK" sz="1100" dirty="0">
                <a:solidFill>
                  <a:schemeClr val="accent1"/>
                </a:solidFill>
              </a:rPr>
            </a:br>
            <a:r>
              <a:rPr lang="da-DK" sz="1100" dirty="0">
                <a:solidFill>
                  <a:schemeClr val="accent1"/>
                </a:solidFill>
              </a:rPr>
              <a:t>#HttpCommand from</a:t>
            </a:r>
            <a:br>
              <a:rPr lang="da-DK" sz="1100" dirty="0">
                <a:solidFill>
                  <a:schemeClr val="accent1"/>
                </a:solidFill>
              </a:rPr>
            </a:br>
            <a:r>
              <a:rPr lang="da-DK" sz="1100" dirty="0" err="1">
                <a:solidFill>
                  <a:schemeClr val="accent1"/>
                </a:solidFill>
              </a:rPr>
              <a:t>installed</a:t>
            </a:r>
            <a:r>
              <a:rPr lang="da-DK" sz="1100" dirty="0">
                <a:solidFill>
                  <a:schemeClr val="accent1"/>
                </a:solidFill>
              </a:rPr>
              <a:t> </a:t>
            </a:r>
            <a:r>
              <a:rPr lang="da-DK" sz="1100" dirty="0" err="1">
                <a:solidFill>
                  <a:schemeClr val="accent1"/>
                </a:solidFill>
              </a:rPr>
              <a:t>package</a:t>
            </a:r>
            <a:r>
              <a:rPr lang="da-DK" sz="1100" dirty="0">
                <a:solidFill>
                  <a:schemeClr val="accent1"/>
                </a:solidFill>
              </a:rPr>
              <a:t> folder</a:t>
            </a:r>
            <a:endParaRPr lang="LID4096" sz="11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4A24D-EFA2-5EE8-F35D-1285D1E7A2BF}"/>
              </a:ext>
            </a:extLst>
          </p:cNvPr>
          <p:cNvSpPr txBox="1"/>
          <p:nvPr/>
        </p:nvSpPr>
        <p:spPr>
          <a:xfrm>
            <a:off x="6648055" y="3454463"/>
            <a:ext cx="944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da-DK" sz="54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endParaRPr lang="LID4096" sz="54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3098F-2659-3DD9-B6AD-247864099717}"/>
              </a:ext>
            </a:extLst>
          </p:cNvPr>
          <p:cNvSpPr txBox="1"/>
          <p:nvPr/>
        </p:nvSpPr>
        <p:spPr>
          <a:xfrm>
            <a:off x="7310706" y="3432186"/>
            <a:ext cx="92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LID4096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779764-F95D-5FE4-713C-C958643D3A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AECB-64F2-6FE8-F0BB-099F77D4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…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inspect</a:t>
            </a:r>
            <a:br>
              <a:rPr lang="da-DK" dirty="0"/>
            </a:br>
            <a:r>
              <a:rPr lang="da-DK" dirty="0"/>
              <a:t>apl-dependencies.txt</a:t>
            </a:r>
          </a:p>
          <a:p>
            <a:r>
              <a:rPr lang="da-DK" dirty="0"/>
              <a:t>And loop </a:t>
            </a:r>
            <a:r>
              <a:rPr lang="da-DK" dirty="0" err="1"/>
              <a:t>through</a:t>
            </a:r>
            <a:r>
              <a:rPr lang="da-DK" dirty="0"/>
              <a:t> </a:t>
            </a:r>
            <a:r>
              <a:rPr lang="da-DK" dirty="0" err="1"/>
              <a:t>apl-buildlist</a:t>
            </a:r>
            <a:endParaRPr lang="da-DK" dirty="0"/>
          </a:p>
          <a:p>
            <a:endParaRPr lang="da-DK" dirty="0"/>
          </a:p>
          <a:p>
            <a:r>
              <a:rPr lang="da-DK" dirty="0"/>
              <a:t>This is </a:t>
            </a:r>
            <a:r>
              <a:rPr lang="da-DK" dirty="0" err="1"/>
              <a:t>what</a:t>
            </a:r>
            <a:r>
              <a:rPr lang="da-DK" dirty="0"/>
              <a:t> a "Project Manager" </a:t>
            </a:r>
            <a:r>
              <a:rPr lang="da-DK" dirty="0" err="1"/>
              <a:t>does</a:t>
            </a:r>
            <a:endParaRPr lang="da-DK" dirty="0"/>
          </a:p>
          <a:p>
            <a:r>
              <a:rPr lang="da-DK" dirty="0"/>
              <a:t>Time for </a:t>
            </a:r>
            <a:r>
              <a:rPr lang="da-DK" dirty="0" err="1"/>
              <a:t>some</a:t>
            </a:r>
            <a:r>
              <a:rPr lang="da-DK" dirty="0"/>
              <a:t> Cider with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Tart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EC192-7665-8806-60EE-C3A5EBDACAB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CAAE1F-7BD3-841F-6407-A7266B0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 </a:t>
            </a:r>
            <a:r>
              <a:rPr lang="da-DK" dirty="0" err="1"/>
              <a:t>really</a:t>
            </a:r>
            <a:r>
              <a:rPr lang="da-DK" dirty="0"/>
              <a:t>…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CD05C-A413-0C06-9B0D-F4D4E79F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838201"/>
            <a:ext cx="2909887" cy="137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12E30-71DA-7415-FB18-530CB1B7E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4" y="2268597"/>
            <a:ext cx="2909887" cy="23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D915-8025-AA9F-802F-4A8279EE0B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Another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enjoy</a:t>
            </a:r>
            <a:r>
              <a:rPr lang="da-DK" dirty="0"/>
              <a:t> </a:t>
            </a:r>
            <a:r>
              <a:rPr lang="da-DK" dirty="0" err="1"/>
              <a:t>apples</a:t>
            </a:r>
            <a:endParaRPr lang="LID4096" dirty="0"/>
          </a:p>
        </p:txBody>
      </p:sp>
      <p:pic>
        <p:nvPicPr>
          <p:cNvPr id="2052" name="Picture 4" descr="Tarte Tatin - Lækker opskrift på Fransk æbletærte - Vielskermad.dk">
            <a:extLst>
              <a:ext uri="{FF2B5EF4-FFF2-40B4-BE49-F238E27FC236}">
                <a16:creationId xmlns:a16="http://schemas.microsoft.com/office/drawing/2014/main" id="{BB5CD152-2152-8081-A901-980100C8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7" y="1700213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0B8D5E5-ADC4-567C-CFE3-7A6DD9C4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38" y="1700212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L logo - APL Wiki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99" y="1700212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494412" y="351414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7042138" y="351414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85160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D915-8025-AA9F-802F-4A8279EE0B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Another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enjoy</a:t>
            </a:r>
            <a:r>
              <a:rPr lang="da-DK" dirty="0"/>
              <a:t> </a:t>
            </a:r>
            <a:r>
              <a:rPr lang="da-DK" dirty="0" err="1"/>
              <a:t>apples</a:t>
            </a:r>
            <a:endParaRPr lang="LID4096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B5CD152-2152-8081-A901-980100C8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909" y="1700211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0B8D5E5-ADC4-567C-CFE3-7A6DD9C4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521017" y="1700212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L logo - APL Wiki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99" y="1700212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401029" y="351414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7042138" y="351414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2199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0BFE7-A10D-2F75-249C-32C70C93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" y="0"/>
            <a:ext cx="7681657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F6EC69-B410-8454-6E8A-F90492B116C3}"/>
              </a:ext>
            </a:extLst>
          </p:cNvPr>
          <p:cNvSpPr/>
          <p:nvPr/>
        </p:nvSpPr>
        <p:spPr>
          <a:xfrm>
            <a:off x="-1060" y="3012960"/>
            <a:ext cx="7307580" cy="15163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1F1185-CA18-12E9-48C4-C86AA9FE4B4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3ECB-7B90-FB59-C16F-54DD5D69F7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52845-06F0-6CA6-E4FC-539DD64D7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5436" y="1922931"/>
            <a:ext cx="5305424" cy="3219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79B982-11E5-8D8D-249A-20A89A30B563}"/>
              </a:ext>
            </a:extLst>
          </p:cNvPr>
          <p:cNvSpPr/>
          <p:nvPr/>
        </p:nvSpPr>
        <p:spPr>
          <a:xfrm>
            <a:off x="0" y="1504950"/>
            <a:ext cx="5891536" cy="206375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1291B6-A379-081E-D8F1-490D2AD30473}"/>
              </a:ext>
            </a:extLst>
          </p:cNvPr>
          <p:cNvSpPr/>
          <p:nvPr/>
        </p:nvSpPr>
        <p:spPr>
          <a:xfrm>
            <a:off x="5508420" y="3753350"/>
            <a:ext cx="645985" cy="228601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2A9D-2740-F146-CF87-4D38539F0415}"/>
              </a:ext>
            </a:extLst>
          </p:cNvPr>
          <p:cNvSpPr txBox="1"/>
          <p:nvPr/>
        </p:nvSpPr>
        <p:spPr>
          <a:xfrm>
            <a:off x="6321888" y="3740349"/>
            <a:ext cx="2811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accent6"/>
                </a:solidFill>
              </a:rPr>
              <a:t>Default </a:t>
            </a:r>
            <a:r>
              <a:rPr lang="da-DK" sz="1400" dirty="0" err="1">
                <a:solidFill>
                  <a:schemeClr val="accent6"/>
                </a:solidFill>
              </a:rPr>
              <a:t>was</a:t>
            </a:r>
            <a:r>
              <a:rPr lang="da-DK" sz="1400" dirty="0">
                <a:solidFill>
                  <a:schemeClr val="accent6"/>
                </a:solidFill>
              </a:rPr>
              <a:t> "</a:t>
            </a:r>
            <a:r>
              <a:rPr lang="da-DK" sz="1400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hadron_project</a:t>
            </a:r>
            <a:r>
              <a:rPr lang="da-DK" sz="1400" dirty="0">
                <a:solidFill>
                  <a:schemeClr val="accent6"/>
                </a:solidFill>
                <a:latin typeface="APL385 Unicode" panose="020B0709000202000203" pitchFamily="49" charset="0"/>
              </a:rPr>
              <a:t>"</a:t>
            </a:r>
            <a:endParaRPr lang="LID4096" sz="1400" dirty="0">
              <a:solidFill>
                <a:schemeClr val="accent6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1F1185-CA18-12E9-48C4-C86AA9FE4B4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3ECB-7B90-FB59-C16F-54DD5D69F7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0BFE7-A10D-2F75-249C-32C70C93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1657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E682B7-1FC0-9765-5257-A8AE7BEDE65E}"/>
              </a:ext>
            </a:extLst>
          </p:cNvPr>
          <p:cNvSpPr/>
          <p:nvPr/>
        </p:nvSpPr>
        <p:spPr>
          <a:xfrm>
            <a:off x="0" y="3218046"/>
            <a:ext cx="7307580" cy="1368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C827E-E316-6B45-99D5-AD5D814129CF}"/>
              </a:ext>
            </a:extLst>
          </p:cNvPr>
          <p:cNvSpPr/>
          <p:nvPr/>
        </p:nvSpPr>
        <p:spPr>
          <a:xfrm>
            <a:off x="0" y="3011671"/>
            <a:ext cx="5891536" cy="206375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43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917E7-2979-19A3-07D8-861E73A1CD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D356-B917-7D34-10CB-663361200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59A81-089A-9E88-2368-B752DED1B14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1CF746-9EC6-7F39-C311-4A159E91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9237E-D520-75AA-4315-4CA5D347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0" y="98950"/>
            <a:ext cx="7229475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A4944-9493-19AC-5161-7DAFB99DC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892" y="2202294"/>
            <a:ext cx="7719528" cy="2304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EC5BC8-BEC1-B206-B689-1204550F4D93}"/>
              </a:ext>
            </a:extLst>
          </p:cNvPr>
          <p:cNvSpPr txBox="1"/>
          <p:nvPr/>
        </p:nvSpPr>
        <p:spPr>
          <a:xfrm>
            <a:off x="5436916" y="2274027"/>
            <a:ext cx="2469176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a-DK" sz="1100" dirty="0" err="1"/>
              <a:t>Remove</a:t>
            </a:r>
            <a:r>
              <a:rPr lang="da-DK" sz="1100" dirty="0"/>
              <a:t> </a:t>
            </a:r>
            <a:r>
              <a:rPr lang="da-DK" sz="1100" dirty="0" err="1"/>
              <a:t>call</a:t>
            </a:r>
            <a:r>
              <a:rPr lang="da-DK" sz="1100" dirty="0"/>
              <a:t> to </a:t>
            </a:r>
            <a:r>
              <a:rPr lang="da-DK" sz="1100" dirty="0" err="1"/>
              <a:t>Init</a:t>
            </a:r>
            <a:endParaRPr lang="da-DK" sz="1100" dirty="0"/>
          </a:p>
          <a:p>
            <a:r>
              <a:rPr lang="da-DK" sz="1100" dirty="0" err="1"/>
              <a:t>Remove</a:t>
            </a:r>
            <a:r>
              <a:rPr lang="da-DK" sz="1100" dirty="0"/>
              <a:t> #. From #.HttpCommand</a:t>
            </a:r>
            <a:endParaRPr lang="LID4096" sz="1100" dirty="0"/>
          </a:p>
        </p:txBody>
      </p:sp>
    </p:spTree>
    <p:extLst>
      <p:ext uri="{BB962C8B-B14F-4D97-AF65-F5344CB8AC3E}">
        <p14:creationId xmlns:p14="http://schemas.microsoft.com/office/powerpoint/2010/main" val="39306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4D71FC-7AF3-6345-C924-E63936110A7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3772B-2D40-7742-B9B2-01DA69BAD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AB8B-A472-FBD5-F775-78C4C235D8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D66A36-DC36-43AD-F7CF-87A0D47F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BBFC5-3A30-13C9-7C2D-17AE197A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26" y="0"/>
            <a:ext cx="826174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DA8158-1488-72CF-08A1-E89CEAA22E2F}"/>
              </a:ext>
            </a:extLst>
          </p:cNvPr>
          <p:cNvSpPr/>
          <p:nvPr/>
        </p:nvSpPr>
        <p:spPr>
          <a:xfrm>
            <a:off x="459581" y="3878575"/>
            <a:ext cx="6798037" cy="5267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EE14D-BD14-FCCD-BE93-40388E66F8EE}"/>
              </a:ext>
            </a:extLst>
          </p:cNvPr>
          <p:cNvSpPr/>
          <p:nvPr/>
        </p:nvSpPr>
        <p:spPr>
          <a:xfrm>
            <a:off x="323527" y="1480898"/>
            <a:ext cx="5891536" cy="206375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16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CA63DA-3A88-408F-B253-95BBF62D6BD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773EC-6B59-C956-6F01-962C455D1BB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3B046-B2EC-5660-8E78-665F0FBC5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935" y="726718"/>
            <a:ext cx="6692126" cy="33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9E434-28BF-E39C-D6F9-8F773233447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11CBA-6A24-C6C8-365E-B04169F1F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556E1-854B-8BD1-AF7F-9922382E48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A6B3E-DDB9-DF86-2C71-C124565B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3A627-81B8-39A6-45BE-EB243524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7" y="0"/>
            <a:ext cx="8012626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3D61-0AA7-4553-130C-5999D3B92298}"/>
              </a:ext>
            </a:extLst>
          </p:cNvPr>
          <p:cNvSpPr txBox="1"/>
          <p:nvPr/>
        </p:nvSpPr>
        <p:spPr>
          <a:xfrm>
            <a:off x="3431555" y="1730069"/>
            <a:ext cx="950791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a-DK" sz="1000" b="1" dirty="0"/>
              <a:t>(</a:t>
            </a:r>
            <a:r>
              <a:rPr lang="da-DK" sz="1000" b="1" dirty="0" err="1"/>
              <a:t>July</a:t>
            </a:r>
            <a:r>
              <a:rPr lang="da-DK" sz="1000" b="1" dirty="0"/>
              <a:t> 2003)</a:t>
            </a:r>
            <a:endParaRPr lang="LID4096" sz="1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4F33D-1E37-F798-9581-A760043C6607}"/>
              </a:ext>
            </a:extLst>
          </p:cNvPr>
          <p:cNvSpPr/>
          <p:nvPr/>
        </p:nvSpPr>
        <p:spPr>
          <a:xfrm>
            <a:off x="2920482" y="4068147"/>
            <a:ext cx="2626567" cy="107302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29A35-26F5-A600-5B3F-EC9EF77EF9F5}"/>
              </a:ext>
            </a:extLst>
          </p:cNvPr>
          <p:cNvSpPr/>
          <p:nvPr/>
        </p:nvSpPr>
        <p:spPr>
          <a:xfrm>
            <a:off x="2887825" y="4779606"/>
            <a:ext cx="3433665" cy="363894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84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3C6FF-652A-0237-A082-1C5F97B18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36223" cy="3242040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Acre: In </a:t>
            </a:r>
            <a:r>
              <a:rPr lang="da-DK" dirty="0" err="1"/>
              <a:t>use</a:t>
            </a:r>
            <a:r>
              <a:rPr lang="da-DK" dirty="0"/>
              <a:t> for &gt;10 </a:t>
            </a:r>
            <a:r>
              <a:rPr lang="da-DK" dirty="0" err="1"/>
              <a:t>years</a:t>
            </a:r>
            <a:endParaRPr lang="da-DK" dirty="0"/>
          </a:p>
          <a:p>
            <a:pPr lvl="1"/>
            <a:r>
              <a:rPr lang="da-DK" dirty="0" err="1"/>
              <a:t>Originally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component files</a:t>
            </a:r>
          </a:p>
          <a:p>
            <a:pPr lvl="1"/>
            <a:r>
              <a:rPr lang="da-DK" dirty="0"/>
              <a:t>Recent versions </a:t>
            </a:r>
            <a:r>
              <a:rPr lang="da-DK" dirty="0" err="1"/>
              <a:t>based</a:t>
            </a:r>
            <a:r>
              <a:rPr lang="da-DK" dirty="0"/>
              <a:t> on </a:t>
            </a:r>
            <a:r>
              <a:rPr lang="da-DK" dirty="0" err="1"/>
              <a:t>text</a:t>
            </a:r>
            <a:r>
              <a:rPr lang="da-DK" dirty="0"/>
              <a:t> source</a:t>
            </a:r>
          </a:p>
          <a:p>
            <a:pPr lvl="1"/>
            <a:r>
              <a:rPr lang="da-DK" dirty="0"/>
              <a:t>Stable </a:t>
            </a:r>
            <a:r>
              <a:rPr lang="da-DK" dirty="0" err="1"/>
              <a:t>foundation</a:t>
            </a:r>
            <a:r>
              <a:rPr lang="da-DK" dirty="0"/>
              <a:t> for </a:t>
            </a:r>
            <a:r>
              <a:rPr lang="da-DK" dirty="0" err="1"/>
              <a:t>Dado</a:t>
            </a:r>
            <a:endParaRPr lang="da-DK" dirty="0"/>
          </a:p>
          <a:p>
            <a:r>
              <a:rPr lang="da-DK" dirty="0" err="1"/>
              <a:t>Dado</a:t>
            </a:r>
            <a:r>
              <a:rPr lang="da-DK" dirty="0"/>
              <a:t>: </a:t>
            </a:r>
            <a:r>
              <a:rPr lang="da-DK" dirty="0" err="1"/>
              <a:t>Adds</a:t>
            </a:r>
            <a:r>
              <a:rPr lang="da-DK" dirty="0"/>
              <a:t> Git workflow to Acre</a:t>
            </a:r>
          </a:p>
          <a:p>
            <a:pPr lvl="1"/>
            <a:r>
              <a:rPr lang="da-DK" dirty="0" err="1"/>
              <a:t>Manages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Dado</a:t>
            </a:r>
            <a:r>
              <a:rPr lang="da-DK" dirty="0"/>
              <a:t> </a:t>
            </a:r>
            <a:r>
              <a:rPr lang="da-DK" dirty="0" err="1"/>
              <a:t>projects</a:t>
            </a:r>
            <a:endParaRPr lang="da-DK" dirty="0"/>
          </a:p>
          <a:p>
            <a:pPr lvl="1"/>
            <a:r>
              <a:rPr lang="da-DK" dirty="0" err="1"/>
              <a:t>Previously</a:t>
            </a:r>
            <a:r>
              <a:rPr lang="da-DK" dirty="0"/>
              <a:t> </a:t>
            </a:r>
            <a:r>
              <a:rPr lang="da-DK" dirty="0" err="1"/>
              <a:t>presented</a:t>
            </a:r>
            <a:r>
              <a:rPr lang="da-DK" dirty="0"/>
              <a:t> by Josh David in Dyalog'21 talk</a:t>
            </a:r>
          </a:p>
          <a:p>
            <a:pPr lvl="1"/>
            <a:r>
              <a:rPr lang="da-DK" dirty="0"/>
              <a:t>Foundations of workflow </a:t>
            </a:r>
            <a:r>
              <a:rPr lang="da-DK" dirty="0" err="1"/>
              <a:t>presented</a:t>
            </a:r>
            <a:r>
              <a:rPr lang="da-DK" dirty="0"/>
              <a:t> by Paul Mansour at Dyalog'19 </a:t>
            </a:r>
          </a:p>
          <a:p>
            <a:pPr lvl="1"/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33DA2-DD14-F109-B4E7-B8BC803DCD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6DCB2-2D0D-56CD-241F-2560E55D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Acre and </a:t>
            </a:r>
            <a:r>
              <a:rPr lang="da-DK" dirty="0" err="1"/>
              <a:t>Dado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B1AC0-A240-4E8A-8872-9D8C6288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16" y="1208352"/>
            <a:ext cx="3719799" cy="17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99A9-3A94-4149-314B-09BBBE8B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4291"/>
            <a:ext cx="6092513" cy="3242040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Direct support for Git[Hub]</a:t>
            </a:r>
          </a:p>
          <a:p>
            <a:pPr lvl="1"/>
            <a:r>
              <a:rPr lang="da-DK" dirty="0"/>
              <a:t>No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chose</a:t>
            </a:r>
            <a:r>
              <a:rPr lang="da-DK" dirty="0"/>
              <a:t> a Git workflow,</a:t>
            </a:r>
            <a:br>
              <a:rPr lang="da-DK" dirty="0"/>
            </a:br>
            <a:r>
              <a:rPr lang="da-DK" dirty="0" err="1"/>
              <a:t>Dado</a:t>
            </a:r>
            <a:r>
              <a:rPr lang="da-DK" dirty="0"/>
              <a:t> </a:t>
            </a:r>
            <a:r>
              <a:rPr lang="da-DK" dirty="0" err="1"/>
              <a:t>already</a:t>
            </a:r>
            <a:r>
              <a:rPr lang="da-DK" dirty="0"/>
              <a:t> </a:t>
            </a:r>
            <a:r>
              <a:rPr lang="da-DK" dirty="0" err="1"/>
              <a:t>chose</a:t>
            </a:r>
            <a:r>
              <a:rPr lang="da-DK" dirty="0"/>
              <a:t> </a:t>
            </a:r>
            <a:r>
              <a:rPr lang="da-DK" dirty="0" err="1"/>
              <a:t>one</a:t>
            </a:r>
            <a:endParaRPr lang="da-DK" dirty="0"/>
          </a:p>
          <a:p>
            <a:r>
              <a:rPr lang="da-DK" dirty="0" err="1"/>
              <a:t>Dependency</a:t>
            </a:r>
            <a:r>
              <a:rPr lang="da-DK" dirty="0"/>
              <a:t> management</a:t>
            </a:r>
          </a:p>
          <a:p>
            <a:r>
              <a:rPr lang="da-DK" dirty="0"/>
              <a:t>Automatic Release generation</a:t>
            </a:r>
          </a:p>
          <a:p>
            <a:pPr lvl="1"/>
            <a:r>
              <a:rPr lang="da-DK" dirty="0" err="1"/>
              <a:t>Dado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automatically</a:t>
            </a:r>
            <a:r>
              <a:rPr lang="da-DK" dirty="0"/>
              <a:t> </a:t>
            </a:r>
            <a:r>
              <a:rPr lang="da-DK" dirty="0" err="1"/>
              <a:t>create</a:t>
            </a:r>
            <a:r>
              <a:rPr lang="da-DK" dirty="0"/>
              <a:t> and format release notes</a:t>
            </a:r>
            <a:br>
              <a:rPr lang="da-DK" dirty="0"/>
            </a:br>
            <a:r>
              <a:rPr lang="da-DK" dirty="0" err="1"/>
              <a:t>based</a:t>
            </a:r>
            <a:r>
              <a:rPr lang="da-DK" dirty="0"/>
              <a:t> on </a:t>
            </a:r>
            <a:r>
              <a:rPr lang="da-DK" dirty="0" err="1"/>
              <a:t>commit</a:t>
            </a:r>
            <a:r>
              <a:rPr lang="da-DK" dirty="0"/>
              <a:t> </a:t>
            </a:r>
            <a:r>
              <a:rPr lang="da-DK" dirty="0" err="1"/>
              <a:t>history</a:t>
            </a:r>
            <a:endParaRPr lang="da-DK" dirty="0"/>
          </a:p>
          <a:p>
            <a:r>
              <a:rPr lang="da-DK" dirty="0" err="1"/>
              <a:t>Accessible</a:t>
            </a:r>
            <a:r>
              <a:rPr lang="da-DK" dirty="0"/>
              <a:t> from the APL Session</a:t>
            </a:r>
          </a:p>
          <a:p>
            <a:pPr lvl="1"/>
            <a:r>
              <a:rPr lang="da-DK" dirty="0"/>
              <a:t>No </a:t>
            </a:r>
            <a:r>
              <a:rPr lang="da-DK" dirty="0" err="1"/>
              <a:t>need</a:t>
            </a:r>
            <a:r>
              <a:rPr lang="da-DK" dirty="0"/>
              <a:t> to download </a:t>
            </a:r>
            <a:r>
              <a:rPr lang="da-DK" dirty="0" err="1"/>
              <a:t>other</a:t>
            </a:r>
            <a:r>
              <a:rPr lang="da-DK" dirty="0"/>
              <a:t> software</a:t>
            </a:r>
            <a:br>
              <a:rPr lang="da-DK" dirty="0"/>
            </a:br>
            <a:r>
              <a:rPr lang="da-DK" dirty="0"/>
              <a:t>to do </a:t>
            </a:r>
            <a:r>
              <a:rPr lang="da-DK" dirty="0" err="1"/>
              <a:t>git</a:t>
            </a:r>
            <a:r>
              <a:rPr lang="da-DK" dirty="0"/>
              <a:t> operations.</a:t>
            </a:r>
          </a:p>
          <a:p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6D807-AB85-C6F1-6BEE-6937BC5647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AF10D9-34AE-7588-766B-CC494A46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Benefits</a:t>
            </a:r>
            <a:r>
              <a:rPr lang="da-DK" dirty="0"/>
              <a:t> of </a:t>
            </a:r>
            <a:r>
              <a:rPr lang="da-DK" dirty="0" err="1"/>
              <a:t>Dado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AF9FB-BB9C-B81E-B7C0-F4BBCA60D818}"/>
              </a:ext>
            </a:extLst>
          </p:cNvPr>
          <p:cNvSpPr txBox="1"/>
          <p:nvPr/>
        </p:nvSpPr>
        <p:spPr>
          <a:xfrm>
            <a:off x="4639171" y="953192"/>
            <a:ext cx="46313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>
                <a:latin typeface="APL385 Unicode" panose="020B0709000202000203" pitchFamily="49" charset="0"/>
              </a:rPr>
              <a:t>      ]</a:t>
            </a:r>
            <a:r>
              <a:rPr lang="da-DK" sz="800" dirty="0" err="1">
                <a:latin typeface="APL385 Unicode" panose="020B0709000202000203" pitchFamily="49" charset="0"/>
              </a:rPr>
              <a:t>Dado.DependencyReport</a:t>
            </a:r>
            <a:endParaRPr lang="da-DK" sz="800" dirty="0">
              <a:latin typeface="APL385 Unicode" panose="020B0709000202000203" pitchFamily="49" charset="0"/>
            </a:endParaRPr>
          </a:p>
          <a:p>
            <a:r>
              <a:rPr lang="da-DK" sz="800" dirty="0">
                <a:latin typeface="APL385 Unicode" panose="020B0709000202000203" pitchFamily="49" charset="0"/>
              </a:rPr>
              <a:t>┌───────────────────────────────────────────────────────────────────────┐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</a:t>
            </a:r>
            <a:r>
              <a:rPr lang="da-DK" sz="800" dirty="0" err="1">
                <a:latin typeface="APL385 Unicode" panose="020B0709000202000203" pitchFamily="49" charset="0"/>
              </a:rPr>
              <a:t>FlipDBDesktop</a:t>
            </a:r>
            <a:r>
              <a:rPr lang="da-DK" sz="800" dirty="0">
                <a:latin typeface="APL385 Unicode" panose="020B0709000202000203" pitchFamily="49" charset="0"/>
              </a:rPr>
              <a:t> </a:t>
            </a:r>
            <a:r>
              <a:rPr lang="da-DK" sz="800" dirty="0" err="1">
                <a:latin typeface="APL385 Unicode" panose="020B0709000202000203" pitchFamily="49" charset="0"/>
              </a:rPr>
              <a:t>Dependency</a:t>
            </a:r>
            <a:r>
              <a:rPr lang="da-DK" sz="800" dirty="0">
                <a:latin typeface="APL385 Unicode" panose="020B0709000202000203" pitchFamily="49" charset="0"/>
              </a:rPr>
              <a:t> Report                                     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├───────────────────────────────────────────────────────────────────────┤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              </a:t>
            </a:r>
            <a:r>
              <a:rPr lang="da-DK" sz="800" dirty="0" err="1">
                <a:latin typeface="APL385 Unicode" panose="020B0709000202000203" pitchFamily="49" charset="0"/>
              </a:rPr>
              <a:t>Specified</a:t>
            </a:r>
            <a:r>
              <a:rPr lang="da-DK" sz="800" dirty="0">
                <a:latin typeface="APL385 Unicode" panose="020B0709000202000203" pitchFamily="49" charset="0"/>
              </a:rPr>
              <a:t>  </a:t>
            </a:r>
            <a:r>
              <a:rPr lang="da-DK" sz="800" dirty="0" err="1">
                <a:latin typeface="APL385 Unicode" panose="020B0709000202000203" pitchFamily="49" charset="0"/>
              </a:rPr>
              <a:t>Loaded</a:t>
            </a:r>
            <a:r>
              <a:rPr lang="da-DK" sz="800" dirty="0">
                <a:latin typeface="APL385 Unicode" panose="020B0709000202000203" pitchFamily="49" charset="0"/>
              </a:rPr>
              <a:t>   </a:t>
            </a:r>
            <a:r>
              <a:rPr lang="da-DK" sz="800" dirty="0" err="1">
                <a:latin typeface="APL385 Unicode" panose="020B0709000202000203" pitchFamily="49" charset="0"/>
              </a:rPr>
              <a:t>Current</a:t>
            </a:r>
            <a:r>
              <a:rPr lang="da-DK" sz="800" dirty="0">
                <a:latin typeface="APL385 Unicode" panose="020B0709000202000203" pitchFamily="49" charset="0"/>
              </a:rPr>
              <a:t>  New           </a:t>
            </a:r>
            <a:r>
              <a:rPr lang="da-DK" sz="800" dirty="0" err="1">
                <a:latin typeface="APL385 Unicode" panose="020B0709000202000203" pitchFamily="49" charset="0"/>
              </a:rPr>
              <a:t>Unreleased</a:t>
            </a:r>
            <a:r>
              <a:rPr lang="da-DK" sz="800" dirty="0">
                <a:latin typeface="APL385 Unicode" panose="020B0709000202000203" pitchFamily="49" charset="0"/>
              </a:rPr>
              <a:t> 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  </a:t>
            </a:r>
            <a:r>
              <a:rPr lang="da-DK" sz="800" dirty="0" err="1">
                <a:latin typeface="APL385 Unicode" panose="020B0709000202000203" pitchFamily="49" charset="0"/>
              </a:rPr>
              <a:t>Dependency</a:t>
            </a:r>
            <a:r>
              <a:rPr lang="da-DK" sz="800" dirty="0">
                <a:latin typeface="APL385 Unicode" panose="020B0709000202000203" pitchFamily="49" charset="0"/>
              </a:rPr>
              <a:t>  Version    </a:t>
            </a:r>
            <a:r>
              <a:rPr lang="da-DK" sz="800" dirty="0" err="1">
                <a:latin typeface="APL385 Unicode" panose="020B0709000202000203" pitchFamily="49" charset="0"/>
              </a:rPr>
              <a:t>Version</a:t>
            </a:r>
            <a:r>
              <a:rPr lang="da-DK" sz="800" dirty="0">
                <a:latin typeface="APL385 Unicode" panose="020B0709000202000203" pitchFamily="49" charset="0"/>
              </a:rPr>
              <a:t>  </a:t>
            </a:r>
            <a:r>
              <a:rPr lang="da-DK" sz="800" dirty="0" err="1">
                <a:latin typeface="APL385 Unicode" panose="020B0709000202000203" pitchFamily="49" charset="0"/>
              </a:rPr>
              <a:t>Branch</a:t>
            </a:r>
            <a:r>
              <a:rPr lang="da-DK" sz="800" dirty="0">
                <a:latin typeface="APL385 Unicode" panose="020B0709000202000203" pitchFamily="49" charset="0"/>
              </a:rPr>
              <a:t>   Version       </a:t>
            </a:r>
            <a:r>
              <a:rPr lang="da-DK" sz="800" dirty="0" err="1">
                <a:latin typeface="APL385 Unicode" panose="020B0709000202000203" pitchFamily="49" charset="0"/>
              </a:rPr>
              <a:t>Commits</a:t>
            </a:r>
            <a:r>
              <a:rPr lang="da-DK" sz="800" dirty="0">
                <a:latin typeface="APL385 Unicode" panose="020B0709000202000203" pitchFamily="49" charset="0"/>
              </a:rPr>
              <a:t>    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 -------------------------------------------------------------------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   </a:t>
            </a:r>
            <a:r>
              <a:rPr lang="da-DK" sz="800" dirty="0" err="1">
                <a:latin typeface="APL385 Unicode" panose="020B0709000202000203" pitchFamily="49" charset="0"/>
              </a:rPr>
              <a:t>FlipDB</a:t>
            </a:r>
            <a:r>
              <a:rPr lang="da-DK" sz="800" dirty="0">
                <a:latin typeface="APL385 Unicode" panose="020B0709000202000203" pitchFamily="49" charset="0"/>
              </a:rPr>
              <a:t>     2.0.21     ←         n/a     Yes (2.0.22)  ?          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   Rumba      0.1.6      ←         n/a                   ?          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   XL2APL     0.0.13     ←         n/a                   ?          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   </a:t>
            </a:r>
            <a:r>
              <a:rPr lang="da-DK" sz="800" dirty="0" err="1">
                <a:latin typeface="APL385 Unicode" panose="020B0709000202000203" pitchFamily="49" charset="0"/>
              </a:rPr>
              <a:t>CashFlow</a:t>
            </a:r>
            <a:r>
              <a:rPr lang="da-DK" sz="800" dirty="0">
                <a:latin typeface="APL385 Unicode" panose="020B0709000202000203" pitchFamily="49" charset="0"/>
              </a:rPr>
              <a:t>   2.0.5      ←         n/a                   ?          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├───────────────────────────────────────────────────────────────────────┤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│   </a:t>
            </a:r>
            <a:r>
              <a:rPr lang="da-DK" sz="800" dirty="0" err="1">
                <a:latin typeface="APL385 Unicode" panose="020B0709000202000203" pitchFamily="49" charset="0"/>
              </a:rPr>
              <a:t>Current</a:t>
            </a:r>
            <a:r>
              <a:rPr lang="da-DK" sz="800" dirty="0">
                <a:latin typeface="APL385 Unicode" panose="020B0709000202000203" pitchFamily="49" charset="0"/>
              </a:rPr>
              <a:t> </a:t>
            </a:r>
            <a:r>
              <a:rPr lang="da-DK" sz="800" dirty="0" err="1">
                <a:latin typeface="APL385 Unicode" panose="020B0709000202000203" pitchFamily="49" charset="0"/>
              </a:rPr>
              <a:t>workspace</a:t>
            </a:r>
            <a:r>
              <a:rPr lang="da-DK" sz="800" dirty="0">
                <a:latin typeface="APL385 Unicode" panose="020B0709000202000203" pitchFamily="49" charset="0"/>
              </a:rPr>
              <a:t> </a:t>
            </a:r>
            <a:r>
              <a:rPr lang="da-DK" sz="800" dirty="0" err="1">
                <a:latin typeface="APL385 Unicode" panose="020B0709000202000203" pitchFamily="49" charset="0"/>
              </a:rPr>
              <a:t>state</a:t>
            </a:r>
            <a:r>
              <a:rPr lang="da-DK" sz="800" dirty="0">
                <a:latin typeface="APL385 Unicode" panose="020B0709000202000203" pitchFamily="49" charset="0"/>
              </a:rPr>
              <a:t> is </a:t>
            </a:r>
            <a:r>
              <a:rPr lang="da-DK" sz="800" dirty="0" err="1">
                <a:latin typeface="APL385 Unicode" panose="020B0709000202000203" pitchFamily="49" charset="0"/>
              </a:rPr>
              <a:t>safe</a:t>
            </a:r>
            <a:r>
              <a:rPr lang="da-DK" sz="800" dirty="0">
                <a:latin typeface="APL385 Unicode" panose="020B0709000202000203" pitchFamily="49" charset="0"/>
              </a:rPr>
              <a:t> for </a:t>
            </a:r>
            <a:r>
              <a:rPr lang="da-DK" sz="800" dirty="0" err="1">
                <a:latin typeface="APL385 Unicode" panose="020B0709000202000203" pitchFamily="49" charset="0"/>
              </a:rPr>
              <a:t>testing</a:t>
            </a:r>
            <a:r>
              <a:rPr lang="da-DK" sz="800" dirty="0">
                <a:latin typeface="APL385 Unicode" panose="020B0709000202000203" pitchFamily="49" charset="0"/>
              </a:rPr>
              <a:t> for release.            │</a:t>
            </a:r>
          </a:p>
          <a:p>
            <a:r>
              <a:rPr lang="da-DK" sz="800" dirty="0">
                <a:latin typeface="APL385 Unicode" panose="020B0709000202000203" pitchFamily="49" charset="0"/>
              </a:rPr>
              <a:t>└───────────────────────────────────────────────────────────────────────┘</a:t>
            </a:r>
          </a:p>
          <a:p>
            <a:endParaRPr lang="LID4096" sz="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65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1EBB-2A2A-E35C-B4A0-E36A9A93A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67092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err="1"/>
              <a:t>Dado</a:t>
            </a:r>
            <a:r>
              <a:rPr lang="da-DK" dirty="0"/>
              <a:t> is "</a:t>
            </a:r>
            <a:r>
              <a:rPr lang="da-DK" dirty="0" err="1"/>
              <a:t>opinionated</a:t>
            </a:r>
            <a:r>
              <a:rPr lang="da-DK" dirty="0"/>
              <a:t>": Perfect </a:t>
            </a:r>
            <a:r>
              <a:rPr lang="da-DK" dirty="0" err="1"/>
              <a:t>if</a:t>
            </a:r>
            <a:r>
              <a:rPr lang="da-DK" dirty="0"/>
              <a:t> the </a:t>
            </a:r>
            <a:r>
              <a:rPr lang="da-DK" dirty="0" err="1"/>
              <a:t>choices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right for </a:t>
            </a:r>
            <a:r>
              <a:rPr lang="da-DK" dirty="0" err="1"/>
              <a:t>you</a:t>
            </a:r>
            <a:r>
              <a:rPr lang="da-DK" dirty="0"/>
              <a:t>, but:</a:t>
            </a:r>
          </a:p>
          <a:p>
            <a:r>
              <a:rPr lang="da-DK" dirty="0" err="1"/>
              <a:t>Dado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Git[Hub/Lab]</a:t>
            </a:r>
          </a:p>
          <a:p>
            <a:r>
              <a:rPr lang="da-DK" dirty="0" err="1"/>
              <a:t>Only</a:t>
            </a:r>
            <a:r>
              <a:rPr lang="da-DK" dirty="0"/>
              <a:t> supports </a:t>
            </a:r>
            <a:r>
              <a:rPr lang="da-DK" dirty="0" err="1"/>
              <a:t>one</a:t>
            </a:r>
            <a:r>
              <a:rPr lang="da-DK" dirty="0"/>
              <a:t> Git workflow</a:t>
            </a:r>
          </a:p>
          <a:p>
            <a:pPr lvl="1"/>
            <a:r>
              <a:rPr lang="da-DK" dirty="0"/>
              <a:t>Not ideal for teams </a:t>
            </a:r>
            <a:r>
              <a:rPr lang="da-DK" dirty="0" err="1"/>
              <a:t>maintaining</a:t>
            </a:r>
            <a:r>
              <a:rPr lang="da-DK" dirty="0"/>
              <a:t> multiple versions of a </a:t>
            </a:r>
            <a:r>
              <a:rPr lang="da-DK" dirty="0" err="1"/>
              <a:t>project</a:t>
            </a:r>
            <a:endParaRPr lang="da-DK" dirty="0"/>
          </a:p>
          <a:p>
            <a:r>
              <a:rPr lang="da-DK" dirty="0" err="1"/>
              <a:t>Only</a:t>
            </a:r>
            <a:r>
              <a:rPr lang="da-DK" dirty="0"/>
              <a:t> supports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Dado</a:t>
            </a:r>
            <a:r>
              <a:rPr lang="da-DK" dirty="0"/>
              <a:t> </a:t>
            </a:r>
            <a:r>
              <a:rPr lang="da-DK" dirty="0" err="1"/>
              <a:t>projects</a:t>
            </a:r>
            <a:r>
              <a:rPr lang="da-DK" dirty="0"/>
              <a:t> as </a:t>
            </a:r>
            <a:r>
              <a:rPr lang="da-DK" dirty="0" err="1"/>
              <a:t>dependencies</a:t>
            </a:r>
            <a:endParaRPr lang="da-DK" dirty="0"/>
          </a:p>
          <a:p>
            <a:pPr marL="0" indent="0">
              <a:buNone/>
            </a:pPr>
            <a:r>
              <a:rPr lang="da-DK" dirty="0" err="1"/>
              <a:t>Dyalog</a:t>
            </a:r>
            <a:r>
              <a:rPr lang="da-DK" dirty="0"/>
              <a:t> </a:t>
            </a:r>
            <a:r>
              <a:rPr lang="da-DK" dirty="0" err="1"/>
              <a:t>recommends</a:t>
            </a:r>
            <a:r>
              <a:rPr lang="da-DK" dirty="0"/>
              <a:t> </a:t>
            </a:r>
            <a:r>
              <a:rPr lang="da-DK" dirty="0" err="1"/>
              <a:t>Dado</a:t>
            </a:r>
            <a:r>
              <a:rPr lang="da-DK" dirty="0"/>
              <a:t>, but is </a:t>
            </a:r>
            <a:r>
              <a:rPr lang="da-DK" dirty="0" err="1"/>
              <a:t>designing</a:t>
            </a:r>
            <a:r>
              <a:rPr lang="da-DK" dirty="0"/>
              <a:t> Cider as a more </a:t>
            </a:r>
            <a:r>
              <a:rPr lang="da-DK" dirty="0" err="1"/>
              <a:t>agnostic</a:t>
            </a:r>
            <a:r>
              <a:rPr lang="da-DK" dirty="0"/>
              <a:t>, </a:t>
            </a:r>
            <a:r>
              <a:rPr lang="da-DK" dirty="0" err="1"/>
              <a:t>extendable</a:t>
            </a:r>
            <a:r>
              <a:rPr lang="da-DK" dirty="0"/>
              <a:t> </a:t>
            </a:r>
            <a:r>
              <a:rPr lang="da-DK" dirty="0" err="1"/>
              <a:t>tool</a:t>
            </a:r>
            <a:r>
              <a:rPr lang="da-DK" dirty="0"/>
              <a:t> to </a:t>
            </a:r>
            <a:r>
              <a:rPr lang="da-DK" dirty="0" err="1"/>
              <a:t>complement</a:t>
            </a:r>
            <a:r>
              <a:rPr lang="da-DK" dirty="0"/>
              <a:t> </a:t>
            </a:r>
            <a:r>
              <a:rPr lang="da-DK" dirty="0" err="1"/>
              <a:t>Dado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F8A3B-1732-F018-E8CB-5FAF6574E6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142A8A-8FC4-7F88-C324-B20816BC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Downsides of </a:t>
            </a:r>
            <a:r>
              <a:rPr lang="da-DK" dirty="0" err="1"/>
              <a:t>Dado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12A2E-460F-38BB-F08F-548481CA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0" y="1264925"/>
            <a:ext cx="952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82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B43CBB-BB15-5730-FBF7-727EBBE286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D5A2-6EAD-8E31-B4A8-92D415A2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41477" cy="3242040"/>
          </a:xfrm>
        </p:spPr>
        <p:txBody>
          <a:bodyPr>
            <a:normAutofit fontScale="70000" lnSpcReduction="20000"/>
          </a:bodyPr>
          <a:lstStyle/>
          <a:p>
            <a:r>
              <a:rPr lang="da-DK" dirty="0" err="1"/>
              <a:t>Tatin</a:t>
            </a:r>
            <a:r>
              <a:rPr lang="da-DK" dirty="0"/>
              <a:t> is </a:t>
            </a:r>
            <a:r>
              <a:rPr lang="da-DK" dirty="0" err="1"/>
              <a:t>maturing</a:t>
            </a:r>
            <a:endParaRPr lang="da-DK" dirty="0"/>
          </a:p>
          <a:p>
            <a:pPr lvl="1"/>
            <a:r>
              <a:rPr lang="da-DK" dirty="0"/>
              <a:t>Has </a:t>
            </a:r>
            <a:r>
              <a:rPr lang="da-DK" dirty="0" err="1"/>
              <a:t>seen</a:t>
            </a:r>
            <a:r>
              <a:rPr lang="da-DK" dirty="0"/>
              <a:t>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testing</a:t>
            </a:r>
            <a:r>
              <a:rPr lang="da-DK" dirty="0"/>
              <a:t> (</a:t>
            </a:r>
            <a:r>
              <a:rPr lang="da-DK" dirty="0" err="1"/>
              <a:t>thanks</a:t>
            </a:r>
            <a:r>
              <a:rPr lang="da-DK" dirty="0"/>
              <a:t>, </a:t>
            </a:r>
            <a:r>
              <a:rPr lang="da-DK" dirty="0" err="1"/>
              <a:t>Davin</a:t>
            </a:r>
            <a:r>
              <a:rPr lang="da-DK" dirty="0"/>
              <a:t>!)</a:t>
            </a:r>
          </a:p>
          <a:p>
            <a:pPr lvl="1"/>
            <a:r>
              <a:rPr lang="da-DK" dirty="0"/>
              <a:t>A </a:t>
            </a:r>
            <a:r>
              <a:rPr lang="da-DK" dirty="0" err="1"/>
              <a:t>useful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packages</a:t>
            </a:r>
            <a:r>
              <a:rPr lang="da-DK" dirty="0"/>
              <a:t> </a:t>
            </a:r>
            <a:r>
              <a:rPr lang="da-DK" dirty="0" err="1"/>
              <a:t>exist</a:t>
            </a:r>
            <a:endParaRPr lang="da-DK" dirty="0"/>
          </a:p>
          <a:p>
            <a:pPr lvl="1"/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hope</a:t>
            </a:r>
            <a:r>
              <a:rPr lang="da-DK" dirty="0"/>
              <a:t> to </a:t>
            </a:r>
            <a:r>
              <a:rPr lang="da-DK" dirty="0" err="1"/>
              <a:t>ship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v1.0 with v19.0</a:t>
            </a:r>
            <a:br>
              <a:rPr lang="da-DK" dirty="0"/>
            </a:br>
            <a:endParaRPr lang="da-DK" dirty="0"/>
          </a:p>
          <a:p>
            <a:r>
              <a:rPr lang="da-DK" dirty="0"/>
              <a:t>Cider is in </a:t>
            </a:r>
            <a:r>
              <a:rPr lang="da-DK" dirty="0" err="1"/>
              <a:t>it's</a:t>
            </a:r>
            <a:r>
              <a:rPr lang="da-DK" dirty="0"/>
              <a:t> </a:t>
            </a:r>
            <a:r>
              <a:rPr lang="da-DK" dirty="0" err="1"/>
              <a:t>infancy</a:t>
            </a:r>
            <a:endParaRPr lang="da-DK" dirty="0"/>
          </a:p>
          <a:p>
            <a:pPr lvl="1"/>
            <a:r>
              <a:rPr lang="da-DK" dirty="0" err="1"/>
              <a:t>Developed</a:t>
            </a:r>
            <a:r>
              <a:rPr lang="da-DK" dirty="0"/>
              <a:t> by Kai for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project</a:t>
            </a:r>
            <a:endParaRPr lang="da-DK" dirty="0"/>
          </a:p>
          <a:p>
            <a:pPr lvl="1"/>
            <a:r>
              <a:rPr lang="da-DK" dirty="0" err="1"/>
              <a:t>Already</a:t>
            </a:r>
            <a:r>
              <a:rPr lang="da-DK" dirty="0"/>
              <a:t> </a:t>
            </a:r>
            <a:r>
              <a:rPr lang="da-DK" dirty="0" err="1"/>
              <a:t>useful</a:t>
            </a:r>
            <a:r>
              <a:rPr lang="da-DK" dirty="0"/>
              <a:t>, but </a:t>
            </a:r>
            <a:r>
              <a:rPr lang="da-DK" dirty="0" err="1"/>
              <a:t>needs</a:t>
            </a:r>
            <a:r>
              <a:rPr lang="da-DK" dirty="0"/>
              <a:t> a </a:t>
            </a:r>
            <a:r>
              <a:rPr lang="da-DK" dirty="0" err="1"/>
              <a:t>few</a:t>
            </a:r>
            <a:r>
              <a:rPr lang="da-DK" dirty="0"/>
              <a:t> more </a:t>
            </a:r>
            <a:r>
              <a:rPr lang="da-DK" dirty="0" err="1"/>
              <a:t>cycles</a:t>
            </a:r>
            <a:endParaRPr lang="da-DK" dirty="0"/>
          </a:p>
          <a:p>
            <a:pPr lvl="1"/>
            <a:r>
              <a:rPr lang="da-DK" dirty="0" err="1"/>
              <a:t>We</a:t>
            </a:r>
            <a:r>
              <a:rPr lang="da-DK" dirty="0"/>
              <a:t> plan to </a:t>
            </a:r>
            <a:r>
              <a:rPr lang="da-DK" dirty="0" err="1"/>
              <a:t>make</a:t>
            </a:r>
            <a:r>
              <a:rPr lang="da-DK" dirty="0"/>
              <a:t> rapid </a:t>
            </a:r>
            <a:r>
              <a:rPr lang="da-DK" dirty="0" err="1"/>
              <a:t>progress</a:t>
            </a:r>
            <a:r>
              <a:rPr lang="da-DK" dirty="0"/>
              <a:t> on Cider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winter</a:t>
            </a:r>
            <a:endParaRPr lang="da-DK" dirty="0"/>
          </a:p>
          <a:p>
            <a:pPr lvl="2"/>
            <a:r>
              <a:rPr lang="da-DK" dirty="0" err="1"/>
              <a:t>Dyalog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participate</a:t>
            </a:r>
            <a:r>
              <a:rPr lang="da-DK" dirty="0"/>
              <a:t> in </a:t>
            </a:r>
            <a:r>
              <a:rPr lang="da-DK" dirty="0" err="1"/>
              <a:t>development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AD58F-D5EB-6947-E0B0-BD4590A642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F9C931-09BB-5471-7F87-CF98605E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Current</a:t>
            </a:r>
            <a:r>
              <a:rPr lang="da-DK" dirty="0"/>
              <a:t> Status of </a:t>
            </a:r>
            <a:r>
              <a:rPr lang="da-DK" dirty="0" err="1"/>
              <a:t>Tatin</a:t>
            </a:r>
            <a:r>
              <a:rPr lang="da-DK" dirty="0"/>
              <a:t> and Cider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4A785-F7CB-1AE1-E535-D01181449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442" y="1277663"/>
            <a:ext cx="4241260" cy="26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8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4A85-CEBC-BA22-5C97-51D6E55A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236813" cy="3242040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Support for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dependency</a:t>
            </a:r>
            <a:r>
              <a:rPr lang="da-DK" dirty="0"/>
              <a:t> types, for </a:t>
            </a:r>
            <a:r>
              <a:rPr lang="da-DK" dirty="0" err="1"/>
              <a:t>example</a:t>
            </a:r>
            <a:br>
              <a:rPr lang="da-DK" dirty="0"/>
            </a:b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]</a:t>
            </a:r>
            <a:r>
              <a:rPr lang="da-DK" sz="1600" dirty="0" err="1">
                <a:latin typeface="APL385 Unicode" panose="020B0709000202000203" pitchFamily="49" charset="0"/>
              </a:rPr>
              <a:t>cider.add-dependency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  <a:r>
              <a:rPr lang="da-DK" sz="1600" dirty="0" err="1">
                <a:latin typeface="APL385 Unicode" panose="020B0709000202000203" pitchFamily="49" charset="0"/>
              </a:rPr>
              <a:t>tatin</a:t>
            </a:r>
            <a:r>
              <a:rPr lang="da-DK" sz="1600" dirty="0">
                <a:latin typeface="APL385 Unicode" panose="020B0709000202000203" pitchFamily="49" charset="0"/>
              </a:rPr>
              <a:t>  </a:t>
            </a:r>
            <a:r>
              <a:rPr lang="da-DK" sz="1600" dirty="0" err="1">
                <a:latin typeface="APL385 Unicode" panose="020B0709000202000203" pitchFamily="49" charset="0"/>
              </a:rPr>
              <a:t>HttpCommand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]</a:t>
            </a:r>
            <a:r>
              <a:rPr lang="da-DK" sz="1600" dirty="0" err="1">
                <a:latin typeface="APL385 Unicode" panose="020B0709000202000203" pitchFamily="49" charset="0"/>
              </a:rPr>
              <a:t>cider.add-dependency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  <a:r>
              <a:rPr lang="da-DK" sz="1600" dirty="0" err="1">
                <a:latin typeface="APL385 Unicode" panose="020B0709000202000203" pitchFamily="49" charset="0"/>
              </a:rPr>
              <a:t>dado</a:t>
            </a:r>
            <a:r>
              <a:rPr lang="da-DK" sz="1600" dirty="0">
                <a:latin typeface="APL385 Unicode" panose="020B0709000202000203" pitchFamily="49" charset="0"/>
              </a:rPr>
              <a:t>   </a:t>
            </a:r>
            <a:r>
              <a:rPr lang="da-DK" sz="1600" dirty="0">
                <a:latin typeface="APL385 Unicode" panose="020B0709000202000203" pitchFamily="49" charset="0"/>
                <a:hlinkClick r:id="rId2"/>
              </a:rPr>
              <a:t>https://github.com/user/dado-pkg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]</a:t>
            </a:r>
            <a:r>
              <a:rPr lang="da-DK" sz="1600" dirty="0" err="1">
                <a:latin typeface="APL385 Unicode" panose="020B0709000202000203" pitchFamily="49" charset="0"/>
              </a:rPr>
              <a:t>cider.add-dependency</a:t>
            </a:r>
            <a:r>
              <a:rPr lang="da-DK" sz="1600" dirty="0">
                <a:latin typeface="APL385 Unicode" panose="020B0709000202000203" pitchFamily="49" charset="0"/>
              </a:rPr>
              <a:t> folder \</a:t>
            </a:r>
            <a:r>
              <a:rPr lang="da-DK" sz="1600" dirty="0" err="1">
                <a:latin typeface="APL385 Unicode" panose="020B0709000202000203" pitchFamily="49" charset="0"/>
              </a:rPr>
              <a:t>devt</a:t>
            </a:r>
            <a:r>
              <a:rPr lang="da-DK" sz="1600" dirty="0">
                <a:latin typeface="APL385 Unicode" panose="020B0709000202000203" pitchFamily="49" charset="0"/>
              </a:rPr>
              <a:t>\</a:t>
            </a:r>
            <a:r>
              <a:rPr lang="da-DK" sz="1600" dirty="0" err="1">
                <a:latin typeface="APL385 Unicode" panose="020B0709000202000203" pitchFamily="49" charset="0"/>
              </a:rPr>
              <a:t>tools</a:t>
            </a:r>
            <a:r>
              <a:rPr lang="da-DK" sz="1600" dirty="0">
                <a:latin typeface="APL385 Unicode" panose="020B0709000202000203" pitchFamily="49" charset="0"/>
              </a:rPr>
              <a:t>\</a:t>
            </a:r>
            <a:r>
              <a:rPr lang="da-DK" sz="1600" dirty="0" err="1">
                <a:latin typeface="APL385 Unicode" panose="020B0709000202000203" pitchFamily="49" charset="0"/>
              </a:rPr>
              <a:t>some-internal-tool</a:t>
            </a:r>
            <a:br>
              <a:rPr lang="da-DK" sz="1600" dirty="0">
                <a:latin typeface="APL385 Unicode" panose="020B0709000202000203" pitchFamily="49" charset="0"/>
              </a:rPr>
            </a:br>
            <a:r>
              <a:rPr lang="da-DK" sz="1600" dirty="0">
                <a:latin typeface="APL385 Unicode" panose="020B0709000202000203" pitchFamily="49" charset="0"/>
              </a:rPr>
              <a:t>]</a:t>
            </a:r>
            <a:r>
              <a:rPr lang="da-DK" sz="1600" dirty="0" err="1">
                <a:latin typeface="APL385 Unicode" panose="020B0709000202000203" pitchFamily="49" charset="0"/>
              </a:rPr>
              <a:t>cider.add-dependency</a:t>
            </a:r>
            <a:r>
              <a:rPr lang="da-DK" sz="1600" dirty="0">
                <a:latin typeface="APL385 Unicode" panose="020B0709000202000203" pitchFamily="49" charset="0"/>
              </a:rPr>
              <a:t> </a:t>
            </a:r>
            <a:r>
              <a:rPr lang="da-DK" sz="1600" dirty="0" err="1">
                <a:latin typeface="APL385 Unicode" panose="020B0709000202000203" pitchFamily="49" charset="0"/>
              </a:rPr>
              <a:t>nuget</a:t>
            </a:r>
            <a:r>
              <a:rPr lang="da-DK" sz="1600" dirty="0">
                <a:latin typeface="APL385 Unicode" panose="020B0709000202000203" pitchFamily="49" charset="0"/>
              </a:rPr>
              <a:t>  </a:t>
            </a:r>
            <a:r>
              <a:rPr lang="da-DK" sz="1600" dirty="0" err="1">
                <a:latin typeface="APL385 Unicode" panose="020B0709000202000203" pitchFamily="49" charset="0"/>
              </a:rPr>
              <a:t>System.Drawing.Common</a:t>
            </a:r>
            <a:endParaRPr lang="da-DK" sz="1600" dirty="0">
              <a:latin typeface="APL385 Unicode" panose="020B0709000202000203" pitchFamily="49" charset="0"/>
            </a:endParaRPr>
          </a:p>
          <a:p>
            <a:r>
              <a:rPr lang="da-DK" dirty="0"/>
              <a:t>Support for </a:t>
            </a: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dbuild</a:t>
            </a:r>
            <a:r>
              <a:rPr lang="da-DK" dirty="0"/>
              <a:t> and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build</a:t>
            </a:r>
            <a:r>
              <a:rPr lang="da-DK" dirty="0"/>
              <a:t> and/or </a:t>
            </a:r>
            <a:r>
              <a:rPr lang="da-DK" dirty="0" err="1"/>
              <a:t>deployment</a:t>
            </a:r>
            <a:r>
              <a:rPr lang="da-DK" dirty="0"/>
              <a:t> </a:t>
            </a:r>
            <a:r>
              <a:rPr lang="da-DK" dirty="0" err="1"/>
              <a:t>tools</a:t>
            </a:r>
            <a:endParaRPr lang="da-DK" dirty="0"/>
          </a:p>
          <a:p>
            <a:pPr lvl="1"/>
            <a:r>
              <a:rPr lang="da-DK" dirty="0" err="1"/>
              <a:t>Including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easy</a:t>
            </a:r>
            <a:r>
              <a:rPr lang="da-DK" dirty="0"/>
              <a:t> </a:t>
            </a:r>
            <a:r>
              <a:rPr lang="da-DK" dirty="0" err="1"/>
              <a:t>deployment</a:t>
            </a:r>
            <a:r>
              <a:rPr lang="da-DK" dirty="0"/>
              <a:t> to </a:t>
            </a:r>
            <a:r>
              <a:rPr lang="da-DK" dirty="0" err="1"/>
              <a:t>Tatin</a:t>
            </a:r>
            <a:endParaRPr lang="da-DK" dirty="0"/>
          </a:p>
          <a:p>
            <a:r>
              <a:rPr lang="da-DK" dirty="0"/>
              <a:t>Support for </a:t>
            </a:r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dtest</a:t>
            </a:r>
            <a:r>
              <a:rPr lang="da-DK" dirty="0"/>
              <a:t> and </a:t>
            </a:r>
            <a:r>
              <a:rPr lang="da-DK" dirty="0" err="1"/>
              <a:t>other</a:t>
            </a:r>
            <a:r>
              <a:rPr lang="da-DK" dirty="0"/>
              <a:t> test frameworks</a:t>
            </a:r>
          </a:p>
          <a:p>
            <a:r>
              <a:rPr lang="da-DK" dirty="0"/>
              <a:t>Support for "Assets", </a:t>
            </a:r>
            <a:r>
              <a:rPr lang="da-DK" dirty="0" err="1"/>
              <a:t>supporting</a:t>
            </a:r>
            <a:r>
              <a:rPr lang="da-DK" dirty="0"/>
              <a:t> multiple </a:t>
            </a:r>
            <a:r>
              <a:rPr lang="da-DK" dirty="0" err="1"/>
              <a:t>target</a:t>
            </a:r>
            <a:r>
              <a:rPr lang="da-DK" dirty="0"/>
              <a:t> platforms</a:t>
            </a:r>
          </a:p>
          <a:p>
            <a:r>
              <a:rPr lang="da-DK" dirty="0"/>
              <a:t>Management of </a:t>
            </a:r>
            <a:r>
              <a:rPr lang="da-DK" dirty="0" err="1"/>
              <a:t>configuration</a:t>
            </a:r>
            <a:r>
              <a:rPr lang="da-DK" dirty="0"/>
              <a:t> files for the interpreter and </a:t>
            </a:r>
            <a:r>
              <a:rPr lang="da-DK" dirty="0" err="1"/>
              <a:t>application</a:t>
            </a:r>
            <a:endParaRPr lang="da-DK" dirty="0"/>
          </a:p>
          <a:p>
            <a:r>
              <a:rPr lang="da-DK" dirty="0"/>
              <a:t>An </a:t>
            </a:r>
            <a:r>
              <a:rPr lang="da-DK" dirty="0" err="1"/>
              <a:t>extensible</a:t>
            </a:r>
            <a:r>
              <a:rPr lang="da-DK" dirty="0"/>
              <a:t> </a:t>
            </a:r>
            <a:r>
              <a:rPr lang="da-DK" dirty="0" err="1"/>
              <a:t>architecture</a:t>
            </a:r>
            <a:r>
              <a:rPr lang="da-DK" dirty="0"/>
              <a:t>, so users / the community /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add</a:t>
            </a:r>
            <a:r>
              <a:rPr lang="da-DK" dirty="0"/>
              <a:t> new types of </a:t>
            </a:r>
            <a:br>
              <a:rPr lang="da-DK" dirty="0"/>
            </a:br>
            <a:r>
              <a:rPr lang="da-DK" dirty="0" err="1"/>
              <a:t>dependencies</a:t>
            </a:r>
            <a:r>
              <a:rPr lang="da-DK" dirty="0"/>
              <a:t>, </a:t>
            </a: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, new test frameworks, </a:t>
            </a:r>
            <a:r>
              <a:rPr lang="da-DK" dirty="0" err="1"/>
              <a:t>etc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040F2-CFDE-5B2F-CC3A-BAD4819ACD6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E5F98-F85B-654F-4D2E-00E6C22C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Things </a:t>
            </a:r>
            <a:r>
              <a:rPr lang="da-DK" dirty="0" err="1"/>
              <a:t>I'd</a:t>
            </a:r>
            <a:r>
              <a:rPr lang="da-DK" dirty="0"/>
              <a:t> like to </a:t>
            </a:r>
            <a:r>
              <a:rPr lang="da-DK" dirty="0" err="1"/>
              <a:t>see</a:t>
            </a:r>
            <a:r>
              <a:rPr lang="da-DK" dirty="0"/>
              <a:t> in Cider v1.0</a:t>
            </a:r>
            <a:endParaRPr lang="LID4096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B669140-13DB-2582-D145-A48EE984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7390135" y="1401763"/>
            <a:ext cx="1430337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1DC8-4DA7-B0AF-E59C-757A8EA0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563656" cy="3242040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"Open With </a:t>
            </a:r>
            <a:r>
              <a:rPr lang="da-DK" dirty="0" err="1"/>
              <a:t>Dyalog</a:t>
            </a:r>
            <a:r>
              <a:rPr lang="da-DK" dirty="0"/>
              <a:t>"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able</a:t>
            </a:r>
            <a:r>
              <a:rPr lang="da-DK" dirty="0"/>
              <a:t> to </a:t>
            </a:r>
            <a:r>
              <a:rPr lang="da-DK" dirty="0" err="1"/>
              <a:t>identify</a:t>
            </a:r>
            <a:r>
              <a:rPr lang="da-DK" dirty="0"/>
              <a:t> </a:t>
            </a:r>
            <a:r>
              <a:rPr lang="da-DK" dirty="0" err="1"/>
              <a:t>whether</a:t>
            </a:r>
            <a:r>
              <a:rPr lang="da-DK" dirty="0"/>
              <a:t> a folder is</a:t>
            </a:r>
          </a:p>
          <a:p>
            <a:pPr lvl="1"/>
            <a:r>
              <a:rPr lang="da-DK" dirty="0"/>
              <a:t>A Cider </a:t>
            </a:r>
            <a:r>
              <a:rPr lang="da-DK" dirty="0" err="1"/>
              <a:t>project</a:t>
            </a:r>
            <a:endParaRPr lang="da-DK" dirty="0"/>
          </a:p>
          <a:p>
            <a:pPr lvl="1"/>
            <a:r>
              <a:rPr lang="da-DK" dirty="0"/>
              <a:t>A </a:t>
            </a:r>
            <a:r>
              <a:rPr lang="da-DK" dirty="0" err="1"/>
              <a:t>Dado</a:t>
            </a:r>
            <a:r>
              <a:rPr lang="da-DK" dirty="0"/>
              <a:t> or Acre </a:t>
            </a:r>
            <a:r>
              <a:rPr lang="da-DK" dirty="0" err="1"/>
              <a:t>project</a:t>
            </a:r>
            <a:endParaRPr lang="da-DK" dirty="0"/>
          </a:p>
          <a:p>
            <a:pPr lvl="1"/>
            <a:r>
              <a:rPr lang="da-DK" dirty="0"/>
              <a:t>A </a:t>
            </a:r>
            <a:r>
              <a:rPr lang="da-DK" dirty="0" err="1"/>
              <a:t>collection</a:t>
            </a:r>
            <a:r>
              <a:rPr lang="da-DK" dirty="0"/>
              <a:t> of source files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opened</a:t>
            </a:r>
            <a:r>
              <a:rPr lang="da-DK" dirty="0"/>
              <a:t> with Link (in the future, </a:t>
            </a:r>
            <a:r>
              <a:rPr lang="da-DK" dirty="0" err="1"/>
              <a:t>directly</a:t>
            </a:r>
            <a:r>
              <a:rPr lang="da-DK" dirty="0"/>
              <a:t> from the interpreter 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Link)</a:t>
            </a:r>
          </a:p>
          <a:p>
            <a:r>
              <a:rPr lang="da-DK" dirty="0"/>
              <a:t>An alternative definition of "Workspace"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a </a:t>
            </a:r>
            <a:r>
              <a:rPr lang="da-DK" dirty="0" err="1"/>
              <a:t>configuration</a:t>
            </a:r>
            <a:r>
              <a:rPr lang="da-DK" dirty="0"/>
              <a:t> file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defines</a:t>
            </a:r>
            <a:r>
              <a:rPr lang="da-DK" dirty="0"/>
              <a:t>…</a:t>
            </a:r>
          </a:p>
          <a:p>
            <a:pPr lvl="1"/>
            <a:r>
              <a:rPr lang="da-DK" dirty="0"/>
              <a:t>A </a:t>
            </a:r>
            <a:r>
              <a:rPr lang="da-DK" dirty="0" err="1"/>
              <a:t>collection</a:t>
            </a:r>
            <a:r>
              <a:rPr lang="da-DK" dirty="0"/>
              <a:t> of </a:t>
            </a:r>
            <a:r>
              <a:rPr lang="da-DK" dirty="0" err="1"/>
              <a:t>projects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opened</a:t>
            </a:r>
            <a:endParaRPr lang="da-DK" dirty="0"/>
          </a:p>
          <a:p>
            <a:pPr lvl="1"/>
            <a:r>
              <a:rPr lang="da-DK" dirty="0"/>
              <a:t>Tools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loaded</a:t>
            </a:r>
            <a:r>
              <a:rPr lang="da-DK" dirty="0"/>
              <a:t> for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development</a:t>
            </a:r>
            <a:endParaRPr lang="da-DK" dirty="0"/>
          </a:p>
          <a:p>
            <a:pPr lvl="1"/>
            <a:r>
              <a:rPr lang="da-DK" dirty="0"/>
              <a:t>IDE </a:t>
            </a:r>
            <a:r>
              <a:rPr lang="da-DK" dirty="0" err="1"/>
              <a:t>configuration</a:t>
            </a:r>
            <a:r>
              <a:rPr lang="da-DK" dirty="0"/>
              <a:t> </a:t>
            </a:r>
            <a:r>
              <a:rPr lang="da-DK" dirty="0" err="1"/>
              <a:t>settings</a:t>
            </a:r>
            <a:r>
              <a:rPr lang="da-DK" dirty="0"/>
              <a:t> for the </a:t>
            </a:r>
            <a:r>
              <a:rPr lang="da-DK" dirty="0" err="1"/>
              <a:t>workspace</a:t>
            </a:r>
            <a:r>
              <a:rPr lang="da-DK" dirty="0"/>
              <a:t> (session </a:t>
            </a:r>
            <a:r>
              <a:rPr lang="da-DK" dirty="0" err="1"/>
              <a:t>captions</a:t>
            </a:r>
            <a:r>
              <a:rPr lang="da-DK" dirty="0"/>
              <a:t>, </a:t>
            </a:r>
            <a:r>
              <a:rPr lang="da-DK" dirty="0" err="1"/>
              <a:t>etc</a:t>
            </a:r>
            <a:r>
              <a:rPr lang="da-DK" dirty="0"/>
              <a:t>)</a:t>
            </a:r>
          </a:p>
          <a:p>
            <a:pPr lvl="1"/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031DE-965F-EE2A-B006-917F063A846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30E5AE-2EE9-53C1-C8AA-CFAAD503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Further</a:t>
            </a:r>
            <a:r>
              <a:rPr lang="da-DK" dirty="0"/>
              <a:t> </a:t>
            </a:r>
            <a:r>
              <a:rPr lang="da-DK" dirty="0" err="1"/>
              <a:t>ideas</a:t>
            </a:r>
            <a:r>
              <a:rPr lang="da-DK" dirty="0"/>
              <a:t> to support Projects</a:t>
            </a:r>
            <a:endParaRPr lang="LID4096" dirty="0"/>
          </a:p>
        </p:txBody>
      </p:sp>
      <p:pic>
        <p:nvPicPr>
          <p:cNvPr id="1026" name="Picture 2" descr="Dyalog APL - APL Wiki">
            <a:extLst>
              <a:ext uri="{FF2B5EF4-FFF2-40B4-BE49-F238E27FC236}">
                <a16:creationId xmlns:a16="http://schemas.microsoft.com/office/drawing/2014/main" id="{174F429B-9435-68DD-4D34-A06BCC84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64926"/>
            <a:ext cx="1867508" cy="18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93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D915-8025-AA9F-802F-4A8279EE0B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788505"/>
            <a:ext cx="7005527" cy="685535"/>
          </a:xfrm>
        </p:spPr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 err="1"/>
              <a:t>Making</a:t>
            </a:r>
            <a:r>
              <a:rPr lang="da-DK" dirty="0"/>
              <a:t> APL more </a:t>
            </a:r>
            <a:r>
              <a:rPr lang="da-DK" dirty="0" err="1"/>
              <a:t>enjoyable</a:t>
            </a:r>
            <a:endParaRPr lang="LID4096" dirty="0"/>
          </a:p>
        </p:txBody>
      </p:sp>
      <p:pic>
        <p:nvPicPr>
          <p:cNvPr id="2052" name="Picture 4" descr="Tarte Tatin - Lækker opskrift på Fransk æbletærte - Vielskermad.dk">
            <a:extLst>
              <a:ext uri="{FF2B5EF4-FFF2-40B4-BE49-F238E27FC236}">
                <a16:creationId xmlns:a16="http://schemas.microsoft.com/office/drawing/2014/main" id="{BB5CD152-2152-8081-A901-980100C8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11762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0B8D5E5-ADC4-567C-CFE3-7A6DD9C4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38" y="1911761"/>
            <a:ext cx="311263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L logo - APL Wiki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9" y="1911761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322962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6978638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57304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D915-8025-AA9F-802F-4A8279EE0B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788505"/>
            <a:ext cx="7005527" cy="685535"/>
          </a:xfrm>
        </p:spPr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 err="1"/>
              <a:t>Making</a:t>
            </a:r>
            <a:r>
              <a:rPr lang="da-DK" dirty="0"/>
              <a:t> APL more </a:t>
            </a:r>
            <a:r>
              <a:rPr lang="da-DK" dirty="0" err="1"/>
              <a:t>enjoyable</a:t>
            </a:r>
            <a:endParaRPr lang="LID4096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8099" y="1911761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322962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6978638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909" y="1814123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9FD6447-6FB0-054B-6B93-CADE3A6C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521016" y="1814122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25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D915-8025-AA9F-802F-4A8279EE0B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788505"/>
            <a:ext cx="7005527" cy="685535"/>
          </a:xfrm>
        </p:spPr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 err="1"/>
              <a:t>Making</a:t>
            </a:r>
            <a:r>
              <a:rPr lang="da-DK" dirty="0"/>
              <a:t> APL more </a:t>
            </a:r>
            <a:r>
              <a:rPr lang="da-DK" dirty="0" err="1"/>
              <a:t>enjoyable</a:t>
            </a:r>
            <a:endParaRPr lang="LID4096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8099" y="1911761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322962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6978638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909" y="1814123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9FD6447-6FB0-054B-6B93-CADE3A6C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521016" y="1814122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BFFC0AF-2EE1-5C80-7027-87EAD27C1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150" y="1667431"/>
            <a:ext cx="2576355" cy="25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42309 -0.1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30157 0.06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33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02EF1-D1E1-7389-5B34-D7D32615B10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63D7-9197-0CC9-79DE-917C1FD8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In addition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valuable</a:t>
            </a:r>
            <a:r>
              <a:rPr lang="da-DK" dirty="0"/>
              <a:t> </a:t>
            </a:r>
            <a:r>
              <a:rPr lang="da-DK" dirty="0" err="1"/>
              <a:t>educational</a:t>
            </a:r>
            <a:r>
              <a:rPr lang="da-DK" dirty="0"/>
              <a:t> </a:t>
            </a:r>
            <a:r>
              <a:rPr lang="da-DK" dirty="0" err="1"/>
              <a:t>resources</a:t>
            </a:r>
            <a:r>
              <a:rPr lang="da-DK" dirty="0"/>
              <a:t>…</a:t>
            </a:r>
          </a:p>
          <a:p>
            <a:r>
              <a:rPr lang="da-DK" dirty="0"/>
              <a:t>Packages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critical</a:t>
            </a:r>
            <a:r>
              <a:rPr lang="da-DK" dirty="0"/>
              <a:t> to </a:t>
            </a:r>
            <a:r>
              <a:rPr lang="da-DK" dirty="0" err="1"/>
              <a:t>keeping</a:t>
            </a:r>
            <a:r>
              <a:rPr lang="da-DK" dirty="0"/>
              <a:t> APL </a:t>
            </a:r>
            <a:r>
              <a:rPr lang="da-DK" dirty="0" err="1"/>
              <a:t>competitive</a:t>
            </a:r>
            <a:r>
              <a:rPr lang="da-DK" dirty="0"/>
              <a:t> as a </a:t>
            </a:r>
            <a:r>
              <a:rPr lang="da-DK" dirty="0" err="1"/>
              <a:t>tool</a:t>
            </a:r>
            <a:r>
              <a:rPr lang="da-DK" dirty="0"/>
              <a:t> for </a:t>
            </a:r>
            <a:r>
              <a:rPr lang="da-DK" dirty="0" err="1"/>
              <a:t>building</a:t>
            </a:r>
            <a:r>
              <a:rPr lang="da-DK" dirty="0"/>
              <a:t> </a:t>
            </a:r>
            <a:r>
              <a:rPr lang="da-DK" dirty="0" err="1"/>
              <a:t>modern</a:t>
            </a:r>
            <a:r>
              <a:rPr lang="da-DK" dirty="0"/>
              <a:t> </a:t>
            </a:r>
            <a:r>
              <a:rPr lang="da-DK" dirty="0" err="1"/>
              <a:t>applications</a:t>
            </a:r>
            <a:endParaRPr lang="da-DK" dirty="0"/>
          </a:p>
          <a:p>
            <a:r>
              <a:rPr lang="da-DK" dirty="0"/>
              <a:t>Support web </a:t>
            </a:r>
            <a:r>
              <a:rPr lang="da-DK" dirty="0" err="1"/>
              <a:t>protocols</a:t>
            </a:r>
            <a:r>
              <a:rPr lang="da-DK" dirty="0"/>
              <a:t> and components, data formats, operating system </a:t>
            </a:r>
            <a:r>
              <a:rPr lang="da-DK" dirty="0" err="1"/>
              <a:t>APIs</a:t>
            </a:r>
            <a:r>
              <a:rPr lang="da-DK" dirty="0"/>
              <a:t>, security </a:t>
            </a:r>
            <a:r>
              <a:rPr lang="da-DK" dirty="0" err="1"/>
              <a:t>requirements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821E-9CC2-EA57-6031-3586510F94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4F1F02-3F4D-ED64-E3C9-6BD630FD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Most </a:t>
            </a:r>
            <a:r>
              <a:rPr lang="da-DK" dirty="0" err="1"/>
              <a:t>Importantly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9954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2873E-212A-10E9-6C2B-5F0F78F1474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F421-DCE0-DE0E-681E-7943A5BE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D1F4F-EBEB-0E66-D80F-DA47E43EF2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04BA5E-A0BA-21FA-984F-1296D76A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F0813-5DEA-55B3-951C-7C97BC3DC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480F6-0527-C8DE-1EAE-DA0EFAB06A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9B00E6-4D18-70AC-3AB9-2DDC983C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76156-8518-A405-E2AC-E2D7C0C5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52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3C1B02-3771-171C-0654-F155A76FFD69}"/>
              </a:ext>
            </a:extLst>
          </p:cNvPr>
          <p:cNvSpPr txBox="1"/>
          <p:nvPr/>
        </p:nvSpPr>
        <p:spPr>
          <a:xfrm>
            <a:off x="1522379" y="4020507"/>
            <a:ext cx="5734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🍾 </a:t>
            </a:r>
            <a:r>
              <a:rPr lang="da-DK" dirty="0" err="1"/>
              <a:t>Finally</a:t>
            </a:r>
            <a:r>
              <a:rPr lang="da-DK" dirty="0"/>
              <a:t>,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Dyalog</a:t>
            </a:r>
            <a:r>
              <a:rPr lang="da-DK" dirty="0"/>
              <a:t> Packages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published</a:t>
            </a:r>
            <a:r>
              <a:rPr lang="da-DK" dirty="0"/>
              <a:t>!</a:t>
            </a:r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86138-3A05-12DD-183E-3B894935EB89}"/>
              </a:ext>
            </a:extLst>
          </p:cNvPr>
          <p:cNvSpPr/>
          <p:nvPr/>
        </p:nvSpPr>
        <p:spPr>
          <a:xfrm>
            <a:off x="118916" y="3241296"/>
            <a:ext cx="4783824" cy="426032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64C98-851F-D3F1-F5C4-190A9B733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68" y="592555"/>
            <a:ext cx="3917732" cy="32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F0EE-2E68-AF36-8F3D-34F6DCF7E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err="1"/>
              <a:t>Developed</a:t>
            </a:r>
            <a:r>
              <a:rPr lang="da-DK" dirty="0"/>
              <a:t> by Kai </a:t>
            </a:r>
            <a:r>
              <a:rPr lang="da-DK" dirty="0" err="1"/>
              <a:t>Jäger</a:t>
            </a:r>
            <a:r>
              <a:rPr lang="da-DK" dirty="0"/>
              <a:t> (</a:t>
            </a:r>
            <a:r>
              <a:rPr lang="da-DK" dirty="0" err="1"/>
              <a:t>first</a:t>
            </a:r>
            <a:r>
              <a:rPr lang="da-DK" dirty="0"/>
              <a:t> lines of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written</a:t>
            </a:r>
            <a:r>
              <a:rPr lang="da-DK" dirty="0"/>
              <a:t> in 2020)</a:t>
            </a:r>
          </a:p>
          <a:p>
            <a:r>
              <a:rPr lang="da-DK" dirty="0" err="1"/>
              <a:t>Funded</a:t>
            </a:r>
            <a:r>
              <a:rPr lang="da-DK" dirty="0"/>
              <a:t> by </a:t>
            </a:r>
            <a:r>
              <a:rPr lang="da-DK" dirty="0" err="1"/>
              <a:t>Dyalog</a:t>
            </a:r>
            <a:endParaRPr lang="da-DK" dirty="0"/>
          </a:p>
          <a:p>
            <a:r>
              <a:rPr lang="da-DK" dirty="0" err="1"/>
              <a:t>Designed</a:t>
            </a:r>
            <a:r>
              <a:rPr lang="da-DK" dirty="0"/>
              <a:t> by Kai and </a:t>
            </a:r>
            <a:r>
              <a:rPr lang="da-DK" dirty="0" err="1"/>
              <a:t>Gilgamesh</a:t>
            </a:r>
            <a:r>
              <a:rPr lang="da-DK" dirty="0"/>
              <a:t> </a:t>
            </a:r>
            <a:r>
              <a:rPr lang="da-DK" dirty="0" err="1"/>
              <a:t>Athoraya</a:t>
            </a:r>
            <a:r>
              <a:rPr lang="da-DK" dirty="0"/>
              <a:t> </a:t>
            </a:r>
          </a:p>
          <a:p>
            <a:r>
              <a:rPr lang="da-DK" dirty="0"/>
              <a:t>Input from </a:t>
            </a:r>
            <a:r>
              <a:rPr lang="da-DK" dirty="0" err="1"/>
              <a:t>various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at </a:t>
            </a:r>
            <a:r>
              <a:rPr lang="da-DK" dirty="0" err="1"/>
              <a:t>Dyalog</a:t>
            </a:r>
            <a:endParaRPr lang="da-DK" dirty="0"/>
          </a:p>
          <a:p>
            <a:r>
              <a:rPr lang="da-DK" dirty="0"/>
              <a:t>Logo by Adam </a:t>
            </a:r>
            <a:r>
              <a:rPr lang="da-DK" dirty="0" err="1"/>
              <a:t>Brudzewsky</a:t>
            </a:r>
            <a:endParaRPr lang="da-DK" dirty="0"/>
          </a:p>
          <a:p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thanks</a:t>
            </a:r>
            <a:r>
              <a:rPr lang="da-DK" dirty="0"/>
              <a:t> to </a:t>
            </a:r>
            <a:r>
              <a:rPr lang="da-DK" dirty="0" err="1"/>
              <a:t>Davin</a:t>
            </a:r>
            <a:r>
              <a:rPr lang="da-DK" dirty="0"/>
              <a:t> </a:t>
            </a:r>
            <a:r>
              <a:rPr lang="da-DK" dirty="0" err="1"/>
              <a:t>Church</a:t>
            </a:r>
            <a:r>
              <a:rPr lang="da-DK" dirty="0"/>
              <a:t>, the </a:t>
            </a:r>
            <a:r>
              <a:rPr lang="da-DK" dirty="0" err="1"/>
              <a:t>first</a:t>
            </a:r>
            <a:r>
              <a:rPr lang="da-DK" dirty="0"/>
              <a:t> real user of the system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Kai himself</a:t>
            </a:r>
          </a:p>
          <a:p>
            <a:r>
              <a:rPr lang="en-US" dirty="0"/>
              <a:t>Paul Mansour is not to blame for the current design of Tatin, but has been an important inspiration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18AD89-F3C3-C63A-A674-195600CB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Introducing</a:t>
            </a:r>
            <a:r>
              <a:rPr lang="da-DK" dirty="0"/>
              <a:t> </a:t>
            </a:r>
            <a:r>
              <a:rPr lang="da-DK" dirty="0" err="1"/>
              <a:t>Tatin</a:t>
            </a:r>
            <a:endParaRPr lang="LID4096" dirty="0"/>
          </a:p>
        </p:txBody>
      </p:sp>
      <p:pic>
        <p:nvPicPr>
          <p:cNvPr id="1026" name="Picture 2" descr="Link to Tatin main page">
            <a:extLst>
              <a:ext uri="{FF2B5EF4-FFF2-40B4-BE49-F238E27FC236}">
                <a16:creationId xmlns:a16="http://schemas.microsoft.com/office/drawing/2014/main" id="{807A4E75-755D-70F3-64DD-F733C133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70" y="1186447"/>
            <a:ext cx="1385303" cy="13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6A8DC8-E4C6-430A-1361-2ADD2975D7C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6BDE-5196-FBF6-F474-77931031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1E4C8-9142-70E2-8DC0-2C6AD2F6E5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D68D37-EB57-3470-5BB8-AFFD9E7A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D3AFE-8AC3-D8E6-4C3A-43D45E03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6843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EC564-94DB-ABA7-99DB-CB8AC248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0" y="0"/>
            <a:ext cx="84216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BD1A55-6639-E759-F148-8310B7CC210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25A4-4A81-1DAC-227A-8F603B67E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E16A3-1F52-1282-E2C5-E3FA871ED0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EDFFBA-DBC9-560F-A8DD-9561B1B4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81297-8BC4-C2A0-F7F9-49150D87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62" y="-1"/>
            <a:ext cx="9161762" cy="5953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135B7B-0128-924B-8B87-72BFD0147445}"/>
              </a:ext>
            </a:extLst>
          </p:cNvPr>
          <p:cNvSpPr/>
          <p:nvPr/>
        </p:nvSpPr>
        <p:spPr>
          <a:xfrm>
            <a:off x="148099" y="3867918"/>
            <a:ext cx="3538684" cy="538712"/>
          </a:xfrm>
          <a:prstGeom prst="rect">
            <a:avLst/>
          </a:prstGeom>
          <a:solidFill>
            <a:srgbClr val="ED7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78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9960</TotalTime>
  <Words>884</Words>
  <Application>Microsoft Office PowerPoint</Application>
  <PresentationFormat>On-screen Show (16:9)</PresentationFormat>
  <Paragraphs>128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Sarabun</vt:lpstr>
      <vt:lpstr>Wingdings</vt:lpstr>
      <vt:lpstr>Courier New</vt:lpstr>
      <vt:lpstr>Arial</vt:lpstr>
      <vt:lpstr>Wingdings 2</vt:lpstr>
      <vt:lpstr>APL385 Unicode</vt:lpstr>
      <vt:lpstr>Calibri</vt:lpstr>
      <vt:lpstr>Office Theme</vt:lpstr>
      <vt:lpstr>The "P" Words Projects and Packages</vt:lpstr>
      <vt:lpstr>Agenda</vt:lpstr>
      <vt:lpstr>PowerPoint Presentation</vt:lpstr>
      <vt:lpstr>Most Importantly</vt:lpstr>
      <vt:lpstr>PowerPoint Presentation</vt:lpstr>
      <vt:lpstr>PowerPoint Presentation</vt:lpstr>
      <vt:lpstr>Introducing Tatin</vt:lpstr>
      <vt:lpstr>PowerPoint Presentation</vt:lpstr>
      <vt:lpstr>PowerPoint Presentation</vt:lpstr>
      <vt:lpstr>PowerPoint Presentation</vt:lpstr>
      <vt:lpstr>PowerPoint Presentation</vt:lpstr>
      <vt:lpstr>A Small APL Application</vt:lpstr>
      <vt:lpstr>A Small APL Application</vt:lpstr>
      <vt:lpstr>PowerPoint Presentation</vt:lpstr>
      <vt:lpstr>A bit more structure</vt:lpstr>
      <vt:lpstr>Loading a Package</vt:lpstr>
      <vt:lpstr>PowerPoint Presentation</vt:lpstr>
      <vt:lpstr>More Structure Needed</vt:lpstr>
      <vt:lpstr>Install Package into sibling folder</vt:lpstr>
      <vt:lpstr>PowerPoint Presentation</vt:lpstr>
      <vt:lpstr>PowerPoint Presentation</vt:lpstr>
      <vt:lpstr>And really…</vt:lpstr>
      <vt:lpstr>Another way to enjoy apples</vt:lpstr>
      <vt:lpstr>Another way to enjoy apples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Acre and Dado</vt:lpstr>
      <vt:lpstr>Benefits of Dado</vt:lpstr>
      <vt:lpstr>Downsides of Dado</vt:lpstr>
      <vt:lpstr>Current Status of Tatin and Cider</vt:lpstr>
      <vt:lpstr>Things I'd like to see in Cider v1.0</vt:lpstr>
      <vt:lpstr>Further ideas to support Projects</vt:lpstr>
      <vt:lpstr>Dyalog:  Making APL more enjoyable</vt:lpstr>
      <vt:lpstr>Dyalog:  Making APL more enjoyable</vt:lpstr>
      <vt:lpstr>Dyalog:  Making APL more enjoyable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mkrom@dyalog.com</cp:lastModifiedBy>
  <cp:revision>250</cp:revision>
  <dcterms:created xsi:type="dcterms:W3CDTF">2019-07-25T11:46:05Z</dcterms:created>
  <dcterms:modified xsi:type="dcterms:W3CDTF">2022-10-10T20:44:55Z</dcterms:modified>
</cp:coreProperties>
</file>