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62" r:id="rId2"/>
    <p:sldId id="263" r:id="rId3"/>
    <p:sldId id="264" r:id="rId4"/>
    <p:sldId id="300" r:id="rId5"/>
    <p:sldId id="340" r:id="rId6"/>
    <p:sldId id="287" r:id="rId7"/>
    <p:sldId id="352" r:id="rId8"/>
    <p:sldId id="336" r:id="rId9"/>
    <p:sldId id="296" r:id="rId10"/>
    <p:sldId id="344" r:id="rId11"/>
    <p:sldId id="342" r:id="rId12"/>
    <p:sldId id="343" r:id="rId13"/>
    <p:sldId id="345" r:id="rId14"/>
    <p:sldId id="332" r:id="rId15"/>
    <p:sldId id="271" r:id="rId16"/>
    <p:sldId id="349" r:id="rId17"/>
    <p:sldId id="351" r:id="rId18"/>
    <p:sldId id="347" r:id="rId19"/>
    <p:sldId id="330" r:id="rId20"/>
    <p:sldId id="291" r:id="rId21"/>
    <p:sldId id="292" r:id="rId22"/>
    <p:sldId id="293" r:id="rId23"/>
    <p:sldId id="294" r:id="rId24"/>
    <p:sldId id="295" r:id="rId25"/>
    <p:sldId id="348" r:id="rId26"/>
    <p:sldId id="353" r:id="rId27"/>
    <p:sldId id="339" r:id="rId28"/>
    <p:sldId id="298" r:id="rId29"/>
  </p:sldIdLst>
  <p:sldSz cx="9144000" cy="5143500" type="screen16x9"/>
  <p:notesSz cx="6797675" cy="9874250"/>
  <p:embeddedFontLst>
    <p:embeddedFont>
      <p:font typeface="APL333" panose="020B0700000202000203" pitchFamily="34" charset="0"/>
      <p:regular r:id="rId32"/>
    </p:embeddedFont>
    <p:embeddedFont>
      <p:font typeface="APL385 Unicode" panose="020B0709000202000203" pitchFamily="49" charset="0"/>
      <p:regular r:id="rId33"/>
    </p:embeddedFont>
    <p:embeddedFont>
      <p:font typeface="Bahnschrift" panose="020B0502040204020203" pitchFamily="34" charset="0"/>
      <p:regular r:id="rId34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Ink Free" panose="03080402000500000000" pitchFamily="66" charset="0"/>
      <p:regular r:id="rId40"/>
    </p:embeddedFont>
    <p:embeddedFont>
      <p:font typeface="Segoe UI Symbol" panose="020B0502040204020203" pitchFamily="34" charset="0"/>
      <p:regular r:id="rId41"/>
    </p:embeddedFont>
    <p:embeddedFont>
      <p:font typeface="Trebuchet MS" panose="020B0603020202020204" pitchFamily="34" charset="0"/>
      <p:regular r:id="rId42"/>
      <p:bold r:id="rId43"/>
      <p:italic r:id="rId44"/>
      <p:boldItalic r:id="rId45"/>
    </p:embeddedFont>
    <p:embeddedFont>
      <p:font typeface="Wingdings 2" panose="05020102010507070707" pitchFamily="18" charset="2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F00"/>
    <a:srgbClr val="494949"/>
    <a:srgbClr val="FF9421"/>
    <a:srgbClr val="FFFFFF"/>
    <a:srgbClr val="00FF00"/>
    <a:srgbClr val="0C3747"/>
    <a:srgbClr val="0C3545"/>
    <a:srgbClr val="284F5C"/>
    <a:srgbClr val="F19021"/>
    <a:srgbClr val="747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23" autoAdjust="0"/>
    <p:restoredTop sz="78287" autoAdjust="0"/>
  </p:normalViewPr>
  <p:slideViewPr>
    <p:cSldViewPr>
      <p:cViewPr varScale="1">
        <p:scale>
          <a:sx n="87" d="100"/>
          <a:sy n="87" d="100"/>
        </p:scale>
        <p:origin x="1080" y="53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3110"/>
        <p:guide pos="214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871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784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284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dirty="0" err="1">
                <a:latin typeface="APL385 Unicode" panose="020B0709000202000203" pitchFamily="49" charset="0"/>
              </a:rPr>
              <a:t>DateStamp</a:t>
            </a:r>
            <a:r>
              <a:rPr lang="en-US" dirty="0">
                <a:latin typeface="APL385 Unicode" panose="020B0709000202000203" pitchFamily="49" charset="0"/>
              </a:rPr>
              <a:t>←,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'I4,2(&lt;-&gt;,ZI2)'⎕FMT∘⍉3↑⍪</a:t>
            </a:r>
            <a:endParaRPr lang="en-US" sz="1200" kern="1200" dirty="0">
              <a:solidFill>
                <a:schemeClr val="tx1"/>
              </a:solidFill>
              <a:effectLst/>
              <a:latin typeface="APL385 Unicode" panose="020B0709000202000203" pitchFamily="49" charset="0"/>
              <a:ea typeface="+mn-ea"/>
              <a:cs typeface="+mn-cs"/>
            </a:endParaRPr>
          </a:p>
          <a:p>
            <a:r>
              <a:rPr lang="en-US" dirty="0" err="1">
                <a:latin typeface="APL385 Unicode" panose="020B0709000202000203" pitchFamily="49" charset="0"/>
              </a:rPr>
              <a:t>DateStamp</a:t>
            </a:r>
            <a:r>
              <a:rPr lang="en-US" dirty="0">
                <a:latin typeface="APL385 Unicode" panose="020B0709000202000203" pitchFamily="49" charset="0"/>
              </a:rPr>
              <a:t>←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'-'@5 8∘⍕1E3⊥3↑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3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668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669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49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61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{5⊃,∨.∨⍨⍵}</a:t>
            </a:r>
            <a:r>
              <a:rPr lang="en-GB" dirty="0">
                <a:latin typeface="APL385 Unicode" panose="020B0709000202000203" pitchFamily="49" charset="0"/>
              </a:rPr>
              <a:t> </a:t>
            </a:r>
          </a:p>
          <a:p>
            <a:r>
              <a:rPr lang="en-US" dirty="0">
                <a:latin typeface="APL385 Unicode" panose="020B0709000202000203" pitchFamily="49" charset="0"/>
              </a:rPr>
              <a:t>{1∊2⌷⍵∨⍉⍵}</a:t>
            </a:r>
          </a:p>
          <a:p>
            <a:r>
              <a:rPr lang="en-US" dirty="0">
                <a:latin typeface="APL385 Unicode" panose="020B0709000202000203" pitchFamily="49" charset="0"/>
              </a:rPr>
              <a:t>{2∊∊⍸⍵}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5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17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1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105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70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dirty="0">
                <a:latin typeface="APL385 Unicode" panose="020B0709000202000203" pitchFamily="49" charset="0"/>
              </a:rPr>
              <a:t>{⍉(2,.5×⍴⍵)⍴⍋⍵}  </a:t>
            </a:r>
            <a:r>
              <a:rPr lang="en-US" dirty="0">
                <a:latin typeface="APL333" panose="020B0700000202000203" pitchFamily="34" charset="0"/>
              </a:rPr>
              <a:t>⍝ Old school</a:t>
            </a:r>
            <a:br>
              <a:rPr lang="en-US" dirty="0">
                <a:latin typeface="APL385 Unicode" panose="020B0709000202000203" pitchFamily="49" charset="0"/>
              </a:rPr>
            </a:br>
            <a:r>
              <a:rPr lang="en-US" dirty="0">
                <a:latin typeface="APL385 Unicode" panose="020B0709000202000203" pitchFamily="49" charset="0"/>
              </a:rPr>
              <a:t>⍉⍋⍴⍨2,.5×≢       </a:t>
            </a:r>
            <a:r>
              <a:rPr lang="en-US" dirty="0">
                <a:latin typeface="APL333" panose="020B0700000202000203" pitchFamily="34" charset="0"/>
              </a:rPr>
              <a:t>⍝ Cleans up nicely</a:t>
            </a:r>
            <a:br>
              <a:rPr lang="en-US" dirty="0">
                <a:latin typeface="APL333" panose="020B0700000202000203" pitchFamily="34" charset="0"/>
              </a:rPr>
            </a:br>
            <a:r>
              <a:rPr lang="en-US" dirty="0">
                <a:latin typeface="APL385 Unicode" panose="020B0709000202000203" pitchFamily="49" charset="0"/>
              </a:rPr>
              <a:t>⍉2⍬⍴⍋            </a:t>
            </a:r>
            <a:r>
              <a:rPr lang="en-US" dirty="0">
                <a:latin typeface="APL333" panose="020B0700000202000203" pitchFamily="34" charset="0"/>
              </a:rPr>
              <a:t>⍝ Wouldn't it be nice if?</a:t>
            </a:r>
            <a:br>
              <a:rPr lang="en-US" dirty="0">
                <a:latin typeface="APL333" panose="020B0700000202000203" pitchFamily="34" charset="0"/>
              </a:rPr>
            </a:br>
            <a:r>
              <a:rPr lang="en-GB" dirty="0">
                <a:latin typeface="APL385 Unicode" panose="020B0709000202000203" pitchFamily="49" charset="0"/>
              </a:rPr>
              <a:t>⍸∘~,∘⍪⍸</a:t>
            </a:r>
          </a:p>
          <a:p>
            <a:pPr rtl="0"/>
            <a:r>
              <a:rPr lang="en-GB" dirty="0">
                <a:latin typeface="APL385 Unicode" panose="020B0709000202000203" pitchFamily="49" charset="0"/>
              </a:rPr>
              <a:t>⍸∘~,⍪∘⍸</a:t>
            </a:r>
            <a:endParaRPr lang="en-US" dirty="0">
              <a:latin typeface="APL385 Unicode" panose="020B0709000202000203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PL385 Unicode" panose="020B0709000202000203" pitchFamily="49" charset="0"/>
              </a:rPr>
              <a:t>⍸∘~,⍤0⍸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PL385 Unicode" panose="020B0709000202000203" pitchFamily="49" charset="0"/>
              </a:rPr>
              <a:t>⍸∘~,⍥⍪⍸</a:t>
            </a:r>
          </a:p>
          <a:p>
            <a:r>
              <a:rPr lang="en-US" dirty="0">
                <a:latin typeface="APL385 Unicode" panose="020B0709000202000203" pitchFamily="49" charset="0"/>
              </a:rPr>
              <a:t>⍉⊃⊖⊢⌸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972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15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492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10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APL385 Unicode" panose="020B0709000202000203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{⌈/0,≢¨⍵⊆⍨⍺=⍵}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PL333" panose="020B0700000202000203" pitchFamily="34" charset="0"/>
                <a:ea typeface="+mn-ea"/>
                <a:cs typeface="+mn-cs"/>
              </a:rPr>
              <a:t>⍝ doesn't matter what we partition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{⌈/0,≢¨⊆⍨⍺=⍵}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{⊢/⍴↑⊆⍨⍺=⍵}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{⊢/⍴↑⊆⍨⍺=⍵}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{≢⍉↑⊆⍨⍺=⍵}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≢(⍉(↑(</a:t>
            </a:r>
            <a:r>
              <a:rPr lang="en-GB" dirty="0">
                <a:latin typeface="APL385 Unicode" panose="020B0709000202000203" pitchFamily="49" charset="0"/>
              </a:rPr>
              <a:t>⊆⍨(⊣=⊢))))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≢(⍉(↑(</a:t>
            </a:r>
            <a:r>
              <a:rPr lang="en-GB" dirty="0">
                <a:latin typeface="APL385 Unicode" panose="020B0709000202000203" pitchFamily="49" charset="0"/>
              </a:rPr>
              <a:t>⊆⍨=)))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≢∘⍉∘↑(</a:t>
            </a:r>
            <a:r>
              <a:rPr lang="en-GB" dirty="0">
                <a:latin typeface="APL385 Unicode" panose="020B0709000202000203" pitchFamily="49" charset="0"/>
              </a:rPr>
              <a:t>⊆⍨=)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≢∘⍉∘↑=⊆=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≢∘⍉∘↑=⊆⊢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888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477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1899" y="2031690"/>
            <a:ext cx="5073517" cy="1845205"/>
          </a:xfrm>
        </p:spPr>
        <p:txBody>
          <a:bodyPr>
            <a:noAutofit/>
          </a:bodyPr>
          <a:lstStyle>
            <a:lvl1pPr algn="l">
              <a:defRPr sz="360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671900" y="3921900"/>
            <a:ext cx="5073516" cy="675075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Presenter(s)</a:t>
            </a:r>
            <a:endParaRPr lang="en-GB" dirty="0"/>
          </a:p>
        </p:txBody>
      </p:sp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6F66CF-7E27-4F26-887E-AB58C69CED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947"/>
            <a:ext cx="9144000" cy="6593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55A6B3-7481-4627-BDFA-89B60D3DAF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7D85A2FB-DA11-455C-AE7A-E010F592BE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2672" y="740100"/>
            <a:ext cx="3028017" cy="101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5011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9599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55A6B3-7481-4627-BDFA-89B60D3DAF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89D0B50-379C-46C6-B855-C627DD7DD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A82D1EA-FD90-4D58-B38B-8569EDE07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6605"/>
            <a:ext cx="8363272" cy="33280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2CAA3E7-C7A8-4367-9FB7-B3BF5AAD844C}"/>
              </a:ext>
            </a:extLst>
          </p:cNvPr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+mn-lt"/>
              </a:rPr>
              <a:t>‹#›</a:t>
            </a:fld>
            <a:endParaRPr lang="en-GB" sz="1600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42889C1-17F4-4BD3-833C-86CB7CBA23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96475"/>
            <a:ext cx="1364773" cy="23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83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266604"/>
            <a:ext cx="6174000" cy="3351991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266604"/>
            <a:ext cx="2078545" cy="2475276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pic>
        <p:nvPicPr>
          <p:cNvPr id="6" name="tiny">
            <a:extLst>
              <a:ext uri="{FF2B5EF4-FFF2-40B4-BE49-F238E27FC236}">
                <a16:creationId xmlns:a16="http://schemas.microsoft.com/office/drawing/2014/main" id="{E43133A2-E010-450E-BEFE-9D2D36683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3528" y="1200151"/>
            <a:ext cx="4068452" cy="3394472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19150" indent="-4572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18348" y="1200151"/>
            <a:ext cx="4068452" cy="3394472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1076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32931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55368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DAAE92-EE2D-4248-A8A3-506ED1C68BF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8D2EF1-29D9-4D75-AC66-89748A0258A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137"/>
            <a:ext cx="9144000" cy="6593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266605"/>
            <a:ext cx="8363272" cy="33280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+mn-lt"/>
              </a:rPr>
              <a:t>‹#›</a:t>
            </a:fld>
            <a:endParaRPr lang="en-GB" sz="1600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9B4391E-A2CA-4E7C-B5A9-A31CF000D3E5}"/>
              </a:ext>
            </a:extLst>
          </p:cNvPr>
          <p:cNvSpPr txBox="1">
            <a:spLocks/>
          </p:cNvSpPr>
          <p:nvPr userDrawn="1"/>
        </p:nvSpPr>
        <p:spPr>
          <a:xfrm>
            <a:off x="1511661" y="4731990"/>
            <a:ext cx="6120680" cy="4115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b="1" dirty="0"/>
              <a:t>Code Golf</a:t>
            </a:r>
            <a:r>
              <a:rPr lang="en-US" sz="1600" dirty="0"/>
              <a:t> – Learn Cutting-Edge APL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0EE6EC-6A2A-4E45-9CA3-DFA322FD066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4837555"/>
            <a:ext cx="1097908" cy="2003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CDAF9E-0D86-4139-B0BF-190273F8246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96475"/>
            <a:ext cx="1364773" cy="2314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089826-DC6F-45B3-A599-5D2EAA664034}"/>
              </a:ext>
            </a:extLst>
          </p:cNvPr>
          <p:cNvSpPr txBox="1"/>
          <p:nvPr userDrawn="1"/>
        </p:nvSpPr>
        <p:spPr>
          <a:xfrm>
            <a:off x="431541" y="4735289"/>
            <a:ext cx="1260140" cy="369332"/>
          </a:xfrm>
          <a:prstGeom prst="rect">
            <a:avLst/>
          </a:prstGeom>
          <a:solidFill>
            <a:srgbClr val="ED7F00"/>
          </a:solidFill>
        </p:spPr>
        <p:txBody>
          <a:bodyPr wrap="square" lIns="4572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#dyalog19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4" name="tiny">
            <a:extLst>
              <a:ext uri="{FF2B5EF4-FFF2-40B4-BE49-F238E27FC236}">
                <a16:creationId xmlns:a16="http://schemas.microsoft.com/office/drawing/2014/main" id="{AA7AEAB6-5CDA-454E-BBFD-0C054CDF8EC1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  <p:sp>
        <p:nvSpPr>
          <p:cNvPr id="12" name="TextBox 11" hidden="1">
            <a:extLst>
              <a:ext uri="{FF2B5EF4-FFF2-40B4-BE49-F238E27FC236}">
                <a16:creationId xmlns:a16="http://schemas.microsoft.com/office/drawing/2014/main" id="{762B62D2-915B-494E-A648-5F184D737AED}"/>
              </a:ext>
            </a:extLst>
          </p:cNvPr>
          <p:cNvSpPr txBox="1"/>
          <p:nvPr userDrawn="1"/>
        </p:nvSpPr>
        <p:spPr>
          <a:xfrm>
            <a:off x="0" y="-385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tinyurl.com/apl-golf-tips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6371C3-0543-4B1A-84A5-521646908FF3}"/>
              </a:ext>
            </a:extLst>
          </p:cNvPr>
          <p:cNvSpPr txBox="1"/>
          <p:nvPr userDrawn="1"/>
        </p:nvSpPr>
        <p:spPr>
          <a:xfrm>
            <a:off x="0" y="-4403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tinyurl.com/apl-golf-tips</a:t>
            </a:r>
          </a:p>
        </p:txBody>
      </p:sp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0" r:id="rId3"/>
    <p:sldLayoutId id="2147483652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80000"/>
        </a:lnSpc>
        <a:spcBef>
          <a:spcPts val="400"/>
        </a:spcBef>
        <a:buClr>
          <a:srgbClr val="FF9421"/>
        </a:buClr>
        <a:buFont typeface="Arial" panose="020B0604020202020204" pitchFamily="34" charset="0"/>
        <a:buChar char="•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80000"/>
        </a:lnSpc>
        <a:spcBef>
          <a:spcPts val="400"/>
        </a:spcBef>
        <a:buClr>
          <a:srgbClr val="FF9421"/>
        </a:buClr>
        <a:buSzPct val="60000"/>
        <a:buFont typeface="Courier New" panose="02070309020205020404" pitchFamily="49" charset="0"/>
        <a:buChar char="o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80000"/>
        </a:lnSpc>
        <a:spcBef>
          <a:spcPts val="400"/>
        </a:spcBef>
        <a:buClr>
          <a:srgbClr val="FF942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80000"/>
        </a:lnSpc>
        <a:spcBef>
          <a:spcPts val="400"/>
        </a:spcBef>
        <a:buClr>
          <a:srgbClr val="FF9421"/>
        </a:buClr>
        <a:buFont typeface="Calibri" panose="020F0502020204030204" pitchFamily="34" charset="0"/>
        <a:buChar char="–"/>
        <a:defRPr sz="16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golf.stackexchang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hyperlink" Target="https://tio.run/#apl-dyalo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671899" y="3921900"/>
            <a:ext cx="5265585" cy="675075"/>
          </a:xfrm>
        </p:spPr>
        <p:txBody>
          <a:bodyPr/>
          <a:lstStyle/>
          <a:p>
            <a:r>
              <a:rPr lang="en-US" dirty="0"/>
              <a:t>Adám Brudzewsky</a:t>
            </a:r>
            <a:br>
              <a:rPr lang="en-US" dirty="0"/>
            </a:br>
            <a:r>
              <a:rPr lang="en-US" dirty="0"/>
              <a:t>Marshall </a:t>
            </a:r>
            <a:r>
              <a:rPr lang="en-US" dirty="0" err="1"/>
              <a:t>Lochbaum</a:t>
            </a:r>
            <a:br>
              <a:rPr lang="en-US" dirty="0"/>
            </a:br>
            <a:r>
              <a:rPr lang="en-US" sz="2000" dirty="0"/>
              <a:t>Richard Park ∙ Nicolas </a:t>
            </a:r>
            <a:r>
              <a:rPr lang="en-US" sz="2000" dirty="0" err="1"/>
              <a:t>Delcros</a:t>
            </a:r>
            <a:r>
              <a:rPr lang="en-US" sz="2000" dirty="0"/>
              <a:t> ∙ Richard Smith</a:t>
            </a:r>
            <a:br>
              <a:rPr lang="en-US" sz="2000" dirty="0"/>
            </a:b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A962F9-7C96-4BFE-BCC6-3362E1EF57B7}"/>
              </a:ext>
            </a:extLst>
          </p:cNvPr>
          <p:cNvSpPr txBox="1">
            <a:spLocks/>
          </p:cNvSpPr>
          <p:nvPr/>
        </p:nvSpPr>
        <p:spPr>
          <a:xfrm>
            <a:off x="3671899" y="2031690"/>
            <a:ext cx="5073517" cy="1845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Code Golf</a:t>
            </a:r>
            <a:br>
              <a:rPr lang="en-US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b="0" dirty="0">
                <a:solidFill>
                  <a:schemeClr val="accent4">
                    <a:lumMod val="50000"/>
                  </a:schemeClr>
                </a:solidFill>
              </a:rPr>
              <a:t>– Learn Cutting-Edge APL</a:t>
            </a:r>
          </a:p>
          <a:p>
            <a:endParaRPr lang="en-US" b="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Hammer">
            <a:extLst>
              <a:ext uri="{FF2B5EF4-FFF2-40B4-BE49-F238E27FC236}">
                <a16:creationId xmlns:a16="http://schemas.microsoft.com/office/drawing/2014/main" id="{098024C2-8583-4289-B9E1-11FDB9F93D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68377" b="1"/>
          <a:stretch/>
        </p:blipFill>
        <p:spPr>
          <a:xfrm>
            <a:off x="476545" y="-758620"/>
            <a:ext cx="2569284" cy="5293406"/>
          </a:xfrm>
          <a:prstGeom prst="rect">
            <a:avLst/>
          </a:prstGeom>
        </p:spPr>
      </p:pic>
      <p:pic>
        <p:nvPicPr>
          <p:cNvPr id="5" name="Golf ball" hidden="1">
            <a:extLst>
              <a:ext uri="{FF2B5EF4-FFF2-40B4-BE49-F238E27FC236}">
                <a16:creationId xmlns:a16="http://schemas.microsoft.com/office/drawing/2014/main" id="{FB7F0BC6-1D3A-4015-AC33-9CE74C57C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880" y="3327235"/>
            <a:ext cx="1309177" cy="2619890"/>
          </a:xfrm>
          <a:prstGeom prst="rect">
            <a:avLst/>
          </a:prstGeom>
        </p:spPr>
      </p:pic>
      <p:sp>
        <p:nvSpPr>
          <p:cNvPr id="2" name="Ball">
            <a:extLst>
              <a:ext uri="{FF2B5EF4-FFF2-40B4-BE49-F238E27FC236}">
                <a16:creationId xmlns:a16="http://schemas.microsoft.com/office/drawing/2014/main" id="{CAF74FA5-04C1-4FD5-9E14-15E11B893092}"/>
              </a:ext>
            </a:extLst>
          </p:cNvPr>
          <p:cNvSpPr/>
          <p:nvPr/>
        </p:nvSpPr>
        <p:spPr>
          <a:xfrm>
            <a:off x="131408" y="3344835"/>
            <a:ext cx="1080120" cy="1080120"/>
          </a:xfrm>
          <a:prstGeom prst="star32">
            <a:avLst>
              <a:gd name="adj" fmla="val 4911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3" name="Tee">
            <a:extLst>
              <a:ext uri="{FF2B5EF4-FFF2-40B4-BE49-F238E27FC236}">
                <a16:creationId xmlns:a16="http://schemas.microsoft.com/office/drawing/2014/main" id="{E5846D00-C758-45DD-A695-C8FBDF09C81A}"/>
              </a:ext>
            </a:extLst>
          </p:cNvPr>
          <p:cNvGrpSpPr/>
          <p:nvPr/>
        </p:nvGrpSpPr>
        <p:grpSpPr>
          <a:xfrm>
            <a:off x="509886" y="4376738"/>
            <a:ext cx="319067" cy="1548515"/>
            <a:chOff x="509886" y="4376738"/>
            <a:chExt cx="319067" cy="1548515"/>
          </a:xfrm>
        </p:grpSpPr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F3ED1120-C1BF-47E6-8E43-A88F9D31F584}"/>
                </a:ext>
              </a:extLst>
            </p:cNvPr>
            <p:cNvSpPr/>
            <p:nvPr/>
          </p:nvSpPr>
          <p:spPr>
            <a:xfrm flipV="1">
              <a:off x="563922" y="4557149"/>
              <a:ext cx="210993" cy="136810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B63A156C-3553-414C-B908-A2F16E122038}"/>
                </a:ext>
              </a:extLst>
            </p:cNvPr>
            <p:cNvSpPr/>
            <p:nvPr/>
          </p:nvSpPr>
          <p:spPr>
            <a:xfrm>
              <a:off x="509886" y="4376738"/>
              <a:ext cx="319067" cy="467626"/>
            </a:xfrm>
            <a:custGeom>
              <a:avLst/>
              <a:gdLst>
                <a:gd name="connsiteX0" fmla="*/ 0 w 319067"/>
                <a:gd name="connsiteY0" fmla="*/ 427548 h 855095"/>
                <a:gd name="connsiteX1" fmla="*/ 159534 w 319067"/>
                <a:gd name="connsiteY1" fmla="*/ 0 h 855095"/>
                <a:gd name="connsiteX2" fmla="*/ 319067 w 319067"/>
                <a:gd name="connsiteY2" fmla="*/ 427548 h 855095"/>
                <a:gd name="connsiteX3" fmla="*/ 159534 w 319067"/>
                <a:gd name="connsiteY3" fmla="*/ 855095 h 855095"/>
                <a:gd name="connsiteX4" fmla="*/ 0 w 319067"/>
                <a:gd name="connsiteY4" fmla="*/ 427548 h 855095"/>
                <a:gd name="connsiteX0" fmla="*/ 0 w 319067"/>
                <a:gd name="connsiteY0" fmla="*/ 427548 h 855095"/>
                <a:gd name="connsiteX1" fmla="*/ 18752 w 319067"/>
                <a:gd name="connsiteY1" fmla="*/ 373182 h 855095"/>
                <a:gd name="connsiteX2" fmla="*/ 159534 w 319067"/>
                <a:gd name="connsiteY2" fmla="*/ 0 h 855095"/>
                <a:gd name="connsiteX3" fmla="*/ 319067 w 319067"/>
                <a:gd name="connsiteY3" fmla="*/ 427548 h 855095"/>
                <a:gd name="connsiteX4" fmla="*/ 159534 w 319067"/>
                <a:gd name="connsiteY4" fmla="*/ 855095 h 855095"/>
                <a:gd name="connsiteX5" fmla="*/ 0 w 319067"/>
                <a:gd name="connsiteY5" fmla="*/ 427548 h 855095"/>
                <a:gd name="connsiteX0" fmla="*/ 0 w 319067"/>
                <a:gd name="connsiteY0" fmla="*/ 427548 h 855095"/>
                <a:gd name="connsiteX1" fmla="*/ 18752 w 319067"/>
                <a:gd name="connsiteY1" fmla="*/ 373182 h 855095"/>
                <a:gd name="connsiteX2" fmla="*/ 159534 w 319067"/>
                <a:gd name="connsiteY2" fmla="*/ 0 h 855095"/>
                <a:gd name="connsiteX3" fmla="*/ 299739 w 319067"/>
                <a:gd name="connsiteY3" fmla="*/ 375563 h 855095"/>
                <a:gd name="connsiteX4" fmla="*/ 319067 w 319067"/>
                <a:gd name="connsiteY4" fmla="*/ 427548 h 855095"/>
                <a:gd name="connsiteX5" fmla="*/ 159534 w 319067"/>
                <a:gd name="connsiteY5" fmla="*/ 855095 h 855095"/>
                <a:gd name="connsiteX6" fmla="*/ 0 w 319067"/>
                <a:gd name="connsiteY6" fmla="*/ 427548 h 855095"/>
                <a:gd name="connsiteX0" fmla="*/ 0 w 319067"/>
                <a:gd name="connsiteY0" fmla="*/ 54366 h 481913"/>
                <a:gd name="connsiteX1" fmla="*/ 18752 w 319067"/>
                <a:gd name="connsiteY1" fmla="*/ 0 h 481913"/>
                <a:gd name="connsiteX2" fmla="*/ 299739 w 319067"/>
                <a:gd name="connsiteY2" fmla="*/ 2381 h 481913"/>
                <a:gd name="connsiteX3" fmla="*/ 319067 w 319067"/>
                <a:gd name="connsiteY3" fmla="*/ 54366 h 481913"/>
                <a:gd name="connsiteX4" fmla="*/ 159534 w 319067"/>
                <a:gd name="connsiteY4" fmla="*/ 481913 h 481913"/>
                <a:gd name="connsiteX5" fmla="*/ 0 w 319067"/>
                <a:gd name="connsiteY5" fmla="*/ 54366 h 481913"/>
                <a:gd name="connsiteX0" fmla="*/ 0 w 319067"/>
                <a:gd name="connsiteY0" fmla="*/ 51985 h 479532"/>
                <a:gd name="connsiteX1" fmla="*/ 4464 w 319067"/>
                <a:gd name="connsiteY1" fmla="*/ 11906 h 479532"/>
                <a:gd name="connsiteX2" fmla="*/ 299739 w 319067"/>
                <a:gd name="connsiteY2" fmla="*/ 0 h 479532"/>
                <a:gd name="connsiteX3" fmla="*/ 319067 w 319067"/>
                <a:gd name="connsiteY3" fmla="*/ 51985 h 479532"/>
                <a:gd name="connsiteX4" fmla="*/ 159534 w 319067"/>
                <a:gd name="connsiteY4" fmla="*/ 479532 h 479532"/>
                <a:gd name="connsiteX5" fmla="*/ 0 w 319067"/>
                <a:gd name="connsiteY5" fmla="*/ 51985 h 479532"/>
                <a:gd name="connsiteX0" fmla="*/ 0 w 321170"/>
                <a:gd name="connsiteY0" fmla="*/ 40079 h 467626"/>
                <a:gd name="connsiteX1" fmla="*/ 4464 w 321170"/>
                <a:gd name="connsiteY1" fmla="*/ 0 h 467626"/>
                <a:gd name="connsiteX2" fmla="*/ 321170 w 321170"/>
                <a:gd name="connsiteY2" fmla="*/ 2382 h 467626"/>
                <a:gd name="connsiteX3" fmla="*/ 319067 w 321170"/>
                <a:gd name="connsiteY3" fmla="*/ 40079 h 467626"/>
                <a:gd name="connsiteX4" fmla="*/ 159534 w 321170"/>
                <a:gd name="connsiteY4" fmla="*/ 467626 h 467626"/>
                <a:gd name="connsiteX5" fmla="*/ 0 w 321170"/>
                <a:gd name="connsiteY5" fmla="*/ 40079 h 467626"/>
                <a:gd name="connsiteX0" fmla="*/ 0 w 319067"/>
                <a:gd name="connsiteY0" fmla="*/ 40079 h 467626"/>
                <a:gd name="connsiteX1" fmla="*/ 4464 w 319067"/>
                <a:gd name="connsiteY1" fmla="*/ 0 h 467626"/>
                <a:gd name="connsiteX2" fmla="*/ 309263 w 319067"/>
                <a:gd name="connsiteY2" fmla="*/ 1 h 467626"/>
                <a:gd name="connsiteX3" fmla="*/ 319067 w 319067"/>
                <a:gd name="connsiteY3" fmla="*/ 40079 h 467626"/>
                <a:gd name="connsiteX4" fmla="*/ 159534 w 319067"/>
                <a:gd name="connsiteY4" fmla="*/ 467626 h 467626"/>
                <a:gd name="connsiteX5" fmla="*/ 0 w 319067"/>
                <a:gd name="connsiteY5" fmla="*/ 40079 h 467626"/>
                <a:gd name="connsiteX0" fmla="*/ 0 w 319067"/>
                <a:gd name="connsiteY0" fmla="*/ 40079 h 467626"/>
                <a:gd name="connsiteX1" fmla="*/ 4464 w 319067"/>
                <a:gd name="connsiteY1" fmla="*/ 0 h 467626"/>
                <a:gd name="connsiteX2" fmla="*/ 314025 w 319067"/>
                <a:gd name="connsiteY2" fmla="*/ 1 h 467626"/>
                <a:gd name="connsiteX3" fmla="*/ 319067 w 319067"/>
                <a:gd name="connsiteY3" fmla="*/ 40079 h 467626"/>
                <a:gd name="connsiteX4" fmla="*/ 159534 w 319067"/>
                <a:gd name="connsiteY4" fmla="*/ 467626 h 467626"/>
                <a:gd name="connsiteX5" fmla="*/ 0 w 319067"/>
                <a:gd name="connsiteY5" fmla="*/ 40079 h 46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67" h="467626">
                  <a:moveTo>
                    <a:pt x="0" y="40079"/>
                  </a:moveTo>
                  <a:cubicBezTo>
                    <a:pt x="5457" y="21957"/>
                    <a:pt x="-993" y="18122"/>
                    <a:pt x="4464" y="0"/>
                  </a:cubicBezTo>
                  <a:lnTo>
                    <a:pt x="314025" y="1"/>
                  </a:lnTo>
                  <a:lnTo>
                    <a:pt x="319067" y="40079"/>
                  </a:lnTo>
                  <a:lnTo>
                    <a:pt x="159534" y="467626"/>
                  </a:lnTo>
                  <a:lnTo>
                    <a:pt x="0" y="4007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3879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8" presetClass="emph" presetSubtype="0" accel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xit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3.08642E-6 L -0.20347 -0.09105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74" y="-456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-2700000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-21600000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-900000"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800000">
                                      <p:cBhvr>
                                        <p:cTn id="2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E106-71F5-4235-A094-FC1A410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573528"/>
            <a:ext cx="8613957" cy="594066"/>
          </a:xfrm>
        </p:spPr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GB" sz="3200" dirty="0"/>
              <a:t>Key operator:</a:t>
            </a:r>
            <a:r>
              <a:rPr lang="en-GB" sz="3000" b="0" i="1" dirty="0">
                <a:latin typeface="Trebuchet MS" panose="020B0603020202020204" pitchFamily="34" charset="0"/>
              </a:rPr>
              <a:t> monadic derived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6374-F3D2-4DD9-832A-A2F947F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7830870" cy="3394472"/>
          </a:xfrm>
        </p:spPr>
        <p:txBody>
          <a:bodyPr>
            <a:normAutofit fontScale="62500" lnSpcReduction="20000"/>
          </a:bodyPr>
          <a:lstStyle/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{⊂⍺⍵}⌸ 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      'Mississippi' {⊂⍺⍵}⌸ 10×⍳11 ┌──────┬────────────────┬───────────────┬──────────┐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│┌─┬──┐│┌─┬────────────┐│┌─┬───────────┐│┌─┬──────┐│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││M│10│││i│20 50 80 110│││s│30 40 60 70│││p│90 100││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│└─┴──┘│└─┴────────────┘│└─┴───────────┘│└─┴──────┘│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└──────┴────────────────┴───────────────┴──────────┘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b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</a:b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      'Mississippi' {⊂⍺⍵}⌸ ⍳≢'Mississippi'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chemeClr val="bg1"/>
                </a:solidFill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solidFill>
                <a:schemeClr val="bg1"/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299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E106-71F5-4235-A094-FC1A4107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GB" sz="3200" dirty="0"/>
              <a:t>Key operator:</a:t>
            </a:r>
            <a:r>
              <a:rPr lang="en-GB" sz="3000" b="0" i="1" dirty="0">
                <a:latin typeface="Trebuchet MS" panose="020B0603020202020204" pitchFamily="34" charset="0"/>
              </a:rPr>
              <a:t> dyadic derived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6374-F3D2-4DD9-832A-A2F947F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66604"/>
            <a:ext cx="8379244" cy="335199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keys f⌸ </a:t>
            </a:r>
            <a:r>
              <a:rPr lang="en-GB" dirty="0" err="1">
                <a:latin typeface="APL385 Unicode" panose="020B0709000202000203" pitchFamily="49" charset="0"/>
              </a:rPr>
              <a:t>vals</a:t>
            </a: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For each unique major cell in </a:t>
            </a:r>
            <a:r>
              <a:rPr lang="en-GB" dirty="0">
                <a:latin typeface="APL385 Unicode" panose="020B0709000202000203" pitchFamily="49" charset="0"/>
              </a:rPr>
              <a:t>keys</a:t>
            </a:r>
            <a:r>
              <a:rPr lang="en-GB" dirty="0"/>
              <a:t>, </a:t>
            </a:r>
            <a:r>
              <a:rPr lang="en-GB" dirty="0">
                <a:latin typeface="APL385 Unicode" panose="020B0709000202000203" pitchFamily="49" charset="0"/>
              </a:rPr>
              <a:t>f</a:t>
            </a:r>
            <a:r>
              <a:rPr lang="en-GB" dirty="0"/>
              <a:t> is called with the following arguments:</a:t>
            </a:r>
          </a:p>
          <a:p>
            <a:pPr marL="1371600" indent="-137160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Left:	the unique major cell from </a:t>
            </a:r>
            <a:r>
              <a:rPr lang="en-GB" dirty="0">
                <a:latin typeface="APL385 Unicode" panose="020B0709000202000203" pitchFamily="49" charset="0"/>
              </a:rPr>
              <a:t>keys</a:t>
            </a:r>
          </a:p>
          <a:p>
            <a:pPr marL="1371600" indent="-137160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Right:	the values from </a:t>
            </a:r>
            <a:r>
              <a:rPr lang="en-GB" dirty="0" err="1">
                <a:latin typeface="APL385 Unicode" panose="020B0709000202000203" pitchFamily="49" charset="0"/>
              </a:rPr>
              <a:t>vals</a:t>
            </a:r>
            <a:r>
              <a:rPr lang="en-GB" dirty="0"/>
              <a:t> corresponding to all such major cells in </a:t>
            </a:r>
            <a:r>
              <a:rPr lang="en-GB" dirty="0">
                <a:latin typeface="APL385 Unicode" panose="020B0709000202000203" pitchFamily="49" charset="0"/>
              </a:rPr>
              <a:t>keys</a:t>
            </a:r>
          </a:p>
        </p:txBody>
      </p:sp>
    </p:spTree>
    <p:extLst>
      <p:ext uri="{BB962C8B-B14F-4D97-AF65-F5344CB8AC3E}">
        <p14:creationId xmlns:p14="http://schemas.microsoft.com/office/powerpoint/2010/main" val="327763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E106-71F5-4235-A094-FC1A4107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GB" sz="3200" dirty="0"/>
              <a:t>Key operator:</a:t>
            </a:r>
            <a:r>
              <a:rPr lang="en-GB" sz="3000" b="0" i="1" dirty="0">
                <a:latin typeface="Trebuchet MS" panose="020B0603020202020204" pitchFamily="34" charset="0"/>
              </a:rPr>
              <a:t> dyadic derived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6374-F3D2-4DD9-832A-A2F947F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7830870" cy="3394472"/>
          </a:xfrm>
        </p:spPr>
        <p:txBody>
          <a:bodyPr>
            <a:normAutofit fontScale="62500" lnSpcReduction="20000"/>
          </a:bodyPr>
          <a:lstStyle/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      {⊂⍺⍵}⌸ 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'Mississippi' {⊂⍺⍵}⌸ 10×⍳11 ┌──────┬────────────────┬───────────────┬──────────┐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│┌─┬──┐│┌─┬────────────┐│┌─┬───────────┐│┌─┬──────┐│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││M│10│││i│20 50 80 110│││s│30 40 60 70│││p│90 100││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│└─┴──┘│└─┴────────────┘│└─┴───────────┘│└─┴──────┘│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└──────┴────────────────┴───────────────┴──────────┘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br>
              <a:rPr lang="en-GB" dirty="0"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      'Mississippi' {⊂⍺⍵}⌸ ⍳≢'Mississippi'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66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E106-71F5-4235-A094-FC1A4107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GB" sz="3200" dirty="0"/>
              <a:t>Key operator:</a:t>
            </a:r>
            <a:r>
              <a:rPr lang="en-GB" sz="3000" b="0" i="1" dirty="0">
                <a:latin typeface="Trebuchet MS" panose="020B0603020202020204" pitchFamily="34" charset="0"/>
              </a:rPr>
              <a:t> monadic vs dyadic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6374-F3D2-4DD9-832A-A2F947F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7830870" cy="3394472"/>
          </a:xfrm>
        </p:spPr>
        <p:txBody>
          <a:bodyPr>
            <a:normAutofit fontScale="62500" lnSpcReduction="20000"/>
          </a:bodyPr>
          <a:lstStyle/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{⊂⍺⍵}⌸ 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'Mississippi' {⊂⍺⍵}⌸ 10×⍳11 ┌──────┬────────────────┬───────────────┬──────────┐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│┌─┬──┐│┌─┬────────────┐│┌─┬───────────┐│┌─┬──────┐│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││M│10│││i│20 50 80 110│││s│30 40 60 70│││p│90 100││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│└─┴──┘│└─┴────────────┘│└─┴───────────┘│└─┴──────┘│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└──────┴────────────────┴───────────────┴──────────┘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br>
              <a:rPr lang="en-GB" dirty="0"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      'Mississippi' {⊂⍺⍵}⌸ ⍳≢'Mississippi'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┌─────┬────────────┬───────────┬────────┐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│┌─┬─┐│┌─┬────────┐│┌─┬───────┐│┌─┬────┐│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││M│1│││i│2 5 8 11│││s│3 4 6 7│││p│9 10││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│└─┴─┘│└─┴────────┘│└─┴───────┘│└─┴────┘│</a:t>
            </a:r>
          </a:p>
          <a:p>
            <a:pPr marL="45720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└─────┴────────────┴───────────┴────────┘</a:t>
            </a:r>
          </a:p>
          <a:p>
            <a:pPr marL="457200" indent="0">
              <a:spcBef>
                <a:spcPts val="0"/>
              </a:spcBef>
              <a:buNone/>
            </a:pP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2E168-777A-4998-92BD-91BBAD5C9560}"/>
              </a:ext>
            </a:extLst>
          </p:cNvPr>
          <p:cNvSpPr/>
          <p:nvPr/>
        </p:nvSpPr>
        <p:spPr>
          <a:xfrm>
            <a:off x="881590" y="2301719"/>
            <a:ext cx="7155796" cy="10801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err="1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f⌸keys</a:t>
            </a:r>
            <a:r>
              <a:rPr lang="en-GB" sz="2800" dirty="0">
                <a:solidFill>
                  <a:srgbClr val="FF9421"/>
                </a:solidFill>
                <a:latin typeface="APL385 Unicode" panose="020B0709000202000203" pitchFamily="49" charset="0"/>
              </a:rPr>
              <a:t>  </a:t>
            </a:r>
            <a:r>
              <a:rPr lang="en-US" sz="2800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sz="2800" dirty="0">
                <a:solidFill>
                  <a:srgbClr val="FF9421"/>
                </a:solidFill>
                <a:latin typeface="APL385 Unicode" panose="020B0709000202000203" pitchFamily="49" charset="0"/>
              </a:rPr>
              <a:t>  </a:t>
            </a:r>
            <a:r>
              <a:rPr lang="en-GB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keys f⌸ ⍳≢keys</a:t>
            </a:r>
            <a:endParaRPr lang="en-GB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1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FFDEF-42AC-41C6-8856-E128E3F92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PL385 Unicode" panose="020B0709000202000203" pitchFamily="49" charset="0"/>
              </a:rPr>
              <a:t>LongestRun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01C29-342D-4234-AE23-7EB1DDD00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39447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/>
              <a:t>Given a letter and a string, return the length of the longest run in the string which consists entirely of the given letter.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/>
              <a:t>Examples:</a:t>
            </a:r>
            <a:br>
              <a:rPr lang="en-US" sz="2400" dirty="0"/>
            </a:br>
            <a:r>
              <a:rPr lang="en-US" sz="2400" dirty="0">
                <a:latin typeface="APL385 Unicode" panose="020B0709000202000203" pitchFamily="49" charset="0"/>
              </a:rPr>
              <a:t>      '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x' </a:t>
            </a:r>
            <a:r>
              <a:rPr lang="en-US" sz="2400" dirty="0" err="1">
                <a:effectLst/>
                <a:latin typeface="APL385 Unicode" panose="020B0709000202000203" pitchFamily="49" charset="0"/>
              </a:rPr>
              <a:t>LongestRun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 '</a:t>
            </a:r>
            <a:r>
              <a:rPr lang="en-US" sz="2400" dirty="0" err="1">
                <a:effectLst/>
                <a:latin typeface="APL385 Unicode" panose="020B0709000202000203" pitchFamily="49" charset="0"/>
              </a:rPr>
              <a:t>xxx,xxxx;xx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'</a:t>
            </a:r>
            <a:endParaRPr lang="en-GB" sz="24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400" dirty="0">
                <a:effectLst/>
                <a:latin typeface="APL385 Unicode" panose="020B0709000202000203" pitchFamily="49" charset="0"/>
              </a:rPr>
              <a:t>4</a:t>
            </a:r>
            <a:endParaRPr lang="en-GB" sz="24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400" dirty="0">
                <a:effectLst/>
                <a:latin typeface="APL385 Unicode" panose="020B0709000202000203" pitchFamily="49" charset="0"/>
              </a:rPr>
              <a:t>      'l' </a:t>
            </a:r>
            <a:r>
              <a:rPr lang="en-GB" sz="2400" dirty="0" err="1">
                <a:effectLst/>
                <a:latin typeface="APL385 Unicode" panose="020B0709000202000203" pitchFamily="49" charset="0"/>
              </a:rPr>
              <a:t>LongestRun</a:t>
            </a:r>
            <a:r>
              <a:rPr lang="en-GB" sz="2400" dirty="0">
                <a:effectLst/>
                <a:latin typeface="APL385 Unicode" panose="020B0709000202000203" pitchFamily="49" charset="0"/>
              </a:rPr>
              <a:t> 'Hello'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2</a:t>
            </a:r>
            <a:endParaRPr lang="en-US" sz="24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      'y' </a:t>
            </a:r>
            <a:r>
              <a:rPr lang="en-US" sz="2400" dirty="0" err="1">
                <a:effectLst/>
                <a:latin typeface="APL385 Unicode" panose="020B0709000202000203" pitchFamily="49" charset="0"/>
              </a:rPr>
              <a:t>LongestRun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 'Hello'</a:t>
            </a:r>
            <a:endParaRPr lang="en-US" sz="24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>
                <a:latin typeface="APL385 Unicode" panose="020B0709000202000203" pitchFamily="49" charset="0"/>
              </a:rPr>
              <a:t>0</a:t>
            </a:r>
            <a:endParaRPr lang="en-GB" sz="2400" dirty="0">
              <a:latin typeface="APL385 Unicode" panose="020B0709000202000203" pitchFamily="49" charset="0"/>
            </a:endParaRPr>
          </a:p>
        </p:txBody>
      </p:sp>
      <p:sp>
        <p:nvSpPr>
          <p:cNvPr id="22" name="orange">
            <a:extLst>
              <a:ext uri="{FF2B5EF4-FFF2-40B4-BE49-F238E27FC236}">
                <a16:creationId xmlns:a16="http://schemas.microsoft.com/office/drawing/2014/main" id="{5523F864-EAF0-4CD7-9CD9-31BDAFAE3AEC}"/>
              </a:ext>
            </a:extLst>
          </p:cNvPr>
          <p:cNvSpPr txBox="1">
            <a:spLocks/>
          </p:cNvSpPr>
          <p:nvPr/>
        </p:nvSpPr>
        <p:spPr>
          <a:xfrm>
            <a:off x="341530" y="1224124"/>
            <a:ext cx="834527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en-US" sz="2400" dirty="0">
                <a:solidFill>
                  <a:srgbClr val="FF9421"/>
                </a:solidFill>
              </a:rPr>
            </a:br>
            <a:endParaRPr lang="en-US" sz="2400" dirty="0">
              <a:solidFill>
                <a:srgbClr val="FF942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solidFill>
                <a:srgbClr val="FF942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solidFill>
                <a:srgbClr val="FF942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       </a:t>
            </a:r>
            <a:r>
              <a:rPr lang="en-US" sz="2400" dirty="0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x</a:t>
            </a: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                  </a:t>
            </a:r>
            <a:r>
              <a:rPr lang="en-US" sz="2400" dirty="0" err="1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xxxx</a:t>
            </a:r>
            <a:endParaRPr lang="en-GB" sz="2400" dirty="0">
              <a:solidFill>
                <a:srgbClr val="FF9421"/>
              </a:solidFill>
              <a:highlight>
                <a:srgbClr val="FFFFFF"/>
              </a:highlight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4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       </a:t>
            </a:r>
            <a:r>
              <a:rPr lang="en-GB" sz="2400" dirty="0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l</a:t>
            </a: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                </a:t>
            </a:r>
            <a:r>
              <a:rPr lang="en-GB" sz="2400" dirty="0" err="1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ll</a:t>
            </a:r>
            <a:endParaRPr lang="en-GB" sz="2400" dirty="0">
              <a:solidFill>
                <a:srgbClr val="FF9421"/>
              </a:solidFill>
              <a:highlight>
                <a:srgbClr val="FFFFFF"/>
              </a:highlight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9421"/>
                </a:solidFill>
                <a:highlight>
                  <a:srgbClr val="FFFFFF"/>
                </a:highlight>
                <a:latin typeface="APL385 Unicode" panose="020B0709000202000203" pitchFamily="49" charset="0"/>
              </a:rPr>
              <a:t>2</a:t>
            </a:r>
            <a:b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</a:br>
            <a:endParaRPr lang="en-US" sz="2400" dirty="0">
              <a:solidFill>
                <a:srgbClr val="FF9421"/>
              </a:solidFill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0</a:t>
            </a:r>
            <a:endParaRPr lang="en-GB" sz="2400" dirty="0">
              <a:solidFill>
                <a:srgbClr val="FF9421"/>
              </a:solidFill>
              <a:latin typeface="APL385 Unicode" panose="020B0709000202000203" pitchFamily="49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1DB80D-7421-4D51-B25B-45B379E04A4F}"/>
              </a:ext>
            </a:extLst>
          </p:cNvPr>
          <p:cNvGrpSpPr/>
          <p:nvPr/>
        </p:nvGrpSpPr>
        <p:grpSpPr>
          <a:xfrm>
            <a:off x="5157067" y="2886784"/>
            <a:ext cx="765085" cy="225026"/>
            <a:chOff x="5157067" y="2754630"/>
            <a:chExt cx="765086" cy="225026"/>
          </a:xfrm>
        </p:grpSpPr>
        <p:sp>
          <p:nvSpPr>
            <p:cNvPr id="4" name="Left Brace 3">
              <a:extLst>
                <a:ext uri="{FF2B5EF4-FFF2-40B4-BE49-F238E27FC236}">
                  <a16:creationId xmlns:a16="http://schemas.microsoft.com/office/drawing/2014/main" id="{F4155529-CC83-4CAE-BF7F-AA5519456B9D}"/>
                </a:ext>
              </a:extLst>
            </p:cNvPr>
            <p:cNvSpPr/>
            <p:nvPr/>
          </p:nvSpPr>
          <p:spPr>
            <a:xfrm rot="16200000">
              <a:off x="5473532" y="2438165"/>
              <a:ext cx="132155" cy="765086"/>
            </a:xfrm>
            <a:prstGeom prst="leftBrace">
              <a:avLst>
                <a:gd name="adj1" fmla="val 80556"/>
                <a:gd name="adj2" fmla="val 50000"/>
              </a:avLst>
            </a:prstGeom>
            <a:ln w="25400" cap="rnd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Arc ∪">
              <a:extLst>
                <a:ext uri="{FF2B5EF4-FFF2-40B4-BE49-F238E27FC236}">
                  <a16:creationId xmlns:a16="http://schemas.microsoft.com/office/drawing/2014/main" id="{E64B23B5-2C1D-4734-9AFE-40EF3DEEBEA5}"/>
                </a:ext>
              </a:extLst>
            </p:cNvPr>
            <p:cNvSpPr/>
            <p:nvPr/>
          </p:nvSpPr>
          <p:spPr>
            <a:xfrm flipV="1">
              <a:off x="5356728" y="2796776"/>
              <a:ext cx="182880" cy="182880"/>
            </a:xfrm>
            <a:prstGeom prst="arc">
              <a:avLst>
                <a:gd name="adj1" fmla="val 16169631"/>
                <a:gd name="adj2" fmla="val 2717"/>
              </a:avLst>
            </a:prstGeom>
            <a:ln w="25400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/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199FDEA-BC2B-4417-9497-C29DEDE53BA4}"/>
              </a:ext>
            </a:extLst>
          </p:cNvPr>
          <p:cNvCxnSpPr>
            <a:cxnSpLocks/>
          </p:cNvCxnSpPr>
          <p:nvPr/>
        </p:nvCxnSpPr>
        <p:spPr>
          <a:xfrm>
            <a:off x="656565" y="3111810"/>
            <a:ext cx="4791603" cy="0"/>
          </a:xfrm>
          <a:prstGeom prst="line">
            <a:avLst/>
          </a:prstGeom>
          <a:ln w="25400" cap="rnd">
            <a:solidFill>
              <a:srgbClr val="FF942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9C3011C-BA2A-4FEA-8441-D32B60775E72}"/>
              </a:ext>
            </a:extLst>
          </p:cNvPr>
          <p:cNvGrpSpPr/>
          <p:nvPr/>
        </p:nvGrpSpPr>
        <p:grpSpPr>
          <a:xfrm>
            <a:off x="4816667" y="3516855"/>
            <a:ext cx="340399" cy="225023"/>
            <a:chOff x="4816667" y="3381842"/>
            <a:chExt cx="340399" cy="225023"/>
          </a:xfrm>
        </p:grpSpPr>
        <p:sp>
          <p:nvSpPr>
            <p:cNvPr id="15" name="Left Brace 14">
              <a:extLst>
                <a:ext uri="{FF2B5EF4-FFF2-40B4-BE49-F238E27FC236}">
                  <a16:creationId xmlns:a16="http://schemas.microsoft.com/office/drawing/2014/main" id="{96610FAE-5370-4247-A760-74BA6F1E3B15}"/>
                </a:ext>
              </a:extLst>
            </p:cNvPr>
            <p:cNvSpPr/>
            <p:nvPr/>
          </p:nvSpPr>
          <p:spPr>
            <a:xfrm rot="16200000">
              <a:off x="4932041" y="3291831"/>
              <a:ext cx="135013" cy="315036"/>
            </a:xfrm>
            <a:prstGeom prst="leftBrace">
              <a:avLst>
                <a:gd name="adj1" fmla="val 80556"/>
                <a:gd name="adj2" fmla="val 50000"/>
              </a:avLst>
            </a:prstGeom>
            <a:ln w="25400" cap="rnd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Arc ∪">
              <a:extLst>
                <a:ext uri="{FF2B5EF4-FFF2-40B4-BE49-F238E27FC236}">
                  <a16:creationId xmlns:a16="http://schemas.microsoft.com/office/drawing/2014/main" id="{0E3BED74-1E7B-429A-B427-91403827A7C7}"/>
                </a:ext>
              </a:extLst>
            </p:cNvPr>
            <p:cNvSpPr/>
            <p:nvPr/>
          </p:nvSpPr>
          <p:spPr>
            <a:xfrm flipV="1">
              <a:off x="4816667" y="3423985"/>
              <a:ext cx="182880" cy="182880"/>
            </a:xfrm>
            <a:prstGeom prst="arc">
              <a:avLst>
                <a:gd name="adj1" fmla="val 16169631"/>
                <a:gd name="adj2" fmla="val 2717"/>
              </a:avLst>
            </a:prstGeom>
            <a:ln w="25400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/>
              </a:endParaRP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AADADC-9B73-46CC-AFC8-BF357F097F44}"/>
              </a:ext>
            </a:extLst>
          </p:cNvPr>
          <p:cNvCxnSpPr>
            <a:cxnSpLocks/>
          </p:cNvCxnSpPr>
          <p:nvPr/>
        </p:nvCxnSpPr>
        <p:spPr>
          <a:xfrm flipV="1">
            <a:off x="656564" y="3741874"/>
            <a:ext cx="4250735" cy="4"/>
          </a:xfrm>
          <a:prstGeom prst="line">
            <a:avLst/>
          </a:prstGeom>
          <a:ln w="25400" cap="rnd">
            <a:solidFill>
              <a:srgbClr val="FF942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8EC5C8F-C19D-41F6-AB0B-FAB706CDD0A4}"/>
              </a:ext>
            </a:extLst>
          </p:cNvPr>
          <p:cNvCxnSpPr>
            <a:cxnSpLocks/>
          </p:cNvCxnSpPr>
          <p:nvPr/>
        </p:nvCxnSpPr>
        <p:spPr>
          <a:xfrm>
            <a:off x="656564" y="4400288"/>
            <a:ext cx="3690411" cy="0"/>
          </a:xfrm>
          <a:prstGeom prst="line">
            <a:avLst/>
          </a:prstGeom>
          <a:ln w="25400" cap="rnd">
            <a:solidFill>
              <a:srgbClr val="FF942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A78018-1286-4607-9EF3-60A6E8C97E83}"/>
              </a:ext>
            </a:extLst>
          </p:cNvPr>
          <p:cNvGrpSpPr/>
          <p:nvPr/>
        </p:nvGrpSpPr>
        <p:grpSpPr>
          <a:xfrm>
            <a:off x="4256965" y="4175270"/>
            <a:ext cx="182881" cy="225018"/>
            <a:chOff x="4256965" y="4191937"/>
            <a:chExt cx="182881" cy="225018"/>
          </a:xfrm>
        </p:grpSpPr>
        <p:sp>
          <p:nvSpPr>
            <p:cNvPr id="19" name="Arc ∪">
              <a:extLst>
                <a:ext uri="{FF2B5EF4-FFF2-40B4-BE49-F238E27FC236}">
                  <a16:creationId xmlns:a16="http://schemas.microsoft.com/office/drawing/2014/main" id="{C31431B7-F41A-4A71-A77E-AFE8AFB7F982}"/>
                </a:ext>
              </a:extLst>
            </p:cNvPr>
            <p:cNvSpPr/>
            <p:nvPr/>
          </p:nvSpPr>
          <p:spPr>
            <a:xfrm flipV="1">
              <a:off x="4256965" y="4234075"/>
              <a:ext cx="182880" cy="182880"/>
            </a:xfrm>
            <a:prstGeom prst="arc">
              <a:avLst>
                <a:gd name="adj1" fmla="val 16169631"/>
                <a:gd name="adj2" fmla="val 2717"/>
              </a:avLst>
            </a:prstGeom>
            <a:ln w="25400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effectLst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F4E6A71-8F5F-4159-BF5A-98DF193AA0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39845" y="4191937"/>
              <a:ext cx="1" cy="135008"/>
            </a:xfrm>
            <a:prstGeom prst="line">
              <a:avLst/>
            </a:prstGeom>
            <a:ln w="25400" cap="rnd">
              <a:solidFill>
                <a:srgbClr val="FF942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712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7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4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2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74139-E96B-4E5B-9453-B73662342F45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⊆ </a:t>
            </a:r>
            <a:r>
              <a:rPr lang="en-US" dirty="0">
                <a:effectLst/>
              </a:rPr>
              <a:t>Partition</a:t>
            </a:r>
            <a:endParaRPr lang="en-GB" dirty="0">
              <a:effectLst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78944-B9FC-4303-80A8-7D0413E0B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3"/>
            <a:ext cx="8345270" cy="3732892"/>
          </a:xfrm>
          <a:effectLst/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effectLst/>
              </a:rPr>
              <a:t>Split according to change from previous element in </a:t>
            </a:r>
            <a:r>
              <a:rPr lang="en-US" dirty="0">
                <a:effectLst/>
                <a:latin typeface="APL385 Unicode" panose="020B0709000202000203" pitchFamily="49" charset="0"/>
              </a:rPr>
              <a:t>⍺</a:t>
            </a:r>
            <a:r>
              <a:rPr lang="en-US" dirty="0">
                <a:effectLst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increase:	new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≥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decrease/stable:	continue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sz="24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zero:	skip element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4  3  0  4  4  4  5   ⊆   '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Hi_APL</a:t>
            </a:r>
            <a:r>
              <a:rPr lang="en-US" dirty="0">
                <a:effectLst/>
                <a:latin typeface="APL385 Unicode" panose="020B0709000202000203" pitchFamily="49" charset="0"/>
              </a:rPr>
              <a:t>!'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H  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i</a:t>
            </a:r>
            <a:r>
              <a:rPr lang="en-US" dirty="0">
                <a:effectLst/>
                <a:latin typeface="APL385 Unicode" panose="020B0709000202000203" pitchFamily="49" charset="0"/>
              </a:rPr>
              <a:t>  _  A  P  L  !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┌──┬───┬─┐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│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Hi│APL</a:t>
            </a:r>
            <a:r>
              <a:rPr lang="en-US" dirty="0">
                <a:effectLst/>
                <a:latin typeface="APL385 Unicode" panose="020B0709000202000203" pitchFamily="49" charset="0"/>
              </a:rPr>
              <a:t>│!│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└──┴───┴─┘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effectLst/>
            </a:endParaRPr>
          </a:p>
        </p:txBody>
      </p:sp>
      <p:sp>
        <p:nvSpPr>
          <p:cNvPr id="12" name="explain">
            <a:extLst>
              <a:ext uri="{FF2B5EF4-FFF2-40B4-BE49-F238E27FC236}">
                <a16:creationId xmlns:a16="http://schemas.microsoft.com/office/drawing/2014/main" id="{6D8C3D8B-C332-4621-8AC3-BCB6485B60F6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0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≥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≥  ≥ </a:t>
            </a:r>
            <a:r>
              <a:rPr lang="en-US" dirty="0">
                <a:solidFill>
                  <a:srgbClr val="FF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14" name="Rectangle Hi">
            <a:extLst>
              <a:ext uri="{FF2B5EF4-FFF2-40B4-BE49-F238E27FC236}">
                <a16:creationId xmlns:a16="http://schemas.microsoft.com/office/drawing/2014/main" id="{3E5DAFE0-F245-4F9E-80DF-905F756BC2D8}"/>
              </a:ext>
            </a:extLst>
          </p:cNvPr>
          <p:cNvSpPr/>
          <p:nvPr/>
        </p:nvSpPr>
        <p:spPr>
          <a:xfrm>
            <a:off x="836585" y="3066805"/>
            <a:ext cx="1139425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2" name="explain Hi">
            <a:extLst>
              <a:ext uri="{FF2B5EF4-FFF2-40B4-BE49-F238E27FC236}">
                <a16:creationId xmlns:a16="http://schemas.microsoft.com/office/drawing/2014/main" id="{C4DD86AD-73B0-4C4A-B154-E14956F78474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solidFill>
                <a:srgbClr val="00FF0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┌──┐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│Hi│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└──┘</a:t>
            </a:r>
          </a:p>
        </p:txBody>
      </p:sp>
      <p:sp>
        <p:nvSpPr>
          <p:cNvPr id="15" name="Rectangle APL">
            <a:extLst>
              <a:ext uri="{FF2B5EF4-FFF2-40B4-BE49-F238E27FC236}">
                <a16:creationId xmlns:a16="http://schemas.microsoft.com/office/drawing/2014/main" id="{349BBA08-5B51-48E6-9789-E63E7A46D212}"/>
              </a:ext>
            </a:extLst>
          </p:cNvPr>
          <p:cNvSpPr/>
          <p:nvPr/>
        </p:nvSpPr>
        <p:spPr>
          <a:xfrm>
            <a:off x="2771800" y="3066638"/>
            <a:ext cx="1845205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1" name="explain APL">
            <a:extLst>
              <a:ext uri="{FF2B5EF4-FFF2-40B4-BE49-F238E27FC236}">
                <a16:creationId xmlns:a16="http://schemas.microsoft.com/office/drawing/2014/main" id="{28C5618E-3906-4352-9159-A9C6960A3BED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solidFill>
                <a:srgbClr val="00FF0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┌───┐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│APL│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└───┘</a:t>
            </a:r>
          </a:p>
        </p:txBody>
      </p:sp>
      <p:sp>
        <p:nvSpPr>
          <p:cNvPr id="16" name="Rectangle !">
            <a:extLst>
              <a:ext uri="{FF2B5EF4-FFF2-40B4-BE49-F238E27FC236}">
                <a16:creationId xmlns:a16="http://schemas.microsoft.com/office/drawing/2014/main" id="{F3E88E6C-FC7B-4B5F-B5AC-C5ADBC73174E}"/>
              </a:ext>
            </a:extLst>
          </p:cNvPr>
          <p:cNvSpPr/>
          <p:nvPr/>
        </p:nvSpPr>
        <p:spPr>
          <a:xfrm>
            <a:off x="4617006" y="3066638"/>
            <a:ext cx="765084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3" name="explain !">
            <a:extLst>
              <a:ext uri="{FF2B5EF4-FFF2-40B4-BE49-F238E27FC236}">
                <a16:creationId xmlns:a16="http://schemas.microsoft.com/office/drawing/2014/main" id="{02D89F0F-6A6F-4F43-B293-2C40313EE3FC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solidFill>
                <a:srgbClr val="00FF0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    ┌─┐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    │!│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    └─┘</a:t>
            </a:r>
          </a:p>
        </p:txBody>
      </p:sp>
      <p:sp>
        <p:nvSpPr>
          <p:cNvPr id="24" name="Rectangle _">
            <a:extLst>
              <a:ext uri="{FF2B5EF4-FFF2-40B4-BE49-F238E27FC236}">
                <a16:creationId xmlns:a16="http://schemas.microsoft.com/office/drawing/2014/main" id="{2CE1DA83-1831-4289-80C3-713752CCF5D8}"/>
              </a:ext>
            </a:extLst>
          </p:cNvPr>
          <p:cNvSpPr/>
          <p:nvPr/>
        </p:nvSpPr>
        <p:spPr>
          <a:xfrm>
            <a:off x="1976009" y="3066638"/>
            <a:ext cx="795789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070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22" grpId="0"/>
      <p:bldP spid="22" grpId="1"/>
      <p:bldP spid="15" grpId="0" animBg="1"/>
      <p:bldP spid="15" grpId="1" animBg="1"/>
      <p:bldP spid="21" grpId="0"/>
      <p:bldP spid="21" grpId="1"/>
      <p:bldP spid="16" grpId="0" animBg="1"/>
      <p:bldP spid="23" grpId="0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74139-E96B-4E5B-9453-B73662342F45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⊆ </a:t>
            </a:r>
            <a:r>
              <a:rPr lang="en-US" dirty="0">
                <a:effectLst/>
              </a:rPr>
              <a:t>Partition:</a:t>
            </a:r>
            <a:r>
              <a:rPr lang="en-US" sz="3300" b="0" i="1" dirty="0">
                <a:latin typeface="Trebuchet MS" panose="020B0603020202020204" pitchFamily="34" charset="0"/>
              </a:rPr>
              <a:t> Boolean</a:t>
            </a:r>
            <a:r>
              <a:rPr lang="en-US" b="0" i="1" dirty="0">
                <a:latin typeface="Trebuchet MS" panose="020B0603020202020204" pitchFamily="34" charset="0"/>
              </a:rPr>
              <a:t> </a:t>
            </a:r>
            <a:r>
              <a:rPr lang="en-US" b="0" dirty="0">
                <a:latin typeface="APL385 Unicode" panose="020B0709000202000203" pitchFamily="49" charset="0"/>
              </a:rPr>
              <a:t>⍺</a:t>
            </a:r>
            <a:endParaRPr lang="en-GB" b="0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78944-B9FC-4303-80A8-7D0413E0B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3"/>
            <a:ext cx="8345270" cy="3732892"/>
          </a:xfrm>
          <a:effectLst/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/>
              <a:t>Split according to change from previous element in </a:t>
            </a:r>
            <a:r>
              <a:rPr lang="en-US" dirty="0">
                <a:latin typeface="APL385 Unicode" panose="020B0709000202000203" pitchFamily="49" charset="0"/>
              </a:rPr>
              <a:t>⍺</a:t>
            </a:r>
            <a:r>
              <a:rPr lang="en-US" dirty="0"/>
              <a:t>:</a:t>
            </a: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increase:	new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=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decrease/stable:	continue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205163" algn="l"/>
              </a:tabLst>
            </a:pPr>
            <a:r>
              <a:rPr lang="en-US" sz="24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zero:	skip element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1  1  0  1  1  1  1   ⊆   '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Hi_APL</a:t>
            </a:r>
            <a:r>
              <a:rPr lang="en-US" dirty="0">
                <a:effectLst/>
                <a:latin typeface="APL385 Unicode" panose="020B0709000202000203" pitchFamily="49" charset="0"/>
              </a:rPr>
              <a:t>!'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H  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i</a:t>
            </a:r>
            <a:r>
              <a:rPr lang="en-US" dirty="0">
                <a:effectLst/>
                <a:latin typeface="APL385 Unicode" panose="020B0709000202000203" pitchFamily="49" charset="0"/>
              </a:rPr>
              <a:t>  _  A  P  L  !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┌──┬────┐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│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Hi│APL</a:t>
            </a:r>
            <a:r>
              <a:rPr lang="en-US" dirty="0">
                <a:effectLst/>
                <a:latin typeface="APL385 Unicode" panose="020B0709000202000203" pitchFamily="49" charset="0"/>
              </a:rPr>
              <a:t>!│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└──┴────┘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effectLst/>
            </a:endParaRPr>
          </a:p>
        </p:txBody>
      </p:sp>
      <p:sp>
        <p:nvSpPr>
          <p:cNvPr id="12" name="explain">
            <a:extLst>
              <a:ext uri="{FF2B5EF4-FFF2-40B4-BE49-F238E27FC236}">
                <a16:creationId xmlns:a16="http://schemas.microsoft.com/office/drawing/2014/main" id="{6D8C3D8B-C332-4621-8AC3-BCB6485B60F6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0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≥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&lt;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≥  ≥  ≥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14" name="Rectangle Hi">
            <a:extLst>
              <a:ext uri="{FF2B5EF4-FFF2-40B4-BE49-F238E27FC236}">
                <a16:creationId xmlns:a16="http://schemas.microsoft.com/office/drawing/2014/main" id="{3E5DAFE0-F245-4F9E-80DF-905F756BC2D8}"/>
              </a:ext>
            </a:extLst>
          </p:cNvPr>
          <p:cNvSpPr/>
          <p:nvPr/>
        </p:nvSpPr>
        <p:spPr>
          <a:xfrm>
            <a:off x="836585" y="3066805"/>
            <a:ext cx="1139425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2" name="explain Hi">
            <a:extLst>
              <a:ext uri="{FF2B5EF4-FFF2-40B4-BE49-F238E27FC236}">
                <a16:creationId xmlns:a16="http://schemas.microsoft.com/office/drawing/2014/main" id="{C4DD86AD-73B0-4C4A-B154-E14956F78474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solidFill>
                <a:srgbClr val="00FF0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┌──┐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│Hi│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└──┘</a:t>
            </a:r>
          </a:p>
        </p:txBody>
      </p:sp>
      <p:sp>
        <p:nvSpPr>
          <p:cNvPr id="15" name="Rectangle APL!">
            <a:extLst>
              <a:ext uri="{FF2B5EF4-FFF2-40B4-BE49-F238E27FC236}">
                <a16:creationId xmlns:a16="http://schemas.microsoft.com/office/drawing/2014/main" id="{349BBA08-5B51-48E6-9789-E63E7A46D212}"/>
              </a:ext>
            </a:extLst>
          </p:cNvPr>
          <p:cNvSpPr/>
          <p:nvPr/>
        </p:nvSpPr>
        <p:spPr>
          <a:xfrm>
            <a:off x="2771800" y="3066638"/>
            <a:ext cx="2610290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1" name="explain APL!">
            <a:extLst>
              <a:ext uri="{FF2B5EF4-FFF2-40B4-BE49-F238E27FC236}">
                <a16:creationId xmlns:a16="http://schemas.microsoft.com/office/drawing/2014/main" id="{28C5618E-3906-4352-9159-A9C6960A3BED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solidFill>
                <a:srgbClr val="00FF0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┌────┐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│APL!│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  └────┘</a:t>
            </a:r>
          </a:p>
        </p:txBody>
      </p:sp>
      <p:sp>
        <p:nvSpPr>
          <p:cNvPr id="24" name="Rectangle _">
            <a:extLst>
              <a:ext uri="{FF2B5EF4-FFF2-40B4-BE49-F238E27FC236}">
                <a16:creationId xmlns:a16="http://schemas.microsoft.com/office/drawing/2014/main" id="{2CE1DA83-1831-4289-80C3-713752CCF5D8}"/>
              </a:ext>
            </a:extLst>
          </p:cNvPr>
          <p:cNvSpPr/>
          <p:nvPr/>
        </p:nvSpPr>
        <p:spPr>
          <a:xfrm>
            <a:off x="1976009" y="3066638"/>
            <a:ext cx="795789" cy="82296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D35952A7-0C40-4118-B038-0CE0B5D31D0A}"/>
              </a:ext>
            </a:extLst>
          </p:cNvPr>
          <p:cNvSpPr/>
          <p:nvPr/>
        </p:nvSpPr>
        <p:spPr>
          <a:xfrm>
            <a:off x="6282190" y="1650409"/>
            <a:ext cx="2115235" cy="1440160"/>
          </a:xfrm>
          <a:prstGeom prst="cloudCallout">
            <a:avLst>
              <a:gd name="adj1" fmla="val -61400"/>
              <a:gd name="adj2" fmla="val 5960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(≠⊆⊢)</a:t>
            </a:r>
            <a:endParaRPr lang="en-GB" sz="3600" dirty="0">
              <a:solidFill>
                <a:schemeClr val="accent4">
                  <a:lumMod val="50000"/>
                </a:schemeClr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6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22" grpId="0"/>
      <p:bldP spid="22" grpId="1"/>
      <p:bldP spid="15" grpId="0" animBg="1"/>
      <p:bldP spid="15" grpId="1" animBg="1"/>
      <p:bldP spid="21" grpId="0"/>
      <p:bldP spid="21" grpId="1"/>
      <p:bldP spid="24" grpId="0" animBg="1"/>
      <p:bldP spid="24" grpId="1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74139-E96B-4E5B-9453-B73662342F45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⊆ </a:t>
            </a:r>
            <a:r>
              <a:rPr lang="en-US" dirty="0">
                <a:effectLst/>
              </a:rPr>
              <a:t>Partition:</a:t>
            </a:r>
            <a:r>
              <a:rPr lang="en-US" sz="3300" b="0" i="1" dirty="0">
                <a:latin typeface="Trebuchet MS" panose="020B0603020202020204" pitchFamily="34" charset="0"/>
              </a:rPr>
              <a:t> Boolean</a:t>
            </a:r>
            <a:r>
              <a:rPr lang="en-US" b="0" i="1" dirty="0">
                <a:latin typeface="Trebuchet MS" panose="020B0603020202020204" pitchFamily="34" charset="0"/>
              </a:rPr>
              <a:t> </a:t>
            </a:r>
            <a:r>
              <a:rPr lang="en-US" b="0" dirty="0">
                <a:latin typeface="APL385 Unicode" panose="020B0709000202000203" pitchFamily="49" charset="0"/>
              </a:rPr>
              <a:t>⍺</a:t>
            </a:r>
            <a:endParaRPr lang="en-GB" b="0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78944-B9FC-4303-80A8-7D0413E0B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3"/>
            <a:ext cx="8345270" cy="3732892"/>
          </a:xfrm>
          <a:effectLst/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effectLst/>
              </a:rPr>
              <a:t>Split value: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sz="2000" dirty="0">
                <a:solidFill>
                  <a:srgbClr val="FF9421"/>
                </a:solidFill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one:	new/continue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dirty="0">
                <a:solidFill>
                  <a:schemeClr val="bg1"/>
                </a:solidFill>
                <a:effectLst/>
                <a:latin typeface="APL385 Unicode" panose="020B0709000202000203" pitchFamily="49" charset="0"/>
              </a:rPr>
              <a:t> = </a:t>
            </a:r>
            <a:r>
              <a:rPr lang="en-US" dirty="0">
                <a:solidFill>
                  <a:schemeClr val="bg1"/>
                </a:solidFill>
                <a:effectLst/>
              </a:rPr>
              <a:t>decrease/stable:	continue partition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24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</a:rPr>
              <a:t>zero:	skip element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1  1  0  1  1  1  1   ⊆   '</a:t>
            </a:r>
            <a:r>
              <a:rPr lang="en-US" dirty="0" err="1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Hi</a:t>
            </a:r>
            <a:r>
              <a:rPr lang="en-US" dirty="0" err="1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_</a:t>
            </a:r>
            <a:r>
              <a:rPr lang="en-US" dirty="0" err="1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APL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!</a:t>
            </a:r>
            <a:r>
              <a:rPr lang="en-US" dirty="0">
                <a:effectLst/>
                <a:latin typeface="APL385 Unicode" panose="020B0709000202000203" pitchFamily="49" charset="0"/>
              </a:rPr>
              <a:t>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H  </a:t>
            </a:r>
            <a:r>
              <a:rPr lang="en-US" dirty="0" err="1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i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_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  A  P  L  !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┌──┬────┐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│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Hi│APL</a:t>
            </a:r>
            <a:r>
              <a:rPr lang="en-US" dirty="0">
                <a:effectLst/>
                <a:latin typeface="APL385 Unicode" panose="020B0709000202000203" pitchFamily="49" charset="0"/>
              </a:rPr>
              <a:t>!│</a:t>
            </a:r>
          </a:p>
          <a:p>
            <a:pPr marL="0" indent="0">
              <a:lnSpc>
                <a:spcPct val="5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└──┴────┘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effectLst/>
            </a:endParaRPr>
          </a:p>
        </p:txBody>
      </p:sp>
      <p:sp>
        <p:nvSpPr>
          <p:cNvPr id="12" name="explain">
            <a:extLst>
              <a:ext uri="{FF2B5EF4-FFF2-40B4-BE49-F238E27FC236}">
                <a16:creationId xmlns:a16="http://schemas.microsoft.com/office/drawing/2014/main" id="{6D8C3D8B-C332-4621-8AC3-BCB6485B60F6}"/>
              </a:ext>
            </a:extLst>
          </p:cNvPr>
          <p:cNvSpPr txBox="1">
            <a:spLocks/>
          </p:cNvSpPr>
          <p:nvPr/>
        </p:nvSpPr>
        <p:spPr>
          <a:xfrm>
            <a:off x="341530" y="1224123"/>
            <a:ext cx="8345270" cy="341785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3205163" algn="l"/>
              </a:tabLst>
            </a:pPr>
            <a:endParaRPr lang="en-US" dirty="0"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0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0=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dirty="0">
                <a:solidFill>
                  <a:srgbClr val="00FF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1600" dirty="0">
                <a:solidFill>
                  <a:srgbClr val="00B050"/>
                </a:solidFill>
                <a:latin typeface="APL385 Unicode" panose="020B0709000202000203" pitchFamily="49" charset="0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APL385 Unicode" panose="020B0709000202000203" pitchFamily="49" charset="0"/>
              </a:rPr>
              <a:t>1=</a:t>
            </a:r>
            <a:endParaRPr lang="en-US" dirty="0">
              <a:solidFill>
                <a:srgbClr val="0070C0"/>
              </a:solidFill>
              <a:effectLst/>
              <a:latin typeface="APL385 Unicode" panose="020B0709000202000203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prstClr val="white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9BAC0571-B6D6-4B5B-B43E-60F7FC431179}"/>
              </a:ext>
            </a:extLst>
          </p:cNvPr>
          <p:cNvSpPr/>
          <p:nvPr/>
        </p:nvSpPr>
        <p:spPr>
          <a:xfrm>
            <a:off x="6282190" y="1650409"/>
            <a:ext cx="2115235" cy="1440160"/>
          </a:xfrm>
          <a:prstGeom prst="cloudCallout">
            <a:avLst>
              <a:gd name="adj1" fmla="val -61400"/>
              <a:gd name="adj2" fmla="val 6179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accent4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  <a:t>(≠⊆⊢)</a:t>
            </a:r>
            <a:endParaRPr lang="en-GB" sz="3600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844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AC2C8-4A5D-4EED-8910-17CDDAB22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PL385 Unicode" panose="020B0709000202000203" pitchFamily="49" charset="0"/>
              </a:rPr>
              <a:t>⎕DL⎕</a:t>
            </a:r>
            <a:endParaRPr lang="en-GB" dirty="0">
              <a:latin typeface="APL385 Unicode" panose="020B0709000202000203" pitchFamily="49" charset="0"/>
            </a:endParaRP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2ED91E27-159E-454D-AD57-138021384C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6394" y="1266825"/>
            <a:ext cx="3351213" cy="3351213"/>
          </a:xfrm>
        </p:spPr>
      </p:pic>
    </p:spTree>
    <p:extLst>
      <p:ext uri="{BB962C8B-B14F-4D97-AF65-F5344CB8AC3E}">
        <p14:creationId xmlns:p14="http://schemas.microsoft.com/office/powerpoint/2010/main" val="160008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PL385 Unicode" panose="020B0709000202000203" pitchFamily="49" charset="0"/>
              </a:rPr>
              <a:t>DateStamp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723666" cy="339447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Given a timestamp in </a:t>
            </a:r>
            <a:r>
              <a:rPr lang="en-US" sz="2400" dirty="0">
                <a:latin typeface="APL385 Unicode" panose="020B0709000202000203" pitchFamily="49" charset="0"/>
              </a:rPr>
              <a:t>⎕TS</a:t>
            </a:r>
            <a:r>
              <a:rPr lang="en-US" sz="2400" dirty="0"/>
              <a:t> form </a:t>
            </a:r>
            <a:br>
              <a:rPr lang="en-US" sz="2400" dirty="0"/>
            </a:br>
            <a:r>
              <a:rPr lang="en-US" sz="2400" dirty="0"/>
              <a:t>(Y M D h m s t), return a 10-element </a:t>
            </a:r>
            <a:br>
              <a:rPr lang="en-US" sz="2400" dirty="0"/>
            </a:br>
            <a:r>
              <a:rPr lang="en-US" sz="2400" dirty="0"/>
              <a:t>character vector like </a:t>
            </a:r>
            <a:r>
              <a:rPr lang="en-US" sz="2400" dirty="0">
                <a:latin typeface="APL385 Unicode" panose="020B0709000202000203" pitchFamily="49" charset="0"/>
              </a:rPr>
              <a:t>'YYYY-MM-DD'</a:t>
            </a:r>
            <a:r>
              <a:rPr lang="en-US" sz="2400" dirty="0"/>
              <a:t>. </a:t>
            </a:r>
            <a:br>
              <a:rPr lang="en-US" sz="2400" dirty="0"/>
            </a:br>
            <a:r>
              <a:rPr lang="en-US" sz="2400" dirty="0"/>
              <a:t>You may assume that the year has four digits.</a:t>
            </a:r>
            <a:endParaRPr lang="en-US" sz="24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dirty="0"/>
              <a:t>Examples:</a:t>
            </a:r>
            <a:br>
              <a:rPr lang="en-GB" sz="2400" dirty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DateStamp</a:t>
            </a:r>
            <a:r>
              <a:rPr lang="en-GB" sz="2400" dirty="0">
                <a:latin typeface="APL385 Unicode" panose="020B0709000202000203" pitchFamily="49" charset="0"/>
              </a:rPr>
              <a:t> 1966 11 27 15 53 59 0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196</a:t>
            </a:r>
            <a:r>
              <a:rPr lang="en-GB" sz="2400" dirty="0">
                <a:effectLst/>
                <a:latin typeface="APL385 Unicode" panose="020B0709000202000203" pitchFamily="49" charset="0"/>
              </a:rPr>
              <a:t>6-11-27</a:t>
            </a:r>
            <a:br>
              <a:rPr lang="en-GB" sz="2400" dirty="0">
                <a:effectLst/>
                <a:latin typeface="APL385 Unicode" panose="020B0709000202000203" pitchFamily="49" charset="0"/>
              </a:rPr>
            </a:br>
            <a:r>
              <a:rPr lang="en-GB" sz="2400" dirty="0">
                <a:effectLst/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effectLst/>
                <a:latin typeface="APL385 Unicode" panose="020B0709000202000203" pitchFamily="49" charset="0"/>
              </a:rPr>
              <a:t>DateStamp</a:t>
            </a:r>
            <a:r>
              <a:rPr lang="en-GB" sz="2400" dirty="0">
                <a:effectLst/>
                <a:latin typeface="APL385 Unicode" panose="020B0709000202000203" pitchFamily="49" charset="0"/>
              </a:rPr>
              <a:t> ⎕TS</a:t>
            </a:r>
            <a:br>
              <a:rPr lang="en-GB" sz="2400" dirty="0">
                <a:effectLst/>
                <a:latin typeface="APL385 Unicode" panose="020B0709000202000203" pitchFamily="49" charset="0"/>
              </a:rPr>
            </a:br>
            <a:r>
              <a:rPr lang="en-GB" sz="2400" dirty="0">
                <a:effectLst/>
                <a:latin typeface="APL385 Unicode" panose="020B0709000202000203" pitchFamily="49" charset="0"/>
              </a:rPr>
              <a:t>2019-09-</a:t>
            </a:r>
            <a:r>
              <a:rPr lang="en-GB" sz="2400" dirty="0">
                <a:latin typeface="APL385 Unicode" panose="020B0709000202000203" pitchFamily="49" charset="0"/>
              </a:rPr>
              <a:t>12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C461E9C-8977-45A6-B867-34818DB6D38E}"/>
              </a:ext>
            </a:extLst>
          </p:cNvPr>
          <p:cNvSpPr txBox="1">
            <a:spLocks/>
          </p:cNvSpPr>
          <p:nvPr/>
        </p:nvSpPr>
        <p:spPr>
          <a:xfrm>
            <a:off x="341530" y="1224124"/>
            <a:ext cx="8055895" cy="3237836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400" dirty="0"/>
              <a:t>Given a timestamp in </a:t>
            </a:r>
            <a:r>
              <a:rPr lang="en-US" sz="2400" dirty="0">
                <a:latin typeface="APL385 Unicode" panose="020B0709000202000203" pitchFamily="49" charset="0"/>
              </a:rPr>
              <a:t>⎕TS</a:t>
            </a:r>
            <a:r>
              <a:rPr lang="en-US" sz="2400" dirty="0"/>
              <a:t> form </a:t>
            </a:r>
            <a:br>
              <a:rPr lang="en-US" sz="2400" dirty="0"/>
            </a:br>
            <a:r>
              <a:rPr lang="en-US" sz="2400" dirty="0"/>
              <a:t>(Y M D h m s t), return a 10-element </a:t>
            </a:r>
            <a:br>
              <a:rPr lang="en-US" sz="2400" dirty="0"/>
            </a:br>
            <a:r>
              <a:rPr lang="en-US" sz="2400" dirty="0"/>
              <a:t>character vector like </a:t>
            </a:r>
            <a:r>
              <a:rPr lang="en-US" sz="2400" dirty="0">
                <a:latin typeface="APL385 Unicode" panose="020B0709000202000203" pitchFamily="49" charset="0"/>
              </a:rPr>
              <a:t>'YYYY</a:t>
            </a: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-M</a:t>
            </a:r>
            <a:r>
              <a:rPr lang="en-US" sz="2400" dirty="0">
                <a:latin typeface="APL385 Unicode" panose="020B0709000202000203" pitchFamily="49" charset="0"/>
              </a:rPr>
              <a:t>M</a:t>
            </a:r>
            <a:r>
              <a:rPr lang="en-US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-D</a:t>
            </a:r>
            <a:r>
              <a:rPr lang="en-US" sz="2400" dirty="0">
                <a:latin typeface="APL385 Unicode" panose="020B0709000202000203" pitchFamily="49" charset="0"/>
              </a:rPr>
              <a:t>D'</a:t>
            </a:r>
            <a:r>
              <a:rPr lang="en-US" sz="2400" dirty="0"/>
              <a:t>. </a:t>
            </a:r>
            <a:br>
              <a:rPr lang="en-US" sz="2400" dirty="0"/>
            </a:br>
            <a:r>
              <a:rPr lang="en-US" sz="2400" dirty="0"/>
              <a:t>You may assume that the year has four digits.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GB" sz="2400" dirty="0"/>
              <a:t>Examples:</a:t>
            </a:r>
            <a:br>
              <a:rPr lang="en-GB" sz="2400" dirty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DateStamp</a:t>
            </a:r>
            <a:r>
              <a:rPr lang="en-GB" sz="2400" dirty="0">
                <a:latin typeface="APL385 Unicode" panose="020B0709000202000203" pitchFamily="49" charset="0"/>
              </a:rPr>
              <a:t> 1966 11 27 15 53 59 0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1966</a:t>
            </a: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</a:t>
            </a:r>
            <a:r>
              <a:rPr lang="en-GB" sz="2400" dirty="0">
                <a:latin typeface="APL385 Unicode" panose="020B0709000202000203" pitchFamily="49" charset="0"/>
              </a:rPr>
              <a:t>11</a:t>
            </a: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</a:t>
            </a:r>
            <a:r>
              <a:rPr lang="en-GB" sz="2400" dirty="0">
                <a:latin typeface="APL385 Unicode" panose="020B0709000202000203" pitchFamily="49" charset="0"/>
              </a:rPr>
              <a:t>27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DateStamp</a:t>
            </a:r>
            <a:r>
              <a:rPr lang="en-GB" sz="2400" dirty="0">
                <a:latin typeface="APL385 Unicode" panose="020B0709000202000203" pitchFamily="49" charset="0"/>
              </a:rPr>
              <a:t> ⎕TS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2019</a:t>
            </a: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-0</a:t>
            </a:r>
            <a:r>
              <a:rPr lang="en-GB" sz="2400" dirty="0">
                <a:latin typeface="APL385 Unicode" panose="020B0709000202000203" pitchFamily="49" charset="0"/>
              </a:rPr>
              <a:t>9</a:t>
            </a:r>
            <a:r>
              <a:rPr lang="en-GB" sz="2400" dirty="0">
                <a:solidFill>
                  <a:srgbClr val="FF9421"/>
                </a:solidFill>
                <a:latin typeface="APL385 Unicode" panose="020B0709000202000203" pitchFamily="49" charset="0"/>
              </a:rPr>
              <a:t>-</a:t>
            </a:r>
            <a:r>
              <a:rPr lang="en-GB" sz="2400" dirty="0">
                <a:latin typeface="APL385 Unicode" panose="020B0709000202000203" pitchFamily="49" charset="0"/>
              </a:rPr>
              <a:t>12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E2415C-AF59-4FEB-958C-489B31B89663}"/>
              </a:ext>
            </a:extLst>
          </p:cNvPr>
          <p:cNvGrpSpPr/>
          <p:nvPr/>
        </p:nvGrpSpPr>
        <p:grpSpPr>
          <a:xfrm>
            <a:off x="5967155" y="681540"/>
            <a:ext cx="2966678" cy="1440160"/>
            <a:chOff x="5427095" y="1851670"/>
            <a:chExt cx="2966678" cy="144016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6" name="Thought Bubble: Cloud 5">
              <a:extLst>
                <a:ext uri="{FF2B5EF4-FFF2-40B4-BE49-F238E27FC236}">
                  <a16:creationId xmlns:a16="http://schemas.microsoft.com/office/drawing/2014/main" id="{BFE99822-5FC8-4099-8F8A-107BD8C734CD}"/>
                </a:ext>
              </a:extLst>
            </p:cNvPr>
            <p:cNvSpPr/>
            <p:nvPr/>
          </p:nvSpPr>
          <p:spPr>
            <a:xfrm>
              <a:off x="5427095" y="1851670"/>
              <a:ext cx="2966678" cy="1440160"/>
            </a:xfrm>
            <a:prstGeom prst="cloudCallout">
              <a:avLst>
                <a:gd name="adj1" fmla="val -69902"/>
                <a:gd name="adj2" fmla="val 4938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endParaRPr lang="en-GB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F4FFFA0-082A-4479-8D0F-B30FAFEA36F5}"/>
                </a:ext>
              </a:extLst>
            </p:cNvPr>
            <p:cNvSpPr txBox="1"/>
            <p:nvPr/>
          </p:nvSpPr>
          <p:spPr>
            <a:xfrm>
              <a:off x="5430747" y="1971585"/>
              <a:ext cx="2963026" cy="120032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4">
                      <a:lumMod val="50000"/>
                    </a:schemeClr>
                  </a:solidFill>
                </a:rPr>
                <a:t>Richard Smith's</a:t>
              </a:r>
              <a:br>
                <a:rPr lang="en-US" sz="2400" dirty="0">
                  <a:solidFill>
                    <a:schemeClr val="accent4">
                      <a:lumMod val="50000"/>
                    </a:schemeClr>
                  </a:solidFill>
                  <a:latin typeface="APL385 Unicode" panose="020B0709000202000203" pitchFamily="49" charset="0"/>
                </a:rPr>
              </a:br>
              <a:r>
                <a:rPr lang="en-US" sz="2400" dirty="0">
                  <a:solidFill>
                    <a:schemeClr val="accent4">
                      <a:lumMod val="50000"/>
                    </a:schemeClr>
                  </a:solidFill>
                  <a:latin typeface="APL385 Unicode" panose="020B0709000202000203" pitchFamily="49" charset="0"/>
                </a:rPr>
                <a:t>'YYYY-MM-DD'∘⎕DT</a:t>
              </a:r>
              <a:br>
                <a:rPr lang="en-US" sz="2400" dirty="0">
                  <a:solidFill>
                    <a:schemeClr val="accent4">
                      <a:lumMod val="50000"/>
                    </a:schemeClr>
                  </a:solidFill>
                  <a:latin typeface="APL385 Unicode" panose="020B0709000202000203" pitchFamily="49" charset="0"/>
                </a:rPr>
              </a:br>
              <a:r>
                <a:rPr lang="en-US" sz="2400" dirty="0">
                  <a:solidFill>
                    <a:schemeClr val="accent4">
                      <a:lumMod val="50000"/>
                    </a:schemeClr>
                  </a:solidFill>
                </a:rPr>
                <a:t>in 18.0</a:t>
              </a:r>
              <a:endParaRPr lang="en-GB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77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A5422-AFFD-4AC6-A328-265F3619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⛳️ </a:t>
            </a:r>
            <a:r>
              <a:rPr lang="en-US" b="0" dirty="0"/>
              <a:t> </a:t>
            </a:r>
            <a:r>
              <a:rPr lang="en-US" dirty="0"/>
              <a:t>Code golf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E0EAB-CF7F-4CE9-B771-1B07C3586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6605"/>
            <a:ext cx="8163907" cy="332801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is a type of recreational computer programming competition in which participants strive to achieve the shortest possible source code…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… </a:t>
            </a:r>
            <a:r>
              <a:rPr lang="en-GB" sz="3200" dirty="0"/>
              <a:t>known to have been popular with earlier </a:t>
            </a:r>
            <a:br>
              <a:rPr lang="en-GB" sz="3200" dirty="0"/>
            </a:br>
            <a:r>
              <a:rPr lang="en-GB" sz="3200" dirty="0"/>
              <a:t>APL hackers.</a:t>
            </a:r>
            <a:r>
              <a:rPr lang="en-GB" sz="3200" baseline="30000" dirty="0"/>
              <a:t>[Wikipedia]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B59A51-BEAC-45B4-8EA1-D41DD019D83B}"/>
              </a:ext>
            </a:extLst>
          </p:cNvPr>
          <p:cNvSpPr txBox="1"/>
          <p:nvPr/>
        </p:nvSpPr>
        <p:spPr>
          <a:xfrm>
            <a:off x="2366755" y="3156815"/>
            <a:ext cx="6320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400" dirty="0">
                <a:ln w="285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254000">
                    <a:schemeClr val="tx1">
                      <a:alpha val="6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nk Free" panose="03080402000500000000" pitchFamily="66" charset="0"/>
              </a:rPr>
              <a:t>remain           </a:t>
            </a:r>
            <a:r>
              <a:rPr lang="en-US" sz="1000" spc="400" dirty="0">
                <a:ln w="285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254000">
                    <a:schemeClr val="tx1">
                      <a:alpha val="6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en-US" sz="4000" spc="400" dirty="0">
                <a:ln w="285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254000">
                    <a:schemeClr val="tx1">
                      <a:alpha val="6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nk Free" panose="03080402000500000000" pitchFamily="66" charset="0"/>
              </a:rPr>
              <a:t>today's</a:t>
            </a:r>
            <a:endParaRPr lang="en-GB" sz="4000" spc="400" dirty="0">
              <a:ln w="28575">
                <a:solidFill>
                  <a:srgbClr val="FFFF00"/>
                </a:solidFill>
              </a:ln>
              <a:solidFill>
                <a:srgbClr val="FFFF00"/>
              </a:solidFill>
              <a:effectLst>
                <a:glow rad="254000">
                  <a:schemeClr val="tx1">
                    <a:alpha val="6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EEC14E-0055-4D14-8525-F28CA31B9497}"/>
              </a:ext>
            </a:extLst>
          </p:cNvPr>
          <p:cNvSpPr/>
          <p:nvPr/>
        </p:nvSpPr>
        <p:spPr>
          <a:xfrm>
            <a:off x="2996825" y="0"/>
            <a:ext cx="3105345" cy="366505"/>
          </a:xfrm>
          <a:prstGeom prst="rect">
            <a:avLst/>
          </a:prstGeom>
          <a:solidFill>
            <a:srgbClr val="ED7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94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078E9-DA7B-4D3C-A7E1-5C66DEA76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GB" sz="3200" dirty="0"/>
              <a:t>At operator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AE9F7-B748-4625-9254-12035E3A2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394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(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mod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 @ </a:t>
            </a:r>
            <a:r>
              <a:rPr lang="en-GB" sz="2000" dirty="0" err="1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sel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) ⍵  ⍝ say: "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mod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at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GB" sz="2000" dirty="0" err="1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sel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in ⍵"</a:t>
            </a:r>
          </a:p>
          <a:p>
            <a:pPr marL="0" indent="0">
              <a:buNone/>
            </a:pPr>
            <a:endParaRPr lang="en-GB" sz="2000" dirty="0">
              <a:effectLst/>
            </a:endParaRPr>
          </a:p>
          <a:p>
            <a:pPr marL="0" indent="0">
              <a:buNone/>
            </a:pPr>
            <a:r>
              <a:rPr lang="en-GB" sz="2000" dirty="0">
                <a:effectLst/>
              </a:rPr>
              <a:t>Right operand </a:t>
            </a:r>
            <a:r>
              <a:rPr lang="en-GB" sz="2000" dirty="0" err="1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sel</a:t>
            </a:r>
            <a:r>
              <a:rPr lang="en-GB" sz="2000" dirty="0">
                <a:effectLst/>
              </a:rPr>
              <a:t> selects items of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⍵</a:t>
            </a:r>
            <a:r>
              <a:rPr lang="en-GB" sz="2000" dirty="0">
                <a:effectLst/>
              </a:rPr>
              <a:t> to modify (or replace).</a:t>
            </a:r>
          </a:p>
          <a:p>
            <a:pPr marL="0" indent="0">
              <a:buNone/>
            </a:pPr>
            <a:r>
              <a:rPr lang="en-GB" sz="2000" dirty="0">
                <a:effectLst/>
              </a:rPr>
              <a:t>Left operand 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mod</a:t>
            </a:r>
            <a:r>
              <a:rPr lang="en-GB" sz="2000" dirty="0">
                <a:effectLst/>
              </a:rPr>
              <a:t> says how to modify them (or what to replace them with).</a:t>
            </a:r>
          </a:p>
          <a:p>
            <a:pPr marL="0" indent="0">
              <a:buNone/>
            </a:pPr>
            <a:endParaRPr lang="en-GB" sz="2000" dirty="0">
              <a:effectLst/>
            </a:endParaRPr>
          </a:p>
          <a:p>
            <a:pPr marL="0" indent="0"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      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100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 ×@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(2∘|)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 ⍳7       ⍝ "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100-fold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at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odd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items"</a:t>
            </a:r>
          </a:p>
          <a:p>
            <a:pPr marL="0" indent="0"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100 2 300 4 500 6 700</a:t>
            </a:r>
          </a:p>
          <a:p>
            <a:pPr marL="0" indent="0">
              <a:buNone/>
            </a:pPr>
            <a:r>
              <a:rPr lang="pt-BR" sz="2000" dirty="0">
                <a:effectLst/>
                <a:latin typeface="APL385 Unicode" panose="020B0709000202000203" pitchFamily="49" charset="0"/>
              </a:rPr>
              <a:t>      (</a:t>
            </a:r>
            <a:r>
              <a:rPr lang="pt-BR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'*'</a:t>
            </a:r>
            <a:r>
              <a:rPr lang="pt-BR" sz="2000" dirty="0">
                <a:effectLst/>
                <a:latin typeface="APL385 Unicode" panose="020B0709000202000203" pitchFamily="49" charset="0"/>
              </a:rPr>
              <a:t> @ </a:t>
            </a:r>
            <a:r>
              <a:rPr lang="pt-BR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2 4</a:t>
            </a:r>
            <a:r>
              <a:rPr lang="pt-BR" sz="2000" dirty="0">
                <a:effectLst/>
                <a:latin typeface="APL385 Unicode" panose="020B0709000202000203" pitchFamily="49" charset="0"/>
              </a:rPr>
              <a:t>) 'Hello'  ⍝ "</a:t>
            </a:r>
            <a:r>
              <a:rPr lang="pt-BR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* </a:t>
            </a:r>
            <a:r>
              <a:rPr lang="pt-BR" sz="2000" dirty="0">
                <a:effectLst/>
                <a:latin typeface="APL385 Unicode" panose="020B0709000202000203" pitchFamily="49" charset="0"/>
              </a:rPr>
              <a:t>at</a:t>
            </a:r>
            <a:r>
              <a:rPr lang="pt-BR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2 4</a:t>
            </a:r>
            <a:r>
              <a:rPr lang="pt-BR" sz="2000" dirty="0">
                <a:effectLst/>
                <a:latin typeface="APL385 Unicode" panose="020B0709000202000203" pitchFamily="49" charset="0"/>
              </a:rPr>
              <a:t>" (replacement)</a:t>
            </a:r>
          </a:p>
          <a:p>
            <a:pPr marL="0" indent="0">
              <a:buNone/>
            </a:pPr>
            <a:r>
              <a:rPr lang="pt-BR" sz="2000" dirty="0">
                <a:effectLst/>
                <a:latin typeface="APL385 Unicode" panose="020B0709000202000203" pitchFamily="49" charset="0"/>
              </a:rPr>
              <a:t>H*l*o</a:t>
            </a:r>
            <a:endParaRPr lang="en-GB" sz="2000" dirty="0">
              <a:effectLst/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876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078E9-DA7B-4D3C-A7E1-5C66DEA76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GB" sz="3200" dirty="0"/>
              <a:t>At operator:</a:t>
            </a:r>
            <a:r>
              <a:rPr lang="en-GB" sz="3000" b="0" i="1" dirty="0">
                <a:latin typeface="Trebuchet MS" panose="020B0603020202020204" pitchFamily="34" charset="0"/>
              </a:rPr>
              <a:t> operands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AE9F7-B748-4625-9254-12035E3A2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29" y="1224124"/>
            <a:ext cx="7605845" cy="33944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Left operand (modifier) can be either:</a:t>
            </a:r>
          </a:p>
          <a:p>
            <a:r>
              <a:rPr lang="en-GB" dirty="0"/>
              <a:t>An </a:t>
            </a:r>
            <a:r>
              <a:rPr lang="en-GB" i="1" dirty="0"/>
              <a:t>array</a:t>
            </a:r>
            <a:r>
              <a:rPr lang="en-GB" dirty="0"/>
              <a:t> of replacement values</a:t>
            </a:r>
          </a:p>
          <a:p>
            <a:r>
              <a:rPr lang="en-GB" dirty="0"/>
              <a:t>A </a:t>
            </a:r>
            <a:r>
              <a:rPr lang="en-GB" i="1" dirty="0"/>
              <a:t>function</a:t>
            </a:r>
            <a:r>
              <a:rPr lang="en-GB" dirty="0"/>
              <a:t> used to modify values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Right operand (selector) can be either:</a:t>
            </a:r>
          </a:p>
          <a:p>
            <a:r>
              <a:rPr lang="en-GB" dirty="0"/>
              <a:t>A </a:t>
            </a:r>
            <a:r>
              <a:rPr lang="en-GB" i="1" dirty="0"/>
              <a:t>simple array</a:t>
            </a:r>
            <a:r>
              <a:rPr lang="en-GB" dirty="0"/>
              <a:t> selecting major cells</a:t>
            </a:r>
          </a:p>
          <a:p>
            <a:r>
              <a:rPr lang="en-GB" dirty="0"/>
              <a:t>A </a:t>
            </a:r>
            <a:r>
              <a:rPr lang="en-GB" i="1" dirty="0"/>
              <a:t>nested array</a:t>
            </a:r>
            <a:r>
              <a:rPr lang="en-GB" dirty="0"/>
              <a:t> for choose or reach indexing</a:t>
            </a:r>
          </a:p>
          <a:p>
            <a:r>
              <a:rPr lang="en-GB" dirty="0"/>
              <a:t>A </a:t>
            </a:r>
            <a:r>
              <a:rPr lang="en-GB" i="1" dirty="0"/>
              <a:t>function</a:t>
            </a:r>
            <a:r>
              <a:rPr lang="en-GB" dirty="0"/>
              <a:t>, applied to </a:t>
            </a:r>
            <a:r>
              <a:rPr lang="en-GB" dirty="0">
                <a:latin typeface="APL385 Unicode" panose="020B0709000202000203" pitchFamily="49" charset="0"/>
              </a:rPr>
              <a:t>⍵</a:t>
            </a:r>
            <a:r>
              <a:rPr lang="en-GB" dirty="0"/>
              <a:t>, returning a Boolean mask</a:t>
            </a:r>
            <a:br>
              <a:rPr lang="en-GB" dirty="0"/>
            </a:br>
            <a:r>
              <a:rPr lang="en-GB" dirty="0"/>
              <a:t>used for scatter-point indexing</a:t>
            </a:r>
          </a:p>
        </p:txBody>
      </p:sp>
    </p:spTree>
    <p:extLst>
      <p:ext uri="{BB962C8B-B14F-4D97-AF65-F5344CB8AC3E}">
        <p14:creationId xmlns:p14="http://schemas.microsoft.com/office/powerpoint/2010/main" val="2059985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078E9-DA7B-4D3C-A7E1-5C66DEA76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GB" sz="3200" dirty="0"/>
              <a:t>At operator:</a:t>
            </a:r>
            <a:r>
              <a:rPr lang="en-GB" sz="2800" b="0" i="1" dirty="0">
                <a:latin typeface="Trebuchet MS" panose="020B0603020202020204" pitchFamily="34" charset="0"/>
              </a:rPr>
              <a:t> left operand (modifier)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AE9F7-B748-4625-9254-12035E3A2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29" y="1224124"/>
            <a:ext cx="8550951" cy="3597876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┌───────</a:t>
            </a:r>
            <a:r>
              <a:rPr lang="en-GB" dirty="0">
                <a:effectLst/>
              </a:rPr>
              <a:t> Left operand </a:t>
            </a:r>
            <a:r>
              <a:rPr lang="en-GB" dirty="0">
                <a:effectLst/>
                <a:latin typeface="APL385 Unicode" panose="020B0709000202000203" pitchFamily="49" charset="0"/>
              </a:rPr>
              <a:t>───────┐</a:t>
            </a:r>
          </a:p>
          <a:p>
            <a:pPr marL="0" indent="0">
              <a:lnSpc>
                <a:spcPct val="100000"/>
              </a:lnSpc>
              <a:buNone/>
              <a:tabLst>
                <a:tab pos="8229600" algn="r"/>
              </a:tabLst>
            </a:pPr>
            <a:r>
              <a:rPr lang="en-GB" i="1" dirty="0">
                <a:solidFill>
                  <a:srgbClr val="FF9421"/>
                </a:solidFill>
                <a:effectLst/>
              </a:rPr>
              <a:t>array</a:t>
            </a:r>
            <a:r>
              <a:rPr lang="en-GB" dirty="0">
                <a:effectLst/>
              </a:rPr>
              <a:t> of replacement values	</a:t>
            </a:r>
            <a:r>
              <a:rPr lang="en-GB" i="1" dirty="0">
                <a:solidFill>
                  <a:srgbClr val="FF9421"/>
                </a:solidFill>
                <a:effectLst/>
              </a:rPr>
              <a:t>function</a:t>
            </a:r>
            <a:r>
              <a:rPr lang="en-GB" dirty="0">
                <a:effectLst/>
              </a:rPr>
              <a:t> to modify values</a:t>
            </a:r>
          </a:p>
          <a:p>
            <a:pPr marL="0" indent="0">
              <a:buNone/>
            </a:pPr>
            <a:endParaRPr lang="en-GB" sz="1900" dirty="0">
              <a:effectLst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(</a:t>
            </a:r>
            <a:r>
              <a:rPr lang="en-GB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200 400</a:t>
            </a:r>
            <a:r>
              <a:rPr lang="en-GB" dirty="0">
                <a:effectLst/>
                <a:latin typeface="APL385 Unicode" panose="020B0709000202000203" pitchFamily="49" charset="0"/>
              </a:rPr>
              <a:t>@2 4) ⍳5  ⍝ array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1 200 3 400 5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(</a:t>
            </a:r>
            <a:r>
              <a:rPr lang="en-GB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⌽</a:t>
            </a:r>
            <a:r>
              <a:rPr lang="en-GB" dirty="0">
                <a:effectLst/>
                <a:latin typeface="APL385 Unicode" panose="020B0709000202000203" pitchFamily="49" charset="0"/>
              </a:rPr>
              <a:t>@2 4) ⍳5        ⍝ monadic function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1 4 3 2 5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100 (</a:t>
            </a:r>
            <a:r>
              <a:rPr lang="en-GB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×</a:t>
            </a:r>
            <a:r>
              <a:rPr lang="en-GB" dirty="0">
                <a:effectLst/>
                <a:latin typeface="APL385 Unicode" panose="020B0709000202000203" pitchFamily="49" charset="0"/>
              </a:rPr>
              <a:t>@2 4) ⍳5    ⍝ dyadic function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1 200 3 400 5</a:t>
            </a:r>
          </a:p>
          <a:p>
            <a:pPr marL="0" indent="0">
              <a:buNone/>
            </a:pP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9085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078E9-DA7B-4D3C-A7E1-5C66DEA76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GB" sz="3200" dirty="0"/>
              <a:t>At operator:</a:t>
            </a:r>
            <a:r>
              <a:rPr lang="en-GB" sz="3000" b="0" i="1" dirty="0">
                <a:latin typeface="Trebuchet MS" panose="020B0603020202020204" pitchFamily="34" charset="0"/>
              </a:rPr>
              <a:t> right operand (selector)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AE9F7-B748-4625-9254-12035E3A2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29" y="1224124"/>
            <a:ext cx="8640961" cy="341785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  <a:tabLst>
                <a:tab pos="4232275" algn="ctr"/>
              </a:tabLst>
            </a:pPr>
            <a:r>
              <a:rPr lang="en-GB" sz="2000" dirty="0">
                <a:effectLst/>
              </a:rPr>
              <a:t>	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┌─────────────</a:t>
            </a:r>
            <a:r>
              <a:rPr lang="en-GB" sz="2000" dirty="0">
                <a:effectLst/>
              </a:rPr>
              <a:t> Right</a:t>
            </a:r>
            <a:r>
              <a:rPr lang="en-GB" sz="1500" dirty="0">
                <a:effectLst/>
              </a:rPr>
              <a:t> </a:t>
            </a:r>
            <a:r>
              <a:rPr lang="en-GB" sz="1400" dirty="0">
                <a:effectLst/>
              </a:rPr>
              <a:t> </a:t>
            </a:r>
            <a:r>
              <a:rPr lang="en-GB" sz="2000" dirty="0">
                <a:effectLst/>
              </a:rPr>
              <a:t>operand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─────────────┐</a:t>
            </a:r>
            <a:endParaRPr lang="en-GB" sz="2000" i="1" dirty="0">
              <a:effectLst/>
            </a:endParaRP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  <a:tabLst>
                <a:tab pos="1376363" algn="ctr"/>
                <a:tab pos="4232275" algn="ctr"/>
                <a:tab pos="7088188" algn="ctr"/>
              </a:tabLst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	│	│	│</a:t>
            </a:r>
          </a:p>
          <a:p>
            <a:pPr marL="0" indent="0">
              <a:lnSpc>
                <a:spcPct val="100000"/>
              </a:lnSpc>
              <a:buNone/>
              <a:tabLst>
                <a:tab pos="1376363" algn="ctr"/>
                <a:tab pos="4232275" algn="ctr"/>
                <a:tab pos="7088188" algn="ctr"/>
              </a:tabLst>
            </a:pPr>
            <a:r>
              <a:rPr lang="en-GB" sz="2000" i="1" dirty="0">
                <a:effectLst/>
              </a:rPr>
              <a:t>	</a:t>
            </a:r>
            <a:r>
              <a:rPr lang="en-GB" sz="2000" i="1" dirty="0">
                <a:solidFill>
                  <a:srgbClr val="FF9421"/>
                </a:solidFill>
                <a:effectLst/>
              </a:rPr>
              <a:t>simple array	nested array</a:t>
            </a:r>
            <a:r>
              <a:rPr lang="en-GB" sz="2000" dirty="0">
                <a:solidFill>
                  <a:srgbClr val="FF9421"/>
                </a:solidFill>
                <a:effectLst/>
              </a:rPr>
              <a:t>	</a:t>
            </a:r>
            <a:r>
              <a:rPr lang="en-GB" sz="2000" i="1" dirty="0">
                <a:solidFill>
                  <a:srgbClr val="FF9421"/>
                </a:solidFill>
                <a:effectLst/>
              </a:rPr>
              <a:t>function</a:t>
            </a:r>
            <a:endParaRPr lang="en-GB" sz="2000" dirty="0">
              <a:solidFill>
                <a:srgbClr val="FF9421"/>
              </a:solidFill>
              <a:effectLst/>
            </a:endParaRPr>
          </a:p>
          <a:p>
            <a:pPr marL="0" indent="0">
              <a:lnSpc>
                <a:spcPct val="100000"/>
              </a:lnSpc>
              <a:buNone/>
              <a:tabLst>
                <a:tab pos="1376363" algn="ctr"/>
                <a:tab pos="4232275" algn="ctr"/>
                <a:tab pos="7088188" algn="ctr"/>
              </a:tabLst>
            </a:pPr>
            <a:r>
              <a:rPr lang="en-GB" sz="2000" dirty="0">
                <a:effectLst/>
              </a:rPr>
              <a:t>	major cell indexing	choose/reach indexing	masking 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⍵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100" dirty="0">
              <a:effectLst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      ¯10@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1 3 5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 ⍳9       ⍝ simple array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¯10 2 ¯10 4 ¯10 6 7 8 9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      ¯10@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(2∘|)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 2 3⍴⍳6   ⍝ Boolean function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¯10   2 ¯10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  4 ¯10   6</a:t>
            </a:r>
          </a:p>
        </p:txBody>
      </p:sp>
    </p:spTree>
    <p:extLst>
      <p:ext uri="{BB962C8B-B14F-4D97-AF65-F5344CB8AC3E}">
        <p14:creationId xmlns:p14="http://schemas.microsoft.com/office/powerpoint/2010/main" val="2128206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A810D-F3AB-4F03-8A31-452DA8EB6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573528"/>
            <a:ext cx="8703967" cy="594066"/>
          </a:xfrm>
        </p:spPr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GB" sz="3200" dirty="0"/>
              <a:t>At operator:</a:t>
            </a:r>
            <a:r>
              <a:rPr lang="en-GB" sz="3000" b="0" i="1" dirty="0">
                <a:latin typeface="Trebuchet MS" panose="020B0603020202020204" pitchFamily="34" charset="0"/>
              </a:rPr>
              <a:t> a potential parsing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54FB3-9455-4270-8992-D3E0E75FA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29" y="1224124"/>
            <a:ext cx="8685966" cy="350786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Array right operand:	</a:t>
            </a:r>
            <a:r>
              <a:rPr lang="en-GB" spc="300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⊂⍣9 'Hello'</a:t>
            </a: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parses as:	</a:t>
            </a:r>
            <a:r>
              <a:rPr lang="en-GB" spc="300" dirty="0">
                <a:effectLst/>
                <a:latin typeface="APL385 Unicode" panose="020B0709000202000203" pitchFamily="49" charset="0"/>
              </a:rPr>
              <a:t>⊂</a:t>
            </a:r>
            <a:r>
              <a:rPr lang="en-GB" spc="-200" dirty="0">
                <a:effectLst/>
                <a:latin typeface="APL385 Unicode" panose="020B0709000202000203" pitchFamily="49" charset="0"/>
              </a:rPr>
              <a:t>⍣</a:t>
            </a:r>
            <a:r>
              <a:rPr lang="en-GB" b="1" spc="-200" dirty="0">
                <a:solidFill>
                  <a:srgbClr val="C00000"/>
                </a:solidFill>
                <a:effectLst/>
                <a:latin typeface="APL333" panose="020B0700000202000203" pitchFamily="34" charset="0"/>
              </a:rPr>
              <a:t>(</a:t>
            </a:r>
            <a:r>
              <a:rPr lang="en-GB" spc="300" dirty="0">
                <a:effectLst/>
                <a:latin typeface="APL385 Unicode" panose="020B0709000202000203" pitchFamily="49" charset="0"/>
              </a:rPr>
              <a:t>9 'Hello</a:t>
            </a:r>
            <a:r>
              <a:rPr lang="en-GB" spc="-200" dirty="0">
                <a:effectLst/>
                <a:latin typeface="APL385 Unicode" panose="020B0709000202000203" pitchFamily="49" charset="0"/>
              </a:rPr>
              <a:t>'</a:t>
            </a:r>
            <a:r>
              <a:rPr lang="en-GB" b="1" spc="300" dirty="0">
                <a:solidFill>
                  <a:srgbClr val="C00000"/>
                </a:solidFill>
                <a:effectLst/>
                <a:latin typeface="APL333" panose="020B0700000202000203" pitchFamily="34" charset="0"/>
              </a:rPr>
              <a:t>)</a:t>
            </a: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endParaRPr lang="en-GB" sz="1400" dirty="0">
              <a:solidFill>
                <a:srgbClr val="FF0000"/>
              </a:solidFill>
              <a:effectLst/>
              <a:latin typeface="APL333" panose="020B0700000202000203" pitchFamily="34" charset="0"/>
            </a:endParaRP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So, use parentheses:</a:t>
            </a:r>
            <a:r>
              <a:rPr lang="en-GB" dirty="0">
                <a:solidFill>
                  <a:schemeClr val="accent1"/>
                </a:solidFill>
                <a:effectLst/>
                <a:latin typeface="APL385 Unicode" panose="020B0709000202000203" pitchFamily="49" charset="0"/>
              </a:rPr>
              <a:t>	</a:t>
            </a:r>
            <a:r>
              <a:rPr lang="en-GB" spc="30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(⊂⍣9)'Hello'</a:t>
            </a: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Or end of statement:</a:t>
            </a:r>
            <a:r>
              <a:rPr lang="en-GB" dirty="0">
                <a:solidFill>
                  <a:srgbClr val="FFFF00"/>
                </a:solidFill>
                <a:effectLst/>
                <a:latin typeface="APL385 Unicode" panose="020B0709000202000203" pitchFamily="49" charset="0"/>
              </a:rPr>
              <a:t>	</a:t>
            </a:r>
            <a:r>
              <a:rPr lang="en-GB" spc="30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f←⊂⍣9 ⋄ </a:t>
            </a:r>
            <a:r>
              <a:rPr lang="en-GB" spc="300" dirty="0" err="1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f'Hello</a:t>
            </a:r>
            <a:r>
              <a:rPr lang="en-GB" spc="30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'</a:t>
            </a: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endParaRPr lang="en-GB" sz="1400" dirty="0">
              <a:solidFill>
                <a:srgbClr val="FFFF00"/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Golf with identity </a:t>
            </a:r>
            <a:r>
              <a:rPr lang="en-GB" dirty="0" err="1">
                <a:effectLst/>
              </a:rPr>
              <a:t>fn</a:t>
            </a:r>
            <a:r>
              <a:rPr lang="en-GB" dirty="0">
                <a:effectLst/>
              </a:rPr>
              <a:t>:	</a:t>
            </a:r>
            <a:r>
              <a:rPr lang="en-GB" spc="300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⊂⍣9⊢'Hello'</a:t>
            </a:r>
          </a:p>
          <a:p>
            <a:pPr marL="0" indent="0">
              <a:lnSpc>
                <a:spcPct val="100000"/>
              </a:lnSpc>
              <a:buNone/>
              <a:tabLst>
                <a:tab pos="3028950" algn="r"/>
                <a:tab pos="3257550" algn="l"/>
              </a:tabLst>
            </a:pPr>
            <a:r>
              <a:rPr lang="en-GB" dirty="0">
                <a:effectLst/>
              </a:rPr>
              <a:t>	Or another function:</a:t>
            </a:r>
            <a:r>
              <a:rPr lang="en-GB" dirty="0">
                <a:solidFill>
                  <a:schemeClr val="accent1"/>
                </a:solidFill>
                <a:effectLst/>
                <a:latin typeface="APL385 Unicode" panose="020B0709000202000203" pitchFamily="49" charset="0"/>
              </a:rPr>
              <a:t>	</a:t>
            </a:r>
            <a:r>
              <a:rPr lang="en-GB" spc="300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⊂⍣9⌽'Hello'</a:t>
            </a:r>
          </a:p>
        </p:txBody>
      </p:sp>
    </p:spTree>
    <p:extLst>
      <p:ext uri="{BB962C8B-B14F-4D97-AF65-F5344CB8AC3E}">
        <p14:creationId xmlns:p14="http://schemas.microsoft.com/office/powerpoint/2010/main" val="19213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8B6F7-A633-4DE6-ABB5-E58631445C1B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⌺ </a:t>
            </a:r>
            <a:r>
              <a:rPr lang="en-US" sz="3200" dirty="0">
                <a:effectLst/>
              </a:rPr>
              <a:t>Stencil Operator</a:t>
            </a:r>
            <a:endParaRPr lang="en-GB" sz="3200" dirty="0">
              <a:effectLst/>
            </a:endParaRPr>
          </a:p>
        </p:txBody>
      </p:sp>
      <p:sp>
        <p:nvSpPr>
          <p:cNvPr id="3" name="2 + data">
            <a:extLst>
              <a:ext uri="{FF2B5EF4-FFF2-40B4-BE49-F238E27FC236}">
                <a16:creationId xmlns:a16="http://schemas.microsoft.com/office/drawing/2014/main" id="{609CDE49-0338-42EF-9901-7E4AE620E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66604"/>
            <a:ext cx="8345270" cy="3351991"/>
          </a:xfrm>
          <a:effectLst/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   (</a:t>
            </a:r>
            <a:r>
              <a:rPr lang="en-US" dirty="0" err="1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f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⌺settings</a:t>
            </a:r>
            <a:r>
              <a:rPr lang="en-US" dirty="0">
                <a:effectLst/>
                <a:latin typeface="APL385 Unicode" panose="020B0709000202000203" pitchFamily="49" charset="0"/>
              </a:rPr>
              <a:t>) data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2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            3 1 4 1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            5 9 2 6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            5 3 5 8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            9 7 9 3</a:t>
            </a:r>
          </a:p>
        </p:txBody>
      </p:sp>
      <p:sp>
        <p:nvSpPr>
          <p:cNvPr id="6" name="padding">
            <a:extLst>
              <a:ext uri="{FF2B5EF4-FFF2-40B4-BE49-F238E27FC236}">
                <a16:creationId xmlns:a16="http://schemas.microsoft.com/office/drawing/2014/main" id="{B9F18D0F-695A-4171-A07C-709E4293E883}"/>
              </a:ext>
            </a:extLst>
          </p:cNvPr>
          <p:cNvSpPr txBox="1">
            <a:spLocks/>
          </p:cNvSpPr>
          <p:nvPr/>
        </p:nvSpPr>
        <p:spPr>
          <a:xfrm>
            <a:off x="341529" y="1266604"/>
            <a:ext cx="8145905" cy="3555396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0 0 0 0 0 0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0         0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0         0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0         0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0         0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          0 0 0 0 0 0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effectLst/>
              <a:latin typeface="APL385 Unicode" panose="020B0709000202000203" pitchFamily="49" charset="0"/>
            </a:endParaRPr>
          </a:p>
        </p:txBody>
      </p:sp>
      <p:sp>
        <p:nvSpPr>
          <p:cNvPr id="7" name="2 2">
            <a:extLst>
              <a:ext uri="{FF2B5EF4-FFF2-40B4-BE49-F238E27FC236}">
                <a16:creationId xmlns:a16="http://schemas.microsoft.com/office/drawing/2014/main" id="{250FBA26-8B56-48D6-9A2A-34825319F7C6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accent4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  <a:t>           2</a:t>
            </a:r>
          </a:p>
        </p:txBody>
      </p:sp>
      <p:sp>
        <p:nvSpPr>
          <p:cNvPr id="8" name="[2 2⋄1 1]">
            <a:extLst>
              <a:ext uri="{FF2B5EF4-FFF2-40B4-BE49-F238E27FC236}">
                <a16:creationId xmlns:a16="http://schemas.microsoft.com/office/drawing/2014/main" id="{D0D722F5-0D5B-4E4C-BBED-DE1F9114E43C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accent4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accent4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  <a:t>         1 1</a:t>
            </a:r>
          </a:p>
        </p:txBody>
      </p:sp>
      <p:sp>
        <p:nvSpPr>
          <p:cNvPr id="9" name="[2 2⋄2 2]">
            <a:extLst>
              <a:ext uri="{FF2B5EF4-FFF2-40B4-BE49-F238E27FC236}">
                <a16:creationId xmlns:a16="http://schemas.microsoft.com/office/drawing/2014/main" id="{C3E8DD11-7F3C-4D9C-9FA5-135674481D2C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2 2</a:t>
            </a:r>
          </a:p>
        </p:txBody>
      </p:sp>
      <p:sp>
        <p:nvSpPr>
          <p:cNvPr id="10" name="[3 3⋄1 1]">
            <a:extLst>
              <a:ext uri="{FF2B5EF4-FFF2-40B4-BE49-F238E27FC236}">
                <a16:creationId xmlns:a16="http://schemas.microsoft.com/office/drawing/2014/main" id="{E6D59F6F-6060-426A-BF10-9F9D691D0BA9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3 3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1 1</a:t>
            </a:r>
          </a:p>
        </p:txBody>
      </p:sp>
      <p:sp>
        <p:nvSpPr>
          <p:cNvPr id="11" name="Rectangle 2a">
            <a:extLst>
              <a:ext uri="{FF2B5EF4-FFF2-40B4-BE49-F238E27FC236}">
                <a16:creationId xmlns:a16="http://schemas.microsoft.com/office/drawing/2014/main" id="{10DC53AD-6279-4B24-8341-986EED320127}"/>
              </a:ext>
            </a:extLst>
          </p:cNvPr>
          <p:cNvSpPr/>
          <p:nvPr/>
        </p:nvSpPr>
        <p:spPr>
          <a:xfrm>
            <a:off x="4806553" y="2460555"/>
            <a:ext cx="1665185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2" name="Rectangle 2b">
            <a:extLst>
              <a:ext uri="{FF2B5EF4-FFF2-40B4-BE49-F238E27FC236}">
                <a16:creationId xmlns:a16="http://schemas.microsoft.com/office/drawing/2014/main" id="{2D932C4D-53DE-4852-A055-481536F3DB5E}"/>
              </a:ext>
            </a:extLst>
          </p:cNvPr>
          <p:cNvSpPr/>
          <p:nvPr/>
        </p:nvSpPr>
        <p:spPr>
          <a:xfrm>
            <a:off x="4806553" y="2833795"/>
            <a:ext cx="1665185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3" name="Rectangle 2c">
            <a:extLst>
              <a:ext uri="{FF2B5EF4-FFF2-40B4-BE49-F238E27FC236}">
                <a16:creationId xmlns:a16="http://schemas.microsoft.com/office/drawing/2014/main" id="{A5ED860C-1FE1-48E7-8C59-FE22EFFB76A4}"/>
              </a:ext>
            </a:extLst>
          </p:cNvPr>
          <p:cNvSpPr/>
          <p:nvPr/>
        </p:nvSpPr>
        <p:spPr>
          <a:xfrm>
            <a:off x="4806553" y="3225640"/>
            <a:ext cx="1665185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4" name="Rectangle 2 2a ; [2 2⋄2 2]a">
            <a:extLst>
              <a:ext uri="{FF2B5EF4-FFF2-40B4-BE49-F238E27FC236}">
                <a16:creationId xmlns:a16="http://schemas.microsoft.com/office/drawing/2014/main" id="{36BC53FF-2281-48E6-8990-578C4E626872}"/>
              </a:ext>
            </a:extLst>
          </p:cNvPr>
          <p:cNvSpPr/>
          <p:nvPr/>
        </p:nvSpPr>
        <p:spPr>
          <a:xfrm>
            <a:off x="4806553" y="2460555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5" name="Rectangle 2 2b">
            <a:extLst>
              <a:ext uri="{FF2B5EF4-FFF2-40B4-BE49-F238E27FC236}">
                <a16:creationId xmlns:a16="http://schemas.microsoft.com/office/drawing/2014/main" id="{14AEF23D-D785-4D37-8414-5A8536F2834E}"/>
              </a:ext>
            </a:extLst>
          </p:cNvPr>
          <p:cNvSpPr/>
          <p:nvPr/>
        </p:nvSpPr>
        <p:spPr>
          <a:xfrm>
            <a:off x="5229336" y="2460555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6" name="Rectangle 2 2c ; [2 2⋄2 2]b">
            <a:extLst>
              <a:ext uri="{FF2B5EF4-FFF2-40B4-BE49-F238E27FC236}">
                <a16:creationId xmlns:a16="http://schemas.microsoft.com/office/drawing/2014/main" id="{E111F287-9840-465D-B127-247A1E52448F}"/>
              </a:ext>
            </a:extLst>
          </p:cNvPr>
          <p:cNvSpPr/>
          <p:nvPr/>
        </p:nvSpPr>
        <p:spPr>
          <a:xfrm>
            <a:off x="5652120" y="2460554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7" name="Rectangle 2 2d">
            <a:extLst>
              <a:ext uri="{FF2B5EF4-FFF2-40B4-BE49-F238E27FC236}">
                <a16:creationId xmlns:a16="http://schemas.microsoft.com/office/drawing/2014/main" id="{23E3F7BD-D8DB-49D4-B117-1896DCAE806B}"/>
              </a:ext>
            </a:extLst>
          </p:cNvPr>
          <p:cNvSpPr/>
          <p:nvPr/>
        </p:nvSpPr>
        <p:spPr>
          <a:xfrm>
            <a:off x="4806552" y="2838643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8" name="Rectangle 2 2e">
            <a:extLst>
              <a:ext uri="{FF2B5EF4-FFF2-40B4-BE49-F238E27FC236}">
                <a16:creationId xmlns:a16="http://schemas.microsoft.com/office/drawing/2014/main" id="{79DAB7EA-27AB-473F-98EB-C2DB9A26368F}"/>
              </a:ext>
            </a:extLst>
          </p:cNvPr>
          <p:cNvSpPr/>
          <p:nvPr/>
        </p:nvSpPr>
        <p:spPr>
          <a:xfrm>
            <a:off x="5229335" y="2838474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9" name="Rectangle [2 2⋄2 2]c">
            <a:extLst>
              <a:ext uri="{FF2B5EF4-FFF2-40B4-BE49-F238E27FC236}">
                <a16:creationId xmlns:a16="http://schemas.microsoft.com/office/drawing/2014/main" id="{3825A568-D80C-46B9-ADD0-A37EC95F2F62}"/>
              </a:ext>
            </a:extLst>
          </p:cNvPr>
          <p:cNvSpPr/>
          <p:nvPr/>
        </p:nvSpPr>
        <p:spPr>
          <a:xfrm>
            <a:off x="4809623" y="3221016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0" name="Rectangle 3 3a">
            <a:extLst>
              <a:ext uri="{FF2B5EF4-FFF2-40B4-BE49-F238E27FC236}">
                <a16:creationId xmlns:a16="http://schemas.microsoft.com/office/drawing/2014/main" id="{17CE2ED7-D3CB-4C4A-9D2D-F8B25AD82595}"/>
              </a:ext>
            </a:extLst>
          </p:cNvPr>
          <p:cNvSpPr/>
          <p:nvPr/>
        </p:nvSpPr>
        <p:spPr>
          <a:xfrm>
            <a:off x="4383769" y="2068710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2" name="Rectangle 3 3b">
            <a:extLst>
              <a:ext uri="{FF2B5EF4-FFF2-40B4-BE49-F238E27FC236}">
                <a16:creationId xmlns:a16="http://schemas.microsoft.com/office/drawing/2014/main" id="{CFAEAB3F-A438-42F1-A8FF-BF26EBBE44C0}"/>
              </a:ext>
            </a:extLst>
          </p:cNvPr>
          <p:cNvSpPr/>
          <p:nvPr/>
        </p:nvSpPr>
        <p:spPr>
          <a:xfrm>
            <a:off x="4806553" y="2060554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5" name="Rectangle 3 3c">
            <a:extLst>
              <a:ext uri="{FF2B5EF4-FFF2-40B4-BE49-F238E27FC236}">
                <a16:creationId xmlns:a16="http://schemas.microsoft.com/office/drawing/2014/main" id="{00D0C962-50A6-4FBC-A899-B196D6CE0889}"/>
              </a:ext>
            </a:extLst>
          </p:cNvPr>
          <p:cNvSpPr/>
          <p:nvPr/>
        </p:nvSpPr>
        <p:spPr>
          <a:xfrm>
            <a:off x="5229334" y="2055706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6" name="Rectangle 3 3d">
            <a:extLst>
              <a:ext uri="{FF2B5EF4-FFF2-40B4-BE49-F238E27FC236}">
                <a16:creationId xmlns:a16="http://schemas.microsoft.com/office/drawing/2014/main" id="{FD36C5EA-3E23-452C-B93B-8F6BEBD9040E}"/>
              </a:ext>
            </a:extLst>
          </p:cNvPr>
          <p:cNvSpPr/>
          <p:nvPr/>
        </p:nvSpPr>
        <p:spPr>
          <a:xfrm>
            <a:off x="5639145" y="2062912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8" name="Rectangle 3 3e">
            <a:extLst>
              <a:ext uri="{FF2B5EF4-FFF2-40B4-BE49-F238E27FC236}">
                <a16:creationId xmlns:a16="http://schemas.microsoft.com/office/drawing/2014/main" id="{D557ED74-7611-4D08-915A-8A7519B8E784}"/>
              </a:ext>
            </a:extLst>
          </p:cNvPr>
          <p:cNvSpPr/>
          <p:nvPr/>
        </p:nvSpPr>
        <p:spPr>
          <a:xfrm>
            <a:off x="4373992" y="2460555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23" name="padding 3 3a 1 1">
            <a:extLst>
              <a:ext uri="{FF2B5EF4-FFF2-40B4-BE49-F238E27FC236}">
                <a16:creationId xmlns:a16="http://schemas.microsoft.com/office/drawing/2014/main" id="{F0C42DE0-9448-4441-A94B-4BED71B500FA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1 1</a:t>
            </a:r>
            <a:endParaRPr lang="en-GB" dirty="0">
              <a:solidFill>
                <a:srgbClr val="FF9421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24" name="padding 3 3bc 1 0">
            <a:extLst>
              <a:ext uri="{FF2B5EF4-FFF2-40B4-BE49-F238E27FC236}">
                <a16:creationId xmlns:a16="http://schemas.microsoft.com/office/drawing/2014/main" id="{9AA47C1F-9160-45C1-AE89-CB2838CAA35E}"/>
              </a:ext>
            </a:extLst>
          </p:cNvPr>
          <p:cNvSpPr txBox="1">
            <a:spLocks/>
          </p:cNvSpPr>
          <p:nvPr/>
        </p:nvSpPr>
        <p:spPr>
          <a:xfrm>
            <a:off x="341530" y="1266605"/>
            <a:ext cx="1035115" cy="675076"/>
          </a:xfrm>
          <a:prstGeom prst="rect">
            <a:avLst/>
          </a:prstGeom>
          <a:solidFill>
            <a:schemeClr val="bg1"/>
          </a:solidFill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1 0</a:t>
            </a:r>
            <a:endParaRPr lang="en-GB" dirty="0">
              <a:solidFill>
                <a:srgbClr val="FF9421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27" name="padding 3 3d 1 ¯1">
            <a:extLst>
              <a:ext uri="{FF2B5EF4-FFF2-40B4-BE49-F238E27FC236}">
                <a16:creationId xmlns:a16="http://schemas.microsoft.com/office/drawing/2014/main" id="{7691D421-EAFB-4627-AA36-A3C77A5B633D}"/>
              </a:ext>
            </a:extLst>
          </p:cNvPr>
          <p:cNvSpPr txBox="1">
            <a:spLocks/>
          </p:cNvSpPr>
          <p:nvPr/>
        </p:nvSpPr>
        <p:spPr>
          <a:xfrm>
            <a:off x="341530" y="1266605"/>
            <a:ext cx="1035115" cy="675076"/>
          </a:xfrm>
          <a:prstGeom prst="rect">
            <a:avLst/>
          </a:prstGeom>
          <a:solidFill>
            <a:schemeClr val="bg1"/>
          </a:solidFill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¯1</a:t>
            </a:r>
            <a:endParaRPr lang="en-GB" dirty="0">
              <a:solidFill>
                <a:srgbClr val="FF9421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29" name="padding 3 3e 0 1">
            <a:extLst>
              <a:ext uri="{FF2B5EF4-FFF2-40B4-BE49-F238E27FC236}">
                <a16:creationId xmlns:a16="http://schemas.microsoft.com/office/drawing/2014/main" id="{613CB090-B722-491E-8C77-15FECD1A1CB8}"/>
              </a:ext>
            </a:extLst>
          </p:cNvPr>
          <p:cNvSpPr txBox="1">
            <a:spLocks/>
          </p:cNvSpPr>
          <p:nvPr/>
        </p:nvSpPr>
        <p:spPr>
          <a:xfrm>
            <a:off x="341530" y="1266605"/>
            <a:ext cx="1035115" cy="675076"/>
          </a:xfrm>
          <a:prstGeom prst="rect">
            <a:avLst/>
          </a:prstGeom>
          <a:solidFill>
            <a:schemeClr val="bg1"/>
          </a:solidFill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0 1</a:t>
            </a:r>
            <a:endParaRPr lang="en-GB" dirty="0">
              <a:solidFill>
                <a:srgbClr val="FF9421"/>
              </a:solidFill>
              <a:effectLst/>
              <a:latin typeface="APL385 Unicode" panose="020B0709000202000203" pitchFamily="49" charset="0"/>
            </a:endParaRPr>
          </a:p>
        </p:txBody>
      </p:sp>
      <p:sp>
        <p:nvSpPr>
          <p:cNvPr id="30" name="Rectangle [2 2⋄2 2]d">
            <a:extLst>
              <a:ext uri="{FF2B5EF4-FFF2-40B4-BE49-F238E27FC236}">
                <a16:creationId xmlns:a16="http://schemas.microsoft.com/office/drawing/2014/main" id="{95EE1935-ED3E-4ED8-B7A9-5B767CBA5309}"/>
              </a:ext>
            </a:extLst>
          </p:cNvPr>
          <p:cNvSpPr/>
          <p:nvPr/>
        </p:nvSpPr>
        <p:spPr>
          <a:xfrm>
            <a:off x="5648065" y="3216562"/>
            <a:ext cx="845567" cy="765085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31" name="3 3">
            <a:extLst>
              <a:ext uri="{FF2B5EF4-FFF2-40B4-BE49-F238E27FC236}">
                <a16:creationId xmlns:a16="http://schemas.microsoft.com/office/drawing/2014/main" id="{6704ED24-EDFB-49F2-B4A1-3E8B904EFDE4}"/>
              </a:ext>
            </a:extLst>
          </p:cNvPr>
          <p:cNvSpPr txBox="1">
            <a:spLocks/>
          </p:cNvSpPr>
          <p:nvPr/>
        </p:nvSpPr>
        <p:spPr>
          <a:xfrm>
            <a:off x="341530" y="1266604"/>
            <a:ext cx="6174000" cy="335199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        </a:t>
            </a:r>
            <a:endParaRPr lang="en-GB" dirty="0">
              <a:effectLst/>
              <a:highlight>
                <a:srgbClr val="0C3747"/>
              </a:highlight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  </a:t>
            </a:r>
            <a:r>
              <a:rPr lang="en-GB" dirty="0">
                <a:solidFill>
                  <a:srgbClr val="FFFFFF"/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1 1</a:t>
            </a:r>
          </a:p>
        </p:txBody>
      </p:sp>
      <p:sp>
        <p:nvSpPr>
          <p:cNvPr id="32" name="Rectangle 3 3f">
            <a:extLst>
              <a:ext uri="{FF2B5EF4-FFF2-40B4-BE49-F238E27FC236}">
                <a16:creationId xmlns:a16="http://schemas.microsoft.com/office/drawing/2014/main" id="{63064B7B-D130-4D76-B3EB-275BF033D3F7}"/>
              </a:ext>
            </a:extLst>
          </p:cNvPr>
          <p:cNvSpPr/>
          <p:nvPr/>
        </p:nvSpPr>
        <p:spPr>
          <a:xfrm>
            <a:off x="4811386" y="2436735"/>
            <a:ext cx="1268349" cy="1152082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33" name="padding 3 3f 0 0">
            <a:extLst>
              <a:ext uri="{FF2B5EF4-FFF2-40B4-BE49-F238E27FC236}">
                <a16:creationId xmlns:a16="http://schemas.microsoft.com/office/drawing/2014/main" id="{AAD9821B-751F-4762-8AF0-729C9D6D9D7E}"/>
              </a:ext>
            </a:extLst>
          </p:cNvPr>
          <p:cNvSpPr txBox="1">
            <a:spLocks/>
          </p:cNvSpPr>
          <p:nvPr/>
        </p:nvSpPr>
        <p:spPr>
          <a:xfrm>
            <a:off x="341530" y="1266605"/>
            <a:ext cx="1035115" cy="675076"/>
          </a:xfrm>
          <a:prstGeom prst="rect">
            <a:avLst/>
          </a:prstGeom>
          <a:solidFill>
            <a:schemeClr val="bg1"/>
          </a:solidFill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0 0</a:t>
            </a:r>
            <a:endParaRPr lang="en-GB" dirty="0">
              <a:solidFill>
                <a:srgbClr val="FF9421"/>
              </a:solidFill>
              <a:effectLst/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20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3" grpId="0"/>
      <p:bldP spid="24" grpId="0" animBg="1"/>
      <p:bldP spid="27" grpId="0" animBg="1"/>
      <p:bldP spid="29" grpId="0" animBg="1"/>
      <p:bldP spid="30" grpId="0" animBg="1"/>
      <p:bldP spid="30" grpId="1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3A56D57-F8E5-4AE5-B188-582832C5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  <a:effectLst/>
        </p:spPr>
        <p:txBody>
          <a:bodyPr/>
          <a:lstStyle/>
          <a:p>
            <a:pPr algn="just"/>
            <a:r>
              <a:rPr lang="en-US" dirty="0" err="1">
                <a:effectLst/>
                <a:latin typeface="APL385 Unicode" panose="020B0709000202000203" pitchFamily="49" charset="0"/>
              </a:rPr>
              <a:t>DiseaseSpread</a:t>
            </a:r>
            <a:endParaRPr lang="en-GB" dirty="0">
              <a:effectLst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48832D-C0A2-497E-B13E-4DED3B6CD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3"/>
            <a:ext cx="8640960" cy="3552871"/>
          </a:xfrm>
          <a:effectLst/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000" dirty="0">
                <a:effectLst/>
              </a:rPr>
              <a:t>Given a Boolean matrix world, generate the next iteration where:</a:t>
            </a:r>
          </a:p>
          <a:p>
            <a:pPr>
              <a:lnSpc>
                <a:spcPct val="90000"/>
              </a:lnSpc>
            </a:pPr>
            <a:r>
              <a:rPr lang="en-GB" sz="2000" dirty="0">
                <a:effectLst/>
              </a:rPr>
              <a:t>any cell which shared a </a:t>
            </a:r>
            <a:r>
              <a:rPr lang="en-GB" sz="2000" i="1" dirty="0">
                <a:effectLst/>
              </a:rPr>
              <a:t>side</a:t>
            </a:r>
            <a:r>
              <a:rPr lang="en-GB" sz="2000" dirty="0">
                <a:effectLst/>
              </a:rPr>
              <a:t> (not a </a:t>
            </a:r>
            <a:r>
              <a:rPr lang="en-GB" sz="2000" i="1" dirty="0">
                <a:effectLst/>
              </a:rPr>
              <a:t>corner</a:t>
            </a:r>
            <a:r>
              <a:rPr lang="en-GB" sz="2000" dirty="0">
                <a:effectLst/>
              </a:rPr>
              <a:t>) with an infected cell becomes infected.</a:t>
            </a:r>
          </a:p>
          <a:p>
            <a:pPr>
              <a:lnSpc>
                <a:spcPct val="90000"/>
              </a:lnSpc>
            </a:pPr>
            <a:r>
              <a:rPr lang="en-GB" sz="2000" dirty="0">
                <a:effectLst/>
              </a:rPr>
              <a:t>the infected cells stay infected forever.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effectLst/>
                <a:latin typeface="APL385 Unicode" panose="020B0709000202000203" pitchFamily="49" charset="0"/>
              </a:rPr>
              <a:t>                                    </a:t>
            </a:r>
            <a:r>
              <a:rPr lang="en-GB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{...}</a:t>
            </a:r>
            <a:r>
              <a:rPr lang="en-GB" sz="2000" dirty="0">
                <a:effectLst/>
                <a:latin typeface="APL385 Unicode" panose="020B0709000202000203" pitchFamily="49" charset="0"/>
              </a:rPr>
              <a:t>⌺3 3</a:t>
            </a:r>
          </a:p>
          <a:p>
            <a:pPr marL="0" indent="0">
              <a:buNone/>
            </a:pPr>
            <a:r>
              <a:rPr lang="en-US" sz="2000" dirty="0">
                <a:effectLst/>
              </a:rPr>
              <a:t>Example: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fi-FI" sz="2000" dirty="0">
                <a:effectLst/>
                <a:latin typeface="APL385 Unicode" panose="020B0709000202000203" pitchFamily="49" charset="0"/>
              </a:rPr>
              <a:t>    ⊢world←2⊥⍣¯1⊢6↑⎕AVU             DiseaseSpread world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0 0 0 0 1 0                     0 0 0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0 0 0 0 0 0                     0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1 1 1 1 1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0 1 1 1 0 1                    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1 1 1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0 0 0 1 0 1                     0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1 1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0 0 1 0 0 0                     0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br>
              <a:rPr lang="fi-FI" sz="2000" dirty="0">
                <a:effectLst/>
                <a:latin typeface="APL385 Unicode" panose="020B0709000202000203" pitchFamily="49" charset="0"/>
              </a:rPr>
            </a:br>
            <a:r>
              <a:rPr lang="fi-FI" sz="2000" dirty="0">
                <a:effectLst/>
                <a:latin typeface="APL385 Unicode" panose="020B0709000202000203" pitchFamily="49" charset="0"/>
              </a:rPr>
              <a:t>0 0 0 1 0 0                     0 0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1 </a:t>
            </a:r>
            <a:r>
              <a:rPr lang="fi-FI" sz="20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fi-FI" sz="2000" dirty="0">
                <a:effectLst/>
                <a:latin typeface="APL385 Unicode" panose="020B0709000202000203" pitchFamily="49" charset="0"/>
              </a:rPr>
              <a:t> 0</a:t>
            </a:r>
          </a:p>
        </p:txBody>
      </p:sp>
      <p:sp>
        <p:nvSpPr>
          <p:cNvPr id="6" name="Rectangle 3 3d">
            <a:extLst>
              <a:ext uri="{FF2B5EF4-FFF2-40B4-BE49-F238E27FC236}">
                <a16:creationId xmlns:a16="http://schemas.microsoft.com/office/drawing/2014/main" id="{0C96966D-0795-441E-A863-70B90A119FA7}"/>
              </a:ext>
            </a:extLst>
          </p:cNvPr>
          <p:cNvSpPr/>
          <p:nvPr/>
        </p:nvSpPr>
        <p:spPr>
          <a:xfrm>
            <a:off x="5202070" y="3186467"/>
            <a:ext cx="914400" cy="732910"/>
          </a:xfrm>
          <a:prstGeom prst="rect">
            <a:avLst/>
          </a:prstGeom>
          <a:noFill/>
          <a:ln>
            <a:solidFill>
              <a:srgbClr val="FF94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pic>
        <p:nvPicPr>
          <p:cNvPr id="7" name="zombie">
            <a:extLst>
              <a:ext uri="{FF2B5EF4-FFF2-40B4-BE49-F238E27FC236}">
                <a16:creationId xmlns:a16="http://schemas.microsoft.com/office/drawing/2014/main" id="{7B23177F-97E3-4364-AA9B-FAFAA3C32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8409" y="3538442"/>
            <a:ext cx="1747838" cy="3048000"/>
          </a:xfrm>
          <a:prstGeom prst="rect">
            <a:avLst/>
          </a:prstGeom>
        </p:spPr>
      </p:pic>
      <p:pic>
        <p:nvPicPr>
          <p:cNvPr id="8" name="footer">
            <a:extLst>
              <a:ext uri="{FF2B5EF4-FFF2-40B4-BE49-F238E27FC236}">
                <a16:creationId xmlns:a16="http://schemas.microsoft.com/office/drawing/2014/main" id="{94A3D0A2-3E70-4B35-ADFB-DC24C438B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137"/>
            <a:ext cx="9144000" cy="659363"/>
          </a:xfrm>
          <a:prstGeom prst="rect">
            <a:avLst/>
          </a:prstGeom>
        </p:spPr>
      </p:pic>
      <p:pic>
        <p:nvPicPr>
          <p:cNvPr id="9" name="tiny">
            <a:extLst>
              <a:ext uri="{FF2B5EF4-FFF2-40B4-BE49-F238E27FC236}">
                <a16:creationId xmlns:a16="http://schemas.microsoft.com/office/drawing/2014/main" id="{26123895-72D7-4CF8-A957-D3B4623B3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B0DB1B6-A0E4-433E-8418-197ADC2E2B3B}"/>
              </a:ext>
            </a:extLst>
          </p:cNvPr>
          <p:cNvSpPr txBox="1">
            <a:spLocks/>
          </p:cNvSpPr>
          <p:nvPr/>
        </p:nvSpPr>
        <p:spPr>
          <a:xfrm>
            <a:off x="1511661" y="4731990"/>
            <a:ext cx="6120680" cy="4115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b="1" dirty="0"/>
              <a:t>Code Golf</a:t>
            </a:r>
            <a:r>
              <a:rPr lang="en-US" sz="1600" dirty="0"/>
              <a:t> – Learn Cutting-Edge APL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5C2312-55F3-4CD3-A036-3F760148ED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4837555"/>
            <a:ext cx="1097908" cy="2003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3EF775-93D2-4281-8454-DF5C2428070C}"/>
              </a:ext>
            </a:extLst>
          </p:cNvPr>
          <p:cNvSpPr txBox="1"/>
          <p:nvPr/>
        </p:nvSpPr>
        <p:spPr>
          <a:xfrm>
            <a:off x="431541" y="4735289"/>
            <a:ext cx="1260140" cy="369332"/>
          </a:xfrm>
          <a:prstGeom prst="rect">
            <a:avLst/>
          </a:prstGeom>
          <a:solidFill>
            <a:srgbClr val="ED7F00"/>
          </a:solidFill>
        </p:spPr>
        <p:txBody>
          <a:bodyPr wrap="square" lIns="4572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#dyalog19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4C3FDA1-4B0D-4696-847E-F727AAF51861}"/>
              </a:ext>
            </a:extLst>
          </p:cNvPr>
          <p:cNvCxnSpPr>
            <a:cxnSpLocks/>
          </p:cNvCxnSpPr>
          <p:nvPr/>
        </p:nvCxnSpPr>
        <p:spPr>
          <a:xfrm>
            <a:off x="4617005" y="2886785"/>
            <a:ext cx="0" cy="180020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44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7 -0.04383 C 0.17014 -0.02994 0.17864 -0.04383 0.20364 -0.04012 C 0.22882 -0.03951 0.23594 -0.03858 0.25833 -0.03519 C 0.26024 -0.03426 0.26215 -0.03519 0.26337 -0.03426 C 0.27673 -0.02006 0.26962 -0.05556 0.28281 -0.04414 C 0.29045 -0.04568 0.30156 -0.02469 0.30937 -0.02654 C 0.3118 -0.02654 0.30417 -0.04414 0.30642 -0.04568 C 0.30798 -0.04877 0.32621 -0.02654 0.3276 -0.02654 C 0.33385 -0.03951 0.34167 -0.03549 0.35035 -0.04568 C 0.35417 -0.04877 0.36493 -0.05 0.36493 -0.05278 C 0.38264 -0.04815 0.37656 -0.05556 0.3941 -0.05401 C 0.39653 -0.05401 0.41371 -0.04414 0.41614 -0.03951 C 0.42118 -0.03426 0.41649 -0.03858 0.42378 -0.03519 C 0.43385 -0.03426 0.4401 -0.04383 0.45139 -0.04383 C 0.4526 -0.03519 0.46354 -0.02654 0.4651 -0.02438 C 0.46736 -0.01451 0.475 -0.02006 0.475 -0.01821 C 0.48125 -0.02346 0.48125 -0.01605 0.48715 -0.02253 C 0.49097 -0.02654 0.48871 -0.03426 0.49323 -0.03519 C 0.49705 -0.03951 0.50469 -0.0179 0.50746 -0.02346 C 0.50868 -0.02654 0.52118 -0.02654 0.52361 -0.02654 C 0.52864 -0.03272 0.54982 -0.04228 0.55312 -0.04383 C 0.56562 -0.04691 0.56094 -0.02654 0.57344 -0.02901 C 0.58455 -0.03519 0.57552 -0.05556 0.59462 -0.04938 C 0.6033 -0.04877 0.61198 -0.02685 0.61198 -0.02654 C 0.61285 -0.02531 0.62153 -0.02994 0.62292 -0.02685 C 0.62448 -0.02654 0.63194 -0.03642 0.63455 -0.03642 C 0.64323 -0.03642 0.64792 -0.02654 0.65677 -0.02685 C 0.66423 -0.03426 0.67066 -0.03951 0.67691 -0.05401 C 0.68055 -0.06296 0.69271 -0.02901 0.69687 -0.03426 C 0.6993 -0.03426 0.71892 -0.04475 0.72118 -0.04475 C 0.73021 -0.04414 0.72135 -0.06296 0.7316 -0.05833 C 0.73403 -0.05833 0.7401 -0.04475 0.74167 -0.04414 C 0.74496 -0.04012 0.75607 -0.04414 0.75903 -0.04414 C 0.76285 -0.04136 0.76285 -0.02994 0.76649 -0.02901 C 0.77031 -0.02654 0.77396 -0.03858 0.77899 -0.04136 C 0.78351 -0.04475 0.79149 -0.05093 0.79357 -0.04877 C 0.79601 -0.04877 0.79236 -0.02438 0.79479 -0.02438 C 0.80139 -0.02407 0.80972 -0.03426 0.81719 -0.03426 C 0.81962 -0.02901 0.82239 -0.03426 0.82465 -0.03117 C 0.82639 -0.02901 0.83507 -0.03858 0.8375 -0.03395 C 0.8401 -0.02685 0.8375 -0.00926 0.84132 -0.00926 C 0.85 -0.00617 0.85382 -0.01451 0.8625 -0.0142 C 0.86493 -0.0142 0.87986 -0.03241 0.88316 -0.03241 C 0.90312 -0.02716 0.87986 -0.00926 0.90243 -0.0142 C 0.90469 -0.01605 0.92101 -0.00617 0.92361 -0.00926 C 0.93854 -0.02654 0.91857 0.00062 0.93472 -0.02438 C 0.93594 -0.02006 0.93837 -0.01451 0.93976 -0.01451 C 0.9434 -0.00926 0.94965 -0.0179 0.94965 -0.01759 C 0.95469 -0.01883 0.95851 -0.01667 0.96337 -0.01945 C 0.96476 -0.01945 0.96962 -0.0284 0.97083 -0.03333 C 0.97344 -0.03333 0.99583 -0.03858 0.99826 -0.04383 C 1.00573 -0.04074 1.00087 -0.02377 1.00798 -0.01821 C 1.01198 -0.01204 1.01944 -0.02901 1.02535 -0.0284 C 1.03073 -0.02809 1.03646 -0.00926 1.04184 -0.01451 C 1.04444 -0.01945 1.05555 -0.03488 1.0592 -0.03858 C 1.06302 -0.03858 1.0776 -0.05833 1.08385 -0.04877 C 1.08628 -0.04414 1.07552 -0.03117 1.07812 -0.02685 C 1.08055 -0.02438 1.0868 -0.03179 1.09531 -0.03056 C 1.10295 -0.02901 1.10295 -0.01142 1.11042 -0.01266 C 1.11667 -0.01049 1.12048 -0.025 1.12639 -0.02685 C 1.13246 -0.02901 1.14253 -0.00988 1.14757 -0.01512 C 1.15278 -0.0142 1.15035 -0.0358 1.15399 -0.04012 C 1.15781 -0.04475 1.16649 -0.02809 1.17222 -0.02932 C 1.18351 -0.02654 1.18142 -0.02963 1.1934 -0.02685 C 1.19635 -0.02654 1.2026 -0.02901 1.20885 -0.02654 C 1.21493 -0.02593 1.21215 -0.01883 1.23472 -0.02253 C 1.24462 -0.02654 1.2375 -0.0358 1.24844 -0.04074 C 1.25469 -0.04105 1.26076 -0.01914 1.26701 -0.02253 C 1.27239 -0.01914 1.28489 -0.03519 1.29114 -0.03303 C 1.29583 -0.03025 1.32847 -0.00957 1.33298 -0.00926 C 1.33594 -0.00463 1.36962 -0.02654 1.37326 -0.02654 C 1.4441 -0.02654 1.68351 -0.01914 1.76528 -0.01451 " pathEditMode="relative" rAng="0" ptsTypes="AAAAAAAAAAAAAAAAAAAAAAAAAAAAAAAAAAAAAAAAAAAAAAAAAAAAAAAAAAAAAAAAAAAAAAAA">
                                      <p:cBhvr>
                                        <p:cTn id="13" dur="5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917" y="101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5" dur="27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repeatCount="indefinite" accel="49682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9" dur="314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6D5D9-2983-418D-A9C6-AD24F69E2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US" dirty="0"/>
              <a:t>Timeline:</a:t>
            </a:r>
            <a:r>
              <a:rPr lang="en-US" sz="3300" b="0" i="1" dirty="0">
                <a:latin typeface="Trebuchet MS" panose="020B0603020202020204" pitchFamily="34" charset="0"/>
              </a:rPr>
              <a:t> Golfing Features</a:t>
            </a:r>
            <a:endParaRPr lang="en-GB" sz="3300" b="0" i="1" dirty="0">
              <a:latin typeface="Trebuchet MS" panose="020B0603020202020204" pitchFamily="34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252F2AA-EECF-41AD-A5E2-A3F2CB4226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1803677"/>
              </p:ext>
            </p:extLst>
          </p:nvPr>
        </p:nvGraphicFramePr>
        <p:xfrm>
          <a:off x="323850" y="1131590"/>
          <a:ext cx="8362950" cy="351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760">
                  <a:extLst>
                    <a:ext uri="{9D8B030D-6E8A-4147-A177-3AD203B41FA5}">
                      <a16:colId xmlns:a16="http://schemas.microsoft.com/office/drawing/2014/main" val="3639083680"/>
                    </a:ext>
                  </a:extLst>
                </a:gridCol>
                <a:gridCol w="7625190">
                  <a:extLst>
                    <a:ext uri="{9D8B030D-6E8A-4147-A177-3AD203B41FA5}">
                      <a16:colId xmlns:a16="http://schemas.microsoft.com/office/drawing/2014/main" val="2846531842"/>
                    </a:ext>
                  </a:extLst>
                </a:gridCol>
              </a:tblGrid>
              <a:tr h="6435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solidFill>
                            <a:srgbClr val="FF9421"/>
                          </a:solidFill>
                          <a:effectLst/>
                        </a:rPr>
                        <a:t>14.0</a:t>
                      </a:r>
                      <a:endParaRPr lang="en-GB" sz="2000" b="1" dirty="0">
                        <a:solidFill>
                          <a:srgbClr val="FF9421"/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  <a:tabLst>
                          <a:tab pos="1597025" algn="l"/>
                          <a:tab pos="3425825" algn="l"/>
                        </a:tabLst>
                      </a:pP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f⌸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Key	</a:t>
                      </a:r>
                      <a:r>
                        <a:rPr lang="en-US" sz="2000" b="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f⍤k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Rank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(+⌿÷1⌈≢) </a:t>
                      </a:r>
                      <a:r>
                        <a:rPr lang="en-US" sz="2000" b="0" kern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 t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rains</a:t>
                      </a: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2791261"/>
                  </a:ext>
                </a:extLst>
              </a:tr>
              <a:tr h="6435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solidFill>
                            <a:srgbClr val="FF9421"/>
                          </a:solidFill>
                          <a:effectLst/>
                        </a:rPr>
                        <a:t>15.0</a:t>
                      </a:r>
                      <a:endParaRPr lang="en-GB" sz="2000" b="1" dirty="0">
                        <a:solidFill>
                          <a:srgbClr val="FF9421"/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597025" algn="l"/>
                          <a:tab pos="3425825" algn="l"/>
                          <a:tab pos="5029200" algn="l"/>
                        </a:tabLst>
                        <a:defRPr/>
                      </a:pP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File functions: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⎕NINFO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⎕NGET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⎕NPUT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	etc.</a:t>
                      </a: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3565834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solidFill>
                            <a:srgbClr val="FF9421"/>
                          </a:solidFill>
                          <a:effectLst/>
                        </a:rPr>
                        <a:t>16.0</a:t>
                      </a:r>
                      <a:endParaRPr lang="en-GB" sz="2000" b="1" dirty="0">
                        <a:solidFill>
                          <a:srgbClr val="FF9421"/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  <a:tabLst>
                          <a:tab pos="1597025" algn="l"/>
                          <a:tab pos="3429000" algn="l"/>
                          <a:tab pos="5029200" algn="l"/>
                        </a:tabLst>
                      </a:pP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 ⊆Y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Nest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X⊆Y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Partition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⍸Y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Where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X⍸Y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Interval Index</a:t>
                      </a:r>
                    </a:p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  <a:tabLst>
                          <a:tab pos="1597025" algn="l"/>
                          <a:tab pos="3429000" algn="l"/>
                          <a:tab pos="5029200" algn="l"/>
                        </a:tabLst>
                      </a:pP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f@… 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At	</a:t>
                      </a:r>
                      <a:r>
                        <a:rPr lang="en-US" sz="2000" b="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f⌺k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 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Stencil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⎕CSV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⎕JSON</a:t>
                      </a: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2385462"/>
                  </a:ext>
                </a:extLst>
              </a:tr>
              <a:tr h="6435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solidFill>
                            <a:srgbClr val="FF9421"/>
                          </a:solidFill>
                          <a:effectLst/>
                        </a:rPr>
                        <a:t>17.0</a:t>
                      </a:r>
                      <a:endParaRPr lang="en-GB" sz="2000" b="1" dirty="0">
                        <a:solidFill>
                          <a:srgbClr val="FF9421"/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597025" algn="l"/>
                          <a:tab pos="3425825" algn="l"/>
                          <a:tab pos="4975225" algn="l"/>
                        </a:tabLst>
                        <a:defRPr/>
                      </a:pP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TAO: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⍋Y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 and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⍒Y	X⍸Y	∪Y </a:t>
                      </a:r>
                      <a:r>
                        <a:rPr lang="en-US" sz="2000" b="0" kern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high rank</a:t>
                      </a: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483644"/>
                  </a:ext>
                </a:extLst>
              </a:tr>
              <a:tr h="6435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solidFill>
                            <a:srgbClr val="FF9421"/>
                          </a:solidFill>
                          <a:effectLst/>
                        </a:rPr>
                        <a:t>18.0</a:t>
                      </a:r>
                      <a:endParaRPr lang="en-GB" sz="2000" b="1" dirty="0">
                        <a:solidFill>
                          <a:srgbClr val="FF9421"/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597025" algn="l"/>
                          <a:tab pos="3425825" algn="l"/>
                          <a:tab pos="5486400" algn="l"/>
                        </a:tabLst>
                      </a:pPr>
                      <a:r>
                        <a:rPr lang="en-US" sz="2000" b="0" kern="12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  <a:ea typeface="+mn-ea"/>
                          <a:cs typeface="+mn-cs"/>
                        </a:rPr>
                        <a:t>f⍤g</a:t>
                      </a:r>
                      <a:r>
                        <a:rPr lang="en-US" sz="2000" b="0" kern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Atop	</a:t>
                      </a:r>
                      <a:r>
                        <a:rPr lang="en-US" sz="2000" b="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f⍥g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Over	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PL385 Unicode" panose="020B0709000202000203" pitchFamily="49" charset="0"/>
                        </a:rPr>
                        <a:t>A⍨ </a:t>
                      </a:r>
                      <a:r>
                        <a:rPr lang="en-US" sz="2000" b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Constant</a:t>
                      </a:r>
                      <a:endParaRPr lang="en-GB" sz="2000" b="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137160" marR="137160" marT="64008" marB="640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513190"/>
                  </a:ext>
                </a:extLst>
              </a:tr>
            </a:tbl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3325CF91-4781-41A5-B6AD-2B64953F1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5" y="689486"/>
            <a:ext cx="340333" cy="36214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85571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C1DF6-296F-43D6-A214-BFCA698DF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@ </a:t>
            </a:r>
            <a:r>
              <a:rPr lang="en-US" sz="3200" dirty="0"/>
              <a:t>Code Golf Stack Exchange</a:t>
            </a:r>
            <a:endParaRPr lang="en-GB" sz="32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EBA5898-3289-4016-87AC-44CC2AC65735}"/>
              </a:ext>
            </a:extLst>
          </p:cNvPr>
          <p:cNvSpPr/>
          <p:nvPr/>
        </p:nvSpPr>
        <p:spPr>
          <a:xfrm>
            <a:off x="6777245" y="1311610"/>
            <a:ext cx="990110" cy="360039"/>
          </a:xfrm>
          <a:prstGeom prst="roundRect">
            <a:avLst/>
          </a:prstGeom>
          <a:solidFill>
            <a:srgbClr val="49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19525-F801-4CA3-86B4-992A4110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91937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GB" sz="2400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codegolf.stackexchange.com</a:t>
            </a:r>
            <a:r>
              <a:rPr lang="en-GB" sz="2400" dirty="0">
                <a:effectLst/>
              </a:rPr>
              <a:t> (you can search for </a:t>
            </a:r>
            <a:r>
              <a:rPr lang="en-GB" sz="2400" dirty="0">
                <a:solidFill>
                  <a:schemeClr val="bg1"/>
                </a:solidFill>
                <a:effectLst/>
              </a:rPr>
              <a:t> </a:t>
            </a:r>
            <a:r>
              <a:rPr lang="en-GB" sz="2400" dirty="0" err="1">
                <a:solidFill>
                  <a:schemeClr val="bg1"/>
                </a:solidFill>
                <a:effectLst/>
              </a:rPr>
              <a:t>apl</a:t>
            </a:r>
            <a:r>
              <a:rPr lang="en-GB" sz="2400" dirty="0">
                <a:solidFill>
                  <a:schemeClr val="bg1"/>
                </a:solidFill>
                <a:effectLst/>
              </a:rPr>
              <a:t> tips </a:t>
            </a:r>
            <a:r>
              <a:rPr lang="en-GB" sz="2400" dirty="0">
                <a:effectLst/>
              </a:rPr>
              <a:t>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400" dirty="0">
                <a:effectLst/>
              </a:rPr>
              <a:t>Use </a:t>
            </a:r>
            <a:r>
              <a:rPr lang="en-US" sz="2400" dirty="0" err="1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tio.run</a:t>
            </a:r>
            <a:r>
              <a:rPr lang="en-US" sz="2400" dirty="0">
                <a:effectLst/>
              </a:rPr>
              <a:t> to automatically format a submission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400" dirty="0">
                <a:effectLst/>
              </a:rPr>
              <a:t>Explain your code if you can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400" dirty="0">
                <a:effectLst/>
              </a:rPr>
              <a:t>You may use 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⎕</a:t>
            </a:r>
            <a:r>
              <a:rPr lang="en-US" sz="2400" dirty="0">
                <a:effectLst/>
              </a:rPr>
              <a:t> and 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⍞</a:t>
            </a:r>
            <a:r>
              <a:rPr lang="en-US" sz="2400" dirty="0">
                <a:effectLst/>
              </a:rPr>
              <a:t> for input ("Full program"=</a:t>
            </a:r>
            <a:r>
              <a:rPr lang="en-US" sz="2400" dirty="0" err="1">
                <a:effectLst/>
              </a:rPr>
              <a:t>tradfn</a:t>
            </a:r>
            <a:r>
              <a:rPr lang="en-US" sz="2400" dirty="0">
                <a:effectLst/>
              </a:rPr>
              <a:t> body)</a:t>
            </a:r>
          </a:p>
          <a:p>
            <a:pPr marL="91440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spc="150" dirty="0" err="1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DateStamp</a:t>
            </a:r>
            <a:r>
              <a:rPr lang="en-US" sz="2400" spc="15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←</a:t>
            </a:r>
            <a:r>
              <a:rPr lang="en-US" sz="2400" spc="150" dirty="0">
                <a:effectLst/>
                <a:latin typeface="APL385 Unicode" panose="020B0709000202000203" pitchFamily="49" charset="0"/>
              </a:rPr>
              <a:t>'-'@5 8∘⍕1E3⊥3↑⊢</a:t>
            </a:r>
          </a:p>
          <a:p>
            <a:pPr marL="91440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spc="150" dirty="0">
                <a:effectLst/>
                <a:latin typeface="APL385 Unicode" panose="020B0709000202000203" pitchFamily="49" charset="0"/>
              </a:rPr>
              <a:t>        </a:t>
            </a:r>
            <a:r>
              <a:rPr lang="en-US" sz="2400" spc="15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∇ </a:t>
            </a:r>
            <a:r>
              <a:rPr lang="en-US" sz="2400" spc="150" dirty="0" err="1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DateStamp</a:t>
            </a:r>
            <a:br>
              <a:rPr lang="en-US" sz="2400" spc="150" dirty="0">
                <a:effectLst/>
                <a:latin typeface="APL385 Unicode" panose="020B0709000202000203" pitchFamily="49" charset="0"/>
              </a:rPr>
            </a:br>
            <a:r>
              <a:rPr lang="en-US" sz="2400" spc="150" dirty="0">
                <a:effectLst/>
                <a:latin typeface="APL385 Unicode" panose="020B0709000202000203" pitchFamily="49" charset="0"/>
              </a:rPr>
              <a:t>          '-'@5 8⍕1E3⊥3↑⎕</a:t>
            </a:r>
            <a:br>
              <a:rPr lang="en-US" sz="2400" spc="150" dirty="0">
                <a:effectLst/>
                <a:latin typeface="APL385 Unicode" panose="020B0709000202000203" pitchFamily="49" charset="0"/>
              </a:rPr>
            </a:br>
            <a:r>
              <a:rPr lang="en-US" sz="2400" spc="150" dirty="0">
                <a:effectLst/>
                <a:latin typeface="APL385 Unicode" panose="020B0709000202000203" pitchFamily="49" charset="0"/>
              </a:rPr>
              <a:t>        </a:t>
            </a:r>
            <a:r>
              <a:rPr lang="en-US" sz="2400" spc="150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∇</a:t>
            </a:r>
          </a:p>
          <a:p>
            <a:pPr>
              <a:lnSpc>
                <a:spcPct val="100000"/>
              </a:lnSpc>
            </a:pPr>
            <a:endParaRPr lang="en-US" sz="2400" dirty="0"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4B983D-B3D8-4D5A-8C65-FAE503EE50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9" y="726545"/>
            <a:ext cx="170501" cy="30590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474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9966B-1598-42B0-8C7D-04AA3DD0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⛳️ </a:t>
            </a:r>
            <a:r>
              <a:rPr lang="en-US" b="0" dirty="0"/>
              <a:t> </a:t>
            </a:r>
            <a:r>
              <a:rPr lang="en-US" dirty="0"/>
              <a:t>Why golf code?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6B1AD-D078-4F85-9CC1-0D456A675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Encourages exploration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Learn cutting edge APL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Be comfortable with lesser known features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Achieve excellence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Open your mind – think out-of-the-box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Have fun!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F939A-8D07-43F5-BE94-263E26D4334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03E8EC-A242-4CB6-AC02-86DBC3FA459A}"/>
              </a:ext>
            </a:extLst>
          </p:cNvPr>
          <p:cNvSpPr/>
          <p:nvPr/>
        </p:nvSpPr>
        <p:spPr>
          <a:xfrm>
            <a:off x="2996825" y="0"/>
            <a:ext cx="3105345" cy="366505"/>
          </a:xfrm>
          <a:prstGeom prst="rect">
            <a:avLst/>
          </a:prstGeom>
          <a:solidFill>
            <a:srgbClr val="ED7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622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9966B-1598-42B0-8C7D-04AA3DD0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>
                <a:solidFill>
                  <a:srgbClr val="FF942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⛳️ </a:t>
            </a:r>
            <a:r>
              <a:rPr lang="en-US" b="0" dirty="0"/>
              <a:t> </a:t>
            </a:r>
            <a:r>
              <a:rPr lang="en-US" dirty="0"/>
              <a:t>Goals for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6B1AD-D078-4F85-9CC1-0D456A675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Readable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Fast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Short (code golf)</a:t>
            </a:r>
          </a:p>
          <a:p>
            <a:pPr>
              <a:lnSpc>
                <a:spcPct val="100000"/>
              </a:lnSpc>
              <a:buSzPct val="75000"/>
              <a:buFont typeface="Wingdings 2" panose="05020102010507070707" pitchFamily="18" charset="2"/>
              <a:buChar char=""/>
            </a:pPr>
            <a:r>
              <a:rPr lang="en-US" dirty="0"/>
              <a:t>Balanced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01288D9-3E2F-4397-8A73-E510F9F26E52}"/>
              </a:ext>
            </a:extLst>
          </p:cNvPr>
          <p:cNvGrpSpPr/>
          <p:nvPr/>
        </p:nvGrpSpPr>
        <p:grpSpPr>
          <a:xfrm>
            <a:off x="2524273" y="790173"/>
            <a:ext cx="4095455" cy="3491767"/>
            <a:chOff x="3086835" y="996575"/>
            <a:chExt cx="4095455" cy="3491767"/>
          </a:xfrm>
        </p:grpSpPr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4A2236D-3C88-4C48-9760-D2AA0B7D0F1E}"/>
                </a:ext>
              </a:extLst>
            </p:cNvPr>
            <p:cNvSpPr/>
            <p:nvPr/>
          </p:nvSpPr>
          <p:spPr>
            <a:xfrm>
              <a:off x="3109337" y="996575"/>
              <a:ext cx="4050450" cy="3491767"/>
            </a:xfrm>
            <a:prstGeom prst="triangle">
              <a:avLst/>
            </a:prstGeom>
            <a:solidFill>
              <a:schemeClr val="bg1"/>
            </a:solidFill>
            <a:ln w="304800">
              <a:solidFill>
                <a:srgbClr val="FF0000"/>
              </a:solidFill>
              <a:round/>
            </a:ln>
            <a:effectLst>
              <a:glow rad="2286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`</a:t>
              </a:r>
              <a:endParaRPr lang="en-GB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E985C19-E5D6-4F15-9F74-F39182CC60BB}"/>
                </a:ext>
              </a:extLst>
            </p:cNvPr>
            <p:cNvSpPr txBox="1"/>
            <p:nvPr/>
          </p:nvSpPr>
          <p:spPr>
            <a:xfrm>
              <a:off x="3086835" y="1968062"/>
              <a:ext cx="4095455" cy="2398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4000" b="1" cap="all" dirty="0">
                  <a:latin typeface="Bahnschrift" panose="020B0502040204020203" pitchFamily="34" charset="0"/>
                </a:rPr>
                <a:t>SO,</a:t>
              </a:r>
            </a:p>
            <a:p>
              <a:pPr algn="ctr">
                <a:lnSpc>
                  <a:spcPct val="130000"/>
                </a:lnSpc>
              </a:pPr>
              <a:r>
                <a:rPr lang="en-US" sz="4000" b="1" cap="all" dirty="0">
                  <a:latin typeface="Bahnschrift" panose="020B0502040204020203" pitchFamily="34" charset="0"/>
                </a:rPr>
                <a:t>Do  not</a:t>
              </a:r>
              <a:br>
                <a:rPr lang="en-US" sz="4000" b="1" cap="all" dirty="0">
                  <a:latin typeface="Bahnschrift" panose="020B0502040204020203" pitchFamily="34" charset="0"/>
                </a:rPr>
              </a:br>
              <a:r>
                <a:rPr lang="en-US" sz="4000" b="1" cap="all" dirty="0">
                  <a:latin typeface="Bahnschrift" panose="020B0502040204020203" pitchFamily="34" charset="0"/>
                </a:rPr>
                <a:t>golf   work</a:t>
              </a:r>
              <a:endParaRPr lang="en-GB" sz="4000" b="1" cap="all" dirty="0">
                <a:latin typeface="Bahnschrift" panose="020B0502040204020203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5937A9F0-518D-4AFF-8AAC-0D32010C5E8F}"/>
              </a:ext>
            </a:extLst>
          </p:cNvPr>
          <p:cNvSpPr/>
          <p:nvPr/>
        </p:nvSpPr>
        <p:spPr>
          <a:xfrm>
            <a:off x="2996825" y="0"/>
            <a:ext cx="3105345" cy="366505"/>
          </a:xfrm>
          <a:prstGeom prst="rect">
            <a:avLst/>
          </a:prstGeom>
          <a:solidFill>
            <a:srgbClr val="ED7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23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C08DA31-32B1-45D4-9298-26D78D3781E5}"/>
              </a:ext>
            </a:extLst>
          </p:cNvPr>
          <p:cNvSpPr/>
          <p:nvPr/>
        </p:nvSpPr>
        <p:spPr>
          <a:xfrm>
            <a:off x="2996825" y="0"/>
            <a:ext cx="3105345" cy="366505"/>
          </a:xfrm>
          <a:prstGeom prst="rect">
            <a:avLst/>
          </a:prstGeom>
          <a:solidFill>
            <a:srgbClr val="ED7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87E125-42A6-4F54-A82F-86596FB38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⛳️ </a:t>
            </a:r>
            <a:r>
              <a:rPr lang="en-US" sz="3200" b="0" dirty="0"/>
              <a:t> </a:t>
            </a:r>
            <a:r>
              <a:rPr lang="en-US" sz="3200" dirty="0"/>
              <a:t>Tips for golfing in APL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8696C-C36E-41A7-AF79-C7A0792CD3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6605"/>
            <a:ext cx="8363272" cy="3420380"/>
          </a:xfrm>
        </p:spPr>
        <p:txBody>
          <a:bodyPr>
            <a:normAutofit lnSpcReduction="10000"/>
          </a:bodyPr>
          <a:lstStyle/>
          <a:p>
            <a:pPr marL="0" indent="0" defTabSz="4572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None/>
            </a:pPr>
            <a:r>
              <a:rPr lang="en-US" dirty="0"/>
              <a:t>Check out </a:t>
            </a:r>
            <a:r>
              <a:rPr lang="en-US" u="sng" dirty="0"/>
              <a:t>codegolf.stackexchange.com/q/17665</a:t>
            </a:r>
          </a:p>
          <a:p>
            <a:pPr marL="0" indent="0" defTabSz="457200">
              <a:spcBef>
                <a:spcPts val="1800"/>
              </a:spcBef>
              <a:buNone/>
            </a:pPr>
            <a:r>
              <a:rPr lang="en-US" dirty="0">
                <a:latin typeface="APL385 Unicode" panose="020B0709000202000203" pitchFamily="49" charset="0"/>
              </a:rPr>
              <a:t>⍨ </a:t>
            </a:r>
            <a:r>
              <a:rPr lang="en-US" dirty="0"/>
              <a:t>is your friend:			</a:t>
            </a:r>
            <a:r>
              <a:rPr lang="en-US" dirty="0">
                <a:latin typeface="APL385 Unicode" panose="020B0709000202000203" pitchFamily="49" charset="0"/>
              </a:rPr>
              <a:t>(A&lt;B)÷C</a:t>
            </a:r>
            <a:br>
              <a:rPr lang="en-US" dirty="0"/>
            </a:br>
            <a:r>
              <a:rPr lang="en-US" dirty="0"/>
              <a:t>						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US" dirty="0">
                <a:latin typeface="APL385 Unicode" panose="020B0709000202000203" pitchFamily="49" charset="0"/>
              </a:rPr>
              <a:t>		C÷⍨A&lt;B</a:t>
            </a:r>
            <a:br>
              <a:rPr lang="en-US" dirty="0"/>
            </a:br>
            <a:endParaRPr lang="en-US" sz="1400" dirty="0">
              <a:latin typeface="APL385 Unicode" panose="020B0709000202000203" pitchFamily="49" charset="0"/>
            </a:endParaRPr>
          </a:p>
          <a:p>
            <a:pPr marL="0" indent="0" defTabSz="457200">
              <a:spcBef>
                <a:spcPts val="1800"/>
              </a:spcBef>
              <a:buNone/>
            </a:pPr>
            <a:r>
              <a:rPr lang="en-US" dirty="0"/>
              <a:t>Dealing with 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/>
              <a:t> and </a:t>
            </a:r>
            <a:r>
              <a:rPr lang="en-US" dirty="0">
                <a:latin typeface="APL385 Unicode" panose="020B0709000202000203" pitchFamily="49" charset="0"/>
              </a:rPr>
              <a:t>⌿</a:t>
            </a:r>
            <a:r>
              <a:rPr lang="en-US" dirty="0"/>
              <a:t> in trains:			</a:t>
            </a:r>
            <a:r>
              <a:rPr lang="en-US" dirty="0">
                <a:latin typeface="APL385 Unicode" panose="020B0709000202000203" pitchFamily="49" charset="0"/>
              </a:rPr>
              <a:t>∨/,</a:t>
            </a:r>
            <a:br>
              <a:rPr lang="en-US" dirty="0"/>
            </a:br>
            <a:r>
              <a:rPr lang="en-US" dirty="0"/>
              <a:t>										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US" dirty="0"/>
              <a:t>		</a:t>
            </a:r>
            <a:r>
              <a:rPr lang="en-US" dirty="0">
                <a:latin typeface="APL385 Unicode" panose="020B0709000202000203" pitchFamily="49" charset="0"/>
              </a:rPr>
              <a:t>1∊</a:t>
            </a:r>
          </a:p>
          <a:p>
            <a:pPr marL="0" indent="0" defTabSz="457200">
              <a:spcBef>
                <a:spcPts val="1800"/>
              </a:spcBef>
              <a:buNone/>
            </a:pPr>
            <a:r>
              <a:rPr lang="en-GB" dirty="0"/>
              <a:t>Use</a:t>
            </a:r>
            <a:r>
              <a:rPr lang="en-GB" dirty="0">
                <a:latin typeface="APL385 Unicode" panose="020B0709000202000203" pitchFamily="49" charset="0"/>
              </a:rPr>
              <a:t> ⊥</a:t>
            </a:r>
            <a:r>
              <a:rPr lang="en-GB" dirty="0"/>
              <a:t>:			</a:t>
            </a:r>
            <a:r>
              <a:rPr lang="pt-BR" dirty="0">
                <a:latin typeface="APL385 Unicode" panose="020B0709000202000203" pitchFamily="49" charset="0"/>
              </a:rPr>
              <a:t>(a×b)+C</a:t>
            </a:r>
            <a:br>
              <a:rPr lang="en-US" dirty="0"/>
            </a:br>
            <a:r>
              <a:rPr lang="pt-BR" dirty="0">
                <a:latin typeface="APL385 Unicode" panose="020B0709000202000203" pitchFamily="49" charset="0"/>
              </a:rPr>
              <a:t>			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pt-BR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  <a:latin typeface="APL385 Unicode" panose="020B0709000202000203" pitchFamily="49" charset="0"/>
              </a:rPr>
              <a:t>		</a:t>
            </a:r>
            <a:r>
              <a:rPr lang="pt-BR" dirty="0">
                <a:latin typeface="APL385 Unicode" panose="020B0709000202000203" pitchFamily="49" charset="0"/>
              </a:rPr>
              <a:t>a⊥b,C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2199A2-D207-45FC-BD5B-6F3385C97395}"/>
              </a:ext>
            </a:extLst>
          </p:cNvPr>
          <p:cNvSpPr txBox="1"/>
          <p:nvPr/>
        </p:nvSpPr>
        <p:spPr>
          <a:xfrm>
            <a:off x="0" y="-385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tinyurl.com/apl-golf-tips</a:t>
            </a:r>
          </a:p>
        </p:txBody>
      </p:sp>
    </p:spTree>
    <p:extLst>
      <p:ext uri="{BB962C8B-B14F-4D97-AF65-F5344CB8AC3E}">
        <p14:creationId xmlns:p14="http://schemas.microsoft.com/office/powerpoint/2010/main" val="72456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⛳️ </a:t>
            </a:r>
            <a:r>
              <a:rPr lang="en-US" sz="3200" b="0" dirty="0"/>
              <a:t> </a:t>
            </a:r>
            <a:r>
              <a:rPr lang="en-US" sz="3200" dirty="0"/>
              <a:t>Tips for golfing in APL: </a:t>
            </a:r>
            <a:r>
              <a:rPr lang="en-GB" sz="3000" b="0" i="1" dirty="0">
                <a:latin typeface="Trebuchet MS" panose="020B0603020202020204" pitchFamily="34" charset="0"/>
              </a:rPr>
              <a:t>Function Trains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394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A 2-train is an </a:t>
            </a:r>
            <a:r>
              <a:rPr lang="en-GB" i="1" dirty="0"/>
              <a:t>atop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 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⍺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(⍺ h ⍵)</a:t>
            </a:r>
          </a:p>
          <a:p>
            <a:pPr marL="0" indent="0">
              <a:buNone/>
            </a:pPr>
            <a:r>
              <a:rPr lang="en-GB" dirty="0"/>
              <a:t>A 3-train is a </a:t>
            </a:r>
            <a:r>
              <a:rPr lang="en-GB" i="1" dirty="0"/>
              <a:t>fork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  f ⍵)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(⍺ f ⍵) g (⍺ h ⍵)</a:t>
            </a:r>
          </a:p>
          <a:p>
            <a:pPr marL="0" indent="0">
              <a:buNone/>
            </a:pPr>
            <a:r>
              <a:rPr lang="en-GB" dirty="0"/>
              <a:t>The </a:t>
            </a:r>
            <a:r>
              <a:rPr lang="en-GB" i="1" dirty="0"/>
              <a:t>left tine</a:t>
            </a:r>
            <a:r>
              <a:rPr lang="en-GB" dirty="0"/>
              <a:t> of a </a:t>
            </a:r>
            <a:r>
              <a:rPr lang="en-GB" i="1" dirty="0"/>
              <a:t>fork</a:t>
            </a:r>
            <a:r>
              <a:rPr lang="en-GB" dirty="0"/>
              <a:t> (but not an atop!) can be an array: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(⍺ h ⍵)</a:t>
            </a: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78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75D14-26FB-4F70-BA38-CEE7601F6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 rules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F4475-2887-4BB0-B196-B5FA66DA9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086585"/>
            <a:ext cx="8379244" cy="360040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A solution must be one of:</a:t>
            </a:r>
          </a:p>
          <a:p>
            <a:pPr>
              <a:lnSpc>
                <a:spcPct val="150000"/>
              </a:lnSpc>
              <a:buSzPct val="75000"/>
              <a:buFont typeface="Wingdings 2" panose="05020102010507070707" pitchFamily="18" charset="2"/>
              <a:buChar char="Ã"/>
              <a:tabLst>
                <a:tab pos="2743200" algn="ctr"/>
                <a:tab pos="4173538" algn="l"/>
              </a:tabLst>
            </a:pPr>
            <a:r>
              <a:rPr lang="en-US" dirty="0"/>
              <a:t>Dfn:	</a:t>
            </a:r>
            <a:r>
              <a:rPr lang="en-US" dirty="0">
                <a:latin typeface="APL385 Unicode" panose="020B0709000202000203" pitchFamily="49" charset="0"/>
              </a:rPr>
              <a:t>{⍺ ⍵}</a:t>
            </a:r>
            <a:r>
              <a:rPr lang="en-US" dirty="0"/>
              <a:t>	braces </a:t>
            </a:r>
            <a:r>
              <a:rPr lang="en-US" i="1" dirty="0"/>
              <a:t>do </a:t>
            </a:r>
            <a:r>
              <a:rPr lang="en-US" dirty="0"/>
              <a:t>count!</a:t>
            </a:r>
          </a:p>
          <a:p>
            <a:pPr>
              <a:lnSpc>
                <a:spcPct val="150000"/>
              </a:lnSpc>
              <a:buSzPct val="75000"/>
              <a:buFont typeface="Wingdings 2" panose="05020102010507070707" pitchFamily="18" charset="2"/>
              <a:buChar char="Ã"/>
              <a:tabLst>
                <a:tab pos="2743200" algn="ctr"/>
                <a:tab pos="4173538" algn="l"/>
              </a:tabLst>
            </a:pPr>
            <a:r>
              <a:rPr lang="en-US" dirty="0"/>
              <a:t>Derived:	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,∘0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APL385 Unicode" panose="020B0709000202000203" pitchFamily="49" charset="0"/>
              </a:rPr>
              <a:t>)</a:t>
            </a:r>
            <a:r>
              <a:rPr lang="en-GB" dirty="0"/>
              <a:t>	parentheses do </a:t>
            </a:r>
            <a:r>
              <a:rPr lang="en-GB" i="1" dirty="0"/>
              <a:t>not </a:t>
            </a:r>
            <a:r>
              <a:rPr lang="en-GB" dirty="0"/>
              <a:t>count</a:t>
            </a:r>
          </a:p>
          <a:p>
            <a:pPr>
              <a:lnSpc>
                <a:spcPct val="150000"/>
              </a:lnSpc>
              <a:buSzPct val="75000"/>
              <a:buFont typeface="Wingdings 2" panose="05020102010507070707" pitchFamily="18" charset="2"/>
              <a:buChar char="Ã"/>
              <a:tabLst>
                <a:tab pos="2743200" algn="ctr"/>
                <a:tab pos="4173538" algn="l"/>
              </a:tabLst>
            </a:pPr>
            <a:r>
              <a:rPr lang="en-GB" dirty="0"/>
              <a:t>Train:	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+⌿÷≢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APL385 Unicode" panose="020B0709000202000203" pitchFamily="49" charset="0"/>
              </a:rPr>
              <a:t>)</a:t>
            </a:r>
            <a:r>
              <a:rPr lang="en-GB" dirty="0"/>
              <a:t>	parentheses do </a:t>
            </a:r>
            <a:r>
              <a:rPr lang="en-GB" i="1" dirty="0"/>
              <a:t>not </a:t>
            </a:r>
            <a:r>
              <a:rPr lang="en-GB" dirty="0"/>
              <a:t>count</a:t>
            </a:r>
          </a:p>
          <a:p>
            <a:pPr marL="0" indent="0">
              <a:lnSpc>
                <a:spcPct val="150000"/>
              </a:lnSpc>
              <a:buSzPct val="75000"/>
              <a:buNone/>
              <a:tabLst>
                <a:tab pos="2743200" algn="ctr"/>
                <a:tab pos="4173538" algn="l"/>
              </a:tabLst>
            </a:pPr>
            <a:r>
              <a:rPr lang="en-GB" dirty="0"/>
              <a:t>Because</a:t>
            </a:r>
            <a:r>
              <a:rPr lang="en-GB" dirty="0">
                <a:latin typeface="APL385 Unicode" panose="020B0709000202000203" pitchFamily="49" charset="0"/>
              </a:rPr>
              <a:t> f←…</a:t>
            </a:r>
          </a:p>
        </p:txBody>
      </p:sp>
    </p:spTree>
    <p:extLst>
      <p:ext uri="{BB962C8B-B14F-4D97-AF65-F5344CB8AC3E}">
        <p14:creationId xmlns:p14="http://schemas.microsoft.com/office/powerpoint/2010/main" val="94244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ffectLst/>
                <a:latin typeface="APL385 Unicode" panose="020B0709000202000203" pitchFamily="49" charset="0"/>
              </a:rPr>
              <a:t>SockPairs</a:t>
            </a:r>
            <a:endParaRPr lang="en-GB" dirty="0">
              <a:effectLst/>
              <a:latin typeface="APL385 Unicode" panose="020B0709000202000203" pitchFamily="49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460940" cy="3777896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effectLst/>
              </a:rPr>
              <a:t>Given a list of left (0) and right (1) socks, with N of each in any order, return a shape (N 2) matrix pairing them up. 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>
              <a:effectLst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dirty="0">
                <a:effectLst/>
              </a:rPr>
              <a:t>Example: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L R            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R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R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L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L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GB" sz="2400" dirty="0" err="1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L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  <a:effectLst/>
                <a:latin typeface="APL385 Unicode" panose="020B0709000202000203" pitchFamily="49" charset="0"/>
              </a:rPr>
              <a:t> R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      </a:t>
            </a:r>
            <a:r>
              <a:rPr lang="en-US" sz="2400" dirty="0" err="1">
                <a:effectLst/>
                <a:latin typeface="APL385 Unicode" panose="020B0709000202000203" pitchFamily="49" charset="0"/>
              </a:rPr>
              <a:t>SockPairs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 1 1 0 0 0 1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3 1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4 2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5 6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ABA085-50A7-4FCD-B5D5-6DE2421CC550}"/>
              </a:ext>
            </a:extLst>
          </p:cNvPr>
          <p:cNvSpPr txBox="1">
            <a:spLocks/>
          </p:cNvSpPr>
          <p:nvPr/>
        </p:nvSpPr>
        <p:spPr>
          <a:xfrm>
            <a:off x="341530" y="1224124"/>
            <a:ext cx="8345270" cy="3777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sz="2400" dirty="0">
              <a:effectLst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sz="2400" dirty="0">
              <a:effectLst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br>
              <a:rPr lang="en-GB" sz="2400" dirty="0">
                <a:effectLst/>
              </a:rPr>
            </a:br>
            <a:endParaRPr lang="en-GB" sz="2400" dirty="0">
              <a:effectLst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GB" sz="2400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                    </a:t>
            </a:r>
            <a:r>
              <a:rPr lang="en-US" sz="2400" dirty="0">
                <a:solidFill>
                  <a:srgbClr val="FF9421"/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0</a:t>
            </a:r>
            <a:endParaRPr lang="en-US" sz="2400" dirty="0">
              <a:effectLst/>
              <a:highlight>
                <a:srgbClr val="FFFFFF"/>
              </a:highlight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9421"/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3</a:t>
            </a:r>
            <a:endParaRPr lang="en-US" sz="2400" dirty="0">
              <a:effectLst/>
              <a:highlight>
                <a:srgbClr val="FFFFFF"/>
              </a:highlight>
              <a:latin typeface="APL385 Unicode" panose="020B0709000202000203" pitchFamily="49" charset="0"/>
            </a:endParaRPr>
          </a:p>
        </p:txBody>
      </p:sp>
      <p:sp>
        <p:nvSpPr>
          <p:cNvPr id="8" name="Arc ∩">
            <a:extLst>
              <a:ext uri="{FF2B5EF4-FFF2-40B4-BE49-F238E27FC236}">
                <a16:creationId xmlns:a16="http://schemas.microsoft.com/office/drawing/2014/main" id="{5DDEB51C-7596-4918-8BD0-82CFB5FDD13D}"/>
              </a:ext>
            </a:extLst>
          </p:cNvPr>
          <p:cNvSpPr/>
          <p:nvPr/>
        </p:nvSpPr>
        <p:spPr>
          <a:xfrm>
            <a:off x="532204" y="3021800"/>
            <a:ext cx="3960440" cy="852571"/>
          </a:xfrm>
          <a:prstGeom prst="arc">
            <a:avLst>
              <a:gd name="adj1" fmla="val 10785183"/>
              <a:gd name="adj2" fmla="val 21034032"/>
            </a:avLst>
          </a:prstGeom>
          <a:ln w="25400">
            <a:solidFill>
              <a:srgbClr val="FF942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6981DEFF-610D-44B9-8670-3465B6F1D7EC}"/>
              </a:ext>
            </a:extLst>
          </p:cNvPr>
          <p:cNvSpPr txBox="1">
            <a:spLocks/>
          </p:cNvSpPr>
          <p:nvPr/>
        </p:nvSpPr>
        <p:spPr>
          <a:xfrm>
            <a:off x="341530" y="1224124"/>
            <a:ext cx="8345270" cy="3777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90000"/>
              </a:lnSpc>
              <a:buNone/>
            </a:pPr>
            <a:br>
              <a:rPr lang="en-US" sz="2400" dirty="0">
                <a:solidFill>
                  <a:srgbClr val="8064A2">
                    <a:lumMod val="50000"/>
                  </a:srgbClr>
                </a:solidFill>
              </a:rPr>
            </a:br>
            <a:endParaRPr lang="en-US" sz="2400" dirty="0">
              <a:solidFill>
                <a:srgbClr val="8064A2">
                  <a:lumMod val="50000"/>
                </a:srgbClr>
              </a:solidFill>
            </a:endParaRPr>
          </a:p>
          <a:p>
            <a:pPr marL="0" lvl="0" indent="0">
              <a:lnSpc>
                <a:spcPct val="90000"/>
              </a:lnSpc>
              <a:buNone/>
            </a:pPr>
            <a:endParaRPr lang="en-US" sz="2400" dirty="0">
              <a:solidFill>
                <a:srgbClr val="8064A2">
                  <a:lumMod val="50000"/>
                </a:srgbClr>
              </a:solidFill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GB" sz="2400" dirty="0">
              <a:effectLst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GB" sz="2400" dirty="0">
              <a:solidFill>
                <a:schemeClr val="bg1">
                  <a:lumMod val="65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400" dirty="0">
                <a:effectLst/>
                <a:latin typeface="APL385 Unicode" panose="020B0709000202000203" pitchFamily="49" charset="0"/>
              </a:rPr>
              <a:t>                </a:t>
            </a:r>
            <a:r>
              <a:rPr lang="en-US" sz="2400" dirty="0">
                <a:solidFill>
                  <a:srgbClr val="FF9421"/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1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   </a:t>
            </a:r>
            <a:r>
              <a:rPr lang="en-US" sz="24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endParaRPr lang="en-US" sz="2400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sz="2400" dirty="0">
                <a:effectLst/>
                <a:latin typeface="APL385 Unicode" panose="020B0709000202000203" pitchFamily="49" charset="0"/>
              </a:rPr>
              <a:t> </a:t>
            </a:r>
            <a:r>
              <a:rPr lang="en-US" sz="2400" dirty="0">
                <a:solidFill>
                  <a:srgbClr val="FF9421"/>
                </a:solidFill>
                <a:effectLst/>
                <a:highlight>
                  <a:srgbClr val="FFFFFF"/>
                </a:highlight>
                <a:latin typeface="APL385 Unicode" panose="020B0709000202000203" pitchFamily="49" charset="0"/>
              </a:rPr>
              <a:t>1</a:t>
            </a:r>
          </a:p>
        </p:txBody>
      </p:sp>
      <p:sp>
        <p:nvSpPr>
          <p:cNvPr id="12" name="Arc ∪">
            <a:extLst>
              <a:ext uri="{FF2B5EF4-FFF2-40B4-BE49-F238E27FC236}">
                <a16:creationId xmlns:a16="http://schemas.microsoft.com/office/drawing/2014/main" id="{32FC5263-B84C-4D1F-942B-93546FC51879}"/>
              </a:ext>
            </a:extLst>
          </p:cNvPr>
          <p:cNvSpPr/>
          <p:nvPr/>
        </p:nvSpPr>
        <p:spPr>
          <a:xfrm flipV="1">
            <a:off x="-1458670" y="3201820"/>
            <a:ext cx="4860540" cy="450050"/>
          </a:xfrm>
          <a:prstGeom prst="arc">
            <a:avLst>
              <a:gd name="adj1" fmla="val 16169631"/>
              <a:gd name="adj2" fmla="val 13453"/>
            </a:avLst>
          </a:prstGeom>
          <a:ln w="25400">
            <a:solidFill>
              <a:srgbClr val="FF942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36584E-9447-4086-A7E5-3DF3D18E3AD3}"/>
              </a:ext>
            </a:extLst>
          </p:cNvPr>
          <p:cNvSpPr txBox="1"/>
          <p:nvPr/>
        </p:nvSpPr>
        <p:spPr>
          <a:xfrm>
            <a:off x="5877145" y="2150848"/>
            <a:ext cx="2925325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accent4">
                    <a:lumMod val="50000"/>
                  </a:schemeClr>
                </a:solidFill>
              </a:rPr>
              <a:t>Each row is the index of a left sock followed by the index of a right sock, and each pair should use the left-most socks not </a:t>
            </a:r>
            <a:br>
              <a:rPr lang="en-US" sz="24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accent4">
                    <a:lumMod val="50000"/>
                  </a:schemeClr>
                </a:solidFill>
              </a:rPr>
              <a:t>already used.</a:t>
            </a:r>
          </a:p>
        </p:txBody>
      </p:sp>
    </p:spTree>
    <p:extLst>
      <p:ext uri="{BB962C8B-B14F-4D97-AF65-F5344CB8AC3E}">
        <p14:creationId xmlns:p14="http://schemas.microsoft.com/office/powerpoint/2010/main" val="120065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E106-71F5-4235-A094-FC1A410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573528"/>
            <a:ext cx="8703967" cy="594066"/>
          </a:xfrm>
        </p:spPr>
        <p:txBody>
          <a:bodyPr/>
          <a:lstStyle/>
          <a:p>
            <a:r>
              <a:rPr lang="en-US" sz="3200" b="0" dirty="0">
                <a:solidFill>
                  <a:srgbClr val="FF9421"/>
                </a:solidFill>
                <a:latin typeface="APL385 Unicode" panose="020B0709000202000203" pitchFamily="49" charset="0"/>
              </a:rPr>
              <a:t>⌸ </a:t>
            </a:r>
            <a:r>
              <a:rPr lang="en-GB" sz="3200" dirty="0"/>
              <a:t>Key operator:</a:t>
            </a:r>
            <a:r>
              <a:rPr lang="en-GB" sz="3000" b="0" i="1" dirty="0">
                <a:latin typeface="Trebuchet MS" panose="020B0603020202020204" pitchFamily="34" charset="0"/>
              </a:rPr>
              <a:t> monadic derived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6374-F3D2-4DD9-832A-A2F947F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66604"/>
            <a:ext cx="8379244" cy="335199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       f⌸ </a:t>
            </a:r>
            <a:r>
              <a:rPr lang="en-GB" dirty="0" err="1">
                <a:latin typeface="APL385 Unicode" panose="020B0709000202000203" pitchFamily="49" charset="0"/>
              </a:rPr>
              <a:t>vals</a:t>
            </a: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For each unique major cell in </a:t>
            </a:r>
            <a:r>
              <a:rPr lang="en-GB" dirty="0" err="1">
                <a:latin typeface="APL385 Unicode" panose="020B0709000202000203" pitchFamily="49" charset="0"/>
              </a:rPr>
              <a:t>vals</a:t>
            </a:r>
            <a:r>
              <a:rPr lang="en-GB" dirty="0"/>
              <a:t>, </a:t>
            </a:r>
            <a:r>
              <a:rPr lang="en-GB" dirty="0">
                <a:latin typeface="APL385 Unicode" panose="020B0709000202000203" pitchFamily="49" charset="0"/>
              </a:rPr>
              <a:t>f</a:t>
            </a:r>
            <a:r>
              <a:rPr lang="en-GB" dirty="0"/>
              <a:t> is called with the following arguments:</a:t>
            </a:r>
          </a:p>
          <a:p>
            <a:pPr marL="1371600" indent="-137160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Left:	the unique major cell</a:t>
            </a:r>
          </a:p>
          <a:p>
            <a:pPr marL="1371600" indent="-137160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/>
              <a:t>Right:	the indices of all such major cells in </a:t>
            </a:r>
            <a:r>
              <a:rPr lang="en-GB" dirty="0" err="1">
                <a:latin typeface="APL385 Unicode" panose="020B0709000202000203" pitchFamily="49" charset="0"/>
              </a:rPr>
              <a:t>vals</a:t>
            </a:r>
            <a:endParaRPr lang="en-GB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076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14160</TotalTime>
  <Words>1385</Words>
  <Application>Microsoft Office PowerPoint</Application>
  <PresentationFormat>On-screen Show (16:9)</PresentationFormat>
  <Paragraphs>405</Paragraphs>
  <Slides>28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Bahnschrift</vt:lpstr>
      <vt:lpstr>Segoe UI Symbol</vt:lpstr>
      <vt:lpstr>APL333</vt:lpstr>
      <vt:lpstr>Wingdings 2</vt:lpstr>
      <vt:lpstr>Arial</vt:lpstr>
      <vt:lpstr>Calibri</vt:lpstr>
      <vt:lpstr>APL385 Unicode</vt:lpstr>
      <vt:lpstr>Trebuchet MS</vt:lpstr>
      <vt:lpstr>Wingdings</vt:lpstr>
      <vt:lpstr>Courier New</vt:lpstr>
      <vt:lpstr>Ink Free</vt:lpstr>
      <vt:lpstr>Office Theme</vt:lpstr>
      <vt:lpstr>PowerPoint Presentation</vt:lpstr>
      <vt:lpstr>⛳️  Code golf</vt:lpstr>
      <vt:lpstr>⛳️  Why golf code?</vt:lpstr>
      <vt:lpstr>⛳️  Goals for Code</vt:lpstr>
      <vt:lpstr>⛳️  Tips for golfing in APL</vt:lpstr>
      <vt:lpstr>⛳️  Tips for golfing in APL: Function Trains</vt:lpstr>
      <vt:lpstr>Ground rules</vt:lpstr>
      <vt:lpstr>SockPairs</vt:lpstr>
      <vt:lpstr>⌸ Key operator: monadic derived function</vt:lpstr>
      <vt:lpstr>⌸ Key operator: monadic derived function</vt:lpstr>
      <vt:lpstr>⌸ Key operator: dyadic derived function</vt:lpstr>
      <vt:lpstr>⌸ Key operator: dyadic derived function</vt:lpstr>
      <vt:lpstr>⌸ Key operator: monadic vs dyadic</vt:lpstr>
      <vt:lpstr>LongestRun</vt:lpstr>
      <vt:lpstr>⊆ Partition</vt:lpstr>
      <vt:lpstr>⊆ Partition: Boolean ⍺</vt:lpstr>
      <vt:lpstr>⊆ Partition: Boolean ⍺</vt:lpstr>
      <vt:lpstr>⎕DL⎕</vt:lpstr>
      <vt:lpstr>DateStamp</vt:lpstr>
      <vt:lpstr>@ At operator</vt:lpstr>
      <vt:lpstr>@ At operator: operands</vt:lpstr>
      <vt:lpstr>@ At operator: left operand (modifier)</vt:lpstr>
      <vt:lpstr>@ At operator: right operand (selector)</vt:lpstr>
      <vt:lpstr>@ At operator: a potential parsing problem</vt:lpstr>
      <vt:lpstr>⌺ Stencil Operator</vt:lpstr>
      <vt:lpstr>DiseaseSpread</vt:lpstr>
      <vt:lpstr>⌸ Timeline: Golfing Features</vt:lpstr>
      <vt:lpstr>@ Code Golf Stack Exchange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Adam Brudzewsky</cp:lastModifiedBy>
  <cp:revision>287</cp:revision>
  <cp:lastPrinted>2019-09-03T11:56:07Z</cp:lastPrinted>
  <dcterms:created xsi:type="dcterms:W3CDTF">2016-07-29T08:25:06Z</dcterms:created>
  <dcterms:modified xsi:type="dcterms:W3CDTF">2019-09-16T11:11:54Z</dcterms:modified>
</cp:coreProperties>
</file>