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62" r:id="rId2"/>
    <p:sldId id="355" r:id="rId3"/>
    <p:sldId id="356" r:id="rId4"/>
    <p:sldId id="357" r:id="rId5"/>
    <p:sldId id="353" r:id="rId6"/>
    <p:sldId id="358" r:id="rId7"/>
    <p:sldId id="359" r:id="rId8"/>
    <p:sldId id="354" r:id="rId9"/>
    <p:sldId id="352" r:id="rId10"/>
    <p:sldId id="337" r:id="rId11"/>
    <p:sldId id="338" r:id="rId12"/>
    <p:sldId id="339" r:id="rId13"/>
    <p:sldId id="344" r:id="rId14"/>
    <p:sldId id="350" r:id="rId15"/>
    <p:sldId id="340" r:id="rId16"/>
    <p:sldId id="351" r:id="rId17"/>
    <p:sldId id="341" r:id="rId18"/>
    <p:sldId id="347" r:id="rId19"/>
    <p:sldId id="349" r:id="rId20"/>
    <p:sldId id="334" r:id="rId21"/>
    <p:sldId id="335" r:id="rId22"/>
  </p:sldIdLst>
  <p:sldSz cx="9144000" cy="5143500" type="screen16x9"/>
  <p:notesSz cx="6858000" cy="9144000"/>
  <p:embeddedFontLst>
    <p:embeddedFont>
      <p:font typeface="Titillium Web" panose="00000500000000000000" pitchFamily="2" charset="0"/>
      <p:regular r:id="rId25"/>
      <p:bold r:id="rId26"/>
      <p:italic r:id="rId27"/>
      <p:boldItalic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Titillium Web SemiBold" panose="00000700000000000000" pitchFamily="2" charset="0"/>
      <p:bold r:id="rId33"/>
      <p:boldItalic r:id="rId34"/>
    </p:embeddedFont>
    <p:embeddedFont>
      <p:font typeface="APL385 Unicode" panose="020B0709000202000203" pitchFamily="49" charset="0"/>
      <p:regular r:id="rId3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rten Kromberg" initials="MK" lastIdx="1" clrIdx="0">
    <p:extLst>
      <p:ext uri="{19B8F6BF-5375-455C-9EA6-DF929625EA0E}">
        <p15:presenceInfo xmlns:p15="http://schemas.microsoft.com/office/powerpoint/2012/main" userId="Morten Kromber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FBE"/>
    <a:srgbClr val="FF9421"/>
    <a:srgbClr val="494949"/>
    <a:srgbClr val="F6F6D9"/>
    <a:srgbClr val="7C7D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64" autoAdjust="0"/>
    <p:restoredTop sz="86418" autoAdjust="0"/>
  </p:normalViewPr>
  <p:slideViewPr>
    <p:cSldViewPr>
      <p:cViewPr varScale="1">
        <p:scale>
          <a:sx n="45" d="100"/>
          <a:sy n="45" d="100"/>
        </p:scale>
        <p:origin x="52" y="58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702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130" y="-86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32" Type="http://schemas.openxmlformats.org/officeDocument/2006/relationships/font" Target="fonts/font8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9-07T17:14:37.589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6A3BD-28BD-4949-B52F-24E999822598}" type="datetimeFigureOut">
              <a:rPr lang="en-GB" smtClean="0"/>
              <a:t>14/09/2017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370AB-76A5-41F1-9753-9FE7E667F0C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4718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EAEF8A-5BB8-41C8-B8C2-160617C17EF4}" type="datetimeFigureOut">
              <a:rPr lang="en-GB" smtClean="0"/>
              <a:t>14/09/2017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0660A-27FD-4528-AE7F-EC6080404EE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213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884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fiona\Desktop\Dyalog '17\powerpoint template\castle-black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6655"/>
            <a:ext cx="9144000" cy="297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4190" y="726546"/>
            <a:ext cx="3422716" cy="2160240"/>
          </a:xfrm>
        </p:spPr>
        <p:txBody>
          <a:bodyPr>
            <a:noAutofit/>
          </a:bodyPr>
          <a:lstStyle>
            <a:lvl1pPr algn="l">
              <a:defRPr sz="3600" b="1">
                <a:solidFill>
                  <a:srgbClr val="494949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247075" y="1896676"/>
            <a:ext cx="3735415" cy="990110"/>
          </a:xfrm>
        </p:spPr>
        <p:txBody>
          <a:bodyPr anchor="ctr">
            <a:noAutofit/>
          </a:bodyPr>
          <a:lstStyle>
            <a:lvl1pPr marL="0" indent="0" algn="l">
              <a:buNone/>
              <a:defRPr sz="2800" baseline="0">
                <a:solidFill>
                  <a:srgbClr val="494949"/>
                </a:solidFill>
                <a:latin typeface="Titillium Web SemiBold" panose="00000700000000000000" pitchFamily="2" charset="0"/>
              </a:defRPr>
            </a:lvl1pPr>
          </a:lstStyle>
          <a:p>
            <a:pPr lvl="0"/>
            <a:r>
              <a:rPr lang="en-US" dirty="0"/>
              <a:t>Presenter(s)</a:t>
            </a:r>
            <a:endParaRPr lang="en-GB" dirty="0"/>
          </a:p>
        </p:txBody>
      </p:sp>
      <p:pic>
        <p:nvPicPr>
          <p:cNvPr id="2051" name="Picture 3" descr="U:\admin\conference\Dyalog17\Logo\Text_DYALOG Elsinor 2017-right_PATH.em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125" y="726545"/>
            <a:ext cx="3059112" cy="104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fiona\Desktop\Dyalog '17\powerpoint template\littleShip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445" y="4236935"/>
            <a:ext cx="483991" cy="394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3" name="Rounded Rectangle 2"/>
          <p:cNvSpPr/>
          <p:nvPr userDrawn="1"/>
        </p:nvSpPr>
        <p:spPr>
          <a:xfrm>
            <a:off x="8616917" y="51470"/>
            <a:ext cx="405045" cy="27003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54716B-73FF-4862-A6D6-6052958B0D12}"/>
              </a:ext>
            </a:extLst>
          </p:cNvPr>
          <p:cNvSpPr txBox="1"/>
          <p:nvPr userDrawn="1"/>
        </p:nvSpPr>
        <p:spPr>
          <a:xfrm>
            <a:off x="1106614" y="4776995"/>
            <a:ext cx="8001890" cy="307777"/>
          </a:xfrm>
          <a:prstGeom prst="rect">
            <a:avLst/>
          </a:prstGeom>
          <a:solidFill>
            <a:srgbClr val="FF9421"/>
          </a:solidFill>
        </p:spPr>
        <p:txBody>
          <a:bodyPr wrap="square" rtlCol="0">
            <a:spAutoFit/>
          </a:bodyPr>
          <a:lstStyle/>
          <a:p>
            <a:pPr algn="r"/>
            <a:endParaRPr lang="en-GB" sz="1400" b="1" dirty="0">
              <a:solidFill>
                <a:schemeClr val="bg1"/>
              </a:solidFill>
              <a:latin typeface="Klavika Regular" panose="020005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40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530" y="1224124"/>
            <a:ext cx="6174000" cy="339447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642229" y="1220995"/>
            <a:ext cx="2078545" cy="2520885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{⍺+⍵}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23183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573528"/>
            <a:ext cx="8363272" cy="594066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3528" y="1200151"/>
            <a:ext cx="4068452" cy="339447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819150" indent="-4572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618348" y="1200151"/>
            <a:ext cx="4068452" cy="339447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14322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47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694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8" y="573528"/>
            <a:ext cx="8363272" cy="594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1200151"/>
            <a:ext cx="8363272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9" name="Date Placeholder 3"/>
          <p:cNvSpPr txBox="1">
            <a:spLocks/>
          </p:cNvSpPr>
          <p:nvPr userDrawn="1"/>
        </p:nvSpPr>
        <p:spPr>
          <a:xfrm>
            <a:off x="8388424" y="0"/>
            <a:ext cx="720080" cy="3575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2000" b="0" kern="1200">
                <a:solidFill>
                  <a:schemeClr val="bg1"/>
                </a:solidFill>
                <a:latin typeface="Klavika Medium" panose="020006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2EDF88B-1B61-4481-9BD6-D2E23BF0DCD8}" type="slidenum">
              <a:rPr lang="en-GB" sz="1600" smtClean="0">
                <a:latin typeface="Titillium Web" panose="00000500000000000000" pitchFamily="2" charset="0"/>
              </a:rPr>
              <a:t>‹#›</a:t>
            </a:fld>
            <a:endParaRPr lang="en-GB" sz="1600" dirty="0">
              <a:latin typeface="Titillium Web" panose="00000500000000000000" pitchFamily="2" charset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71500" y="4776995"/>
            <a:ext cx="10351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0" dirty="0">
                <a:solidFill>
                  <a:schemeClr val="bg1"/>
                </a:solidFill>
                <a:latin typeface="Titillium Web SemiBold" panose="00000700000000000000" pitchFamily="2" charset="0"/>
              </a:rPr>
              <a:t>#dyalog17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E59278-C495-4A54-A3EC-8F0D9681D706}"/>
              </a:ext>
            </a:extLst>
          </p:cNvPr>
          <p:cNvSpPr txBox="1"/>
          <p:nvPr userDrawn="1"/>
        </p:nvSpPr>
        <p:spPr>
          <a:xfrm>
            <a:off x="1106614" y="4776995"/>
            <a:ext cx="80018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a-DK" sz="1400" b="0" dirty="0">
                <a:solidFill>
                  <a:schemeClr val="bg1"/>
                </a:solidFill>
                <a:latin typeface="Titillium Web SemiBold" panose="00000700000000000000" pitchFamily="2" charset="0"/>
              </a:rPr>
              <a:t>TP2 – Cloud Development</a:t>
            </a:r>
            <a:endParaRPr lang="en-GB" sz="1400" b="0" dirty="0">
              <a:solidFill>
                <a:schemeClr val="bg1"/>
              </a:solidFill>
              <a:latin typeface="Titillium Web SemiBold" panose="000007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74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2" r:id="rId3"/>
    <p:sldLayoutId id="2147483654" r:id="rId4"/>
    <p:sldLayoutId id="2147483655" r:id="rId5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9421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9421"/>
        </a:buClr>
        <a:buSzPct val="60000"/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9421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Dyalog/aplssh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en.wikipedia.org/wiki/Public-key_cryptography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Cloud</a:t>
            </a:r>
            <a:br>
              <a:rPr lang="en-GB" dirty="0"/>
            </a:br>
            <a:r>
              <a:rPr lang="en-GB" dirty="0"/>
              <a:t>Development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Andy </a:t>
            </a:r>
            <a:r>
              <a:rPr lang="en-GB" dirty="0" err="1"/>
              <a:t>Shiers</a:t>
            </a:r>
            <a:br>
              <a:rPr lang="en-GB" dirty="0"/>
            </a:br>
            <a:r>
              <a:rPr lang="en-GB" dirty="0"/>
              <a:t>Morten Kromberg</a:t>
            </a:r>
          </a:p>
        </p:txBody>
      </p:sp>
    </p:spTree>
    <p:extLst>
      <p:ext uri="{BB962C8B-B14F-4D97-AF65-F5344CB8AC3E}">
        <p14:creationId xmlns:p14="http://schemas.microsoft.com/office/powerpoint/2010/main" val="2638798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D11CB-FFC5-4CC1-A34C-8C2D29042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Secure Shell (ssh)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23461A-276E-411C-ADA4-17E2164D5A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a-DK" b="1" i="1" dirty="0"/>
              <a:t>ssh</a:t>
            </a:r>
            <a:r>
              <a:rPr lang="da-DK" dirty="0"/>
              <a:t> is a widely used protocol for making executing commands on a remote computer</a:t>
            </a:r>
          </a:p>
          <a:p>
            <a:r>
              <a:rPr lang="da-DK" dirty="0"/>
              <a:t>It is always secure (encrypted) even if you log in with a userid and password</a:t>
            </a:r>
          </a:p>
          <a:p>
            <a:r>
              <a:rPr lang="da-DK" dirty="0"/>
              <a:t>It supports the use of key pairs to validate login without a password</a:t>
            </a:r>
          </a:p>
          <a:p>
            <a:pPr lvl="1"/>
            <a:r>
              <a:rPr lang="da-DK" dirty="0"/>
              <a:t>You log in with a user id and a private key</a:t>
            </a:r>
          </a:p>
          <a:p>
            <a:pPr lvl="1"/>
            <a:r>
              <a:rPr lang="da-DK" dirty="0"/>
              <a:t>The ssh client and server negotiate, and if the public key corresponding to your private key exists in the right place, you are granted access</a:t>
            </a:r>
          </a:p>
          <a:p>
            <a:pPr lvl="1"/>
            <a:r>
              <a:rPr lang="da-DK" dirty="0"/>
              <a:t>The right place is typically the file</a:t>
            </a:r>
            <a:br>
              <a:rPr lang="da-DK" dirty="0"/>
            </a:br>
            <a:r>
              <a:rPr lang="da-DK" dirty="0"/>
              <a:t>/home/user/.ssh/authorized_keys</a:t>
            </a:r>
            <a:br>
              <a:rPr lang="da-DK" dirty="0"/>
            </a:br>
            <a:r>
              <a:rPr lang="da-DK" dirty="0"/>
              <a:t>Which contains concatenated public keys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D61100-A9E2-41A3-9D37-A2FA66916A84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1026" name="Picture 2" descr="Image result for ssh">
            <a:extLst>
              <a:ext uri="{FF2B5EF4-FFF2-40B4-BE49-F238E27FC236}">
                <a16:creationId xmlns:a16="http://schemas.microsoft.com/office/drawing/2014/main" id="{09910800-6D94-4F27-AD7D-A3EF842F5A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222" y="726545"/>
            <a:ext cx="2082557" cy="1120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8339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A5B9D-C592-4C35-A4F3-49534234C2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Generating Keys for ssh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27A287-A3B2-45A8-9B8D-359DF053AF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a-DK" dirty="0"/>
              <a:t>A key pair is the same as what you find in a certficate, except</a:t>
            </a:r>
          </a:p>
          <a:p>
            <a:pPr lvl="1"/>
            <a:r>
              <a:rPr lang="da-DK" dirty="0"/>
              <a:t>No metadata (maybe a comment </a:t>
            </a:r>
            <a:r>
              <a:rPr lang="da-DK" dirty="0">
                <a:sym typeface="Wingdings" panose="05000000000000000000" pitchFamily="2" charset="2"/>
              </a:rPr>
              <a:t></a:t>
            </a:r>
            <a:r>
              <a:rPr lang="da-DK" dirty="0"/>
              <a:t>)</a:t>
            </a:r>
          </a:p>
          <a:p>
            <a:pPr lvl="1"/>
            <a:r>
              <a:rPr lang="da-DK" dirty="0"/>
              <a:t>Nobody has certified it</a:t>
            </a:r>
          </a:p>
          <a:p>
            <a:pPr lvl="1"/>
            <a:r>
              <a:rPr lang="da-DK" dirty="0"/>
              <a:t>They are still considered secure since the likelihood of synthesising the other half is mathematically close to impossible</a:t>
            </a:r>
          </a:p>
          <a:p>
            <a:pPr lvl="1"/>
            <a:r>
              <a:rPr lang="da-DK" dirty="0"/>
              <a:t>BE CAREFUL with your private key!!!</a:t>
            </a:r>
          </a:p>
          <a:p>
            <a:r>
              <a:rPr lang="da-DK" dirty="0"/>
              <a:t>Tools exist to generate key pairs</a:t>
            </a:r>
          </a:p>
          <a:p>
            <a:pPr lvl="1"/>
            <a:r>
              <a:rPr lang="da-DK" dirty="0"/>
              <a:t>Under Linux, keygen</a:t>
            </a:r>
          </a:p>
          <a:p>
            <a:pPr lvl="1"/>
            <a:r>
              <a:rPr lang="da-DK" dirty="0"/>
              <a:t>Under Windows, PuTTYgen</a:t>
            </a:r>
          </a:p>
          <a:p>
            <a:r>
              <a:rPr lang="da-DK" dirty="0"/>
              <a:t>Windows demo... (UNIX people like "man" pages)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B08239-063E-46A2-8B59-BF08DD2EAF3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DF271B-CB5E-4858-8937-E927414744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5930" y="321500"/>
            <a:ext cx="4552950" cy="4572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863FE32-57D9-453A-9D72-15E3C6DECF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5929" y="321500"/>
            <a:ext cx="4552950" cy="4572000"/>
          </a:xfrm>
          <a:prstGeom prst="rect">
            <a:avLst/>
          </a:prstGeom>
        </p:spPr>
      </p:pic>
      <p:sp>
        <p:nvSpPr>
          <p:cNvPr id="8" name="Speech Bubble: Oval 7">
            <a:extLst>
              <a:ext uri="{FF2B5EF4-FFF2-40B4-BE49-F238E27FC236}">
                <a16:creationId xmlns:a16="http://schemas.microsoft.com/office/drawing/2014/main" id="{656C37EC-8F11-4D0E-B2E9-A419FA0C94EF}"/>
              </a:ext>
            </a:extLst>
          </p:cNvPr>
          <p:cNvSpPr/>
          <p:nvPr/>
        </p:nvSpPr>
        <p:spPr>
          <a:xfrm>
            <a:off x="5237901" y="51470"/>
            <a:ext cx="2745305" cy="1215135"/>
          </a:xfrm>
          <a:prstGeom prst="wedgeEllipseCallout">
            <a:avLst/>
          </a:prstGeom>
          <a:solidFill>
            <a:srgbClr val="7C7DC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/>
              <a:t>Copy/paste this text into a .pub file</a:t>
            </a:r>
          </a:p>
        </p:txBody>
      </p:sp>
      <p:sp>
        <p:nvSpPr>
          <p:cNvPr id="9" name="Speech Bubble: Oval 8">
            <a:extLst>
              <a:ext uri="{FF2B5EF4-FFF2-40B4-BE49-F238E27FC236}">
                <a16:creationId xmlns:a16="http://schemas.microsoft.com/office/drawing/2014/main" id="{36D2C8F9-F0B0-4D70-AE1A-1FD995305637}"/>
              </a:ext>
            </a:extLst>
          </p:cNvPr>
          <p:cNvSpPr/>
          <p:nvPr/>
        </p:nvSpPr>
        <p:spPr>
          <a:xfrm>
            <a:off x="5517105" y="2391730"/>
            <a:ext cx="2745305" cy="1215135"/>
          </a:xfrm>
          <a:prstGeom prst="wedgeEllipseCallout">
            <a:avLst/>
          </a:prstGeom>
          <a:solidFill>
            <a:srgbClr val="7C7DC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/>
              <a:t>Do NOT use the Save buttons!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151E8C8-534B-48B0-A8D4-A9929548C4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5929" y="321500"/>
            <a:ext cx="4552950" cy="4572000"/>
          </a:xfrm>
          <a:prstGeom prst="rect">
            <a:avLst/>
          </a:prstGeom>
        </p:spPr>
      </p:pic>
      <p:sp>
        <p:nvSpPr>
          <p:cNvPr id="11" name="Speech Bubble: Oval 10">
            <a:extLst>
              <a:ext uri="{FF2B5EF4-FFF2-40B4-BE49-F238E27FC236}">
                <a16:creationId xmlns:a16="http://schemas.microsoft.com/office/drawing/2014/main" id="{8D2EAEE7-220F-4DBA-A86B-FC0F02E66933}"/>
              </a:ext>
            </a:extLst>
          </p:cNvPr>
          <p:cNvSpPr/>
          <p:nvPr/>
        </p:nvSpPr>
        <p:spPr>
          <a:xfrm>
            <a:off x="3311860" y="370532"/>
            <a:ext cx="2745305" cy="689017"/>
          </a:xfrm>
          <a:prstGeom prst="wedgeEllipseCallout">
            <a:avLst/>
          </a:prstGeom>
          <a:solidFill>
            <a:srgbClr val="7C7DC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/>
              <a:t>Select Export OpenSSH key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029042E-3278-41FB-9620-B3AC6C2F7F3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32892" y="1788663"/>
            <a:ext cx="2886075" cy="1676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A8F9410-73A4-449D-9A37-6C407407A6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8675" y="319087"/>
            <a:ext cx="7486650" cy="450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330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1" grpId="0" animBg="1"/>
      <p:bldP spid="11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C5BA5-1A1C-4D70-B892-377627533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What to do with key files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359FFD-29A7-4E6C-9352-505C1A8621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Keep the .ppk (private key) file somewhere safe</a:t>
            </a:r>
          </a:p>
          <a:p>
            <a:pPr lvl="1"/>
            <a:r>
              <a:rPr lang="da-DK" dirty="0"/>
              <a:t>Tell PuTTY or other software making the ssh connection where it is</a:t>
            </a:r>
          </a:p>
          <a:p>
            <a:r>
              <a:rPr lang="da-DK" dirty="0"/>
              <a:t>Put the .pub file where the ssh</a:t>
            </a:r>
            <a:br>
              <a:rPr lang="da-DK" dirty="0"/>
            </a:br>
            <a:r>
              <a:rPr lang="da-DK" dirty="0"/>
              <a:t>server will find it</a:t>
            </a:r>
          </a:p>
          <a:p>
            <a:pPr lvl="1"/>
            <a:r>
              <a:rPr lang="da-DK" dirty="0"/>
              <a:t>Usually "cat" it to ~/.ssh/authorized_keys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07BAFE-BD82-4DD3-9F46-E5204A63D67D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B76A6C-D3BD-4528-BA3A-2988845B9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7145" y="501520"/>
            <a:ext cx="3186508" cy="3179443"/>
          </a:xfrm>
          <a:prstGeom prst="rect">
            <a:avLst/>
          </a:prstGeom>
        </p:spPr>
      </p:pic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C15D0CF1-409D-48D8-8E69-D0C921EA8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2414" y="1167594"/>
            <a:ext cx="6161924" cy="3590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969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1D46C-5411-4B9F-9F43-943BD7CB3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Demo: Connect SSH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477BF2-65FD-46A8-91E8-48BE236E2A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29A7AF-1FBF-4307-90AD-4036DF86E0CD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882169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EADF7-3DAB-4F2F-8739-185FBF74A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The APLProcess Class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E42899-D569-45A2-AD46-4B570749BC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a-DK" dirty="0"/>
              <a:t>Starts a new process using the following parameters:</a:t>
            </a:r>
          </a:p>
          <a:p>
            <a:pPr lvl="1"/>
            <a:r>
              <a:rPr lang="da-DK" dirty="0"/>
              <a:t>workspace name to load</a:t>
            </a:r>
          </a:p>
          <a:p>
            <a:pPr lvl="1"/>
            <a:r>
              <a:rPr lang="da-DK" dirty="0"/>
              <a:t>command line parameters</a:t>
            </a:r>
          </a:p>
          <a:p>
            <a:pPr lvl="1"/>
            <a:r>
              <a:rPr lang="da-DK" dirty="0"/>
              <a:t>executable to start: APL runtime (1) or development (0), OR the name of an executable file</a:t>
            </a:r>
          </a:p>
          <a:p>
            <a:pPr lvl="1"/>
            <a:r>
              <a:rPr lang="da-DK" dirty="0"/>
              <a:t>OR a 4-element vector of ssh parameters</a:t>
            </a:r>
            <a:br>
              <a:rPr lang="da-DK" dirty="0"/>
            </a:br>
            <a:endParaRPr lang="da-DK" dirty="0"/>
          </a:p>
          <a:p>
            <a:r>
              <a:rPr lang="da-DK" dirty="0"/>
              <a:t>For example:</a:t>
            </a:r>
          </a:p>
          <a:p>
            <a:pPr marL="0" indent="0">
              <a:buNone/>
            </a:pPr>
            <a:br>
              <a:rPr lang="da-DK" dirty="0"/>
            </a:br>
            <a:r>
              <a:rPr lang="da-DK" sz="2300" dirty="0">
                <a:latin typeface="APL385 Unicode" panose="020B0709000202000203" pitchFamily="49" charset="0"/>
              </a:rPr>
              <a:t>proc←⎕NEW APLProcess 'dfns' 'MAXWS=100M' 0</a:t>
            </a:r>
            <a:endParaRPr lang="da-DK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528BE4-9C77-47B2-8E90-6BEE465846DC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777245" y="816555"/>
            <a:ext cx="2078545" cy="2520885"/>
          </a:xfrm>
        </p:spPr>
        <p:txBody>
          <a:bodyPr>
            <a:normAutofit lnSpcReduction="10000"/>
          </a:bodyPr>
          <a:lstStyle/>
          <a:p>
            <a:r>
              <a:rPr lang="da-DK" dirty="0"/>
              <a:t>NB: For a runtime system, the workspace needs to be fully qualified or in the same folder as dyalogrt.exe; runtime systems do not pick up wspath from the registry.	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551608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2EADF7-3DAB-4F2F-8739-185FBF74A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Experimental APLProcess support for SSH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E42899-D569-45A2-AD46-4B570749BC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a-DK" dirty="0"/>
              <a:t>Get it from </a:t>
            </a:r>
            <a:r>
              <a:rPr lang="da-DK" dirty="0">
                <a:hlinkClick r:id="rId2"/>
              </a:rPr>
              <a:t>https://github.com/Dyalog/aplssh</a:t>
            </a:r>
            <a:endParaRPr lang="da-DK" dirty="0"/>
          </a:p>
          <a:p>
            <a:r>
              <a:rPr lang="da-DK" dirty="0"/>
              <a:t>You may remember:</a:t>
            </a:r>
            <a:br>
              <a:rPr lang="da-DK" dirty="0"/>
            </a:br>
            <a:r>
              <a:rPr lang="da-DK" sz="2300" dirty="0">
                <a:latin typeface="APL385 Unicode" panose="020B0709000202000203" pitchFamily="49" charset="0"/>
              </a:rPr>
              <a:t>proc←⎕NEW APLProcess 'wsid' 'MAXWS=1G' 0</a:t>
            </a:r>
            <a:endParaRPr lang="da-DK" dirty="0"/>
          </a:p>
          <a:p>
            <a:r>
              <a:rPr lang="da-DK" dirty="0"/>
              <a:t>It turns out the 3rd element can have other settings than 0 for development and 1 for runtime:</a:t>
            </a:r>
          </a:p>
          <a:p>
            <a:pPr lvl="1"/>
            <a:r>
              <a:rPr lang="da-DK" dirty="0"/>
              <a:t>0/1 to select development/runtime APL</a:t>
            </a:r>
          </a:p>
          <a:p>
            <a:pPr lvl="1"/>
            <a:r>
              <a:rPr lang="da-DK" dirty="0"/>
              <a:t>A character vector name of a executable to run</a:t>
            </a:r>
            <a:br>
              <a:rPr lang="da-DK" dirty="0"/>
            </a:br>
            <a:r>
              <a:rPr lang="da-DK" dirty="0"/>
              <a:t>        'notepad.exe'</a:t>
            </a:r>
          </a:p>
          <a:p>
            <a:pPr lvl="1"/>
            <a:r>
              <a:rPr lang="da-DK" dirty="0"/>
              <a:t>A 4-element nested vector of SSH parameters</a:t>
            </a:r>
            <a:br>
              <a:rPr lang="da-DK" dirty="0"/>
            </a:br>
            <a:r>
              <a:rPr lang="da-DK" dirty="0"/>
              <a:t>       (userid pubkey privkey cmdline)</a:t>
            </a:r>
          </a:p>
          <a:p>
            <a:endParaRPr lang="da-DK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528BE4-9C77-47B2-8E90-6BEE465846DC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da-DK" dirty="0"/>
              <a:t>Constructor args:</a:t>
            </a:r>
            <a:br>
              <a:rPr lang="da-DK" dirty="0"/>
            </a:br>
            <a:r>
              <a:rPr lang="da-DK" dirty="0"/>
              <a:t>wsid</a:t>
            </a:r>
            <a:br>
              <a:rPr lang="da-DK" dirty="0"/>
            </a:br>
            <a:r>
              <a:rPr lang="da-DK" dirty="0"/>
              <a:t>options</a:t>
            </a:r>
            <a:br>
              <a:rPr lang="da-DK" dirty="0"/>
            </a:br>
            <a:r>
              <a:rPr lang="da-DK" dirty="0"/>
              <a:t>process</a:t>
            </a:r>
            <a:br>
              <a:rPr lang="da-DK" dirty="0"/>
            </a:br>
            <a:r>
              <a:rPr lang="da-DK" dirty="0"/>
              <a:t>ride_init</a:t>
            </a:r>
            <a:br>
              <a:rPr lang="da-DK" dirty="0"/>
            </a:br>
            <a:r>
              <a:rPr lang="da-DK" dirty="0"/>
              <a:t>log_file</a:t>
            </a:r>
          </a:p>
        </p:txBody>
      </p:sp>
    </p:spTree>
    <p:extLst>
      <p:ext uri="{BB962C8B-B14F-4D97-AF65-F5344CB8AC3E}">
        <p14:creationId xmlns:p14="http://schemas.microsoft.com/office/powerpoint/2010/main" val="27160566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2093E6-237B-4751-BE63-0B2C90D28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APLProcess: How it 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0E57E3-4D7E-4302-A373-2EBD818490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a-DK" dirty="0"/>
              <a:t>Under Windows:</a:t>
            </a:r>
          </a:p>
          <a:p>
            <a:pPr lvl="1"/>
            <a:r>
              <a:rPr lang="da-DK" dirty="0"/>
              <a:t>System.Diagnostics.Process.Start</a:t>
            </a:r>
          </a:p>
          <a:p>
            <a:pPr lvl="1"/>
            <a:r>
              <a:rPr lang="da-DK" dirty="0"/>
              <a:t>Which has lots of nice properties like </a:t>
            </a:r>
            <a:r>
              <a:rPr lang="da-DK" i="1" dirty="0"/>
              <a:t>MainWindowHandle</a:t>
            </a:r>
            <a:r>
              <a:rPr lang="da-DK" dirty="0"/>
              <a:t> and </a:t>
            </a:r>
            <a:r>
              <a:rPr lang="da-DK" i="1" dirty="0"/>
              <a:t>TotalProcessorTime</a:t>
            </a:r>
            <a:r>
              <a:rPr lang="da-DK" dirty="0"/>
              <a:t> and methods like </a:t>
            </a:r>
            <a:r>
              <a:rPr lang="da-DK" i="1" dirty="0"/>
              <a:t>HasExited</a:t>
            </a:r>
            <a:r>
              <a:rPr lang="da-DK" dirty="0"/>
              <a:t> and </a:t>
            </a:r>
            <a:r>
              <a:rPr lang="da-DK" i="1" dirty="0"/>
              <a:t>Kill</a:t>
            </a:r>
            <a:r>
              <a:rPr lang="da-DK" dirty="0"/>
              <a:t>.</a:t>
            </a:r>
          </a:p>
          <a:p>
            <a:r>
              <a:rPr lang="da-DK" dirty="0"/>
              <a:t>Under UNIX:</a:t>
            </a:r>
          </a:p>
          <a:p>
            <a:pPr lvl="1"/>
            <a:r>
              <a:rPr lang="da-DK" dirty="0"/>
              <a:t>Uses </a:t>
            </a:r>
            <a:r>
              <a:rPr lang="da-DK" dirty="0">
                <a:latin typeface="APL385 Unicode" panose="020B0709000202000203" pitchFamily="49" charset="0"/>
              </a:rPr>
              <a:t>⎕SH</a:t>
            </a:r>
          </a:p>
          <a:p>
            <a:pPr lvl="1"/>
            <a:r>
              <a:rPr lang="da-DK" dirty="0"/>
              <a:t>Which allows you to use UNIX commands like </a:t>
            </a:r>
            <a:r>
              <a:rPr lang="da-DK" i="1" dirty="0"/>
              <a:t>ps</a:t>
            </a:r>
            <a:r>
              <a:rPr lang="da-DK" dirty="0"/>
              <a:t> and </a:t>
            </a:r>
            <a:r>
              <a:rPr lang="da-DK" i="1" dirty="0"/>
              <a:t>kill</a:t>
            </a:r>
            <a:r>
              <a:rPr lang="da-DK" dirty="0"/>
              <a:t> to try and emulate the Process methods and properties</a:t>
            </a:r>
          </a:p>
          <a:p>
            <a:r>
              <a:rPr lang="da-DK" dirty="0"/>
              <a:t>And now, also SSH:</a:t>
            </a:r>
          </a:p>
          <a:p>
            <a:pPr lvl="1"/>
            <a:r>
              <a:rPr lang="da-DK" dirty="0"/>
              <a:t>Which is the same as </a:t>
            </a:r>
            <a:r>
              <a:rPr lang="da-DK" dirty="0">
                <a:latin typeface="APL385 Unicode" panose="020B0709000202000203" pitchFamily="49" charset="0"/>
              </a:rPr>
              <a:t>⎕SH</a:t>
            </a:r>
            <a:r>
              <a:rPr lang="da-DK" dirty="0"/>
              <a:t> to a remote machine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CDAFF8-B536-40BD-B540-5DAA00E35002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820182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039187-38E4-4886-A359-873B0587F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Demo of APLProcess using SSH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8BCB54-7DA7-4F54-87CC-695B0219D5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78B165-9057-4DB2-8791-42D489D60AB5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228140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Loading Certificates with Conga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530" y="1224124"/>
            <a:ext cx="6390710" cy="3394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a-DK" sz="1400" dirty="0">
                <a:latin typeface="APL385 Unicode" panose="020B0709000202000203" pitchFamily="49" charset="0"/>
              </a:rPr>
              <a:t>dyalog←2 ⎕NQ '.' 'GetEnvironment' 'Dyalog'</a:t>
            </a:r>
          </a:p>
          <a:p>
            <a:pPr marL="0" indent="0">
              <a:buNone/>
            </a:pPr>
            <a:r>
              <a:rPr lang="da-DK" sz="1400" dirty="0">
                <a:latin typeface="APL385 Unicode" panose="020B0709000202000203" pitchFamily="49" charset="0"/>
              </a:rPr>
              <a:t>tc←dyalog,'/TestCertificates/'</a:t>
            </a:r>
          </a:p>
          <a:p>
            <a:pPr marL="0" indent="0">
              <a:buNone/>
            </a:pPr>
            <a:endParaRPr lang="da-DK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400" dirty="0">
                <a:latin typeface="APL385 Unicode" panose="020B0709000202000203" pitchFamily="49" charset="0"/>
              </a:rPr>
              <a:t>localhost←⊃DRC.X509Cert.ReadCertFromFile</a:t>
            </a:r>
            <a:br>
              <a:rPr lang="da-DK" sz="1400" dirty="0">
                <a:latin typeface="APL385 Unicode" panose="020B0709000202000203" pitchFamily="49" charset="0"/>
              </a:rPr>
            </a:br>
            <a:r>
              <a:rPr lang="da-DK" sz="1400" dirty="0">
                <a:latin typeface="APL385 Unicode" panose="020B0709000202000203" pitchFamily="49" charset="0"/>
              </a:rPr>
              <a:t>       tc,'Server/localhost-cert.pem'</a:t>
            </a:r>
          </a:p>
          <a:p>
            <a:pPr marL="0" indent="0">
              <a:buNone/>
            </a:pPr>
            <a:endParaRPr lang="da-DK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400" dirty="0">
                <a:latin typeface="APL385 Unicode" panose="020B0709000202000203" pitchFamily="49" charset="0"/>
              </a:rPr>
              <a:t>localhost.KeyOrigin←'DER' (tc,'Server/localhost-key.pem')</a:t>
            </a:r>
          </a:p>
          <a:p>
            <a:pPr marL="0" indent="0">
              <a:buNone/>
            </a:pPr>
            <a:endParaRPr lang="da-DK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400" dirty="0">
                <a:latin typeface="APL385 Unicode" panose="020B0709000202000203" pitchFamily="49" charset="0"/>
              </a:rPr>
              <a:t>DRC.SetProp '.' 'RootCertDir' (tc,'ca')</a:t>
            </a:r>
          </a:p>
          <a:p>
            <a:pPr marL="0" indent="0">
              <a:buNone/>
            </a:pPr>
            <a:endParaRPr lang="da-DK" sz="14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da-DK" sz="1400" dirty="0">
                <a:latin typeface="APL385 Unicode" panose="020B0709000202000203" pitchFamily="49" charset="0"/>
              </a:rPr>
              <a:t>empty←⎕NEW DRC.X509Cert</a:t>
            </a:r>
            <a:br>
              <a:rPr lang="da-DK" sz="1400" dirty="0">
                <a:latin typeface="APL385 Unicode" panose="020B0709000202000203" pitchFamily="49" charset="0"/>
              </a:rPr>
            </a:br>
            <a:r>
              <a:rPr lang="da-DK" sz="1400" dirty="0">
                <a:latin typeface="APL385 Unicode" panose="020B0709000202000203" pitchFamily="49" charset="0"/>
              </a:rPr>
              <a:t> </a:t>
            </a:r>
          </a:p>
          <a:p>
            <a:pPr marL="0" indent="0">
              <a:buNone/>
            </a:pPr>
            <a:r>
              <a:rPr lang="da-DK" sz="1400" dirty="0"/>
              <a:t>(empty certificates are used to request encryption without providing credentials)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6758000" y="1194294"/>
            <a:ext cx="2250250" cy="3559895"/>
          </a:xfrm>
        </p:spPr>
        <p:txBody>
          <a:bodyPr>
            <a:normAutofit/>
          </a:bodyPr>
          <a:lstStyle/>
          <a:p>
            <a:r>
              <a:rPr lang="da-DK" sz="1400" dirty="0"/>
              <a:t>A v16.0 Installation contains samples in TestCertificates </a:t>
            </a:r>
          </a:p>
          <a:p>
            <a:endParaRPr lang="da-DK" sz="1400" dirty="0"/>
          </a:p>
          <a:p>
            <a:r>
              <a:rPr lang="da-DK" sz="1400" dirty="0"/>
              <a:t>Define server certificate</a:t>
            </a:r>
          </a:p>
          <a:p>
            <a:r>
              <a:rPr lang="da-DK" sz="1400" dirty="0"/>
              <a:t>using localhost-cert</a:t>
            </a:r>
          </a:p>
          <a:p>
            <a:endParaRPr lang="da-DK" sz="1400" dirty="0"/>
          </a:p>
          <a:p>
            <a:r>
              <a:rPr lang="da-DK" sz="1400" dirty="0"/>
              <a:t>Set Location of private key</a:t>
            </a:r>
          </a:p>
          <a:p>
            <a:endParaRPr lang="da-DK" sz="1400" dirty="0"/>
          </a:p>
          <a:p>
            <a:r>
              <a:rPr lang="da-DK" sz="1400" dirty="0"/>
              <a:t>Where the CA certificate chain is to be found</a:t>
            </a:r>
          </a:p>
          <a:p>
            <a:endParaRPr lang="da-DK" sz="1400" dirty="0"/>
          </a:p>
          <a:p>
            <a:endParaRPr lang="da-DK" sz="1400" dirty="0"/>
          </a:p>
        </p:txBody>
      </p:sp>
    </p:spTree>
    <p:extLst>
      <p:ext uri="{BB962C8B-B14F-4D97-AF65-F5344CB8AC3E}">
        <p14:creationId xmlns:p14="http://schemas.microsoft.com/office/powerpoint/2010/main" val="2463765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76B11D-09EB-474A-8227-E1415A344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Demo of using Certificates for validation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9659D9-06D8-4D58-8F84-768AA4622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A9948E-1D73-4C54-830B-7AF7701F3456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93890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C558E-C7CD-4807-9BD1-18FF20828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Public Key Cryptography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E7E631-FCAE-429B-835D-62BE0930FA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530" y="1224124"/>
            <a:ext cx="6174000" cy="3394472"/>
          </a:xfrm>
        </p:spPr>
        <p:txBody>
          <a:bodyPr>
            <a:normAutofit fontScale="85000" lnSpcReduction="20000"/>
          </a:bodyPr>
          <a:lstStyle/>
          <a:p>
            <a:r>
              <a:rPr lang="da-DK" dirty="0"/>
              <a:t>Math based on having a private key and a public key</a:t>
            </a:r>
          </a:p>
          <a:p>
            <a:r>
              <a:rPr lang="da-DK" dirty="0"/>
              <a:t>In a nutshell (*if* I have understood this): if you have my public key, you can</a:t>
            </a:r>
          </a:p>
          <a:p>
            <a:pPr lvl="1"/>
            <a:r>
              <a:rPr lang="da-DK" dirty="0"/>
              <a:t>Authenticate that messages which I sign with my private key are in fact from me</a:t>
            </a:r>
          </a:p>
          <a:p>
            <a:pPr lvl="2"/>
            <a:r>
              <a:rPr lang="da-DK" dirty="0"/>
              <a:t>Or from someone who has my private key </a:t>
            </a:r>
            <a:r>
              <a:rPr lang="da-DK" dirty="0">
                <a:sym typeface="Wingdings" panose="05000000000000000000" pitchFamily="2" charset="2"/>
              </a:rPr>
              <a:t></a:t>
            </a:r>
          </a:p>
          <a:p>
            <a:pPr lvl="1"/>
            <a:r>
              <a:rPr lang="da-DK" dirty="0">
                <a:sym typeface="Wingdings" panose="05000000000000000000" pitchFamily="2" charset="2"/>
              </a:rPr>
              <a:t>Encrypt messages that only I will be able to read</a:t>
            </a:r>
          </a:p>
          <a:p>
            <a:r>
              <a:rPr lang="da-DK" dirty="0">
                <a:sym typeface="Wingdings" panose="05000000000000000000" pitchFamily="2" charset="2"/>
                <a:hlinkClick r:id="rId2"/>
              </a:rPr>
              <a:t>https://en.wikipedia.org/wiki/Public-key_cryptography</a:t>
            </a:r>
            <a:endParaRPr lang="da-DK" dirty="0">
              <a:sym typeface="Wingdings" panose="05000000000000000000" pitchFamily="2" charset="2"/>
            </a:endParaRPr>
          </a:p>
          <a:p>
            <a:endParaRPr lang="da-DK" dirty="0">
              <a:sym typeface="Wingdings" panose="05000000000000000000" pitchFamily="2" charset="2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BBACDA-700F-4A35-9609-0B21EA01EE90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2052" name="Picture 4" descr="https://upload.wikimedia.org/wikipedia/commons/thumb/3/32/Public-key-crypto-1.svg/250px-Public-key-crypto-1.svg.png">
            <a:extLst>
              <a:ext uri="{FF2B5EF4-FFF2-40B4-BE49-F238E27FC236}">
                <a16:creationId xmlns:a16="http://schemas.microsoft.com/office/drawing/2014/main" id="{7787849C-6CA6-455D-A4E2-9B30FB7FDF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530" y="-86754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upload.wikimedia.org/wikipedia/commons/thumb/f/f9/Public_key_encryption.svg/250px-Public_key_encryption.svg.png">
            <a:extLst>
              <a:ext uri="{FF2B5EF4-FFF2-40B4-BE49-F238E27FC236}">
                <a16:creationId xmlns:a16="http://schemas.microsoft.com/office/drawing/2014/main" id="{6F941807-5697-45BD-B264-F656A6E181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3815" y="2294496"/>
            <a:ext cx="2381250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656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F2D89-6821-4517-8C97-2EC7503FE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APLCloud.com – Woodley Butler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74D856-9A55-4BD9-9BE8-60A422D649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64EAB2-09AE-40CD-BEB7-FFF18C9090D9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1026" name="Picture 2" descr="http://www.aplcloud.com/images/apllogo.png">
            <a:extLst>
              <a:ext uri="{FF2B5EF4-FFF2-40B4-BE49-F238E27FC236}">
                <a16:creationId xmlns:a16="http://schemas.microsoft.com/office/drawing/2014/main" id="{BFB7C22F-983B-466B-8C32-57DF27F49D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626645"/>
            <a:ext cx="5496454" cy="2300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01763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E248B-3395-477A-9A6F-DD107A4BF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Summary – Comparisons &amp; 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09D291-0D25-45C1-AFE5-80DF018F0F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42CA2F-F48B-439C-A4E9-3407827F75A0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39066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C558E-C7CD-4807-9BD1-18FF20828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Uses of Key Pairs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E7E631-FCAE-429B-835D-62BE0930FA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175" y="1220995"/>
            <a:ext cx="6174000" cy="3710112"/>
          </a:xfrm>
        </p:spPr>
        <p:txBody>
          <a:bodyPr>
            <a:normAutofit fontScale="77500" lnSpcReduction="20000"/>
          </a:bodyPr>
          <a:lstStyle/>
          <a:p>
            <a:r>
              <a:rPr lang="da-DK" dirty="0">
                <a:sym typeface="Wingdings" panose="05000000000000000000" pitchFamily="2" charset="2"/>
              </a:rPr>
              <a:t>Secure login to a machine using SSH – WITHOUT supplying a password!</a:t>
            </a:r>
          </a:p>
          <a:p>
            <a:pPr lvl="1"/>
            <a:r>
              <a:rPr lang="da-DK" dirty="0">
                <a:sym typeface="Wingdings" panose="05000000000000000000" pitchFamily="2" charset="2"/>
              </a:rPr>
              <a:t>The userid you want to login has your public key in a known location (typically /home/user/.ssh)</a:t>
            </a:r>
          </a:p>
          <a:p>
            <a:pPr lvl="1"/>
            <a:r>
              <a:rPr lang="da-DK" dirty="0">
                <a:sym typeface="Wingdings" panose="05000000000000000000" pitchFamily="2" charset="2"/>
              </a:rPr>
              <a:t>You use your private key during initialisation to prove who you are</a:t>
            </a:r>
          </a:p>
          <a:p>
            <a:r>
              <a:rPr lang="da-DK" dirty="0">
                <a:sym typeface="Wingdings" panose="05000000000000000000" pitchFamily="2" charset="2"/>
              </a:rPr>
              <a:t>Verifying that a web site is what it claims to be</a:t>
            </a:r>
          </a:p>
          <a:p>
            <a:r>
              <a:rPr lang="da-DK" dirty="0">
                <a:sym typeface="Wingdings" panose="05000000000000000000" pitchFamily="2" charset="2"/>
              </a:rPr>
              <a:t>Verifying that a client connecting to a site is who he or she claims to be.</a:t>
            </a:r>
          </a:p>
          <a:p>
            <a:r>
              <a:rPr lang="da-DK" dirty="0">
                <a:sym typeface="Wingdings" panose="05000000000000000000" pitchFamily="2" charset="2"/>
              </a:rPr>
              <a:t>Exchanging encrypted symmetric keys for fast encryption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BBACDA-700F-4A35-9609-0B21EA01EE90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5" name="Picture 2" descr="Image result for secure connection icon">
            <a:extLst>
              <a:ext uri="{FF2B5EF4-FFF2-40B4-BE49-F238E27FC236}">
                <a16:creationId xmlns:a16="http://schemas.microsoft.com/office/drawing/2014/main" id="{1033FFC6-459B-4EE9-8ED7-4D3C4823A9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222" y="2643172"/>
            <a:ext cx="2261828" cy="1130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Image result for ssh">
            <a:extLst>
              <a:ext uri="{FF2B5EF4-FFF2-40B4-BE49-F238E27FC236}">
                <a16:creationId xmlns:a16="http://schemas.microsoft.com/office/drawing/2014/main" id="{FA1B2746-0131-4FE7-BA93-A5A6B1FCA9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222" y="1228623"/>
            <a:ext cx="2082557" cy="1120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0669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EFE54-FD2C-41A6-B09A-70AAC0011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Symmetric Keys for Fast Encryption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2C917B-A559-4F7A-9C7E-213ED2D7A7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a-DK" dirty="0"/>
              <a:t>Private/Public or Assymetic encryption is very secure - but not very efficient</a:t>
            </a:r>
          </a:p>
          <a:p>
            <a:pPr lvl="1"/>
            <a:r>
              <a:rPr lang="da-DK" dirty="0"/>
              <a:t>Based on large prime numbers</a:t>
            </a:r>
          </a:p>
          <a:p>
            <a:r>
              <a:rPr lang="da-DK" dirty="0"/>
              <a:t>Encryption of network traffic is usually achieved by</a:t>
            </a:r>
          </a:p>
          <a:p>
            <a:pPr lvl="1"/>
            <a:r>
              <a:rPr lang="da-DK" dirty="0"/>
              <a:t>Using asymmetric keys to initiate the conversation and exchange symmetric keys</a:t>
            </a:r>
          </a:p>
          <a:p>
            <a:pPr lvl="1"/>
            <a:r>
              <a:rPr lang="da-DK" dirty="0"/>
              <a:t>Subsequently using much faster symmetric encryption/decryption algorithms for the data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254D62-9CB5-4AC3-8FAB-8D0C4F736218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67271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"Certificates"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A </a:t>
            </a:r>
            <a:r>
              <a:rPr lang="en-US" b="1" i="1" dirty="0"/>
              <a:t>Certificate</a:t>
            </a:r>
            <a:r>
              <a:rPr lang="en-US" dirty="0"/>
              <a:t> is pair of keys + metadata</a:t>
            </a:r>
          </a:p>
          <a:p>
            <a:pPr lvl="1"/>
            <a:r>
              <a:rPr lang="en-US" dirty="0"/>
              <a:t>Public key – shared with others</a:t>
            </a:r>
          </a:p>
          <a:p>
            <a:pPr lvl="1"/>
            <a:r>
              <a:rPr lang="en-US" dirty="0"/>
              <a:t>Private key – </a:t>
            </a:r>
            <a:r>
              <a:rPr lang="en-US" b="1" u="sng" dirty="0"/>
              <a:t>NEVER</a:t>
            </a:r>
            <a:r>
              <a:rPr lang="en-US" dirty="0"/>
              <a:t> shared with others</a:t>
            </a:r>
          </a:p>
          <a:p>
            <a:pPr lvl="1"/>
            <a:r>
              <a:rPr lang="en-US" dirty="0"/>
              <a:t>Metadata identifying the </a:t>
            </a:r>
            <a:r>
              <a:rPr lang="en-US" b="1" i="1" dirty="0"/>
              <a:t>Subject</a:t>
            </a:r>
            <a:r>
              <a:rPr lang="en-US" dirty="0"/>
              <a:t> of the Public key</a:t>
            </a:r>
          </a:p>
          <a:p>
            <a:r>
              <a:rPr lang="en-US" dirty="0"/>
              <a:t>Certificate Authorities verify the metadata and guarantee that it is correct</a:t>
            </a:r>
          </a:p>
          <a:p>
            <a:pPr lvl="1"/>
            <a:r>
              <a:rPr lang="en-US" dirty="0"/>
              <a:t>Like your government does when it issues you with a passport</a:t>
            </a:r>
          </a:p>
          <a:p>
            <a:r>
              <a:rPr lang="en-US" dirty="0"/>
              <a:t>Somewhere on your computer is a collection of CA Certificates used to verify the certificates that you use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3074" name="Picture 2" descr="Image result for ssl certificate icon">
            <a:extLst>
              <a:ext uri="{FF2B5EF4-FFF2-40B4-BE49-F238E27FC236}">
                <a16:creationId xmlns:a16="http://schemas.microsoft.com/office/drawing/2014/main" id="{C4FFDC73-5A21-43A4-96BE-0B6C11C0F5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512" y="1220995"/>
            <a:ext cx="2331050" cy="1935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1569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E3781-DAC1-4235-9C0C-9359422BE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Common Certificate File Types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4D7C5F-ED2A-4750-A3CF-0513D95557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530" y="1224124"/>
            <a:ext cx="6174000" cy="346286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da-DK" dirty="0">
                <a:cs typeface="Courier New" panose="02070309020205020404" pitchFamily="49" charset="0"/>
              </a:rPr>
              <a:t>Generally speaking (but there are exceptions):</a:t>
            </a:r>
          </a:p>
          <a:p>
            <a:r>
              <a:rPr lang="da-DK" dirty="0">
                <a:latin typeface="Courier New" panose="02070309020205020404" pitchFamily="49" charset="0"/>
                <a:cs typeface="Courier New" panose="02070309020205020404" pitchFamily="49" charset="0"/>
              </a:rPr>
              <a:t>.der</a:t>
            </a:r>
            <a:r>
              <a:rPr lang="da-DK" dirty="0"/>
              <a:t> files contain binary X509 data, typically</a:t>
            </a:r>
          </a:p>
          <a:p>
            <a:pPr lvl="1"/>
            <a:r>
              <a:rPr lang="da-DK" dirty="0"/>
              <a:t>The public key + metadata, signed by the CA, OR</a:t>
            </a:r>
          </a:p>
          <a:p>
            <a:pPr lvl="1"/>
            <a:r>
              <a:rPr lang="da-DK" dirty="0"/>
              <a:t>The private key (but generally it is bad practice to have this in an un-encrypted file format)</a:t>
            </a:r>
          </a:p>
          <a:p>
            <a:r>
              <a:rPr lang="da-DK" dirty="0">
                <a:latin typeface="Courier New" panose="02070309020205020404" pitchFamily="49" charset="0"/>
                <a:cs typeface="Courier New" panose="02070309020205020404" pitchFamily="49" charset="0"/>
              </a:rPr>
              <a:t>.pem</a:t>
            </a:r>
            <a:r>
              <a:rPr lang="da-DK" dirty="0"/>
              <a:t> files are ASCII/Base64 encodings suitable for transmission via e-mail within an "envelope", e.g.</a:t>
            </a:r>
            <a:br>
              <a:rPr lang="da-DK" dirty="0"/>
            </a:br>
            <a:r>
              <a:rPr lang="da-DK" dirty="0"/>
              <a:t>    </a:t>
            </a:r>
            <a:r>
              <a:rPr lang="da-DK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-----BEGIN CERTIFICATE-----</a:t>
            </a:r>
            <a:br>
              <a:rPr lang="da-DK" sz="22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da-DK" sz="2200" dirty="0">
                <a:latin typeface="Courier New" panose="02070309020205020404" pitchFamily="49" charset="0"/>
                <a:cs typeface="Courier New" panose="02070309020205020404" pitchFamily="49" charset="0"/>
              </a:rPr>
              <a:t>  -----END CERTIFICATE-----</a:t>
            </a:r>
          </a:p>
          <a:p>
            <a:r>
              <a:rPr lang="da-DK" dirty="0">
                <a:latin typeface="Courier New" panose="02070309020205020404" pitchFamily="49" charset="0"/>
                <a:cs typeface="Courier New" panose="02070309020205020404" pitchFamily="49" charset="0"/>
              </a:rPr>
              <a:t>.p12</a:t>
            </a:r>
            <a:r>
              <a:rPr lang="da-DK" dirty="0"/>
              <a:t> and </a:t>
            </a:r>
            <a:r>
              <a:rPr lang="da-DK" dirty="0">
                <a:latin typeface="Courier New" panose="02070309020205020404" pitchFamily="49" charset="0"/>
                <a:cs typeface="Courier New" panose="02070309020205020404" pitchFamily="49" charset="0"/>
              </a:rPr>
              <a:t>.cer</a:t>
            </a:r>
            <a:r>
              <a:rPr lang="da-DK" dirty="0"/>
              <a:t> files are typically </a:t>
            </a:r>
            <a:r>
              <a:rPr lang="da-DK" b="1" i="1" dirty="0"/>
              <a:t>encrypted containers</a:t>
            </a:r>
            <a:r>
              <a:rPr lang="da-DK" dirty="0"/>
              <a:t> (sometimes called "bags") needing a password to be unlocked</a:t>
            </a:r>
          </a:p>
          <a:p>
            <a:pPr lvl="1"/>
            <a:r>
              <a:rPr lang="da-DK" dirty="0"/>
              <a:t>Typically contain private keys</a:t>
            </a:r>
          </a:p>
          <a:p>
            <a:pPr lvl="1"/>
            <a:r>
              <a:rPr lang="da-DK" dirty="0"/>
              <a:t>Could contain any combination of certificate parts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576040-9BFF-48BF-91D6-DC188009C499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3546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95DAF-F20F-413E-9078-FAC04A31A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Test Certificates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425D45-87E8-4E17-B85E-EA77F1265E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EAA3F2-D121-4654-A223-AA3900B491BD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632A25-B9CF-4C0B-BE8C-4FA4221B03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699" y="1167594"/>
            <a:ext cx="6247456" cy="21152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A002E17-45FE-4317-9E5F-C2686C8397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6825" y="0"/>
            <a:ext cx="6282190" cy="20649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7135BB-7407-41CC-B5DB-431ED8BB84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9985" y="1595425"/>
            <a:ext cx="6345201" cy="21973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072609-6EF2-4DA7-B3F7-F7570BA8CA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0515" y="2178290"/>
            <a:ext cx="6351917" cy="2964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154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"Public Key Infrastructure"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45" y="1167594"/>
            <a:ext cx="4901044" cy="339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0"/>
          </p:nvPr>
        </p:nvSpPr>
        <p:spPr>
          <a:xfrm>
            <a:off x="5922151" y="681540"/>
            <a:ext cx="2798624" cy="3880129"/>
          </a:xfrm>
        </p:spPr>
        <p:txBody>
          <a:bodyPr>
            <a:normAutofit/>
          </a:bodyPr>
          <a:lstStyle/>
          <a:p>
            <a:r>
              <a:rPr lang="da-DK" sz="1600" dirty="0"/>
              <a:t>Certificates can be </a:t>
            </a:r>
            <a:r>
              <a:rPr lang="da-DK" sz="1600" b="1" i="1" dirty="0"/>
              <a:t>Chained</a:t>
            </a:r>
          </a:p>
          <a:p>
            <a:r>
              <a:rPr lang="da-DK" sz="1600" dirty="0"/>
              <a:t>At each level, the certificate authority has been verified by the parent CA.</a:t>
            </a:r>
          </a:p>
          <a:p>
            <a:r>
              <a:rPr lang="da-DK" sz="1600" dirty="0"/>
              <a:t>Dyalog has a certificate from Globalsign. We can sign documents and generate certificates, and users can see that Globalsign authorised </a:t>
            </a:r>
            <a:br>
              <a:rPr lang="da-DK" sz="1600" dirty="0"/>
            </a:br>
            <a:r>
              <a:rPr lang="da-DK" sz="1600" dirty="0"/>
              <a:t>us.</a:t>
            </a:r>
          </a:p>
          <a:p>
            <a:r>
              <a:rPr lang="da-DK" sz="1600" dirty="0"/>
              <a:t>NB: The Test Certificates</a:t>
            </a:r>
            <a:br>
              <a:rPr lang="da-DK" sz="1600" dirty="0"/>
            </a:br>
            <a:r>
              <a:rPr lang="da-DK" sz="1600" dirty="0"/>
              <a:t>distributed with Dyalog APL</a:t>
            </a:r>
            <a:br>
              <a:rPr lang="da-DK" sz="1600" dirty="0"/>
            </a:br>
            <a:r>
              <a:rPr lang="da-DK" sz="1600" dirty="0"/>
              <a:t>are NOT signed using</a:t>
            </a:r>
            <a:br>
              <a:rPr lang="da-DK" sz="1600" dirty="0"/>
            </a:br>
            <a:r>
              <a:rPr lang="da-DK" sz="1600" dirty="0"/>
              <a:t>those credentials!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2C670E-6A58-49ED-80D9-630E1D1E51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231009"/>
            <a:ext cx="5818284" cy="191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46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94A0C-576C-4375-9544-7F9229849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Examples of secure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0A3A9-0639-499B-B07B-5B90CA5C3B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/>
              <a:t>Secure Shell – SSH</a:t>
            </a:r>
          </a:p>
          <a:p>
            <a:pPr lvl="1"/>
            <a:r>
              <a:rPr lang="da-DK" dirty="0"/>
              <a:t>Generating SSH keys</a:t>
            </a:r>
          </a:p>
          <a:p>
            <a:pPr lvl="1"/>
            <a:r>
              <a:rPr lang="da-DK" dirty="0"/>
              <a:t>Logging in via SSH</a:t>
            </a:r>
          </a:p>
          <a:p>
            <a:pPr lvl="1"/>
            <a:r>
              <a:rPr lang="da-DK" dirty="0"/>
              <a:t>Starting an APLProcess</a:t>
            </a:r>
          </a:p>
          <a:p>
            <a:endParaRPr lang="da-DK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448023-AE6A-49D0-877B-31933F18585D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18111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7630</TotalTime>
  <Words>934</Words>
  <Application>Microsoft Office PowerPoint</Application>
  <PresentationFormat>On-screen Show (16:9)</PresentationFormat>
  <Paragraphs>127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Wingdings</vt:lpstr>
      <vt:lpstr>Klavika Regular</vt:lpstr>
      <vt:lpstr>Titillium Web</vt:lpstr>
      <vt:lpstr>Courier New</vt:lpstr>
      <vt:lpstr>Calibri</vt:lpstr>
      <vt:lpstr>Titillium Web SemiBold</vt:lpstr>
      <vt:lpstr>APL385 Unicode</vt:lpstr>
      <vt:lpstr>Arial</vt:lpstr>
      <vt:lpstr>Office Theme</vt:lpstr>
      <vt:lpstr>Cloud Development</vt:lpstr>
      <vt:lpstr>Public Key Cryptography</vt:lpstr>
      <vt:lpstr>Uses of Key Pairs</vt:lpstr>
      <vt:lpstr>Symmetric Keys for Fast Encryption</vt:lpstr>
      <vt:lpstr>"Certificates"</vt:lpstr>
      <vt:lpstr>Common Certificate File Types</vt:lpstr>
      <vt:lpstr>Test Certificates</vt:lpstr>
      <vt:lpstr>"Public Key Infrastructure"</vt:lpstr>
      <vt:lpstr>Examples of secure applications</vt:lpstr>
      <vt:lpstr>Secure Shell (ssh)</vt:lpstr>
      <vt:lpstr>Generating Keys for ssh</vt:lpstr>
      <vt:lpstr>What to do with key files</vt:lpstr>
      <vt:lpstr>Demo: Connect SSH Session</vt:lpstr>
      <vt:lpstr>The APLProcess Class</vt:lpstr>
      <vt:lpstr>Experimental APLProcess support for SSH</vt:lpstr>
      <vt:lpstr>APLProcess: How it works</vt:lpstr>
      <vt:lpstr>Demo of APLProcess using SSH</vt:lpstr>
      <vt:lpstr>Loading Certificates with Conga</vt:lpstr>
      <vt:lpstr>Demo of using Certificates for validation</vt:lpstr>
      <vt:lpstr>APLCloud.com – Woodley Butler</vt:lpstr>
      <vt:lpstr>Summary – Comparisons &amp; Conclusions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Morten Kromberg</cp:lastModifiedBy>
  <cp:revision>107</cp:revision>
  <dcterms:created xsi:type="dcterms:W3CDTF">2016-07-29T08:25:06Z</dcterms:created>
  <dcterms:modified xsi:type="dcterms:W3CDTF">2017-09-14T08:10:11Z</dcterms:modified>
</cp:coreProperties>
</file>