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3" r:id="rId1"/>
  </p:sldMasterIdLst>
  <p:notesMasterIdLst>
    <p:notesMasterId r:id="rId34"/>
  </p:notesMasterIdLst>
  <p:handoutMasterIdLst>
    <p:handoutMasterId r:id="rId35"/>
  </p:handoutMasterIdLst>
  <p:sldIdLst>
    <p:sldId id="262" r:id="rId2"/>
    <p:sldId id="269" r:id="rId3"/>
    <p:sldId id="297" r:id="rId4"/>
    <p:sldId id="302" r:id="rId5"/>
    <p:sldId id="300" r:id="rId6"/>
    <p:sldId id="315" r:id="rId7"/>
    <p:sldId id="312" r:id="rId8"/>
    <p:sldId id="299" r:id="rId9"/>
    <p:sldId id="272" r:id="rId10"/>
    <p:sldId id="290" r:id="rId11"/>
    <p:sldId id="276" r:id="rId12"/>
    <p:sldId id="273" r:id="rId13"/>
    <p:sldId id="274" r:id="rId14"/>
    <p:sldId id="279" r:id="rId15"/>
    <p:sldId id="275" r:id="rId16"/>
    <p:sldId id="281" r:id="rId17"/>
    <p:sldId id="277" r:id="rId18"/>
    <p:sldId id="280" r:id="rId19"/>
    <p:sldId id="278" r:id="rId20"/>
    <p:sldId id="282" r:id="rId21"/>
    <p:sldId id="284" r:id="rId22"/>
    <p:sldId id="285" r:id="rId23"/>
    <p:sldId id="286" r:id="rId24"/>
    <p:sldId id="287" r:id="rId25"/>
    <p:sldId id="288" r:id="rId26"/>
    <p:sldId id="283" r:id="rId27"/>
    <p:sldId id="270" r:id="rId28"/>
    <p:sldId id="294" r:id="rId29"/>
    <p:sldId id="292" r:id="rId30"/>
    <p:sldId id="296" r:id="rId31"/>
    <p:sldId id="295" r:id="rId32"/>
    <p:sldId id="293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949"/>
    <a:srgbClr val="FF9421"/>
    <a:srgbClr val="EFEFBE"/>
    <a:srgbClr val="F6F6D9"/>
    <a:srgbClr val="7C7D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635" autoAdjust="0"/>
    <p:restoredTop sz="81861" autoAdjust="0"/>
  </p:normalViewPr>
  <p:slideViewPr>
    <p:cSldViewPr>
      <p:cViewPr>
        <p:scale>
          <a:sx n="100" d="100"/>
          <a:sy n="100" d="100"/>
        </p:scale>
        <p:origin x="-1128" y="-955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130" y="-86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EAEF8A-5BB8-41C8-B8C2-160617C17EF4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0660A-27FD-4528-AE7F-EC6080404EE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1644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1644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0660A-27FD-4528-AE7F-EC6080404EE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695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>
                <a:solidFill>
                  <a:srgbClr val="494949"/>
                </a:solidFill>
                <a:latin typeface="Klavika Bold" panose="02000803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Klavika Medium" panose="02000603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6" descr="C:\Users\fiona\Desktop\Dyalog '17\powerpoint template\castle-blac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U:\admin\conference\Dyalog17\Logo\Text_DYALOG Elsinor 2017-right_PATH.e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fiona\Desktop\Dyalog '17\powerpoint template\littleShip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12" name="Rounded Rectangle 11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r>
              <a:rPr lang="da-DK" dirty="0"/>
              <a:t/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fiona\Desktop\Dyalog '17\powerpoint template\castle-blac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6655"/>
            <a:ext cx="9144000" cy="297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94190" y="726546"/>
            <a:ext cx="3422716" cy="2160240"/>
          </a:xfrm>
        </p:spPr>
        <p:txBody>
          <a:bodyPr>
            <a:noAutofit/>
          </a:bodyPr>
          <a:lstStyle>
            <a:lvl1pPr algn="l">
              <a:defRPr sz="3600">
                <a:solidFill>
                  <a:srgbClr val="494949"/>
                </a:solidFill>
                <a:latin typeface="Klavika Bold" panose="02000803000000000000" pitchFamily="2" charset="0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247075" y="1896676"/>
            <a:ext cx="3735415" cy="990110"/>
          </a:xfrm>
        </p:spPr>
        <p:txBody>
          <a:bodyPr anchor="ctr">
            <a:noAutofit/>
          </a:bodyPr>
          <a:lstStyle>
            <a:lvl1pPr marL="0" indent="0" algn="l">
              <a:buNone/>
              <a:defRPr sz="2800" baseline="0">
                <a:solidFill>
                  <a:srgbClr val="494949"/>
                </a:solidFill>
                <a:latin typeface="Klavika Medium" panose="02000603000000000000" pitchFamily="2" charset="0"/>
              </a:defRPr>
            </a:lvl1pPr>
          </a:lstStyle>
          <a:p>
            <a:pPr lvl="0"/>
            <a:r>
              <a:rPr lang="en-US" dirty="0"/>
              <a:t>Presenter(s)</a:t>
            </a:r>
            <a:endParaRPr lang="en-GB" dirty="0"/>
          </a:p>
        </p:txBody>
      </p:sp>
      <p:pic>
        <p:nvPicPr>
          <p:cNvPr id="2051" name="Picture 3" descr="U:\admin\conference\Dyalog17\Logo\Text_DYALOG Elsinor 2017-right_PATH.em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125" y="726545"/>
            <a:ext cx="3059112" cy="1042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iona\Desktop\Dyalog '17\powerpoint template\littleShip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7445" y="4236935"/>
            <a:ext cx="483991" cy="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4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642229" y="1220995"/>
            <a:ext cx="2078545" cy="2520885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{⍺+⍵}</a:t>
            </a:r>
            <a:r>
              <a:rPr lang="da-DK" dirty="0"/>
              <a:t/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32352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819150" indent="-4572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0" hasCustomPrompt="1"/>
          </p:nvPr>
        </p:nvSpPr>
        <p:spPr>
          <a:xfrm>
            <a:off x="4618348" y="1200151"/>
            <a:ext cx="4068452" cy="339447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395" y="3876895"/>
            <a:ext cx="906523" cy="74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573528"/>
            <a:ext cx="8363272" cy="5940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1200151"/>
            <a:ext cx="836327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9" name="Date Placeholder 3"/>
          <p:cNvSpPr txBox="1">
            <a:spLocks/>
          </p:cNvSpPr>
          <p:nvPr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/>
              <a:t>‹#›</a:t>
            </a:fld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16505" y="4780890"/>
            <a:ext cx="1215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Klavika Regular" panose="02000503000000000000" pitchFamily="2" charset="0"/>
              </a:rPr>
              <a:t>#dyalog17</a:t>
            </a:r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388424" y="0"/>
            <a:ext cx="720080" cy="3575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2EDF88B-1B61-4481-9BD6-D2E23BF0DCD8}" type="slidenum">
              <a:rPr lang="en-GB" sz="1600" smtClean="0"/>
              <a:t>‹#›</a:t>
            </a:fld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56" r:id="rId6"/>
    <p:sldLayoutId id="2147483650" r:id="rId7"/>
    <p:sldLayoutId id="2147483652" r:id="rId8"/>
    <p:sldLayoutId id="2147483654" r:id="rId9"/>
    <p:sldLayoutId id="2147483655" r:id="rId10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9421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9421"/>
        </a:buClr>
        <a:buSzPct val="60000"/>
        <a:buFont typeface="Courier New" panose="02070309020205020404" pitchFamily="49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942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yalog.com/forum/viewtopic.php?f=20&amp;t=226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0.wmf"/><Relationship Id="rId4" Type="http://schemas.openxmlformats.org/officeDocument/2006/relationships/image" Target="../media/image7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0" Type="http://schemas.openxmlformats.org/officeDocument/2006/relationships/image" Target="../media/image17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/>
              <a:t>Cloud</a:t>
            </a:r>
            <a:br>
              <a:rPr lang="en-GB" dirty="0"/>
            </a:br>
            <a:r>
              <a:rPr lang="en-GB" dirty="0"/>
              <a:t>Development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dirty="0"/>
              <a:t>Andy </a:t>
            </a:r>
            <a:r>
              <a:rPr lang="en-GB" dirty="0" err="1"/>
              <a:t>Shiers</a:t>
            </a:r>
            <a:endParaRPr lang="en-GB" dirty="0"/>
          </a:p>
          <a:p>
            <a:pPr>
              <a:lnSpc>
                <a:spcPct val="80000"/>
              </a:lnSpc>
            </a:pPr>
            <a:r>
              <a:rPr lang="en-GB" dirty="0"/>
              <a:t>Morten Kromberg</a:t>
            </a:r>
          </a:p>
        </p:txBody>
      </p:sp>
    </p:spTree>
    <p:extLst>
      <p:ext uri="{BB962C8B-B14F-4D97-AF65-F5344CB8AC3E}">
        <p14:creationId xmlns:p14="http://schemas.microsoft.com/office/powerpoint/2010/main" val="263879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Users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You, your group, everyone else</a:t>
            </a:r>
          </a:p>
          <a:p>
            <a:r>
              <a:rPr lang="da-DK" dirty="0" smtClean="0"/>
              <a:t>Username/UserID</a:t>
            </a:r>
          </a:p>
          <a:p>
            <a:pPr lvl="1"/>
            <a:r>
              <a:rPr lang="da-DK" dirty="0" smtClean="0"/>
              <a:t>Keep them in sync across all systems !</a:t>
            </a:r>
          </a:p>
          <a:p>
            <a:r>
              <a:rPr lang="da-DK" dirty="0" smtClean="0"/>
              <a:t>Root</a:t>
            </a:r>
          </a:p>
          <a:p>
            <a:pPr lvl="1"/>
            <a:r>
              <a:rPr lang="da-DK" dirty="0" smtClean="0"/>
              <a:t>Run with root permissions as little as possible</a:t>
            </a:r>
          </a:p>
          <a:p>
            <a:r>
              <a:rPr lang="da-DK" dirty="0" smtClean="0"/>
              <a:t>su - / sudo &lt;cmd&gt;</a:t>
            </a:r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935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Users: comands</a:t>
            </a:r>
            <a:endParaRPr lang="da-DK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93489135"/>
              </p:ext>
            </p:extLst>
          </p:nvPr>
        </p:nvGraphicFramePr>
        <p:xfrm>
          <a:off x="431538" y="1221600"/>
          <a:ext cx="5625626" cy="2209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2813"/>
                <a:gridCol w="281281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who am i / </a:t>
                      </a:r>
                      <a:r>
                        <a:rPr lang="en-GB" sz="1200" dirty="0" err="1" smtClean="0"/>
                        <a:t>whoami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Who am i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passwd</a:t>
                      </a:r>
                      <a:endParaRPr lang="en-GB" sz="1200" dirty="0" smtClean="0"/>
                    </a:p>
                    <a:p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passwd</a:t>
                      </a:r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 user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change password </a:t>
                      </a:r>
                    </a:p>
                    <a:p>
                      <a:r>
                        <a:rPr lang="en-GB" sz="1200" dirty="0" smtClean="0"/>
                        <a:t>Change password for user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su</a:t>
                      </a:r>
                      <a:r>
                        <a:rPr lang="en-GB" sz="1200" dirty="0" smtClean="0"/>
                        <a:t> - </a:t>
                      </a:r>
                    </a:p>
                    <a:p>
                      <a:r>
                        <a:rPr lang="en-GB" sz="1200" dirty="0" err="1" smtClean="0"/>
                        <a:t>sudo</a:t>
                      </a:r>
                      <a:r>
                        <a:rPr lang="en-GB" sz="1200" dirty="0" smtClean="0"/>
                        <a:t> </a:t>
                      </a:r>
                    </a:p>
                    <a:p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visudo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Run command as another user (if allowed)</a:t>
                      </a:r>
                    </a:p>
                    <a:p>
                      <a:endParaRPr lang="en-GB" sz="1200" dirty="0" smtClean="0"/>
                    </a:p>
                    <a:p>
                      <a:r>
                        <a:rPr lang="en-GB" sz="1200" dirty="0" smtClean="0"/>
                        <a:t>Alter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sudo</a:t>
                      </a:r>
                      <a:r>
                        <a:rPr lang="en-GB" sz="1200" baseline="0" dirty="0" smtClean="0"/>
                        <a:t> rights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cat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/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etc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passwd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What users exist on the machine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224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Filesystems and files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grpSp>
        <p:nvGrpSpPr>
          <p:cNvPr id="33" name="Group 32"/>
          <p:cNvGrpSpPr/>
          <p:nvPr/>
        </p:nvGrpSpPr>
        <p:grpSpPr>
          <a:xfrm>
            <a:off x="3716905" y="1252033"/>
            <a:ext cx="2610290" cy="1686380"/>
            <a:chOff x="656566" y="1650454"/>
            <a:chExt cx="2610290" cy="1686380"/>
          </a:xfrm>
        </p:grpSpPr>
        <p:sp>
          <p:nvSpPr>
            <p:cNvPr id="7" name="Oval 6"/>
            <p:cNvSpPr/>
            <p:nvPr/>
          </p:nvSpPr>
          <p:spPr>
            <a:xfrm>
              <a:off x="656566" y="1671649"/>
              <a:ext cx="2610290" cy="1665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973803" y="1852813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016605" y="2031690"/>
              <a:ext cx="1800200" cy="11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16605" y="203169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466655" y="203169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16705" y="203283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366755" y="2031689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816805" y="203283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867597" y="1650454"/>
              <a:ext cx="2741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/</a:t>
              </a:r>
              <a:endParaRPr lang="en-GB" sz="1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91680" y="2268619"/>
              <a:ext cx="538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andys</a:t>
              </a:r>
              <a:endParaRPr lang="en-GB" sz="1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329588" y="2257858"/>
              <a:ext cx="362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jay</a:t>
              </a:r>
              <a:endParaRPr lang="en-GB" sz="1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1580" y="2271705"/>
              <a:ext cx="538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jason</a:t>
              </a:r>
              <a:endParaRPr lang="en-GB" sz="1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41730" y="2259273"/>
              <a:ext cx="538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nagios</a:t>
              </a:r>
              <a:endParaRPr lang="en-GB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79738" y="2257858"/>
              <a:ext cx="5871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karen</a:t>
              </a:r>
              <a:endParaRPr lang="en-GB" sz="10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924022" y="2502934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691680" y="2684097"/>
              <a:ext cx="5380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691680" y="268295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29688" y="268295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329588" y="2907978"/>
              <a:ext cx="6075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.</a:t>
              </a:r>
              <a:r>
                <a:rPr lang="en-GB" sz="1000" dirty="0" err="1" smtClean="0"/>
                <a:t>bashrc</a:t>
              </a:r>
              <a:endParaRPr lang="en-GB" sz="1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062748" y="2907976"/>
              <a:ext cx="3338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qa</a:t>
              </a:r>
              <a:endParaRPr lang="en-GB" sz="1000" dirty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2210023" y="2868926"/>
            <a:ext cx="2610290" cy="1686380"/>
            <a:chOff x="656566" y="1650454"/>
            <a:chExt cx="2610290" cy="1686380"/>
          </a:xfrm>
        </p:grpSpPr>
        <p:sp>
          <p:nvSpPr>
            <p:cNvPr id="35" name="Oval 34"/>
            <p:cNvSpPr/>
            <p:nvPr/>
          </p:nvSpPr>
          <p:spPr>
            <a:xfrm>
              <a:off x="656566" y="1671649"/>
              <a:ext cx="2610290" cy="1665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1973803" y="1852813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924021" y="2032833"/>
              <a:ext cx="4978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916705" y="203283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867597" y="1650454"/>
              <a:ext cx="2741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/</a:t>
              </a:r>
              <a:endParaRPr lang="en-GB" sz="1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608986" y="2268619"/>
              <a:ext cx="630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mdyalog</a:t>
              </a:r>
              <a:endParaRPr lang="en-GB" sz="1000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1924022" y="2502934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423125" y="2684097"/>
              <a:ext cx="11013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948912" y="2684097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522908" y="268295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723887" y="2907978"/>
              <a:ext cx="4500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15.0</a:t>
              </a:r>
              <a:endParaRPr lang="en-GB" sz="10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2298462" y="2907979"/>
              <a:ext cx="4194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16.0</a:t>
              </a:r>
              <a:endParaRPr lang="en-GB" sz="10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219021" y="1301011"/>
            <a:ext cx="2610290" cy="1686380"/>
            <a:chOff x="656566" y="1650454"/>
            <a:chExt cx="2610290" cy="1686380"/>
          </a:xfrm>
        </p:grpSpPr>
        <p:sp>
          <p:nvSpPr>
            <p:cNvPr id="56" name="Oval 55"/>
            <p:cNvSpPr/>
            <p:nvPr/>
          </p:nvSpPr>
          <p:spPr>
            <a:xfrm>
              <a:off x="656566" y="1671649"/>
              <a:ext cx="2610290" cy="1665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1973803" y="1852813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016605" y="2031690"/>
              <a:ext cx="1800200" cy="11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016605" y="203169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1466655" y="203169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1916705" y="203283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366755" y="2031689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2816805" y="203283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1867597" y="1650454"/>
              <a:ext cx="2741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/</a:t>
              </a:r>
              <a:endParaRPr lang="en-GB" sz="10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759974" y="2268619"/>
              <a:ext cx="3817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etc</a:t>
              </a:r>
              <a:endParaRPr lang="en-GB" sz="10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329588" y="2257858"/>
              <a:ext cx="362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opt</a:t>
              </a:r>
              <a:endParaRPr lang="en-GB" sz="10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91580" y="2271705"/>
              <a:ext cx="538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home</a:t>
              </a:r>
              <a:endParaRPr lang="en-GB" sz="10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229688" y="2256713"/>
              <a:ext cx="362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bin</a:t>
              </a:r>
              <a:endParaRPr lang="en-GB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79738" y="2257858"/>
              <a:ext cx="5871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sbin</a:t>
              </a:r>
              <a:endParaRPr lang="en-GB" sz="1000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1924022" y="2502934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1691680" y="2684097"/>
              <a:ext cx="5380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1691680" y="268295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229688" y="2682953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1446204" y="2907978"/>
              <a:ext cx="4909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fstab</a:t>
              </a:r>
              <a:endParaRPr lang="en-GB" sz="10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924022" y="2907977"/>
              <a:ext cx="6677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security</a:t>
              </a:r>
              <a:endParaRPr lang="en-GB" sz="1000" dirty="0"/>
            </a:p>
          </p:txBody>
        </p:sp>
      </p:grpSp>
      <p:cxnSp>
        <p:nvCxnSpPr>
          <p:cNvPr id="79" name="Straight Connector 78"/>
          <p:cNvCxnSpPr/>
          <p:nvPr/>
        </p:nvCxnSpPr>
        <p:spPr>
          <a:xfrm>
            <a:off x="2976582" y="3894197"/>
            <a:ext cx="0" cy="2250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2751557" y="4127594"/>
            <a:ext cx="4500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12.1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85968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161510" y="1176595"/>
            <a:ext cx="6390710" cy="33303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mount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grpSp>
        <p:nvGrpSpPr>
          <p:cNvPr id="8" name="Group 7"/>
          <p:cNvGrpSpPr/>
          <p:nvPr/>
        </p:nvGrpSpPr>
        <p:grpSpPr>
          <a:xfrm>
            <a:off x="491421" y="1452013"/>
            <a:ext cx="5766581" cy="2165443"/>
            <a:chOff x="251519" y="1154101"/>
            <a:chExt cx="5766581" cy="2165443"/>
          </a:xfrm>
        </p:grpSpPr>
        <p:sp>
          <p:nvSpPr>
            <p:cNvPr id="64" name="TextBox 63"/>
            <p:cNvSpPr txBox="1"/>
            <p:nvPr/>
          </p:nvSpPr>
          <p:spPr>
            <a:xfrm>
              <a:off x="3356865" y="1154101"/>
              <a:ext cx="27413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/</a:t>
              </a:r>
              <a:endParaRPr lang="en-GB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5430982" y="1761505"/>
              <a:ext cx="5871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sbin</a:t>
              </a:r>
              <a:endParaRPr lang="en-GB" sz="1000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433742" y="2017014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76544" y="2195891"/>
              <a:ext cx="1800200" cy="114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76544" y="2195891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926594" y="2195891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376644" y="219703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826694" y="219589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276744" y="219703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151619" y="2432820"/>
              <a:ext cx="538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andys</a:t>
              </a:r>
              <a:endParaRPr lang="en-GB" sz="1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9527" y="2422059"/>
              <a:ext cx="362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jay</a:t>
              </a:r>
              <a:endParaRPr lang="en-GB" sz="1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51519" y="2435906"/>
              <a:ext cx="538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jason</a:t>
              </a:r>
              <a:endParaRPr lang="en-GB" sz="10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601669" y="2423474"/>
              <a:ext cx="5380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nagios</a:t>
              </a:r>
              <a:endParaRPr lang="en-GB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139677" y="2422059"/>
              <a:ext cx="58711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karen</a:t>
              </a:r>
              <a:endParaRPr lang="en-GB" sz="10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383961" y="2667135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151619" y="2848298"/>
              <a:ext cx="5380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1151619" y="2847155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689627" y="284715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89527" y="3072179"/>
              <a:ext cx="6075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.</a:t>
              </a:r>
              <a:r>
                <a:rPr lang="en-GB" sz="1000" dirty="0" err="1" smtClean="0"/>
                <a:t>bashrc</a:t>
              </a:r>
              <a:endParaRPr lang="en-GB" sz="10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22687" y="3072177"/>
              <a:ext cx="33387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qa</a:t>
              </a:r>
              <a:endParaRPr lang="en-GB" sz="1000" dirty="0"/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413962" y="2017014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364180" y="2197034"/>
              <a:ext cx="4978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356864" y="219703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049145" y="2432820"/>
              <a:ext cx="630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mdyalog</a:t>
              </a:r>
              <a:endParaRPr lang="en-GB" sz="1000" dirty="0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3364181" y="2667135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863284" y="2848298"/>
              <a:ext cx="11013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389071" y="2848298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3963067" y="2847154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164046" y="3072179"/>
              <a:ext cx="4500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15.0</a:t>
              </a:r>
              <a:endParaRPr lang="en-GB" sz="10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738621" y="3072180"/>
              <a:ext cx="41944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16.0</a:t>
              </a:r>
              <a:endParaRPr lang="en-GB" sz="1000" dirty="0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3484270" y="1356460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397095" y="1533102"/>
              <a:ext cx="4170954" cy="141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421650" y="1547241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3401870" y="1535337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4667949" y="153648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117999" y="1535336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568049" y="153648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4511218" y="1772266"/>
              <a:ext cx="38175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etc</a:t>
              </a:r>
              <a:endParaRPr lang="en-GB" sz="10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3219798" y="1761505"/>
              <a:ext cx="362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opt</a:t>
              </a:r>
              <a:endParaRPr lang="en-GB" sz="1000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196625" y="1761660"/>
              <a:ext cx="53800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home</a:t>
              </a:r>
              <a:endParaRPr lang="en-GB" sz="1000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980932" y="1760360"/>
              <a:ext cx="3620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bin</a:t>
              </a:r>
              <a:endParaRPr lang="en-GB" sz="1000" dirty="0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4675266" y="2006581"/>
              <a:ext cx="0" cy="180020"/>
            </a:xfrm>
            <a:prstGeom prst="line">
              <a:avLst/>
            </a:prstGeom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442924" y="2187744"/>
              <a:ext cx="538008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4442924" y="2186601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4980932" y="2186600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/>
            <p:cNvSpPr txBox="1"/>
            <p:nvPr/>
          </p:nvSpPr>
          <p:spPr>
            <a:xfrm>
              <a:off x="4197448" y="2411625"/>
              <a:ext cx="4909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/>
                <a:t>fstab</a:t>
              </a:r>
              <a:endParaRPr lang="en-GB" sz="10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675266" y="2411624"/>
              <a:ext cx="66775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security</a:t>
              </a:r>
              <a:endParaRPr lang="en-GB" sz="1000" dirty="0"/>
            </a:p>
          </p:txBody>
        </p:sp>
        <p:cxnSp>
          <p:nvCxnSpPr>
            <p:cNvPr id="79" name="Straight Connector 78"/>
            <p:cNvCxnSpPr/>
            <p:nvPr/>
          </p:nvCxnSpPr>
          <p:spPr>
            <a:xfrm>
              <a:off x="2863284" y="2848298"/>
              <a:ext cx="0" cy="22502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2638259" y="3073323"/>
              <a:ext cx="4500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/>
                <a:t>12.1</a:t>
              </a:r>
              <a:endParaRPr lang="en-GB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5683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B8E248B-3395-477A-9A6F-DD107A4B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What's in a filesystem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4E09D291-0D25-45C1-AFE5-80DF018F0F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"Everything is a file</a:t>
            </a:r>
            <a:r>
              <a:rPr lang="en-GB" sz="2400" dirty="0" smtClean="0"/>
              <a:t>"</a:t>
            </a:r>
          </a:p>
          <a:p>
            <a:pPr lvl="1"/>
            <a:r>
              <a:rPr lang="en-GB" sz="2000" dirty="0" smtClean="0"/>
              <a:t>Files, directories, terminals, FIFOs, "special"</a:t>
            </a:r>
          </a:p>
          <a:p>
            <a:r>
              <a:rPr lang="en-GB" sz="2400" dirty="0" smtClean="0"/>
              <a:t>Page: the basic allocation of a </a:t>
            </a:r>
            <a:r>
              <a:rPr lang="en-GB" sz="2400" dirty="0" err="1" smtClean="0"/>
              <a:t>filesystem</a:t>
            </a:r>
            <a:endParaRPr lang="en-GB" sz="2400" dirty="0" smtClean="0"/>
          </a:p>
          <a:p>
            <a:pPr lvl="1"/>
            <a:r>
              <a:rPr lang="en-GB" sz="2000" dirty="0" smtClean="0"/>
              <a:t>Most frequent is 4096 bytes</a:t>
            </a:r>
          </a:p>
          <a:p>
            <a:pPr lvl="1"/>
            <a:r>
              <a:rPr lang="en-GB" sz="2000" dirty="0" smtClean="0"/>
              <a:t>Minimum unit read in to memory or written out to disk</a:t>
            </a:r>
          </a:p>
          <a:p>
            <a:pPr lvl="1"/>
            <a:r>
              <a:rPr lang="en-GB" sz="2000" dirty="0" smtClean="0"/>
              <a:t>Can be in one file/</a:t>
            </a:r>
            <a:r>
              <a:rPr lang="en-GB" sz="2000" dirty="0" err="1" smtClean="0"/>
              <a:t>inode</a:t>
            </a:r>
            <a:r>
              <a:rPr lang="en-GB" sz="2000" dirty="0" smtClean="0"/>
              <a:t>/list only</a:t>
            </a:r>
          </a:p>
          <a:p>
            <a:pPr lvl="2"/>
            <a:r>
              <a:rPr lang="en-GB" dirty="0" smtClean="0"/>
              <a:t>Free list, </a:t>
            </a:r>
            <a:r>
              <a:rPr lang="en-GB" dirty="0" err="1" smtClean="0"/>
              <a:t>inode</a:t>
            </a:r>
            <a:r>
              <a:rPr lang="en-GB" dirty="0" smtClean="0"/>
              <a:t> list .. whatever else  the </a:t>
            </a:r>
            <a:r>
              <a:rPr lang="en-GB" dirty="0" err="1" smtClean="0"/>
              <a:t>filesystem</a:t>
            </a:r>
            <a:r>
              <a:rPr lang="en-GB" dirty="0" smtClean="0"/>
              <a:t> decides to have</a:t>
            </a:r>
          </a:p>
          <a:p>
            <a:pPr lvl="1"/>
            <a:endParaRPr lang="en-GB" sz="2000" dirty="0" smtClean="0"/>
          </a:p>
          <a:p>
            <a:pPr lvl="1"/>
            <a:endParaRPr lang="da-DK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2E42CA2F-F48B-439C-A4E9-3407827F75A0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7593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582529"/>
            <a:ext cx="8363272" cy="594066"/>
          </a:xfrm>
        </p:spPr>
        <p:txBody>
          <a:bodyPr/>
          <a:lstStyle/>
          <a:p>
            <a:r>
              <a:rPr lang="da-DK" dirty="0" smtClean="0"/>
              <a:t>Linux: Filesystem contents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7" name="TextBox 56"/>
          <p:cNvSpPr txBox="1"/>
          <p:nvPr/>
        </p:nvSpPr>
        <p:spPr>
          <a:xfrm>
            <a:off x="746575" y="140162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Inode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1646960" y="140162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Dir1</a:t>
            </a:r>
            <a:endParaRPr lang="en-GB" dirty="0"/>
          </a:p>
        </p:txBody>
      </p:sp>
      <p:sp>
        <p:nvSpPr>
          <p:cNvPr id="69" name="TextBox 68"/>
          <p:cNvSpPr txBox="1"/>
          <p:nvPr/>
        </p:nvSpPr>
        <p:spPr>
          <a:xfrm>
            <a:off x="2547060" y="140162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File</a:t>
            </a:r>
            <a:endParaRPr lang="en-GB" dirty="0"/>
          </a:p>
        </p:txBody>
      </p:sp>
      <p:sp>
        <p:nvSpPr>
          <p:cNvPr id="70" name="TextBox 69"/>
          <p:cNvSpPr txBox="1"/>
          <p:nvPr/>
        </p:nvSpPr>
        <p:spPr>
          <a:xfrm>
            <a:off x="3447160" y="140162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Free1</a:t>
            </a:r>
            <a:endParaRPr lang="en-GB" dirty="0"/>
          </a:p>
        </p:txBody>
      </p:sp>
      <p:sp>
        <p:nvSpPr>
          <p:cNvPr id="71" name="TextBox 70"/>
          <p:cNvSpPr txBox="1"/>
          <p:nvPr/>
        </p:nvSpPr>
        <p:spPr>
          <a:xfrm>
            <a:off x="4347260" y="140162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File1</a:t>
            </a:r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5247360" y="140162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File2</a:t>
            </a:r>
            <a:endParaRPr lang="en-GB" dirty="0"/>
          </a:p>
        </p:txBody>
      </p:sp>
      <p:sp>
        <p:nvSpPr>
          <p:cNvPr id="73" name="TextBox 72"/>
          <p:cNvSpPr txBox="1"/>
          <p:nvPr/>
        </p:nvSpPr>
        <p:spPr>
          <a:xfrm>
            <a:off x="6147175" y="1401620"/>
            <a:ext cx="315035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..</a:t>
            </a:r>
            <a:endParaRPr lang="en-GB" dirty="0"/>
          </a:p>
        </p:txBody>
      </p:sp>
      <p:sp>
        <p:nvSpPr>
          <p:cNvPr id="74" name="TextBox 73"/>
          <p:cNvSpPr txBox="1"/>
          <p:nvPr/>
        </p:nvSpPr>
        <p:spPr>
          <a:xfrm>
            <a:off x="431540" y="1979115"/>
            <a:ext cx="315035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..</a:t>
            </a:r>
            <a:endParaRPr lang="en-GB" dirty="0"/>
          </a:p>
        </p:txBody>
      </p:sp>
      <p:sp>
        <p:nvSpPr>
          <p:cNvPr id="75" name="TextBox 74"/>
          <p:cNvSpPr txBox="1"/>
          <p:nvPr/>
        </p:nvSpPr>
        <p:spPr>
          <a:xfrm>
            <a:off x="746575" y="1979115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FreeLst</a:t>
            </a:r>
            <a:endParaRPr lang="en-GB" dirty="0"/>
          </a:p>
        </p:txBody>
      </p:sp>
      <p:sp>
        <p:nvSpPr>
          <p:cNvPr id="76" name="TextBox 75"/>
          <p:cNvSpPr txBox="1"/>
          <p:nvPr/>
        </p:nvSpPr>
        <p:spPr>
          <a:xfrm>
            <a:off x="1646960" y="1979115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Inode</a:t>
            </a:r>
            <a:endParaRPr lang="en-GB" dirty="0"/>
          </a:p>
        </p:txBody>
      </p:sp>
      <p:sp>
        <p:nvSpPr>
          <p:cNvPr id="77" name="TextBox 76"/>
          <p:cNvSpPr txBox="1"/>
          <p:nvPr/>
        </p:nvSpPr>
        <p:spPr>
          <a:xfrm>
            <a:off x="2547060" y="1979115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File1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3447160" y="1979115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Dir2</a:t>
            </a:r>
            <a:endParaRPr lang="en-GB" dirty="0"/>
          </a:p>
        </p:txBody>
      </p:sp>
      <p:sp>
        <p:nvSpPr>
          <p:cNvPr id="79" name="TextBox 78"/>
          <p:cNvSpPr txBox="1"/>
          <p:nvPr/>
        </p:nvSpPr>
        <p:spPr>
          <a:xfrm>
            <a:off x="4347260" y="1979115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Free</a:t>
            </a:r>
            <a:endParaRPr lang="en-GB" dirty="0"/>
          </a:p>
        </p:txBody>
      </p:sp>
      <p:sp>
        <p:nvSpPr>
          <p:cNvPr id="80" name="TextBox 79"/>
          <p:cNvSpPr txBox="1"/>
          <p:nvPr/>
        </p:nvSpPr>
        <p:spPr>
          <a:xfrm>
            <a:off x="5247360" y="1979115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File1</a:t>
            </a:r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6147175" y="1979115"/>
            <a:ext cx="315035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..</a:t>
            </a:r>
            <a:endParaRPr lang="en-GB" dirty="0"/>
          </a:p>
        </p:txBody>
      </p:sp>
      <p:sp>
        <p:nvSpPr>
          <p:cNvPr id="82" name="TextBox 81"/>
          <p:cNvSpPr txBox="1"/>
          <p:nvPr/>
        </p:nvSpPr>
        <p:spPr>
          <a:xfrm>
            <a:off x="431540" y="2571750"/>
            <a:ext cx="315035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..</a:t>
            </a:r>
            <a:endParaRPr lang="en-GB" dirty="0"/>
          </a:p>
        </p:txBody>
      </p:sp>
      <p:sp>
        <p:nvSpPr>
          <p:cNvPr id="83" name="TextBox 82"/>
          <p:cNvSpPr txBox="1"/>
          <p:nvPr/>
        </p:nvSpPr>
        <p:spPr>
          <a:xfrm>
            <a:off x="746575" y="257175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Free</a:t>
            </a:r>
            <a:endParaRPr lang="en-GB" dirty="0"/>
          </a:p>
        </p:txBody>
      </p:sp>
      <p:sp>
        <p:nvSpPr>
          <p:cNvPr id="84" name="TextBox 83"/>
          <p:cNvSpPr txBox="1"/>
          <p:nvPr/>
        </p:nvSpPr>
        <p:spPr>
          <a:xfrm>
            <a:off x="1646960" y="257175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IList</a:t>
            </a:r>
            <a:endParaRPr lang="en-GB" dirty="0"/>
          </a:p>
        </p:txBody>
      </p:sp>
      <p:sp>
        <p:nvSpPr>
          <p:cNvPr id="85" name="TextBox 84"/>
          <p:cNvSpPr txBox="1"/>
          <p:nvPr/>
        </p:nvSpPr>
        <p:spPr>
          <a:xfrm>
            <a:off x="2547060" y="257175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FIlist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3447160" y="257175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Free</a:t>
            </a:r>
            <a:endParaRPr lang="en-GB" dirty="0"/>
          </a:p>
        </p:txBody>
      </p:sp>
      <p:sp>
        <p:nvSpPr>
          <p:cNvPr id="87" name="TextBox 86"/>
          <p:cNvSpPr txBox="1"/>
          <p:nvPr/>
        </p:nvSpPr>
        <p:spPr>
          <a:xfrm>
            <a:off x="4347260" y="257175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Free</a:t>
            </a:r>
            <a:endParaRPr lang="en-GB" dirty="0"/>
          </a:p>
        </p:txBody>
      </p:sp>
      <p:sp>
        <p:nvSpPr>
          <p:cNvPr id="88" name="TextBox 87"/>
          <p:cNvSpPr txBox="1"/>
          <p:nvPr/>
        </p:nvSpPr>
        <p:spPr>
          <a:xfrm>
            <a:off x="5247360" y="2571750"/>
            <a:ext cx="9001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Free</a:t>
            </a:r>
            <a:endParaRPr lang="en-GB" dirty="0"/>
          </a:p>
        </p:txBody>
      </p:sp>
      <p:sp>
        <p:nvSpPr>
          <p:cNvPr id="89" name="TextBox 88"/>
          <p:cNvSpPr txBox="1"/>
          <p:nvPr/>
        </p:nvSpPr>
        <p:spPr>
          <a:xfrm>
            <a:off x="6147175" y="2571750"/>
            <a:ext cx="315035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183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530" y="546525"/>
            <a:ext cx="8363272" cy="504056"/>
          </a:xfrm>
        </p:spPr>
        <p:txBody>
          <a:bodyPr/>
          <a:lstStyle/>
          <a:p>
            <a:r>
              <a:rPr lang="da-DK" dirty="0" smtClean="0"/>
              <a:t>Linux: Directories, inodes and fileblocks</a:t>
            </a:r>
            <a:endParaRPr lang="da-DK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283510125"/>
              </p:ext>
            </p:extLst>
          </p:nvPr>
        </p:nvGraphicFramePr>
        <p:xfrm>
          <a:off x="431539" y="1131590"/>
          <a:ext cx="1485166" cy="1645920"/>
        </p:xfrm>
        <a:graphic>
          <a:graphicData uri="http://schemas.openxmlformats.org/drawingml/2006/table">
            <a:tbl>
              <a:tblPr firstRow="1" bandRow="1"/>
              <a:tblGrid>
                <a:gridCol w="742583"/>
                <a:gridCol w="742583"/>
              </a:tblGrid>
              <a:tr h="25181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PL385 Unicode" panose="020B0709000202000203" pitchFamily="49" charset="0"/>
                        </a:rPr>
                        <a:t>←</a:t>
                      </a:r>
                      <a:endParaRPr lang="en-GB" sz="1200" dirty="0">
                        <a:latin typeface="APL385 Unicode" panose="020B0709000202000203" pitchFamily="49" charset="0"/>
                      </a:endParaRPr>
                    </a:p>
                  </a:txBody>
                  <a:tcPr/>
                </a:tc>
              </a:tr>
              <a:tr h="25181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..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PL385 Unicode" panose="020B0709000202000203" pitchFamily="49" charset="0"/>
                        </a:rPr>
                        <a:t>↑</a:t>
                      </a:r>
                      <a:endParaRPr lang="en-GB" sz="1200" dirty="0">
                        <a:latin typeface="APL385 Unicode" panose="020B0709000202000203" pitchFamily="49" charset="0"/>
                      </a:endParaRPr>
                    </a:p>
                  </a:txBody>
                  <a:tcPr/>
                </a:tc>
              </a:tr>
              <a:tr h="25181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file1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Inode</a:t>
                      </a:r>
                      <a:r>
                        <a:rPr lang="en-GB" sz="1200" baseline="0" dirty="0" smtClean="0"/>
                        <a:t> 60</a:t>
                      </a:r>
                    </a:p>
                  </a:txBody>
                  <a:tcPr/>
                </a:tc>
              </a:tr>
              <a:tr h="25181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file2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Inode</a:t>
                      </a:r>
                      <a:r>
                        <a:rPr lang="en-GB" sz="1200" dirty="0" smtClean="0"/>
                        <a:t> 98</a:t>
                      </a:r>
                      <a:endParaRPr lang="en-GB" sz="1200" dirty="0"/>
                    </a:p>
                  </a:txBody>
                  <a:tcPr/>
                </a:tc>
              </a:tr>
              <a:tr h="25181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Dir1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5181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File3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Inode60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Content Placeholder 6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317312884"/>
              </p:ext>
            </p:extLst>
          </p:nvPr>
        </p:nvGraphicFramePr>
        <p:xfrm>
          <a:off x="431539" y="3021800"/>
          <a:ext cx="1485166" cy="1645920"/>
        </p:xfrm>
        <a:graphic>
          <a:graphicData uri="http://schemas.openxmlformats.org/drawingml/2006/table">
            <a:tbl>
              <a:tblPr firstRow="1" bandRow="1"/>
              <a:tblGrid>
                <a:gridCol w="742583"/>
                <a:gridCol w="742583"/>
              </a:tblGrid>
              <a:tr h="13930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PL385 Unicode" panose="020B0709000202000203" pitchFamily="49" charset="0"/>
                        </a:rPr>
                        <a:t>←</a:t>
                      </a:r>
                      <a:endParaRPr lang="en-GB" sz="1200" dirty="0">
                        <a:latin typeface="APL385 Unicode" panose="020B0709000202000203" pitchFamily="49" charset="0"/>
                      </a:endParaRPr>
                    </a:p>
                  </a:txBody>
                  <a:tcPr/>
                </a:tc>
              </a:tr>
              <a:tr h="2325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..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APL385 Unicode" panose="020B0709000202000203" pitchFamily="49" charset="0"/>
                        </a:rPr>
                        <a:t>↑</a:t>
                      </a:r>
                      <a:endParaRPr lang="en-GB" sz="1200" dirty="0">
                        <a:latin typeface="APL385 Unicode" panose="020B0709000202000203" pitchFamily="49" charset="0"/>
                      </a:endParaRPr>
                    </a:p>
                  </a:txBody>
                  <a:tcPr/>
                </a:tc>
              </a:tr>
              <a:tr h="23252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myfile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Inode</a:t>
                      </a:r>
                      <a:r>
                        <a:rPr lang="en-GB" sz="1200" baseline="0" dirty="0" smtClean="0"/>
                        <a:t> 60</a:t>
                      </a:r>
                    </a:p>
                  </a:txBody>
                  <a:tcPr/>
                </a:tc>
              </a:tr>
              <a:tr h="23252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andys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Inode</a:t>
                      </a:r>
                      <a:r>
                        <a:rPr lang="en-GB" sz="1200" dirty="0" smtClean="0"/>
                        <a:t> 78</a:t>
                      </a:r>
                      <a:endParaRPr lang="en-GB" sz="1200" dirty="0"/>
                    </a:p>
                  </a:txBody>
                  <a:tcPr/>
                </a:tc>
              </a:tr>
              <a:tr h="2325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</a:tr>
              <a:tr h="23252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-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504720"/>
              </p:ext>
            </p:extLst>
          </p:nvPr>
        </p:nvGraphicFramePr>
        <p:xfrm>
          <a:off x="2276745" y="1176594"/>
          <a:ext cx="2250250" cy="3438967"/>
        </p:xfrm>
        <a:graphic>
          <a:graphicData uri="http://schemas.openxmlformats.org/drawingml/2006/table">
            <a:tbl>
              <a:tblPr/>
              <a:tblGrid>
                <a:gridCol w="1071547"/>
                <a:gridCol w="1178703"/>
              </a:tblGrid>
              <a:tr h="2672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Owner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andys</a:t>
                      </a:r>
                      <a:endParaRPr lang="en-GB" sz="1200" dirty="0"/>
                    </a:p>
                  </a:txBody>
                  <a:tcPr/>
                </a:tc>
              </a:tr>
              <a:tr h="2672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Group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dyalog</a:t>
                      </a:r>
                      <a:endParaRPr lang="en-GB" sz="1200" dirty="0"/>
                    </a:p>
                  </a:txBody>
                  <a:tcPr/>
                </a:tc>
              </a:tr>
              <a:tr h="2672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Permissions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644</a:t>
                      </a:r>
                      <a:endParaRPr lang="en-GB" sz="1200" dirty="0"/>
                    </a:p>
                  </a:txBody>
                  <a:tcPr/>
                </a:tc>
              </a:tr>
              <a:tr h="2672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58000 bytes</a:t>
                      </a:r>
                      <a:endParaRPr lang="en-GB" sz="1200" dirty="0"/>
                    </a:p>
                  </a:txBody>
                  <a:tcPr/>
                </a:tc>
              </a:tr>
              <a:tr h="286464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Timestamps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since</a:t>
                      </a:r>
                      <a:r>
                        <a:rPr lang="en-GB" sz="1200" baseline="0" dirty="0" smtClean="0"/>
                        <a:t> 1/1/70</a:t>
                      </a:r>
                      <a:endParaRPr lang="en-GB" sz="1200" dirty="0"/>
                    </a:p>
                  </a:txBody>
                  <a:tcPr/>
                </a:tc>
              </a:tr>
              <a:tr h="2672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DataBlock01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9884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DataBlock02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67238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..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298841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DataBlock12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02967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Indirect</a:t>
                      </a:r>
                      <a:r>
                        <a:rPr lang="en-GB" sz="1200" baseline="0" dirty="0" err="1" smtClean="0"/>
                        <a:t>DB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0296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2IndirectDB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  <a:tr h="302967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3IndirectDB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1916705" y="3426845"/>
            <a:ext cx="9001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2006715" y="996575"/>
            <a:ext cx="0" cy="243027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174122" y="996575"/>
            <a:ext cx="832594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7" idx="0"/>
          </p:cNvCxnSpPr>
          <p:nvPr/>
        </p:nvCxnSpPr>
        <p:spPr>
          <a:xfrm>
            <a:off x="1174122" y="996575"/>
            <a:ext cx="0" cy="13501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916705" y="1896675"/>
            <a:ext cx="1800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916706" y="2706765"/>
            <a:ext cx="1800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916705" y="3651870"/>
            <a:ext cx="18002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2096725" y="1041580"/>
            <a:ext cx="1" cy="261029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096726" y="1041580"/>
            <a:ext cx="1260139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356865" y="1041580"/>
            <a:ext cx="0" cy="13501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1466655" y="2346725"/>
            <a:ext cx="720080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186735" y="2346725"/>
            <a:ext cx="0" cy="54006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1174122" y="2886785"/>
            <a:ext cx="1012613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endCxn id="32" idx="0"/>
          </p:cNvCxnSpPr>
          <p:nvPr/>
        </p:nvCxnSpPr>
        <p:spPr>
          <a:xfrm>
            <a:off x="1174122" y="2886785"/>
            <a:ext cx="0" cy="135015"/>
          </a:xfrm>
          <a:prstGeom prst="straightConnector1">
            <a:avLst/>
          </a:prstGeom>
          <a:ln w="1905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133715" y="1176595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0" name="TextBox 89"/>
          <p:cNvSpPr txBox="1"/>
          <p:nvPr/>
        </p:nvSpPr>
        <p:spPr>
          <a:xfrm>
            <a:off x="5133715" y="1430551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1" name="TextBox 90"/>
          <p:cNvSpPr txBox="1"/>
          <p:nvPr/>
        </p:nvSpPr>
        <p:spPr>
          <a:xfrm>
            <a:off x="5133715" y="1682458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free</a:t>
            </a:r>
            <a:endParaRPr lang="en-GB" sz="1050" dirty="0"/>
          </a:p>
        </p:txBody>
      </p:sp>
      <p:sp>
        <p:nvSpPr>
          <p:cNvPr id="92" name="TextBox 91"/>
          <p:cNvSpPr txBox="1"/>
          <p:nvPr/>
        </p:nvSpPr>
        <p:spPr>
          <a:xfrm>
            <a:off x="5133715" y="1936374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3" name="TextBox 92"/>
          <p:cNvSpPr txBox="1"/>
          <p:nvPr/>
        </p:nvSpPr>
        <p:spPr>
          <a:xfrm>
            <a:off x="5133715" y="2190186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4" name="TextBox 93"/>
          <p:cNvSpPr txBox="1"/>
          <p:nvPr/>
        </p:nvSpPr>
        <p:spPr>
          <a:xfrm>
            <a:off x="5133715" y="2443998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5" name="TextBox 94"/>
          <p:cNvSpPr txBox="1"/>
          <p:nvPr/>
        </p:nvSpPr>
        <p:spPr>
          <a:xfrm>
            <a:off x="5133715" y="2697797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1IDB</a:t>
            </a:r>
            <a:endParaRPr lang="en-GB" sz="1050" dirty="0"/>
          </a:p>
        </p:txBody>
      </p:sp>
      <p:sp>
        <p:nvSpPr>
          <p:cNvPr id="96" name="TextBox 95"/>
          <p:cNvSpPr txBox="1"/>
          <p:nvPr/>
        </p:nvSpPr>
        <p:spPr>
          <a:xfrm>
            <a:off x="5133715" y="2949691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7" name="TextBox 96"/>
          <p:cNvSpPr txBox="1"/>
          <p:nvPr/>
        </p:nvSpPr>
        <p:spPr>
          <a:xfrm>
            <a:off x="5133714" y="3203490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98" name="TextBox 97"/>
          <p:cNvSpPr txBox="1"/>
          <p:nvPr/>
        </p:nvSpPr>
        <p:spPr>
          <a:xfrm>
            <a:off x="5133713" y="3457406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free</a:t>
            </a:r>
            <a:endParaRPr lang="en-GB" sz="1050" dirty="0"/>
          </a:p>
        </p:txBody>
      </p:sp>
      <p:sp>
        <p:nvSpPr>
          <p:cNvPr id="99" name="TextBox 98"/>
          <p:cNvSpPr txBox="1"/>
          <p:nvPr/>
        </p:nvSpPr>
        <p:spPr>
          <a:xfrm>
            <a:off x="5133715" y="3711322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00" name="TextBox 99"/>
          <p:cNvSpPr txBox="1"/>
          <p:nvPr/>
        </p:nvSpPr>
        <p:spPr>
          <a:xfrm>
            <a:off x="5133715" y="3965620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cxnSp>
        <p:nvCxnSpPr>
          <p:cNvPr id="66" name="Straight Arrow Connector 65"/>
          <p:cNvCxnSpPr>
            <a:endCxn id="94" idx="1"/>
          </p:cNvCxnSpPr>
          <p:nvPr/>
        </p:nvCxnSpPr>
        <p:spPr>
          <a:xfrm flipV="1">
            <a:off x="4526995" y="2570956"/>
            <a:ext cx="606720" cy="135809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>
            <a:endCxn id="64" idx="1"/>
          </p:cNvCxnSpPr>
          <p:nvPr/>
        </p:nvCxnSpPr>
        <p:spPr>
          <a:xfrm flipV="1">
            <a:off x="4526995" y="1303553"/>
            <a:ext cx="606720" cy="1718247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endCxn id="100" idx="1"/>
          </p:cNvCxnSpPr>
          <p:nvPr/>
        </p:nvCxnSpPr>
        <p:spPr>
          <a:xfrm>
            <a:off x="4526995" y="3584364"/>
            <a:ext cx="606720" cy="508214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endCxn id="95" idx="1"/>
          </p:cNvCxnSpPr>
          <p:nvPr/>
        </p:nvCxnSpPr>
        <p:spPr>
          <a:xfrm flipV="1">
            <a:off x="4526995" y="2824755"/>
            <a:ext cx="606720" cy="1013716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5133715" y="4219536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6057165" y="1176635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free</a:t>
            </a:r>
            <a:endParaRPr lang="en-GB" sz="1050" dirty="0"/>
          </a:p>
        </p:txBody>
      </p:sp>
      <p:sp>
        <p:nvSpPr>
          <p:cNvPr id="108" name="TextBox 107"/>
          <p:cNvSpPr txBox="1"/>
          <p:nvPr/>
        </p:nvSpPr>
        <p:spPr>
          <a:xfrm>
            <a:off x="6057165" y="1430551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09" name="TextBox 108"/>
          <p:cNvSpPr txBox="1"/>
          <p:nvPr/>
        </p:nvSpPr>
        <p:spPr>
          <a:xfrm>
            <a:off x="6057165" y="1684467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10" name="TextBox 109"/>
          <p:cNvSpPr txBox="1"/>
          <p:nvPr/>
        </p:nvSpPr>
        <p:spPr>
          <a:xfrm>
            <a:off x="6057164" y="1938383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free</a:t>
            </a:r>
            <a:endParaRPr lang="en-GB" sz="1050" dirty="0"/>
          </a:p>
        </p:txBody>
      </p:sp>
      <p:sp>
        <p:nvSpPr>
          <p:cNvPr id="111" name="TextBox 110"/>
          <p:cNvSpPr txBox="1"/>
          <p:nvPr/>
        </p:nvSpPr>
        <p:spPr>
          <a:xfrm>
            <a:off x="6057165" y="2192299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free</a:t>
            </a:r>
            <a:endParaRPr lang="en-GB" sz="1050" dirty="0"/>
          </a:p>
        </p:txBody>
      </p:sp>
      <p:sp>
        <p:nvSpPr>
          <p:cNvPr id="112" name="TextBox 111"/>
          <p:cNvSpPr txBox="1"/>
          <p:nvPr/>
        </p:nvSpPr>
        <p:spPr>
          <a:xfrm>
            <a:off x="6057165" y="2448132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free</a:t>
            </a:r>
            <a:endParaRPr lang="en-GB" sz="1050" dirty="0"/>
          </a:p>
        </p:txBody>
      </p:sp>
      <p:sp>
        <p:nvSpPr>
          <p:cNvPr id="114" name="TextBox 113"/>
          <p:cNvSpPr txBox="1"/>
          <p:nvPr/>
        </p:nvSpPr>
        <p:spPr>
          <a:xfrm>
            <a:off x="6057165" y="2706765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15" name="TextBox 114"/>
          <p:cNvSpPr txBox="1"/>
          <p:nvPr/>
        </p:nvSpPr>
        <p:spPr>
          <a:xfrm>
            <a:off x="6057165" y="2966292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16" name="TextBox 115"/>
          <p:cNvSpPr txBox="1"/>
          <p:nvPr/>
        </p:nvSpPr>
        <p:spPr>
          <a:xfrm>
            <a:off x="6057165" y="3220208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17" name="TextBox 116"/>
          <p:cNvSpPr txBox="1"/>
          <p:nvPr/>
        </p:nvSpPr>
        <p:spPr>
          <a:xfrm>
            <a:off x="6057163" y="3474124"/>
            <a:ext cx="495055" cy="25391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18" name="TextBox 117"/>
          <p:cNvSpPr txBox="1"/>
          <p:nvPr/>
        </p:nvSpPr>
        <p:spPr>
          <a:xfrm>
            <a:off x="6057165" y="3726031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19" name="TextBox 118"/>
          <p:cNvSpPr txBox="1"/>
          <p:nvPr/>
        </p:nvSpPr>
        <p:spPr>
          <a:xfrm>
            <a:off x="6057165" y="3979947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sp>
        <p:nvSpPr>
          <p:cNvPr id="120" name="TextBox 119"/>
          <p:cNvSpPr txBox="1"/>
          <p:nvPr/>
        </p:nvSpPr>
        <p:spPr>
          <a:xfrm>
            <a:off x="6057165" y="4233863"/>
            <a:ext cx="495055" cy="2539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data</a:t>
            </a:r>
            <a:endParaRPr lang="en-GB" sz="1050" dirty="0"/>
          </a:p>
        </p:txBody>
      </p:sp>
      <p:cxnSp>
        <p:nvCxnSpPr>
          <p:cNvPr id="122" name="Straight Arrow Connector 121"/>
          <p:cNvCxnSpPr>
            <a:stCxn id="95" idx="3"/>
            <a:endCxn id="109" idx="1"/>
          </p:cNvCxnSpPr>
          <p:nvPr/>
        </p:nvCxnSpPr>
        <p:spPr>
          <a:xfrm flipV="1">
            <a:off x="5628770" y="1811425"/>
            <a:ext cx="428395" cy="1013330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95" idx="3"/>
            <a:endCxn id="114" idx="1"/>
          </p:cNvCxnSpPr>
          <p:nvPr/>
        </p:nvCxnSpPr>
        <p:spPr>
          <a:xfrm>
            <a:off x="5628770" y="2824755"/>
            <a:ext cx="428395" cy="8968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95" idx="3"/>
            <a:endCxn id="119" idx="1"/>
          </p:cNvCxnSpPr>
          <p:nvPr/>
        </p:nvCxnSpPr>
        <p:spPr>
          <a:xfrm>
            <a:off x="5628770" y="2824755"/>
            <a:ext cx="428395" cy="1282150"/>
          </a:xfrm>
          <a:prstGeom prst="straightConnector1">
            <a:avLst/>
          </a:prstGeom>
          <a:ln w="1270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endCxn id="120" idx="1"/>
          </p:cNvCxnSpPr>
          <p:nvPr/>
        </p:nvCxnSpPr>
        <p:spPr>
          <a:xfrm>
            <a:off x="4526995" y="3330448"/>
            <a:ext cx="1530170" cy="1030373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endCxn id="118" idx="1"/>
          </p:cNvCxnSpPr>
          <p:nvPr/>
        </p:nvCxnSpPr>
        <p:spPr>
          <a:xfrm>
            <a:off x="4526995" y="3330448"/>
            <a:ext cx="1530170" cy="522541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endCxn id="99" idx="1"/>
          </p:cNvCxnSpPr>
          <p:nvPr/>
        </p:nvCxnSpPr>
        <p:spPr>
          <a:xfrm>
            <a:off x="4526995" y="3330448"/>
            <a:ext cx="606720" cy="507832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endCxn id="97" idx="1"/>
          </p:cNvCxnSpPr>
          <p:nvPr/>
        </p:nvCxnSpPr>
        <p:spPr>
          <a:xfrm>
            <a:off x="4526995" y="3330448"/>
            <a:ext cx="606719" cy="0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endCxn id="115" idx="1"/>
          </p:cNvCxnSpPr>
          <p:nvPr/>
        </p:nvCxnSpPr>
        <p:spPr>
          <a:xfrm flipV="1">
            <a:off x="4526995" y="3093250"/>
            <a:ext cx="1530170" cy="23719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 flipV="1">
            <a:off x="4526995" y="2317144"/>
            <a:ext cx="606720" cy="1013304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>
            <a:endCxn id="92" idx="1"/>
          </p:cNvCxnSpPr>
          <p:nvPr/>
        </p:nvCxnSpPr>
        <p:spPr>
          <a:xfrm flipV="1">
            <a:off x="4526995" y="2063332"/>
            <a:ext cx="606720" cy="1267116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endCxn id="106" idx="1"/>
          </p:cNvCxnSpPr>
          <p:nvPr/>
        </p:nvCxnSpPr>
        <p:spPr>
          <a:xfrm>
            <a:off x="4526995" y="3347166"/>
            <a:ext cx="606720" cy="999328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endCxn id="108" idx="1"/>
          </p:cNvCxnSpPr>
          <p:nvPr/>
        </p:nvCxnSpPr>
        <p:spPr>
          <a:xfrm flipV="1">
            <a:off x="4526995" y="1557509"/>
            <a:ext cx="1530170" cy="1772939"/>
          </a:xfrm>
          <a:prstGeom prst="straightConnector1">
            <a:avLst/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5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Filesystems: comands</a:t>
            </a:r>
            <a:endParaRPr lang="da-DK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009675247"/>
              </p:ext>
            </p:extLst>
          </p:nvPr>
        </p:nvGraphicFramePr>
        <p:xfrm>
          <a:off x="611560" y="1221600"/>
          <a:ext cx="5940660" cy="1742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0270"/>
                <a:gridCol w="3510390"/>
              </a:tblGrid>
              <a:tr h="405045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mount</a:t>
                      </a:r>
                      <a:r>
                        <a:rPr lang="en-GB" sz="1200" dirty="0" smtClean="0"/>
                        <a:t> / </a:t>
                      </a:r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umount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Mount or unmount </a:t>
                      </a:r>
                      <a:r>
                        <a:rPr lang="en-GB" sz="1200" dirty="0" err="1" smtClean="0"/>
                        <a:t>filesystems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/</a:t>
                      </a:r>
                      <a:r>
                        <a:rPr lang="en-GB" sz="1200" dirty="0" err="1" smtClean="0"/>
                        <a:t>etc</a:t>
                      </a:r>
                      <a:r>
                        <a:rPr lang="en-GB" sz="1200" dirty="0" smtClean="0"/>
                        <a:t>/</a:t>
                      </a:r>
                      <a:r>
                        <a:rPr lang="en-GB" sz="1200" dirty="0" err="1" smtClean="0"/>
                        <a:t>fstab</a:t>
                      </a:r>
                      <a:r>
                        <a:rPr lang="en-GB" sz="1200" dirty="0" smtClean="0"/>
                        <a:t> has permanent mounts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df</a:t>
                      </a:r>
                      <a:r>
                        <a:rPr lang="en-GB" sz="1200" baseline="0" dirty="0" smtClean="0"/>
                        <a:t> -m</a:t>
                      </a:r>
                    </a:p>
                    <a:p>
                      <a:r>
                        <a:rPr lang="en-GB" sz="1200" baseline="0" dirty="0" err="1" smtClean="0"/>
                        <a:t>df</a:t>
                      </a:r>
                      <a:r>
                        <a:rPr lang="en-GB" sz="1200" baseline="0" dirty="0" smtClean="0"/>
                        <a:t> /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Amount of free space in</a:t>
                      </a:r>
                      <a:r>
                        <a:rPr lang="en-GB" sz="1200" baseline="0" dirty="0" smtClean="0"/>
                        <a:t> this </a:t>
                      </a:r>
                      <a:r>
                        <a:rPr lang="en-GB" sz="1200" baseline="0" dirty="0" err="1" smtClean="0"/>
                        <a:t>filesystem</a:t>
                      </a:r>
                      <a:r>
                        <a:rPr lang="en-GB" sz="1200" baseline="0" dirty="0" smtClean="0"/>
                        <a:t> in MB</a:t>
                      </a:r>
                    </a:p>
                    <a:p>
                      <a:r>
                        <a:rPr lang="en-GB" sz="1200" baseline="0" dirty="0" smtClean="0"/>
                        <a:t>Amount of free space in / in KB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du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du -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ms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mydir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Number of KB used</a:t>
                      </a:r>
                      <a:r>
                        <a:rPr lang="en-GB" sz="1200" baseline="0" dirty="0" smtClean="0"/>
                        <a:t> by </a:t>
                      </a:r>
                      <a:r>
                        <a:rPr lang="en-GB" sz="1200" baseline="0" dirty="0" err="1" smtClean="0"/>
                        <a:t>myfile</a:t>
                      </a:r>
                      <a:endParaRPr lang="en-GB" sz="1200" baseline="0" dirty="0" smtClean="0"/>
                    </a:p>
                    <a:p>
                      <a:r>
                        <a:rPr lang="en-GB" sz="1200" baseline="0" dirty="0" smtClean="0"/>
                        <a:t>Number of MB used by </a:t>
                      </a:r>
                      <a:r>
                        <a:rPr lang="en-GB" sz="1200" baseline="0" dirty="0" err="1" smtClean="0"/>
                        <a:t>mydir</a:t>
                      </a:r>
                      <a:r>
                        <a:rPr lang="en-GB" sz="1200" baseline="0" dirty="0" smtClean="0"/>
                        <a:t> and its children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fsck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Check the consistency</a:t>
                      </a:r>
                      <a:r>
                        <a:rPr lang="en-GB" sz="1200" baseline="0" dirty="0" smtClean="0"/>
                        <a:t> of a </a:t>
                      </a:r>
                      <a:r>
                        <a:rPr lang="en-GB" sz="1200" baseline="0" dirty="0" err="1" smtClean="0"/>
                        <a:t>filesystem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098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Files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30" y="1224124"/>
            <a:ext cx="6174000" cy="492531"/>
          </a:xfrm>
        </p:spPr>
        <p:txBody>
          <a:bodyPr>
            <a:normAutofit lnSpcReduction="10000"/>
          </a:bodyPr>
          <a:lstStyle/>
          <a:p>
            <a:r>
              <a:rPr lang="da-DK" dirty="0" smtClean="0"/>
              <a:t>ls -l</a:t>
            </a:r>
            <a:endParaRPr lang="da-DK" dirty="0"/>
          </a:p>
          <a:p>
            <a:pPr marL="0" indent="0">
              <a:buNone/>
            </a:pPr>
            <a:endParaRPr lang="da-DK" dirty="0" smtClean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TextBox 4"/>
          <p:cNvSpPr txBox="1"/>
          <p:nvPr/>
        </p:nvSpPr>
        <p:spPr>
          <a:xfrm>
            <a:off x="431540" y="1851670"/>
            <a:ext cx="57606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latin typeface="APL385 Unicode" panose="020B0709000202000203" pitchFamily="49" charset="0"/>
              </a:rPr>
              <a:t>drwxr</a:t>
            </a:r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xr</a:t>
            </a:r>
            <a:r>
              <a:rPr lang="en-GB" sz="1200" dirty="0">
                <a:latin typeface="APL385 Unicode" panose="020B0709000202000203" pitchFamily="49" charset="0"/>
              </a:rPr>
              <a:t>-x 2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4096 Aug 30 14:52 bin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</a:t>
            </a:r>
            <a:r>
              <a:rPr lang="en-GB" sz="1200" dirty="0">
                <a:latin typeface="APL385 Unicode" panose="020B0709000202000203" pitchFamily="49" charset="0"/>
              </a:rPr>
              <a:t>-r--r-- 1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7760 Aug 24 10:26 </a:t>
            </a:r>
            <a:r>
              <a:rPr lang="en-GB" sz="1200" dirty="0" err="1">
                <a:latin typeface="APL385 Unicode" panose="020B0709000202000203" pitchFamily="49" charset="0"/>
              </a:rPr>
              <a:t>default.dlf</a:t>
            </a:r>
            <a:endParaRPr lang="en-GB" sz="1200" dirty="0">
              <a:latin typeface="APL385 Unicode" panose="020B0709000202000203" pitchFamily="49" charset="0"/>
            </a:endParaRP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</a:t>
            </a:r>
            <a:r>
              <a:rPr lang="en-GB" sz="1200" dirty="0">
                <a:latin typeface="APL385 Unicode" panose="020B0709000202000203" pitchFamily="49" charset="0"/>
              </a:rPr>
              <a:t>-r--r-- 1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   9 Jul 28 10:33 </a:t>
            </a:r>
            <a:r>
              <a:rPr lang="en-GB" sz="1200" dirty="0" err="1">
                <a:latin typeface="APL385 Unicode" panose="020B0709000202000203" pitchFamily="49" charset="0"/>
              </a:rPr>
              <a:t>demo.aws</a:t>
            </a:r>
            <a:endParaRPr lang="en-GB" sz="1200" dirty="0">
              <a:latin typeface="APL385 Unicode" panose="020B0709000202000203" pitchFamily="49" charset="0"/>
            </a:endParaRP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rwxr</a:t>
            </a:r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xr</a:t>
            </a:r>
            <a:r>
              <a:rPr lang="en-GB" sz="1200" dirty="0">
                <a:latin typeface="APL385 Unicode" panose="020B0709000202000203" pitchFamily="49" charset="0"/>
              </a:rPr>
              <a:t>-x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  66 Aug 24 10:26 job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</a:t>
            </a:r>
            <a:r>
              <a:rPr lang="en-GB" sz="1200" dirty="0">
                <a:latin typeface="APL385 Unicode" panose="020B0709000202000203" pitchFamily="49" charset="0"/>
              </a:rPr>
              <a:t>-r--r-- 1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 739 Sep  1  2016 odbc.ini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</a:t>
            </a:r>
            <a:r>
              <a:rPr lang="en-GB" sz="1200" dirty="0">
                <a:latin typeface="APL385 Unicode" panose="020B0709000202000203" pitchFamily="49" charset="0"/>
              </a:rPr>
              <a:t>-r--r-- 1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 876 Aug 29 16:29 out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</a:t>
            </a:r>
            <a:r>
              <a:rPr lang="en-GB" sz="1200" dirty="0">
                <a:latin typeface="APL385 Unicode" panose="020B0709000202000203" pitchFamily="49" charset="0"/>
              </a:rPr>
              <a:t>-r--r-- 1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 876 Aug 29 16:28 out1</a:t>
            </a:r>
          </a:p>
          <a:p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rwxr</a:t>
            </a:r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xr</a:t>
            </a:r>
            <a:r>
              <a:rPr lang="en-GB" sz="1200" dirty="0">
                <a:latin typeface="APL385 Unicode" panose="020B0709000202000203" pitchFamily="49" charset="0"/>
              </a:rPr>
              <a:t>-x 1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 473 Jul 18 08:36 </a:t>
            </a:r>
            <a:r>
              <a:rPr lang="en-GB" sz="1200" dirty="0" err="1">
                <a:latin typeface="APL385 Unicode" panose="020B0709000202000203" pitchFamily="49" charset="0"/>
              </a:rPr>
              <a:t>updateapl</a:t>
            </a:r>
            <a:endParaRPr lang="en-GB" sz="1200" dirty="0">
              <a:latin typeface="APL385 Unicode" panose="020B0709000202000203" pitchFamily="49" charset="0"/>
            </a:endParaRPr>
          </a:p>
          <a:p>
            <a:r>
              <a:rPr lang="en-GB" sz="1200" dirty="0" err="1">
                <a:latin typeface="APL385 Unicode" panose="020B0709000202000203" pitchFamily="49" charset="0"/>
              </a:rPr>
              <a:t>drwxr</a:t>
            </a:r>
            <a:r>
              <a:rPr lang="en-GB" sz="1200" dirty="0">
                <a:latin typeface="APL385 Unicode" panose="020B0709000202000203" pitchFamily="49" charset="0"/>
              </a:rPr>
              <a:t>-</a:t>
            </a:r>
            <a:r>
              <a:rPr lang="en-GB" sz="1200" dirty="0" err="1">
                <a:latin typeface="APL385 Unicode" panose="020B0709000202000203" pitchFamily="49" charset="0"/>
              </a:rPr>
              <a:t>xr</a:t>
            </a:r>
            <a:r>
              <a:rPr lang="en-GB" sz="1200" dirty="0">
                <a:latin typeface="APL385 Unicode" panose="020B0709000202000203" pitchFamily="49" charset="0"/>
              </a:rPr>
              <a:t>-x 3 </a:t>
            </a:r>
            <a:r>
              <a:rPr lang="en-GB" sz="1200" dirty="0" err="1">
                <a:latin typeface="APL385 Unicode" panose="020B0709000202000203" pitchFamily="49" charset="0"/>
              </a:rPr>
              <a:t>andys</a:t>
            </a:r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err="1">
                <a:latin typeface="APL385 Unicode" panose="020B0709000202000203" pitchFamily="49" charset="0"/>
              </a:rPr>
              <a:t>dyalog</a:t>
            </a:r>
            <a:r>
              <a:rPr lang="en-GB" sz="1200" dirty="0">
                <a:latin typeface="APL385 Unicode" panose="020B0709000202000203" pitchFamily="49" charset="0"/>
              </a:rPr>
              <a:t> 4096 Jun 12 16:13 uploading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1540" y="3605996"/>
            <a:ext cx="5985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bin: 755, out: 644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34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Files: comands</a:t>
            </a:r>
            <a:endParaRPr lang="da-DK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7089722"/>
              </p:ext>
            </p:extLst>
          </p:nvPr>
        </p:nvGraphicFramePr>
        <p:xfrm>
          <a:off x="611560" y="1221600"/>
          <a:ext cx="5940660" cy="29704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0270"/>
                <a:gridCol w="3510390"/>
              </a:tblGrid>
              <a:tr h="40504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Swiss</a:t>
                      </a:r>
                      <a:r>
                        <a:rPr lang="en-GB" sz="1200" baseline="0" dirty="0" smtClean="0"/>
                        <a:t> army knife of information about files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cat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cat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andysfile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 &gt;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bigfile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cat f1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f2 &gt;f1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Show file contents</a:t>
                      </a:r>
                      <a:r>
                        <a:rPr lang="en-GB" sz="1200" baseline="0" dirty="0" smtClean="0"/>
                        <a:t> </a:t>
                      </a:r>
                    </a:p>
                    <a:p>
                      <a:r>
                        <a:rPr lang="en-GB" sz="1200" baseline="0" dirty="0" err="1" smtClean="0"/>
                        <a:t>catenate</a:t>
                      </a:r>
                      <a:r>
                        <a:rPr lang="en-GB" sz="1200" baseline="0" dirty="0" smtClean="0"/>
                        <a:t> files</a:t>
                      </a:r>
                    </a:p>
                    <a:p>
                      <a:r>
                        <a:rPr lang="en-GB" sz="1200" dirty="0" smtClean="0"/>
                        <a:t>Error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less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head -5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tail -1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tail -f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grep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grep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RegEx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sed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&lt;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sedcmds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&gt; 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file 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myfile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Show page</a:t>
                      </a:r>
                      <a:r>
                        <a:rPr lang="en-GB" sz="1200" baseline="0" dirty="0" smtClean="0"/>
                        <a:t> at a time (AIX: </a:t>
                      </a:r>
                      <a:r>
                        <a:rPr lang="en-GB" sz="1200" baseline="0" dirty="0" err="1" smtClean="0"/>
                        <a:t>pg</a:t>
                      </a:r>
                      <a:r>
                        <a:rPr lang="en-GB" sz="1200" baseline="0" dirty="0" smtClean="0"/>
                        <a:t>)</a:t>
                      </a:r>
                    </a:p>
                    <a:p>
                      <a:r>
                        <a:rPr lang="en-GB" sz="1200" baseline="0" dirty="0" smtClean="0"/>
                        <a:t>Show first 5 lines</a:t>
                      </a:r>
                    </a:p>
                    <a:p>
                      <a:r>
                        <a:rPr lang="en-GB" sz="1200" dirty="0" smtClean="0"/>
                        <a:t>Show last line</a:t>
                      </a:r>
                    </a:p>
                    <a:p>
                      <a:r>
                        <a:rPr lang="en-GB" sz="1200" dirty="0" smtClean="0"/>
                        <a:t>Show updates to </a:t>
                      </a:r>
                      <a:r>
                        <a:rPr lang="en-GB" sz="1200" dirty="0" err="1" smtClean="0"/>
                        <a:t>myfile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vb.</a:t>
                      </a:r>
                      <a:r>
                        <a:rPr lang="en-GB" sz="1200" baseline="0" dirty="0" smtClean="0"/>
                        <a:t> Transitive .. to search for</a:t>
                      </a:r>
                    </a:p>
                    <a:p>
                      <a:r>
                        <a:rPr lang="en-GB" sz="1200" baseline="0" dirty="0" smtClean="0"/>
                        <a:t>Find/exclude lines in file</a:t>
                      </a:r>
                    </a:p>
                    <a:p>
                      <a:r>
                        <a:rPr lang="en-GB" sz="1200" dirty="0" smtClean="0"/>
                        <a:t>Get clever with file contents .. Transform/extract </a:t>
                      </a:r>
                      <a:r>
                        <a:rPr lang="en-GB" sz="1200" dirty="0" err="1" smtClean="0"/>
                        <a:t>etc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What sort of file</a:t>
                      </a:r>
                      <a:r>
                        <a:rPr lang="en-GB" sz="1200" baseline="0" dirty="0" smtClean="0"/>
                        <a:t> is it (/</a:t>
                      </a:r>
                      <a:r>
                        <a:rPr lang="en-GB" sz="1200" baseline="0" dirty="0" err="1" smtClean="0"/>
                        <a:t>etc</a:t>
                      </a:r>
                      <a:r>
                        <a:rPr lang="en-GB" sz="1200" baseline="0" dirty="0" smtClean="0"/>
                        <a:t>/magic has details)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vi/</a:t>
                      </a:r>
                      <a:r>
                        <a:rPr lang="en-GB" sz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emacs</a:t>
                      </a:r>
                      <a:r>
                        <a:rPr lang="en-GB" sz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/</a:t>
                      </a:r>
                      <a:r>
                        <a:rPr lang="en-GB" sz="12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nano</a:t>
                      </a:r>
                      <a:endParaRPr lang="en-GB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File editor.</a:t>
                      </a:r>
                      <a:r>
                        <a:rPr lang="en-GB" sz="1200" baseline="0" dirty="0" smtClean="0"/>
                        <a:t>  '</a:t>
                      </a:r>
                      <a:r>
                        <a:rPr lang="en-GB" sz="1200" baseline="0" dirty="0" err="1" smtClean="0"/>
                        <a:t>nuff</a:t>
                      </a:r>
                      <a:r>
                        <a:rPr lang="en-GB" sz="1200" baseline="0" dirty="0" smtClean="0"/>
                        <a:t> said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06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Azure/AWS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000" dirty="0" smtClean="0"/>
              <a:t>Watch out where you are creating resources</a:t>
            </a:r>
          </a:p>
          <a:p>
            <a:pPr lvl="1"/>
            <a:r>
              <a:rPr lang="da-DK" sz="1600" dirty="0" smtClean="0"/>
              <a:t>Preference clearly West US</a:t>
            </a:r>
          </a:p>
          <a:p>
            <a:r>
              <a:rPr lang="da-DK" sz="2000" dirty="0" smtClean="0"/>
              <a:t>Be very careful not to reuse usernames and passwords, and write them all down!</a:t>
            </a:r>
          </a:p>
          <a:p>
            <a:r>
              <a:rPr lang="da-DK" sz="2000" dirty="0" smtClean="0"/>
              <a:t>Never forget that there's two levels of firewalling</a:t>
            </a:r>
          </a:p>
          <a:p>
            <a:pPr lvl="1"/>
            <a:r>
              <a:rPr lang="da-DK" sz="1600" dirty="0" smtClean="0"/>
              <a:t>The Azure/AWS network security</a:t>
            </a:r>
          </a:p>
          <a:p>
            <a:pPr lvl="1"/>
            <a:r>
              <a:rPr lang="da-DK" sz="1600" dirty="0" smtClean="0"/>
              <a:t>The VM firewall</a:t>
            </a:r>
          </a:p>
          <a:p>
            <a:r>
              <a:rPr lang="da-DK" sz="2000" dirty="0" smtClean="0"/>
              <a:t>Two network interfaces</a:t>
            </a:r>
          </a:p>
          <a:p>
            <a:pPr lvl="1"/>
            <a:r>
              <a:rPr lang="da-DK" sz="1600" dirty="0" smtClean="0"/>
              <a:t>Management</a:t>
            </a:r>
          </a:p>
          <a:p>
            <a:pPr lvl="1"/>
            <a:r>
              <a:rPr lang="da-DK" sz="1600" dirty="0" smtClean="0"/>
              <a:t>Public behind ?NAT?</a:t>
            </a:r>
          </a:p>
          <a:p>
            <a:pPr lvl="1"/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5872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Hierarchy of processes</a:t>
            </a:r>
          </a:p>
          <a:p>
            <a:pPr lvl="1"/>
            <a:r>
              <a:rPr lang="en-GB" dirty="0" smtClean="0"/>
              <a:t>Just accept that process 0 and/or 1 is started !</a:t>
            </a:r>
          </a:p>
          <a:p>
            <a:pPr lvl="1"/>
            <a:r>
              <a:rPr lang="en-GB" dirty="0" smtClean="0"/>
              <a:t>Killing off parent usually results in all children dying too</a:t>
            </a:r>
          </a:p>
          <a:p>
            <a:pPr lvl="2"/>
            <a:r>
              <a:rPr lang="en-GB" dirty="0" smtClean="0"/>
              <a:t>May become inherited by process 1 </a:t>
            </a:r>
          </a:p>
          <a:p>
            <a:pPr lvl="3"/>
            <a:r>
              <a:rPr lang="en-GB" dirty="0" err="1" smtClean="0"/>
              <a:t>nohup</a:t>
            </a:r>
            <a:r>
              <a:rPr lang="en-GB" dirty="0" smtClean="0"/>
              <a:t> for example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89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 child can alter its parent</a:t>
            </a:r>
          </a:p>
          <a:p>
            <a:r>
              <a:rPr lang="en-GB" dirty="0" smtClean="0"/>
              <a:t>A parent's environment is inherited by its children (environment variables)</a:t>
            </a:r>
          </a:p>
          <a:p>
            <a:r>
              <a:rPr lang="en-GB" dirty="0" smtClean="0"/>
              <a:t>A parent's data segment is not inherited (variables)</a:t>
            </a:r>
          </a:p>
          <a:p>
            <a:r>
              <a:rPr lang="en-GB" dirty="0" smtClean="0"/>
              <a:t>A child process is created by the parent calling fork() 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782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00915" y="1221600"/>
            <a:ext cx="2166040" cy="276999"/>
            <a:chOff x="701571" y="1221600"/>
            <a:chExt cx="2166040" cy="276999"/>
          </a:xfrm>
        </p:grpSpPr>
        <p:sp>
          <p:nvSpPr>
            <p:cNvPr id="19" name="TextBox 18"/>
            <p:cNvSpPr txBox="1"/>
            <p:nvPr/>
          </p:nvSpPr>
          <p:spPr>
            <a:xfrm>
              <a:off x="70157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code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745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data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47531" y="1221600"/>
              <a:ext cx="720080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env</a:t>
              </a:r>
              <a:endParaRPr lang="en-GB"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76546" y="1221600"/>
            <a:ext cx="45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sh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76546" y="1799696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ls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1610" y="2076695"/>
            <a:ext cx="585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fork()</a:t>
            </a:r>
            <a:endParaRPr lang="en-GB" sz="12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00915" y="1221600"/>
            <a:ext cx="2166040" cy="276999"/>
            <a:chOff x="701571" y="1221600"/>
            <a:chExt cx="2166040" cy="276999"/>
          </a:xfrm>
        </p:grpSpPr>
        <p:sp>
          <p:nvSpPr>
            <p:cNvPr id="32" name="TextBox 31"/>
            <p:cNvSpPr txBox="1"/>
            <p:nvPr/>
          </p:nvSpPr>
          <p:spPr>
            <a:xfrm>
              <a:off x="70157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code</a:t>
              </a:r>
              <a:endParaRPr lang="en-GB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2745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data</a:t>
              </a:r>
              <a:endParaRPr lang="en-GB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47531" y="1221600"/>
              <a:ext cx="720080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env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3281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1.11111E-6 L 5.55112E-17 0.1660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</a:t>
            </a:r>
            <a:endParaRPr lang="da-DK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00915" y="1221600"/>
            <a:ext cx="2166040" cy="276999"/>
            <a:chOff x="701571" y="1221600"/>
            <a:chExt cx="2166040" cy="276999"/>
          </a:xfrm>
        </p:grpSpPr>
        <p:sp>
          <p:nvSpPr>
            <p:cNvPr id="19" name="TextBox 18"/>
            <p:cNvSpPr txBox="1"/>
            <p:nvPr/>
          </p:nvSpPr>
          <p:spPr>
            <a:xfrm>
              <a:off x="70157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code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745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data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47531" y="1221600"/>
              <a:ext cx="720080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env</a:t>
              </a:r>
              <a:endParaRPr lang="en-GB"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76546" y="1221600"/>
            <a:ext cx="45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sh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476546" y="1799696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ls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1061610" y="2076695"/>
            <a:ext cx="585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fork()</a:t>
            </a:r>
            <a:endParaRPr lang="en-GB" sz="12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2000915" y="2069726"/>
            <a:ext cx="2166040" cy="276999"/>
            <a:chOff x="701571" y="1221600"/>
            <a:chExt cx="2166040" cy="276999"/>
          </a:xfrm>
        </p:grpSpPr>
        <p:sp>
          <p:nvSpPr>
            <p:cNvPr id="32" name="TextBox 31"/>
            <p:cNvSpPr txBox="1"/>
            <p:nvPr/>
          </p:nvSpPr>
          <p:spPr>
            <a:xfrm>
              <a:off x="70157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code</a:t>
              </a:r>
              <a:endParaRPr lang="en-GB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42745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data</a:t>
              </a:r>
              <a:endParaRPr lang="en-GB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147531" y="1221600"/>
              <a:ext cx="720080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env</a:t>
              </a:r>
              <a:endParaRPr lang="en-GB" sz="1200" dirty="0"/>
            </a:p>
          </p:txBody>
        </p:sp>
      </p:grpSp>
      <p:sp>
        <p:nvSpPr>
          <p:cNvPr id="35" name="Oval 34"/>
          <p:cNvSpPr/>
          <p:nvPr/>
        </p:nvSpPr>
        <p:spPr>
          <a:xfrm>
            <a:off x="5067055" y="1221600"/>
            <a:ext cx="1665185" cy="8550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5157065" y="1510649"/>
            <a:ext cx="720080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ls code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>
            <a:off x="5882945" y="1510649"/>
            <a:ext cx="720080" cy="2769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ls data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0735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9.87654E-7 L -0.34445 0.109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22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9.87654E-7 L -0.34514 0.109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57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</a:t>
            </a:r>
            <a:endParaRPr lang="da-DK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00915" y="1221600"/>
            <a:ext cx="2166040" cy="276999"/>
            <a:chOff x="701571" y="1221600"/>
            <a:chExt cx="2166040" cy="276999"/>
          </a:xfrm>
        </p:grpSpPr>
        <p:sp>
          <p:nvSpPr>
            <p:cNvPr id="19" name="TextBox 18"/>
            <p:cNvSpPr txBox="1"/>
            <p:nvPr/>
          </p:nvSpPr>
          <p:spPr>
            <a:xfrm>
              <a:off x="70157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code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745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data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47531" y="1221600"/>
              <a:ext cx="720080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env</a:t>
              </a:r>
              <a:endParaRPr lang="en-GB"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76546" y="1221600"/>
            <a:ext cx="45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sh</a:t>
            </a:r>
            <a:endParaRPr lang="en-GB" sz="12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76546" y="1799696"/>
            <a:ext cx="3690409" cy="553998"/>
            <a:chOff x="476546" y="1799696"/>
            <a:chExt cx="3690409" cy="553998"/>
          </a:xfrm>
        </p:grpSpPr>
        <p:sp>
          <p:nvSpPr>
            <p:cNvPr id="25" name="TextBox 24"/>
            <p:cNvSpPr txBox="1"/>
            <p:nvPr/>
          </p:nvSpPr>
          <p:spPr>
            <a:xfrm>
              <a:off x="476546" y="1799696"/>
              <a:ext cx="360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ls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61610" y="2076695"/>
              <a:ext cx="58506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fork()</a:t>
              </a:r>
              <a:endParaRPr lang="en-GB" sz="1200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000915" y="2069726"/>
              <a:ext cx="2166040" cy="276999"/>
              <a:chOff x="701571" y="1221600"/>
              <a:chExt cx="2166040" cy="276999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701571" y="1221600"/>
                <a:ext cx="720080" cy="276999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ls code</a:t>
                </a:r>
                <a:endParaRPr lang="en-GB" sz="12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427451" y="1221600"/>
                <a:ext cx="720080" cy="276999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smtClean="0"/>
                  <a:t>ls data</a:t>
                </a:r>
                <a:endParaRPr lang="en-GB" sz="12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147531" y="1221600"/>
                <a:ext cx="720080" cy="276999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 err="1" smtClean="0"/>
                  <a:t>env</a:t>
                </a:r>
                <a:endParaRPr lang="en-GB" sz="1200" dirty="0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2102525" y="1581640"/>
            <a:ext cx="579265" cy="405045"/>
            <a:chOff x="2102525" y="1581640"/>
            <a:chExt cx="579265" cy="405045"/>
          </a:xfrm>
        </p:grpSpPr>
        <p:cxnSp>
          <p:nvCxnSpPr>
            <p:cNvPr id="4" name="Straight Arrow Connector 3"/>
            <p:cNvCxnSpPr/>
            <p:nvPr/>
          </p:nvCxnSpPr>
          <p:spPr>
            <a:xfrm flipV="1">
              <a:off x="2360955" y="1581640"/>
              <a:ext cx="0" cy="405045"/>
            </a:xfrm>
            <a:prstGeom prst="straightConnector1">
              <a:avLst/>
            </a:prstGeom>
            <a:ln w="127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2102525" y="1716655"/>
              <a:ext cx="5792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Goodbye</a:t>
              </a:r>
              <a:endParaRPr lang="en-GB" sz="8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427272" y="1581640"/>
            <a:ext cx="579265" cy="405045"/>
            <a:chOff x="3427272" y="1581640"/>
            <a:chExt cx="579265" cy="405045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3716905" y="1581640"/>
              <a:ext cx="0" cy="405045"/>
            </a:xfrm>
            <a:prstGeom prst="straightConnector1">
              <a:avLst/>
            </a:prstGeom>
            <a:ln w="12700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427272" y="1691974"/>
              <a:ext cx="57926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Goodbye</a:t>
              </a:r>
              <a:endParaRPr lang="en-GB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60906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</a:t>
            </a:r>
            <a:endParaRPr lang="da-DK" dirty="0"/>
          </a:p>
        </p:txBody>
      </p:sp>
      <p:grpSp>
        <p:nvGrpSpPr>
          <p:cNvPr id="23" name="Group 22"/>
          <p:cNvGrpSpPr/>
          <p:nvPr/>
        </p:nvGrpSpPr>
        <p:grpSpPr>
          <a:xfrm>
            <a:off x="2000915" y="1221600"/>
            <a:ext cx="2166040" cy="276999"/>
            <a:chOff x="701571" y="1221600"/>
            <a:chExt cx="2166040" cy="276999"/>
          </a:xfrm>
        </p:grpSpPr>
        <p:sp>
          <p:nvSpPr>
            <p:cNvPr id="19" name="TextBox 18"/>
            <p:cNvSpPr txBox="1"/>
            <p:nvPr/>
          </p:nvSpPr>
          <p:spPr>
            <a:xfrm>
              <a:off x="70157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code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27451" y="1221600"/>
              <a:ext cx="720080" cy="27699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sh</a:t>
              </a:r>
              <a:r>
                <a:rPr lang="en-GB" sz="1200" dirty="0" smtClean="0"/>
                <a:t> data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147531" y="1221600"/>
              <a:ext cx="720080" cy="27699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err="1" smtClean="0"/>
                <a:t>env</a:t>
              </a:r>
              <a:endParaRPr lang="en-GB" sz="12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76546" y="1221600"/>
            <a:ext cx="450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sh</a:t>
            </a:r>
            <a:endParaRPr lang="en-GB" sz="1200" dirty="0"/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386535" y="1851670"/>
            <a:ext cx="6012325" cy="2755537"/>
          </a:xfrm>
        </p:spPr>
        <p:txBody>
          <a:bodyPr>
            <a:normAutofit/>
          </a:bodyPr>
          <a:lstStyle/>
          <a:p>
            <a:r>
              <a:rPr lang="en-GB" sz="1800" dirty="0" smtClean="0"/>
              <a:t>by default, </a:t>
            </a:r>
            <a:r>
              <a:rPr lang="en-GB" sz="1800" dirty="0" err="1" smtClean="0"/>
              <a:t>sh</a:t>
            </a:r>
            <a:r>
              <a:rPr lang="en-GB" sz="1800" dirty="0" smtClean="0"/>
              <a:t> wait()s until the ls process terminates</a:t>
            </a:r>
          </a:p>
          <a:p>
            <a:r>
              <a:rPr lang="en-GB" sz="1800" dirty="0" smtClean="0"/>
              <a:t>If the final handshake fails, ls will become a zombie (aka defunct) process - may take some effort to remove</a:t>
            </a:r>
          </a:p>
          <a:p>
            <a:r>
              <a:rPr lang="en-GB" sz="1800" dirty="0" smtClean="0"/>
              <a:t>fork()</a:t>
            </a:r>
            <a:r>
              <a:rPr lang="en-GB" sz="1800" dirty="0" err="1" smtClean="0"/>
              <a:t>ing</a:t>
            </a:r>
            <a:r>
              <a:rPr lang="en-GB" sz="1800" dirty="0" smtClean="0"/>
              <a:t> is very fast, and appears to be independent of process size</a:t>
            </a:r>
          </a:p>
        </p:txBody>
      </p:sp>
    </p:spTree>
    <p:extLst>
      <p:ext uri="{BB962C8B-B14F-4D97-AF65-F5344CB8AC3E}">
        <p14:creationId xmlns:p14="http://schemas.microsoft.com/office/powerpoint/2010/main" val="131401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Processes: comands</a:t>
            </a:r>
            <a:endParaRPr lang="da-DK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570309682"/>
              </p:ext>
            </p:extLst>
          </p:nvPr>
        </p:nvGraphicFramePr>
        <p:xfrm>
          <a:off x="611560" y="1221600"/>
          <a:ext cx="5940660" cy="21525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0270"/>
                <a:gridCol w="3510390"/>
              </a:tblGrid>
              <a:tr h="405045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ps</a:t>
                      </a:r>
                      <a:r>
                        <a:rPr lang="en-GB" sz="1200" dirty="0" smtClean="0"/>
                        <a:t> -</a:t>
                      </a:r>
                      <a:r>
                        <a:rPr lang="en-GB" sz="1200" dirty="0" err="1" smtClean="0"/>
                        <a:t>ef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Long listing of all processes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kill -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ks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pid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kill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-</a:t>
                      </a:r>
                      <a:r>
                        <a:rPr lang="en-GB" sz="1200" baseline="0" dirty="0" err="1" smtClean="0">
                          <a:solidFill>
                            <a:srgbClr val="FF0000"/>
                          </a:solidFill>
                        </a:rPr>
                        <a:t>ks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200" baseline="0" dirty="0" err="1" smtClean="0">
                          <a:solidFill>
                            <a:srgbClr val="FF0000"/>
                          </a:solidFill>
                        </a:rPr>
                        <a:t>pid</a:t>
                      </a:r>
                      <a:endParaRPr lang="en-GB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kill -2 </a:t>
                      </a:r>
                      <a:r>
                        <a:rPr lang="en-GB" sz="1200" baseline="0" dirty="0" err="1" smtClean="0">
                          <a:solidFill>
                            <a:srgbClr val="FF0000"/>
                          </a:solidFill>
                        </a:rPr>
                        <a:t>pid</a:t>
                      </a:r>
                      <a:endParaRPr lang="en-GB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kill -3 </a:t>
                      </a:r>
                      <a:r>
                        <a:rPr lang="en-GB" sz="1200" baseline="0" dirty="0" err="1" smtClean="0">
                          <a:solidFill>
                            <a:srgbClr val="FF0000"/>
                          </a:solidFill>
                        </a:rPr>
                        <a:t>pid</a:t>
                      </a:r>
                      <a:endParaRPr lang="en-GB" sz="1200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kill -9 </a:t>
                      </a:r>
                      <a:r>
                        <a:rPr lang="en-GB" sz="1200" baseline="0" dirty="0" err="1" smtClean="0">
                          <a:solidFill>
                            <a:srgbClr val="FF0000"/>
                          </a:solidFill>
                        </a:rPr>
                        <a:t>pid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Send</a:t>
                      </a:r>
                      <a:r>
                        <a:rPr lang="en-GB" sz="1200" baseline="0" dirty="0" smtClean="0"/>
                        <a:t> process &lt;</a:t>
                      </a:r>
                      <a:r>
                        <a:rPr lang="en-GB" sz="1200" baseline="0" dirty="0" err="1" smtClean="0"/>
                        <a:t>pid</a:t>
                      </a:r>
                      <a:r>
                        <a:rPr lang="en-GB" sz="1200" baseline="0" dirty="0" smtClean="0"/>
                        <a:t>&gt; a signal &lt;</a:t>
                      </a:r>
                      <a:r>
                        <a:rPr lang="en-GB" sz="1200" baseline="0" dirty="0" err="1" smtClean="0"/>
                        <a:t>ks</a:t>
                      </a:r>
                      <a:r>
                        <a:rPr lang="en-GB" sz="1200" baseline="0" dirty="0" smtClean="0"/>
                        <a:t>&gt; - one of mine</a:t>
                      </a:r>
                    </a:p>
                    <a:p>
                      <a:r>
                        <a:rPr lang="en-GB" sz="1200" dirty="0" smtClean="0"/>
                        <a:t>Send process</a:t>
                      </a:r>
                      <a:r>
                        <a:rPr lang="en-GB" sz="1200" baseline="0" dirty="0" smtClean="0"/>
                        <a:t> &lt;</a:t>
                      </a:r>
                      <a:r>
                        <a:rPr lang="en-GB" sz="1200" baseline="0" dirty="0" err="1" smtClean="0"/>
                        <a:t>pid</a:t>
                      </a:r>
                      <a:r>
                        <a:rPr lang="en-GB" sz="1200" baseline="0" dirty="0" smtClean="0"/>
                        <a:t>&gt; a signal &lt;</a:t>
                      </a:r>
                      <a:r>
                        <a:rPr lang="en-GB" sz="1200" baseline="0" dirty="0" err="1" smtClean="0"/>
                        <a:t>ks</a:t>
                      </a:r>
                      <a:r>
                        <a:rPr lang="en-GB" sz="1200" baseline="0" dirty="0" smtClean="0"/>
                        <a:t>&gt; - any process</a:t>
                      </a:r>
                    </a:p>
                    <a:p>
                      <a:r>
                        <a:rPr lang="en-GB" sz="1200" dirty="0" smtClean="0"/>
                        <a:t>Weak interrupt</a:t>
                      </a:r>
                    </a:p>
                    <a:p>
                      <a:r>
                        <a:rPr lang="en-GB" sz="1200" dirty="0" smtClean="0"/>
                        <a:t>Strong</a:t>
                      </a:r>
                      <a:r>
                        <a:rPr lang="en-GB" sz="1200" baseline="0" dirty="0" smtClean="0"/>
                        <a:t> interrupt</a:t>
                      </a:r>
                      <a:endParaRPr lang="en-GB" sz="1200" dirty="0" smtClean="0"/>
                    </a:p>
                    <a:p>
                      <a:r>
                        <a:rPr lang="en-GB" sz="1200" dirty="0" smtClean="0"/>
                        <a:t>Die.</a:t>
                      </a:r>
                      <a:r>
                        <a:rPr lang="en-GB" sz="1200" baseline="0" dirty="0" smtClean="0"/>
                        <a:t> Now.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top/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toph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topas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Full screen</a:t>
                      </a:r>
                      <a:r>
                        <a:rPr lang="en-GB" sz="1200" baseline="0" dirty="0" smtClean="0"/>
                        <a:t> process and system monitor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vmstat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5 5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Process</a:t>
                      </a:r>
                      <a:r>
                        <a:rPr lang="en-GB" sz="1200" baseline="0" dirty="0" smtClean="0"/>
                        <a:t> and I/O monitor.  Always ignore the first line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07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0440B6E-3961-4AB0-B9BD-DA962DD1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Linux: </a:t>
            </a:r>
            <a:r>
              <a:rPr lang="da-DK" dirty="0" smtClean="0"/>
              <a:t>Pipes, redirection and exit codes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8F66C6E4-FF3F-475E-988B-4127F8D79C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529" y="1224124"/>
            <a:ext cx="6390711" cy="3394472"/>
          </a:xfrm>
        </p:spPr>
        <p:txBody>
          <a:bodyPr/>
          <a:lstStyle/>
          <a:p>
            <a:pPr marL="0" indent="0">
              <a:buNone/>
            </a:pPr>
            <a:r>
              <a:rPr lang="da-DK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ps -ef | grep dyalog | wc -l    # Count dyalog processes</a:t>
            </a:r>
          </a:p>
          <a:p>
            <a:pPr marL="0" indent="0">
              <a:buNone/>
            </a:pPr>
            <a:r>
              <a:rPr lang="da-DK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ls andys*  2&gt;/dev/null | wc -l  # ignore errors if no files match</a:t>
            </a:r>
          </a:p>
          <a:p>
            <a:pPr marL="0" indent="0">
              <a:buNone/>
            </a:pPr>
            <a:r>
              <a:rPr lang="da-DK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da-DK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apl 0&lt;input 1&gt;output 2&gt;errs    # redirect input and stdout/stderr</a:t>
            </a:r>
          </a:p>
          <a:p>
            <a:pPr marL="0" indent="0">
              <a:buNone/>
            </a:pPr>
            <a:r>
              <a:rPr lang="da-DK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rm *			  # rm doesn't see the "*"</a:t>
            </a:r>
          </a:p>
          <a:p>
            <a:pPr marL="0" indent="0">
              <a:buNone/>
            </a:pPr>
            <a:r>
              <a:rPr lang="da-DK" sz="1200" smtClean="0">
                <a:latin typeface="Courier New" panose="02070309020205020404" pitchFamily="49" charset="0"/>
                <a:cs typeface="Courier New" panose="02070309020205020404" pitchFamily="49" charset="0"/>
              </a:rPr>
              <a:t>rm -i *			  # interactive rm</a:t>
            </a:r>
            <a:endParaRPr lang="da-DK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a-DK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da-DK" sz="20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Exit codes:</a:t>
            </a:r>
          </a:p>
          <a:p>
            <a:pPr lvl="1"/>
            <a:r>
              <a:rPr lang="da-DK" sz="16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0: good (usually)</a:t>
            </a:r>
          </a:p>
          <a:p>
            <a:pPr lvl="1"/>
            <a:r>
              <a:rPr lang="da-DK" sz="16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~0: fail (usually)</a:t>
            </a:r>
          </a:p>
          <a:p>
            <a:pPr lvl="1"/>
            <a:r>
              <a:rPr lang="da-DK" sz="16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&gt;127:  128+Signal that killed the process</a:t>
            </a:r>
          </a:p>
          <a:p>
            <a:pPr lvl="1"/>
            <a:r>
              <a:rPr lang="da-DK" sz="1600" dirty="0" smtClean="0">
                <a:latin typeface="Calibri" panose="020F0502020204030204" pitchFamily="34" charset="0"/>
                <a:cs typeface="Courier New" panose="02070309020205020404" pitchFamily="49" charset="0"/>
              </a:rPr>
              <a:t>For Dyalog APL:</a:t>
            </a:r>
          </a:p>
          <a:p>
            <a:pPr lvl="1"/>
            <a:r>
              <a:rPr lang="da-DK" sz="1200" dirty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http://</a:t>
            </a:r>
            <a:r>
              <a:rPr lang="da-DK" sz="1200" dirty="0" smtClean="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www.dyalog.com/forum/viewtopic.php?f=20&amp;t=226</a:t>
            </a:r>
            <a:endParaRPr lang="da-DK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a-DK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a-DK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a-DK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a-DK" sz="12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80056D6-A292-4506-9215-8B5142BBC5E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6867255" y="1221600"/>
            <a:ext cx="2078545" cy="2520885"/>
          </a:xfrm>
        </p:spPr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35639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 Useful comands</a:t>
            </a:r>
            <a:endParaRPr lang="da-DK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4239613213"/>
              </p:ext>
            </p:extLst>
          </p:nvPr>
        </p:nvGraphicFramePr>
        <p:xfrm>
          <a:off x="611560" y="1221600"/>
          <a:ext cx="5940660" cy="19747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30270"/>
                <a:gridCol w="3510390"/>
              </a:tblGrid>
              <a:tr h="405045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shutdown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-r now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Reboot the</a:t>
                      </a:r>
                      <a:r>
                        <a:rPr lang="en-GB" sz="1200" baseline="0" dirty="0" smtClean="0"/>
                        <a:t> Linux instance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sbin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ifconfig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-a</a:t>
                      </a:r>
                      <a:endParaRPr lang="en-GB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all network interfaces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netstat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-</a:t>
                      </a:r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rn</a:t>
                      </a:r>
                      <a:endParaRPr lang="en-GB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200" baseline="0" dirty="0" err="1" smtClean="0">
                          <a:solidFill>
                            <a:schemeClr val="tx1"/>
                          </a:solidFill>
                        </a:rPr>
                        <a:t>netstat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-an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List all routing info</a:t>
                      </a:r>
                    </a:p>
                    <a:p>
                      <a:r>
                        <a:rPr lang="en-GB" sz="1200" dirty="0" smtClean="0"/>
                        <a:t>List all sockets in</a:t>
                      </a:r>
                      <a:r>
                        <a:rPr lang="en-GB" sz="1200" baseline="0" dirty="0" smtClean="0"/>
                        <a:t> use </a:t>
                      </a:r>
                      <a:r>
                        <a:rPr lang="en-GB" sz="1200" baseline="0" dirty="0" err="1" smtClean="0"/>
                        <a:t>etc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fuser -k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Attemp</a:t>
                      </a:r>
                      <a:r>
                        <a:rPr lang="en-GB" sz="1200" baseline="0" dirty="0" smtClean="0"/>
                        <a:t>t to close open sockets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>
                          <a:solidFill>
                            <a:srgbClr val="FF0000"/>
                          </a:solidFill>
                        </a:rPr>
                        <a:t>iptables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Control the firewall.  I'd always use the admin</a:t>
                      </a:r>
                      <a:r>
                        <a:rPr lang="en-GB" sz="1200" baseline="0" dirty="0" smtClean="0"/>
                        <a:t> GUI !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67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Linux: Dyalog APL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All configuration parameters need to be passed as environment variables in UPPERCASE</a:t>
            </a:r>
          </a:p>
          <a:p>
            <a:pPr lvl="1"/>
            <a:r>
              <a:rPr lang="en-GB" sz="2000" dirty="0" smtClean="0"/>
              <a:t>~/.</a:t>
            </a:r>
            <a:r>
              <a:rPr lang="en-GB" sz="2000" dirty="0" err="1" smtClean="0"/>
              <a:t>dyalog</a:t>
            </a:r>
            <a:r>
              <a:rPr lang="en-GB" sz="2000" dirty="0" smtClean="0"/>
              <a:t>/</a:t>
            </a:r>
            <a:r>
              <a:rPr lang="en-GB" sz="2000" dirty="0" err="1" smtClean="0"/>
              <a:t>dyalog.config</a:t>
            </a:r>
            <a:r>
              <a:rPr lang="en-GB" sz="2000" dirty="0" smtClean="0"/>
              <a:t> </a:t>
            </a:r>
          </a:p>
          <a:p>
            <a:r>
              <a:rPr lang="en-GB" sz="2400" dirty="0" smtClean="0"/>
              <a:t>Write your own script which calls the </a:t>
            </a:r>
            <a:r>
              <a:rPr lang="en-GB" sz="2400" dirty="0" err="1" smtClean="0"/>
              <a:t>mapl</a:t>
            </a:r>
            <a:r>
              <a:rPr lang="en-GB" sz="2400" dirty="0" smtClean="0"/>
              <a:t> script</a:t>
            </a:r>
          </a:p>
          <a:p>
            <a:pPr lvl="1"/>
            <a:r>
              <a:rPr lang="en-GB" sz="2000" dirty="0" smtClean="0"/>
              <a:t>/</a:t>
            </a:r>
            <a:r>
              <a:rPr lang="en-GB" sz="2000" dirty="0" err="1" smtClean="0"/>
              <a:t>usr</a:t>
            </a:r>
            <a:r>
              <a:rPr lang="en-GB" sz="2000" dirty="0" smtClean="0"/>
              <a:t>/bin/</a:t>
            </a:r>
            <a:r>
              <a:rPr lang="en-GB" sz="2000" dirty="0" err="1" smtClean="0"/>
              <a:t>dyalog</a:t>
            </a:r>
            <a:endParaRPr lang="en-GB" sz="2000" dirty="0" smtClean="0"/>
          </a:p>
          <a:p>
            <a:pPr lvl="1"/>
            <a:r>
              <a:rPr lang="en-GB" sz="2000" dirty="0" smtClean="0"/>
              <a:t>/opt/</a:t>
            </a:r>
            <a:r>
              <a:rPr lang="en-GB" sz="2000" dirty="0" err="1" smtClean="0"/>
              <a:t>mdyalog</a:t>
            </a:r>
            <a:r>
              <a:rPr lang="en-GB" sz="2000" dirty="0" smtClean="0"/>
              <a:t>/</a:t>
            </a:r>
            <a:r>
              <a:rPr lang="en-GB" sz="2000" i="1" dirty="0" smtClean="0"/>
              <a:t>version</a:t>
            </a:r>
            <a:r>
              <a:rPr lang="en-GB" sz="2000" dirty="0" smtClean="0"/>
              <a:t>/</a:t>
            </a:r>
            <a:r>
              <a:rPr lang="en-GB" sz="2000" i="1" dirty="0" smtClean="0"/>
              <a:t>width</a:t>
            </a:r>
            <a:r>
              <a:rPr lang="en-GB" sz="2000" dirty="0" smtClean="0"/>
              <a:t>/</a:t>
            </a:r>
            <a:r>
              <a:rPr lang="en-GB" sz="2000" i="1" dirty="0" smtClean="0"/>
              <a:t>edition</a:t>
            </a:r>
            <a:r>
              <a:rPr lang="en-GB" sz="2000" dirty="0" smtClean="0"/>
              <a:t>/</a:t>
            </a:r>
            <a:r>
              <a:rPr lang="en-GB" sz="2000" dirty="0" err="1" smtClean="0"/>
              <a:t>mapl</a:t>
            </a:r>
            <a:endParaRPr lang="en-GB" sz="2000" dirty="0" smtClean="0"/>
          </a:p>
          <a:p>
            <a:endParaRPr lang="en-GB" sz="1600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99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Azure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000" dirty="0" smtClean="0"/>
              <a:t>ssh public key comes from puttygen</a:t>
            </a:r>
          </a:p>
          <a:p>
            <a:r>
              <a:rPr lang="da-DK" sz="2000" dirty="0" smtClean="0"/>
              <a:t>Costs £30-50 for Linux, £90-120 for Windows Server 2016 + £90 Windows licence</a:t>
            </a:r>
          </a:p>
          <a:p>
            <a:r>
              <a:rPr lang="da-DK" sz="2000" dirty="0" smtClean="0"/>
              <a:t>May be tricky to move region</a:t>
            </a:r>
          </a:p>
          <a:p>
            <a:r>
              <a:rPr lang="da-DK" sz="2000" dirty="0" smtClean="0"/>
              <a:t>Interesting Resource Groups:</a:t>
            </a:r>
          </a:p>
          <a:p>
            <a:pPr lvl="2"/>
            <a:endParaRPr lang="da-DK" sz="1200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3679886296"/>
              </p:ext>
            </p:extLst>
          </p:nvPr>
        </p:nvGraphicFramePr>
        <p:xfrm>
          <a:off x="971600" y="3156815"/>
          <a:ext cx="5445606" cy="11125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22803"/>
                <a:gridCol w="272280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Network Interface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Public</a:t>
                      </a:r>
                      <a:r>
                        <a:rPr lang="en-GB" sz="1200" baseline="0" dirty="0" smtClean="0"/>
                        <a:t> and private IP addresses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Public</a:t>
                      </a:r>
                      <a:r>
                        <a:rPr lang="en-GB" sz="1200" baseline="0" dirty="0" smtClean="0"/>
                        <a:t> IP Address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Defines</a:t>
                      </a:r>
                      <a:r>
                        <a:rPr lang="en-GB" sz="1200" baseline="0" dirty="0" smtClean="0"/>
                        <a:t> DNS name</a:t>
                      </a:r>
                      <a:endParaRPr lang="en-GB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Network Security</a:t>
                      </a:r>
                      <a:r>
                        <a:rPr lang="en-GB" sz="1200" baseline="0" dirty="0" smtClean="0"/>
                        <a:t> Group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Define</a:t>
                      </a:r>
                      <a:r>
                        <a:rPr lang="en-GB" sz="1200" baseline="0" dirty="0" smtClean="0"/>
                        <a:t> open ports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96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Linux: Dyalog APL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⎕</a:t>
            </a:r>
            <a:r>
              <a:rPr lang="en-GB" sz="2400" dirty="0" err="1" smtClean="0">
                <a:latin typeface="APL385 Unicode" panose="020B0709000202000203" pitchFamily="49" charset="0"/>
              </a:rPr>
              <a:t>sh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lvl="1"/>
            <a:r>
              <a:rPr lang="en-GB" sz="2000" dirty="0" smtClean="0"/>
              <a:t>Is fast (and independent of process size)</a:t>
            </a:r>
          </a:p>
          <a:p>
            <a:pPr lvl="1"/>
            <a:r>
              <a:rPr lang="en-GB" sz="2000" dirty="0" smtClean="0"/>
              <a:t>Watch out for </a:t>
            </a:r>
            <a:r>
              <a:rPr lang="en-GB" sz="2000" dirty="0" smtClean="0">
                <a:latin typeface="APL385 Unicode" panose="020B0709000202000203" pitchFamily="49" charset="0"/>
              </a:rPr>
              <a:t>z←⎕</a:t>
            </a:r>
            <a:r>
              <a:rPr lang="en-GB" sz="2000" dirty="0" err="1" smtClean="0">
                <a:latin typeface="APL385 Unicode" panose="020B0709000202000203" pitchFamily="49" charset="0"/>
              </a:rPr>
              <a:t>sh</a:t>
            </a:r>
            <a:r>
              <a:rPr lang="en-GB" sz="2000" dirty="0" smtClean="0"/>
              <a:t> vs </a:t>
            </a:r>
            <a:r>
              <a:rPr lang="en-GB" sz="2000" dirty="0" smtClean="0">
                <a:latin typeface="APL385 Unicode" panose="020B0709000202000203" pitchFamily="49" charset="0"/>
              </a:rPr>
              <a:t>⎕</a:t>
            </a:r>
            <a:r>
              <a:rPr lang="en-GB" sz="2000" dirty="0" err="1" smtClean="0">
                <a:latin typeface="APL385 Unicode" panose="020B0709000202000203" pitchFamily="49" charset="0"/>
              </a:rPr>
              <a:t>sh</a:t>
            </a:r>
            <a:endParaRPr lang="en-GB" sz="2000" dirty="0" smtClean="0">
              <a:latin typeface="APL385 Unicode" panose="020B0709000202000203" pitchFamily="49" charset="0"/>
            </a:endParaRPr>
          </a:p>
          <a:p>
            <a:pPr lvl="1"/>
            <a:r>
              <a:rPr lang="en-GB" sz="2000" dirty="0" smtClean="0"/>
              <a:t>A non-zero exit code results in a </a:t>
            </a:r>
            <a:r>
              <a:rPr lang="en-GB" sz="2000" dirty="0" smtClean="0">
                <a:latin typeface="APL385 Unicode" panose="020B0709000202000203" pitchFamily="49" charset="0"/>
              </a:rPr>
              <a:t>DOMAIN ERROR</a:t>
            </a:r>
          </a:p>
          <a:p>
            <a:pPr marL="717550" lvl="2" indent="0">
              <a:buNone/>
            </a:pPr>
            <a:r>
              <a:rPr lang="en-GB" sz="1600" dirty="0" smtClean="0">
                <a:latin typeface="APL385 Unicode" panose="020B0709000202000203" pitchFamily="49" charset="0"/>
              </a:rPr>
              <a:t>	⎕←⎕</a:t>
            </a:r>
            <a:r>
              <a:rPr lang="en-GB" sz="1600" dirty="0" err="1" smtClean="0">
                <a:latin typeface="APL385 Unicode" panose="020B0709000202000203" pitchFamily="49" charset="0"/>
              </a:rPr>
              <a:t>sh</a:t>
            </a:r>
            <a:r>
              <a:rPr lang="en-GB" sz="1600" dirty="0">
                <a:latin typeface="APL385 Unicode" panose="020B0709000202000203" pitchFamily="49" charset="0"/>
              </a:rPr>
              <a:t> </a:t>
            </a:r>
            <a:r>
              <a:rPr lang="en-GB" sz="1600" dirty="0" smtClean="0">
                <a:latin typeface="APL385 Unicode" panose="020B0709000202000203" pitchFamily="49" charset="0"/>
              </a:rPr>
              <a:t>'</a:t>
            </a:r>
            <a:r>
              <a:rPr lang="en-GB" sz="1600" dirty="0" err="1" smtClean="0">
                <a:latin typeface="APL385 Unicode" panose="020B0709000202000203" pitchFamily="49" charset="0"/>
              </a:rPr>
              <a:t>grep</a:t>
            </a:r>
            <a:r>
              <a:rPr lang="en-GB" sz="1600" dirty="0" smtClean="0">
                <a:latin typeface="APL385 Unicode" panose="020B0709000202000203" pitchFamily="49" charset="0"/>
              </a:rPr>
              <a:t> </a:t>
            </a:r>
            <a:r>
              <a:rPr lang="en-GB" sz="1600" dirty="0" err="1" smtClean="0">
                <a:latin typeface="APL385 Unicode" panose="020B0709000202000203" pitchFamily="49" charset="0"/>
              </a:rPr>
              <a:t>fred</a:t>
            </a:r>
            <a:r>
              <a:rPr lang="en-GB" sz="1600" dirty="0" smtClean="0">
                <a:latin typeface="APL385 Unicode" panose="020B0709000202000203" pitchFamily="49" charset="0"/>
              </a:rPr>
              <a:t> /</a:t>
            </a:r>
            <a:r>
              <a:rPr lang="en-GB" sz="1600" dirty="0" err="1" smtClean="0">
                <a:latin typeface="APL385 Unicode" panose="020B0709000202000203" pitchFamily="49" charset="0"/>
              </a:rPr>
              <a:t>etc</a:t>
            </a:r>
            <a:r>
              <a:rPr lang="en-GB" sz="1600" dirty="0" smtClean="0">
                <a:latin typeface="APL385 Unicode" panose="020B0709000202000203" pitchFamily="49" charset="0"/>
              </a:rPr>
              <a:t>/</a:t>
            </a:r>
            <a:r>
              <a:rPr lang="en-GB" sz="1600" dirty="0" err="1" smtClean="0">
                <a:latin typeface="APL385 Unicode" panose="020B0709000202000203" pitchFamily="49" charset="0"/>
              </a:rPr>
              <a:t>psswd</a:t>
            </a:r>
            <a:r>
              <a:rPr lang="en-GB" sz="1600" dirty="0" smtClean="0">
                <a:latin typeface="APL385 Unicode" panose="020B0709000202000203" pitchFamily="49" charset="0"/>
              </a:rPr>
              <a:t> ; echo $?'</a:t>
            </a:r>
            <a:endParaRPr lang="en-GB" sz="1600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72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Linux: Dyalog APL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latin typeface="APL385 Unicode" panose="020B0709000202000203" pitchFamily="49" charset="0"/>
              </a:rPr>
              <a:t>⎕</a:t>
            </a:r>
            <a:r>
              <a:rPr lang="en-GB" sz="2400" dirty="0" err="1" smtClean="0">
                <a:latin typeface="APL385 Unicode" panose="020B0709000202000203" pitchFamily="49" charset="0"/>
              </a:rPr>
              <a:t>sh</a:t>
            </a:r>
            <a:endParaRPr lang="en-GB" sz="2400" dirty="0" smtClean="0">
              <a:latin typeface="APL385 Unicode" panose="020B0709000202000203" pitchFamily="49" charset="0"/>
            </a:endParaRPr>
          </a:p>
          <a:p>
            <a:pPr lvl="1"/>
            <a:r>
              <a:rPr lang="en-GB" sz="2000" dirty="0" smtClean="0"/>
              <a:t>Consider writing a script and calling that, rather than multiple calls to </a:t>
            </a:r>
            <a:r>
              <a:rPr lang="en-GB" sz="2000" dirty="0" smtClean="0">
                <a:latin typeface="APL385 Unicode" panose="020B0709000202000203" pitchFamily="49" charset="0"/>
              </a:rPr>
              <a:t>⎕</a:t>
            </a:r>
            <a:r>
              <a:rPr lang="en-GB" sz="2000" dirty="0" err="1" smtClean="0">
                <a:latin typeface="APL385 Unicode" panose="020B0709000202000203" pitchFamily="49" charset="0"/>
              </a:rPr>
              <a:t>sh</a:t>
            </a:r>
            <a:endParaRPr lang="en-GB" sz="2000" dirty="0" smtClean="0">
              <a:latin typeface="APL385 Unicode" panose="020B0709000202000203" pitchFamily="49" charset="0"/>
            </a:endParaRPr>
          </a:p>
          <a:p>
            <a:pPr lvl="2"/>
            <a:r>
              <a:rPr lang="en-GB" sz="1600" dirty="0" smtClean="0"/>
              <a:t>Better to filter output before bringing in to APL .. less to pass in</a:t>
            </a:r>
          </a:p>
          <a:p>
            <a:pPr lvl="1"/>
            <a:r>
              <a:rPr lang="en-GB" sz="2000" dirty="0" smtClean="0"/>
              <a:t>Always put in a cover function</a:t>
            </a:r>
          </a:p>
          <a:p>
            <a:pPr lvl="1"/>
            <a:r>
              <a:rPr lang="en-GB" sz="2000" dirty="0" smtClean="0">
                <a:latin typeface="APL385 Unicode" panose="020B0709000202000203" pitchFamily="49" charset="0"/>
              </a:rPr>
              <a:t>⎕</a:t>
            </a:r>
            <a:r>
              <a:rPr lang="en-GB" sz="2000" dirty="0" err="1" smtClean="0">
                <a:latin typeface="APL385 Unicode" panose="020B0709000202000203" pitchFamily="49" charset="0"/>
              </a:rPr>
              <a:t>sh'echo</a:t>
            </a:r>
            <a:r>
              <a:rPr lang="en-GB" sz="2000" dirty="0" smtClean="0">
                <a:latin typeface="APL385 Unicode" panose="020B0709000202000203" pitchFamily="49" charset="0"/>
              </a:rPr>
              <a:t> $PPID'</a:t>
            </a:r>
          </a:p>
          <a:p>
            <a:pPr lvl="2"/>
            <a:r>
              <a:rPr lang="en-GB" sz="1600" dirty="0" smtClean="0"/>
              <a:t>My process ID</a:t>
            </a:r>
          </a:p>
          <a:p>
            <a:pPr lvl="2"/>
            <a:endParaRPr lang="en-GB" sz="1600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3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Linux: Dyalog APL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APL385 Unicode" panose="020B0709000202000203" pitchFamily="49" charset="0"/>
              </a:rPr>
              <a:t>4001⌶</a:t>
            </a:r>
            <a:r>
              <a:rPr lang="en-GB" dirty="0" smtClean="0"/>
              <a:t> to change user from root</a:t>
            </a:r>
          </a:p>
          <a:p>
            <a:pPr lvl="1"/>
            <a:r>
              <a:rPr lang="en-GB" dirty="0" smtClean="0"/>
              <a:t>Once only per process</a:t>
            </a:r>
          </a:p>
          <a:p>
            <a:pPr lvl="1"/>
            <a:r>
              <a:rPr lang="en-GB" dirty="0" smtClean="0"/>
              <a:t>Start process, attach to port &lt;1024 then call </a:t>
            </a:r>
            <a:r>
              <a:rPr lang="en-GB" dirty="0" smtClean="0">
                <a:latin typeface="APL385 Unicode" panose="020B0709000202000203" pitchFamily="49" charset="0"/>
              </a:rPr>
              <a:t>4001⌶</a:t>
            </a:r>
          </a:p>
          <a:p>
            <a:r>
              <a:rPr lang="en-GB" dirty="0" smtClean="0">
                <a:latin typeface="APL385 Unicode" panose="020B0709000202000203" pitchFamily="49" charset="0"/>
              </a:rPr>
              <a:t>RIDE_INIT</a:t>
            </a:r>
            <a:r>
              <a:rPr lang="en-GB" dirty="0" smtClean="0"/>
              <a:t> and </a:t>
            </a:r>
            <a:r>
              <a:rPr lang="en-GB" dirty="0" smtClean="0">
                <a:latin typeface="APL385 Unicode" panose="020B0709000202000203" pitchFamily="49" charset="0"/>
              </a:rPr>
              <a:t>3502⌶</a:t>
            </a:r>
          </a:p>
          <a:p>
            <a:pPr marL="0" indent="0">
              <a:buNone/>
            </a:pPr>
            <a:r>
              <a:rPr lang="en-GB" dirty="0">
                <a:latin typeface="APL385 Unicode" panose="020B0709000202000203" pitchFamily="49" charset="0"/>
              </a:rPr>
              <a:t>	</a:t>
            </a:r>
            <a:r>
              <a:rPr lang="en-GB" sz="2000" dirty="0" smtClean="0">
                <a:latin typeface="APL385 Unicode" panose="020B0709000202000203" pitchFamily="49" charset="0"/>
              </a:rPr>
              <a:t>export RIDE_INIT=SERVE::4502</a:t>
            </a:r>
          </a:p>
          <a:p>
            <a:pPr marL="0" indent="0">
              <a:buNone/>
            </a:pPr>
            <a:r>
              <a:rPr lang="en-GB" sz="2000" dirty="0">
                <a:latin typeface="APL385 Unicode" panose="020B0709000202000203" pitchFamily="49" charset="0"/>
              </a:rPr>
              <a:t>	</a:t>
            </a:r>
            <a:r>
              <a:rPr lang="en-GB" sz="2000" dirty="0" smtClean="0">
                <a:latin typeface="APL385 Unicode" panose="020B0709000202000203" pitchFamily="49" charset="0"/>
              </a:rPr>
              <a:t>3502⌶¨'SERVE::4502' 1</a:t>
            </a:r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90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Azure</a:t>
            </a:r>
            <a:endParaRPr lang="da-DK" dirty="0"/>
          </a:p>
        </p:txBody>
      </p:sp>
      <p:graphicFrame>
        <p:nvGraphicFramePr>
          <p:cNvPr id="9" name="Content Placeholder 8"/>
          <p:cNvGraphicFramePr>
            <a:graphicFrameLocks noGrp="1" noChangeAspect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996863782"/>
              </p:ext>
            </p:extLst>
          </p:nvPr>
        </p:nvGraphicFramePr>
        <p:xfrm>
          <a:off x="431540" y="1221600"/>
          <a:ext cx="2078038" cy="752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Packager Shell Object" showAsIcon="1" r:id="rId3" imgW="2386440" imgH="862920" progId="Package">
                  <p:embed/>
                </p:oleObj>
              </mc:Choice>
              <mc:Fallback>
                <p:oleObj name="Packager Shell Object" showAsIcon="1" r:id="rId3" imgW="238644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1540" y="1221600"/>
                        <a:ext cx="2078038" cy="752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6803306"/>
              </p:ext>
            </p:extLst>
          </p:nvPr>
        </p:nvGraphicFramePr>
        <p:xfrm>
          <a:off x="206515" y="2301720"/>
          <a:ext cx="26019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Packager Shell Object" showAsIcon="1" r:id="rId5" imgW="2602080" imgH="862920" progId="Package">
                  <p:embed/>
                </p:oleObj>
              </mc:Choice>
              <mc:Fallback>
                <p:oleObj name="Packager Shell Object" showAsIcon="1" r:id="rId5" imgW="260208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6515" y="2301720"/>
                        <a:ext cx="26019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601118"/>
              </p:ext>
            </p:extLst>
          </p:nvPr>
        </p:nvGraphicFramePr>
        <p:xfrm>
          <a:off x="251520" y="3516855"/>
          <a:ext cx="25765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Packager Shell Object" showAsIcon="1" r:id="rId7" imgW="2576880" imgH="862920" progId="Package">
                  <p:embed/>
                </p:oleObj>
              </mc:Choice>
              <mc:Fallback>
                <p:oleObj name="Packager Shell Object" showAsIcon="1" r:id="rId7" imgW="257688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1520" y="3516855"/>
                        <a:ext cx="25765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1920718"/>
              </p:ext>
            </p:extLst>
          </p:nvPr>
        </p:nvGraphicFramePr>
        <p:xfrm>
          <a:off x="3401870" y="1041580"/>
          <a:ext cx="18653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Packager Shell Object" showAsIcon="1" r:id="rId9" imgW="1865880" imgH="862920" progId="Package">
                  <p:embed/>
                </p:oleObj>
              </mc:Choice>
              <mc:Fallback>
                <p:oleObj name="Packager Shell Object" showAsIcon="1" r:id="rId9" imgW="186588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401870" y="1041580"/>
                        <a:ext cx="18653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1480560"/>
              </p:ext>
            </p:extLst>
          </p:nvPr>
        </p:nvGraphicFramePr>
        <p:xfrm>
          <a:off x="3176845" y="2211710"/>
          <a:ext cx="24241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Packager Shell Object" showAsIcon="1" r:id="rId11" imgW="2424600" imgH="862920" progId="Package">
                  <p:embed/>
                </p:oleObj>
              </mc:Choice>
              <mc:Fallback>
                <p:oleObj name="Packager Shell Object" showAsIcon="1" r:id="rId11" imgW="242460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176845" y="2211710"/>
                        <a:ext cx="24241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5492844"/>
              </p:ext>
            </p:extLst>
          </p:nvPr>
        </p:nvGraphicFramePr>
        <p:xfrm>
          <a:off x="3356865" y="3516855"/>
          <a:ext cx="20939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Packager Shell Object" showAsIcon="1" r:id="rId13" imgW="2094480" imgH="862920" progId="Package">
                  <p:embed/>
                </p:oleObj>
              </mc:Choice>
              <mc:Fallback>
                <p:oleObj name="Packager Shell Object" showAsIcon="1" r:id="rId13" imgW="209448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356865" y="3516855"/>
                        <a:ext cx="20939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6310457"/>
              </p:ext>
            </p:extLst>
          </p:nvPr>
        </p:nvGraphicFramePr>
        <p:xfrm>
          <a:off x="5697125" y="1041580"/>
          <a:ext cx="28813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Packager Shell Object" showAsIcon="1" r:id="rId15" imgW="2881440" imgH="862920" progId="Package">
                  <p:embed/>
                </p:oleObj>
              </mc:Choice>
              <mc:Fallback>
                <p:oleObj name="Packager Shell Object" showAsIcon="1" r:id="rId15" imgW="288144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697125" y="1041580"/>
                        <a:ext cx="28813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857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AWS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a-DK" sz="2000" dirty="0" smtClean="0"/>
              <a:t>Do NOT forget to take a copy of the generated keypair</a:t>
            </a:r>
          </a:p>
          <a:p>
            <a:r>
              <a:rPr lang="da-DK" sz="2000" dirty="0" smtClean="0"/>
              <a:t>Do NOT lose it !</a:t>
            </a:r>
          </a:p>
          <a:p>
            <a:pPr lvl="1"/>
            <a:r>
              <a:rPr lang="da-DK" sz="1200" i="1" dirty="0" smtClean="0"/>
              <a:t>"</a:t>
            </a:r>
            <a:r>
              <a:rPr lang="en-GB" sz="1200" dirty="0" smtClean="0"/>
              <a:t>⎕ </a:t>
            </a:r>
            <a:r>
              <a:rPr lang="en-GB" sz="1200" i="1" dirty="0" smtClean="0"/>
              <a:t>I </a:t>
            </a:r>
            <a:r>
              <a:rPr lang="en-GB" sz="1200" i="1" dirty="0"/>
              <a:t>acknowledge that I have access to the selected private key file (AndysAmazonKP1.pem), and that without this file, I won't be able to log into my instance</a:t>
            </a:r>
            <a:r>
              <a:rPr lang="en-GB" sz="1200" i="1" dirty="0" smtClean="0"/>
              <a:t>."</a:t>
            </a:r>
            <a:endParaRPr lang="da-DK" sz="1200" i="1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0"/>
            <p:extLst>
              <p:ext uri="{D42A27DB-BD31-4B8C-83A1-F6EECF244321}">
                <p14:modId xmlns:p14="http://schemas.microsoft.com/office/powerpoint/2010/main" val="2845067807"/>
              </p:ext>
            </p:extLst>
          </p:nvPr>
        </p:nvGraphicFramePr>
        <p:xfrm>
          <a:off x="971600" y="3156815"/>
          <a:ext cx="5445606" cy="370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22803"/>
                <a:gridCol w="272280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Security</a:t>
                      </a:r>
                      <a:r>
                        <a:rPr lang="en-GB" sz="1200" baseline="0" dirty="0" smtClean="0"/>
                        <a:t> Group⌈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Define</a:t>
                      </a:r>
                      <a:r>
                        <a:rPr lang="en-GB" sz="1200" baseline="0" dirty="0" smtClean="0"/>
                        <a:t> open ports</a:t>
                      </a:r>
                      <a:endParaRPr lang="en-GB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4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AWS</a:t>
            </a:r>
            <a:endParaRPr lang="da-DK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idx="10"/>
            <p:extLst>
              <p:ext uri="{D42A27DB-BD31-4B8C-83A1-F6EECF244321}">
                <p14:modId xmlns:p14="http://schemas.microsoft.com/office/powerpoint/2010/main" val="1817883227"/>
              </p:ext>
            </p:extLst>
          </p:nvPr>
        </p:nvGraphicFramePr>
        <p:xfrm>
          <a:off x="251520" y="1266605"/>
          <a:ext cx="2078038" cy="1104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Packager Shell Object" showAsIcon="1" r:id="rId3" imgW="1624680" imgH="862920" progId="Package">
                  <p:embed/>
                </p:oleObj>
              </mc:Choice>
              <mc:Fallback>
                <p:oleObj name="Packager Shell Object" showAsIcon="1" r:id="rId3" imgW="162468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1266605"/>
                        <a:ext cx="2078038" cy="1104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8219624"/>
              </p:ext>
            </p:extLst>
          </p:nvPr>
        </p:nvGraphicFramePr>
        <p:xfrm>
          <a:off x="161510" y="2526745"/>
          <a:ext cx="23479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Packager Shell Object" showAsIcon="1" r:id="rId5" imgW="2348280" imgH="862920" progId="Package">
                  <p:embed/>
                </p:oleObj>
              </mc:Choice>
              <mc:Fallback>
                <p:oleObj name="Packager Shell Object" showAsIcon="1" r:id="rId5" imgW="234828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510" y="2526745"/>
                        <a:ext cx="23479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0460823"/>
              </p:ext>
            </p:extLst>
          </p:nvPr>
        </p:nvGraphicFramePr>
        <p:xfrm>
          <a:off x="206515" y="3696875"/>
          <a:ext cx="26146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Packager Shell Object" showAsIcon="1" r:id="rId7" imgW="2615040" imgH="862920" progId="Package">
                  <p:embed/>
                </p:oleObj>
              </mc:Choice>
              <mc:Fallback>
                <p:oleObj name="Packager Shell Object" showAsIcon="1" r:id="rId7" imgW="261504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06515" y="3696875"/>
                        <a:ext cx="26146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4374850"/>
              </p:ext>
            </p:extLst>
          </p:nvPr>
        </p:nvGraphicFramePr>
        <p:xfrm>
          <a:off x="2726795" y="1221600"/>
          <a:ext cx="25130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Packager Shell Object" showAsIcon="1" r:id="rId9" imgW="2513520" imgH="862920" progId="Package">
                  <p:embed/>
                </p:oleObj>
              </mc:Choice>
              <mc:Fallback>
                <p:oleObj name="Packager Shell Object" showAsIcon="1" r:id="rId9" imgW="251352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726795" y="1221600"/>
                        <a:ext cx="25130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8992964"/>
              </p:ext>
            </p:extLst>
          </p:nvPr>
        </p:nvGraphicFramePr>
        <p:xfrm>
          <a:off x="2771800" y="2526745"/>
          <a:ext cx="26400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Packager Shell Object" showAsIcon="1" r:id="rId11" imgW="2640240" imgH="862920" progId="Package">
                  <p:embed/>
                </p:oleObj>
              </mc:Choice>
              <mc:Fallback>
                <p:oleObj name="Packager Shell Object" showAsIcon="1" r:id="rId11" imgW="264024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771800" y="2526745"/>
                        <a:ext cx="26400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1953517"/>
              </p:ext>
            </p:extLst>
          </p:nvPr>
        </p:nvGraphicFramePr>
        <p:xfrm>
          <a:off x="2996825" y="3651870"/>
          <a:ext cx="203041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Packager Shell Object" showAsIcon="1" r:id="rId13" imgW="2031120" imgH="862920" progId="Package">
                  <p:embed/>
                </p:oleObj>
              </mc:Choice>
              <mc:Fallback>
                <p:oleObj name="Packager Shell Object" showAsIcon="1" r:id="rId13" imgW="2031120" imgH="86292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996825" y="3651870"/>
                        <a:ext cx="2030413" cy="863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8438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Getting MiServer to run</a:t>
            </a:r>
            <a:endParaRPr lang="da-DK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870174"/>
              </p:ext>
            </p:extLst>
          </p:nvPr>
        </p:nvGraphicFramePr>
        <p:xfrm>
          <a:off x="971600" y="1176595"/>
          <a:ext cx="7065786" cy="22352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5275"/>
                <a:gridCol w="2235249"/>
                <a:gridCol w="2355262"/>
              </a:tblGrid>
              <a:tr h="31503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Action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Window Server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Linux</a:t>
                      </a:r>
                      <a:endParaRPr lang="en-GB" sz="1200" dirty="0"/>
                    </a:p>
                  </a:txBody>
                  <a:tcPr/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Firewall Rules: allow 4502 and</a:t>
                      </a:r>
                      <a:r>
                        <a:rPr lang="en-GB" sz="1200" baseline="0" dirty="0" smtClean="0"/>
                        <a:t> 8080</a:t>
                      </a:r>
                    </a:p>
                    <a:p>
                      <a:r>
                        <a:rPr lang="en-GB" sz="1200" baseline="0" dirty="0" smtClean="0"/>
                        <a:t>(Enable in AWS/Azure too!)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Windows Firewall</a:t>
                      </a:r>
                      <a:r>
                        <a:rPr lang="en-GB" sz="1200" baseline="0" dirty="0" smtClean="0"/>
                        <a:t> - inbound security.  Refresh !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iptables</a:t>
                      </a:r>
                      <a:r>
                        <a:rPr lang="en-GB" sz="1200" dirty="0" smtClean="0"/>
                        <a:t> or GUI</a:t>
                      </a:r>
                      <a:endParaRPr lang="en-GB" sz="1200" dirty="0"/>
                    </a:p>
                  </a:txBody>
                  <a:tcPr/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Load Dyalog</a:t>
                      </a:r>
                      <a:r>
                        <a:rPr lang="en-GB" sz="1200" baseline="0" dirty="0" smtClean="0"/>
                        <a:t> onto the machine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Use RDP to server and upload</a:t>
                      </a:r>
                    </a:p>
                    <a:p>
                      <a:r>
                        <a:rPr lang="en-GB" sz="1200" dirty="0" smtClean="0"/>
                        <a:t>Download using</a:t>
                      </a:r>
                      <a:r>
                        <a:rPr lang="en-GB" sz="1200" baseline="0" dirty="0" smtClean="0"/>
                        <a:t> Browser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scp</a:t>
                      </a:r>
                      <a:r>
                        <a:rPr lang="en-GB" sz="1200" dirty="0" smtClean="0"/>
                        <a:t> image to machine</a:t>
                      </a:r>
                    </a:p>
                    <a:p>
                      <a:r>
                        <a:rPr lang="en-GB" sz="1200" dirty="0" smtClean="0"/>
                        <a:t>Download</a:t>
                      </a:r>
                      <a:r>
                        <a:rPr lang="en-GB" sz="1200" baseline="0" dirty="0" smtClean="0"/>
                        <a:t> using browser if available</a:t>
                      </a:r>
                    </a:p>
                  </a:txBody>
                  <a:tcPr/>
                </a:tc>
              </a:tr>
              <a:tr h="315035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Load </a:t>
                      </a:r>
                      <a:r>
                        <a:rPr lang="en-GB" sz="1200" dirty="0" err="1" smtClean="0"/>
                        <a:t>MiServer</a:t>
                      </a:r>
                      <a:r>
                        <a:rPr lang="en-GB" sz="1200" baseline="0" dirty="0" smtClean="0"/>
                        <a:t> onto machine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Use RDP to server and upload</a:t>
                      </a:r>
                    </a:p>
                    <a:p>
                      <a:r>
                        <a:rPr lang="en-GB" sz="1200" dirty="0" smtClean="0"/>
                        <a:t>Download using</a:t>
                      </a:r>
                      <a:r>
                        <a:rPr lang="en-GB" sz="1200" baseline="0" dirty="0" smtClean="0"/>
                        <a:t> Browser</a:t>
                      </a:r>
                    </a:p>
                    <a:p>
                      <a:endParaRPr lang="en-GB" sz="12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0" dirty="0" smtClean="0"/>
                        <a:t>Download using GitHub client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scp</a:t>
                      </a:r>
                      <a:r>
                        <a:rPr lang="en-GB" sz="1200" dirty="0" smtClean="0"/>
                        <a:t> image to machine</a:t>
                      </a:r>
                    </a:p>
                    <a:p>
                      <a:r>
                        <a:rPr lang="en-GB" sz="1200" dirty="0" smtClean="0"/>
                        <a:t>Download</a:t>
                      </a:r>
                      <a:r>
                        <a:rPr lang="en-GB" sz="1200" baseline="0" dirty="0" smtClean="0"/>
                        <a:t> using browser if available</a:t>
                      </a:r>
                    </a:p>
                    <a:p>
                      <a:r>
                        <a:rPr lang="en-GB" sz="1200" baseline="0" dirty="0" smtClean="0"/>
                        <a:t>Download using GitHub client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81649" y="3516854"/>
            <a:ext cx="5805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Start Dyalog APL</a:t>
            </a:r>
          </a:p>
          <a:p>
            <a:r>
              <a:rPr lang="en-GB" sz="1200" dirty="0" smtClean="0">
                <a:latin typeface="APL385 Unicode" panose="020B0709000202000203" pitchFamily="49" charset="0"/>
              </a:rPr>
              <a:t>      3502⌶¨'SERVE::4502' 1</a:t>
            </a:r>
          </a:p>
          <a:p>
            <a:r>
              <a:rPr lang="en-GB" sz="1200" dirty="0" smtClean="0"/>
              <a:t>Start RIDE and connect</a:t>
            </a:r>
          </a:p>
          <a:p>
            <a:r>
              <a:rPr lang="en-GB" sz="1200" dirty="0" smtClean="0">
                <a:latin typeface="APL385 Unicode" panose="020B0709000202000203" pitchFamily="49" charset="0"/>
              </a:rPr>
              <a:t>      )load </a:t>
            </a:r>
            <a:r>
              <a:rPr lang="en-GB" sz="1200" dirty="0" err="1" smtClean="0">
                <a:latin typeface="APL385 Unicode" panose="020B0709000202000203" pitchFamily="49" charset="0"/>
              </a:rPr>
              <a:t>MiServer</a:t>
            </a:r>
            <a:endParaRPr lang="en-GB" sz="1200" dirty="0" smtClean="0">
              <a:latin typeface="APL385 Unicode" panose="020B0709000202000203" pitchFamily="49" charset="0"/>
            </a:endParaRPr>
          </a:p>
          <a:p>
            <a:r>
              <a:rPr lang="en-GB" sz="1200" dirty="0">
                <a:latin typeface="APL385 Unicode" panose="020B0709000202000203" pitchFamily="49" charset="0"/>
              </a:rPr>
              <a:t> </a:t>
            </a:r>
            <a:r>
              <a:rPr lang="en-GB" sz="1200" dirty="0" smtClean="0">
                <a:latin typeface="APL385 Unicode" panose="020B0709000202000203" pitchFamily="49" charset="0"/>
              </a:rPr>
              <a:t>     Start </a:t>
            </a:r>
            <a:r>
              <a:rPr lang="en-GB" sz="1200" dirty="0">
                <a:latin typeface="APL385 Unicode" panose="020B0709000202000203" pitchFamily="49" charset="0"/>
              </a:rPr>
              <a:t>'./</a:t>
            </a:r>
            <a:r>
              <a:rPr lang="en-GB" sz="1200" dirty="0" err="1">
                <a:latin typeface="APL385 Unicode" panose="020B0709000202000203" pitchFamily="49" charset="0"/>
              </a:rPr>
              <a:t>SampleMiSites</a:t>
            </a:r>
            <a:r>
              <a:rPr lang="en-GB" sz="1200" dirty="0">
                <a:latin typeface="APL385 Unicode" panose="020B0709000202000203" pitchFamily="49" charset="0"/>
              </a:rPr>
              <a:t>/MS3'</a:t>
            </a:r>
          </a:p>
        </p:txBody>
      </p:sp>
    </p:spTree>
    <p:extLst>
      <p:ext uri="{BB962C8B-B14F-4D97-AF65-F5344CB8AC3E}">
        <p14:creationId xmlns:p14="http://schemas.microsoft.com/office/powerpoint/2010/main" val="12528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APL Under Linux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A Linux Primer</a:t>
            </a:r>
          </a:p>
          <a:p>
            <a:r>
              <a:rPr lang="da-DK" dirty="0" smtClean="0"/>
              <a:t>Dyalog APL under Linux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69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87CE95A1-F9B8-4007-812B-69615C1C91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Linux:</a:t>
            </a:r>
            <a:endParaRPr lang="da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8659C3A-455E-4051-AD9F-3FC2FC89B7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Users</a:t>
            </a:r>
          </a:p>
          <a:p>
            <a:r>
              <a:rPr lang="da-DK" dirty="0" smtClean="0"/>
              <a:t>Filesystems and files</a:t>
            </a:r>
          </a:p>
          <a:p>
            <a:r>
              <a:rPr lang="da-DK" dirty="0" smtClean="0"/>
              <a:t>Processes</a:t>
            </a:r>
            <a:endParaRPr lang="da-DK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DE5EE294-6502-4A36-B063-1EB2A671143A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5993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yalog17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accent3">
              <a:lumMod val="75000"/>
            </a:schemeClr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dyalog17_template</Template>
  <TotalTime>4491</TotalTime>
  <Words>1430</Words>
  <Application>Microsoft Office PowerPoint</Application>
  <PresentationFormat>On-screen Show (16:9)</PresentationFormat>
  <Paragraphs>410</Paragraphs>
  <Slides>32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5" baseType="lpstr">
      <vt:lpstr>dyalog17_template</vt:lpstr>
      <vt:lpstr>Package</vt:lpstr>
      <vt:lpstr>Packager Shell Object</vt:lpstr>
      <vt:lpstr>Cloud Development</vt:lpstr>
      <vt:lpstr>Azure/AWS</vt:lpstr>
      <vt:lpstr>Azure</vt:lpstr>
      <vt:lpstr>Azure</vt:lpstr>
      <vt:lpstr>AWS</vt:lpstr>
      <vt:lpstr>AWS</vt:lpstr>
      <vt:lpstr>Getting MiServer to run</vt:lpstr>
      <vt:lpstr>APL Under Linux</vt:lpstr>
      <vt:lpstr>Linux:</vt:lpstr>
      <vt:lpstr>Linux: Users</vt:lpstr>
      <vt:lpstr>Linux: Users: comands</vt:lpstr>
      <vt:lpstr>Linux: Filesystems and files</vt:lpstr>
      <vt:lpstr>Linux: mount</vt:lpstr>
      <vt:lpstr>Linux: What's in a filesystem</vt:lpstr>
      <vt:lpstr>Linux: Filesystem contents</vt:lpstr>
      <vt:lpstr>Linux: Directories, inodes and fileblocks</vt:lpstr>
      <vt:lpstr>Linux: Filesystems: comands</vt:lpstr>
      <vt:lpstr>Linux: Files</vt:lpstr>
      <vt:lpstr>Linux: Files: comands</vt:lpstr>
      <vt:lpstr>Linux: Processes</vt:lpstr>
      <vt:lpstr>Linux: Processes</vt:lpstr>
      <vt:lpstr>Linux: Processes</vt:lpstr>
      <vt:lpstr>Linux: Processes</vt:lpstr>
      <vt:lpstr>Linux: Processes</vt:lpstr>
      <vt:lpstr>Linux: Processes</vt:lpstr>
      <vt:lpstr>Linux: Processes: comands</vt:lpstr>
      <vt:lpstr>Linux: Pipes, redirection and exit codes</vt:lpstr>
      <vt:lpstr>Linux: Useful comands</vt:lpstr>
      <vt:lpstr>Linux: Dyalog APL</vt:lpstr>
      <vt:lpstr>Linux: Dyalog APL</vt:lpstr>
      <vt:lpstr>Linux: Dyalog APL</vt:lpstr>
      <vt:lpstr>Linux: Dyalog APL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Andy Shiers</cp:lastModifiedBy>
  <cp:revision>167</cp:revision>
  <dcterms:created xsi:type="dcterms:W3CDTF">2016-07-29T08:25:06Z</dcterms:created>
  <dcterms:modified xsi:type="dcterms:W3CDTF">2017-09-19T12:59:58Z</dcterms:modified>
</cp:coreProperties>
</file>