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embedTrueTypeFonts="1">
  <p:sldMasterIdLst>
    <p:sldMasterId id="2147483648" r:id="rId1"/>
  </p:sldMasterIdLst>
  <p:notesMasterIdLst>
    <p:notesMasterId r:id="rId72"/>
  </p:notesMasterIdLst>
  <p:handoutMasterIdLst>
    <p:handoutMasterId r:id="rId73"/>
  </p:handoutMasterIdLst>
  <p:sldIdLst>
    <p:sldId id="262" r:id="rId2"/>
    <p:sldId id="332" r:id="rId3"/>
    <p:sldId id="331" r:id="rId4"/>
    <p:sldId id="337" r:id="rId5"/>
    <p:sldId id="338" r:id="rId6"/>
    <p:sldId id="339" r:id="rId7"/>
    <p:sldId id="263" r:id="rId8"/>
    <p:sldId id="265" r:id="rId9"/>
    <p:sldId id="333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92" r:id="rId30"/>
    <p:sldId id="291" r:id="rId31"/>
    <p:sldId id="293" r:id="rId32"/>
    <p:sldId id="294" r:id="rId33"/>
    <p:sldId id="295" r:id="rId34"/>
    <p:sldId id="296" r:id="rId35"/>
    <p:sldId id="298" r:id="rId36"/>
    <p:sldId id="297" r:id="rId37"/>
    <p:sldId id="340" r:id="rId38"/>
    <p:sldId id="341" r:id="rId39"/>
    <p:sldId id="342" r:id="rId40"/>
    <p:sldId id="343" r:id="rId41"/>
    <p:sldId id="344" r:id="rId42"/>
    <p:sldId id="345" r:id="rId43"/>
    <p:sldId id="346" r:id="rId44"/>
    <p:sldId id="347" r:id="rId45"/>
    <p:sldId id="348" r:id="rId46"/>
    <p:sldId id="349" r:id="rId47"/>
    <p:sldId id="350" r:id="rId48"/>
    <p:sldId id="351" r:id="rId49"/>
    <p:sldId id="352" r:id="rId50"/>
    <p:sldId id="353" r:id="rId51"/>
    <p:sldId id="354" r:id="rId52"/>
    <p:sldId id="355" r:id="rId53"/>
    <p:sldId id="356" r:id="rId54"/>
    <p:sldId id="357" r:id="rId55"/>
    <p:sldId id="358" r:id="rId56"/>
    <p:sldId id="359" r:id="rId57"/>
    <p:sldId id="360" r:id="rId58"/>
    <p:sldId id="361" r:id="rId59"/>
    <p:sldId id="362" r:id="rId60"/>
    <p:sldId id="363" r:id="rId61"/>
    <p:sldId id="364" r:id="rId62"/>
    <p:sldId id="365" r:id="rId63"/>
    <p:sldId id="366" r:id="rId64"/>
    <p:sldId id="367" r:id="rId65"/>
    <p:sldId id="368" r:id="rId66"/>
    <p:sldId id="369" r:id="rId67"/>
    <p:sldId id="370" r:id="rId68"/>
    <p:sldId id="371" r:id="rId69"/>
    <p:sldId id="372" r:id="rId70"/>
    <p:sldId id="373" r:id="rId71"/>
  </p:sldIdLst>
  <p:sldSz cx="9144000" cy="5143500" type="screen16x9"/>
  <p:notesSz cx="6858000" cy="9144000"/>
  <p:embeddedFontLst>
    <p:embeddedFont>
      <p:font typeface="Titillium Web SemiBold" panose="020B0604020202020204" charset="0"/>
      <p:bold r:id="rId74"/>
      <p:boldItalic r:id="rId75"/>
    </p:embeddedFont>
    <p:embeddedFont>
      <p:font typeface="APL385 Unicode" panose="020B0709000202000203" pitchFamily="49" charset="0"/>
      <p:regular r:id="rId76"/>
    </p:embeddedFont>
    <p:embeddedFont>
      <p:font typeface="Calibri" panose="020F0502020204030204" pitchFamily="34" charset="0"/>
      <p:regular r:id="rId77"/>
      <p:bold r:id="rId78"/>
      <p:italic r:id="rId79"/>
      <p:boldItalic r:id="rId80"/>
    </p:embeddedFont>
    <p:embeddedFont>
      <p:font typeface="Titillium Web" panose="020B0604020202020204" charset="0"/>
      <p:regular r:id="rId81"/>
      <p:bold r:id="rId82"/>
      <p:italic r:id="rId83"/>
      <p:boldItalic r:id="rId84"/>
    </p:embeddedFont>
    <p:embeddedFont>
      <p:font typeface="Klavika Regular" panose="02000503000000000000" pitchFamily="2" charset="0"/>
      <p:regular r:id="rId8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EFBE"/>
    <a:srgbClr val="FF9421"/>
    <a:srgbClr val="494949"/>
    <a:srgbClr val="F6F6D9"/>
    <a:srgbClr val="7C7D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5" autoAdjust="0"/>
    <p:restoredTop sz="94689" autoAdjust="0"/>
  </p:normalViewPr>
  <p:slideViewPr>
    <p:cSldViewPr>
      <p:cViewPr varScale="1">
        <p:scale>
          <a:sx n="109" d="100"/>
          <a:sy n="109" d="100"/>
        </p:scale>
        <p:origin x="-605" y="-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109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3130" y="-86"/>
      </p:cViewPr>
      <p:guideLst>
        <p:guide orient="horz" pos="2880"/>
        <p:guide pos="2160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11.fntdata"/><Relationship Id="rId89" Type="http://schemas.openxmlformats.org/officeDocument/2006/relationships/tableStyles" Target="tableStyle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1.fntdata"/><Relationship Id="rId79" Type="http://schemas.openxmlformats.org/officeDocument/2006/relationships/font" Target="fonts/font6.fntdata"/><Relationship Id="rId5" Type="http://schemas.openxmlformats.org/officeDocument/2006/relationships/slide" Target="slides/slide4.xml"/><Relationship Id="rId90" Type="http://schemas.microsoft.com/office/2015/10/relationships/revisionInfo" Target="revisionInfo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80" Type="http://schemas.openxmlformats.org/officeDocument/2006/relationships/font" Target="fonts/font7.fntdata"/><Relationship Id="rId85" Type="http://schemas.openxmlformats.org/officeDocument/2006/relationships/font" Target="fonts/font1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font" Target="fonts/font2.fntdata"/><Relationship Id="rId83" Type="http://schemas.openxmlformats.org/officeDocument/2006/relationships/font" Target="fonts/font10.fntdata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handoutMaster" Target="handoutMasters/handoutMaster1.xml"/><Relationship Id="rId78" Type="http://schemas.openxmlformats.org/officeDocument/2006/relationships/font" Target="fonts/font5.fntdata"/><Relationship Id="rId81" Type="http://schemas.openxmlformats.org/officeDocument/2006/relationships/font" Target="fonts/font8.fntdata"/><Relationship Id="rId86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3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font" Target="fonts/font9.fntdata"/><Relationship Id="rId19" Type="http://schemas.openxmlformats.org/officeDocument/2006/relationships/slide" Target="slides/slide1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A6A3BD-28BD-4949-B52F-24E999822598}" type="datetimeFigureOut">
              <a:rPr lang="en-GB" smtClean="0"/>
              <a:t>18/09/2017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7370AB-76A5-41F1-9753-9FE7E667F0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47182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EAEF8A-5BB8-41C8-B8C2-160617C17EF4}" type="datetimeFigureOut">
              <a:rPr lang="en-GB" smtClean="0"/>
              <a:t>18/09/2017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20660A-27FD-4528-AE7F-EC6080404EE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2133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170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22651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67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70769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68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87508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fiona\Desktop\Dyalog '17\powerpoint template\castle-black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6655"/>
            <a:ext cx="9144000" cy="2970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94190" y="726546"/>
            <a:ext cx="3422716" cy="2160240"/>
          </a:xfrm>
        </p:spPr>
        <p:txBody>
          <a:bodyPr>
            <a:noAutofit/>
          </a:bodyPr>
          <a:lstStyle>
            <a:lvl1pPr algn="l">
              <a:defRPr sz="3600" b="1">
                <a:solidFill>
                  <a:srgbClr val="494949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en-US" dirty="0"/>
              <a:t>Title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5247075" y="1896676"/>
            <a:ext cx="3735415" cy="990110"/>
          </a:xfrm>
        </p:spPr>
        <p:txBody>
          <a:bodyPr anchor="ctr">
            <a:noAutofit/>
          </a:bodyPr>
          <a:lstStyle>
            <a:lvl1pPr marL="0" indent="0" algn="l">
              <a:buNone/>
              <a:defRPr sz="2800" baseline="0">
                <a:solidFill>
                  <a:srgbClr val="494949"/>
                </a:solidFill>
                <a:latin typeface="Titillium Web SemiBold" panose="00000700000000000000" pitchFamily="2" charset="0"/>
              </a:defRPr>
            </a:lvl1pPr>
          </a:lstStyle>
          <a:p>
            <a:pPr lvl="0"/>
            <a:r>
              <a:rPr lang="en-US" dirty="0"/>
              <a:t>Presenter(s)</a:t>
            </a:r>
            <a:endParaRPr lang="en-GB" dirty="0"/>
          </a:p>
        </p:txBody>
      </p:sp>
      <p:pic>
        <p:nvPicPr>
          <p:cNvPr id="2051" name="Picture 3" descr="U:\admin\conference\Dyalog17\Logo\Text_DYALOG Elsinor 2017-right_PATH.emf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7125" y="726545"/>
            <a:ext cx="3059112" cy="1042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fiona\Desktop\Dyalog '17\powerpoint template\littleShip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7445" y="4236935"/>
            <a:ext cx="483991" cy="394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3" name="Rounded Rectangle 2"/>
          <p:cNvSpPr/>
          <p:nvPr userDrawn="1"/>
        </p:nvSpPr>
        <p:spPr>
          <a:xfrm>
            <a:off x="8616917" y="51470"/>
            <a:ext cx="405045" cy="27003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F54716B-73FF-4862-A6D6-6052958B0D12}"/>
              </a:ext>
            </a:extLst>
          </p:cNvPr>
          <p:cNvSpPr txBox="1"/>
          <p:nvPr userDrawn="1"/>
        </p:nvSpPr>
        <p:spPr>
          <a:xfrm>
            <a:off x="1106614" y="4776995"/>
            <a:ext cx="8001890" cy="307777"/>
          </a:xfrm>
          <a:prstGeom prst="rect">
            <a:avLst/>
          </a:prstGeom>
          <a:solidFill>
            <a:srgbClr val="FF9421"/>
          </a:solidFill>
        </p:spPr>
        <p:txBody>
          <a:bodyPr wrap="square" rtlCol="0">
            <a:spAutoFit/>
          </a:bodyPr>
          <a:lstStyle/>
          <a:p>
            <a:pPr algn="r"/>
            <a:endParaRPr lang="en-GB" sz="1400" b="1" dirty="0">
              <a:solidFill>
                <a:schemeClr val="bg1"/>
              </a:solidFill>
              <a:latin typeface="Klavika Regular" panose="020005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940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1530" y="1224124"/>
            <a:ext cx="6174000" cy="3394472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  <a:lvl2pPr marL="717550" indent="-355600">
              <a:buSzPct val="60000"/>
              <a:buFont typeface="Courier New" panose="02070309020205020404" pitchFamily="49" charset="0"/>
              <a:buChar char="o"/>
              <a:defRPr/>
            </a:lvl2pPr>
            <a:lvl3pPr marL="1079500" indent="-361950">
              <a:buFont typeface="Wingdings" panose="05000000000000000000" pitchFamily="2" charset="2"/>
              <a:buChar char="§"/>
              <a:defRPr/>
            </a:lvl3pPr>
            <a:lvl4pPr marL="1433513" indent="-354013">
              <a:buFont typeface="Calibri" panose="020F0502020204030204" pitchFamily="34" charset="0"/>
              <a:buChar char="–"/>
              <a:defRPr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7395" y="3876895"/>
            <a:ext cx="906523" cy="741701"/>
          </a:xfrm>
          <a:prstGeom prst="rect">
            <a:avLst/>
          </a:prstGeom>
        </p:spPr>
      </p:pic>
      <p:sp>
        <p:nvSpPr>
          <p:cNvPr id="7" name="Content Placeholder 2"/>
          <p:cNvSpPr>
            <a:spLocks noGrp="1"/>
          </p:cNvSpPr>
          <p:nvPr>
            <p:ph idx="10" hasCustomPrompt="1"/>
          </p:nvPr>
        </p:nvSpPr>
        <p:spPr>
          <a:xfrm>
            <a:off x="6642229" y="1220995"/>
            <a:ext cx="2078545" cy="2520885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800"/>
            </a:lvl1pPr>
            <a:lvl2pPr marL="717550" indent="-355600">
              <a:buSzPct val="60000"/>
              <a:buFont typeface="Courier New" panose="02070309020205020404" pitchFamily="49" charset="0"/>
              <a:buChar char="o"/>
              <a:defRPr/>
            </a:lvl2pPr>
            <a:lvl3pPr marL="1079500" indent="-361950">
              <a:buFont typeface="Wingdings" panose="05000000000000000000" pitchFamily="2" charset="2"/>
              <a:buChar char="§"/>
              <a:defRPr/>
            </a:lvl3pPr>
            <a:lvl4pPr marL="1433513" indent="-354013">
              <a:buFont typeface="Calibri" panose="020F0502020204030204" pitchFamily="34" charset="0"/>
              <a:buChar char="–"/>
              <a:defRPr/>
            </a:lvl4pPr>
          </a:lstStyle>
          <a:p>
            <a:r>
              <a:rPr lang="da-DK" dirty="0"/>
              <a:t>Space here </a:t>
            </a:r>
            <a:br>
              <a:rPr lang="da-DK" dirty="0"/>
            </a:br>
            <a:r>
              <a:rPr lang="da-DK" dirty="0"/>
              <a:t>for code </a:t>
            </a:r>
            <a:r>
              <a:rPr lang="da-DK" dirty="0">
                <a:latin typeface="APL385 Unicode" panose="020B0709000202000203" pitchFamily="49" charset="0"/>
              </a:rPr>
              <a:t>{⍺+⍵}</a:t>
            </a:r>
            <a:r>
              <a:rPr lang="da-DK" dirty="0"/>
              <a:t/>
            </a:r>
            <a:br>
              <a:rPr lang="da-DK" dirty="0"/>
            </a:br>
            <a:r>
              <a:rPr lang="da-DK" dirty="0"/>
              <a:t>pictures</a:t>
            </a:r>
            <a:br>
              <a:rPr lang="da-DK" dirty="0"/>
            </a:br>
            <a:r>
              <a:rPr lang="da-DK" dirty="0"/>
              <a:t>etc.</a:t>
            </a:r>
          </a:p>
        </p:txBody>
      </p:sp>
    </p:spTree>
    <p:extLst>
      <p:ext uri="{BB962C8B-B14F-4D97-AF65-F5344CB8AC3E}">
        <p14:creationId xmlns:p14="http://schemas.microsoft.com/office/powerpoint/2010/main" val="2318352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573528"/>
            <a:ext cx="8363272" cy="594066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7395" y="3876895"/>
            <a:ext cx="906523" cy="741701"/>
          </a:xfrm>
          <a:prstGeom prst="rect">
            <a:avLst/>
          </a:prstGeom>
        </p:spPr>
      </p:pic>
      <p:sp>
        <p:nvSpPr>
          <p:cNvPr id="10" name="Content Placeholder 2"/>
          <p:cNvSpPr>
            <a:spLocks noGrp="1"/>
          </p:cNvSpPr>
          <p:nvPr>
            <p:ph idx="1" hasCustomPrompt="1"/>
          </p:nvPr>
        </p:nvSpPr>
        <p:spPr>
          <a:xfrm>
            <a:off x="323528" y="1200151"/>
            <a:ext cx="4068452" cy="3394472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  <a:lvl2pPr marL="819150" indent="-457200">
              <a:buSzPct val="60000"/>
              <a:buFont typeface="Courier New" panose="02070309020205020404" pitchFamily="49" charset="0"/>
              <a:buChar char="o"/>
              <a:defRPr/>
            </a:lvl2pPr>
            <a:lvl3pPr marL="1079500" indent="-361950">
              <a:buFont typeface="Wingdings" panose="05000000000000000000" pitchFamily="2" charset="2"/>
              <a:buChar char="§"/>
              <a:defRPr/>
            </a:lvl3pPr>
            <a:lvl4pPr marL="1433513" indent="-354013">
              <a:buFont typeface="Calibri" panose="020F0502020204030204" pitchFamily="34" charset="0"/>
              <a:buChar char="–"/>
              <a:defRPr/>
            </a:lvl4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0" hasCustomPrompt="1"/>
          </p:nvPr>
        </p:nvSpPr>
        <p:spPr>
          <a:xfrm>
            <a:off x="4618348" y="1200151"/>
            <a:ext cx="4068452" cy="3394472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  <a:lvl2pPr marL="717550" indent="-355600">
              <a:buSzPct val="60000"/>
              <a:buFont typeface="Courier New" panose="02070309020205020404" pitchFamily="49" charset="0"/>
              <a:buChar char="o"/>
              <a:defRPr/>
            </a:lvl2pPr>
            <a:lvl3pPr marL="1079500" indent="-361950">
              <a:buFont typeface="Wingdings" panose="05000000000000000000" pitchFamily="2" charset="2"/>
              <a:buChar char="§"/>
              <a:defRPr/>
            </a:lvl3pPr>
            <a:lvl4pPr marL="1433513" indent="-354013">
              <a:buFont typeface="Calibri" panose="020F0502020204030204" pitchFamily="34" charset="0"/>
              <a:buChar char="–"/>
              <a:defRPr/>
            </a:lvl4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414322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7395" y="3876895"/>
            <a:ext cx="906523" cy="741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472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7395" y="3876895"/>
            <a:ext cx="906523" cy="741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694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23528" y="573528"/>
            <a:ext cx="8363272" cy="594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3528" y="1200151"/>
            <a:ext cx="8363272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9" name="Date Placeholder 3"/>
          <p:cNvSpPr txBox="1">
            <a:spLocks/>
          </p:cNvSpPr>
          <p:nvPr userDrawn="1"/>
        </p:nvSpPr>
        <p:spPr>
          <a:xfrm>
            <a:off x="8388424" y="0"/>
            <a:ext cx="720080" cy="3575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2000" b="0" kern="1200">
                <a:solidFill>
                  <a:schemeClr val="bg1"/>
                </a:solidFill>
                <a:latin typeface="Klavika Medium" panose="02000603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02EDF88B-1B61-4481-9BD6-D2E23BF0DCD8}" type="slidenum">
              <a:rPr lang="en-GB" sz="1600" smtClean="0">
                <a:latin typeface="Titillium Web" panose="00000500000000000000" pitchFamily="2" charset="0"/>
              </a:rPr>
              <a:t>‹#›</a:t>
            </a:fld>
            <a:endParaRPr lang="en-GB" sz="1600" dirty="0">
              <a:latin typeface="Titillium Web" panose="00000500000000000000" pitchFamily="2" charset="0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1500" y="4776995"/>
            <a:ext cx="10351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0" dirty="0">
                <a:solidFill>
                  <a:schemeClr val="bg1"/>
                </a:solidFill>
                <a:latin typeface="Titillium Web SemiBold" panose="00000700000000000000" pitchFamily="2" charset="0"/>
              </a:rPr>
              <a:t>#dyalog17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0E59278-C495-4A54-A3EC-8F0D9681D706}"/>
              </a:ext>
            </a:extLst>
          </p:cNvPr>
          <p:cNvSpPr txBox="1"/>
          <p:nvPr userDrawn="1"/>
        </p:nvSpPr>
        <p:spPr>
          <a:xfrm>
            <a:off x="1106614" y="4776995"/>
            <a:ext cx="80018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a-DK" sz="1400" b="0" dirty="0">
                <a:solidFill>
                  <a:schemeClr val="bg1"/>
                </a:solidFill>
                <a:latin typeface="Titillium Web SemiBold" panose="00000700000000000000" pitchFamily="2" charset="0"/>
              </a:rPr>
              <a:t>TP2 – Amazon AppStream 2.0</a:t>
            </a:r>
            <a:endParaRPr lang="en-GB" sz="1400" b="0" dirty="0">
              <a:solidFill>
                <a:schemeClr val="bg1"/>
              </a:solidFill>
              <a:latin typeface="Titillium Web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1740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0" r:id="rId2"/>
    <p:sldLayoutId id="2147483652" r:id="rId3"/>
    <p:sldLayoutId id="2147483654" r:id="rId4"/>
    <p:sldLayoutId id="2147483655" r:id="rId5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FF942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rgbClr val="FF9421"/>
        </a:buClr>
        <a:buSzPct val="60000"/>
        <a:buFont typeface="Courier New" panose="02070309020205020404" pitchFamily="49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rgbClr val="FF9421"/>
        </a:buClr>
        <a:buSzPct val="75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rgbClr val="FF9421"/>
        </a:buClr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spcBef>
          <a:spcPct val="20000"/>
        </a:spcBef>
        <a:buClr>
          <a:srgbClr val="FF9421"/>
        </a:buClr>
        <a:buFont typeface="Calibri" panose="020F050202020403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hyperlink" Target="https://aws.amazon.com/appstream2/pricing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Cloud</a:t>
            </a:r>
            <a:br>
              <a:rPr lang="en-GB" dirty="0"/>
            </a:br>
            <a:r>
              <a:rPr lang="en-GB" dirty="0"/>
              <a:t>Development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Andy </a:t>
            </a:r>
            <a:r>
              <a:rPr lang="en-GB" dirty="0" err="1"/>
              <a:t>Shiers</a:t>
            </a:r>
            <a:r>
              <a:rPr lang="en-GB" dirty="0"/>
              <a:t/>
            </a:r>
            <a:br>
              <a:rPr lang="en-GB" dirty="0"/>
            </a:br>
            <a:r>
              <a:rPr lang="en-GB" dirty="0"/>
              <a:t>Morten Kromberg</a:t>
            </a:r>
          </a:p>
        </p:txBody>
      </p:sp>
    </p:spTree>
    <p:extLst>
      <p:ext uri="{BB962C8B-B14F-4D97-AF65-F5344CB8AC3E}">
        <p14:creationId xmlns:p14="http://schemas.microsoft.com/office/powerpoint/2010/main" val="26387985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0308EBBD-7309-41C6-9B99-3D2F8B75C9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206" y="0"/>
            <a:ext cx="7707588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8470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33D0D231-C007-4F83-8C11-D6EC794F2C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206" y="0"/>
            <a:ext cx="7707588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1463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F5061E37-9052-44BE-A720-250582C886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206" y="0"/>
            <a:ext cx="7707588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7237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5978334-3FAB-473F-8E3D-A3C180B5B2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205" y="0"/>
            <a:ext cx="822359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8467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D7793A1-81EC-460C-B43D-A079559958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199" y="0"/>
            <a:ext cx="714160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6907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A51B1B1-1AE8-497E-BC63-1F983C9A8D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648" y="0"/>
            <a:ext cx="690270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5156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DCD34C6C-735D-4174-B708-544FAC3879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958" y="0"/>
            <a:ext cx="748608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8044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55A607A6-55CB-4AF1-A038-91391FD98B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958" y="0"/>
            <a:ext cx="748608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5447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4A920836-1F17-4402-AC44-BC61C4FA8E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583" y="0"/>
            <a:ext cx="722683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1483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9829AB2-0692-48B3-84FC-21EA151CA7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583" y="0"/>
            <a:ext cx="722683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492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72B9FCC-2EA8-46EB-93C7-098349C49B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F976854-4527-44D4-867A-1BE289A770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FAD75D95-BE35-402C-8DD1-93D0BFF65BE8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1026" name="Picture 2" descr="Image result for amazon appstream 2.0">
            <a:extLst>
              <a:ext uri="{FF2B5EF4-FFF2-40B4-BE49-F238E27FC236}">
                <a16:creationId xmlns:a16="http://schemas.microsoft.com/office/drawing/2014/main" xmlns="" id="{1BB93FC4-7641-4B8E-A8C6-8A7478FDD5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665" y="951570"/>
            <a:ext cx="6076950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78607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9E72BD41-5091-418B-86B7-A84CB697C8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583" y="0"/>
            <a:ext cx="722683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247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104AA037-8FBE-414B-B625-1607CAE5EE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583" y="0"/>
            <a:ext cx="722683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2193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8967CFC-C6A5-4466-A79A-891391C591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583" y="0"/>
            <a:ext cx="722683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0384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CA48863D-0CFC-4F64-AB81-DCE20D6A45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583" y="0"/>
            <a:ext cx="722683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5690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2A8097B8-61FA-4392-A9C7-6D17826D71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583" y="0"/>
            <a:ext cx="722683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3100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69561120-34A0-41CD-8898-10B210CFD2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538" y="0"/>
            <a:ext cx="7220923" cy="5143500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xmlns="" id="{09AB3D67-43BF-41D7-BC75-302AAC979CF2}"/>
              </a:ext>
            </a:extLst>
          </p:cNvPr>
          <p:cNvSpPr/>
          <p:nvPr/>
        </p:nvSpPr>
        <p:spPr>
          <a:xfrm>
            <a:off x="4346974" y="1761660"/>
            <a:ext cx="315035" cy="31503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DC8B146-DE60-42E3-A1FA-94692122436F}"/>
              </a:ext>
            </a:extLst>
          </p:cNvPr>
          <p:cNvSpPr txBox="1"/>
          <p:nvPr/>
        </p:nvSpPr>
        <p:spPr>
          <a:xfrm>
            <a:off x="3968387" y="2031690"/>
            <a:ext cx="585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>
                <a:solidFill>
                  <a:schemeClr val="tx2"/>
                </a:solidFill>
              </a:rPr>
              <a:t>NB!</a:t>
            </a:r>
          </a:p>
        </p:txBody>
      </p:sp>
    </p:spTree>
    <p:extLst>
      <p:ext uri="{BB962C8B-B14F-4D97-AF65-F5344CB8AC3E}">
        <p14:creationId xmlns:p14="http://schemas.microsoft.com/office/powerpoint/2010/main" val="557235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B7E9EC1-E370-41E2-A53B-3DA994085E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474" y="0"/>
            <a:ext cx="706705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7082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750C1291-AB19-4CBC-98EB-42C431FC36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474" y="0"/>
            <a:ext cx="706705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8758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5CAB8833-267F-4402-81CC-66FD90E9B3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538" y="0"/>
            <a:ext cx="722092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26344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2A450CAF-6A04-4266-A104-830F164F98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538" y="0"/>
            <a:ext cx="7220923" cy="5143500"/>
          </a:xfrm>
          <a:prstGeom prst="rect">
            <a:avLst/>
          </a:prstGeom>
        </p:spPr>
      </p:pic>
      <p:sp>
        <p:nvSpPr>
          <p:cNvPr id="7" name="Arrow: Right 6">
            <a:extLst>
              <a:ext uri="{FF2B5EF4-FFF2-40B4-BE49-F238E27FC236}">
                <a16:creationId xmlns:a16="http://schemas.microsoft.com/office/drawing/2014/main" xmlns="" id="{AD9886C0-124F-4059-A5E1-2730F5F10F0C}"/>
              </a:ext>
            </a:extLst>
          </p:cNvPr>
          <p:cNvSpPr/>
          <p:nvPr/>
        </p:nvSpPr>
        <p:spPr>
          <a:xfrm rot="19522555">
            <a:off x="6836760" y="389055"/>
            <a:ext cx="627375" cy="405045"/>
          </a:xfrm>
          <a:prstGeom prst="rightArrow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AFA5659B-317A-42A8-8A72-350641938A2F}"/>
              </a:ext>
            </a:extLst>
          </p:cNvPr>
          <p:cNvSpPr/>
          <p:nvPr/>
        </p:nvSpPr>
        <p:spPr>
          <a:xfrm>
            <a:off x="5337085" y="681540"/>
            <a:ext cx="1620180" cy="585065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200" dirty="0"/>
              <a:t>Pop-ups were blocked on this page </a:t>
            </a:r>
            <a:br>
              <a:rPr lang="da-DK" sz="1200" dirty="0"/>
            </a:br>
            <a:r>
              <a:rPr lang="da-DK" sz="1200" dirty="0"/>
              <a:t>(20 minute delay)</a:t>
            </a:r>
          </a:p>
        </p:txBody>
      </p:sp>
    </p:spTree>
    <p:extLst>
      <p:ext uri="{BB962C8B-B14F-4D97-AF65-F5344CB8AC3E}">
        <p14:creationId xmlns:p14="http://schemas.microsoft.com/office/powerpoint/2010/main" val="611820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Amazon AppStream 2.0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1530" y="1224124"/>
            <a:ext cx="5625625" cy="3394472"/>
          </a:xfrm>
        </p:spPr>
        <p:txBody>
          <a:bodyPr>
            <a:normAutofit fontScale="85000" lnSpcReduction="10000"/>
          </a:bodyPr>
          <a:lstStyle/>
          <a:p>
            <a:r>
              <a:rPr lang="en-GB" dirty="0"/>
              <a:t>Streams Microsoft Desktops to</a:t>
            </a:r>
            <a:br>
              <a:rPr lang="en-GB" dirty="0"/>
            </a:br>
            <a:r>
              <a:rPr lang="en-GB" dirty="0"/>
              <a:t>an HTML5-capable Browser</a:t>
            </a:r>
          </a:p>
          <a:p>
            <a:r>
              <a:rPr lang="en-GB" dirty="0"/>
              <a:t>Supports any application that can run on Microsoft Windows Server 2012 R2</a:t>
            </a:r>
          </a:p>
          <a:p>
            <a:r>
              <a:rPr lang="en-GB" dirty="0"/>
              <a:t>Use cases</a:t>
            </a:r>
          </a:p>
          <a:p>
            <a:pPr lvl="1"/>
            <a:r>
              <a:rPr lang="en-GB" dirty="0"/>
              <a:t>Protect IP by not installing on client machines</a:t>
            </a:r>
          </a:p>
          <a:p>
            <a:pPr lvl="1"/>
            <a:r>
              <a:rPr lang="en-GB" dirty="0"/>
              <a:t>Avoid installs for demos / courses</a:t>
            </a:r>
          </a:p>
          <a:p>
            <a:pPr lvl="1"/>
            <a:r>
              <a:rPr lang="en-GB" dirty="0"/>
              <a:t>Web-enable old Windows apps</a:t>
            </a:r>
          </a:p>
          <a:p>
            <a:pPr lvl="1"/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da-DK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44E1CC3A-0553-4D25-9642-64B350513D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2100" y="1230130"/>
            <a:ext cx="2578801" cy="161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01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6F01E33-1FB1-4213-983C-0DB949D7DF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538" y="0"/>
            <a:ext cx="722092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76234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7FC3444-AFF4-473E-A1FB-B213C96945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538" y="0"/>
            <a:ext cx="722092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3162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4C36C82E-102B-4B3F-A762-5807CCB997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538" y="0"/>
            <a:ext cx="722092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61341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9B8D50D0-C9AB-4FC7-A2EB-C60DB9A188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538" y="0"/>
            <a:ext cx="722092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5119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48C6ED3F-EF43-44BA-AC3D-32C6AC86D8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538" y="0"/>
            <a:ext cx="722092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50196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982EAC9-BA3E-4AE0-8C1A-6D034EF326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Reboot after install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B28298E-48F5-437E-9518-BB8D6946DF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Wait 5 minutes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4A7F977F-7C29-421B-9A8D-7034C8783502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219402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D47C7F40-A651-42A9-8274-63C3A1E97C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538" y="0"/>
            <a:ext cx="722092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22680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3C4CD950-A130-4266-947F-2E64B3BA9C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538" y="0"/>
            <a:ext cx="722092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12917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9453109E-A0CA-4E46-9C7A-C28EB8D114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538" y="0"/>
            <a:ext cx="722092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62818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02AD1CB7-B464-45A2-AD69-4D0F600DA1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538" y="0"/>
            <a:ext cx="7220923" cy="5143500"/>
          </a:xfrm>
          <a:prstGeom prst="rect">
            <a:avLst/>
          </a:prstGeom>
        </p:spPr>
      </p:pic>
      <p:sp>
        <p:nvSpPr>
          <p:cNvPr id="3" name="Arrow: Right 2">
            <a:extLst>
              <a:ext uri="{FF2B5EF4-FFF2-40B4-BE49-F238E27FC236}">
                <a16:creationId xmlns:a16="http://schemas.microsoft.com/office/drawing/2014/main" xmlns="" id="{E910323D-7258-4F1B-83F8-E02012E2BCE1}"/>
              </a:ext>
            </a:extLst>
          </p:cNvPr>
          <p:cNvSpPr/>
          <p:nvPr/>
        </p:nvSpPr>
        <p:spPr>
          <a:xfrm rot="19522555" flipH="1">
            <a:off x="1346384" y="1318214"/>
            <a:ext cx="624742" cy="405045"/>
          </a:xfrm>
          <a:prstGeom prst="rightArrow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1CCBD5A5-BD04-4A9A-ADCE-35C39246DD92}"/>
              </a:ext>
            </a:extLst>
          </p:cNvPr>
          <p:cNvSpPr/>
          <p:nvPr/>
        </p:nvSpPr>
        <p:spPr>
          <a:xfrm>
            <a:off x="1826695" y="816555"/>
            <a:ext cx="1620180" cy="585065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200" dirty="0"/>
              <a:t>Launch</a:t>
            </a:r>
            <a:br>
              <a:rPr lang="da-DK" sz="1200" dirty="0"/>
            </a:br>
            <a:r>
              <a:rPr lang="da-DK" sz="1200" dirty="0"/>
              <a:t>"Image Assistant"</a:t>
            </a:r>
          </a:p>
        </p:txBody>
      </p:sp>
    </p:spTree>
    <p:extLst>
      <p:ext uri="{BB962C8B-B14F-4D97-AF65-F5344CB8AC3E}">
        <p14:creationId xmlns:p14="http://schemas.microsoft.com/office/powerpoint/2010/main" val="21316792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EC33D1F-43C4-4638-8E88-5FF7167BFC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8F1F956-4FB1-42E0-B9AD-3669D77AB2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4754153E-A484-48F1-AA83-873BC486F368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8D1B06F-5111-4044-9F6F-22DFD112DD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1710" y="0"/>
            <a:ext cx="615569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35282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3CFC7D0-4FE8-418C-82FB-E58D612675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538" y="0"/>
            <a:ext cx="722092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77230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59F0737-4072-442B-B790-8D7457744F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538" y="0"/>
            <a:ext cx="722092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90400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945A6B8-4DC2-4186-88EE-3FD6AA8F1B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538" y="0"/>
            <a:ext cx="722092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32488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221D56CD-75F7-4C6C-AF52-8F913B0177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538" y="0"/>
            <a:ext cx="722092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09625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6463A9F-BD8E-4959-814B-D9EE5BD32E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538" y="0"/>
            <a:ext cx="722092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1672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0FA2C8DA-8C05-46B7-91DA-B473156618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538" y="0"/>
            <a:ext cx="722092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09085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6A263CD-4697-4323-82B4-0B4434512C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538" y="0"/>
            <a:ext cx="722092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97888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221D56CD-75F7-4C6C-AF52-8F913B0177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538" y="0"/>
            <a:ext cx="722092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60362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470A358-9720-4A2D-80DC-32BF53CFC0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538" y="0"/>
            <a:ext cx="722092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5931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C44A0223-2218-473E-ABE5-98DE916517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538" y="0"/>
            <a:ext cx="722092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106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61FC0DF-1AD1-41BB-9E95-5A551BF456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8074A30-D4C8-4AD8-BFF0-6A6A406CA7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16FAFDB-C882-43C8-A2F1-33663FAA4FA2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6CC087DC-8CE4-4FD9-9FFD-20E7E55579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8826" y="0"/>
            <a:ext cx="5566348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35502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1C6F215-57FC-4255-B069-4BF0F94622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538" y="0"/>
            <a:ext cx="722092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31833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16F5B3FB-0AFD-45DC-8FB7-8431AEA956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538" y="0"/>
            <a:ext cx="722092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58525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A6FC734-DE77-48C6-8F72-93173134CF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538" y="0"/>
            <a:ext cx="722092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25312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F9565756-FB0C-4138-A998-7A0EF3EADE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538" y="0"/>
            <a:ext cx="7220923" cy="5143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807F8FC-9067-49DE-B2F0-542AC9DEEAFC}"/>
              </a:ext>
            </a:extLst>
          </p:cNvPr>
          <p:cNvSpPr txBox="1"/>
          <p:nvPr/>
        </p:nvSpPr>
        <p:spPr>
          <a:xfrm>
            <a:off x="3266855" y="2661760"/>
            <a:ext cx="1863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dirty="0"/>
              <a:t>(Wait 20 minutes)</a:t>
            </a:r>
          </a:p>
        </p:txBody>
      </p:sp>
    </p:spTree>
    <p:extLst>
      <p:ext uri="{BB962C8B-B14F-4D97-AF65-F5344CB8AC3E}">
        <p14:creationId xmlns:p14="http://schemas.microsoft.com/office/powerpoint/2010/main" val="1191444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021C6398-2631-4B98-BAAF-090CCCEA23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538" y="0"/>
            <a:ext cx="722092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52163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96CA10FA-D9FD-475F-BCC3-FAA016ED0A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538" y="0"/>
            <a:ext cx="722092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8354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0851EE88-8303-4843-873D-49B8531031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538" y="0"/>
            <a:ext cx="722092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75784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CD61AA9E-76E4-4FA0-BA2D-D71A2FE0DF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6075" y="0"/>
            <a:ext cx="55118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910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C66759E5-1620-4F4A-9136-0B0D9FE193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538" y="0"/>
            <a:ext cx="722092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67823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4F529CD8-B1C7-4F4C-B644-6D1F747F87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538" y="0"/>
            <a:ext cx="722092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4646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731EC3F-7D03-4123-981B-1831C81E6C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8EAC559-9C2F-4230-B01C-3B8CFDCD3A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00A0A678-8B4C-46ED-9FAB-8BEA65E9C2C5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BBC9FE89-DA3A-4168-BE2D-8771F3C1C9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936" y="0"/>
            <a:ext cx="795012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70557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CE29695-BFAE-4E3C-B4A5-D1DAE41C8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That was a bit disappointing...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CE5ACE1-FCC7-491D-8753-1DA8F72F86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da-DK" dirty="0"/>
              <a:t>I discovered that...</a:t>
            </a:r>
          </a:p>
          <a:p>
            <a:r>
              <a:rPr lang="da-DK" dirty="0"/>
              <a:t>I needed to redefine the fleet to use my new image</a:t>
            </a:r>
          </a:p>
          <a:p>
            <a:pPr lvl="1"/>
            <a:r>
              <a:rPr lang="da-DK" dirty="0"/>
              <a:t>Thanks, Gil!</a:t>
            </a:r>
          </a:p>
          <a:p>
            <a:r>
              <a:rPr lang="da-DK" dirty="0"/>
              <a:t>I had defined application from shortcut on the Administrator Desktop, inaccessible</a:t>
            </a:r>
            <a:r>
              <a:rPr lang="da-DK" baseline="0" dirty="0"/>
              <a:t> to other users</a:t>
            </a:r>
          </a:p>
          <a:p>
            <a:pPr lvl="1"/>
            <a:r>
              <a:rPr lang="da-DK" dirty="0"/>
              <a:t>...moved shortcut to root of C:\</a:t>
            </a:r>
          </a:p>
          <a:p>
            <a:endParaRPr lang="da-DK" dirty="0"/>
          </a:p>
          <a:p>
            <a:endParaRPr lang="da-DK" dirty="0"/>
          </a:p>
          <a:p>
            <a:pPr marL="0" indent="0">
              <a:buNone/>
            </a:pPr>
            <a:endParaRPr lang="da-DK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A423D7D8-E9B5-490E-BEF2-6CE5B863535A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FAD74C11-157F-4F2F-BA50-C022BB1ABF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6895" y="-38540"/>
            <a:ext cx="6503799" cy="5143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B9826426-8C5D-44AC-9751-B56CFAD3DC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6895" y="0"/>
            <a:ext cx="6236218" cy="5143500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xmlns="" id="{D2AD6D33-ADDA-429B-B920-30B21B4BC140}"/>
              </a:ext>
            </a:extLst>
          </p:cNvPr>
          <p:cNvSpPr/>
          <p:nvPr/>
        </p:nvSpPr>
        <p:spPr>
          <a:xfrm>
            <a:off x="5472100" y="1779662"/>
            <a:ext cx="2385265" cy="47705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38338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  <p:bldP spid="7" grpId="1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C66759E5-1620-4F4A-9136-0B0D9FE193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538" y="0"/>
            <a:ext cx="722092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389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D860A563-53AF-4D3F-A054-405C5F9AE0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513" y="0"/>
            <a:ext cx="708497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60003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10E6970-4F05-45D4-A58C-01026815B2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4841" y="0"/>
            <a:ext cx="6554318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59819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CBB01CF-072C-4FAB-8FC7-FE5451597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11A9667-951C-492E-A618-3E993789BF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640" y="2121700"/>
            <a:ext cx="6174000" cy="245189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da-DK" sz="6600" dirty="0"/>
              <a:t>Success!!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ABA186E5-B25D-4945-853A-9871092BCA80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4858335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758EE8D0-7FBD-4E92-81D8-2B12340DFE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4841" y="0"/>
            <a:ext cx="6554318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87079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1BBD903-ED5B-429B-922A-3C98F1D7BA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551" y="0"/>
            <a:ext cx="682289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25414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82E5CE1-F380-42B1-AAD7-0DBC03AC62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The User Experience...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D1F245D-CAE7-40F4-97CC-6054C96E0A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da-DK" dirty="0"/>
              <a:t>1 day signing up and understanding that</a:t>
            </a:r>
          </a:p>
          <a:p>
            <a:pPr lvl="1"/>
            <a:r>
              <a:rPr lang="da-DK" dirty="0"/>
              <a:t>My quotas were zero</a:t>
            </a:r>
          </a:p>
          <a:p>
            <a:pPr lvl="1"/>
            <a:r>
              <a:rPr lang="da-DK" dirty="0"/>
              <a:t>That this was apparently intentional(!)</a:t>
            </a:r>
          </a:p>
          <a:p>
            <a:pPr lvl="1"/>
            <a:r>
              <a:rPr lang="da-DK" dirty="0"/>
              <a:t>How to complain about it</a:t>
            </a:r>
          </a:p>
          <a:p>
            <a:r>
              <a:rPr lang="da-DK" dirty="0"/>
              <a:t>4 days waiting for resolution</a:t>
            </a:r>
          </a:p>
          <a:p>
            <a:pPr lvl="1"/>
            <a:r>
              <a:rPr lang="da-DK" dirty="0"/>
              <a:t>Needed to chase Amazon</a:t>
            </a:r>
          </a:p>
          <a:p>
            <a:pPr lvl="1"/>
            <a:r>
              <a:rPr lang="da-DK" dirty="0"/>
              <a:t>Ready to give up on Wednesday morning</a:t>
            </a:r>
          </a:p>
          <a:p>
            <a:r>
              <a:rPr lang="da-DK" dirty="0"/>
              <a:t>After quotas resolved: </a:t>
            </a:r>
          </a:p>
          <a:p>
            <a:pPr lvl="1"/>
            <a:r>
              <a:rPr lang="da-DK" dirty="0"/>
              <a:t>Only 2-3 hours setting up, but</a:t>
            </a:r>
          </a:p>
          <a:p>
            <a:pPr lvl="1"/>
            <a:r>
              <a:rPr lang="da-DK" dirty="0"/>
              <a:t>If I wasn't an experienced hack, and didn't have access to chat with Gilgamesh, I might have given up</a:t>
            </a:r>
          </a:p>
          <a:p>
            <a:pPr lvl="1"/>
            <a:r>
              <a:rPr lang="da-DK" dirty="0"/>
              <a:t>Error messages not really very helpful</a:t>
            </a:r>
          </a:p>
          <a:p>
            <a:r>
              <a:rPr lang="da-DK" dirty="0"/>
              <a:t>But now I feel it was all pretty cool and it might be useful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A291F17-E7D2-4557-A360-30383721F404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60866217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Amazon AppStream 2.0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1530" y="1224124"/>
            <a:ext cx="5625625" cy="3394472"/>
          </a:xfrm>
        </p:spPr>
        <p:txBody>
          <a:bodyPr>
            <a:normAutofit fontScale="85000" lnSpcReduction="10000"/>
          </a:bodyPr>
          <a:lstStyle/>
          <a:p>
            <a:r>
              <a:rPr lang="en-GB" dirty="0"/>
              <a:t>Streams Microsoft Remote Desktop to an HTML5-capable Browser</a:t>
            </a:r>
          </a:p>
          <a:p>
            <a:r>
              <a:rPr lang="en-GB" dirty="0"/>
              <a:t>Supports any application that can run on Microsoft Windows Server 2012 R2 OS.</a:t>
            </a:r>
          </a:p>
          <a:p>
            <a:r>
              <a:rPr lang="en-GB" dirty="0"/>
              <a:t>Use cases</a:t>
            </a:r>
          </a:p>
          <a:p>
            <a:pPr lvl="1"/>
            <a:r>
              <a:rPr lang="en-GB" dirty="0"/>
              <a:t>Protect IP by not installing on client machines</a:t>
            </a:r>
          </a:p>
          <a:p>
            <a:pPr lvl="1"/>
            <a:r>
              <a:rPr lang="en-GB" dirty="0"/>
              <a:t>Avoid installs for demos / courses</a:t>
            </a:r>
          </a:p>
          <a:p>
            <a:pPr lvl="1"/>
            <a:r>
              <a:rPr lang="en-GB" dirty="0"/>
              <a:t>Web-enable old Windows apps</a:t>
            </a:r>
          </a:p>
          <a:p>
            <a:pPr lvl="1"/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da-DK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44E1CC3A-0553-4D25-9642-64B350513D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2100" y="1230130"/>
            <a:ext cx="2578801" cy="161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858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Amazon AppStream Pro &amp; Con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GB" dirty="0"/>
              <a:t>The Register, Dec 2</a:t>
            </a:r>
            <a:r>
              <a:rPr lang="en-GB" baseline="30000" dirty="0"/>
              <a:t>nd</a:t>
            </a:r>
            <a:r>
              <a:rPr lang="en-GB" dirty="0"/>
              <a:t> 2016:</a:t>
            </a:r>
          </a:p>
          <a:p>
            <a:endParaRPr lang="en-GB" dirty="0"/>
          </a:p>
          <a:p>
            <a:pPr marL="0" indent="0">
              <a:buNone/>
            </a:pPr>
            <a:r>
              <a:rPr lang="en-GB" i="1" dirty="0"/>
              <a:t>Though </a:t>
            </a:r>
            <a:r>
              <a:rPr lang="en-GB" i="1" dirty="0" err="1"/>
              <a:t>AppStream</a:t>
            </a:r>
            <a:r>
              <a:rPr lang="en-GB" i="1" dirty="0"/>
              <a:t> may find fans among companies that want to offer legacy desktop applications without the chore of managing them on local IT infrastructure, the service comes at a cost.</a:t>
            </a:r>
            <a:br>
              <a:rPr lang="en-GB" i="1" dirty="0"/>
            </a:br>
            <a:endParaRPr lang="en-GB" i="1" dirty="0"/>
          </a:p>
          <a:p>
            <a:pPr marL="0" indent="0">
              <a:buNone/>
            </a:pPr>
            <a:r>
              <a:rPr lang="en-GB" i="1" dirty="0"/>
              <a:t>Starting at a minimum of $0.11/hour for two CPUs and 4GiB of memory, eight hours of use per day over 216 business days in a year comes to $190, plus $50/year per registered user to cover the Microsoft RDS software license.</a:t>
            </a:r>
          </a:p>
          <a:p>
            <a:pPr marL="0" indent="0">
              <a:buNone/>
            </a:pPr>
            <a:endParaRPr lang="en-GB" i="1" dirty="0"/>
          </a:p>
          <a:p>
            <a:pPr marL="0" indent="0">
              <a:buNone/>
            </a:pPr>
            <a:r>
              <a:rPr lang="da-DK" i="1" dirty="0">
                <a:hlinkClick r:id="rId3"/>
              </a:rPr>
              <a:t>https://aws.amazon.com/appstream2/pricing/</a:t>
            </a:r>
            <a:r>
              <a:rPr lang="da-DK" i="1" dirty="0"/>
              <a:t> </a:t>
            </a:r>
          </a:p>
          <a:p>
            <a:pPr marL="0" indent="0">
              <a:buNone/>
            </a:pPr>
            <a:endParaRPr lang="da-DK" i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7103311" y="1167594"/>
            <a:ext cx="1583489" cy="1980220"/>
          </a:xfrm>
        </p:spPr>
        <p:txBody>
          <a:bodyPr>
            <a:normAutofit/>
          </a:bodyPr>
          <a:lstStyle/>
          <a:p>
            <a:r>
              <a:rPr lang="da-DK" sz="3600" b="1" dirty="0">
                <a:latin typeface="Titillium Web" panose="00000500000000000000" pitchFamily="2" charset="0"/>
              </a:rPr>
              <a:t>$$$ ?</a:t>
            </a:r>
          </a:p>
        </p:txBody>
      </p:sp>
    </p:spTree>
    <p:extLst>
      <p:ext uri="{BB962C8B-B14F-4D97-AF65-F5344CB8AC3E}">
        <p14:creationId xmlns:p14="http://schemas.microsoft.com/office/powerpoint/2010/main" val="3644037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40B27F5-D517-4F04-8D93-B35A022AE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Amazon AppStream 2.0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8DFF1DF-27DD-4040-92C1-F5A615F810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I signed up on Thursday, 10 days ago</a:t>
            </a:r>
          </a:p>
          <a:p>
            <a:r>
              <a:rPr lang="da-DK" dirty="0"/>
              <a:t>On Friday, everything failed with error messages along the lines of "Requested: 1; Limit: 0"</a:t>
            </a:r>
          </a:p>
          <a:p>
            <a:r>
              <a:rPr lang="da-DK" dirty="0"/>
              <a:t>On Monday, I was angry, and on Tuesday rather #¤%$!</a:t>
            </a:r>
          </a:p>
          <a:p>
            <a:r>
              <a:rPr lang="da-DK" dirty="0"/>
              <a:t>On Wednesday the issue was resolved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00F3342D-FF46-4EA0-A46C-2F2DD6AA55CA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90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F1190CE-5E18-4E90-A6FA-C486F1123F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029044D-21C7-42A1-A175-BC84EBE057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If you have an old Windows app you need to access over the internet, this is an easy way to go</a:t>
            </a:r>
          </a:p>
          <a:p>
            <a:r>
              <a:rPr lang="da-DK" dirty="0"/>
              <a:t>If you need lots of scalable processing power, perhaps Linux and regular AWS is more sensible</a:t>
            </a:r>
          </a:p>
          <a:p>
            <a:r>
              <a:rPr lang="da-DK" dirty="0"/>
              <a:t>So ... over to Andy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1D22916E-A452-45A9-9525-F4F99F7A28DB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736680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433C270-3F98-48D5-9E3E-FD3937B858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AppStream 2.0 Terminology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A782B7E-C820-46D1-BD61-C49A2FE495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/>
              <a:t>An </a:t>
            </a:r>
            <a:r>
              <a:rPr lang="en-GB" b="1" i="1" dirty="0"/>
              <a:t>image</a:t>
            </a:r>
            <a:r>
              <a:rPr lang="en-GB" dirty="0"/>
              <a:t> is a virtual machine image on which one or more </a:t>
            </a:r>
            <a:r>
              <a:rPr lang="en-GB" b="1" i="1" dirty="0"/>
              <a:t>applications</a:t>
            </a:r>
            <a:r>
              <a:rPr lang="en-GB" dirty="0"/>
              <a:t> have been defined</a:t>
            </a:r>
          </a:p>
          <a:p>
            <a:r>
              <a:rPr lang="en-GB" dirty="0"/>
              <a:t>Active </a:t>
            </a:r>
            <a:r>
              <a:rPr lang="en-GB" b="1" i="1" dirty="0"/>
              <a:t>images</a:t>
            </a:r>
            <a:r>
              <a:rPr lang="en-GB" dirty="0"/>
              <a:t> belong to a scalable </a:t>
            </a:r>
            <a:r>
              <a:rPr lang="en-GB" b="1" i="1" dirty="0"/>
              <a:t>fleet</a:t>
            </a:r>
            <a:r>
              <a:rPr lang="en-GB" dirty="0"/>
              <a:t>, which has rules governing how/when additional images are activated</a:t>
            </a:r>
          </a:p>
          <a:p>
            <a:r>
              <a:rPr lang="en-GB" dirty="0"/>
              <a:t>A </a:t>
            </a:r>
            <a:r>
              <a:rPr lang="en-GB" b="1" i="1" dirty="0"/>
              <a:t>stack</a:t>
            </a:r>
            <a:r>
              <a:rPr lang="en-GB" dirty="0"/>
              <a:t> consists of </a:t>
            </a:r>
            <a:r>
              <a:rPr lang="en-GB" b="1" i="1" dirty="0"/>
              <a:t>user</a:t>
            </a:r>
            <a:r>
              <a:rPr lang="en-GB" dirty="0"/>
              <a:t> access policies that control access to a </a:t>
            </a:r>
            <a:r>
              <a:rPr lang="en-GB" b="1" i="1" dirty="0"/>
              <a:t>fleet</a:t>
            </a:r>
            <a:r>
              <a:rPr lang="en-GB" dirty="0"/>
              <a:t>.</a:t>
            </a:r>
          </a:p>
          <a:p>
            <a:r>
              <a:rPr lang="en-GB" dirty="0"/>
              <a:t>A </a:t>
            </a:r>
            <a:r>
              <a:rPr lang="en-GB" b="1" i="1" dirty="0"/>
              <a:t>user</a:t>
            </a:r>
            <a:r>
              <a:rPr lang="en-GB" dirty="0"/>
              <a:t> is granted access to one or more </a:t>
            </a:r>
            <a:r>
              <a:rPr lang="en-GB" b="1" i="1" dirty="0"/>
              <a:t>stacks</a:t>
            </a:r>
            <a:r>
              <a:rPr lang="en-GB" dirty="0"/>
              <a:t>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02BB8BF-EAFB-49C0-B5C9-6FDF79C21D18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642229" y="1220995"/>
            <a:ext cx="2205246" cy="2520885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da-DK" dirty="0"/>
              <a:t>a </a:t>
            </a:r>
            <a:r>
              <a:rPr lang="da-DK" b="1" dirty="0"/>
              <a:t>user</a:t>
            </a:r>
            <a:r>
              <a:rPr lang="da-DK" dirty="0"/>
              <a:t> has access to</a:t>
            </a:r>
            <a:br>
              <a:rPr lang="da-DK" dirty="0"/>
            </a:br>
            <a:r>
              <a:rPr lang="da-DK" dirty="0"/>
              <a:t>one or more</a:t>
            </a:r>
            <a:br>
              <a:rPr lang="da-DK" dirty="0"/>
            </a:br>
            <a:r>
              <a:rPr lang="da-DK" b="1" dirty="0"/>
              <a:t>stacks</a:t>
            </a:r>
            <a:r>
              <a:rPr lang="da-DK" dirty="0"/>
              <a:t> each of which is associated with a</a:t>
            </a:r>
            <a:br>
              <a:rPr lang="da-DK" dirty="0"/>
            </a:br>
            <a:r>
              <a:rPr lang="da-DK" b="1" dirty="0"/>
              <a:t>fleet</a:t>
            </a:r>
            <a:r>
              <a:rPr lang="da-DK" dirty="0"/>
              <a:t> which runs copies of an</a:t>
            </a:r>
            <a:br>
              <a:rPr lang="da-DK" dirty="0"/>
            </a:br>
            <a:r>
              <a:rPr lang="da-DK" b="1" dirty="0"/>
              <a:t>image</a:t>
            </a:r>
            <a:r>
              <a:rPr lang="da-DK" dirty="0"/>
              <a:t> which contains</a:t>
            </a:r>
            <a:br>
              <a:rPr lang="da-DK" dirty="0"/>
            </a:br>
            <a:r>
              <a:rPr lang="da-DK" b="1" dirty="0"/>
              <a:t>applications</a:t>
            </a:r>
          </a:p>
        </p:txBody>
      </p:sp>
    </p:spTree>
    <p:extLst>
      <p:ext uri="{BB962C8B-B14F-4D97-AF65-F5344CB8AC3E}">
        <p14:creationId xmlns:p14="http://schemas.microsoft.com/office/powerpoint/2010/main" val="34343684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3FA0B90-131A-44D4-A7BD-4625DB0C2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I didn't know where to start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1F27A86-58C4-454E-9230-D2D6A356FA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Main Menu suggests Top Down</a:t>
            </a:r>
          </a:p>
          <a:p>
            <a:pPr lvl="1"/>
            <a:r>
              <a:rPr lang="da-DK" dirty="0"/>
              <a:t>Stack</a:t>
            </a:r>
          </a:p>
          <a:p>
            <a:pPr lvl="2"/>
            <a:r>
              <a:rPr lang="da-DK" dirty="0"/>
              <a:t>Fleet</a:t>
            </a:r>
          </a:p>
          <a:p>
            <a:pPr lvl="3"/>
            <a:r>
              <a:rPr lang="da-DK" dirty="0"/>
              <a:t>Image</a:t>
            </a:r>
          </a:p>
          <a:p>
            <a:pPr lvl="4"/>
            <a:r>
              <a:rPr lang="da-DK" dirty="0"/>
              <a:t>?</a:t>
            </a:r>
          </a:p>
          <a:p>
            <a:pPr lvl="4"/>
            <a:endParaRPr lang="da-DK" dirty="0"/>
          </a:p>
          <a:p>
            <a:pPr lvl="4"/>
            <a:r>
              <a:rPr lang="da-DK" dirty="0"/>
              <a:t>Tutorials not helpful...</a:t>
            </a:r>
          </a:p>
          <a:p>
            <a:pPr lvl="4"/>
            <a:r>
              <a:rPr lang="da-DK" dirty="0"/>
              <a:t>Here we go, top down...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6913662-06D9-494E-BE1F-48087BEF03C3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363244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1815</TotalTime>
  <Words>455</Words>
  <Application>Microsoft Office PowerPoint</Application>
  <PresentationFormat>On-screen Show (16:9)</PresentationFormat>
  <Paragraphs>79</Paragraphs>
  <Slides>70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size="79" baseType="lpstr">
      <vt:lpstr>Arial</vt:lpstr>
      <vt:lpstr>Titillium Web SemiBold</vt:lpstr>
      <vt:lpstr>APL385 Unicode</vt:lpstr>
      <vt:lpstr>Calibri</vt:lpstr>
      <vt:lpstr>Courier New</vt:lpstr>
      <vt:lpstr>Titillium Web</vt:lpstr>
      <vt:lpstr>Wingdings</vt:lpstr>
      <vt:lpstr>Klavika Regular</vt:lpstr>
      <vt:lpstr>Office Theme</vt:lpstr>
      <vt:lpstr>Cloud Development</vt:lpstr>
      <vt:lpstr>PowerPoint Presentation</vt:lpstr>
      <vt:lpstr>Amazon AppStream 2.0</vt:lpstr>
      <vt:lpstr>PowerPoint Presentation</vt:lpstr>
      <vt:lpstr>PowerPoint Presentation</vt:lpstr>
      <vt:lpstr>PowerPoint Presentation</vt:lpstr>
      <vt:lpstr>Amazon AppStream 2.0</vt:lpstr>
      <vt:lpstr>AppStream 2.0 Terminology</vt:lpstr>
      <vt:lpstr>I didn't know where to start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Reboot after install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That was a bit disappointing...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User Experience...</vt:lpstr>
      <vt:lpstr>Amazon AppStream 2.0</vt:lpstr>
      <vt:lpstr>Amazon AppStream Pro &amp; Con</vt:lpstr>
      <vt:lpstr>Conclusion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Fiona Smith</dc:creator>
  <cp:lastModifiedBy>Fiona Smith</cp:lastModifiedBy>
  <cp:revision>97</cp:revision>
  <dcterms:created xsi:type="dcterms:W3CDTF">2016-07-29T08:25:06Z</dcterms:created>
  <dcterms:modified xsi:type="dcterms:W3CDTF">2017-09-18T10:35:02Z</dcterms:modified>
</cp:coreProperties>
</file>