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3" r:id="rId1"/>
  </p:sldMasterIdLst>
  <p:notesMasterIdLst>
    <p:notesMasterId r:id="rId20"/>
  </p:notesMasterIdLst>
  <p:handoutMasterIdLst>
    <p:handoutMasterId r:id="rId21"/>
  </p:handoutMasterIdLst>
  <p:sldIdLst>
    <p:sldId id="262" r:id="rId2"/>
    <p:sldId id="263" r:id="rId3"/>
    <p:sldId id="289" r:id="rId4"/>
    <p:sldId id="294" r:id="rId5"/>
    <p:sldId id="293" r:id="rId6"/>
    <p:sldId id="264" r:id="rId7"/>
    <p:sldId id="265" r:id="rId8"/>
    <p:sldId id="268" r:id="rId9"/>
    <p:sldId id="266" r:id="rId10"/>
    <p:sldId id="287" r:id="rId11"/>
    <p:sldId id="288" r:id="rId12"/>
    <p:sldId id="281" r:id="rId13"/>
    <p:sldId id="270" r:id="rId14"/>
    <p:sldId id="271" r:id="rId15"/>
    <p:sldId id="272" r:id="rId16"/>
    <p:sldId id="274" r:id="rId17"/>
    <p:sldId id="295" r:id="rId18"/>
    <p:sldId id="276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969696"/>
    <a:srgbClr val="777777"/>
    <a:srgbClr val="4D4D4D"/>
    <a:srgbClr val="494949"/>
    <a:srgbClr val="FF9421"/>
    <a:srgbClr val="EFEFBE"/>
    <a:srgbClr val="F6F6D9"/>
    <a:srgbClr val="7C7D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0" autoAdjust="0"/>
    <p:restoredTop sz="94662" autoAdjust="0"/>
  </p:normalViewPr>
  <p:slideViewPr>
    <p:cSldViewPr>
      <p:cViewPr varScale="1">
        <p:scale>
          <a:sx n="136" d="100"/>
          <a:sy n="136" d="100"/>
        </p:scale>
        <p:origin x="138" y="26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30" y="-86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AEF8A-5BB8-41C8-B8C2-160617C17EF4}" type="datetimeFigureOut">
              <a:rPr lang="en-GB" smtClean="0"/>
              <a:t>12/09/2017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0660A-27FD-4528-AE7F-EC6080404E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0660A-27FD-4528-AE7F-EC6080404EE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4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fiona\Desktop\Dyalog '17\powerpoint template\castle-blac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6655"/>
            <a:ext cx="9144000" cy="297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4190" y="726546"/>
            <a:ext cx="3422716" cy="2160240"/>
          </a:xfrm>
        </p:spPr>
        <p:txBody>
          <a:bodyPr>
            <a:noAutofit/>
          </a:bodyPr>
          <a:lstStyle>
            <a:lvl1pPr algn="l">
              <a:defRPr sz="3600" b="1">
                <a:solidFill>
                  <a:srgbClr val="494949"/>
                </a:solidFill>
                <a:latin typeface="Titillium Web" panose="00000500000000000000" pitchFamily="2" charset="0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5247075" y="1896676"/>
            <a:ext cx="3735415" cy="990110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aseline="0">
                <a:solidFill>
                  <a:srgbClr val="494949"/>
                </a:solidFill>
                <a:latin typeface="Titillium Web SemiBold" panose="00000700000000000000" pitchFamily="2" charset="0"/>
              </a:defRPr>
            </a:lvl1pPr>
          </a:lstStyle>
          <a:p>
            <a:pPr lvl="0"/>
            <a:r>
              <a:rPr lang="en-US" dirty="0"/>
              <a:t>Presenter(s)</a:t>
            </a:r>
            <a:endParaRPr lang="en-GB" dirty="0"/>
          </a:p>
        </p:txBody>
      </p:sp>
      <p:pic>
        <p:nvPicPr>
          <p:cNvPr id="2051" name="Picture 3" descr="U:\admin\conference\Dyalog17\Logo\Text_DYALOG Elsinor 2017-right_PATH.e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125" y="726545"/>
            <a:ext cx="3059112" cy="104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fiona\Desktop\Dyalog '17\powerpoint template\littleShip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7445" y="4236935"/>
            <a:ext cx="483991" cy="394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3" name="Rounded Rectangle 2"/>
          <p:cNvSpPr/>
          <p:nvPr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54716B-73FF-4862-A6D6-6052958B0D12}"/>
              </a:ext>
            </a:extLst>
          </p:cNvPr>
          <p:cNvSpPr txBox="1"/>
          <p:nvPr/>
        </p:nvSpPr>
        <p:spPr>
          <a:xfrm>
            <a:off x="1106614" y="4776995"/>
            <a:ext cx="8001890" cy="307777"/>
          </a:xfrm>
          <a:prstGeom prst="rect">
            <a:avLst/>
          </a:prstGeom>
          <a:solidFill>
            <a:srgbClr val="FF9421"/>
          </a:solidFill>
        </p:spPr>
        <p:txBody>
          <a:bodyPr wrap="square" rtlCol="0">
            <a:spAutoFit/>
          </a:bodyPr>
          <a:lstStyle/>
          <a:p>
            <a:pPr algn="r"/>
            <a:endParaRPr lang="en-GB" sz="1400" b="1" dirty="0">
              <a:solidFill>
                <a:schemeClr val="bg1"/>
              </a:solidFill>
              <a:latin typeface="Klavika Regular" panose="02000503000000000000" pitchFamily="2" charset="0"/>
            </a:endParaRPr>
          </a:p>
        </p:txBody>
      </p:sp>
      <p:pic>
        <p:nvPicPr>
          <p:cNvPr id="11" name="Picture 6" descr="C:\Users\fiona\Desktop\Dyalog '17\powerpoint template\castle-black.png">
            <a:extLst>
              <a:ext uri="{FF2B5EF4-FFF2-40B4-BE49-F238E27FC236}">
                <a16:creationId xmlns:a16="http://schemas.microsoft.com/office/drawing/2014/main" id="{A6BF11CD-FE68-426A-A4BB-935A246AE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16655"/>
            <a:ext cx="9144000" cy="2970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U:\admin\conference\Dyalog17\Logo\Text_DYALOG Elsinor 2017-right_PATH.emf">
            <a:extLst>
              <a:ext uri="{FF2B5EF4-FFF2-40B4-BE49-F238E27FC236}">
                <a16:creationId xmlns:a16="http://schemas.microsoft.com/office/drawing/2014/main" id="{F674A5D4-2ECC-440E-BCAF-8409B4735B2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125" y="726545"/>
            <a:ext cx="3059112" cy="104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fiona\Desktop\Dyalog '17\powerpoint template\littleShip.png">
            <a:extLst>
              <a:ext uri="{FF2B5EF4-FFF2-40B4-BE49-F238E27FC236}">
                <a16:creationId xmlns:a16="http://schemas.microsoft.com/office/drawing/2014/main" id="{28A5119F-5412-432E-89C3-91C6B49BF05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7445" y="4236935"/>
            <a:ext cx="483991" cy="394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4" name="Rounded Rectangle 2">
            <a:extLst>
              <a:ext uri="{FF2B5EF4-FFF2-40B4-BE49-F238E27FC236}">
                <a16:creationId xmlns:a16="http://schemas.microsoft.com/office/drawing/2014/main" id="{322671B8-8EFD-4EF6-AC61-1E5B2DF83B08}"/>
              </a:ext>
            </a:extLst>
          </p:cNvPr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969683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530" y="1224124"/>
            <a:ext cx="6174000" cy="3394472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395" y="3876895"/>
            <a:ext cx="906523" cy="741701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642229" y="1220995"/>
            <a:ext cx="2078545" cy="2520885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{⍺+⍵}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F1048D-9302-4A3F-B281-21A908B8A2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395" y="3876895"/>
            <a:ext cx="906523" cy="74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538006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73528"/>
            <a:ext cx="8363272" cy="594066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395" y="3876895"/>
            <a:ext cx="906523" cy="741701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3528" y="1200151"/>
            <a:ext cx="4068452" cy="3394472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819150" indent="-4572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618348" y="1200151"/>
            <a:ext cx="4068452" cy="3394472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118BC0-D0CA-4155-AA46-8E3BE6F7B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395" y="3876895"/>
            <a:ext cx="906523" cy="74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69738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395" y="3876895"/>
            <a:ext cx="906523" cy="7417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F953F80-8AE7-4DBF-88C9-B93E499E05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395" y="3876895"/>
            <a:ext cx="906523" cy="74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025380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395" y="3876895"/>
            <a:ext cx="906523" cy="7417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63C1618-9771-4B49-93E4-B7D7C9F1D7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395" y="3876895"/>
            <a:ext cx="906523" cy="74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630718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573528"/>
            <a:ext cx="8363272" cy="594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200151"/>
            <a:ext cx="836327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9" name="Date Placeholder 3"/>
          <p:cNvSpPr txBox="1">
            <a:spLocks/>
          </p:cNvSpPr>
          <p:nvPr/>
        </p:nvSpPr>
        <p:spPr>
          <a:xfrm>
            <a:off x="8388424" y="0"/>
            <a:ext cx="720080" cy="357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2EDF88B-1B61-4481-9BD6-D2E23BF0DCD8}" type="slidenum">
              <a:rPr lang="en-GB" sz="1600" smtClean="0">
                <a:latin typeface="Titillium Web" panose="00000500000000000000" pitchFamily="2" charset="0"/>
              </a:rPr>
              <a:t>‹#›</a:t>
            </a:fld>
            <a:endParaRPr lang="en-GB" sz="1600" dirty="0">
              <a:latin typeface="Titillium Web" panose="000005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500" y="4776995"/>
            <a:ext cx="1035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0" dirty="0">
                <a:solidFill>
                  <a:schemeClr val="bg1"/>
                </a:solidFill>
                <a:latin typeface="Titillium Web SemiBold" panose="00000700000000000000" pitchFamily="2" charset="0"/>
              </a:rPr>
              <a:t>#dyalog17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E59278-C495-4A54-A3EC-8F0D9681D706}"/>
              </a:ext>
            </a:extLst>
          </p:cNvPr>
          <p:cNvSpPr txBox="1"/>
          <p:nvPr/>
        </p:nvSpPr>
        <p:spPr>
          <a:xfrm>
            <a:off x="1106614" y="4776995"/>
            <a:ext cx="80018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b="0" dirty="0">
                <a:solidFill>
                  <a:schemeClr val="bg1"/>
                </a:solidFill>
                <a:latin typeface="APL385 Unicode" panose="020B0709000202000203" pitchFamily="49" charset="0"/>
              </a:rPr>
              <a:t>⎕NMOVE</a:t>
            </a:r>
            <a:r>
              <a:rPr lang="en-GB" sz="1400" b="0" dirty="0">
                <a:solidFill>
                  <a:schemeClr val="bg1"/>
                </a:solidFill>
                <a:latin typeface="Titillium Web SemiBold" panose="00000700000000000000" pitchFamily="2" charset="0"/>
              </a:rPr>
              <a:t>, and other predictions for version 17.0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209A593-A3AE-427D-8B92-F8139E5729BD}"/>
              </a:ext>
            </a:extLst>
          </p:cNvPr>
          <p:cNvSpPr txBox="1">
            <a:spLocks/>
          </p:cNvSpPr>
          <p:nvPr userDrawn="1"/>
        </p:nvSpPr>
        <p:spPr>
          <a:xfrm>
            <a:off x="8388424" y="0"/>
            <a:ext cx="720080" cy="3575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2EDF88B-1B61-4481-9BD6-D2E23BF0DCD8}" type="slidenum">
              <a:rPr lang="en-GB" sz="1600" smtClean="0"/>
              <a:t>‹#›</a:t>
            </a:fld>
            <a:endParaRPr lang="en-GB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0AD46C-D9C3-41A8-A03B-97C98451A8E0}"/>
              </a:ext>
            </a:extLst>
          </p:cNvPr>
          <p:cNvSpPr txBox="1"/>
          <p:nvPr userDrawn="1"/>
        </p:nvSpPr>
        <p:spPr>
          <a:xfrm>
            <a:off x="71500" y="4776995"/>
            <a:ext cx="9451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0" dirty="0">
                <a:solidFill>
                  <a:schemeClr val="bg1"/>
                </a:solidFill>
                <a:latin typeface="Titillium Web SemiBold" panose="00000700000000000000"/>
              </a:rPr>
              <a:t>#dyalog17</a:t>
            </a:r>
          </a:p>
        </p:txBody>
      </p:sp>
    </p:spTree>
    <p:extLst>
      <p:ext uri="{BB962C8B-B14F-4D97-AF65-F5344CB8AC3E}">
        <p14:creationId xmlns:p14="http://schemas.microsoft.com/office/powerpoint/2010/main" val="149361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transition spd="slow">
    <p:fade thruBlk="1"/>
  </p:transition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942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9421"/>
        </a:buClr>
        <a:buSzPct val="60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942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0.sv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APL385 Unicode" panose="020B0709000202000203" pitchFamily="49" charset="0"/>
              </a:rPr>
              <a:t>⎕NMOVE</a:t>
            </a:r>
            <a:r>
              <a:rPr lang="en-GB" sz="3200" dirty="0"/>
              <a:t>, and other predictions for version 17.0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Richard Smith</a:t>
            </a:r>
          </a:p>
        </p:txBody>
      </p:sp>
    </p:spTree>
    <p:extLst>
      <p:ext uri="{BB962C8B-B14F-4D97-AF65-F5344CB8AC3E}">
        <p14:creationId xmlns:p14="http://schemas.microsoft.com/office/powerpoint/2010/main" val="263879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3D32-8E16-46FD-B790-AB2FFEC2E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Filesystem access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03A-B168-4449-894C-04157A49D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⎕NMOVE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'file1' ⎕NMOVE 'file2'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'file' ⎕NMOVE '</a:t>
            </a:r>
            <a:r>
              <a:rPr lang="en-GB" dirty="0" err="1">
                <a:latin typeface="APL385 Unicode" panose="020B0709000202000203" pitchFamily="49" charset="0"/>
              </a:rPr>
              <a:t>dir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'dir1' ⎕NMOVE 'dir2'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'f1' 'f2' ⎕NMOVE 'f3' '</a:t>
            </a:r>
            <a:r>
              <a:rPr lang="en-GB" dirty="0" err="1">
                <a:latin typeface="APL385 Unicode" panose="020B0709000202000203" pitchFamily="49" charset="0"/>
              </a:rPr>
              <a:t>dir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'f*' 'd*' (⎕NMOVE⍠1) '</a:t>
            </a:r>
            <a:r>
              <a:rPr lang="en-GB" dirty="0" err="1">
                <a:latin typeface="APL385 Unicode" panose="020B0709000202000203" pitchFamily="49" charset="0"/>
              </a:rPr>
              <a:t>xdir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lvl="1"/>
            <a:r>
              <a:rPr lang="en-GB" dirty="0"/>
              <a:t>Move across filesystems - TBD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A351CD-74C8-45A4-A721-1C989BE2D8A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59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3D32-8E16-46FD-B790-AB2FFEC2E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Temporary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03A-B168-4449-894C-04157A49D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530" y="1224124"/>
            <a:ext cx="6174000" cy="3394472"/>
          </a:xfrm>
        </p:spPr>
        <p:txBody>
          <a:bodyPr>
            <a:normAutofit fontScale="92500"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⎕NUNIQUETEMPORARYFILENAME</a:t>
            </a:r>
          </a:p>
          <a:p>
            <a:r>
              <a:rPr lang="en-GB" dirty="0">
                <a:latin typeface="APL385 Unicode" panose="020B0709000202000203" pitchFamily="49" charset="0"/>
              </a:rPr>
              <a:t>'' (⎕NCREATE⍠1)</a:t>
            </a:r>
            <a:r>
              <a:rPr lang="en-GB" dirty="0"/>
              <a:t> 0</a:t>
            </a:r>
          </a:p>
          <a:p>
            <a:r>
              <a:rPr lang="en-GB" dirty="0">
                <a:latin typeface="APL385 Unicode" panose="020B0709000202000203" pitchFamily="49" charset="0"/>
              </a:rPr>
              <a:t>'</a:t>
            </a:r>
            <a:r>
              <a:rPr lang="en-GB" dirty="0" err="1">
                <a:latin typeface="APL385 Unicode" panose="020B0709000202000203" pitchFamily="49" charset="0"/>
              </a:rPr>
              <a:t>dir</a:t>
            </a:r>
            <a:r>
              <a:rPr lang="en-GB" dirty="0">
                <a:latin typeface="APL385 Unicode" panose="020B0709000202000203" pitchFamily="49" charset="0"/>
              </a:rPr>
              <a:t>/' (⎕NCREATE⍠1) 0</a:t>
            </a:r>
          </a:p>
          <a:p>
            <a:r>
              <a:rPr lang="en-GB" dirty="0">
                <a:latin typeface="APL385 Unicode" panose="020B0709000202000203" pitchFamily="49" charset="0"/>
              </a:rPr>
              <a:t>'D-XXXXX.txt' (⎕NCREATE⍠1) 0</a:t>
            </a:r>
          </a:p>
          <a:p>
            <a:r>
              <a:rPr lang="en-GB" dirty="0">
                <a:latin typeface="APL385 Unicode" panose="020B0709000202000203" pitchFamily="49" charset="0"/>
              </a:rPr>
              <a:t>'.../XXX.txt' (⎕NCREATE⍠1) 0 </a:t>
            </a:r>
          </a:p>
          <a:p>
            <a:r>
              <a:rPr lang="en-GB" dirty="0">
                <a:latin typeface="APL385 Unicode" panose="020B0709000202000203" pitchFamily="49" charset="0"/>
              </a:rPr>
              <a:t>739⌶0</a:t>
            </a:r>
          </a:p>
          <a:p>
            <a:pPr lvl="1"/>
            <a:r>
              <a:rPr lang="en-GB" dirty="0"/>
              <a:t>Reports the system temp </a:t>
            </a:r>
            <a:r>
              <a:rPr lang="en-GB" dirty="0" err="1"/>
              <a:t>dir</a:t>
            </a:r>
            <a:endParaRPr lang="en-GB" dirty="0"/>
          </a:p>
        </p:txBody>
      </p:sp>
      <p:pic>
        <p:nvPicPr>
          <p:cNvPr id="8" name="Picture 7" descr="A close up of a screen&#10;&#10;Description generated with high confidence">
            <a:extLst>
              <a:ext uri="{FF2B5EF4-FFF2-40B4-BE49-F238E27FC236}">
                <a16:creationId xmlns:a16="http://schemas.microsoft.com/office/drawing/2014/main" id="{B667E63D-74D6-4184-9381-B203492F2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70" y="1229445"/>
            <a:ext cx="5085565" cy="457259"/>
          </a:xfrm>
          <a:prstGeom prst="rect">
            <a:avLst/>
          </a:prstGeom>
        </p:spPr>
      </p:pic>
      <p:sp>
        <p:nvSpPr>
          <p:cNvPr id="4" name="Hexagon 3">
            <a:extLst>
              <a:ext uri="{FF2B5EF4-FFF2-40B4-BE49-F238E27FC236}">
                <a16:creationId xmlns:a16="http://schemas.microsoft.com/office/drawing/2014/main" id="{1455E02D-7BEE-4B8F-B25B-3824E2F13508}"/>
              </a:ext>
            </a:extLst>
          </p:cNvPr>
          <p:cNvSpPr/>
          <p:nvPr/>
        </p:nvSpPr>
        <p:spPr>
          <a:xfrm>
            <a:off x="6642229" y="1236657"/>
            <a:ext cx="2205245" cy="2025225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411966-767A-47CB-BB0F-A7046ABCE1DF}"/>
              </a:ext>
            </a:extLst>
          </p:cNvPr>
          <p:cNvSpPr txBox="1"/>
          <p:nvPr/>
        </p:nvSpPr>
        <p:spPr>
          <a:xfrm>
            <a:off x="6642229" y="1728906"/>
            <a:ext cx="2205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PL385 Unicode" panose="020B0709000202000203" pitchFamily="49" charset="0"/>
              </a:rPr>
              <a:t>⎕NNAMES</a:t>
            </a:r>
          </a:p>
          <a:p>
            <a:pPr algn="ctr"/>
            <a:r>
              <a:rPr lang="en-GB" sz="2400" dirty="0">
                <a:latin typeface="APL385 Unicode" panose="020B0709000202000203" pitchFamily="49" charset="0"/>
              </a:rPr>
              <a:t>⎕NERASE</a:t>
            </a:r>
          </a:p>
          <a:p>
            <a:pPr algn="ctr"/>
            <a:r>
              <a:rPr lang="en-GB" sz="2400" dirty="0">
                <a:latin typeface="APL385 Unicode" panose="020B0709000202000203" pitchFamily="49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58201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">
            <a:extLst>
              <a:ext uri="{FF2B5EF4-FFF2-40B4-BE49-F238E27FC236}">
                <a16:creationId xmlns:a16="http://schemas.microsoft.com/office/drawing/2014/main" id="{00482BD6-DFA1-4ADF-8E5D-6B7138664D20}"/>
              </a:ext>
            </a:extLst>
          </p:cNvPr>
          <p:cNvSpPr txBox="1"/>
          <p:nvPr/>
        </p:nvSpPr>
        <p:spPr>
          <a:xfrm>
            <a:off x="1151620" y="546525"/>
            <a:ext cx="18452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0" dirty="0">
                <a:latin typeface="APL333" panose="020B0700000202000203" pitchFamily="34" charset="0"/>
              </a:rPr>
              <a:t>7</a:t>
            </a:r>
          </a:p>
        </p:txBody>
      </p:sp>
      <p:sp>
        <p:nvSpPr>
          <p:cNvPr id="3" name="m">
            <a:extLst>
              <a:ext uri="{FF2B5EF4-FFF2-40B4-BE49-F238E27FC236}">
                <a16:creationId xmlns:a16="http://schemas.microsoft.com/office/drawing/2014/main" id="{4DB8ECF8-F87D-4AEE-A4D3-400F202969BB}"/>
              </a:ext>
            </a:extLst>
          </p:cNvPr>
          <p:cNvSpPr txBox="1"/>
          <p:nvPr/>
        </p:nvSpPr>
        <p:spPr>
          <a:xfrm>
            <a:off x="3131839" y="546525"/>
            <a:ext cx="206980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0" dirty="0">
                <a:latin typeface="APL333" panose="020B0700000202000203" pitchFamily="34" charset="0"/>
              </a:rPr>
              <a:t>3</a:t>
            </a:r>
          </a:p>
        </p:txBody>
      </p:sp>
      <p:sp>
        <p:nvSpPr>
          <p:cNvPr id="4" name="9">
            <a:extLst>
              <a:ext uri="{FF2B5EF4-FFF2-40B4-BE49-F238E27FC236}">
                <a16:creationId xmlns:a16="http://schemas.microsoft.com/office/drawing/2014/main" id="{6718EED2-D76C-4C52-8E99-32FDDCD5A6C6}"/>
              </a:ext>
            </a:extLst>
          </p:cNvPr>
          <p:cNvSpPr txBox="1"/>
          <p:nvPr/>
        </p:nvSpPr>
        <p:spPr>
          <a:xfrm>
            <a:off x="5697125" y="546525"/>
            <a:ext cx="91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0" dirty="0">
                <a:latin typeface="APL333" panose="020B0700000202000203" pitchFamily="34" charset="0"/>
              </a:rPr>
              <a:t>9</a:t>
            </a:r>
          </a:p>
        </p:txBody>
      </p:sp>
      <p:sp>
        <p:nvSpPr>
          <p:cNvPr id="5" name="T">
            <a:extLst>
              <a:ext uri="{FF2B5EF4-FFF2-40B4-BE49-F238E27FC236}">
                <a16:creationId xmlns:a16="http://schemas.microsoft.com/office/drawing/2014/main" id="{FC3C4598-1DD7-47B0-B505-658BA680182A}"/>
              </a:ext>
            </a:extLst>
          </p:cNvPr>
          <p:cNvSpPr txBox="1"/>
          <p:nvPr/>
        </p:nvSpPr>
        <p:spPr>
          <a:xfrm>
            <a:off x="1151620" y="546525"/>
            <a:ext cx="18452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0" dirty="0">
                <a:latin typeface="APL333" panose="020B0700000202000203" pitchFamily="34" charset="0"/>
              </a:rPr>
              <a:t>T</a:t>
            </a:r>
          </a:p>
        </p:txBody>
      </p:sp>
      <p:sp>
        <p:nvSpPr>
          <p:cNvPr id="6" name="p">
            <a:extLst>
              <a:ext uri="{FF2B5EF4-FFF2-40B4-BE49-F238E27FC236}">
                <a16:creationId xmlns:a16="http://schemas.microsoft.com/office/drawing/2014/main" id="{CE89D886-1FF4-4C55-9949-205B7B6C09C1}"/>
              </a:ext>
            </a:extLst>
          </p:cNvPr>
          <p:cNvSpPr txBox="1"/>
          <p:nvPr/>
        </p:nvSpPr>
        <p:spPr>
          <a:xfrm>
            <a:off x="5697125" y="1221600"/>
            <a:ext cx="914400" cy="3785652"/>
          </a:xfrm>
          <a:prstGeom prst="rect">
            <a:avLst/>
          </a:prstGeom>
          <a:noFill/>
          <a:scene3d>
            <a:camera prst="orthographicFront">
              <a:rot lat="0" lon="10799999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GB" sz="24000" dirty="0">
                <a:latin typeface="APL333" panose="020B0700000202000203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19038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07407E-6 L 0.03941 -0.0003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2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7407E-6 L -2.77778E-7 0.13982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9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  <p:bldP spid="4" grpId="0"/>
      <p:bldP spid="4" grpId="1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646C9-6E6F-4927-AB77-15AEAB134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 file read/write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34533-449F-4F65-A3BA-699DCFB0C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529" y="1224124"/>
            <a:ext cx="6300699" cy="3394472"/>
          </a:xfrm>
        </p:spPr>
        <p:txBody>
          <a:bodyPr>
            <a:norm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⎕NPUT</a:t>
            </a:r>
            <a:r>
              <a:rPr lang="en-GB" dirty="0"/>
              <a:t> append mode</a:t>
            </a:r>
          </a:p>
          <a:p>
            <a:r>
              <a:rPr lang="en-GB" dirty="0">
                <a:latin typeface="APL385 Unicode" panose="020B0709000202000203" pitchFamily="49" charset="0"/>
              </a:rPr>
              <a:t>⎕NGET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⎕NPUT</a:t>
            </a:r>
            <a:r>
              <a:rPr lang="en-GB" dirty="0"/>
              <a:t> user-defined 1-byte code pages</a:t>
            </a:r>
          </a:p>
          <a:p>
            <a:r>
              <a:rPr lang="en-GB" dirty="0"/>
              <a:t>Demo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08B61B-C089-44DC-ADB0-E68E04A9E6AF}"/>
              </a:ext>
            </a:extLst>
          </p:cNvPr>
          <p:cNvSpPr txBox="1"/>
          <p:nvPr/>
        </p:nvSpPr>
        <p:spPr>
          <a:xfrm>
            <a:off x="6754741" y="2064603"/>
            <a:ext cx="2002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Also </a:t>
            </a:r>
            <a:r>
              <a:rPr lang="en-GB" dirty="0">
                <a:latin typeface="APL385 Unicode" panose="020B0709000202000203" pitchFamily="49" charset="0"/>
              </a:rPr>
              <a:t>⎕R</a:t>
            </a:r>
            <a:r>
              <a:rPr lang="en-GB" dirty="0"/>
              <a:t>, </a:t>
            </a:r>
            <a:r>
              <a:rPr lang="en-GB" dirty="0">
                <a:latin typeface="APL385 Unicode" panose="020B0709000202000203" pitchFamily="49" charset="0"/>
              </a:rPr>
              <a:t>⎕S</a:t>
            </a:r>
            <a:r>
              <a:rPr lang="en-GB" dirty="0"/>
              <a:t>, </a:t>
            </a:r>
            <a:r>
              <a:rPr lang="en-GB" dirty="0">
                <a:latin typeface="APL385 Unicode" panose="020B0709000202000203" pitchFamily="49" charset="0"/>
              </a:rPr>
              <a:t>⎕CSV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CCB6A71-2CDB-4527-A75A-2197ED99E7C5}"/>
              </a:ext>
            </a:extLst>
          </p:cNvPr>
          <p:cNvSpPr/>
          <p:nvPr/>
        </p:nvSpPr>
        <p:spPr>
          <a:xfrm>
            <a:off x="6686566" y="1866726"/>
            <a:ext cx="2160907" cy="7650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18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/>
      <p:bldP spid="8" grpId="0" uiExpan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32E34-62B1-4F74-B1C5-B8504A5E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⎕CSV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A3274-063C-45A5-AC27-99E73700C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529" y="1224124"/>
            <a:ext cx="8415936" cy="3394472"/>
          </a:xfrm>
        </p:spPr>
        <p:txBody>
          <a:bodyPr/>
          <a:lstStyle/>
          <a:p>
            <a:r>
              <a:rPr lang="en-GB" dirty="0"/>
              <a:t>CSV is not a well-defined format!</a:t>
            </a:r>
          </a:p>
        </p:txBody>
      </p:sp>
    </p:spTree>
    <p:extLst>
      <p:ext uri="{BB962C8B-B14F-4D97-AF65-F5344CB8AC3E}">
        <p14:creationId xmlns:p14="http://schemas.microsoft.com/office/powerpoint/2010/main" val="294865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E83F85F-527E-40E4-A680-31D3689AE869}"/>
              </a:ext>
            </a:extLst>
          </p:cNvPr>
          <p:cNvSpPr/>
          <p:nvPr/>
        </p:nvSpPr>
        <p:spPr>
          <a:xfrm>
            <a:off x="1950414" y="3121420"/>
            <a:ext cx="2351555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53CA21-9DDD-4E8B-9484-4C94A5B5564B}"/>
              </a:ext>
            </a:extLst>
          </p:cNvPr>
          <p:cNvSpPr/>
          <p:nvPr/>
        </p:nvSpPr>
        <p:spPr>
          <a:xfrm>
            <a:off x="4391981" y="3122068"/>
            <a:ext cx="2655294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D7623BD-D033-4504-80B5-7B48B88856FC}"/>
              </a:ext>
            </a:extLst>
          </p:cNvPr>
          <p:cNvSpPr/>
          <p:nvPr/>
        </p:nvSpPr>
        <p:spPr>
          <a:xfrm>
            <a:off x="1950415" y="2741904"/>
            <a:ext cx="2486570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DEA2CEA-995D-41AB-8065-6716A634C340}"/>
              </a:ext>
            </a:extLst>
          </p:cNvPr>
          <p:cNvSpPr/>
          <p:nvPr/>
        </p:nvSpPr>
        <p:spPr>
          <a:xfrm>
            <a:off x="4526996" y="2742552"/>
            <a:ext cx="2790310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C4B3BF-67A2-444E-A48F-DD3CBB98360F}"/>
              </a:ext>
            </a:extLst>
          </p:cNvPr>
          <p:cNvSpPr/>
          <p:nvPr/>
        </p:nvSpPr>
        <p:spPr>
          <a:xfrm>
            <a:off x="4702934" y="2357162"/>
            <a:ext cx="2614371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42E042-BE73-415F-859C-54DADAB0DEE9}"/>
              </a:ext>
            </a:extLst>
          </p:cNvPr>
          <p:cNvSpPr/>
          <p:nvPr/>
        </p:nvSpPr>
        <p:spPr>
          <a:xfrm>
            <a:off x="4695719" y="1997004"/>
            <a:ext cx="3070506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88FBED-48A4-49F3-A762-7B6503EACBEA}"/>
              </a:ext>
            </a:extLst>
          </p:cNvPr>
          <p:cNvSpPr/>
          <p:nvPr/>
        </p:nvSpPr>
        <p:spPr>
          <a:xfrm>
            <a:off x="1950415" y="1624892"/>
            <a:ext cx="2620455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83A428-B4F3-4F64-A376-2F953899DF9E}"/>
              </a:ext>
            </a:extLst>
          </p:cNvPr>
          <p:cNvSpPr/>
          <p:nvPr/>
        </p:nvSpPr>
        <p:spPr>
          <a:xfrm>
            <a:off x="4695719" y="1638717"/>
            <a:ext cx="3070506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3CC4B2-99B7-4D43-BBA5-8057CBD3C8D4}"/>
              </a:ext>
            </a:extLst>
          </p:cNvPr>
          <p:cNvSpPr/>
          <p:nvPr/>
        </p:nvSpPr>
        <p:spPr>
          <a:xfrm>
            <a:off x="1161786" y="1266605"/>
            <a:ext cx="675075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24CB29-D4D1-4062-B7D8-7214DAF377D7}"/>
              </a:ext>
            </a:extLst>
          </p:cNvPr>
          <p:cNvSpPr/>
          <p:nvPr/>
        </p:nvSpPr>
        <p:spPr>
          <a:xfrm>
            <a:off x="1961710" y="1266605"/>
            <a:ext cx="2620455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865CE0-B8BE-4D6F-A9A6-6E5976B017EC}"/>
              </a:ext>
            </a:extLst>
          </p:cNvPr>
          <p:cNvSpPr/>
          <p:nvPr/>
        </p:nvSpPr>
        <p:spPr>
          <a:xfrm>
            <a:off x="4707014" y="1280430"/>
            <a:ext cx="3070506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59AD53-98C9-4C63-8CCB-26CC532251D6}"/>
              </a:ext>
            </a:extLst>
          </p:cNvPr>
          <p:cNvSpPr/>
          <p:nvPr/>
        </p:nvSpPr>
        <p:spPr>
          <a:xfrm>
            <a:off x="396700" y="1266606"/>
            <a:ext cx="675075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832E34-62B1-4F74-B1C5-B8504A5E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⎕CSV</a:t>
            </a:r>
            <a:r>
              <a:rPr lang="en-GB" dirty="0">
                <a:latin typeface="+mn-lt"/>
              </a:rPr>
              <a:t> "escape" mechanism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A3274-063C-45A5-AC27-99E73700C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529" y="1224124"/>
            <a:ext cx="8415936" cy="3394472"/>
          </a:xfrm>
          <a:ln>
            <a:noFill/>
          </a:ln>
        </p:spPr>
        <p:txBody>
          <a:bodyPr>
            <a:normAutofit/>
          </a:bodyPr>
          <a:lstStyle/>
          <a:p>
            <a:pPr marL="0" indent="-12700"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Col1,Col2,"Col3,with comma","Col4 with "" quote"</a:t>
            </a:r>
          </a:p>
          <a:p>
            <a:pPr marL="0" indent="-12700"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Col1,Col2,Col3","with comma,Col4 "with ""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quot"e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-12700"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Col1,Col2,"Col3,with comma","Col4 with \" quote"</a:t>
            </a:r>
          </a:p>
          <a:p>
            <a:pPr marL="0" indent="-12700"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Col1,Col2,"Col3,with comma",Col4 with " quote</a:t>
            </a:r>
          </a:p>
          <a:p>
            <a:pPr marL="0" indent="-12700"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Col1,Col2,Col3\,with comma,Col4 with \" quote</a:t>
            </a:r>
          </a:p>
          <a:p>
            <a:pPr marL="0" indent="-12700"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Col1;Col2;Col3,with comma;Col4 with " quote</a:t>
            </a:r>
          </a:p>
          <a:p>
            <a:pPr marL="0" indent="-12700">
              <a:buNone/>
            </a:pPr>
            <a:r>
              <a:rPr lang="en-GB" sz="2400" dirty="0">
                <a:cs typeface="Courier New" panose="02070309020205020404" pitchFamily="49" charset="0"/>
              </a:rPr>
              <a:t>Other?</a:t>
            </a:r>
            <a:endParaRPr lang="en-GB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-12700">
              <a:buNone/>
            </a:pP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8" name="Picture 4" descr="File:Yes check.png">
            <a:extLst>
              <a:ext uri="{FF2B5EF4-FFF2-40B4-BE49-F238E27FC236}">
                <a16:creationId xmlns:a16="http://schemas.microsoft.com/office/drawing/2014/main" id="{2384962B-01AB-4FA0-8F4E-890CE6ED4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690" y="1262828"/>
            <a:ext cx="277425" cy="31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Graphic 18" descr="Email">
            <a:extLst>
              <a:ext uri="{FF2B5EF4-FFF2-40B4-BE49-F238E27FC236}">
                <a16:creationId xmlns:a16="http://schemas.microsoft.com/office/drawing/2014/main" id="{BE3E5B50-5198-4D57-88B2-17CA8D3664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27382" y="4178557"/>
            <a:ext cx="379516" cy="37951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3066DEF-8275-495B-BB73-70B19BE4FD90}"/>
              </a:ext>
            </a:extLst>
          </p:cNvPr>
          <p:cNvSpPr txBox="1"/>
          <p:nvPr/>
        </p:nvSpPr>
        <p:spPr>
          <a:xfrm>
            <a:off x="4784692" y="4178557"/>
            <a:ext cx="2894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support@dyalog.com</a:t>
            </a:r>
          </a:p>
        </p:txBody>
      </p:sp>
      <p:pic>
        <p:nvPicPr>
          <p:cNvPr id="1026" name="Picture 2" descr="File:Exclamation mark.png">
            <a:extLst>
              <a:ext uri="{FF2B5EF4-FFF2-40B4-BE49-F238E27FC236}">
                <a16:creationId xmlns:a16="http://schemas.microsoft.com/office/drawing/2014/main" id="{B8DED552-799E-4E24-B9EF-71DC175B1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305" y="2355289"/>
            <a:ext cx="315035" cy="31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File:Exclamation mark.png">
            <a:extLst>
              <a:ext uri="{FF2B5EF4-FFF2-40B4-BE49-F238E27FC236}">
                <a16:creationId xmlns:a16="http://schemas.microsoft.com/office/drawing/2014/main" id="{F78B659D-93EE-436B-A145-7F37423F6E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8885" y="2010058"/>
            <a:ext cx="301979" cy="30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13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animBg="1"/>
      <p:bldP spid="18" grpId="0" uiExpand="1" animBg="1"/>
      <p:bldP spid="15" grpId="0" uiExpand="1" animBg="1"/>
      <p:bldP spid="16" grpId="0" uiExpand="1" animBg="1"/>
      <p:bldP spid="14" grpId="0" uiExpand="1" animBg="1"/>
      <p:bldP spid="12" grpId="0" uiExpand="1" animBg="1"/>
      <p:bldP spid="9" grpId="0" uiExpand="1" animBg="1"/>
      <p:bldP spid="10" grpId="0" uiExpand="1" animBg="1"/>
      <p:bldP spid="5" grpId="0" uiExpand="1" animBg="1"/>
      <p:bldP spid="6" grpId="0" uiExpand="1" animBg="1"/>
      <p:bldP spid="7" grpId="0" uiExpand="1" animBg="1"/>
      <p:bldP spid="4" grpId="0" uiExpand="1" animBg="1"/>
      <p:bldP spid="3" grpId="0" uiExpand="1" build="p"/>
      <p:bldP spid="20" grpId="0"/>
      <p:bldP spid="20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C3EE291-ADC5-4037-96A0-F6A2A5192B91}"/>
              </a:ext>
            </a:extLst>
          </p:cNvPr>
          <p:cNvSpPr/>
          <p:nvPr/>
        </p:nvSpPr>
        <p:spPr>
          <a:xfrm>
            <a:off x="6012159" y="1586752"/>
            <a:ext cx="269359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CBF51F0-51B7-4452-B7E3-2A7A3F64FEC2}"/>
              </a:ext>
            </a:extLst>
          </p:cNvPr>
          <p:cNvSpPr/>
          <p:nvPr/>
        </p:nvSpPr>
        <p:spPr>
          <a:xfrm>
            <a:off x="7725149" y="2939778"/>
            <a:ext cx="675075" cy="31503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37B953-EE29-4F56-A856-0B261309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⎕CSV</a:t>
            </a:r>
            <a:r>
              <a:rPr lang="en-GB" dirty="0">
                <a:latin typeface="+mn-lt"/>
              </a:rPr>
              <a:t> "ragged"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B4E5E-C3F9-42D3-A95A-6886C70BB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530" y="1224124"/>
            <a:ext cx="3105345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Col1,Col2,Col3</a:t>
            </a:r>
            <a:b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Col1,Col2,Col3</a:t>
            </a:r>
            <a:b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Col1,Col2,Col3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-12700">
              <a:buNone/>
            </a:pP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-12700">
              <a:buNone/>
            </a:pP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Col1,Col2,Col3</a:t>
            </a:r>
            <a:b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Col1,Col2</a:t>
            </a:r>
            <a:b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Col1,Col2,Col3,Col4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BC5C1BC-A174-4D14-8E3B-349E6F7F261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3CEBF6-8D0E-4C1A-9BEA-F6524FE9040B}"/>
              </a:ext>
            </a:extLst>
          </p:cNvPr>
          <p:cNvSpPr txBox="1"/>
          <p:nvPr/>
        </p:nvSpPr>
        <p:spPr>
          <a:xfrm>
            <a:off x="3807586" y="1541748"/>
            <a:ext cx="2835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⎕CSV 'a.csv' '' 4</a:t>
            </a:r>
            <a:endParaRPr lang="en-GB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55F59C5-E550-42A9-B0C6-F7ACAB4D3D2F}"/>
              </a:ext>
            </a:extLst>
          </p:cNvPr>
          <p:cNvSpPr/>
          <p:nvPr/>
        </p:nvSpPr>
        <p:spPr>
          <a:xfrm>
            <a:off x="3671900" y="1361728"/>
            <a:ext cx="3060340" cy="7650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A3CD57-9374-4BD8-8D14-BD3275F7E5A4}"/>
              </a:ext>
            </a:extLst>
          </p:cNvPr>
          <p:cNvSpPr txBox="1"/>
          <p:nvPr/>
        </p:nvSpPr>
        <p:spPr>
          <a:xfrm>
            <a:off x="3807586" y="2894774"/>
            <a:ext cx="4879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(⎕CSV⍠'Ragged'1) 'b.csv' '' (4⍴4)</a:t>
            </a:r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83AE215-B87E-4939-B70F-5CAB12E26900}"/>
              </a:ext>
            </a:extLst>
          </p:cNvPr>
          <p:cNvSpPr/>
          <p:nvPr/>
        </p:nvSpPr>
        <p:spPr>
          <a:xfrm>
            <a:off x="3671900" y="2714754"/>
            <a:ext cx="5048874" cy="7650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lowchart: Document 17">
            <a:extLst>
              <a:ext uri="{FF2B5EF4-FFF2-40B4-BE49-F238E27FC236}">
                <a16:creationId xmlns:a16="http://schemas.microsoft.com/office/drawing/2014/main" id="{84BE0C47-F99C-4A6A-8D80-C7C81E924D6F}"/>
              </a:ext>
            </a:extLst>
          </p:cNvPr>
          <p:cNvSpPr/>
          <p:nvPr/>
        </p:nvSpPr>
        <p:spPr>
          <a:xfrm>
            <a:off x="362550" y="1265588"/>
            <a:ext cx="3084325" cy="1216151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lowchart: Document 20">
            <a:extLst>
              <a:ext uri="{FF2B5EF4-FFF2-40B4-BE49-F238E27FC236}">
                <a16:creationId xmlns:a16="http://schemas.microsoft.com/office/drawing/2014/main" id="{87E27AFA-7D99-4F68-BD74-0A3238F76510}"/>
              </a:ext>
            </a:extLst>
          </p:cNvPr>
          <p:cNvSpPr/>
          <p:nvPr/>
        </p:nvSpPr>
        <p:spPr>
          <a:xfrm>
            <a:off x="362550" y="2559954"/>
            <a:ext cx="3084325" cy="1216151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17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uiExpand="1" animBg="1"/>
      <p:bldP spid="23" grpId="0" uiExpand="1" animBg="1"/>
      <p:bldP spid="3" grpId="0" uiExpand="1" build="p"/>
      <p:bldP spid="13" grpId="0"/>
      <p:bldP spid="15" grpId="0" animBg="1"/>
      <p:bldP spid="16" grpId="0"/>
      <p:bldP spid="17" grpId="0" animBg="1"/>
      <p:bldP spid="18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44B3-E25C-4C3A-A321-300D16FB7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⎕CSV</a:t>
            </a:r>
            <a:r>
              <a:rPr lang="en-GB" dirty="0"/>
              <a:t> - 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95E5-10EE-4A21-9CDC-EC6FE7980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530" y="1224124"/>
            <a:ext cx="7020780" cy="3394472"/>
          </a:xfrm>
        </p:spPr>
        <p:txBody>
          <a:bodyPr/>
          <a:lstStyle/>
          <a:p>
            <a:r>
              <a:rPr lang="en-GB" dirty="0"/>
              <a:t>Field type: "numeric or empty, but  not char"</a:t>
            </a:r>
          </a:p>
          <a:p>
            <a:r>
              <a:rPr lang="en-GB" dirty="0"/>
              <a:t>Performance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959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B8D50-EBC7-4A9E-8035-EA047353A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265FA-92EF-4B60-B3D6-A4AC4EB47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Multi-file </a:t>
            </a:r>
            <a:r>
              <a:rPr lang="en-GB" dirty="0">
                <a:latin typeface="APL385 Unicode" panose="020B0709000202000203" pitchFamily="49" charset="0"/>
              </a:rPr>
              <a:t>⎕MKDIR</a:t>
            </a:r>
            <a:r>
              <a:rPr lang="en-GB" dirty="0"/>
              <a:t>, </a:t>
            </a:r>
            <a:r>
              <a:rPr lang="en-GB" dirty="0">
                <a:latin typeface="APL385 Unicode" panose="020B0709000202000203" pitchFamily="49" charset="0"/>
              </a:rPr>
              <a:t>⎕NDELETE</a:t>
            </a:r>
            <a:r>
              <a:rPr lang="en-GB" dirty="0"/>
              <a:t>, </a:t>
            </a:r>
            <a:r>
              <a:rPr lang="en-GB" dirty="0">
                <a:latin typeface="APL385 Unicode" panose="020B0709000202000203" pitchFamily="49" charset="0"/>
              </a:rPr>
              <a:t>⎕NEXISTS</a:t>
            </a:r>
            <a:r>
              <a:rPr lang="en-GB" dirty="0"/>
              <a:t>, </a:t>
            </a:r>
            <a:r>
              <a:rPr lang="en-GB" dirty="0">
                <a:latin typeface="APL385 Unicode" panose="020B0709000202000203" pitchFamily="49" charset="0"/>
              </a:rPr>
              <a:t>⎕NINFO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⎕NPARTS</a:t>
            </a:r>
          </a:p>
          <a:p>
            <a:r>
              <a:rPr lang="en-GB" dirty="0">
                <a:latin typeface="APL385 Unicode" panose="020B0709000202000203" pitchFamily="49" charset="0"/>
              </a:rPr>
              <a:t>⎕NGET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⎕NPUT</a:t>
            </a:r>
            <a:r>
              <a:rPr lang="en-GB" dirty="0"/>
              <a:t> additional codepages</a:t>
            </a:r>
          </a:p>
          <a:p>
            <a:r>
              <a:rPr lang="en-GB" dirty="0">
                <a:latin typeface="APL385 Unicode" panose="020B0709000202000203" pitchFamily="49" charset="0"/>
              </a:rPr>
              <a:t>⎕NPUT</a:t>
            </a:r>
            <a:r>
              <a:rPr lang="en-GB" dirty="0"/>
              <a:t> append option</a:t>
            </a:r>
            <a:endParaRPr lang="en-GB" dirty="0">
              <a:latin typeface="APL385 Unicode" panose="020B0709000202000203" pitchFamily="49" charset="0"/>
            </a:endParaRPr>
          </a:p>
          <a:p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New functions 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L385 Unicode" panose="020B0709000202000203" pitchFamily="49" charset="0"/>
              </a:rPr>
              <a:t>⎕NCOPY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PL385 Unicode" panose="020B0709000202000203" pitchFamily="49" charset="0"/>
              </a:rPr>
              <a:t>⎕NMOVE</a:t>
            </a:r>
            <a:endParaRPr lang="en-GB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PL385 Unicode" panose="020B0709000202000203" pitchFamily="49" charset="0"/>
              </a:rPr>
              <a:t>⎕NCREATE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temporary files</a:t>
            </a:r>
            <a:endParaRPr lang="en-GB" sz="1800" dirty="0">
              <a:solidFill>
                <a:schemeClr val="tx1">
                  <a:lumMod val="50000"/>
                  <a:lumOff val="50000"/>
                </a:schemeClr>
              </a:solidFill>
              <a:latin typeface="APL385 Unicode" panose="020B0709000202000203" pitchFamily="49" charset="0"/>
            </a:endParaRPr>
          </a:p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Extensions to 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APL385 Unicode" panose="020B0709000202000203" pitchFamily="49" charset="0"/>
              </a:rPr>
              <a:t>⎕CSV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89645F-771C-4EDC-B079-924D7FE9D4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190" y="681540"/>
            <a:ext cx="2646644" cy="175519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7B4034-17C8-4135-9EE0-1FA33F772AD6}"/>
              </a:ext>
            </a:extLst>
          </p:cNvPr>
          <p:cNvSpPr txBox="1"/>
          <p:nvPr/>
        </p:nvSpPr>
        <p:spPr>
          <a:xfrm>
            <a:off x="6158206" y="2493265"/>
            <a:ext cx="2894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support@dyalog.com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BC02E0-63D9-4B0A-8D9F-31A6EAD5818C}"/>
              </a:ext>
            </a:extLst>
          </p:cNvPr>
          <p:cNvSpPr txBox="1"/>
          <p:nvPr/>
        </p:nvSpPr>
        <p:spPr>
          <a:xfrm>
            <a:off x="6158206" y="2886785"/>
            <a:ext cx="2894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richard@dyalog.com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E984BB-1E96-421B-A1CB-28A2B9147E95}"/>
              </a:ext>
            </a:extLst>
          </p:cNvPr>
          <p:cNvSpPr txBox="1"/>
          <p:nvPr/>
        </p:nvSpPr>
        <p:spPr>
          <a:xfrm>
            <a:off x="6158206" y="3273261"/>
            <a:ext cx="2894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forums.dyalog.com</a:t>
            </a:r>
          </a:p>
        </p:txBody>
      </p:sp>
    </p:spTree>
    <p:extLst>
      <p:ext uri="{BB962C8B-B14F-4D97-AF65-F5344CB8AC3E}">
        <p14:creationId xmlns:p14="http://schemas.microsoft.com/office/powerpoint/2010/main" val="399730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B8D50-EBC7-4A9E-8035-EA047353A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73528"/>
            <a:ext cx="8363272" cy="594066"/>
          </a:xfrm>
        </p:spPr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265FA-92EF-4B60-B3D6-A4AC4EB4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530" y="1224124"/>
            <a:ext cx="6174000" cy="3394472"/>
          </a:xfrm>
        </p:spPr>
        <p:txBody>
          <a:bodyPr>
            <a:normAutofit/>
          </a:bodyPr>
          <a:lstStyle/>
          <a:p>
            <a:r>
              <a:rPr lang="en-GB" dirty="0"/>
              <a:t>Filesystem access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⎕MKDIR</a:t>
            </a:r>
            <a:r>
              <a:rPr lang="en-GB" dirty="0"/>
              <a:t>, </a:t>
            </a:r>
            <a:r>
              <a:rPr lang="en-GB" dirty="0">
                <a:latin typeface="APL385 Unicode" panose="020B0709000202000203" pitchFamily="49" charset="0"/>
              </a:rPr>
              <a:t>⎕NDELETE</a:t>
            </a:r>
            <a:r>
              <a:rPr lang="en-GB" dirty="0"/>
              <a:t>, </a:t>
            </a:r>
            <a:r>
              <a:rPr lang="en-GB" dirty="0">
                <a:latin typeface="APL385 Unicode" panose="020B0709000202000203" pitchFamily="49" charset="0"/>
              </a:rPr>
              <a:t>⎕NEXISTS</a:t>
            </a:r>
            <a:r>
              <a:rPr lang="en-GB" dirty="0"/>
              <a:t>, </a:t>
            </a:r>
            <a:r>
              <a:rPr lang="en-GB" dirty="0">
                <a:latin typeface="APL385 Unicode" panose="020B0709000202000203" pitchFamily="49" charset="0"/>
              </a:rPr>
              <a:t>⎕NINFO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⎕NPARTS</a:t>
            </a:r>
          </a:p>
          <a:p>
            <a:r>
              <a:rPr lang="en-GB" dirty="0"/>
              <a:t>Text file read/write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⎕NGET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⎕NPUT</a:t>
            </a:r>
          </a:p>
          <a:p>
            <a:r>
              <a:rPr lang="en-GB" dirty="0"/>
              <a:t>Data in plain text files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⎕CSV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F5CB7EF6-F5E2-4824-A8AE-6A333F6439A1}"/>
              </a:ext>
            </a:extLst>
          </p:cNvPr>
          <p:cNvSpPr/>
          <p:nvPr/>
        </p:nvSpPr>
        <p:spPr>
          <a:xfrm rot="9886640">
            <a:off x="6359148" y="1365221"/>
            <a:ext cx="1290730" cy="75866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CCDAD76-9A62-4216-B64C-AD872D71DCFB}"/>
              </a:ext>
            </a:extLst>
          </p:cNvPr>
          <p:cNvSpPr/>
          <p:nvPr/>
        </p:nvSpPr>
        <p:spPr>
          <a:xfrm rot="20686640">
            <a:off x="6650337" y="1544496"/>
            <a:ext cx="70835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15.0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86D9D15-8C57-42E8-8BD2-AC695B7D20F2}"/>
              </a:ext>
            </a:extLst>
          </p:cNvPr>
          <p:cNvSpPr/>
          <p:nvPr/>
        </p:nvSpPr>
        <p:spPr>
          <a:xfrm rot="10568445">
            <a:off x="5964870" y="2572047"/>
            <a:ext cx="1290730" cy="75866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C85D24-652B-407E-B4C1-E312092CBDEC}"/>
              </a:ext>
            </a:extLst>
          </p:cNvPr>
          <p:cNvSpPr/>
          <p:nvPr/>
        </p:nvSpPr>
        <p:spPr>
          <a:xfrm rot="21368445">
            <a:off x="6256059" y="2751322"/>
            <a:ext cx="70835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15.0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9865C9E-C353-45A8-A8B6-B2AFE9223A82}"/>
              </a:ext>
            </a:extLst>
          </p:cNvPr>
          <p:cNvSpPr/>
          <p:nvPr/>
        </p:nvSpPr>
        <p:spPr>
          <a:xfrm rot="11175521">
            <a:off x="6017760" y="3828513"/>
            <a:ext cx="1290730" cy="75866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9008D1-005E-47BD-A627-CFFBF8EC8749}"/>
              </a:ext>
            </a:extLst>
          </p:cNvPr>
          <p:cNvSpPr/>
          <p:nvPr/>
        </p:nvSpPr>
        <p:spPr>
          <a:xfrm rot="375521">
            <a:off x="6308949" y="4007788"/>
            <a:ext cx="70835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16.0</a:t>
            </a:r>
          </a:p>
        </p:txBody>
      </p:sp>
    </p:spTree>
    <p:extLst>
      <p:ext uri="{BB962C8B-B14F-4D97-AF65-F5344CB8AC3E}">
        <p14:creationId xmlns:p14="http://schemas.microsoft.com/office/powerpoint/2010/main" val="294514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8" grpId="0"/>
      <p:bldP spid="8" grpId="1"/>
      <p:bldP spid="8" grpId="2"/>
      <p:bldP spid="11" grpId="0" animBg="1"/>
      <p:bldP spid="11" grpId="1" animBg="1"/>
      <p:bldP spid="11" grpId="2" animBg="1"/>
      <p:bldP spid="12" grpId="0"/>
      <p:bldP spid="12" grpId="1"/>
      <p:bldP spid="12" grpId="2"/>
      <p:bldP spid="15" grpId="0" animBg="1"/>
      <p:bldP spid="15" grpId="1" animBg="1"/>
      <p:bldP spid="15" grpId="2" animBg="1"/>
      <p:bldP spid="16" grpId="0"/>
      <p:bldP spid="16" grpId="1"/>
      <p:bldP spid="16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0B32D-D33C-455B-90ED-5C3FD334D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Enhancements for 17.0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BC1EF-51D8-4C5D-9A95-70BA9DF99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ideas are predictions …</a:t>
            </a:r>
          </a:p>
          <a:p>
            <a:r>
              <a:rPr lang="en-GB" dirty="0"/>
              <a:t>… because none is yet signed off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A6D7A0-765F-454E-9619-C1613A19DCC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3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B13C5-E0A8-4EF1-B798-86101FE23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Existing filesystem access -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EE6F5-2360-4FCA-A798-000B985EB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⎕MKDIR '</a:t>
            </a:r>
            <a:r>
              <a:rPr lang="en-GB" dirty="0" err="1">
                <a:latin typeface="APL385 Unicode" panose="020B0709000202000203" pitchFamily="49" charset="0"/>
              </a:rPr>
              <a:t>dir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r>
              <a:rPr lang="en-GB" dirty="0">
                <a:latin typeface="APL385 Unicode" panose="020B0709000202000203" pitchFamily="49" charset="0"/>
              </a:rPr>
              <a:t>⎕NEXISTS 'name'</a:t>
            </a:r>
          </a:p>
          <a:p>
            <a:r>
              <a:rPr lang="en-GB" dirty="0">
                <a:latin typeface="APL385 Unicode" panose="020B0709000202000203" pitchFamily="49" charset="0"/>
              </a:rPr>
              <a:t>properties ⎕NINFO 'name'</a:t>
            </a:r>
          </a:p>
          <a:p>
            <a:r>
              <a:rPr lang="en-GB" dirty="0">
                <a:latin typeface="APL385 Unicode" panose="020B0709000202000203" pitchFamily="49" charset="0"/>
              </a:rPr>
              <a:t>⎕NPARTS 'path/to/</a:t>
            </a:r>
            <a:r>
              <a:rPr lang="en-GB" dirty="0" err="1">
                <a:latin typeface="APL385 Unicode" panose="020B0709000202000203" pitchFamily="49" charset="0"/>
              </a:rPr>
              <a:t>name.ext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r>
              <a:rPr lang="en-GB" dirty="0">
                <a:latin typeface="APL385 Unicode" panose="020B0709000202000203" pitchFamily="49" charset="0"/>
              </a:rPr>
              <a:t>⎕NDELETE 'name'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5425DE-3964-4A99-B703-0D5E69C8AC85}"/>
              </a:ext>
            </a:extLst>
          </p:cNvPr>
          <p:cNvSpPr txBox="1"/>
          <p:nvPr/>
        </p:nvSpPr>
        <p:spPr>
          <a:xfrm>
            <a:off x="5593595" y="1324540"/>
            <a:ext cx="321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2 ⎕MKDIR 'path/to/</a:t>
            </a:r>
            <a:r>
              <a:rPr lang="en-GB" dirty="0" err="1">
                <a:latin typeface="APL385 Unicode" panose="020B0709000202000203" pitchFamily="49" charset="0"/>
              </a:rPr>
              <a:t>dir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3D185E0-B6B9-47C0-81A4-679114F0008C}"/>
              </a:ext>
            </a:extLst>
          </p:cNvPr>
          <p:cNvSpPr/>
          <p:nvPr/>
        </p:nvSpPr>
        <p:spPr>
          <a:xfrm>
            <a:off x="5525420" y="1126663"/>
            <a:ext cx="3285365" cy="7650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0A261A-B2F0-4786-AD73-CA6ED1F14849}"/>
              </a:ext>
            </a:extLst>
          </p:cNvPr>
          <p:cNvSpPr txBox="1"/>
          <p:nvPr/>
        </p:nvSpPr>
        <p:spPr>
          <a:xfrm>
            <a:off x="6605539" y="2372362"/>
            <a:ext cx="2345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Type, size, owner etc.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6F7BFC0-64D9-4CCC-B479-F43FE2EF118A}"/>
              </a:ext>
            </a:extLst>
          </p:cNvPr>
          <p:cNvSpPr/>
          <p:nvPr/>
        </p:nvSpPr>
        <p:spPr>
          <a:xfrm>
            <a:off x="6515530" y="2176219"/>
            <a:ext cx="2295255" cy="7650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FF6DF-8FCF-4DCB-A54C-82869F7EC098}"/>
              </a:ext>
            </a:extLst>
          </p:cNvPr>
          <p:cNvSpPr txBox="1"/>
          <p:nvPr/>
        </p:nvSpPr>
        <p:spPr>
          <a:xfrm>
            <a:off x="4662009" y="3616327"/>
            <a:ext cx="238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File or empty directory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3AF4384-AC7D-4717-A0C2-4A8D97973054}"/>
              </a:ext>
            </a:extLst>
          </p:cNvPr>
          <p:cNvSpPr/>
          <p:nvPr/>
        </p:nvSpPr>
        <p:spPr>
          <a:xfrm>
            <a:off x="4572000" y="3420184"/>
            <a:ext cx="2475275" cy="7650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78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/>
      <p:bldP spid="6" grpId="0" uiExpand="1" animBg="1"/>
      <p:bldP spid="7" grpId="0" uiExpand="1"/>
      <p:bldP spid="8" grpId="0" uiExpand="1" animBg="1"/>
      <p:bldP spid="11" grpId="0" uiExpand="1"/>
      <p:bldP spid="12" grpId="0" uiExpan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D7E4F-1B4F-458B-BE3C-1A8CF417F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Existing filesystem access -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BE517-07FF-402D-A324-1E5B1AF5D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529" y="1224124"/>
            <a:ext cx="6300699" cy="3394472"/>
          </a:xfrm>
        </p:spPr>
        <p:txBody>
          <a:bodyPr/>
          <a:lstStyle/>
          <a:p>
            <a:r>
              <a:rPr lang="en-GB" dirty="0"/>
              <a:t>All functions accept a single name</a:t>
            </a:r>
          </a:p>
          <a:p>
            <a:r>
              <a:rPr lang="en-GB" dirty="0">
                <a:latin typeface="APL385 Unicode" panose="020B0709000202000203" pitchFamily="49" charset="0"/>
              </a:rPr>
              <a:t>⎕NINFO</a:t>
            </a:r>
            <a:r>
              <a:rPr lang="en-GB" dirty="0"/>
              <a:t> can do "</a:t>
            </a:r>
            <a:r>
              <a:rPr lang="en-GB" dirty="0" err="1"/>
              <a:t>globbing</a:t>
            </a:r>
            <a:r>
              <a:rPr lang="en-GB" dirty="0"/>
              <a:t>"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841ADE-DC1B-4B90-A338-948ADCF4ECB7}"/>
              </a:ext>
            </a:extLst>
          </p:cNvPr>
          <p:cNvSpPr txBox="1"/>
          <p:nvPr/>
        </p:nvSpPr>
        <p:spPr>
          <a:xfrm>
            <a:off x="5978184" y="1779517"/>
            <a:ext cx="2708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(⎕NINFO⍠1) '*.txt'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FB8CA21-8DB0-4720-8345-5D27076689B7}"/>
              </a:ext>
            </a:extLst>
          </p:cNvPr>
          <p:cNvSpPr/>
          <p:nvPr/>
        </p:nvSpPr>
        <p:spPr>
          <a:xfrm>
            <a:off x="5978184" y="1581640"/>
            <a:ext cx="2708616" cy="7650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731CDA-CE57-40A1-8906-248494BE4183}"/>
              </a:ext>
            </a:extLst>
          </p:cNvPr>
          <p:cNvSpPr txBox="1"/>
          <p:nvPr/>
        </p:nvSpPr>
        <p:spPr>
          <a:xfrm>
            <a:off x="791580" y="2949647"/>
            <a:ext cx="3870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⎕NDELETE¨(⎕NINFO⍠1) '*.txt'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BE6655C-38B2-4C0B-AB29-41D92C14CEBA}"/>
              </a:ext>
            </a:extLst>
          </p:cNvPr>
          <p:cNvSpPr/>
          <p:nvPr/>
        </p:nvSpPr>
        <p:spPr>
          <a:xfrm>
            <a:off x="701570" y="2751770"/>
            <a:ext cx="4095455" cy="7650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Content Placeholder 5" descr="Bug">
            <a:extLst>
              <a:ext uri="{FF2B5EF4-FFF2-40B4-BE49-F238E27FC236}">
                <a16:creationId xmlns:a16="http://schemas.microsoft.com/office/drawing/2014/main" id="{54609D45-B584-4B67-8293-1FA9695399FE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87035" y="3381840"/>
            <a:ext cx="914400" cy="914400"/>
          </a:xfr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DB6DE276-CE2B-4B90-8BE6-ABC118FB04D5}"/>
              </a:ext>
            </a:extLst>
          </p:cNvPr>
          <p:cNvSpPr/>
          <p:nvPr/>
        </p:nvSpPr>
        <p:spPr>
          <a:xfrm>
            <a:off x="701570" y="2751769"/>
            <a:ext cx="4095455" cy="76508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77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/>
      <p:bldP spid="8" grpId="0" uiExpand="1" animBg="1"/>
      <p:bldP spid="13" grpId="0" uiExpand="1"/>
      <p:bldP spid="14" grpId="0" uiExpand="1" animBg="1"/>
      <p:bldP spid="17" grpId="0" uiExpan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3D32-8E16-46FD-B790-AB2FFEC2E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Filesystem access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03A-B168-4449-894C-04157A49D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Demo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A351CD-74C8-45A4-A721-1C989BE2D8A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31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3D32-8E16-46FD-B790-AB2FFEC2E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Filesystem access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03A-B168-4449-894C-04157A49D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Functions accept multiple filenames</a:t>
            </a:r>
          </a:p>
          <a:p>
            <a:r>
              <a:rPr lang="en-GB" dirty="0">
                <a:latin typeface="APL385 Unicode" panose="020B0709000202000203" pitchFamily="49" charset="0"/>
              </a:rPr>
              <a:t>⎕NDELETE</a:t>
            </a:r>
            <a:r>
              <a:rPr lang="en-GB" dirty="0"/>
              <a:t> and </a:t>
            </a:r>
            <a:r>
              <a:rPr lang="en-GB" dirty="0">
                <a:latin typeface="APL385 Unicode" panose="020B0709000202000203" pitchFamily="49" charset="0"/>
              </a:rPr>
              <a:t>⎕NEXISTS</a:t>
            </a:r>
            <a:r>
              <a:rPr lang="en-GB" dirty="0"/>
              <a:t> accept Wildcard variant</a:t>
            </a:r>
          </a:p>
          <a:p>
            <a:r>
              <a:rPr lang="en-GB" dirty="0">
                <a:latin typeface="APL385 Unicode" panose="020B0709000202000203" pitchFamily="49" charset="0"/>
              </a:rPr>
              <a:t>⎕NDELETE</a:t>
            </a:r>
            <a:r>
              <a:rPr lang="en-GB" dirty="0"/>
              <a:t> can delete directory contents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A351CD-74C8-45A4-A721-1C989BE2D8A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76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3D32-8E16-46FD-B790-AB2FFEC2E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Filesystem access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03A-B168-4449-894C-04157A49D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PL385 Unicode" panose="020B0709000202000203" pitchFamily="49" charset="0"/>
              </a:rPr>
              <a:t>⎕NINFO</a:t>
            </a:r>
            <a:r>
              <a:rPr lang="en-GB" dirty="0"/>
              <a:t> additional properties</a:t>
            </a:r>
          </a:p>
          <a:p>
            <a:pPr lvl="1"/>
            <a:r>
              <a:rPr lang="en-GB" dirty="0"/>
              <a:t>Text file encoding</a:t>
            </a:r>
          </a:p>
          <a:p>
            <a:pPr lvl="1"/>
            <a:r>
              <a:rPr lang="en-GB" dirty="0"/>
              <a:t>Checksums</a:t>
            </a:r>
          </a:p>
          <a:p>
            <a:pPr lvl="1"/>
            <a:r>
              <a:rPr lang="en-GB" dirty="0"/>
              <a:t>Others?</a:t>
            </a:r>
          </a:p>
        </p:txBody>
      </p:sp>
      <p:pic>
        <p:nvPicPr>
          <p:cNvPr id="6" name="Graphic 5" descr="Email">
            <a:extLst>
              <a:ext uri="{FF2B5EF4-FFF2-40B4-BE49-F238E27FC236}">
                <a16:creationId xmlns:a16="http://schemas.microsoft.com/office/drawing/2014/main" id="{AB016E11-162C-4357-9CCB-1A463A4C25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64505" y="1593486"/>
            <a:ext cx="1035115" cy="10351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74572B-FC05-40D6-80C8-01E53CE978E3}"/>
              </a:ext>
            </a:extLst>
          </p:cNvPr>
          <p:cNvSpPr txBox="1"/>
          <p:nvPr/>
        </p:nvSpPr>
        <p:spPr>
          <a:xfrm>
            <a:off x="6134756" y="2685131"/>
            <a:ext cx="2894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support@dyalog.com</a:t>
            </a:r>
          </a:p>
        </p:txBody>
      </p:sp>
    </p:spTree>
    <p:extLst>
      <p:ext uri="{BB962C8B-B14F-4D97-AF65-F5344CB8AC3E}">
        <p14:creationId xmlns:p14="http://schemas.microsoft.com/office/powerpoint/2010/main" val="122706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83D32-8E16-46FD-B790-AB2FFEC2E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Filesystem access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3403A-B168-4449-894C-04157A49D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PL385 Unicode" panose="020B0709000202000203" pitchFamily="49" charset="0"/>
              </a:rPr>
              <a:t>⎕NCOPY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'file1' ⎕NCOPY 'file2'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'file' ⎕NCOPY '</a:t>
            </a:r>
            <a:r>
              <a:rPr lang="en-GB" dirty="0" err="1">
                <a:latin typeface="APL385 Unicode" panose="020B0709000202000203" pitchFamily="49" charset="0"/>
              </a:rPr>
              <a:t>dir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'dir1' ⎕NCOPY 'dir2'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'f1' 'f2' ⎕NCOPY 'f3' '</a:t>
            </a:r>
            <a:r>
              <a:rPr lang="en-GB" dirty="0" err="1">
                <a:latin typeface="APL385 Unicode" panose="020B0709000202000203" pitchFamily="49" charset="0"/>
              </a:rPr>
              <a:t>dir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lvl="1"/>
            <a:r>
              <a:rPr lang="en-GB" dirty="0">
                <a:latin typeface="APL385 Unicode" panose="020B0709000202000203" pitchFamily="49" charset="0"/>
              </a:rPr>
              <a:t>'f*' 'd*' (⎕NCOPY⍠1) '</a:t>
            </a:r>
            <a:r>
              <a:rPr lang="en-GB" dirty="0" err="1">
                <a:latin typeface="APL385 Unicode" panose="020B0709000202000203" pitchFamily="49" charset="0"/>
              </a:rPr>
              <a:t>xdir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lvl="1"/>
            <a:r>
              <a:rPr lang="en-GB" dirty="0"/>
              <a:t>Preserve attributes (timestamps etc) - TBD</a:t>
            </a:r>
            <a:endParaRPr lang="en-GB" dirty="0">
              <a:latin typeface="APL385 Unicode" panose="020B0709000202000203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A351CD-74C8-45A4-A721-1C989BE2D8A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741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yalog17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dyalog17_template</Template>
  <TotalTime>3425</TotalTime>
  <Words>604</Words>
  <Application>Microsoft Office PowerPoint</Application>
  <PresentationFormat>On-screen Show (16:9)</PresentationFormat>
  <Paragraphs>109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APL333</vt:lpstr>
      <vt:lpstr>APL385 Unicode</vt:lpstr>
      <vt:lpstr>Arial</vt:lpstr>
      <vt:lpstr>Calibri</vt:lpstr>
      <vt:lpstr>Courier New</vt:lpstr>
      <vt:lpstr>Klavika Medium</vt:lpstr>
      <vt:lpstr>Klavika Regular</vt:lpstr>
      <vt:lpstr>Titillium Web</vt:lpstr>
      <vt:lpstr>Titillium Web SemiBold</vt:lpstr>
      <vt:lpstr>Wingdings</vt:lpstr>
      <vt:lpstr>dyalog17_template</vt:lpstr>
      <vt:lpstr>⎕NMOVE, and other predictions for version 17.0</vt:lpstr>
      <vt:lpstr>Context</vt:lpstr>
      <vt:lpstr>Enhancements for 17.0</vt:lpstr>
      <vt:lpstr>Existing filesystem access - summary</vt:lpstr>
      <vt:lpstr>Existing filesystem access - summary</vt:lpstr>
      <vt:lpstr>Filesystem access enhancements</vt:lpstr>
      <vt:lpstr>Filesystem access enhancements</vt:lpstr>
      <vt:lpstr>Filesystem access enhancements</vt:lpstr>
      <vt:lpstr>Filesystem access enhancements</vt:lpstr>
      <vt:lpstr>Filesystem access enhancements</vt:lpstr>
      <vt:lpstr>Temporary files</vt:lpstr>
      <vt:lpstr>PowerPoint Presentation</vt:lpstr>
      <vt:lpstr>Text file read/write</vt:lpstr>
      <vt:lpstr>⎕CSV</vt:lpstr>
      <vt:lpstr>⎕CSV "escape" mechanism</vt:lpstr>
      <vt:lpstr>⎕CSV "ragged" files</vt:lpstr>
      <vt:lpstr>⎕CSV - other</vt:lpstr>
      <vt:lpstr>Summary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Richard Smith</cp:lastModifiedBy>
  <cp:revision>159</cp:revision>
  <cp:lastPrinted>2017-09-12T19:28:01Z</cp:lastPrinted>
  <dcterms:created xsi:type="dcterms:W3CDTF">2016-07-29T08:25:06Z</dcterms:created>
  <dcterms:modified xsi:type="dcterms:W3CDTF">2017-09-12T22:25:32Z</dcterms:modified>
</cp:coreProperties>
</file>