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56" r:id="rId2"/>
    <p:sldId id="257" r:id="rId3"/>
    <p:sldId id="289" r:id="rId4"/>
    <p:sldId id="281" r:id="rId5"/>
    <p:sldId id="287" r:id="rId6"/>
    <p:sldId id="282" r:id="rId7"/>
    <p:sldId id="260" r:id="rId8"/>
    <p:sldId id="264" r:id="rId9"/>
    <p:sldId id="276" r:id="rId10"/>
    <p:sldId id="278" r:id="rId11"/>
    <p:sldId id="265" r:id="rId12"/>
    <p:sldId id="261" r:id="rId13"/>
    <p:sldId id="283" r:id="rId14"/>
    <p:sldId id="262" r:id="rId15"/>
    <p:sldId id="310" r:id="rId16"/>
    <p:sldId id="311" r:id="rId17"/>
    <p:sldId id="296" r:id="rId18"/>
    <p:sldId id="299" r:id="rId19"/>
    <p:sldId id="300" r:id="rId20"/>
    <p:sldId id="301" r:id="rId21"/>
    <p:sldId id="305" r:id="rId22"/>
    <p:sldId id="306" r:id="rId23"/>
    <p:sldId id="307" r:id="rId24"/>
    <p:sldId id="266" r:id="rId25"/>
    <p:sldId id="284" r:id="rId26"/>
    <p:sldId id="267" r:id="rId27"/>
    <p:sldId id="291" r:id="rId28"/>
    <p:sldId id="271" r:id="rId29"/>
    <p:sldId id="268" r:id="rId30"/>
    <p:sldId id="294" r:id="rId31"/>
    <p:sldId id="272" r:id="rId32"/>
    <p:sldId id="314" r:id="rId33"/>
    <p:sldId id="312" r:id="rId34"/>
    <p:sldId id="285" r:id="rId35"/>
    <p:sldId id="290" r:id="rId36"/>
    <p:sldId id="279" r:id="rId37"/>
    <p:sldId id="273" r:id="rId38"/>
    <p:sldId id="293" r:id="rId39"/>
    <p:sldId id="274" r:id="rId40"/>
    <p:sldId id="288" r:id="rId41"/>
    <p:sldId id="292" r:id="rId42"/>
    <p:sldId id="313" r:id="rId43"/>
    <p:sldId id="275" r:id="rId44"/>
    <p:sldId id="28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E71"/>
    <a:srgbClr val="3B17B6"/>
    <a:srgbClr val="E4EEF8"/>
    <a:srgbClr val="B6D3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8134" autoAdjust="0"/>
  </p:normalViewPr>
  <p:slideViewPr>
    <p:cSldViewPr snapToGrid="0">
      <p:cViewPr varScale="1">
        <p:scale>
          <a:sx n="75" d="100"/>
          <a:sy n="75" d="100"/>
        </p:scale>
        <p:origin x="1398" y="54"/>
      </p:cViewPr>
      <p:guideLst>
        <p:guide orient="horz" pos="2160"/>
        <p:guide pos="363"/>
      </p:guideLst>
    </p:cSldViewPr>
  </p:slideViewPr>
  <p:outlineViewPr>
    <p:cViewPr>
      <p:scale>
        <a:sx n="33" d="100"/>
        <a:sy n="33" d="100"/>
      </p:scale>
      <p:origin x="0" y="-10368"/>
    </p:cViewPr>
  </p:outlineViewPr>
  <p:notesTextViewPr>
    <p:cViewPr>
      <p:scale>
        <a:sx n="3" d="2"/>
        <a:sy n="3" d="2"/>
      </p:scale>
      <p:origin x="0" y="0"/>
    </p:cViewPr>
  </p:notesTextViewPr>
  <p:notesViewPr>
    <p:cSldViewPr snapToGrid="0">
      <p:cViewPr varScale="1">
        <p:scale>
          <a:sx n="87" d="100"/>
          <a:sy n="87" d="100"/>
        </p:scale>
        <p:origin x="244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C558B-07AD-4445-A860-F8065A960018}" type="datetimeFigureOut">
              <a:rPr lang="it-IT" smtClean="0"/>
              <a:t>2016-10-21</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4CE5B-42C4-4E54-95AC-805DDDB515F8}" type="slidenum">
              <a:rPr lang="it-IT" smtClean="0"/>
              <a:t>‹#›</a:t>
            </a:fld>
            <a:endParaRPr lang="it-IT"/>
          </a:p>
        </p:txBody>
      </p:sp>
    </p:spTree>
    <p:extLst>
      <p:ext uri="{BB962C8B-B14F-4D97-AF65-F5344CB8AC3E}">
        <p14:creationId xmlns:p14="http://schemas.microsoft.com/office/powerpoint/2010/main" val="31458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Exposed to APL when 13 years old</a:t>
            </a:r>
          </a:p>
          <a:p>
            <a:r>
              <a:rPr lang="en-GB" noProof="0" dirty="0"/>
              <a:t>Assembler x86</a:t>
            </a:r>
          </a:p>
          <a:p>
            <a:r>
              <a:rPr lang="en-GB" noProof="0" dirty="0"/>
              <a:t>Only one forced on me: Fortran’77 (in 1995…)</a:t>
            </a:r>
          </a:p>
          <a:p>
            <a:r>
              <a:rPr lang="en-GB" noProof="0" dirty="0"/>
              <a:t>Some languages</a:t>
            </a:r>
            <a:r>
              <a:rPr lang="en-GB" baseline="0" noProof="0" dirty="0"/>
              <a:t> I’ve managed to learn: JavaScript, C#</a:t>
            </a:r>
          </a:p>
          <a:p>
            <a:r>
              <a:rPr lang="en-GB" baseline="0" noProof="0" dirty="0"/>
              <a:t>Some still baffle me: Haskell</a:t>
            </a:r>
          </a:p>
          <a:p>
            <a:endParaRPr lang="en-GB" noProof="0" dirty="0"/>
          </a:p>
        </p:txBody>
      </p:sp>
      <p:sp>
        <p:nvSpPr>
          <p:cNvPr id="4" name="Slide Number Placeholder 3"/>
          <p:cNvSpPr>
            <a:spLocks noGrp="1"/>
          </p:cNvSpPr>
          <p:nvPr>
            <p:ph type="sldNum" sz="quarter" idx="10"/>
          </p:nvPr>
        </p:nvSpPr>
        <p:spPr/>
        <p:txBody>
          <a:bodyPr/>
          <a:lstStyle/>
          <a:p>
            <a:fld id="{6554CE5B-42C4-4E54-95AC-805DDDB515F8}" type="slidenum">
              <a:rPr lang="it-IT" smtClean="0"/>
              <a:t>2</a:t>
            </a:fld>
            <a:endParaRPr lang="it-IT"/>
          </a:p>
        </p:txBody>
      </p:sp>
    </p:spTree>
    <p:extLst>
      <p:ext uri="{BB962C8B-B14F-4D97-AF65-F5344CB8AC3E}">
        <p14:creationId xmlns:p14="http://schemas.microsoft.com/office/powerpoint/2010/main" val="8309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OWIN</a:t>
            </a:r>
            <a:r>
              <a:rPr lang="it-IT" baseline="0" dirty="0"/>
              <a:t> </a:t>
            </a:r>
            <a:r>
              <a:rPr lang="it-IT" baseline="0" dirty="0" err="1"/>
              <a:t>introduces</a:t>
            </a:r>
            <a:r>
              <a:rPr lang="it-IT" baseline="0" dirty="0"/>
              <a:t> the </a:t>
            </a:r>
            <a:r>
              <a:rPr lang="it-IT" baseline="0" dirty="0" err="1"/>
              <a:t>concept</a:t>
            </a:r>
            <a:r>
              <a:rPr lang="it-IT" baseline="0" dirty="0"/>
              <a:t> of </a:t>
            </a:r>
            <a:r>
              <a:rPr lang="it-IT" baseline="0" dirty="0" err="1"/>
              <a:t>Middleware</a:t>
            </a:r>
            <a:r>
              <a:rPr lang="it-IT" baseline="0" dirty="0"/>
              <a:t>. </a:t>
            </a:r>
            <a:r>
              <a:rPr lang="it-IT" baseline="0" dirty="0" err="1"/>
              <a:t>Each</a:t>
            </a:r>
            <a:r>
              <a:rPr lang="it-IT" baseline="0" dirty="0"/>
              <a:t> </a:t>
            </a:r>
            <a:r>
              <a:rPr lang="it-IT" baseline="0" dirty="0" err="1"/>
              <a:t>Middleware</a:t>
            </a:r>
            <a:r>
              <a:rPr lang="it-IT" baseline="0" dirty="0"/>
              <a:t> </a:t>
            </a:r>
            <a:r>
              <a:rPr lang="it-IT" baseline="0" dirty="0" err="1"/>
              <a:t>is</a:t>
            </a:r>
            <a:r>
              <a:rPr lang="it-IT" baseline="0" dirty="0"/>
              <a:t> just a </a:t>
            </a:r>
            <a:r>
              <a:rPr lang="it-IT" baseline="0" dirty="0" err="1"/>
              <a:t>fancy</a:t>
            </a:r>
            <a:r>
              <a:rPr lang="it-IT" baseline="0" dirty="0"/>
              <a:t> </a:t>
            </a:r>
            <a:r>
              <a:rPr lang="it-IT" baseline="0" dirty="0" err="1"/>
              <a:t>function</a:t>
            </a:r>
            <a:r>
              <a:rPr lang="it-IT" baseline="0" dirty="0"/>
              <a:t> call and the pipeline </a:t>
            </a:r>
            <a:r>
              <a:rPr lang="it-IT" baseline="0" dirty="0" err="1"/>
              <a:t>is</a:t>
            </a:r>
            <a:r>
              <a:rPr lang="it-IT" baseline="0" dirty="0"/>
              <a:t> a </a:t>
            </a:r>
            <a:r>
              <a:rPr lang="it-IT" baseline="0" dirty="0" err="1"/>
              <a:t>chain</a:t>
            </a:r>
            <a:r>
              <a:rPr lang="it-IT" baseline="0" dirty="0"/>
              <a:t> of </a:t>
            </a:r>
            <a:r>
              <a:rPr lang="it-IT" baseline="0" dirty="0" err="1"/>
              <a:t>calls</a:t>
            </a:r>
            <a:r>
              <a:rPr lang="it-IT" baseline="0" dirty="0"/>
              <a:t>. </a:t>
            </a:r>
            <a:r>
              <a:rPr lang="it-IT" baseline="0" dirty="0" err="1"/>
              <a:t>Given</a:t>
            </a:r>
            <a:r>
              <a:rPr lang="it-IT" baseline="0" dirty="0"/>
              <a:t> </a:t>
            </a:r>
            <a:r>
              <a:rPr lang="it-IT" baseline="0" dirty="0" err="1"/>
              <a:t>that</a:t>
            </a:r>
            <a:r>
              <a:rPr lang="it-IT" baseline="0" dirty="0"/>
              <a:t> </a:t>
            </a:r>
            <a:r>
              <a:rPr lang="it-IT" baseline="0" dirty="0" err="1"/>
              <a:t>it’s</a:t>
            </a:r>
            <a:r>
              <a:rPr lang="it-IT" baseline="0" dirty="0"/>
              <a:t> the </a:t>
            </a:r>
            <a:r>
              <a:rPr lang="it-IT" baseline="0" dirty="0" err="1"/>
              <a:t>responsability</a:t>
            </a:r>
            <a:r>
              <a:rPr lang="it-IT" baseline="0" dirty="0"/>
              <a:t> of </a:t>
            </a:r>
            <a:r>
              <a:rPr lang="it-IT" baseline="0" dirty="0" err="1"/>
              <a:t>each</a:t>
            </a:r>
            <a:r>
              <a:rPr lang="it-IT" baseline="0" dirty="0"/>
              <a:t> </a:t>
            </a:r>
            <a:r>
              <a:rPr lang="it-IT" baseline="0" dirty="0" err="1"/>
              <a:t>piece</a:t>
            </a:r>
            <a:r>
              <a:rPr lang="it-IT" baseline="0" dirty="0"/>
              <a:t> of </a:t>
            </a:r>
            <a:r>
              <a:rPr lang="it-IT" baseline="0" dirty="0" err="1"/>
              <a:t>middleware</a:t>
            </a:r>
            <a:r>
              <a:rPr lang="it-IT" baseline="0" dirty="0"/>
              <a:t> to call down the </a:t>
            </a:r>
            <a:r>
              <a:rPr lang="it-IT" baseline="0" dirty="0" err="1"/>
              <a:t>chain</a:t>
            </a:r>
            <a:r>
              <a:rPr lang="it-IT" baseline="0" dirty="0"/>
              <a:t>, the </a:t>
            </a:r>
            <a:r>
              <a:rPr lang="it-IT" baseline="0" dirty="0" err="1"/>
              <a:t>graph</a:t>
            </a:r>
            <a:r>
              <a:rPr lang="it-IT" baseline="0" dirty="0"/>
              <a:t> can </a:t>
            </a:r>
            <a:r>
              <a:rPr lang="it-IT" baseline="0" dirty="0" err="1"/>
              <a:t>branch</a:t>
            </a:r>
            <a:r>
              <a:rPr lang="it-IT" baseline="0" dirty="0"/>
              <a:t>.</a:t>
            </a:r>
          </a:p>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15</a:t>
            </a:fld>
            <a:endParaRPr lang="it-IT"/>
          </a:p>
        </p:txBody>
      </p:sp>
    </p:spTree>
    <p:extLst>
      <p:ext uri="{BB962C8B-B14F-4D97-AF65-F5344CB8AC3E}">
        <p14:creationId xmlns:p14="http://schemas.microsoft.com/office/powerpoint/2010/main" val="24932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16</a:t>
            </a:fld>
            <a:endParaRPr lang="it-IT"/>
          </a:p>
        </p:txBody>
      </p:sp>
    </p:spTree>
    <p:extLst>
      <p:ext uri="{BB962C8B-B14F-4D97-AF65-F5344CB8AC3E}">
        <p14:creationId xmlns:p14="http://schemas.microsoft.com/office/powerpoint/2010/main" val="1260133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 </a:t>
            </a:r>
            <a:r>
              <a:rPr lang="it-IT" dirty="0" err="1"/>
              <a:t>stands</a:t>
            </a:r>
            <a:r>
              <a:rPr lang="it-IT" baseline="0" dirty="0"/>
              <a:t> for «</a:t>
            </a:r>
            <a:r>
              <a:rPr lang="it-IT" baseline="0" dirty="0" err="1"/>
              <a:t>interface</a:t>
            </a:r>
            <a:r>
              <a:rPr lang="it-IT" baseline="0" dirty="0"/>
              <a:t>». </a:t>
            </a:r>
            <a:r>
              <a:rPr lang="it-IT" baseline="0" dirty="0" err="1"/>
              <a:t>It’s</a:t>
            </a:r>
            <a:r>
              <a:rPr lang="it-IT" baseline="0" dirty="0"/>
              <a:t> a </a:t>
            </a:r>
            <a:r>
              <a:rPr lang="it-IT" baseline="0" dirty="0" err="1"/>
              <a:t>contract</a:t>
            </a:r>
            <a:r>
              <a:rPr lang="it-IT" baseline="0" dirty="0"/>
              <a:t> </a:t>
            </a:r>
            <a:r>
              <a:rPr lang="it-IT" baseline="0" dirty="0" err="1"/>
              <a:t>that</a:t>
            </a:r>
            <a:r>
              <a:rPr lang="it-IT" baseline="0" dirty="0"/>
              <a:t> the </a:t>
            </a:r>
            <a:r>
              <a:rPr lang="it-IT" baseline="0" dirty="0" err="1"/>
              <a:t>implementation</a:t>
            </a:r>
            <a:r>
              <a:rPr lang="it-IT" baseline="0" dirty="0"/>
              <a:t> must </a:t>
            </a:r>
            <a:r>
              <a:rPr lang="it-IT" baseline="0" dirty="0" err="1"/>
              <a:t>respect</a:t>
            </a:r>
            <a:r>
              <a:rPr lang="it-IT" baseline="0" dirty="0"/>
              <a:t>.</a:t>
            </a:r>
          </a:p>
          <a:p>
            <a:r>
              <a:rPr lang="it-IT" baseline="0" dirty="0" err="1"/>
              <a:t>These</a:t>
            </a:r>
            <a:r>
              <a:rPr lang="it-IT" baseline="0" dirty="0"/>
              <a:t> are </a:t>
            </a:r>
            <a:r>
              <a:rPr lang="it-IT" baseline="0" dirty="0" err="1"/>
              <a:t>not</a:t>
            </a:r>
            <a:r>
              <a:rPr lang="it-IT" baseline="0" dirty="0"/>
              <a:t> the </a:t>
            </a:r>
            <a:r>
              <a:rPr lang="it-IT" baseline="0" dirty="0" err="1"/>
              <a:t>exact</a:t>
            </a:r>
            <a:r>
              <a:rPr lang="it-IT" baseline="0" dirty="0"/>
              <a:t> </a:t>
            </a:r>
            <a:r>
              <a:rPr lang="it-IT" baseline="0" dirty="0" err="1"/>
              <a:t>definitions</a:t>
            </a:r>
            <a:r>
              <a:rPr lang="it-IT" baseline="0" dirty="0"/>
              <a:t> </a:t>
            </a:r>
            <a:r>
              <a:rPr lang="it-IT" baseline="0" dirty="0" err="1"/>
              <a:t>but</a:t>
            </a:r>
            <a:r>
              <a:rPr lang="it-IT" baseline="0" dirty="0"/>
              <a:t> are </a:t>
            </a:r>
            <a:r>
              <a:rPr lang="it-IT" baseline="0" dirty="0" err="1"/>
              <a:t>close</a:t>
            </a:r>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17</a:t>
            </a:fld>
            <a:endParaRPr lang="it-IT"/>
          </a:p>
        </p:txBody>
      </p:sp>
    </p:spTree>
    <p:extLst>
      <p:ext uri="{BB962C8B-B14F-4D97-AF65-F5344CB8AC3E}">
        <p14:creationId xmlns:p14="http://schemas.microsoft.com/office/powerpoint/2010/main" val="270533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18</a:t>
            </a:fld>
            <a:endParaRPr lang="it-IT"/>
          </a:p>
        </p:txBody>
      </p:sp>
    </p:spTree>
    <p:extLst>
      <p:ext uri="{BB962C8B-B14F-4D97-AF65-F5344CB8AC3E}">
        <p14:creationId xmlns:p14="http://schemas.microsoft.com/office/powerpoint/2010/main" val="19304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19</a:t>
            </a:fld>
            <a:endParaRPr lang="it-IT"/>
          </a:p>
        </p:txBody>
      </p:sp>
    </p:spTree>
    <p:extLst>
      <p:ext uri="{BB962C8B-B14F-4D97-AF65-F5344CB8AC3E}">
        <p14:creationId xmlns:p14="http://schemas.microsoft.com/office/powerpoint/2010/main" val="3332683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 DB-</a:t>
            </a:r>
            <a:r>
              <a:rPr lang="it-IT" dirty="0" err="1"/>
              <a:t>backed</a:t>
            </a:r>
            <a:r>
              <a:rPr lang="it-IT" baseline="0" dirty="0"/>
              <a:t> </a:t>
            </a:r>
            <a:r>
              <a:rPr lang="it-IT" baseline="0" dirty="0" err="1"/>
              <a:t>storage</a:t>
            </a:r>
            <a:endParaRPr lang="it-IT" baseline="0" dirty="0"/>
          </a:p>
          <a:p>
            <a:r>
              <a:rPr lang="it-IT" baseline="0" dirty="0"/>
              <a:t>… HTTP pass-</a:t>
            </a:r>
            <a:r>
              <a:rPr lang="it-IT" baseline="0" dirty="0" err="1"/>
              <a:t>through</a:t>
            </a:r>
            <a:endParaRPr lang="it-IT" baseline="0" dirty="0"/>
          </a:p>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20</a:t>
            </a:fld>
            <a:endParaRPr lang="it-IT"/>
          </a:p>
        </p:txBody>
      </p:sp>
    </p:spTree>
    <p:extLst>
      <p:ext uri="{BB962C8B-B14F-4D97-AF65-F5344CB8AC3E}">
        <p14:creationId xmlns:p14="http://schemas.microsoft.com/office/powerpoint/2010/main" val="724705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This</a:t>
            </a:r>
            <a:r>
              <a:rPr lang="it-IT" dirty="0"/>
              <a:t> </a:t>
            </a:r>
            <a:r>
              <a:rPr lang="it-IT" dirty="0" err="1"/>
              <a:t>is</a:t>
            </a:r>
            <a:r>
              <a:rPr lang="it-IT" dirty="0"/>
              <a:t> the </a:t>
            </a:r>
            <a:r>
              <a:rPr lang="it-IT" dirty="0" err="1"/>
              <a:t>basis</a:t>
            </a:r>
            <a:r>
              <a:rPr lang="it-IT" dirty="0"/>
              <a:t>. </a:t>
            </a:r>
            <a:r>
              <a:rPr lang="it-IT" dirty="0" err="1"/>
              <a:t>It</a:t>
            </a:r>
            <a:r>
              <a:rPr lang="it-IT" dirty="0"/>
              <a:t> can be </a:t>
            </a:r>
            <a:r>
              <a:rPr lang="it-IT" dirty="0" err="1"/>
              <a:t>composed</a:t>
            </a:r>
            <a:r>
              <a:rPr lang="it-IT" baseline="0" dirty="0"/>
              <a:t> </a:t>
            </a:r>
            <a:r>
              <a:rPr lang="it-IT" i="1" baseline="0" dirty="0"/>
              <a:t>ad libitum</a:t>
            </a:r>
            <a:r>
              <a:rPr lang="it-IT" i="0" baseline="0" dirty="0"/>
              <a:t>.</a:t>
            </a:r>
          </a:p>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22</a:t>
            </a:fld>
            <a:endParaRPr lang="it-IT"/>
          </a:p>
        </p:txBody>
      </p:sp>
    </p:spTree>
    <p:extLst>
      <p:ext uri="{BB962C8B-B14F-4D97-AF65-F5344CB8AC3E}">
        <p14:creationId xmlns:p14="http://schemas.microsoft.com/office/powerpoint/2010/main" val="1695383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Chromium</a:t>
            </a:r>
            <a:r>
              <a:rPr lang="it-IT" dirty="0"/>
              <a:t>: </a:t>
            </a:r>
            <a:r>
              <a:rPr lang="it-IT" dirty="0" err="1"/>
              <a:t>huge</a:t>
            </a:r>
            <a:r>
              <a:rPr lang="it-IT" dirty="0"/>
              <a:t> </a:t>
            </a:r>
            <a:r>
              <a:rPr lang="it-IT" dirty="0" err="1"/>
              <a:t>runtime</a:t>
            </a:r>
            <a:r>
              <a:rPr lang="it-IT" dirty="0"/>
              <a:t> on disk, </a:t>
            </a:r>
            <a:r>
              <a:rPr lang="it-IT" dirty="0" err="1"/>
              <a:t>unstable</a:t>
            </a:r>
            <a:r>
              <a:rPr lang="it-IT" dirty="0"/>
              <a:t> </a:t>
            </a:r>
            <a:r>
              <a:rPr lang="it-IT" dirty="0" err="1"/>
              <a:t>unofficial</a:t>
            </a:r>
            <a:r>
              <a:rPr lang="it-IT" dirty="0"/>
              <a:t> .NET </a:t>
            </a:r>
            <a:r>
              <a:rPr lang="it-IT" dirty="0" err="1"/>
              <a:t>wrapper</a:t>
            </a:r>
            <a:endParaRPr lang="it-IT" dirty="0"/>
          </a:p>
          <a:p>
            <a:r>
              <a:rPr lang="it-IT" dirty="0" err="1"/>
              <a:t>Gecko</a:t>
            </a:r>
            <a:r>
              <a:rPr lang="it-IT" dirty="0"/>
              <a:t>:</a:t>
            </a:r>
            <a:r>
              <a:rPr lang="it-IT" baseline="0" dirty="0"/>
              <a:t> </a:t>
            </a:r>
            <a:r>
              <a:rPr lang="it-IT" baseline="0" dirty="0" err="1"/>
              <a:t>same</a:t>
            </a:r>
            <a:r>
              <a:rPr lang="it-IT" baseline="0" dirty="0"/>
              <a:t> </a:t>
            </a:r>
            <a:r>
              <a:rPr lang="it-IT" baseline="0" dirty="0" err="1"/>
              <a:t>issues</a:t>
            </a:r>
            <a:r>
              <a:rPr lang="it-IT" baseline="0" dirty="0"/>
              <a:t> </a:t>
            </a:r>
            <a:r>
              <a:rPr lang="it-IT" baseline="0" dirty="0" err="1"/>
              <a:t>as</a:t>
            </a:r>
            <a:r>
              <a:rPr lang="it-IT" baseline="0" dirty="0"/>
              <a:t> </a:t>
            </a:r>
            <a:r>
              <a:rPr lang="it-IT" baseline="0" dirty="0" err="1"/>
              <a:t>Chromium</a:t>
            </a:r>
            <a:r>
              <a:rPr lang="it-IT" baseline="0" dirty="0"/>
              <a:t> + </a:t>
            </a:r>
            <a:r>
              <a:rPr lang="it-IT" baseline="0" dirty="0" err="1"/>
              <a:t>even</a:t>
            </a:r>
            <a:r>
              <a:rPr lang="it-IT" baseline="0" dirty="0"/>
              <a:t> </a:t>
            </a:r>
            <a:r>
              <a:rPr lang="it-IT" baseline="0" dirty="0" err="1"/>
              <a:t>less</a:t>
            </a:r>
            <a:r>
              <a:rPr lang="it-IT" baseline="0" dirty="0"/>
              <a:t> </a:t>
            </a:r>
            <a:r>
              <a:rPr lang="it-IT" baseline="0" dirty="0" err="1"/>
              <a:t>polished</a:t>
            </a:r>
            <a:r>
              <a:rPr lang="it-IT" baseline="0" dirty="0"/>
              <a:t> .NET </a:t>
            </a:r>
            <a:r>
              <a:rPr lang="it-IT" baseline="0" dirty="0" err="1"/>
              <a:t>wrapper</a:t>
            </a:r>
            <a:endParaRPr lang="it-IT" baseline="0" dirty="0"/>
          </a:p>
          <a:p>
            <a:r>
              <a:rPr lang="it-IT" baseline="0" dirty="0"/>
              <a:t>Too </a:t>
            </a:r>
            <a:r>
              <a:rPr lang="it-IT" baseline="0" dirty="0" err="1"/>
              <a:t>bad</a:t>
            </a:r>
            <a:r>
              <a:rPr lang="it-IT" baseline="0" dirty="0"/>
              <a:t>, </a:t>
            </a:r>
            <a:r>
              <a:rPr lang="it-IT" baseline="0" dirty="0" err="1"/>
              <a:t>because</a:t>
            </a:r>
            <a:r>
              <a:rPr lang="it-IT" baseline="0" dirty="0"/>
              <a:t> </a:t>
            </a:r>
            <a:r>
              <a:rPr lang="it-IT" baseline="0" dirty="0" err="1"/>
              <a:t>they</a:t>
            </a:r>
            <a:r>
              <a:rPr lang="it-IT" baseline="0" dirty="0"/>
              <a:t> are </a:t>
            </a:r>
            <a:r>
              <a:rPr lang="it-IT" baseline="0" dirty="0" err="1"/>
              <a:t>better</a:t>
            </a:r>
            <a:endParaRPr lang="it-IT" baseline="0" dirty="0"/>
          </a:p>
          <a:p>
            <a:r>
              <a:rPr lang="it-IT" baseline="0" dirty="0"/>
              <a:t>OCX vs. </a:t>
            </a:r>
            <a:r>
              <a:rPr lang="it-IT" baseline="0" dirty="0" err="1"/>
              <a:t>WinForms</a:t>
            </a:r>
            <a:r>
              <a:rPr lang="it-IT" baseline="0" dirty="0"/>
              <a:t>, </a:t>
            </a:r>
            <a:r>
              <a:rPr lang="it-IT" baseline="0" dirty="0" err="1"/>
              <a:t>differences</a:t>
            </a:r>
            <a:r>
              <a:rPr lang="it-IT" baseline="0" dirty="0"/>
              <a:t>:</a:t>
            </a:r>
          </a:p>
          <a:p>
            <a:pPr marL="171450" indent="-171450">
              <a:buFontTx/>
              <a:buChar char="-"/>
            </a:pPr>
            <a:r>
              <a:rPr lang="it-IT" baseline="0" dirty="0" err="1"/>
              <a:t>WinForms</a:t>
            </a:r>
            <a:r>
              <a:rPr lang="it-IT" baseline="0" dirty="0"/>
              <a:t>: can </a:t>
            </a:r>
            <a:r>
              <a:rPr lang="it-IT" baseline="0" dirty="0" err="1"/>
              <a:t>inject</a:t>
            </a:r>
            <a:r>
              <a:rPr lang="it-IT" baseline="0" dirty="0"/>
              <a:t> HTML </a:t>
            </a:r>
            <a:r>
              <a:rPr lang="it-IT" baseline="0" dirty="0" err="1"/>
              <a:t>without</a:t>
            </a:r>
            <a:r>
              <a:rPr lang="it-IT" baseline="0" dirty="0"/>
              <a:t> web server. </a:t>
            </a:r>
            <a:r>
              <a:rPr lang="it-IT" baseline="0" dirty="0" err="1"/>
              <a:t>We</a:t>
            </a:r>
            <a:r>
              <a:rPr lang="it-IT" baseline="0" dirty="0"/>
              <a:t> take for </a:t>
            </a:r>
            <a:r>
              <a:rPr lang="it-IT" baseline="0" dirty="0" err="1"/>
              <a:t>granted</a:t>
            </a:r>
            <a:r>
              <a:rPr lang="it-IT" baseline="0" dirty="0"/>
              <a:t> </a:t>
            </a:r>
            <a:r>
              <a:rPr lang="it-IT" baseline="0" dirty="0" err="1"/>
              <a:t>that</a:t>
            </a:r>
            <a:r>
              <a:rPr lang="it-IT" baseline="0" dirty="0"/>
              <a:t> a web </a:t>
            </a:r>
            <a:r>
              <a:rPr lang="it-IT" baseline="0" dirty="0" err="1"/>
              <a:t>app</a:t>
            </a:r>
            <a:r>
              <a:rPr lang="it-IT" baseline="0" dirty="0"/>
              <a:t> </a:t>
            </a:r>
            <a:r>
              <a:rPr lang="it-IT" baseline="0" dirty="0" err="1"/>
              <a:t>needs</a:t>
            </a:r>
            <a:r>
              <a:rPr lang="it-IT" baseline="0" dirty="0"/>
              <a:t> a web server, </a:t>
            </a:r>
            <a:r>
              <a:rPr lang="it-IT" baseline="0" dirty="0" err="1"/>
              <a:t>but</a:t>
            </a:r>
            <a:r>
              <a:rPr lang="it-IT" baseline="0" dirty="0"/>
              <a:t> </a:t>
            </a:r>
            <a:r>
              <a:rPr lang="it-IT" baseline="0" dirty="0" err="1"/>
              <a:t>modern</a:t>
            </a:r>
            <a:r>
              <a:rPr lang="it-IT" baseline="0" dirty="0"/>
              <a:t> </a:t>
            </a:r>
            <a:r>
              <a:rPr lang="it-IT" baseline="0" dirty="0" err="1"/>
              <a:t>browsers</a:t>
            </a:r>
            <a:r>
              <a:rPr lang="it-IT" baseline="0" dirty="0"/>
              <a:t> can </a:t>
            </a:r>
            <a:r>
              <a:rPr lang="it-IT" baseline="0" dirty="0" err="1"/>
              <a:t>intercept</a:t>
            </a:r>
            <a:r>
              <a:rPr lang="it-IT" baseline="0" dirty="0"/>
              <a:t> </a:t>
            </a:r>
            <a:r>
              <a:rPr lang="it-IT" baseline="0" dirty="0" err="1"/>
              <a:t>requests</a:t>
            </a:r>
            <a:r>
              <a:rPr lang="it-IT" baseline="0" dirty="0"/>
              <a:t> to </a:t>
            </a:r>
            <a:r>
              <a:rPr lang="it-IT" baseline="0" dirty="0" err="1"/>
              <a:t>URLs</a:t>
            </a:r>
            <a:r>
              <a:rPr lang="it-IT" baseline="0" dirty="0"/>
              <a:t> and delegate to </a:t>
            </a:r>
            <a:r>
              <a:rPr lang="it-IT" baseline="0" dirty="0" err="1"/>
              <a:t>callbacks</a:t>
            </a:r>
            <a:r>
              <a:rPr lang="it-IT" baseline="0" dirty="0"/>
              <a:t> the productions of the </a:t>
            </a:r>
            <a:r>
              <a:rPr lang="it-IT" baseline="0" dirty="0" err="1"/>
              <a:t>resources</a:t>
            </a:r>
            <a:r>
              <a:rPr lang="it-IT" baseline="0" dirty="0"/>
              <a:t>.</a:t>
            </a:r>
          </a:p>
          <a:p>
            <a:pPr marL="171450" indent="-171450">
              <a:buFontTx/>
              <a:buChar char="-"/>
            </a:pPr>
            <a:r>
              <a:rPr lang="it-IT" baseline="0" dirty="0" err="1"/>
              <a:t>WinForms</a:t>
            </a:r>
            <a:r>
              <a:rPr lang="it-IT" baseline="0" dirty="0"/>
              <a:t>: DOM </a:t>
            </a:r>
            <a:r>
              <a:rPr lang="it-IT" baseline="0" dirty="0" err="1"/>
              <a:t>keypress</a:t>
            </a:r>
            <a:r>
              <a:rPr lang="it-IT" baseline="0" dirty="0"/>
              <a:t> </a:t>
            </a:r>
            <a:r>
              <a:rPr lang="it-IT" baseline="0" dirty="0" err="1"/>
              <a:t>events</a:t>
            </a:r>
            <a:r>
              <a:rPr lang="it-IT" baseline="0" dirty="0"/>
              <a:t> </a:t>
            </a:r>
            <a:r>
              <a:rPr lang="it-IT" baseline="0" dirty="0" err="1"/>
              <a:t>not</a:t>
            </a:r>
            <a:r>
              <a:rPr lang="it-IT" baseline="0" dirty="0"/>
              <a:t> </a:t>
            </a:r>
            <a:r>
              <a:rPr lang="it-IT" baseline="0" dirty="0" err="1"/>
              <a:t>fired</a:t>
            </a:r>
            <a:r>
              <a:rPr lang="it-IT" baseline="0" dirty="0"/>
              <a:t>. Deal </a:t>
            </a:r>
            <a:r>
              <a:rPr lang="it-IT" baseline="0" dirty="0" err="1"/>
              <a:t>breaker</a:t>
            </a:r>
            <a:r>
              <a:rPr lang="it-IT" baseline="0" dirty="0"/>
              <a:t>? </a:t>
            </a:r>
          </a:p>
          <a:p>
            <a:pPr marL="171450" indent="-171450">
              <a:buFontTx/>
              <a:buChar char="-"/>
            </a:pPr>
            <a:r>
              <a:rPr lang="it-IT" baseline="0" dirty="0"/>
              <a:t>OCX: </a:t>
            </a:r>
            <a:r>
              <a:rPr lang="it-IT" baseline="0" dirty="0" err="1"/>
              <a:t>only</a:t>
            </a:r>
            <a:r>
              <a:rPr lang="it-IT" baseline="0" dirty="0"/>
              <a:t> with a web server</a:t>
            </a:r>
          </a:p>
          <a:p>
            <a:pPr marL="0" indent="0">
              <a:buFontTx/>
              <a:buNone/>
            </a:pPr>
            <a:endParaRPr lang="it-IT" baseline="0" dirty="0"/>
          </a:p>
        </p:txBody>
      </p:sp>
      <p:sp>
        <p:nvSpPr>
          <p:cNvPr id="4" name="Slide Number Placeholder 3"/>
          <p:cNvSpPr>
            <a:spLocks noGrp="1"/>
          </p:cNvSpPr>
          <p:nvPr>
            <p:ph type="sldNum" sz="quarter" idx="10"/>
          </p:nvPr>
        </p:nvSpPr>
        <p:spPr/>
        <p:txBody>
          <a:bodyPr/>
          <a:lstStyle/>
          <a:p>
            <a:fld id="{6554CE5B-42C4-4E54-95AC-805DDDB515F8}" type="slidenum">
              <a:rPr lang="it-IT" smtClean="0"/>
              <a:t>24</a:t>
            </a:fld>
            <a:endParaRPr lang="it-IT"/>
          </a:p>
        </p:txBody>
      </p:sp>
    </p:spTree>
    <p:extLst>
      <p:ext uri="{BB962C8B-B14F-4D97-AF65-F5344CB8AC3E}">
        <p14:creationId xmlns:p14="http://schemas.microsoft.com/office/powerpoint/2010/main" val="3414824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We</a:t>
            </a:r>
            <a:r>
              <a:rPr lang="it-IT" dirty="0"/>
              <a:t> </a:t>
            </a:r>
            <a:r>
              <a:rPr lang="it-IT" dirty="0" err="1"/>
              <a:t>have</a:t>
            </a:r>
            <a:r>
              <a:rPr lang="it-IT" dirty="0"/>
              <a:t> </a:t>
            </a:r>
            <a:r>
              <a:rPr lang="it-IT" dirty="0" err="1"/>
              <a:t>customers</a:t>
            </a:r>
            <a:r>
              <a:rPr lang="it-IT" dirty="0"/>
              <a:t> </a:t>
            </a:r>
            <a:r>
              <a:rPr lang="it-IT" dirty="0" err="1"/>
              <a:t>complaining</a:t>
            </a:r>
            <a:r>
              <a:rPr lang="it-IT" dirty="0"/>
              <a:t> </a:t>
            </a:r>
            <a:r>
              <a:rPr lang="it-IT" dirty="0" err="1"/>
              <a:t>that</a:t>
            </a:r>
            <a:r>
              <a:rPr lang="it-IT" dirty="0"/>
              <a:t> </a:t>
            </a:r>
            <a:r>
              <a:rPr lang="it-IT" dirty="0" err="1"/>
              <a:t>we</a:t>
            </a:r>
            <a:r>
              <a:rPr lang="it-IT" dirty="0"/>
              <a:t> do</a:t>
            </a:r>
            <a:r>
              <a:rPr lang="it-IT" baseline="0" dirty="0"/>
              <a:t> </a:t>
            </a:r>
            <a:r>
              <a:rPr lang="it-IT" baseline="0" dirty="0" err="1"/>
              <a:t>not</a:t>
            </a:r>
            <a:r>
              <a:rPr lang="it-IT" baseline="0" dirty="0"/>
              <a:t> </a:t>
            </a:r>
            <a:r>
              <a:rPr lang="it-IT" baseline="0" dirty="0" err="1"/>
              <a:t>pay</a:t>
            </a:r>
            <a:r>
              <a:rPr lang="it-IT" baseline="0" dirty="0"/>
              <a:t> </a:t>
            </a:r>
            <a:r>
              <a:rPr lang="it-IT" baseline="0" dirty="0" err="1"/>
              <a:t>enough</a:t>
            </a:r>
            <a:r>
              <a:rPr lang="it-IT" baseline="0" dirty="0"/>
              <a:t> </a:t>
            </a:r>
            <a:r>
              <a:rPr lang="it-IT" baseline="0" dirty="0" err="1"/>
              <a:t>attention</a:t>
            </a:r>
            <a:r>
              <a:rPr lang="it-IT" baseline="0" dirty="0"/>
              <a:t> to Office 2016. Others </a:t>
            </a:r>
            <a:r>
              <a:rPr lang="it-IT" baseline="0" dirty="0" err="1"/>
              <a:t>who</a:t>
            </a:r>
            <a:r>
              <a:rPr lang="it-IT" baseline="0" dirty="0"/>
              <a:t> are </a:t>
            </a:r>
            <a:r>
              <a:rPr lang="it-IT" baseline="0" dirty="0" err="1"/>
              <a:t>secretly</a:t>
            </a:r>
            <a:r>
              <a:rPr lang="it-IT" baseline="0" dirty="0"/>
              <a:t> </a:t>
            </a:r>
            <a:r>
              <a:rPr lang="it-IT" baseline="0" dirty="0" err="1"/>
              <a:t>wishing</a:t>
            </a:r>
            <a:r>
              <a:rPr lang="it-IT" baseline="0" dirty="0"/>
              <a:t> </a:t>
            </a:r>
            <a:r>
              <a:rPr lang="it-IT" baseline="0" dirty="0" err="1"/>
              <a:t>they</a:t>
            </a:r>
            <a:r>
              <a:rPr lang="it-IT" baseline="0" dirty="0"/>
              <a:t> </a:t>
            </a:r>
            <a:r>
              <a:rPr lang="it-IT" baseline="0" dirty="0" err="1"/>
              <a:t>could</a:t>
            </a:r>
            <a:r>
              <a:rPr lang="it-IT" baseline="0" dirty="0"/>
              <a:t> </a:t>
            </a:r>
            <a:r>
              <a:rPr lang="it-IT" baseline="0" dirty="0" err="1"/>
              <a:t>still</a:t>
            </a:r>
            <a:r>
              <a:rPr lang="it-IT" baseline="0" dirty="0"/>
              <a:t> </a:t>
            </a:r>
            <a:r>
              <a:rPr lang="it-IT" baseline="0" dirty="0" err="1"/>
              <a:t>run</a:t>
            </a:r>
            <a:r>
              <a:rPr lang="it-IT" baseline="0" dirty="0"/>
              <a:t> Office 97.</a:t>
            </a:r>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25</a:t>
            </a:fld>
            <a:endParaRPr lang="it-IT"/>
          </a:p>
        </p:txBody>
      </p:sp>
    </p:spTree>
    <p:extLst>
      <p:ext uri="{BB962C8B-B14F-4D97-AF65-F5344CB8AC3E}">
        <p14:creationId xmlns:p14="http://schemas.microsoft.com/office/powerpoint/2010/main" val="780544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 </a:t>
            </a:r>
          </a:p>
        </p:txBody>
      </p:sp>
      <p:sp>
        <p:nvSpPr>
          <p:cNvPr id="4" name="Slide Number Placeholder 3"/>
          <p:cNvSpPr>
            <a:spLocks noGrp="1"/>
          </p:cNvSpPr>
          <p:nvPr>
            <p:ph type="sldNum" sz="quarter" idx="10"/>
          </p:nvPr>
        </p:nvSpPr>
        <p:spPr/>
        <p:txBody>
          <a:bodyPr/>
          <a:lstStyle/>
          <a:p>
            <a:fld id="{6554CE5B-42C4-4E54-95AC-805DDDB515F8}" type="slidenum">
              <a:rPr lang="it-IT" smtClean="0"/>
              <a:t>26</a:t>
            </a:fld>
            <a:endParaRPr lang="it-IT"/>
          </a:p>
        </p:txBody>
      </p:sp>
    </p:spTree>
    <p:extLst>
      <p:ext uri="{BB962C8B-B14F-4D97-AF65-F5344CB8AC3E}">
        <p14:creationId xmlns:p14="http://schemas.microsoft.com/office/powerpoint/2010/main" val="56724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One</a:t>
            </a:r>
            <a:r>
              <a:rPr lang="it-IT" dirty="0"/>
              <a:t> of </a:t>
            </a:r>
            <a:r>
              <a:rPr lang="it-IT" dirty="0" err="1"/>
              <a:t>those</a:t>
            </a:r>
            <a:r>
              <a:rPr lang="it-IT" dirty="0"/>
              <a:t> </a:t>
            </a:r>
            <a:r>
              <a:rPr lang="it-IT" dirty="0" err="1"/>
              <a:t>financial</a:t>
            </a:r>
            <a:r>
              <a:rPr lang="it-IT" dirty="0"/>
              <a:t> </a:t>
            </a:r>
            <a:r>
              <a:rPr lang="it-IT" dirty="0" err="1"/>
              <a:t>applications</a:t>
            </a:r>
            <a:r>
              <a:rPr lang="it-IT" dirty="0"/>
              <a:t> APL </a:t>
            </a:r>
            <a:r>
              <a:rPr lang="it-IT" dirty="0" err="1"/>
              <a:t>is</a:t>
            </a:r>
            <a:r>
              <a:rPr lang="it-IT" dirty="0"/>
              <a:t> so </a:t>
            </a:r>
            <a:r>
              <a:rPr lang="it-IT" dirty="0" err="1"/>
              <a:t>renowned</a:t>
            </a:r>
            <a:r>
              <a:rPr lang="it-IT" dirty="0"/>
              <a:t> for</a:t>
            </a:r>
          </a:p>
        </p:txBody>
      </p:sp>
      <p:sp>
        <p:nvSpPr>
          <p:cNvPr id="4" name="Slide Number Placeholder 3"/>
          <p:cNvSpPr>
            <a:spLocks noGrp="1"/>
          </p:cNvSpPr>
          <p:nvPr>
            <p:ph type="sldNum" sz="quarter" idx="10"/>
          </p:nvPr>
        </p:nvSpPr>
        <p:spPr/>
        <p:txBody>
          <a:bodyPr/>
          <a:lstStyle/>
          <a:p>
            <a:fld id="{6554CE5B-42C4-4E54-95AC-805DDDB515F8}" type="slidenum">
              <a:rPr lang="it-IT" smtClean="0"/>
              <a:t>3</a:t>
            </a:fld>
            <a:endParaRPr lang="it-IT"/>
          </a:p>
        </p:txBody>
      </p:sp>
    </p:spTree>
    <p:extLst>
      <p:ext uri="{BB962C8B-B14F-4D97-AF65-F5344CB8AC3E}">
        <p14:creationId xmlns:p14="http://schemas.microsoft.com/office/powerpoint/2010/main" val="605188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Code</a:t>
            </a:r>
            <a:r>
              <a:rPr lang="it-IT" baseline="0" dirty="0"/>
              <a:t> </a:t>
            </a:r>
            <a:r>
              <a:rPr lang="it-IT" baseline="0" dirty="0" err="1"/>
              <a:t>not</a:t>
            </a:r>
            <a:r>
              <a:rPr lang="it-IT" baseline="0" dirty="0"/>
              <a:t> </a:t>
            </a:r>
            <a:r>
              <a:rPr lang="it-IT" baseline="0" dirty="0" err="1"/>
              <a:t>particularly</a:t>
            </a:r>
            <a:r>
              <a:rPr lang="it-IT" baseline="0" dirty="0"/>
              <a:t> </a:t>
            </a:r>
            <a:r>
              <a:rPr lang="it-IT" baseline="0" dirty="0" err="1"/>
              <a:t>exciting</a:t>
            </a:r>
            <a:r>
              <a:rPr lang="it-IT" baseline="0" dirty="0"/>
              <a:t>: </a:t>
            </a:r>
            <a:r>
              <a:rPr lang="it-IT" baseline="0" dirty="0" err="1"/>
              <a:t>such</a:t>
            </a:r>
            <a:r>
              <a:rPr lang="it-IT" baseline="0" dirty="0"/>
              <a:t> </a:t>
            </a:r>
            <a:r>
              <a:rPr lang="it-IT" baseline="0" dirty="0" err="1"/>
              <a:t>is</a:t>
            </a:r>
            <a:r>
              <a:rPr lang="it-IT" baseline="0" dirty="0"/>
              <a:t> the nature of the </a:t>
            </a:r>
            <a:r>
              <a:rPr lang="it-IT" baseline="0" dirty="0" err="1"/>
              <a:t>problem</a:t>
            </a:r>
            <a:r>
              <a:rPr lang="it-IT" baseline="0" dirty="0"/>
              <a:t>.</a:t>
            </a:r>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28</a:t>
            </a:fld>
            <a:endParaRPr lang="it-IT"/>
          </a:p>
        </p:txBody>
      </p:sp>
    </p:spTree>
    <p:extLst>
      <p:ext uri="{BB962C8B-B14F-4D97-AF65-F5344CB8AC3E}">
        <p14:creationId xmlns:p14="http://schemas.microsoft.com/office/powerpoint/2010/main" val="80340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Let’s</a:t>
            </a:r>
            <a:r>
              <a:rPr lang="it-IT" dirty="0"/>
              <a:t> look </a:t>
            </a:r>
            <a:r>
              <a:rPr lang="it-IT" dirty="0" err="1"/>
              <a:t>again</a:t>
            </a:r>
            <a:r>
              <a:rPr lang="it-IT" dirty="0"/>
              <a:t> </a:t>
            </a:r>
            <a:r>
              <a:rPr lang="it-IT" dirty="0" err="1"/>
              <a:t>at</a:t>
            </a:r>
            <a:r>
              <a:rPr lang="it-IT" dirty="0"/>
              <a:t> the </a:t>
            </a:r>
            <a:r>
              <a:rPr lang="it-IT" dirty="0" err="1"/>
              <a:t>diagram</a:t>
            </a:r>
            <a:r>
              <a:rPr lang="it-IT" dirty="0"/>
              <a:t>.</a:t>
            </a:r>
            <a:r>
              <a:rPr lang="it-IT" baseline="0" dirty="0"/>
              <a:t> </a:t>
            </a:r>
            <a:r>
              <a:rPr lang="it-IT" baseline="0" dirty="0" err="1"/>
              <a:t>When</a:t>
            </a:r>
            <a:r>
              <a:rPr lang="it-IT" baseline="0" dirty="0"/>
              <a:t> the </a:t>
            </a:r>
            <a:r>
              <a:rPr lang="it-IT" baseline="0" dirty="0" err="1"/>
              <a:t>user</a:t>
            </a:r>
            <a:r>
              <a:rPr lang="it-IT" baseline="0" dirty="0"/>
              <a:t> </a:t>
            </a:r>
            <a:r>
              <a:rPr lang="it-IT" baseline="0" dirty="0" err="1"/>
              <a:t>clicks</a:t>
            </a:r>
            <a:r>
              <a:rPr lang="it-IT" baseline="0" dirty="0"/>
              <a:t> on the «DO» </a:t>
            </a:r>
            <a:r>
              <a:rPr lang="it-IT" baseline="0" dirty="0" err="1"/>
              <a:t>button</a:t>
            </a:r>
            <a:r>
              <a:rPr lang="it-IT" baseline="0" dirty="0"/>
              <a:t>, </a:t>
            </a:r>
            <a:r>
              <a:rPr lang="it-IT" baseline="0" dirty="0" err="1"/>
              <a:t>we</a:t>
            </a:r>
            <a:r>
              <a:rPr lang="it-IT" baseline="0" dirty="0"/>
              <a:t> </a:t>
            </a:r>
            <a:r>
              <a:rPr lang="it-IT" baseline="0" dirty="0" err="1"/>
              <a:t>want</a:t>
            </a:r>
            <a:r>
              <a:rPr lang="it-IT" baseline="0" dirty="0"/>
              <a:t> </a:t>
            </a:r>
            <a:r>
              <a:rPr lang="it-IT" baseline="0" dirty="0" err="1"/>
              <a:t>something</a:t>
            </a:r>
            <a:r>
              <a:rPr lang="it-IT" baseline="0" dirty="0"/>
              <a:t> to </a:t>
            </a:r>
            <a:r>
              <a:rPr lang="it-IT" baseline="0" dirty="0" err="1"/>
              <a:t>happen</a:t>
            </a:r>
            <a:r>
              <a:rPr lang="it-IT" baseline="0" dirty="0"/>
              <a:t> inside the DOM.</a:t>
            </a:r>
          </a:p>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30</a:t>
            </a:fld>
            <a:endParaRPr lang="it-IT"/>
          </a:p>
        </p:txBody>
      </p:sp>
    </p:spTree>
    <p:extLst>
      <p:ext uri="{BB962C8B-B14F-4D97-AF65-F5344CB8AC3E}">
        <p14:creationId xmlns:p14="http://schemas.microsoft.com/office/powerpoint/2010/main" val="3119853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32</a:t>
            </a:fld>
            <a:endParaRPr lang="it-IT"/>
          </a:p>
        </p:txBody>
      </p:sp>
    </p:spTree>
    <p:extLst>
      <p:ext uri="{BB962C8B-B14F-4D97-AF65-F5344CB8AC3E}">
        <p14:creationId xmlns:p14="http://schemas.microsoft.com/office/powerpoint/2010/main" val="2665388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Some </a:t>
            </a:r>
            <a:r>
              <a:rPr lang="it-IT" dirty="0" err="1"/>
              <a:t>things</a:t>
            </a:r>
            <a:r>
              <a:rPr lang="it-IT" dirty="0"/>
              <a:t> can </a:t>
            </a:r>
            <a:r>
              <a:rPr lang="it-IT" dirty="0" err="1"/>
              <a:t>only</a:t>
            </a:r>
            <a:r>
              <a:rPr lang="it-IT" dirty="0"/>
              <a:t> be </a:t>
            </a:r>
            <a:r>
              <a:rPr lang="it-IT" dirty="0" err="1"/>
              <a:t>debugged</a:t>
            </a:r>
            <a:r>
              <a:rPr lang="it-IT" dirty="0"/>
              <a:t> in </a:t>
            </a:r>
            <a:r>
              <a:rPr lang="it-IT" dirty="0" err="1"/>
              <a:t>context</a:t>
            </a:r>
            <a:r>
              <a:rPr lang="it-IT" dirty="0"/>
              <a:t>: </a:t>
            </a:r>
          </a:p>
          <a:p>
            <a:pPr marL="171450" indent="-171450">
              <a:buFontTx/>
              <a:buChar char="-"/>
            </a:pPr>
            <a:r>
              <a:rPr lang="it-IT" dirty="0"/>
              <a:t>CSS</a:t>
            </a:r>
          </a:p>
          <a:p>
            <a:pPr marL="171450" indent="-171450">
              <a:buFontTx/>
              <a:buChar char="-"/>
            </a:pPr>
            <a:r>
              <a:rPr lang="it-IT" dirty="0"/>
              <a:t>Real Data</a:t>
            </a:r>
          </a:p>
          <a:p>
            <a:pPr marL="171450" indent="-171450">
              <a:buFontTx/>
              <a:buChar char="-"/>
            </a:pPr>
            <a:r>
              <a:rPr lang="it-IT" dirty="0"/>
              <a:t>Host/Guest </a:t>
            </a:r>
            <a:r>
              <a:rPr lang="it-IT" dirty="0" err="1"/>
              <a:t>interaction</a:t>
            </a:r>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33</a:t>
            </a:fld>
            <a:endParaRPr lang="it-IT"/>
          </a:p>
        </p:txBody>
      </p:sp>
    </p:spTree>
    <p:extLst>
      <p:ext uri="{BB962C8B-B14F-4D97-AF65-F5344CB8AC3E}">
        <p14:creationId xmlns:p14="http://schemas.microsoft.com/office/powerpoint/2010/main" val="805912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0" indent="0">
              <a:buNone/>
            </a:pPr>
            <a:r>
              <a:rPr lang="it-IT" dirty="0"/>
              <a:t>By default an </a:t>
            </a:r>
            <a:r>
              <a:rPr lang="it-IT" dirty="0" err="1"/>
              <a:t>embedded</a:t>
            </a:r>
            <a:r>
              <a:rPr lang="it-IT" dirty="0"/>
              <a:t> Internet Explorer </a:t>
            </a:r>
            <a:r>
              <a:rPr lang="it-IT" dirty="0" err="1"/>
              <a:t>thinks</a:t>
            </a:r>
            <a:r>
              <a:rPr lang="it-IT" dirty="0"/>
              <a:t> </a:t>
            </a:r>
            <a:r>
              <a:rPr lang="it-IT" dirty="0" err="1"/>
              <a:t>we</a:t>
            </a:r>
            <a:r>
              <a:rPr lang="it-IT" dirty="0"/>
              <a:t> are </a:t>
            </a:r>
            <a:r>
              <a:rPr lang="it-IT" dirty="0" err="1"/>
              <a:t>still</a:t>
            </a:r>
            <a:r>
              <a:rPr lang="it-IT" dirty="0"/>
              <a:t> in 200x.</a:t>
            </a:r>
          </a:p>
          <a:p>
            <a:pPr marL="36000" indent="0">
              <a:buNone/>
            </a:pPr>
            <a:endParaRPr lang="it-IT" dirty="0"/>
          </a:p>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34</a:t>
            </a:fld>
            <a:endParaRPr lang="it-IT"/>
          </a:p>
        </p:txBody>
      </p:sp>
    </p:spTree>
    <p:extLst>
      <p:ext uri="{BB962C8B-B14F-4D97-AF65-F5344CB8AC3E}">
        <p14:creationId xmlns:p14="http://schemas.microsoft.com/office/powerpoint/2010/main" val="2805344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Remember</a:t>
            </a:r>
            <a:r>
              <a:rPr lang="it-IT" dirty="0"/>
              <a:t> </a:t>
            </a:r>
            <a:r>
              <a:rPr lang="it-IT" dirty="0" err="1"/>
              <a:t>that</a:t>
            </a:r>
            <a:r>
              <a:rPr lang="it-IT" dirty="0"/>
              <a:t> «</a:t>
            </a:r>
            <a:r>
              <a:rPr lang="it-IT" dirty="0" err="1"/>
              <a:t>Print</a:t>
            </a:r>
            <a:r>
              <a:rPr lang="it-IT" dirty="0"/>
              <a:t>» </a:t>
            </a:r>
            <a:r>
              <a:rPr lang="it-IT" dirty="0" err="1"/>
              <a:t>button</a:t>
            </a:r>
            <a:r>
              <a:rPr lang="it-IT" dirty="0"/>
              <a:t> on the </a:t>
            </a:r>
            <a:r>
              <a:rPr lang="it-IT" dirty="0" err="1"/>
              <a:t>Diagram</a:t>
            </a:r>
            <a:r>
              <a:rPr lang="it-IT" dirty="0"/>
              <a:t>? </a:t>
            </a:r>
            <a:r>
              <a:rPr lang="it-IT" dirty="0" err="1"/>
              <a:t>Let’s</a:t>
            </a:r>
            <a:r>
              <a:rPr lang="it-IT" dirty="0"/>
              <a:t> </a:t>
            </a:r>
            <a:r>
              <a:rPr lang="it-IT" dirty="0" err="1"/>
              <a:t>see</a:t>
            </a:r>
            <a:r>
              <a:rPr lang="it-IT" dirty="0"/>
              <a:t> </a:t>
            </a:r>
            <a:r>
              <a:rPr lang="it-IT" dirty="0" err="1"/>
              <a:t>how</a:t>
            </a:r>
            <a:r>
              <a:rPr lang="it-IT" dirty="0"/>
              <a:t> </a:t>
            </a:r>
            <a:r>
              <a:rPr lang="it-IT" dirty="0" err="1"/>
              <a:t>it</a:t>
            </a:r>
            <a:r>
              <a:rPr lang="it-IT" dirty="0"/>
              <a:t> </a:t>
            </a:r>
            <a:r>
              <a:rPr lang="it-IT" dirty="0" err="1"/>
              <a:t>works</a:t>
            </a:r>
            <a:r>
              <a:rPr lang="it-IT" dirty="0"/>
              <a:t>.</a:t>
            </a:r>
          </a:p>
          <a:p>
            <a:r>
              <a:rPr lang="it-IT" dirty="0" err="1"/>
              <a:t>W</a:t>
            </a:r>
            <a:r>
              <a:rPr lang="it-IT" baseline="0" dirty="0" err="1"/>
              <a:t>e</a:t>
            </a:r>
            <a:r>
              <a:rPr lang="it-IT" baseline="0" dirty="0"/>
              <a:t> </a:t>
            </a:r>
            <a:r>
              <a:rPr lang="it-IT" baseline="0" dirty="0" err="1"/>
              <a:t>need</a:t>
            </a:r>
            <a:r>
              <a:rPr lang="it-IT" baseline="0" dirty="0"/>
              <a:t> to introduce </a:t>
            </a:r>
            <a:r>
              <a:rPr lang="it-IT" baseline="0" dirty="0" err="1"/>
              <a:t>yet</a:t>
            </a:r>
            <a:r>
              <a:rPr lang="it-IT" baseline="0" dirty="0"/>
              <a:t> </a:t>
            </a:r>
            <a:r>
              <a:rPr lang="it-IT" baseline="0" dirty="0" err="1"/>
              <a:t>another</a:t>
            </a:r>
            <a:r>
              <a:rPr lang="it-IT" baseline="0" dirty="0"/>
              <a:t> player.</a:t>
            </a:r>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35</a:t>
            </a:fld>
            <a:endParaRPr lang="it-IT"/>
          </a:p>
        </p:txBody>
      </p:sp>
    </p:spTree>
    <p:extLst>
      <p:ext uri="{BB962C8B-B14F-4D97-AF65-F5344CB8AC3E}">
        <p14:creationId xmlns:p14="http://schemas.microsoft.com/office/powerpoint/2010/main" val="35859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WebKit</a:t>
            </a:r>
            <a:r>
              <a:rPr lang="it-IT" dirty="0"/>
              <a:t> </a:t>
            </a:r>
            <a:r>
              <a:rPr lang="it-IT" dirty="0" err="1"/>
              <a:t>is</a:t>
            </a:r>
            <a:r>
              <a:rPr lang="it-IT" dirty="0"/>
              <a:t> the </a:t>
            </a:r>
            <a:r>
              <a:rPr lang="it-IT" dirty="0" err="1"/>
              <a:t>engine</a:t>
            </a:r>
            <a:r>
              <a:rPr lang="it-IT" dirty="0"/>
              <a:t> </a:t>
            </a:r>
            <a:r>
              <a:rPr lang="it-IT" dirty="0" err="1"/>
              <a:t>behind</a:t>
            </a:r>
            <a:r>
              <a:rPr lang="it-IT" dirty="0"/>
              <a:t> Safari, and </a:t>
            </a:r>
            <a:r>
              <a:rPr lang="it-IT" dirty="0" err="1"/>
              <a:t>used</a:t>
            </a:r>
            <a:r>
              <a:rPr lang="it-IT" dirty="0"/>
              <a:t> to be the</a:t>
            </a:r>
            <a:r>
              <a:rPr lang="it-IT" baseline="0" dirty="0"/>
              <a:t> </a:t>
            </a:r>
            <a:r>
              <a:rPr lang="it-IT" baseline="0" dirty="0" err="1"/>
              <a:t>one</a:t>
            </a:r>
            <a:r>
              <a:rPr lang="it-IT" baseline="0" dirty="0"/>
              <a:t> </a:t>
            </a:r>
            <a:r>
              <a:rPr lang="it-IT" baseline="0" dirty="0" err="1"/>
              <a:t>behind</a:t>
            </a:r>
            <a:r>
              <a:rPr lang="it-IT" baseline="0" dirty="0"/>
              <a:t> </a:t>
            </a:r>
            <a:r>
              <a:rPr lang="it-IT" baseline="0" dirty="0" err="1"/>
              <a:t>Chrome</a:t>
            </a:r>
            <a:r>
              <a:rPr lang="it-IT" baseline="0" dirty="0"/>
              <a:t>, </a:t>
            </a:r>
            <a:r>
              <a:rPr lang="it-IT" baseline="0" dirty="0" err="1"/>
              <a:t>before</a:t>
            </a:r>
            <a:r>
              <a:rPr lang="it-IT" baseline="0" dirty="0"/>
              <a:t> the big </a:t>
            </a:r>
            <a:r>
              <a:rPr lang="it-IT" baseline="0" dirty="0" err="1"/>
              <a:t>fork</a:t>
            </a:r>
            <a:r>
              <a:rPr lang="it-IT" baseline="0" dirty="0"/>
              <a:t>, </a:t>
            </a:r>
            <a:r>
              <a:rPr lang="it-IT" baseline="0" dirty="0" err="1"/>
              <a:t>when</a:t>
            </a:r>
            <a:r>
              <a:rPr lang="it-IT" baseline="0" dirty="0"/>
              <a:t> Google </a:t>
            </a:r>
            <a:r>
              <a:rPr lang="it-IT" baseline="0" dirty="0" err="1"/>
              <a:t>parted</a:t>
            </a:r>
            <a:r>
              <a:rPr lang="it-IT" baseline="0" dirty="0"/>
              <a:t> ways.</a:t>
            </a:r>
          </a:p>
          <a:p>
            <a:endParaRPr lang="it-IT" baseline="0" dirty="0"/>
          </a:p>
          <a:p>
            <a:r>
              <a:rPr lang="it-IT" baseline="0" dirty="0"/>
              <a:t>Scripts can do </a:t>
            </a:r>
            <a:r>
              <a:rPr lang="it-IT" baseline="0" dirty="0" err="1"/>
              <a:t>all</a:t>
            </a:r>
            <a:r>
              <a:rPr lang="it-IT" baseline="0" dirty="0"/>
              <a:t> </a:t>
            </a:r>
            <a:r>
              <a:rPr lang="it-IT" baseline="0" dirty="0" err="1"/>
              <a:t>sort</a:t>
            </a:r>
            <a:r>
              <a:rPr lang="it-IT" baseline="0" dirty="0"/>
              <a:t> of </a:t>
            </a:r>
            <a:r>
              <a:rPr lang="it-IT" baseline="0" dirty="0" err="1"/>
              <a:t>things</a:t>
            </a:r>
            <a:r>
              <a:rPr lang="it-IT" baseline="0" dirty="0"/>
              <a:t>. A </a:t>
            </a:r>
            <a:r>
              <a:rPr lang="it-IT" baseline="0" dirty="0" err="1"/>
              <a:t>typical</a:t>
            </a:r>
            <a:r>
              <a:rPr lang="it-IT" baseline="0" dirty="0"/>
              <a:t> </a:t>
            </a:r>
            <a:r>
              <a:rPr lang="it-IT" baseline="0" dirty="0" err="1"/>
              <a:t>usage</a:t>
            </a:r>
            <a:r>
              <a:rPr lang="it-IT" baseline="0" dirty="0"/>
              <a:t> case </a:t>
            </a:r>
            <a:r>
              <a:rPr lang="it-IT" baseline="0" dirty="0" err="1"/>
              <a:t>is</a:t>
            </a:r>
            <a:r>
              <a:rPr lang="it-IT" baseline="0" dirty="0"/>
              <a:t> </a:t>
            </a:r>
            <a:r>
              <a:rPr lang="it-IT" baseline="0" dirty="0" err="1"/>
              <a:t>automated</a:t>
            </a:r>
            <a:r>
              <a:rPr lang="it-IT" baseline="0" dirty="0"/>
              <a:t> </a:t>
            </a:r>
            <a:r>
              <a:rPr lang="it-IT" baseline="0" dirty="0" err="1"/>
              <a:t>testing</a:t>
            </a:r>
            <a:r>
              <a:rPr lang="it-IT" baseline="0" dirty="0"/>
              <a:t> of </a:t>
            </a:r>
            <a:r>
              <a:rPr lang="it-IT" baseline="0" dirty="0" err="1"/>
              <a:t>websites</a:t>
            </a:r>
            <a:r>
              <a:rPr lang="it-IT" baseline="0" dirty="0"/>
              <a:t>.</a:t>
            </a:r>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36</a:t>
            </a:fld>
            <a:endParaRPr lang="it-IT"/>
          </a:p>
        </p:txBody>
      </p:sp>
    </p:spTree>
    <p:extLst>
      <p:ext uri="{BB962C8B-B14F-4D97-AF65-F5344CB8AC3E}">
        <p14:creationId xmlns:p14="http://schemas.microsoft.com/office/powerpoint/2010/main" val="3983452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APL program reads via the OCX’s COM API the current (dynamically generated by D3.js) content of the web page…</a:t>
            </a:r>
          </a:p>
          <a:p>
            <a:r>
              <a:rPr lang="en-US" dirty="0"/>
              <a:t>… and saves it in a safe place.</a:t>
            </a:r>
          </a:p>
          <a:p>
            <a:endParaRPr lang="en-US" dirty="0"/>
          </a:p>
          <a:p>
            <a:r>
              <a:rPr lang="en-US" dirty="0"/>
              <a:t>Then executes </a:t>
            </a:r>
            <a:r>
              <a:rPr lang="en-US" dirty="0" err="1"/>
              <a:t>PhantomJS</a:t>
            </a:r>
            <a:r>
              <a:rPr lang="en-US" dirty="0"/>
              <a:t> pointing it to a URL of the web app.</a:t>
            </a:r>
          </a:p>
          <a:p>
            <a:endParaRPr lang="en-US" dirty="0"/>
          </a:p>
          <a:p>
            <a:r>
              <a:rPr lang="en-US" dirty="0" err="1"/>
              <a:t>PhantomJS</a:t>
            </a:r>
            <a:r>
              <a:rPr lang="en-US" dirty="0"/>
              <a:t> rasterizes the virtual web page built from the stash…</a:t>
            </a:r>
          </a:p>
          <a:p>
            <a:endParaRPr lang="en-US" dirty="0"/>
          </a:p>
          <a:p>
            <a:r>
              <a:rPr lang="en-US" dirty="0"/>
              <a:t>… making sure not to execute any client-side JavaScript that would destroy all the dynamically generated content (because the app would re-</a:t>
            </a:r>
            <a:r>
              <a:rPr lang="en-US" dirty="0" err="1"/>
              <a:t>init</a:t>
            </a:r>
            <a:r>
              <a:rPr lang="en-US" dirty="0"/>
              <a:t>!)</a:t>
            </a:r>
          </a:p>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37</a:t>
            </a:fld>
            <a:endParaRPr lang="it-IT"/>
          </a:p>
        </p:txBody>
      </p:sp>
    </p:spTree>
    <p:extLst>
      <p:ext uri="{BB962C8B-B14F-4D97-AF65-F5344CB8AC3E}">
        <p14:creationId xmlns:p14="http://schemas.microsoft.com/office/powerpoint/2010/main" val="1796389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final choice of name caused confusion, giving the impression that the language was a spin-off of the Java programming language.</a:t>
            </a:r>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39</a:t>
            </a:fld>
            <a:endParaRPr lang="it-IT"/>
          </a:p>
        </p:txBody>
      </p:sp>
    </p:spTree>
    <p:extLst>
      <p:ext uri="{BB962C8B-B14F-4D97-AF65-F5344CB8AC3E}">
        <p14:creationId xmlns:p14="http://schemas.microsoft.com/office/powerpoint/2010/main" val="2946418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40</a:t>
            </a:fld>
            <a:endParaRPr lang="it-IT"/>
          </a:p>
        </p:txBody>
      </p:sp>
    </p:spTree>
    <p:extLst>
      <p:ext uri="{BB962C8B-B14F-4D97-AF65-F5344CB8AC3E}">
        <p14:creationId xmlns:p14="http://schemas.microsoft.com/office/powerpoint/2010/main" val="2593474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The market </a:t>
            </a:r>
            <a:r>
              <a:rPr lang="it-IT" dirty="0" err="1"/>
              <a:t>is</a:t>
            </a:r>
            <a:r>
              <a:rPr lang="it-IT" dirty="0"/>
              <a:t> </a:t>
            </a:r>
            <a:r>
              <a:rPr lang="it-IT" dirty="0" err="1"/>
              <a:t>not</a:t>
            </a:r>
            <a:r>
              <a:rPr lang="it-IT" dirty="0"/>
              <a:t> </a:t>
            </a:r>
            <a:r>
              <a:rPr lang="it-IT" dirty="0" err="1"/>
              <a:t>saturated</a:t>
            </a:r>
            <a:r>
              <a:rPr lang="it-IT" baseline="0" dirty="0"/>
              <a:t> with reporting </a:t>
            </a:r>
            <a:r>
              <a:rPr lang="it-IT" baseline="0" dirty="0" err="1"/>
              <a:t>products</a:t>
            </a:r>
            <a:r>
              <a:rPr lang="it-IT" baseline="0" dirty="0"/>
              <a:t>, </a:t>
            </a:r>
            <a:r>
              <a:rPr lang="it-IT" baseline="0" dirty="0" err="1"/>
              <a:t>but</a:t>
            </a:r>
            <a:r>
              <a:rPr lang="it-IT" baseline="0" dirty="0"/>
              <a:t> </a:t>
            </a:r>
            <a:r>
              <a:rPr lang="it-IT" baseline="0" dirty="0" err="1"/>
              <a:t>there</a:t>
            </a:r>
            <a:r>
              <a:rPr lang="it-IT" baseline="0" dirty="0"/>
              <a:t> are </a:t>
            </a:r>
            <a:r>
              <a:rPr lang="it-IT" baseline="0" dirty="0" err="1"/>
              <a:t>many</a:t>
            </a:r>
            <a:r>
              <a:rPr lang="it-IT" baseline="0" dirty="0"/>
              <a:t>, </a:t>
            </a:r>
            <a:r>
              <a:rPr lang="it-IT" baseline="0" dirty="0" err="1"/>
              <a:t>standalone</a:t>
            </a:r>
            <a:r>
              <a:rPr lang="it-IT" baseline="0" dirty="0"/>
              <a:t>, in the «</a:t>
            </a:r>
            <a:r>
              <a:rPr lang="it-IT" baseline="0" dirty="0" err="1"/>
              <a:t>cloud</a:t>
            </a:r>
            <a:r>
              <a:rPr lang="it-IT" baseline="0" dirty="0"/>
              <a:t>», </a:t>
            </a:r>
            <a:r>
              <a:rPr lang="it-IT" baseline="0" dirty="0" err="1"/>
              <a:t>embeddable</a:t>
            </a:r>
            <a:r>
              <a:rPr lang="it-IT" baseline="0" dirty="0"/>
              <a:t>. Some </a:t>
            </a:r>
            <a:r>
              <a:rPr lang="it-IT" baseline="0" dirty="0" err="1"/>
              <a:t>claims</a:t>
            </a:r>
            <a:r>
              <a:rPr lang="it-IT" baseline="0" dirty="0"/>
              <a:t> scrolling by in </a:t>
            </a:r>
            <a:r>
              <a:rPr lang="it-IT" baseline="0" dirty="0" err="1"/>
              <a:t>shiny</a:t>
            </a:r>
            <a:r>
              <a:rPr lang="it-IT" baseline="0" dirty="0"/>
              <a:t> colors.</a:t>
            </a:r>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4</a:t>
            </a:fld>
            <a:endParaRPr lang="it-IT"/>
          </a:p>
        </p:txBody>
      </p:sp>
    </p:spTree>
    <p:extLst>
      <p:ext uri="{BB962C8B-B14F-4D97-AF65-F5344CB8AC3E}">
        <p14:creationId xmlns:p14="http://schemas.microsoft.com/office/powerpoint/2010/main" val="9167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Two</a:t>
            </a:r>
            <a:r>
              <a:rPr lang="it-IT" dirty="0"/>
              <a:t> </a:t>
            </a:r>
            <a:r>
              <a:rPr lang="it-IT" dirty="0" err="1"/>
              <a:t>different</a:t>
            </a:r>
            <a:r>
              <a:rPr lang="it-IT" baseline="0" dirty="0"/>
              <a:t> </a:t>
            </a:r>
            <a:r>
              <a:rPr lang="it-IT" baseline="0" dirty="0" err="1"/>
              <a:t>development</a:t>
            </a:r>
            <a:r>
              <a:rPr lang="it-IT" baseline="0" dirty="0"/>
              <a:t> </a:t>
            </a:r>
            <a:r>
              <a:rPr lang="it-IT" baseline="0" dirty="0" err="1"/>
              <a:t>groups</a:t>
            </a:r>
            <a:r>
              <a:rPr lang="it-IT" baseline="0" dirty="0"/>
              <a:t>, with </a:t>
            </a:r>
            <a:r>
              <a:rPr lang="it-IT" baseline="0" dirty="0" err="1"/>
              <a:t>hardly</a:t>
            </a:r>
            <a:r>
              <a:rPr lang="it-IT" baseline="0" dirty="0"/>
              <a:t> </a:t>
            </a:r>
            <a:r>
              <a:rPr lang="it-IT" baseline="0" dirty="0" err="1"/>
              <a:t>any</a:t>
            </a:r>
            <a:r>
              <a:rPr lang="it-IT" baseline="0" dirty="0"/>
              <a:t> </a:t>
            </a:r>
            <a:r>
              <a:rPr lang="it-IT" baseline="0" dirty="0" err="1"/>
              <a:t>previous</a:t>
            </a:r>
            <a:r>
              <a:rPr lang="it-IT" baseline="0" dirty="0"/>
              <a:t> </a:t>
            </a:r>
            <a:r>
              <a:rPr lang="it-IT" baseline="0" dirty="0" err="1"/>
              <a:t>experience</a:t>
            </a:r>
            <a:r>
              <a:rPr lang="it-IT" baseline="0" dirty="0"/>
              <a:t> with Web </a:t>
            </a:r>
            <a:r>
              <a:rPr lang="it-IT" baseline="0" dirty="0" err="1"/>
              <a:t>technologies</a:t>
            </a:r>
            <a:r>
              <a:rPr lang="it-IT" baseline="0" dirty="0"/>
              <a:t>, </a:t>
            </a:r>
            <a:r>
              <a:rPr lang="it-IT" baseline="0" dirty="0" err="1"/>
              <a:t>learnt</a:t>
            </a:r>
            <a:r>
              <a:rPr lang="it-IT" baseline="0" dirty="0"/>
              <a:t> on </a:t>
            </a:r>
            <a:r>
              <a:rPr lang="it-IT" baseline="0" dirty="0" err="1"/>
              <a:t>their</a:t>
            </a:r>
            <a:r>
              <a:rPr lang="it-IT" baseline="0" dirty="0"/>
              <a:t> </a:t>
            </a:r>
            <a:r>
              <a:rPr lang="it-IT" baseline="0" dirty="0" err="1"/>
              <a:t>own</a:t>
            </a:r>
            <a:r>
              <a:rPr lang="it-IT" baseline="0" dirty="0"/>
              <a:t>. </a:t>
            </a:r>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41</a:t>
            </a:fld>
            <a:endParaRPr lang="it-IT"/>
          </a:p>
        </p:txBody>
      </p:sp>
    </p:spTree>
    <p:extLst>
      <p:ext uri="{BB962C8B-B14F-4D97-AF65-F5344CB8AC3E}">
        <p14:creationId xmlns:p14="http://schemas.microsoft.com/office/powerpoint/2010/main" val="351793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Dyalog</a:t>
            </a:r>
            <a:r>
              <a:rPr lang="it-IT" baseline="0" dirty="0"/>
              <a:t> APL </a:t>
            </a:r>
            <a:r>
              <a:rPr lang="it-IT" baseline="0" dirty="0" err="1"/>
              <a:t>Chart’s</a:t>
            </a:r>
            <a:r>
              <a:rPr lang="it-IT" baseline="0" dirty="0"/>
              <a:t> editor. </a:t>
            </a:r>
            <a:r>
              <a:rPr lang="it-IT" baseline="0" dirty="0" err="1"/>
              <a:t>Thank</a:t>
            </a:r>
            <a:r>
              <a:rPr lang="it-IT" baseline="0" dirty="0"/>
              <a:t> </a:t>
            </a:r>
            <a:r>
              <a:rPr lang="it-IT" baseline="0" dirty="0" err="1"/>
              <a:t>you</a:t>
            </a:r>
            <a:r>
              <a:rPr lang="it-IT" baseline="0" dirty="0"/>
              <a:t>, </a:t>
            </a:r>
            <a:r>
              <a:rPr lang="it-IT" baseline="0" dirty="0" err="1"/>
              <a:t>but</a:t>
            </a:r>
            <a:r>
              <a:rPr lang="it-IT" baseline="0" dirty="0"/>
              <a:t> no </a:t>
            </a:r>
            <a:r>
              <a:rPr lang="it-IT" baseline="0" dirty="0" err="1"/>
              <a:t>thank</a:t>
            </a:r>
            <a:r>
              <a:rPr lang="it-IT" baseline="0" dirty="0"/>
              <a:t> </a:t>
            </a:r>
            <a:r>
              <a:rPr lang="it-IT" baseline="0" dirty="0" err="1"/>
              <a:t>you</a:t>
            </a:r>
            <a:r>
              <a:rPr lang="it-IT" baseline="0" dirty="0"/>
              <a:t>. </a:t>
            </a:r>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5</a:t>
            </a:fld>
            <a:endParaRPr lang="it-IT"/>
          </a:p>
        </p:txBody>
      </p:sp>
    </p:spTree>
    <p:extLst>
      <p:ext uri="{BB962C8B-B14F-4D97-AF65-F5344CB8AC3E}">
        <p14:creationId xmlns:p14="http://schemas.microsoft.com/office/powerpoint/2010/main" val="78492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6</a:t>
            </a:fld>
            <a:endParaRPr lang="it-IT"/>
          </a:p>
        </p:txBody>
      </p:sp>
    </p:spTree>
    <p:extLst>
      <p:ext uri="{BB962C8B-B14F-4D97-AF65-F5344CB8AC3E}">
        <p14:creationId xmlns:p14="http://schemas.microsoft.com/office/powerpoint/2010/main" val="226696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We</a:t>
            </a:r>
            <a:r>
              <a:rPr lang="it-IT" dirty="0"/>
              <a:t> </a:t>
            </a:r>
            <a:r>
              <a:rPr lang="it-IT" dirty="0" err="1"/>
              <a:t>went</a:t>
            </a:r>
            <a:r>
              <a:rPr lang="it-IT" dirty="0"/>
              <a:t> </a:t>
            </a:r>
            <a:r>
              <a:rPr lang="it-IT" dirty="0" err="1"/>
              <a:t>hunting</a:t>
            </a:r>
            <a:r>
              <a:rPr lang="it-IT" dirty="0"/>
              <a:t> for a</a:t>
            </a:r>
            <a:r>
              <a:rPr lang="it-IT" baseline="0" dirty="0"/>
              <a:t> </a:t>
            </a:r>
            <a:r>
              <a:rPr lang="it-IT" baseline="0" dirty="0" err="1"/>
              <a:t>tool</a:t>
            </a:r>
            <a:r>
              <a:rPr lang="it-IT" baseline="0" dirty="0"/>
              <a:t> to produce «</a:t>
            </a:r>
            <a:r>
              <a:rPr lang="it-IT" baseline="0" dirty="0" err="1"/>
              <a:t>colorful</a:t>
            </a:r>
            <a:r>
              <a:rPr lang="it-IT" baseline="0" dirty="0"/>
              <a:t> </a:t>
            </a:r>
            <a:r>
              <a:rPr lang="it-IT" baseline="0" dirty="0" err="1"/>
              <a:t>moving</a:t>
            </a:r>
            <a:r>
              <a:rPr lang="it-IT" baseline="0" dirty="0"/>
              <a:t> </a:t>
            </a:r>
            <a:r>
              <a:rPr lang="it-IT" baseline="0" dirty="0" err="1"/>
              <a:t>pixels</a:t>
            </a:r>
            <a:r>
              <a:rPr lang="it-IT" baseline="0" dirty="0"/>
              <a:t>». </a:t>
            </a:r>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8</a:t>
            </a:fld>
            <a:endParaRPr lang="it-IT"/>
          </a:p>
        </p:txBody>
      </p:sp>
    </p:spTree>
    <p:extLst>
      <p:ext uri="{BB962C8B-B14F-4D97-AF65-F5344CB8AC3E}">
        <p14:creationId xmlns:p14="http://schemas.microsoft.com/office/powerpoint/2010/main" val="50728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Given</a:t>
            </a:r>
            <a:r>
              <a:rPr lang="it-IT" dirty="0"/>
              <a:t> </a:t>
            </a:r>
            <a:r>
              <a:rPr lang="it-IT" dirty="0" err="1"/>
              <a:t>that</a:t>
            </a:r>
            <a:r>
              <a:rPr lang="it-IT" dirty="0"/>
              <a:t> </a:t>
            </a:r>
            <a:r>
              <a:rPr lang="it-IT" dirty="0" err="1"/>
              <a:t>we</a:t>
            </a:r>
            <a:r>
              <a:rPr lang="it-IT" dirty="0"/>
              <a:t> </a:t>
            </a:r>
            <a:r>
              <a:rPr lang="it-IT" dirty="0" err="1"/>
              <a:t>decided</a:t>
            </a:r>
            <a:r>
              <a:rPr lang="it-IT" dirty="0"/>
              <a:t> to use web </a:t>
            </a:r>
            <a:r>
              <a:rPr lang="it-IT" dirty="0" err="1"/>
              <a:t>tools</a:t>
            </a:r>
            <a:r>
              <a:rPr lang="it-IT" dirty="0"/>
              <a:t>, </a:t>
            </a:r>
            <a:r>
              <a:rPr lang="it-IT" dirty="0" err="1"/>
              <a:t>it</a:t>
            </a:r>
            <a:r>
              <a:rPr lang="it-IT" dirty="0"/>
              <a:t> </a:t>
            </a:r>
            <a:r>
              <a:rPr lang="it-IT" dirty="0" err="1"/>
              <a:t>seems</a:t>
            </a:r>
            <a:r>
              <a:rPr lang="it-IT" dirty="0"/>
              <a:t> </a:t>
            </a:r>
            <a:r>
              <a:rPr lang="it-IT" dirty="0" err="1"/>
              <a:t>like</a:t>
            </a:r>
            <a:r>
              <a:rPr lang="it-IT" dirty="0"/>
              <a:t> </a:t>
            </a:r>
            <a:r>
              <a:rPr lang="it-IT" dirty="0" err="1"/>
              <a:t>we</a:t>
            </a:r>
            <a:r>
              <a:rPr lang="it-IT" dirty="0"/>
              <a:t> </a:t>
            </a:r>
            <a:r>
              <a:rPr lang="it-IT" dirty="0" err="1"/>
              <a:t>need</a:t>
            </a:r>
            <a:r>
              <a:rPr lang="it-IT" dirty="0"/>
              <a:t> to </a:t>
            </a:r>
            <a:r>
              <a:rPr lang="it-IT" dirty="0" err="1"/>
              <a:t>find</a:t>
            </a:r>
            <a:r>
              <a:rPr lang="it-IT" dirty="0"/>
              <a:t> a way to </a:t>
            </a:r>
            <a:r>
              <a:rPr lang="it-IT" dirty="0" err="1"/>
              <a:t>embed</a:t>
            </a:r>
            <a:r>
              <a:rPr lang="it-IT" dirty="0"/>
              <a:t> a web </a:t>
            </a:r>
            <a:r>
              <a:rPr lang="it-IT" dirty="0" err="1"/>
              <a:t>application</a:t>
            </a:r>
            <a:r>
              <a:rPr lang="it-IT" dirty="0"/>
              <a:t> inside a 20+</a:t>
            </a:r>
            <a:r>
              <a:rPr lang="it-IT" baseline="0" dirty="0"/>
              <a:t> </a:t>
            </a:r>
            <a:r>
              <a:rPr lang="it-IT" baseline="0" dirty="0" err="1"/>
              <a:t>years</a:t>
            </a:r>
            <a:r>
              <a:rPr lang="it-IT" baseline="0" dirty="0"/>
              <a:t> </a:t>
            </a:r>
            <a:r>
              <a:rPr lang="it-IT" baseline="0" dirty="0" err="1"/>
              <a:t>young</a:t>
            </a:r>
            <a:r>
              <a:rPr lang="it-IT" baseline="0" dirty="0"/>
              <a:t> APL </a:t>
            </a:r>
            <a:r>
              <a:rPr lang="it-IT" baseline="0" dirty="0" err="1"/>
              <a:t>application</a:t>
            </a:r>
            <a:r>
              <a:rPr lang="it-IT" baseline="0" dirty="0"/>
              <a:t>.</a:t>
            </a:r>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11</a:t>
            </a:fld>
            <a:endParaRPr lang="it-IT"/>
          </a:p>
        </p:txBody>
      </p:sp>
    </p:spTree>
    <p:extLst>
      <p:ext uri="{BB962C8B-B14F-4D97-AF65-F5344CB8AC3E}">
        <p14:creationId xmlns:p14="http://schemas.microsoft.com/office/powerpoint/2010/main" val="220095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12</a:t>
            </a:fld>
            <a:endParaRPr lang="it-IT"/>
          </a:p>
        </p:txBody>
      </p:sp>
    </p:spTree>
    <p:extLst>
      <p:ext uri="{BB962C8B-B14F-4D97-AF65-F5344CB8AC3E}">
        <p14:creationId xmlns:p14="http://schemas.microsoft.com/office/powerpoint/2010/main" val="1938112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Somebody</a:t>
            </a:r>
            <a:r>
              <a:rPr lang="it-IT" dirty="0"/>
              <a:t> </a:t>
            </a:r>
            <a:r>
              <a:rPr lang="it-IT" dirty="0" err="1"/>
              <a:t>looking</a:t>
            </a:r>
            <a:r>
              <a:rPr lang="it-IT" dirty="0"/>
              <a:t> from the </a:t>
            </a:r>
            <a:r>
              <a:rPr lang="it-IT" dirty="0" err="1"/>
              <a:t>outside</a:t>
            </a:r>
            <a:r>
              <a:rPr lang="it-IT" dirty="0"/>
              <a:t> </a:t>
            </a:r>
            <a:r>
              <a:rPr lang="it-IT" dirty="0" err="1"/>
              <a:t>would</a:t>
            </a:r>
            <a:r>
              <a:rPr lang="it-IT" dirty="0"/>
              <a:t> </a:t>
            </a:r>
            <a:r>
              <a:rPr lang="it-IT" dirty="0" err="1"/>
              <a:t>think</a:t>
            </a:r>
            <a:r>
              <a:rPr lang="it-IT" dirty="0"/>
              <a:t> </a:t>
            </a:r>
            <a:r>
              <a:rPr lang="it-IT" dirty="0" err="1"/>
              <a:t>that</a:t>
            </a:r>
            <a:r>
              <a:rPr lang="it-IT" dirty="0"/>
              <a:t> I </a:t>
            </a:r>
            <a:r>
              <a:rPr lang="it-IT" dirty="0" err="1"/>
              <a:t>am</a:t>
            </a:r>
            <a:r>
              <a:rPr lang="it-IT" dirty="0"/>
              <a:t> </a:t>
            </a:r>
            <a:r>
              <a:rPr lang="it-IT" dirty="0" err="1"/>
              <a:t>obsessed</a:t>
            </a:r>
            <a:r>
              <a:rPr lang="it-IT" baseline="0" dirty="0"/>
              <a:t> by web </a:t>
            </a:r>
            <a:r>
              <a:rPr lang="it-IT" baseline="0" dirty="0" err="1"/>
              <a:t>servers</a:t>
            </a:r>
            <a:r>
              <a:rPr lang="it-IT" baseline="0" dirty="0"/>
              <a:t>. </a:t>
            </a:r>
            <a:r>
              <a:rPr lang="it-IT" baseline="0" dirty="0" err="1"/>
              <a:t>Probably</a:t>
            </a:r>
            <a:r>
              <a:rPr lang="it-IT" baseline="0" dirty="0"/>
              <a:t> I </a:t>
            </a:r>
            <a:r>
              <a:rPr lang="it-IT" baseline="0" dirty="0" err="1"/>
              <a:t>am</a:t>
            </a:r>
            <a:r>
              <a:rPr lang="it-IT" baseline="0" dirty="0"/>
              <a:t>.</a:t>
            </a:r>
          </a:p>
          <a:p>
            <a:endParaRPr lang="it-IT" dirty="0"/>
          </a:p>
          <a:p>
            <a:r>
              <a:rPr lang="it-IT" dirty="0"/>
              <a:t>5th: </a:t>
            </a:r>
            <a:r>
              <a:rPr lang="it-IT" dirty="0" err="1"/>
              <a:t>one</a:t>
            </a:r>
            <a:r>
              <a:rPr lang="it-IT" dirty="0"/>
              <a:t> </a:t>
            </a:r>
            <a:r>
              <a:rPr lang="it-IT" dirty="0" err="1"/>
              <a:t>was</a:t>
            </a:r>
            <a:r>
              <a:rPr lang="it-IT" dirty="0"/>
              <a:t> the source of </a:t>
            </a:r>
            <a:r>
              <a:rPr lang="it-IT" dirty="0" err="1"/>
              <a:t>inspiration</a:t>
            </a:r>
            <a:r>
              <a:rPr lang="it-IT" dirty="0"/>
              <a:t> of </a:t>
            </a:r>
            <a:r>
              <a:rPr lang="it-IT" dirty="0" err="1"/>
              <a:t>what</a:t>
            </a:r>
            <a:r>
              <a:rPr lang="it-IT" dirty="0"/>
              <a:t> </a:t>
            </a:r>
            <a:r>
              <a:rPr lang="it-IT" dirty="0" err="1"/>
              <a:t>then</a:t>
            </a:r>
            <a:r>
              <a:rPr lang="it-IT" dirty="0"/>
              <a:t> </a:t>
            </a:r>
            <a:r>
              <a:rPr lang="it-IT" dirty="0" err="1"/>
              <a:t>became</a:t>
            </a:r>
            <a:r>
              <a:rPr lang="it-IT" dirty="0"/>
              <a:t> </a:t>
            </a:r>
            <a:r>
              <a:rPr lang="it-IT" dirty="0" err="1"/>
              <a:t>Dyalog’s</a:t>
            </a:r>
            <a:r>
              <a:rPr lang="it-IT" dirty="0"/>
              <a:t> </a:t>
            </a:r>
            <a:r>
              <a:rPr lang="it-IT" dirty="0" err="1"/>
              <a:t>MildServer</a:t>
            </a:r>
            <a:r>
              <a:rPr lang="it-IT" dirty="0"/>
              <a:t>.</a:t>
            </a:r>
          </a:p>
          <a:p>
            <a:endParaRPr lang="it-IT" dirty="0"/>
          </a:p>
          <a:p>
            <a:r>
              <a:rPr lang="it-IT" dirty="0"/>
              <a:t>http.sys:</a:t>
            </a:r>
            <a:r>
              <a:rPr lang="it-IT" baseline="0" dirty="0"/>
              <a:t> the </a:t>
            </a:r>
            <a:r>
              <a:rPr lang="it-IT" baseline="0" dirty="0" err="1"/>
              <a:t>quintessence</a:t>
            </a:r>
            <a:r>
              <a:rPr lang="it-IT" baseline="0" dirty="0"/>
              <a:t> of an </a:t>
            </a:r>
            <a:r>
              <a:rPr lang="it-IT" baseline="0" dirty="0" err="1"/>
              <a:t>embedded</a:t>
            </a:r>
            <a:r>
              <a:rPr lang="it-IT" baseline="0" dirty="0"/>
              <a:t> server. </a:t>
            </a:r>
            <a:r>
              <a:rPr lang="it-IT" baseline="0" dirty="0" err="1"/>
              <a:t>Been</a:t>
            </a:r>
            <a:r>
              <a:rPr lang="it-IT" baseline="0" dirty="0"/>
              <a:t> </a:t>
            </a:r>
            <a:r>
              <a:rPr lang="it-IT" baseline="0" dirty="0" err="1"/>
              <a:t>available</a:t>
            </a:r>
            <a:r>
              <a:rPr lang="it-IT" baseline="0" dirty="0"/>
              <a:t> </a:t>
            </a:r>
            <a:r>
              <a:rPr lang="it-IT" baseline="0" dirty="0" err="1"/>
              <a:t>since</a:t>
            </a:r>
            <a:r>
              <a:rPr lang="it-IT" baseline="0" dirty="0"/>
              <a:t> XP SP2. .NET </a:t>
            </a:r>
            <a:r>
              <a:rPr lang="it-IT" baseline="0" dirty="0" err="1"/>
              <a:t>wrapper</a:t>
            </a:r>
            <a:r>
              <a:rPr lang="it-IT" baseline="0" dirty="0"/>
              <a:t>. Simple API. </a:t>
            </a:r>
            <a:r>
              <a:rPr lang="it-IT" baseline="0" dirty="0" err="1"/>
              <a:t>SuperUser</a:t>
            </a:r>
            <a:r>
              <a:rPr lang="it-IT" baseline="0" dirty="0"/>
              <a:t> for </a:t>
            </a:r>
            <a:r>
              <a:rPr lang="it-IT" baseline="0" dirty="0" err="1"/>
              <a:t>anything</a:t>
            </a:r>
            <a:r>
              <a:rPr lang="it-IT" baseline="0" dirty="0"/>
              <a:t> </a:t>
            </a:r>
            <a:r>
              <a:rPr lang="it-IT" baseline="0" dirty="0" err="1"/>
              <a:t>other</a:t>
            </a:r>
            <a:r>
              <a:rPr lang="it-IT" baseline="0" dirty="0"/>
              <a:t> </a:t>
            </a:r>
            <a:r>
              <a:rPr lang="it-IT" baseline="0" dirty="0" err="1"/>
              <a:t>than</a:t>
            </a:r>
            <a:r>
              <a:rPr lang="it-IT" baseline="0" dirty="0"/>
              <a:t> </a:t>
            </a:r>
            <a:r>
              <a:rPr lang="it-IT" baseline="0" dirty="0" err="1"/>
              <a:t>localhost</a:t>
            </a:r>
            <a:r>
              <a:rPr lang="it-IT" baseline="0" dirty="0"/>
              <a:t>.</a:t>
            </a:r>
          </a:p>
          <a:p>
            <a:endParaRPr lang="it-IT" baseline="0" dirty="0"/>
          </a:p>
          <a:p>
            <a:r>
              <a:rPr lang="it-IT" baseline="0" dirty="0" err="1"/>
              <a:t>Nowin</a:t>
            </a:r>
            <a:r>
              <a:rPr lang="it-IT" baseline="0" dirty="0"/>
              <a:t>: </a:t>
            </a:r>
            <a:r>
              <a:rPr lang="it-IT" baseline="0" dirty="0" err="1"/>
              <a:t>implementation</a:t>
            </a:r>
            <a:r>
              <a:rPr lang="it-IT" baseline="0" dirty="0"/>
              <a:t> of an OWIN server from </a:t>
            </a:r>
            <a:r>
              <a:rPr lang="it-IT" baseline="0" dirty="0" err="1"/>
              <a:t>raw</a:t>
            </a:r>
            <a:r>
              <a:rPr lang="it-IT" baseline="0" dirty="0"/>
              <a:t> </a:t>
            </a:r>
            <a:r>
              <a:rPr lang="it-IT" baseline="0" dirty="0" err="1"/>
              <a:t>sockets</a:t>
            </a:r>
            <a:r>
              <a:rPr lang="it-IT" baseline="0" dirty="0"/>
              <a:t>. </a:t>
            </a:r>
            <a:r>
              <a:rPr lang="it-IT" baseline="0" dirty="0" err="1"/>
              <a:t>Surprise</a:t>
            </a:r>
            <a:r>
              <a:rPr lang="it-IT" baseline="0" dirty="0"/>
              <a:t>: </a:t>
            </a:r>
            <a:r>
              <a:rPr lang="it-IT" baseline="0" dirty="0" err="1"/>
              <a:t>where</a:t>
            </a:r>
            <a:r>
              <a:rPr lang="it-IT" baseline="0" dirty="0"/>
              <a:t> http.sys </a:t>
            </a:r>
            <a:r>
              <a:rPr lang="it-IT" baseline="0" dirty="0" err="1"/>
              <a:t>crashed</a:t>
            </a:r>
            <a:r>
              <a:rPr lang="it-IT" baseline="0" dirty="0"/>
              <a:t> </a:t>
            </a:r>
            <a:r>
              <a:rPr lang="it-IT" baseline="0" dirty="0" err="1"/>
              <a:t>every</a:t>
            </a:r>
            <a:r>
              <a:rPr lang="it-IT" baseline="0" dirty="0"/>
              <a:t> </a:t>
            </a:r>
            <a:r>
              <a:rPr lang="it-IT" baseline="0" dirty="0" err="1"/>
              <a:t>now</a:t>
            </a:r>
            <a:r>
              <a:rPr lang="it-IT" baseline="0" dirty="0"/>
              <a:t> and </a:t>
            </a:r>
            <a:r>
              <a:rPr lang="it-IT" baseline="0" dirty="0" err="1"/>
              <a:t>then</a:t>
            </a:r>
            <a:r>
              <a:rPr lang="it-IT" baseline="0" dirty="0"/>
              <a:t> Dyalog APL, </a:t>
            </a:r>
            <a:r>
              <a:rPr lang="it-IT" baseline="0" dirty="0" err="1"/>
              <a:t>Nowin</a:t>
            </a:r>
            <a:r>
              <a:rPr lang="it-IT" baseline="0" dirty="0"/>
              <a:t> </a:t>
            </a:r>
            <a:r>
              <a:rPr lang="it-IT" baseline="0" dirty="0" err="1"/>
              <a:t>does</a:t>
            </a:r>
            <a:r>
              <a:rPr lang="it-IT" baseline="0" dirty="0"/>
              <a:t> </a:t>
            </a:r>
            <a:r>
              <a:rPr lang="it-IT" baseline="0" dirty="0" err="1"/>
              <a:t>not</a:t>
            </a:r>
            <a:r>
              <a:rPr lang="it-IT" baseline="0" dirty="0"/>
              <a:t>. </a:t>
            </a:r>
          </a:p>
          <a:p>
            <a:endParaRPr lang="it-IT" baseline="0" dirty="0"/>
          </a:p>
          <a:p>
            <a:r>
              <a:rPr lang="it-IT" baseline="0" dirty="0"/>
              <a:t>OWIN: </a:t>
            </a:r>
            <a:r>
              <a:rPr lang="en-US" sz="1200" b="1" i="0" kern="1200" dirty="0">
                <a:solidFill>
                  <a:schemeClr val="tx1"/>
                </a:solidFill>
                <a:effectLst/>
                <a:latin typeface="+mn-lt"/>
                <a:ea typeface="+mn-ea"/>
                <a:cs typeface="+mn-cs"/>
              </a:rPr>
              <a:t>Open Web Interface for .NET</a:t>
            </a:r>
            <a:r>
              <a:rPr lang="en-US" sz="1200" b="1"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OWIN defines a standard interface between .NET web servers and web applications. The goal of the OWIN interface is to decouple server and application, encourage the development of simple modules for .NET web development, and, by being an open standard, stimulate the open source ecosystem of .NET web development tools.</a:t>
            </a:r>
          </a:p>
          <a:p>
            <a:endParaRPr lang="it-IT" baseline="0" dirty="0"/>
          </a:p>
          <a:p>
            <a:endParaRPr lang="it-IT" dirty="0"/>
          </a:p>
        </p:txBody>
      </p:sp>
      <p:sp>
        <p:nvSpPr>
          <p:cNvPr id="4" name="Slide Number Placeholder 3"/>
          <p:cNvSpPr>
            <a:spLocks noGrp="1"/>
          </p:cNvSpPr>
          <p:nvPr>
            <p:ph type="sldNum" sz="quarter" idx="10"/>
          </p:nvPr>
        </p:nvSpPr>
        <p:spPr/>
        <p:txBody>
          <a:bodyPr/>
          <a:lstStyle/>
          <a:p>
            <a:fld id="{6554CE5B-42C4-4E54-95AC-805DDDB515F8}" type="slidenum">
              <a:rPr lang="it-IT" smtClean="0"/>
              <a:t>14</a:t>
            </a:fld>
            <a:endParaRPr lang="it-IT"/>
          </a:p>
        </p:txBody>
      </p:sp>
    </p:spTree>
    <p:extLst>
      <p:ext uri="{BB962C8B-B14F-4D97-AF65-F5344CB8AC3E}">
        <p14:creationId xmlns:p14="http://schemas.microsoft.com/office/powerpoint/2010/main" val="1953833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5055" y="2269314"/>
            <a:ext cx="6306199" cy="4328038"/>
          </a:xfrm>
          <a:prstGeom prst="rect">
            <a:avLst/>
          </a:prstGeom>
        </p:spPr>
      </p:pic>
      <p:sp>
        <p:nvSpPr>
          <p:cNvPr id="2" name="Title 1"/>
          <p:cNvSpPr>
            <a:spLocks noGrp="1"/>
          </p:cNvSpPr>
          <p:nvPr>
            <p:ph type="ctrTitle"/>
          </p:nvPr>
        </p:nvSpPr>
        <p:spPr>
          <a:xfrm>
            <a:off x="487680" y="890715"/>
            <a:ext cx="7665720" cy="2387600"/>
          </a:xfrm>
        </p:spPr>
        <p:txBody>
          <a:bodyPr anchor="t"/>
          <a:lstStyle>
            <a:lvl1pPr algn="l">
              <a:defRPr sz="4400">
                <a:solidFill>
                  <a:srgbClr val="3B17B6"/>
                </a:solidFill>
              </a:defRPr>
            </a:lvl1pPr>
          </a:lstStyle>
          <a:p>
            <a:r>
              <a:rPr lang="en-US" dirty="0"/>
              <a:t>Click to edit Master title style</a:t>
            </a:r>
          </a:p>
        </p:txBody>
      </p:sp>
      <p:sp>
        <p:nvSpPr>
          <p:cNvPr id="3" name="Subtitle 2"/>
          <p:cNvSpPr>
            <a:spLocks noGrp="1"/>
          </p:cNvSpPr>
          <p:nvPr>
            <p:ph type="subTitle" idx="1" hasCustomPrompt="1"/>
          </p:nvPr>
        </p:nvSpPr>
        <p:spPr>
          <a:xfrm>
            <a:off x="487680" y="3394774"/>
            <a:ext cx="6751320" cy="531050"/>
          </a:xfrm>
        </p:spPr>
        <p:txBody>
          <a:bodyPr>
            <a:normAutofit/>
          </a:bodyPr>
          <a:lstStyle>
            <a:lvl1pPr marL="0" indent="0" algn="l">
              <a:buNone/>
              <a:defRPr sz="1800" i="1" baseline="0">
                <a:solidFill>
                  <a:srgbClr val="3B1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Milano, Maggio 2016</a:t>
            </a:r>
          </a:p>
        </p:txBody>
      </p:sp>
    </p:spTree>
    <p:extLst>
      <p:ext uri="{BB962C8B-B14F-4D97-AF65-F5344CB8AC3E}">
        <p14:creationId xmlns:p14="http://schemas.microsoft.com/office/powerpoint/2010/main" val="305348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TextBox 10"/>
          <p:cNvSpPr txBox="1"/>
          <p:nvPr userDrawn="1"/>
        </p:nvSpPr>
        <p:spPr>
          <a:xfrm>
            <a:off x="12033" y="6538913"/>
            <a:ext cx="8590546" cy="307777"/>
          </a:xfrm>
          <a:prstGeom prst="rect">
            <a:avLst/>
          </a:prstGeom>
          <a:gradFill flip="none" rotWithShape="1">
            <a:gsLst>
              <a:gs pos="0">
                <a:schemeClr val="bg1"/>
              </a:gs>
              <a:gs pos="77000">
                <a:srgbClr val="E4EEF8"/>
              </a:gs>
              <a:gs pos="22000">
                <a:srgbClr val="E4EEF8"/>
              </a:gs>
              <a:gs pos="100000">
                <a:schemeClr val="bg1"/>
              </a:gs>
            </a:gsLst>
            <a:lin ang="3600000" scaled="0"/>
            <a:tileRect/>
          </a:gradFill>
        </p:spPr>
        <p:txBody>
          <a:bodyPr wrap="square" rtlCol="0">
            <a:spAutoFit/>
          </a:bodyPr>
          <a:lstStyle/>
          <a:p>
            <a:pPr marL="720000"/>
            <a:fld id="{F698B10F-BC88-4FEF-9D1C-CE51A3172294}" type="slidenum">
              <a:rPr lang="it-IT" sz="1400" b="1" smtClean="0">
                <a:solidFill>
                  <a:srgbClr val="1E1E71"/>
                </a:solidFill>
              </a:rPr>
              <a:pPr marL="720000"/>
              <a:t>‹#›</a:t>
            </a:fld>
            <a:endParaRPr lang="it-IT" sz="1400" b="1" dirty="0">
              <a:solidFill>
                <a:srgbClr val="1E1E71"/>
              </a:solidFill>
            </a:endParaRPr>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Immagine 6"/>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68000"/>
                    </a14:imgEffect>
                  </a14:imgLayer>
                </a14:imgProps>
              </a:ext>
              <a:ext uri="{28A0092B-C50C-407E-A947-70E740481C1C}">
                <a14:useLocalDpi xmlns:a14="http://schemas.microsoft.com/office/drawing/2010/main" val="0"/>
              </a:ext>
            </a:extLst>
          </a:blip>
          <a:stretch>
            <a:fillRect/>
          </a:stretch>
        </p:blipFill>
        <p:spPr>
          <a:xfrm>
            <a:off x="7633920" y="6489432"/>
            <a:ext cx="1506463" cy="360000"/>
          </a:xfrm>
          <a:prstGeom prst="rect">
            <a:avLst/>
          </a:prstGeom>
        </p:spPr>
      </p:pic>
      <p:pic>
        <p:nvPicPr>
          <p:cNvPr id="10" name="Immagine 6"/>
          <p:cNvPicPr>
            <a:picLocks noChangeAspect="1"/>
          </p:cNvPicPr>
          <p:nvPr userDrawn="1"/>
        </p:nvPicPr>
        <p:blipFill>
          <a:blip r:embed="rId4" cstate="print">
            <a:extLst>
              <a:ext uri="{BEBA8EAE-BF5A-486C-A8C5-ECC9F3942E4B}">
                <a14:imgProps xmlns:a14="http://schemas.microsoft.com/office/drawing/2010/main">
                  <a14:imgLayer r:embed="rId3">
                    <a14:imgEffect>
                      <a14:artisticPhotocopy trans="38000"/>
                    </a14:imgEffect>
                  </a14:imgLayer>
                </a14:imgProps>
              </a:ext>
              <a:ext uri="{28A0092B-C50C-407E-A947-70E740481C1C}">
                <a14:useLocalDpi xmlns:a14="http://schemas.microsoft.com/office/drawing/2010/main" val="0"/>
              </a:ext>
            </a:extLst>
          </a:blip>
          <a:stretch>
            <a:fillRect/>
          </a:stretch>
        </p:blipFill>
        <p:spPr>
          <a:xfrm rot="5400000">
            <a:off x="-927814" y="5331375"/>
            <a:ext cx="2469936" cy="590241"/>
          </a:xfrm>
          <a:prstGeom prst="rect">
            <a:avLst/>
          </a:prstGeom>
        </p:spPr>
      </p:pic>
    </p:spTree>
    <p:extLst>
      <p:ext uri="{BB962C8B-B14F-4D97-AF65-F5344CB8AC3E}">
        <p14:creationId xmlns:p14="http://schemas.microsoft.com/office/powerpoint/2010/main" val="13835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AD10B-ADB6-4FD4-84E6-693712AF350E}" type="datetime1">
              <a:rPr lang="it-IT" smtClean="0"/>
              <a:t>2016-10-21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48EE876-EBC2-49A3-9010-E1336276F321}" type="slidenum">
              <a:rPr lang="it-IT" smtClean="0"/>
              <a:t>‹#›</a:t>
            </a:fld>
            <a:endParaRPr lang="it-IT"/>
          </a:p>
        </p:txBody>
      </p:sp>
    </p:spTree>
    <p:extLst>
      <p:ext uri="{BB962C8B-B14F-4D97-AF65-F5344CB8AC3E}">
        <p14:creationId xmlns:p14="http://schemas.microsoft.com/office/powerpoint/2010/main" val="3679719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E1B8F-00A5-4DE2-B6A7-A6848773791F}" type="datetime1">
              <a:rPr lang="it-IT" smtClean="0"/>
              <a:t>2016-10-21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48EE876-EBC2-49A3-9010-E1336276F321}" type="slidenum">
              <a:rPr lang="it-IT" smtClean="0"/>
              <a:t>‹#›</a:t>
            </a:fld>
            <a:endParaRPr lang="it-IT"/>
          </a:p>
        </p:txBody>
      </p:sp>
    </p:spTree>
    <p:extLst>
      <p:ext uri="{BB962C8B-B14F-4D97-AF65-F5344CB8AC3E}">
        <p14:creationId xmlns:p14="http://schemas.microsoft.com/office/powerpoint/2010/main" val="70505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TextBox 12"/>
          <p:cNvSpPr txBox="1"/>
          <p:nvPr userDrawn="1"/>
        </p:nvSpPr>
        <p:spPr>
          <a:xfrm>
            <a:off x="12033" y="6538913"/>
            <a:ext cx="8590546" cy="307777"/>
          </a:xfrm>
          <a:prstGeom prst="rect">
            <a:avLst/>
          </a:prstGeom>
          <a:gradFill flip="none" rotWithShape="1">
            <a:gsLst>
              <a:gs pos="0">
                <a:schemeClr val="bg1"/>
              </a:gs>
              <a:gs pos="77000">
                <a:srgbClr val="E4EEF8"/>
              </a:gs>
              <a:gs pos="22000">
                <a:srgbClr val="E4EEF8"/>
              </a:gs>
              <a:gs pos="100000">
                <a:schemeClr val="bg1"/>
              </a:gs>
            </a:gsLst>
            <a:lin ang="3600000" scaled="0"/>
            <a:tileRect/>
          </a:gradFill>
        </p:spPr>
        <p:txBody>
          <a:bodyPr wrap="square" rtlCol="0">
            <a:spAutoFit/>
          </a:bodyPr>
          <a:lstStyle/>
          <a:p>
            <a:pPr marL="720000"/>
            <a:fld id="{F698B10F-BC88-4FEF-9D1C-CE51A3172294}" type="slidenum">
              <a:rPr lang="it-IT" sz="1400" b="1" smtClean="0">
                <a:solidFill>
                  <a:srgbClr val="1E1E71"/>
                </a:solidFill>
              </a:rPr>
              <a:pPr marL="720000"/>
              <a:t>‹#›</a:t>
            </a:fld>
            <a:endParaRPr lang="it-IT" sz="1400" b="1" dirty="0">
              <a:solidFill>
                <a:srgbClr val="1E1E71"/>
              </a:solidFill>
            </a:endParaRPr>
          </a:p>
        </p:txBody>
      </p:sp>
      <p:pic>
        <p:nvPicPr>
          <p:cNvPr id="10" name="Immagine 6"/>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68000"/>
                    </a14:imgEffect>
                  </a14:imgLayer>
                </a14:imgProps>
              </a:ext>
              <a:ext uri="{28A0092B-C50C-407E-A947-70E740481C1C}">
                <a14:useLocalDpi xmlns:a14="http://schemas.microsoft.com/office/drawing/2010/main" val="0"/>
              </a:ext>
            </a:extLst>
          </a:blip>
          <a:stretch>
            <a:fillRect/>
          </a:stretch>
        </p:blipFill>
        <p:spPr>
          <a:xfrm>
            <a:off x="7633920" y="6489432"/>
            <a:ext cx="1506463" cy="360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90243" y="1825625"/>
            <a:ext cx="8402246" cy="4351338"/>
          </a:xfrm>
        </p:spPr>
        <p:txBody>
          <a:bodyPr/>
          <a:lstStyle>
            <a:lvl1pPr marL="396000" indent="-3600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250825" y="914400"/>
            <a:ext cx="8765356" cy="0"/>
          </a:xfrm>
          <a:prstGeom prst="line">
            <a:avLst/>
          </a:prstGeom>
          <a:ln w="12700">
            <a:solidFill>
              <a:srgbClr val="1E1E71"/>
            </a:solidFill>
            <a:round/>
          </a:ln>
        </p:spPr>
        <p:style>
          <a:lnRef idx="1">
            <a:schemeClr val="accent1"/>
          </a:lnRef>
          <a:fillRef idx="0">
            <a:schemeClr val="accent1"/>
          </a:fillRef>
          <a:effectRef idx="0">
            <a:schemeClr val="accent1"/>
          </a:effectRef>
          <a:fontRef idx="minor">
            <a:schemeClr val="tx1"/>
          </a:fontRef>
        </p:style>
      </p:cxnSp>
      <p:pic>
        <p:nvPicPr>
          <p:cNvPr id="11" name="Immagine 6"/>
          <p:cNvPicPr>
            <a:picLocks noChangeAspect="1"/>
          </p:cNvPicPr>
          <p:nvPr userDrawn="1"/>
        </p:nvPicPr>
        <p:blipFill>
          <a:blip r:embed="rId4" cstate="print">
            <a:extLst>
              <a:ext uri="{BEBA8EAE-BF5A-486C-A8C5-ECC9F3942E4B}">
                <a14:imgProps xmlns:a14="http://schemas.microsoft.com/office/drawing/2010/main">
                  <a14:imgLayer r:embed="rId3">
                    <a14:imgEffect>
                      <a14:artisticPhotocopy trans="38000"/>
                    </a14:imgEffect>
                  </a14:imgLayer>
                </a14:imgProps>
              </a:ext>
              <a:ext uri="{28A0092B-C50C-407E-A947-70E740481C1C}">
                <a14:useLocalDpi xmlns:a14="http://schemas.microsoft.com/office/drawing/2010/main" val="0"/>
              </a:ext>
            </a:extLst>
          </a:blip>
          <a:stretch>
            <a:fillRect/>
          </a:stretch>
        </p:blipFill>
        <p:spPr>
          <a:xfrm rot="5400000">
            <a:off x="-927814" y="5331375"/>
            <a:ext cx="2469936" cy="590241"/>
          </a:xfrm>
          <a:prstGeom prst="rect">
            <a:avLst/>
          </a:prstGeom>
        </p:spPr>
      </p:pic>
    </p:spTree>
    <p:extLst>
      <p:ext uri="{BB962C8B-B14F-4D97-AF65-F5344CB8AC3E}">
        <p14:creationId xmlns:p14="http://schemas.microsoft.com/office/powerpoint/2010/main" val="115102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15" name="TextBox 14"/>
          <p:cNvSpPr txBox="1"/>
          <p:nvPr userDrawn="1"/>
        </p:nvSpPr>
        <p:spPr>
          <a:xfrm>
            <a:off x="12033" y="6538913"/>
            <a:ext cx="8590546" cy="307777"/>
          </a:xfrm>
          <a:prstGeom prst="rect">
            <a:avLst/>
          </a:prstGeom>
          <a:gradFill flip="none" rotWithShape="1">
            <a:gsLst>
              <a:gs pos="0">
                <a:schemeClr val="bg1"/>
              </a:gs>
              <a:gs pos="77000">
                <a:srgbClr val="E4EEF8"/>
              </a:gs>
              <a:gs pos="22000">
                <a:srgbClr val="E4EEF8"/>
              </a:gs>
              <a:gs pos="100000">
                <a:schemeClr val="bg1"/>
              </a:gs>
            </a:gsLst>
            <a:lin ang="3600000" scaled="0"/>
            <a:tileRect/>
          </a:gradFill>
        </p:spPr>
        <p:txBody>
          <a:bodyPr wrap="square" rtlCol="0">
            <a:spAutoFit/>
          </a:bodyPr>
          <a:lstStyle/>
          <a:p>
            <a:pPr marL="720000"/>
            <a:fld id="{F698B10F-BC88-4FEF-9D1C-CE51A3172294}" type="slidenum">
              <a:rPr lang="it-IT" sz="1400" b="1" smtClean="0">
                <a:solidFill>
                  <a:srgbClr val="1E1E71"/>
                </a:solidFill>
              </a:rPr>
              <a:pPr marL="720000"/>
              <a:t>‹#›</a:t>
            </a:fld>
            <a:endParaRPr lang="it-IT" sz="1400" b="1" dirty="0">
              <a:solidFill>
                <a:srgbClr val="1E1E71"/>
              </a:solidFill>
            </a:endParaRPr>
          </a:p>
        </p:txBody>
      </p:sp>
      <p:sp>
        <p:nvSpPr>
          <p:cNvPr id="2" name="Title 1"/>
          <p:cNvSpPr>
            <a:spLocks noGrp="1"/>
          </p:cNvSpPr>
          <p:nvPr>
            <p:ph type="title"/>
          </p:nvPr>
        </p:nvSpPr>
        <p:spPr/>
        <p:txBody>
          <a:bodyPr/>
          <a:lstStyle>
            <a:lvl1pPr>
              <a:defRPr>
                <a:solidFill>
                  <a:srgbClr val="1E1E71"/>
                </a:solidFill>
              </a:defRPr>
            </a:lvl1pPr>
          </a:lstStyle>
          <a:p>
            <a:r>
              <a:rPr lang="en-US" dirty="0"/>
              <a:t>Click to edit Master title style</a:t>
            </a:r>
          </a:p>
        </p:txBody>
      </p:sp>
      <p:cxnSp>
        <p:nvCxnSpPr>
          <p:cNvPr id="7" name="Straight Connector 6"/>
          <p:cNvCxnSpPr/>
          <p:nvPr userDrawn="1"/>
        </p:nvCxnSpPr>
        <p:spPr>
          <a:xfrm>
            <a:off x="250825" y="914400"/>
            <a:ext cx="8765356" cy="0"/>
          </a:xfrm>
          <a:prstGeom prst="line">
            <a:avLst/>
          </a:prstGeom>
          <a:ln w="12700">
            <a:solidFill>
              <a:srgbClr val="1E1E71"/>
            </a:solidFill>
            <a:round/>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250825" y="1174574"/>
            <a:ext cx="8741664" cy="1295522"/>
          </a:xfrm>
        </p:spPr>
        <p:txBody>
          <a:bodyPr/>
          <a:lstStyle/>
          <a:p>
            <a:pPr lvl="0"/>
            <a:r>
              <a:rPr lang="en-US" dirty="0"/>
              <a:t>Edit Master text styles</a:t>
            </a:r>
          </a:p>
          <a:p>
            <a:pPr lvl="1"/>
            <a:r>
              <a:rPr lang="en-US" dirty="0"/>
              <a:t>Second level</a:t>
            </a:r>
          </a:p>
        </p:txBody>
      </p:sp>
      <p:sp>
        <p:nvSpPr>
          <p:cNvPr id="12" name="Table Placeholder 11"/>
          <p:cNvSpPr>
            <a:spLocks noGrp="1"/>
          </p:cNvSpPr>
          <p:nvPr>
            <p:ph type="tbl" sz="quarter" idx="13" hasCustomPrompt="1"/>
          </p:nvPr>
        </p:nvSpPr>
        <p:spPr>
          <a:xfrm>
            <a:off x="250825" y="2646363"/>
            <a:ext cx="8742363" cy="2876550"/>
          </a:xfrm>
        </p:spPr>
        <p:txBody>
          <a:bodyPr/>
          <a:lstStyle>
            <a:lvl1pPr>
              <a:defRPr/>
            </a:lvl1pPr>
          </a:lstStyle>
          <a:p>
            <a:r>
              <a:rPr lang="it-IT" dirty="0"/>
              <a:t>Use: Accent 5</a:t>
            </a:r>
          </a:p>
        </p:txBody>
      </p:sp>
      <p:pic>
        <p:nvPicPr>
          <p:cNvPr id="13" name="Immagine 6"/>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68000"/>
                    </a14:imgEffect>
                  </a14:imgLayer>
                </a14:imgProps>
              </a:ext>
              <a:ext uri="{28A0092B-C50C-407E-A947-70E740481C1C}">
                <a14:useLocalDpi xmlns:a14="http://schemas.microsoft.com/office/drawing/2010/main" val="0"/>
              </a:ext>
            </a:extLst>
          </a:blip>
          <a:stretch>
            <a:fillRect/>
          </a:stretch>
        </p:blipFill>
        <p:spPr>
          <a:xfrm>
            <a:off x="7633920" y="6489432"/>
            <a:ext cx="1506463" cy="360000"/>
          </a:xfrm>
          <a:prstGeom prst="rect">
            <a:avLst/>
          </a:prstGeom>
        </p:spPr>
      </p:pic>
      <p:pic>
        <p:nvPicPr>
          <p:cNvPr id="14" name="Immagine 6"/>
          <p:cNvPicPr>
            <a:picLocks noChangeAspect="1"/>
          </p:cNvPicPr>
          <p:nvPr userDrawn="1"/>
        </p:nvPicPr>
        <p:blipFill>
          <a:blip r:embed="rId4" cstate="print">
            <a:extLst>
              <a:ext uri="{BEBA8EAE-BF5A-486C-A8C5-ECC9F3942E4B}">
                <a14:imgProps xmlns:a14="http://schemas.microsoft.com/office/drawing/2010/main">
                  <a14:imgLayer r:embed="rId3">
                    <a14:imgEffect>
                      <a14:artisticPhotocopy trans="38000"/>
                    </a14:imgEffect>
                  </a14:imgLayer>
                </a14:imgProps>
              </a:ext>
              <a:ext uri="{28A0092B-C50C-407E-A947-70E740481C1C}">
                <a14:useLocalDpi xmlns:a14="http://schemas.microsoft.com/office/drawing/2010/main" val="0"/>
              </a:ext>
            </a:extLst>
          </a:blip>
          <a:stretch>
            <a:fillRect/>
          </a:stretch>
        </p:blipFill>
        <p:spPr>
          <a:xfrm rot="5400000">
            <a:off x="-927814" y="5331375"/>
            <a:ext cx="2469936" cy="590241"/>
          </a:xfrm>
          <a:prstGeom prst="rect">
            <a:avLst/>
          </a:prstGeom>
        </p:spPr>
      </p:pic>
    </p:spTree>
    <p:extLst>
      <p:ext uri="{BB962C8B-B14F-4D97-AF65-F5344CB8AC3E}">
        <p14:creationId xmlns:p14="http://schemas.microsoft.com/office/powerpoint/2010/main" val="30362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TextBox 9"/>
          <p:cNvSpPr txBox="1"/>
          <p:nvPr userDrawn="1"/>
        </p:nvSpPr>
        <p:spPr>
          <a:xfrm>
            <a:off x="12033" y="6538913"/>
            <a:ext cx="8590546" cy="307777"/>
          </a:xfrm>
          <a:prstGeom prst="rect">
            <a:avLst/>
          </a:prstGeom>
          <a:gradFill flip="none" rotWithShape="1">
            <a:gsLst>
              <a:gs pos="0">
                <a:schemeClr val="bg1"/>
              </a:gs>
              <a:gs pos="77000">
                <a:srgbClr val="E4EEF8"/>
              </a:gs>
              <a:gs pos="22000">
                <a:srgbClr val="E4EEF8"/>
              </a:gs>
              <a:gs pos="100000">
                <a:schemeClr val="bg1"/>
              </a:gs>
            </a:gsLst>
            <a:lin ang="3600000" scaled="0"/>
            <a:tileRect/>
          </a:gradFill>
        </p:spPr>
        <p:txBody>
          <a:bodyPr wrap="square" rtlCol="0">
            <a:spAutoFit/>
          </a:bodyPr>
          <a:lstStyle/>
          <a:p>
            <a:pPr marL="720000"/>
            <a:fld id="{F698B10F-BC88-4FEF-9D1C-CE51A3172294}" type="slidenum">
              <a:rPr lang="it-IT" sz="1400" b="1" smtClean="0">
                <a:solidFill>
                  <a:srgbClr val="1E1E71"/>
                </a:solidFill>
              </a:rPr>
              <a:pPr marL="720000"/>
              <a:t>‹#›</a:t>
            </a:fld>
            <a:endParaRPr lang="it-IT" sz="1400" b="1" dirty="0">
              <a:solidFill>
                <a:srgbClr val="1E1E71"/>
              </a:solidFill>
            </a:endParaRPr>
          </a:p>
        </p:txBody>
      </p:sp>
      <p:sp>
        <p:nvSpPr>
          <p:cNvPr id="2" name="Title 1"/>
          <p:cNvSpPr>
            <a:spLocks noGrp="1"/>
          </p:cNvSpPr>
          <p:nvPr>
            <p:ph type="title"/>
          </p:nvPr>
        </p:nvSpPr>
        <p:spPr>
          <a:xfrm>
            <a:off x="623888" y="1709739"/>
            <a:ext cx="7886700" cy="2852737"/>
          </a:xfrm>
        </p:spPr>
        <p:txBody>
          <a:bodyPr anchor="b"/>
          <a:lstStyle>
            <a:lvl1pPr>
              <a:defRPr sz="6000">
                <a:solidFill>
                  <a:srgbClr val="3B17B6"/>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1E1E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Immagine 6"/>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68000"/>
                    </a14:imgEffect>
                  </a14:imgLayer>
                </a14:imgProps>
              </a:ext>
              <a:ext uri="{28A0092B-C50C-407E-A947-70E740481C1C}">
                <a14:useLocalDpi xmlns:a14="http://schemas.microsoft.com/office/drawing/2010/main" val="0"/>
              </a:ext>
            </a:extLst>
          </a:blip>
          <a:stretch>
            <a:fillRect/>
          </a:stretch>
        </p:blipFill>
        <p:spPr>
          <a:xfrm>
            <a:off x="7633920" y="6489432"/>
            <a:ext cx="1506463" cy="360000"/>
          </a:xfrm>
          <a:prstGeom prst="rect">
            <a:avLst/>
          </a:prstGeom>
        </p:spPr>
      </p:pic>
      <p:pic>
        <p:nvPicPr>
          <p:cNvPr id="9" name="Immagine 6"/>
          <p:cNvPicPr>
            <a:picLocks noChangeAspect="1"/>
          </p:cNvPicPr>
          <p:nvPr userDrawn="1"/>
        </p:nvPicPr>
        <p:blipFill>
          <a:blip r:embed="rId4" cstate="print">
            <a:extLst>
              <a:ext uri="{BEBA8EAE-BF5A-486C-A8C5-ECC9F3942E4B}">
                <a14:imgProps xmlns:a14="http://schemas.microsoft.com/office/drawing/2010/main">
                  <a14:imgLayer r:embed="rId3">
                    <a14:imgEffect>
                      <a14:artisticPhotocopy trans="38000"/>
                    </a14:imgEffect>
                  </a14:imgLayer>
                </a14:imgProps>
              </a:ext>
              <a:ext uri="{28A0092B-C50C-407E-A947-70E740481C1C}">
                <a14:useLocalDpi xmlns:a14="http://schemas.microsoft.com/office/drawing/2010/main" val="0"/>
              </a:ext>
            </a:extLst>
          </a:blip>
          <a:stretch>
            <a:fillRect/>
          </a:stretch>
        </p:blipFill>
        <p:spPr>
          <a:xfrm rot="5400000">
            <a:off x="-927814" y="5331375"/>
            <a:ext cx="2469936" cy="590241"/>
          </a:xfrm>
          <a:prstGeom prst="rect">
            <a:avLst/>
          </a:prstGeom>
        </p:spPr>
      </p:pic>
    </p:spTree>
    <p:extLst>
      <p:ext uri="{BB962C8B-B14F-4D97-AF65-F5344CB8AC3E}">
        <p14:creationId xmlns:p14="http://schemas.microsoft.com/office/powerpoint/2010/main" val="354793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TextBox 11"/>
          <p:cNvSpPr txBox="1"/>
          <p:nvPr userDrawn="1"/>
        </p:nvSpPr>
        <p:spPr>
          <a:xfrm>
            <a:off x="12033" y="6538913"/>
            <a:ext cx="8590546" cy="307777"/>
          </a:xfrm>
          <a:prstGeom prst="rect">
            <a:avLst/>
          </a:prstGeom>
          <a:gradFill flip="none" rotWithShape="1">
            <a:gsLst>
              <a:gs pos="0">
                <a:schemeClr val="bg1"/>
              </a:gs>
              <a:gs pos="77000">
                <a:srgbClr val="E4EEF8"/>
              </a:gs>
              <a:gs pos="22000">
                <a:srgbClr val="E4EEF8"/>
              </a:gs>
              <a:gs pos="100000">
                <a:schemeClr val="bg1"/>
              </a:gs>
            </a:gsLst>
            <a:lin ang="3600000" scaled="0"/>
            <a:tileRect/>
          </a:gradFill>
        </p:spPr>
        <p:txBody>
          <a:bodyPr wrap="square" rtlCol="0">
            <a:spAutoFit/>
          </a:bodyPr>
          <a:lstStyle/>
          <a:p>
            <a:pPr marL="720000"/>
            <a:fld id="{F698B10F-BC88-4FEF-9D1C-CE51A3172294}" type="slidenum">
              <a:rPr lang="it-IT" sz="1400" b="1" smtClean="0">
                <a:solidFill>
                  <a:srgbClr val="1E1E71"/>
                </a:solidFill>
              </a:rPr>
              <a:pPr marL="720000"/>
              <a:t>‹#›</a:t>
            </a:fld>
            <a:endParaRPr lang="it-IT" sz="1400" b="1" dirty="0">
              <a:solidFill>
                <a:srgbClr val="1E1E7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50825" y="914400"/>
            <a:ext cx="8765356" cy="0"/>
          </a:xfrm>
          <a:prstGeom prst="line">
            <a:avLst/>
          </a:prstGeom>
          <a:ln w="12700">
            <a:solidFill>
              <a:srgbClr val="1E1E71"/>
            </a:solidFill>
            <a:round/>
          </a:ln>
        </p:spPr>
        <p:style>
          <a:lnRef idx="1">
            <a:schemeClr val="accent1"/>
          </a:lnRef>
          <a:fillRef idx="0">
            <a:schemeClr val="accent1"/>
          </a:fillRef>
          <a:effectRef idx="0">
            <a:schemeClr val="accent1"/>
          </a:effectRef>
          <a:fontRef idx="minor">
            <a:schemeClr val="tx1"/>
          </a:fontRef>
        </p:style>
      </p:cxnSp>
      <p:pic>
        <p:nvPicPr>
          <p:cNvPr id="10" name="Immagine 6"/>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68000"/>
                    </a14:imgEffect>
                  </a14:imgLayer>
                </a14:imgProps>
              </a:ext>
              <a:ext uri="{28A0092B-C50C-407E-A947-70E740481C1C}">
                <a14:useLocalDpi xmlns:a14="http://schemas.microsoft.com/office/drawing/2010/main" val="0"/>
              </a:ext>
            </a:extLst>
          </a:blip>
          <a:stretch>
            <a:fillRect/>
          </a:stretch>
        </p:blipFill>
        <p:spPr>
          <a:xfrm>
            <a:off x="7633920" y="6489432"/>
            <a:ext cx="1506463" cy="360000"/>
          </a:xfrm>
          <a:prstGeom prst="rect">
            <a:avLst/>
          </a:prstGeom>
        </p:spPr>
      </p:pic>
      <p:pic>
        <p:nvPicPr>
          <p:cNvPr id="11" name="Immagine 6"/>
          <p:cNvPicPr>
            <a:picLocks noChangeAspect="1"/>
          </p:cNvPicPr>
          <p:nvPr userDrawn="1"/>
        </p:nvPicPr>
        <p:blipFill>
          <a:blip r:embed="rId4" cstate="print">
            <a:extLst>
              <a:ext uri="{BEBA8EAE-BF5A-486C-A8C5-ECC9F3942E4B}">
                <a14:imgProps xmlns:a14="http://schemas.microsoft.com/office/drawing/2010/main">
                  <a14:imgLayer r:embed="rId3">
                    <a14:imgEffect>
                      <a14:artisticPhotocopy trans="38000"/>
                    </a14:imgEffect>
                  </a14:imgLayer>
                </a14:imgProps>
              </a:ext>
              <a:ext uri="{28A0092B-C50C-407E-A947-70E740481C1C}">
                <a14:useLocalDpi xmlns:a14="http://schemas.microsoft.com/office/drawing/2010/main" val="0"/>
              </a:ext>
            </a:extLst>
          </a:blip>
          <a:stretch>
            <a:fillRect/>
          </a:stretch>
        </p:blipFill>
        <p:spPr>
          <a:xfrm rot="5400000">
            <a:off x="-927814" y="5331375"/>
            <a:ext cx="2469936" cy="590241"/>
          </a:xfrm>
          <a:prstGeom prst="rect">
            <a:avLst/>
          </a:prstGeom>
        </p:spPr>
      </p:pic>
    </p:spTree>
    <p:extLst>
      <p:ext uri="{BB962C8B-B14F-4D97-AF65-F5344CB8AC3E}">
        <p14:creationId xmlns:p14="http://schemas.microsoft.com/office/powerpoint/2010/main" val="234006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TextBox 12"/>
          <p:cNvSpPr txBox="1"/>
          <p:nvPr userDrawn="1"/>
        </p:nvSpPr>
        <p:spPr>
          <a:xfrm>
            <a:off x="12033" y="6538913"/>
            <a:ext cx="8590546" cy="307777"/>
          </a:xfrm>
          <a:prstGeom prst="rect">
            <a:avLst/>
          </a:prstGeom>
          <a:gradFill flip="none" rotWithShape="1">
            <a:gsLst>
              <a:gs pos="0">
                <a:schemeClr val="bg1"/>
              </a:gs>
              <a:gs pos="77000">
                <a:srgbClr val="E4EEF8"/>
              </a:gs>
              <a:gs pos="22000">
                <a:srgbClr val="E4EEF8"/>
              </a:gs>
              <a:gs pos="100000">
                <a:schemeClr val="bg1"/>
              </a:gs>
            </a:gsLst>
            <a:lin ang="3600000" scaled="0"/>
            <a:tileRect/>
          </a:gradFill>
        </p:spPr>
        <p:txBody>
          <a:bodyPr wrap="square" rtlCol="0">
            <a:spAutoFit/>
          </a:bodyPr>
          <a:lstStyle/>
          <a:p>
            <a:pPr marL="720000"/>
            <a:fld id="{F698B10F-BC88-4FEF-9D1C-CE51A3172294}" type="slidenum">
              <a:rPr lang="it-IT" sz="1400" b="1" smtClean="0">
                <a:solidFill>
                  <a:srgbClr val="1E1E71"/>
                </a:solidFill>
              </a:rPr>
              <a:pPr marL="720000"/>
              <a:t>‹#›</a:t>
            </a:fld>
            <a:endParaRPr lang="it-IT" sz="1400" b="1" dirty="0">
              <a:solidFill>
                <a:srgbClr val="1E1E71"/>
              </a:solidFill>
            </a:endParaRPr>
          </a:p>
        </p:txBody>
      </p:sp>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Immagine 6"/>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68000"/>
                    </a14:imgEffect>
                  </a14:imgLayer>
                </a14:imgProps>
              </a:ext>
              <a:ext uri="{28A0092B-C50C-407E-A947-70E740481C1C}">
                <a14:useLocalDpi xmlns:a14="http://schemas.microsoft.com/office/drawing/2010/main" val="0"/>
              </a:ext>
            </a:extLst>
          </a:blip>
          <a:stretch>
            <a:fillRect/>
          </a:stretch>
        </p:blipFill>
        <p:spPr>
          <a:xfrm>
            <a:off x="7633920" y="6489432"/>
            <a:ext cx="1506463" cy="360000"/>
          </a:xfrm>
          <a:prstGeom prst="rect">
            <a:avLst/>
          </a:prstGeom>
        </p:spPr>
      </p:pic>
      <p:pic>
        <p:nvPicPr>
          <p:cNvPr id="12" name="Immagine 6"/>
          <p:cNvPicPr>
            <a:picLocks noChangeAspect="1"/>
          </p:cNvPicPr>
          <p:nvPr userDrawn="1"/>
        </p:nvPicPr>
        <p:blipFill>
          <a:blip r:embed="rId4" cstate="print">
            <a:extLst>
              <a:ext uri="{BEBA8EAE-BF5A-486C-A8C5-ECC9F3942E4B}">
                <a14:imgProps xmlns:a14="http://schemas.microsoft.com/office/drawing/2010/main">
                  <a14:imgLayer r:embed="rId3">
                    <a14:imgEffect>
                      <a14:artisticPhotocopy trans="38000"/>
                    </a14:imgEffect>
                  </a14:imgLayer>
                </a14:imgProps>
              </a:ext>
              <a:ext uri="{28A0092B-C50C-407E-A947-70E740481C1C}">
                <a14:useLocalDpi xmlns:a14="http://schemas.microsoft.com/office/drawing/2010/main" val="0"/>
              </a:ext>
            </a:extLst>
          </a:blip>
          <a:stretch>
            <a:fillRect/>
          </a:stretch>
        </p:blipFill>
        <p:spPr>
          <a:xfrm rot="5400000">
            <a:off x="-927814" y="5331375"/>
            <a:ext cx="2469936" cy="590241"/>
          </a:xfrm>
          <a:prstGeom prst="rect">
            <a:avLst/>
          </a:prstGeom>
        </p:spPr>
      </p:pic>
    </p:spTree>
    <p:extLst>
      <p:ext uri="{BB962C8B-B14F-4D97-AF65-F5344CB8AC3E}">
        <p14:creationId xmlns:p14="http://schemas.microsoft.com/office/powerpoint/2010/main" val="284348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TextBox 9"/>
          <p:cNvSpPr txBox="1"/>
          <p:nvPr userDrawn="1"/>
        </p:nvSpPr>
        <p:spPr>
          <a:xfrm>
            <a:off x="12033" y="6538913"/>
            <a:ext cx="8590546" cy="307777"/>
          </a:xfrm>
          <a:prstGeom prst="rect">
            <a:avLst/>
          </a:prstGeom>
          <a:gradFill flip="none" rotWithShape="1">
            <a:gsLst>
              <a:gs pos="0">
                <a:schemeClr val="bg1"/>
              </a:gs>
              <a:gs pos="77000">
                <a:srgbClr val="E4EEF8"/>
              </a:gs>
              <a:gs pos="22000">
                <a:srgbClr val="E4EEF8"/>
              </a:gs>
              <a:gs pos="100000">
                <a:schemeClr val="bg1"/>
              </a:gs>
            </a:gsLst>
            <a:lin ang="3600000" scaled="0"/>
            <a:tileRect/>
          </a:gradFill>
        </p:spPr>
        <p:txBody>
          <a:bodyPr wrap="square" rtlCol="0">
            <a:spAutoFit/>
          </a:bodyPr>
          <a:lstStyle/>
          <a:p>
            <a:pPr marL="720000"/>
            <a:fld id="{F698B10F-BC88-4FEF-9D1C-CE51A3172294}" type="slidenum">
              <a:rPr lang="it-IT" sz="1400" b="1" smtClean="0">
                <a:solidFill>
                  <a:srgbClr val="1E1E71"/>
                </a:solidFill>
              </a:rPr>
              <a:pPr marL="720000"/>
              <a:t>‹#›</a:t>
            </a:fld>
            <a:endParaRPr lang="it-IT" sz="1400" b="1" dirty="0">
              <a:solidFill>
                <a:srgbClr val="1E1E71"/>
              </a:solidFill>
            </a:endParaRPr>
          </a:p>
        </p:txBody>
      </p:sp>
      <p:sp>
        <p:nvSpPr>
          <p:cNvPr id="2" name="Title 1"/>
          <p:cNvSpPr>
            <a:spLocks noGrp="1"/>
          </p:cNvSpPr>
          <p:nvPr>
            <p:ph type="title"/>
          </p:nvPr>
        </p:nvSpPr>
        <p:spPr/>
        <p:txBody>
          <a:bodyPr/>
          <a:lstStyle/>
          <a:p>
            <a:r>
              <a:rPr lang="en-US"/>
              <a:t>Click to edit Master title style</a:t>
            </a:r>
            <a:endParaRPr lang="en-US" dirty="0"/>
          </a:p>
        </p:txBody>
      </p:sp>
      <p:cxnSp>
        <p:nvCxnSpPr>
          <p:cNvPr id="6" name="Straight Connector 5"/>
          <p:cNvCxnSpPr/>
          <p:nvPr userDrawn="1"/>
        </p:nvCxnSpPr>
        <p:spPr>
          <a:xfrm>
            <a:off x="250825" y="914400"/>
            <a:ext cx="8765356" cy="0"/>
          </a:xfrm>
          <a:prstGeom prst="line">
            <a:avLst/>
          </a:prstGeom>
          <a:ln w="12700">
            <a:solidFill>
              <a:srgbClr val="1E1E71"/>
            </a:solidFill>
            <a:round/>
          </a:ln>
        </p:spPr>
        <p:style>
          <a:lnRef idx="1">
            <a:schemeClr val="accent1"/>
          </a:lnRef>
          <a:fillRef idx="0">
            <a:schemeClr val="accent1"/>
          </a:fillRef>
          <a:effectRef idx="0">
            <a:schemeClr val="accent1"/>
          </a:effectRef>
          <a:fontRef idx="minor">
            <a:schemeClr val="tx1"/>
          </a:fontRef>
        </p:style>
      </p:cxnSp>
      <p:pic>
        <p:nvPicPr>
          <p:cNvPr id="8" name="Immagine 6"/>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68000"/>
                    </a14:imgEffect>
                  </a14:imgLayer>
                </a14:imgProps>
              </a:ext>
              <a:ext uri="{28A0092B-C50C-407E-A947-70E740481C1C}">
                <a14:useLocalDpi xmlns:a14="http://schemas.microsoft.com/office/drawing/2010/main" val="0"/>
              </a:ext>
            </a:extLst>
          </a:blip>
          <a:stretch>
            <a:fillRect/>
          </a:stretch>
        </p:blipFill>
        <p:spPr>
          <a:xfrm>
            <a:off x="7633920" y="6489432"/>
            <a:ext cx="1506463" cy="360000"/>
          </a:xfrm>
          <a:prstGeom prst="rect">
            <a:avLst/>
          </a:prstGeom>
        </p:spPr>
      </p:pic>
      <p:pic>
        <p:nvPicPr>
          <p:cNvPr id="9" name="Immagine 6"/>
          <p:cNvPicPr>
            <a:picLocks noChangeAspect="1"/>
          </p:cNvPicPr>
          <p:nvPr userDrawn="1"/>
        </p:nvPicPr>
        <p:blipFill>
          <a:blip r:embed="rId4" cstate="print">
            <a:extLst>
              <a:ext uri="{BEBA8EAE-BF5A-486C-A8C5-ECC9F3942E4B}">
                <a14:imgProps xmlns:a14="http://schemas.microsoft.com/office/drawing/2010/main">
                  <a14:imgLayer r:embed="rId3">
                    <a14:imgEffect>
                      <a14:artisticPhotocopy trans="38000"/>
                    </a14:imgEffect>
                  </a14:imgLayer>
                </a14:imgProps>
              </a:ext>
              <a:ext uri="{28A0092B-C50C-407E-A947-70E740481C1C}">
                <a14:useLocalDpi xmlns:a14="http://schemas.microsoft.com/office/drawing/2010/main" val="0"/>
              </a:ext>
            </a:extLst>
          </a:blip>
          <a:stretch>
            <a:fillRect/>
          </a:stretch>
        </p:blipFill>
        <p:spPr>
          <a:xfrm rot="5400000">
            <a:off x="-927814" y="5331375"/>
            <a:ext cx="2469936" cy="590241"/>
          </a:xfrm>
          <a:prstGeom prst="rect">
            <a:avLst/>
          </a:prstGeom>
        </p:spPr>
      </p:pic>
    </p:spTree>
    <p:extLst>
      <p:ext uri="{BB962C8B-B14F-4D97-AF65-F5344CB8AC3E}">
        <p14:creationId xmlns:p14="http://schemas.microsoft.com/office/powerpoint/2010/main" val="96097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TextBox 7"/>
          <p:cNvSpPr txBox="1"/>
          <p:nvPr userDrawn="1"/>
        </p:nvSpPr>
        <p:spPr>
          <a:xfrm>
            <a:off x="12033" y="6538913"/>
            <a:ext cx="8590546" cy="307777"/>
          </a:xfrm>
          <a:prstGeom prst="rect">
            <a:avLst/>
          </a:prstGeom>
          <a:gradFill flip="none" rotWithShape="1">
            <a:gsLst>
              <a:gs pos="0">
                <a:schemeClr val="bg1"/>
              </a:gs>
              <a:gs pos="77000">
                <a:srgbClr val="E4EEF8"/>
              </a:gs>
              <a:gs pos="22000">
                <a:srgbClr val="E4EEF8"/>
              </a:gs>
              <a:gs pos="100000">
                <a:schemeClr val="bg1"/>
              </a:gs>
            </a:gsLst>
            <a:lin ang="3600000" scaled="0"/>
            <a:tileRect/>
          </a:gradFill>
        </p:spPr>
        <p:txBody>
          <a:bodyPr wrap="square" rtlCol="0">
            <a:spAutoFit/>
          </a:bodyPr>
          <a:lstStyle/>
          <a:p>
            <a:pPr marL="720000"/>
            <a:fld id="{F698B10F-BC88-4FEF-9D1C-CE51A3172294}" type="slidenum">
              <a:rPr lang="it-IT" sz="1400" b="1" smtClean="0">
                <a:solidFill>
                  <a:srgbClr val="1E1E71"/>
                </a:solidFill>
              </a:rPr>
              <a:pPr marL="720000"/>
              <a:t>‹#›</a:t>
            </a:fld>
            <a:endParaRPr lang="it-IT" sz="1400" b="1" dirty="0">
              <a:solidFill>
                <a:srgbClr val="1E1E71"/>
              </a:solidFill>
            </a:endParaRPr>
          </a:p>
        </p:txBody>
      </p:sp>
      <p:pic>
        <p:nvPicPr>
          <p:cNvPr id="6" name="Immagine 6"/>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68000"/>
                    </a14:imgEffect>
                  </a14:imgLayer>
                </a14:imgProps>
              </a:ext>
              <a:ext uri="{28A0092B-C50C-407E-A947-70E740481C1C}">
                <a14:useLocalDpi xmlns:a14="http://schemas.microsoft.com/office/drawing/2010/main" val="0"/>
              </a:ext>
            </a:extLst>
          </a:blip>
          <a:stretch>
            <a:fillRect/>
          </a:stretch>
        </p:blipFill>
        <p:spPr>
          <a:xfrm>
            <a:off x="7633920" y="6489432"/>
            <a:ext cx="1506463" cy="360000"/>
          </a:xfrm>
          <a:prstGeom prst="rect">
            <a:avLst/>
          </a:prstGeom>
        </p:spPr>
      </p:pic>
      <p:pic>
        <p:nvPicPr>
          <p:cNvPr id="7" name="Immagine 6"/>
          <p:cNvPicPr>
            <a:picLocks noChangeAspect="1"/>
          </p:cNvPicPr>
          <p:nvPr userDrawn="1"/>
        </p:nvPicPr>
        <p:blipFill>
          <a:blip r:embed="rId4" cstate="print">
            <a:extLst>
              <a:ext uri="{BEBA8EAE-BF5A-486C-A8C5-ECC9F3942E4B}">
                <a14:imgProps xmlns:a14="http://schemas.microsoft.com/office/drawing/2010/main">
                  <a14:imgLayer r:embed="rId3">
                    <a14:imgEffect>
                      <a14:artisticPhotocopy trans="38000"/>
                    </a14:imgEffect>
                  </a14:imgLayer>
                </a14:imgProps>
              </a:ext>
              <a:ext uri="{28A0092B-C50C-407E-A947-70E740481C1C}">
                <a14:useLocalDpi xmlns:a14="http://schemas.microsoft.com/office/drawing/2010/main" val="0"/>
              </a:ext>
            </a:extLst>
          </a:blip>
          <a:stretch>
            <a:fillRect/>
          </a:stretch>
        </p:blipFill>
        <p:spPr>
          <a:xfrm rot="5400000">
            <a:off x="-927814" y="5331375"/>
            <a:ext cx="2469936" cy="590241"/>
          </a:xfrm>
          <a:prstGeom prst="rect">
            <a:avLst/>
          </a:prstGeom>
        </p:spPr>
      </p:pic>
    </p:spTree>
    <p:extLst>
      <p:ext uri="{BB962C8B-B14F-4D97-AF65-F5344CB8AC3E}">
        <p14:creationId xmlns:p14="http://schemas.microsoft.com/office/powerpoint/2010/main" val="109869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TextBox 10"/>
          <p:cNvSpPr txBox="1"/>
          <p:nvPr userDrawn="1"/>
        </p:nvSpPr>
        <p:spPr>
          <a:xfrm>
            <a:off x="12033" y="6538913"/>
            <a:ext cx="8590546" cy="307777"/>
          </a:xfrm>
          <a:prstGeom prst="rect">
            <a:avLst/>
          </a:prstGeom>
          <a:gradFill flip="none" rotWithShape="1">
            <a:gsLst>
              <a:gs pos="0">
                <a:schemeClr val="bg1"/>
              </a:gs>
              <a:gs pos="77000">
                <a:srgbClr val="E4EEF8"/>
              </a:gs>
              <a:gs pos="22000">
                <a:srgbClr val="E4EEF8"/>
              </a:gs>
              <a:gs pos="100000">
                <a:schemeClr val="bg1"/>
              </a:gs>
            </a:gsLst>
            <a:lin ang="3600000" scaled="0"/>
            <a:tileRect/>
          </a:gradFill>
        </p:spPr>
        <p:txBody>
          <a:bodyPr wrap="square" rtlCol="0">
            <a:spAutoFit/>
          </a:bodyPr>
          <a:lstStyle/>
          <a:p>
            <a:pPr marL="720000"/>
            <a:fld id="{F698B10F-BC88-4FEF-9D1C-CE51A3172294}" type="slidenum">
              <a:rPr lang="it-IT" sz="1400" b="1" smtClean="0">
                <a:solidFill>
                  <a:srgbClr val="1E1E71"/>
                </a:solidFill>
              </a:rPr>
              <a:pPr marL="720000"/>
              <a:t>‹#›</a:t>
            </a:fld>
            <a:endParaRPr lang="it-IT" sz="1400" b="1" dirty="0">
              <a:solidFill>
                <a:srgbClr val="1E1E71"/>
              </a:solidFill>
            </a:endParaRPr>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Immagine 6"/>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68000"/>
                    </a14:imgEffect>
                  </a14:imgLayer>
                </a14:imgProps>
              </a:ext>
              <a:ext uri="{28A0092B-C50C-407E-A947-70E740481C1C}">
                <a14:useLocalDpi xmlns:a14="http://schemas.microsoft.com/office/drawing/2010/main" val="0"/>
              </a:ext>
            </a:extLst>
          </a:blip>
          <a:stretch>
            <a:fillRect/>
          </a:stretch>
        </p:blipFill>
        <p:spPr>
          <a:xfrm>
            <a:off x="7633920" y="6489432"/>
            <a:ext cx="1506463" cy="360000"/>
          </a:xfrm>
          <a:prstGeom prst="rect">
            <a:avLst/>
          </a:prstGeom>
        </p:spPr>
      </p:pic>
      <p:pic>
        <p:nvPicPr>
          <p:cNvPr id="10" name="Immagine 6"/>
          <p:cNvPicPr>
            <a:picLocks noChangeAspect="1"/>
          </p:cNvPicPr>
          <p:nvPr userDrawn="1"/>
        </p:nvPicPr>
        <p:blipFill>
          <a:blip r:embed="rId4" cstate="print">
            <a:extLst>
              <a:ext uri="{BEBA8EAE-BF5A-486C-A8C5-ECC9F3942E4B}">
                <a14:imgProps xmlns:a14="http://schemas.microsoft.com/office/drawing/2010/main">
                  <a14:imgLayer r:embed="rId3">
                    <a14:imgEffect>
                      <a14:artisticPhotocopy trans="38000"/>
                    </a14:imgEffect>
                  </a14:imgLayer>
                </a14:imgProps>
              </a:ext>
              <a:ext uri="{28A0092B-C50C-407E-A947-70E740481C1C}">
                <a14:useLocalDpi xmlns:a14="http://schemas.microsoft.com/office/drawing/2010/main" val="0"/>
              </a:ext>
            </a:extLst>
          </a:blip>
          <a:stretch>
            <a:fillRect/>
          </a:stretch>
        </p:blipFill>
        <p:spPr>
          <a:xfrm rot="5400000">
            <a:off x="-927814" y="5331375"/>
            <a:ext cx="2469936" cy="590241"/>
          </a:xfrm>
          <a:prstGeom prst="rect">
            <a:avLst/>
          </a:prstGeom>
        </p:spPr>
      </p:pic>
    </p:spTree>
    <p:extLst>
      <p:ext uri="{BB962C8B-B14F-4D97-AF65-F5344CB8AC3E}">
        <p14:creationId xmlns:p14="http://schemas.microsoft.com/office/powerpoint/2010/main" val="415945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99400" y="116632"/>
            <a:ext cx="720000" cy="240680"/>
          </a:xfrm>
          <a:prstGeom prst="rect">
            <a:avLst/>
          </a:prstGeom>
        </p:spPr>
      </p:pic>
      <p:pic>
        <p:nvPicPr>
          <p:cNvPr id="8" name="Immagin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50825" y="113683"/>
            <a:ext cx="648072" cy="327622"/>
          </a:xfrm>
          <a:prstGeom prst="rect">
            <a:avLst/>
          </a:prstGeom>
        </p:spPr>
      </p:pic>
      <p:sp>
        <p:nvSpPr>
          <p:cNvPr id="2" name="Title Placeholder 1"/>
          <p:cNvSpPr>
            <a:spLocks noGrp="1"/>
          </p:cNvSpPr>
          <p:nvPr>
            <p:ph type="title"/>
          </p:nvPr>
        </p:nvSpPr>
        <p:spPr>
          <a:xfrm>
            <a:off x="250825" y="344021"/>
            <a:ext cx="8741664" cy="558187"/>
          </a:xfrm>
          <a:prstGeom prst="rect">
            <a:avLst/>
          </a:prstGeom>
          <a:ln>
            <a:noFill/>
          </a:ln>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49" y="1825625"/>
            <a:ext cx="836383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8751B-CCAC-4558-939A-D51E18137E19}" type="datetime1">
              <a:rPr lang="it-IT" smtClean="0"/>
              <a:t>2016-10-21</a:t>
            </a:fld>
            <a:endParaRPr lang="it-IT"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962000" y="6356351"/>
            <a:ext cx="2057400" cy="365125"/>
          </a:xfrm>
          <a:prstGeom prst="rect">
            <a:avLst/>
          </a:prstGeom>
        </p:spPr>
        <p:txBody>
          <a:bodyPr vert="horz" lIns="91440" tIns="45720" rIns="91440" bIns="45720" rtlCol="0" anchor="ctr"/>
          <a:lstStyle>
            <a:lvl1pPr algn="r">
              <a:defRPr sz="1400" b="1">
                <a:solidFill>
                  <a:srgbClr val="1E1E71"/>
                </a:solidFill>
              </a:defRPr>
            </a:lvl1pPr>
          </a:lstStyle>
          <a:p>
            <a:fld id="{8CDDEFFC-2A0D-4926-8C17-7294F6271179}" type="slidenum">
              <a:rPr lang="it-IT" smtClean="0"/>
              <a:pPr/>
              <a:t>‹#›</a:t>
            </a:fld>
            <a:endParaRPr lang="it-IT" dirty="0"/>
          </a:p>
        </p:txBody>
      </p:sp>
    </p:spTree>
    <p:extLst>
      <p:ext uri="{BB962C8B-B14F-4D97-AF65-F5344CB8AC3E}">
        <p14:creationId xmlns:p14="http://schemas.microsoft.com/office/powerpoint/2010/main" val="1382905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ctr" defTabSz="914400" rtl="0" eaLnBrk="1" latinLnBrk="0" hangingPunct="1">
        <a:lnSpc>
          <a:spcPct val="90000"/>
        </a:lnSpc>
        <a:spcBef>
          <a:spcPct val="0"/>
        </a:spcBef>
        <a:buNone/>
        <a:defRPr sz="4000" b="1" kern="1200">
          <a:solidFill>
            <a:srgbClr val="00206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SzPct val="140000"/>
        <a:buFont typeface="APL385 Unicode" panose="020B0709000202000203" pitchFamily="49" charset="0"/>
        <a:buChar char="⋆"/>
        <a:defRPr sz="2800" kern="1200">
          <a:solidFill>
            <a:srgbClr val="1E1E71"/>
          </a:solidFill>
          <a:latin typeface="+mn-lt"/>
          <a:ea typeface="+mn-ea"/>
          <a:cs typeface="+mn-cs"/>
        </a:defRPr>
      </a:lvl1pPr>
      <a:lvl2pPr marL="685800" indent="-228600" algn="l" defTabSz="914400" rtl="0" eaLnBrk="1" latinLnBrk="0" hangingPunct="1">
        <a:lnSpc>
          <a:spcPct val="90000"/>
        </a:lnSpc>
        <a:spcBef>
          <a:spcPts val="500"/>
        </a:spcBef>
        <a:buSzPct val="140000"/>
        <a:buFont typeface="APL385 Unicode" panose="020B0709000202000203" pitchFamily="49" charset="0"/>
        <a:buChar char="⋆"/>
        <a:defRPr sz="2400" kern="1200">
          <a:solidFill>
            <a:srgbClr val="1E1E71"/>
          </a:solidFill>
          <a:latin typeface="+mn-lt"/>
          <a:ea typeface="+mn-ea"/>
          <a:cs typeface="+mn-cs"/>
        </a:defRPr>
      </a:lvl2pPr>
      <a:lvl3pPr marL="1143000" indent="-228600" algn="l" defTabSz="914400" rtl="0" eaLnBrk="1" latinLnBrk="0" hangingPunct="1">
        <a:lnSpc>
          <a:spcPct val="90000"/>
        </a:lnSpc>
        <a:spcBef>
          <a:spcPts val="500"/>
        </a:spcBef>
        <a:buSzPct val="140000"/>
        <a:buFont typeface="APL385 Unicode" panose="020B0709000202000203" pitchFamily="49" charset="0"/>
        <a:buChar char="⋆"/>
        <a:defRPr sz="2000" kern="1200">
          <a:solidFill>
            <a:srgbClr val="1E1E71"/>
          </a:solidFill>
          <a:latin typeface="+mn-lt"/>
          <a:ea typeface="+mn-ea"/>
          <a:cs typeface="+mn-cs"/>
        </a:defRPr>
      </a:lvl3pPr>
      <a:lvl4pPr marL="16002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4pPr>
      <a:lvl5pPr marL="20574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wisdom of those who came before us, or, the price of freedom</a:t>
            </a:r>
            <a:endParaRPr lang="it-IT" dirty="0"/>
          </a:p>
        </p:txBody>
      </p:sp>
      <p:sp>
        <p:nvSpPr>
          <p:cNvPr id="3" name="Subtitle 2"/>
          <p:cNvSpPr>
            <a:spLocks noGrp="1"/>
          </p:cNvSpPr>
          <p:nvPr>
            <p:ph type="subTitle" idx="1"/>
          </p:nvPr>
        </p:nvSpPr>
        <p:spPr/>
        <p:txBody>
          <a:bodyPr/>
          <a:lstStyle/>
          <a:p>
            <a:r>
              <a:rPr lang="it-IT" dirty="0"/>
              <a:t>Glasgow, </a:t>
            </a:r>
            <a:r>
              <a:rPr lang="en-GB" dirty="0"/>
              <a:t>October</a:t>
            </a:r>
            <a:r>
              <a:rPr lang="it-IT" dirty="0"/>
              <a:t> 2016</a:t>
            </a:r>
          </a:p>
        </p:txBody>
      </p:sp>
    </p:spTree>
    <p:extLst>
      <p:ext uri="{BB962C8B-B14F-4D97-AF65-F5344CB8AC3E}">
        <p14:creationId xmlns:p14="http://schemas.microsoft.com/office/powerpoint/2010/main" val="202118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Open Source Software</a:t>
            </a:r>
          </a:p>
        </p:txBody>
      </p:sp>
      <p:sp>
        <p:nvSpPr>
          <p:cNvPr id="3" name="Content Placeholder 2"/>
          <p:cNvSpPr>
            <a:spLocks noGrp="1"/>
          </p:cNvSpPr>
          <p:nvPr>
            <p:ph idx="1"/>
          </p:nvPr>
        </p:nvSpPr>
        <p:spPr/>
        <p:txBody>
          <a:bodyPr/>
          <a:lstStyle/>
          <a:p>
            <a:r>
              <a:rPr lang="it-IT" dirty="0"/>
              <a:t>OSS </a:t>
            </a:r>
            <a:r>
              <a:rPr lang="it-IT" dirty="0" err="1"/>
              <a:t>means</a:t>
            </a:r>
            <a:r>
              <a:rPr lang="it-IT" dirty="0"/>
              <a:t> I can </a:t>
            </a:r>
            <a:r>
              <a:rPr lang="it-IT" dirty="0" err="1"/>
              <a:t>see</a:t>
            </a:r>
            <a:r>
              <a:rPr lang="it-IT" dirty="0"/>
              <a:t> </a:t>
            </a:r>
            <a:r>
              <a:rPr lang="it-IT" dirty="0" err="1"/>
              <a:t>how</a:t>
            </a:r>
            <a:r>
              <a:rPr lang="it-IT" dirty="0"/>
              <a:t> </a:t>
            </a:r>
            <a:r>
              <a:rPr lang="it-IT" dirty="0" err="1"/>
              <a:t>it</a:t>
            </a:r>
            <a:r>
              <a:rPr lang="it-IT" dirty="0"/>
              <a:t> </a:t>
            </a:r>
            <a:r>
              <a:rPr lang="it-IT" dirty="0" err="1"/>
              <a:t>works</a:t>
            </a:r>
            <a:endParaRPr lang="it-IT" dirty="0"/>
          </a:p>
          <a:p>
            <a:pPr lvl="1"/>
            <a:r>
              <a:rPr lang="it-IT" dirty="0" err="1"/>
              <a:t>Many</a:t>
            </a:r>
            <a:r>
              <a:rPr lang="it-IT" dirty="0"/>
              <a:t> </a:t>
            </a:r>
            <a:r>
              <a:rPr lang="it-IT" dirty="0" err="1"/>
              <a:t>products</a:t>
            </a:r>
            <a:r>
              <a:rPr lang="it-IT" dirty="0"/>
              <a:t> </a:t>
            </a:r>
            <a:r>
              <a:rPr lang="it-IT" dirty="0" err="1"/>
              <a:t>too</a:t>
            </a:r>
            <a:r>
              <a:rPr lang="it-IT" dirty="0"/>
              <a:t> </a:t>
            </a:r>
            <a:r>
              <a:rPr lang="it-IT" dirty="0" err="1"/>
              <a:t>complex</a:t>
            </a:r>
            <a:r>
              <a:rPr lang="it-IT" dirty="0"/>
              <a:t> for source code to be </a:t>
            </a:r>
            <a:r>
              <a:rPr lang="it-IT" dirty="0" err="1"/>
              <a:t>useful</a:t>
            </a:r>
            <a:endParaRPr lang="it-IT" dirty="0"/>
          </a:p>
          <a:p>
            <a:pPr lvl="1"/>
            <a:r>
              <a:rPr lang="it-IT" dirty="0"/>
              <a:t>D3.js </a:t>
            </a:r>
            <a:r>
              <a:rPr lang="it-IT" dirty="0" err="1"/>
              <a:t>is</a:t>
            </a:r>
            <a:r>
              <a:rPr lang="it-IT" dirty="0"/>
              <a:t> small </a:t>
            </a:r>
            <a:r>
              <a:rPr lang="it-IT" dirty="0" err="1"/>
              <a:t>enough</a:t>
            </a:r>
            <a:r>
              <a:rPr lang="it-IT" dirty="0"/>
              <a:t> for </a:t>
            </a:r>
            <a:r>
              <a:rPr lang="it-IT" dirty="0" err="1"/>
              <a:t>its</a:t>
            </a:r>
            <a:r>
              <a:rPr lang="it-IT" dirty="0"/>
              <a:t> source code to be </a:t>
            </a:r>
            <a:r>
              <a:rPr lang="it-IT" dirty="0" err="1"/>
              <a:t>helpful</a:t>
            </a:r>
            <a:endParaRPr lang="it-IT" dirty="0"/>
          </a:p>
          <a:p>
            <a:endParaRPr lang="it-IT" dirty="0"/>
          </a:p>
          <a:p>
            <a:r>
              <a:rPr lang="it-IT" dirty="0"/>
              <a:t>OSS </a:t>
            </a:r>
            <a:r>
              <a:rPr lang="it-IT" dirty="0" err="1"/>
              <a:t>does</a:t>
            </a:r>
            <a:r>
              <a:rPr lang="it-IT" dirty="0"/>
              <a:t> </a:t>
            </a:r>
            <a:r>
              <a:rPr lang="it-IT" dirty="0" err="1"/>
              <a:t>not</a:t>
            </a:r>
            <a:r>
              <a:rPr lang="it-IT" dirty="0"/>
              <a:t> </a:t>
            </a:r>
            <a:r>
              <a:rPr lang="it-IT" dirty="0" err="1"/>
              <a:t>necessarily</a:t>
            </a:r>
            <a:r>
              <a:rPr lang="it-IT" dirty="0"/>
              <a:t> </a:t>
            </a:r>
            <a:r>
              <a:rPr lang="it-IT" dirty="0" err="1"/>
              <a:t>mean</a:t>
            </a:r>
            <a:r>
              <a:rPr lang="it-IT" dirty="0"/>
              <a:t> </a:t>
            </a:r>
            <a:r>
              <a:rPr lang="it-IT" dirty="0" err="1"/>
              <a:t>it’s</a:t>
            </a:r>
            <a:r>
              <a:rPr lang="it-IT" dirty="0"/>
              <a:t> free to use </a:t>
            </a:r>
            <a:r>
              <a:rPr lang="it-IT" dirty="0" err="1"/>
              <a:t>everywhere</a:t>
            </a:r>
            <a:endParaRPr lang="it-IT" dirty="0"/>
          </a:p>
          <a:p>
            <a:pPr lvl="1"/>
            <a:r>
              <a:rPr lang="it-IT" dirty="0"/>
              <a:t>D3 </a:t>
            </a:r>
            <a:r>
              <a:rPr lang="it-IT" dirty="0" err="1"/>
              <a:t>is</a:t>
            </a:r>
            <a:r>
              <a:rPr lang="it-IT" dirty="0"/>
              <a:t> (right </a:t>
            </a:r>
            <a:r>
              <a:rPr lang="it-IT" dirty="0" err="1"/>
              <a:t>license</a:t>
            </a:r>
            <a:r>
              <a:rPr lang="it-IT" dirty="0"/>
              <a:t> for </a:t>
            </a:r>
            <a:r>
              <a:rPr lang="it-IT" dirty="0" err="1"/>
              <a:t>us</a:t>
            </a:r>
            <a:r>
              <a:rPr lang="it-IT" dirty="0"/>
              <a:t>)</a:t>
            </a:r>
          </a:p>
          <a:p>
            <a:pPr lvl="1"/>
            <a:endParaRPr lang="it-IT" dirty="0"/>
          </a:p>
        </p:txBody>
      </p:sp>
    </p:spTree>
    <p:extLst>
      <p:ext uri="{BB962C8B-B14F-4D97-AF65-F5344CB8AC3E}">
        <p14:creationId xmlns:p14="http://schemas.microsoft.com/office/powerpoint/2010/main" val="116577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477" y="1904281"/>
            <a:ext cx="4690873" cy="31546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628650" y="365126"/>
            <a:ext cx="7886700" cy="1325563"/>
          </a:xfrm>
        </p:spPr>
        <p:txBody>
          <a:bodyPr>
            <a:normAutofit/>
          </a:bodyPr>
          <a:lstStyle/>
          <a:p>
            <a:r>
              <a:rPr lang="it-IT" dirty="0" err="1"/>
              <a:t>Embed</a:t>
            </a:r>
            <a:r>
              <a:rPr lang="it-IT" dirty="0"/>
              <a:t> a Web Application</a:t>
            </a:r>
          </a:p>
        </p:txBody>
      </p:sp>
      <p:sp>
        <p:nvSpPr>
          <p:cNvPr id="3" name="Content Placeholder 2"/>
          <p:cNvSpPr>
            <a:spLocks noGrp="1"/>
          </p:cNvSpPr>
          <p:nvPr>
            <p:ph idx="1"/>
          </p:nvPr>
        </p:nvSpPr>
        <p:spPr>
          <a:xfrm>
            <a:off x="628651" y="1825625"/>
            <a:ext cx="2848355" cy="4351338"/>
          </a:xfrm>
        </p:spPr>
        <p:txBody>
          <a:bodyPr>
            <a:normAutofit/>
          </a:bodyPr>
          <a:lstStyle/>
          <a:p>
            <a:pPr marL="0" indent="0">
              <a:buNone/>
            </a:pPr>
            <a:r>
              <a:rPr lang="it-IT" dirty="0" err="1"/>
              <a:t>Ingredients</a:t>
            </a:r>
            <a:r>
              <a:rPr lang="it-IT" dirty="0"/>
              <a:t>:</a:t>
            </a:r>
          </a:p>
          <a:p>
            <a:r>
              <a:rPr lang="it-IT" dirty="0"/>
              <a:t>A web server</a:t>
            </a:r>
          </a:p>
          <a:p>
            <a:r>
              <a:rPr lang="it-IT" dirty="0"/>
              <a:t>A web client</a:t>
            </a:r>
          </a:p>
          <a:p>
            <a:r>
              <a:rPr lang="it-IT" dirty="0" err="1"/>
              <a:t>Glue</a:t>
            </a:r>
            <a:endParaRPr lang="it-IT" dirty="0"/>
          </a:p>
        </p:txBody>
      </p:sp>
    </p:spTree>
    <p:extLst>
      <p:ext uri="{BB962C8B-B14F-4D97-AF65-F5344CB8AC3E}">
        <p14:creationId xmlns:p14="http://schemas.microsoft.com/office/powerpoint/2010/main" val="145460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The </a:t>
            </a:r>
            <a:r>
              <a:rPr lang="it-IT" dirty="0" err="1"/>
              <a:t>Glue</a:t>
            </a:r>
            <a:r>
              <a:rPr lang="it-IT" dirty="0"/>
              <a:t>: .NET</a:t>
            </a:r>
          </a:p>
        </p:txBody>
      </p:sp>
      <p:sp>
        <p:nvSpPr>
          <p:cNvPr id="3" name="Content Placeholder 2"/>
          <p:cNvSpPr>
            <a:spLocks noGrp="1"/>
          </p:cNvSpPr>
          <p:nvPr>
            <p:ph idx="1"/>
          </p:nvPr>
        </p:nvSpPr>
        <p:spPr/>
        <p:txBody>
          <a:bodyPr>
            <a:normAutofit/>
          </a:bodyPr>
          <a:lstStyle/>
          <a:p>
            <a:r>
              <a:rPr lang="it-IT" dirty="0" err="1"/>
              <a:t>Outstanding</a:t>
            </a:r>
            <a:r>
              <a:rPr lang="it-IT" dirty="0"/>
              <a:t> </a:t>
            </a:r>
            <a:r>
              <a:rPr lang="it-IT" dirty="0" err="1"/>
              <a:t>support</a:t>
            </a:r>
            <a:r>
              <a:rPr lang="it-IT" dirty="0"/>
              <a:t> in Dyalog APL…</a:t>
            </a:r>
          </a:p>
          <a:p>
            <a:pPr marL="36000" indent="0" algn="r">
              <a:buNone/>
            </a:pPr>
            <a:r>
              <a:rPr lang="it-IT" sz="1800" dirty="0"/>
              <a:t>… alas, </a:t>
            </a:r>
            <a:r>
              <a:rPr lang="it-IT" sz="1800" dirty="0" err="1"/>
              <a:t>sometimes</a:t>
            </a:r>
            <a:r>
              <a:rPr lang="it-IT" sz="1800" dirty="0"/>
              <a:t> a bit of a hit-or-miss</a:t>
            </a:r>
          </a:p>
          <a:p>
            <a:r>
              <a:rPr lang="it-IT" dirty="0"/>
              <a:t>COM: </a:t>
            </a:r>
            <a:r>
              <a:rPr lang="it-IT" dirty="0" err="1"/>
              <a:t>tried</a:t>
            </a:r>
            <a:r>
              <a:rPr lang="it-IT" dirty="0"/>
              <a:t>, </a:t>
            </a:r>
            <a:r>
              <a:rPr lang="it-IT" dirty="0" err="1"/>
              <a:t>enough</a:t>
            </a:r>
            <a:r>
              <a:rPr lang="it-IT" dirty="0"/>
              <a:t> for a </a:t>
            </a:r>
            <a:r>
              <a:rPr lang="it-IT" dirty="0" err="1"/>
              <a:t>lifetime</a:t>
            </a:r>
            <a:endParaRPr lang="it-IT" dirty="0"/>
          </a:p>
          <a:p>
            <a:r>
              <a:rPr lang="it-IT" dirty="0"/>
              <a:t>Productivity </a:t>
            </a:r>
            <a:r>
              <a:rPr lang="it-IT" dirty="0" err="1"/>
              <a:t>boost</a:t>
            </a:r>
            <a:r>
              <a:rPr lang="it-IT" dirty="0"/>
              <a:t>:</a:t>
            </a:r>
          </a:p>
          <a:p>
            <a:pPr lvl="1"/>
            <a:r>
              <a:rPr lang="it-IT" dirty="0" err="1"/>
              <a:t>Huge</a:t>
            </a:r>
            <a:r>
              <a:rPr lang="it-IT" dirty="0"/>
              <a:t> community</a:t>
            </a:r>
          </a:p>
          <a:p>
            <a:pPr lvl="1"/>
            <a:r>
              <a:rPr lang="it-IT" dirty="0"/>
              <a:t>C#: </a:t>
            </a:r>
            <a:r>
              <a:rPr lang="it-IT" dirty="0" err="1"/>
              <a:t>good</a:t>
            </a:r>
            <a:r>
              <a:rPr lang="it-IT" dirty="0"/>
              <a:t> </a:t>
            </a:r>
            <a:r>
              <a:rPr lang="it-IT" dirty="0" err="1"/>
              <a:t>language</a:t>
            </a:r>
            <a:endParaRPr lang="it-IT" dirty="0"/>
          </a:p>
          <a:p>
            <a:pPr lvl="1"/>
            <a:r>
              <a:rPr lang="it-IT" dirty="0"/>
              <a:t>Garbage Collection</a:t>
            </a:r>
          </a:p>
          <a:p>
            <a:pPr lvl="1"/>
            <a:r>
              <a:rPr lang="it-IT" dirty="0"/>
              <a:t>Visual Studio</a:t>
            </a:r>
          </a:p>
        </p:txBody>
      </p:sp>
      <p:pic>
        <p:nvPicPr>
          <p:cNvPr id="4" name="Picture 3" descr="Gl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416" y="4787701"/>
            <a:ext cx="2065817" cy="1389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55869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The </a:t>
            </a:r>
            <a:r>
              <a:rPr lang="it-IT" dirty="0" err="1"/>
              <a:t>Glue</a:t>
            </a:r>
            <a:r>
              <a:rPr lang="it-IT" dirty="0"/>
              <a:t>: .NET</a:t>
            </a:r>
          </a:p>
        </p:txBody>
      </p:sp>
      <p:sp>
        <p:nvSpPr>
          <p:cNvPr id="3" name="Content Placeholder 2"/>
          <p:cNvSpPr>
            <a:spLocks noGrp="1"/>
          </p:cNvSpPr>
          <p:nvPr>
            <p:ph idx="1"/>
          </p:nvPr>
        </p:nvSpPr>
        <p:spPr/>
        <p:txBody>
          <a:bodyPr>
            <a:normAutofit/>
          </a:bodyPr>
          <a:lstStyle/>
          <a:p>
            <a:r>
              <a:rPr lang="it-IT" dirty="0" err="1"/>
              <a:t>Outstanding</a:t>
            </a:r>
            <a:r>
              <a:rPr lang="it-IT" dirty="0"/>
              <a:t> </a:t>
            </a:r>
            <a:r>
              <a:rPr lang="it-IT" dirty="0" err="1"/>
              <a:t>support</a:t>
            </a:r>
            <a:r>
              <a:rPr lang="it-IT" dirty="0"/>
              <a:t> in Dyalog </a:t>
            </a:r>
            <a:r>
              <a:rPr lang="it-IT" dirty="0" err="1"/>
              <a:t>APL’s</a:t>
            </a:r>
            <a:r>
              <a:rPr lang="it-IT" dirty="0"/>
              <a:t>…</a:t>
            </a:r>
          </a:p>
          <a:p>
            <a:r>
              <a:rPr lang="it-IT" dirty="0"/>
              <a:t>… alas, </a:t>
            </a:r>
            <a:r>
              <a:rPr lang="it-IT" dirty="0" err="1"/>
              <a:t>sometimes</a:t>
            </a:r>
            <a:r>
              <a:rPr lang="it-IT" dirty="0"/>
              <a:t> a bit of a hit-or-miss</a:t>
            </a:r>
          </a:p>
          <a:p>
            <a:r>
              <a:rPr lang="it-IT" dirty="0"/>
              <a:t>COM: </a:t>
            </a:r>
            <a:r>
              <a:rPr lang="it-IT" dirty="0" err="1"/>
              <a:t>tried</a:t>
            </a:r>
            <a:r>
              <a:rPr lang="it-IT" dirty="0"/>
              <a:t>, </a:t>
            </a:r>
            <a:r>
              <a:rPr lang="it-IT" dirty="0" err="1"/>
              <a:t>enough</a:t>
            </a:r>
            <a:r>
              <a:rPr lang="it-IT" dirty="0"/>
              <a:t> for a </a:t>
            </a:r>
            <a:r>
              <a:rPr lang="it-IT" dirty="0" err="1"/>
              <a:t>lifetime</a:t>
            </a:r>
            <a:endParaRPr lang="it-IT" dirty="0"/>
          </a:p>
          <a:p>
            <a:r>
              <a:rPr lang="it-IT" dirty="0"/>
              <a:t>Productivity </a:t>
            </a:r>
            <a:r>
              <a:rPr lang="it-IT" dirty="0" err="1"/>
              <a:t>boost</a:t>
            </a:r>
            <a:r>
              <a:rPr lang="it-IT" dirty="0"/>
              <a:t>:</a:t>
            </a:r>
          </a:p>
          <a:p>
            <a:pPr lvl="1"/>
            <a:r>
              <a:rPr lang="it-IT" dirty="0" err="1"/>
              <a:t>Huge</a:t>
            </a:r>
            <a:r>
              <a:rPr lang="it-IT" dirty="0"/>
              <a:t> community</a:t>
            </a:r>
          </a:p>
          <a:p>
            <a:pPr lvl="1"/>
            <a:r>
              <a:rPr lang="it-IT" dirty="0"/>
              <a:t>C#: </a:t>
            </a:r>
            <a:r>
              <a:rPr lang="it-IT" dirty="0" err="1"/>
              <a:t>good</a:t>
            </a:r>
            <a:r>
              <a:rPr lang="it-IT" dirty="0"/>
              <a:t> </a:t>
            </a:r>
            <a:r>
              <a:rPr lang="it-IT" dirty="0" err="1"/>
              <a:t>language</a:t>
            </a:r>
            <a:endParaRPr lang="it-IT" dirty="0"/>
          </a:p>
          <a:p>
            <a:pPr lvl="1"/>
            <a:r>
              <a:rPr lang="it-IT" dirty="0"/>
              <a:t>Garbage Collection</a:t>
            </a:r>
          </a:p>
          <a:p>
            <a:pPr lvl="1"/>
            <a:r>
              <a:rPr lang="it-IT" dirty="0"/>
              <a:t>Visual Studio</a:t>
            </a:r>
          </a:p>
        </p:txBody>
      </p:sp>
      <p:pic>
        <p:nvPicPr>
          <p:cNvPr id="4" name="Picture 3" descr="Glu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416" y="4787701"/>
            <a:ext cx="2065817" cy="1389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276" y="1144588"/>
            <a:ext cx="6775492" cy="52086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303" y="1070742"/>
            <a:ext cx="8179186" cy="53062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4441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The Web Server</a:t>
            </a:r>
          </a:p>
        </p:txBody>
      </p:sp>
      <p:sp>
        <p:nvSpPr>
          <p:cNvPr id="3" name="Content Placeholder 2"/>
          <p:cNvSpPr>
            <a:spLocks noGrp="1"/>
          </p:cNvSpPr>
          <p:nvPr>
            <p:ph idx="1"/>
          </p:nvPr>
        </p:nvSpPr>
        <p:spPr/>
        <p:txBody>
          <a:bodyPr/>
          <a:lstStyle/>
          <a:p>
            <a:pPr marL="36000" indent="0">
              <a:buNone/>
            </a:pPr>
            <a:r>
              <a:rPr lang="it-IT" dirty="0"/>
              <a:t>An </a:t>
            </a:r>
            <a:r>
              <a:rPr lang="it-IT" dirty="0" err="1"/>
              <a:t>embeddable</a:t>
            </a:r>
            <a:r>
              <a:rPr lang="it-IT" dirty="0"/>
              <a:t> web server:</a:t>
            </a:r>
          </a:p>
          <a:p>
            <a:r>
              <a:rPr lang="it-IT" dirty="0"/>
              <a:t>The 5</a:t>
            </a:r>
            <a:r>
              <a:rPr lang="it-IT" baseline="30000" dirty="0"/>
              <a:t>th </a:t>
            </a:r>
            <a:r>
              <a:rPr lang="it-IT" dirty="0"/>
              <a:t>I </a:t>
            </a:r>
            <a:r>
              <a:rPr lang="it-IT" dirty="0" err="1"/>
              <a:t>write</a:t>
            </a:r>
            <a:r>
              <a:rPr lang="it-IT" dirty="0"/>
              <a:t> or </a:t>
            </a:r>
            <a:r>
              <a:rPr lang="it-IT" dirty="0" err="1"/>
              <a:t>borrow</a:t>
            </a:r>
            <a:endParaRPr lang="it-IT" baseline="30000" dirty="0"/>
          </a:p>
          <a:p>
            <a:r>
              <a:rPr lang="it-IT" dirty="0" err="1"/>
              <a:t>This</a:t>
            </a:r>
            <a:r>
              <a:rPr lang="it-IT" dirty="0"/>
              <a:t> </a:t>
            </a:r>
            <a:r>
              <a:rPr lang="it-IT" dirty="0" err="1"/>
              <a:t>one’s</a:t>
            </a:r>
            <a:r>
              <a:rPr lang="it-IT" dirty="0"/>
              <a:t> </a:t>
            </a:r>
            <a:r>
              <a:rPr lang="it-IT" dirty="0" err="1"/>
              <a:t>not</a:t>
            </a:r>
            <a:r>
              <a:rPr lang="it-IT" dirty="0"/>
              <a:t> </a:t>
            </a:r>
            <a:r>
              <a:rPr lang="it-IT" dirty="0" err="1"/>
              <a:t>written</a:t>
            </a:r>
            <a:r>
              <a:rPr lang="it-IT" dirty="0"/>
              <a:t> in APL</a:t>
            </a:r>
          </a:p>
          <a:p>
            <a:r>
              <a:rPr lang="it-IT" dirty="0" err="1"/>
              <a:t>Not</a:t>
            </a:r>
            <a:r>
              <a:rPr lang="it-IT" dirty="0"/>
              <a:t> </a:t>
            </a:r>
            <a:r>
              <a:rPr lang="it-IT" dirty="0" err="1"/>
              <a:t>based</a:t>
            </a:r>
            <a:r>
              <a:rPr lang="it-IT" dirty="0"/>
              <a:t> on http.sys</a:t>
            </a:r>
          </a:p>
          <a:p>
            <a:r>
              <a:rPr lang="it-IT" dirty="0"/>
              <a:t>I </a:t>
            </a:r>
            <a:r>
              <a:rPr lang="it-IT" dirty="0" err="1"/>
              <a:t>picked</a:t>
            </a:r>
            <a:r>
              <a:rPr lang="it-IT" dirty="0"/>
              <a:t>: </a:t>
            </a:r>
            <a:r>
              <a:rPr lang="it-IT" dirty="0" err="1"/>
              <a:t>Nowin</a:t>
            </a:r>
            <a:r>
              <a:rPr lang="it-IT" dirty="0"/>
              <a:t> </a:t>
            </a:r>
          </a:p>
          <a:p>
            <a:r>
              <a:rPr lang="it-IT" dirty="0" err="1"/>
              <a:t>What</a:t>
            </a:r>
            <a:r>
              <a:rPr lang="it-IT" dirty="0"/>
              <a:t> </a:t>
            </a:r>
            <a:r>
              <a:rPr lang="it-IT" dirty="0" err="1"/>
              <a:t>is</a:t>
            </a:r>
            <a:r>
              <a:rPr lang="it-IT" dirty="0"/>
              <a:t> OWIN?</a:t>
            </a:r>
          </a:p>
          <a:p>
            <a:endParaRPr lang="it-IT" baseline="30000" dirty="0"/>
          </a:p>
          <a:p>
            <a:pPr marL="0" indent="0">
              <a:buNone/>
            </a:pPr>
            <a:endParaRPr lang="it-IT" baseline="30000" dirty="0"/>
          </a:p>
        </p:txBody>
      </p:sp>
    </p:spTree>
    <p:extLst>
      <p:ext uri="{BB962C8B-B14F-4D97-AF65-F5344CB8AC3E}">
        <p14:creationId xmlns:p14="http://schemas.microsoft.com/office/powerpoint/2010/main" val="193174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err="1"/>
              <a:t>Request</a:t>
            </a:r>
            <a:r>
              <a:rPr lang="it-IT" dirty="0"/>
              <a:t> Pipeline</a:t>
            </a:r>
          </a:p>
        </p:txBody>
      </p:sp>
      <p:pic>
        <p:nvPicPr>
          <p:cNvPr id="4" name="Picture 2" descr="https://manuel-rauber.com/content/images/2016/03/Middlewa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224259"/>
            <a:ext cx="8416226" cy="5083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47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err="1"/>
              <a:t>Request</a:t>
            </a:r>
            <a:r>
              <a:rPr lang="it-IT" dirty="0"/>
              <a:t> Pipeline</a:t>
            </a:r>
          </a:p>
        </p:txBody>
      </p:sp>
      <p:pic>
        <p:nvPicPr>
          <p:cNvPr id="4" name="Picture 2" descr="https://manuel-rauber.com/content/images/2016/03/Middleware-1.png"/>
          <p:cNvPicPr>
            <a:picLocks noChangeAspect="1" noChangeArrowheads="1"/>
          </p:cNvPicPr>
          <p:nvPr/>
        </p:nvPicPr>
        <p:blipFill rotWithShape="1">
          <a:blip r:embed="rId3">
            <a:extLst>
              <a:ext uri="{28A0092B-C50C-407E-A947-70E740481C1C}">
                <a14:useLocalDpi xmlns:a14="http://schemas.microsoft.com/office/drawing/2010/main" val="0"/>
              </a:ext>
            </a:extLst>
          </a:blip>
          <a:srcRect l="1" t="-11209" r="-5616" b="-6191"/>
          <a:stretch/>
        </p:blipFill>
        <p:spPr bwMode="auto">
          <a:xfrm>
            <a:off x="5161450" y="3994484"/>
            <a:ext cx="3566344" cy="23942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Content Placeholder 2"/>
          <p:cNvSpPr>
            <a:spLocks noGrp="1"/>
          </p:cNvSpPr>
          <p:nvPr>
            <p:ph idx="1"/>
          </p:nvPr>
        </p:nvSpPr>
        <p:spPr>
          <a:xfrm>
            <a:off x="590243" y="1386882"/>
            <a:ext cx="8402246" cy="4905633"/>
          </a:xfrm>
        </p:spPr>
        <p:txBody>
          <a:bodyPr>
            <a:normAutofit/>
          </a:bodyPr>
          <a:lstStyle/>
          <a:p>
            <a:pPr marL="36000" indent="0">
              <a:buNone/>
            </a:pPr>
            <a:r>
              <a:rPr lang="it-IT" dirty="0" err="1"/>
              <a:t>Typical</a:t>
            </a:r>
            <a:r>
              <a:rPr lang="it-IT" dirty="0"/>
              <a:t> </a:t>
            </a:r>
            <a:r>
              <a:rPr lang="it-IT" dirty="0" err="1"/>
              <a:t>middleware</a:t>
            </a:r>
            <a:r>
              <a:rPr lang="it-IT" dirty="0"/>
              <a:t>:</a:t>
            </a:r>
          </a:p>
          <a:p>
            <a:r>
              <a:rPr lang="it-IT" dirty="0" err="1"/>
              <a:t>Logging</a:t>
            </a:r>
            <a:endParaRPr lang="it-IT" dirty="0"/>
          </a:p>
          <a:p>
            <a:r>
              <a:rPr lang="it-IT" dirty="0" err="1"/>
              <a:t>Authentication</a:t>
            </a:r>
            <a:endParaRPr lang="it-IT" dirty="0"/>
          </a:p>
          <a:p>
            <a:r>
              <a:rPr lang="it-IT" dirty="0" err="1"/>
              <a:t>Authorization</a:t>
            </a:r>
            <a:endParaRPr lang="it-IT" dirty="0"/>
          </a:p>
          <a:p>
            <a:r>
              <a:rPr lang="it-IT" dirty="0"/>
              <a:t>MVC </a:t>
            </a:r>
            <a:r>
              <a:rPr lang="it-IT" dirty="0" err="1"/>
              <a:t>Frameworks</a:t>
            </a:r>
            <a:endParaRPr lang="it-IT" dirty="0"/>
          </a:p>
          <a:p>
            <a:r>
              <a:rPr lang="it-IT" dirty="0" err="1"/>
              <a:t>Static</a:t>
            </a:r>
            <a:r>
              <a:rPr lang="it-IT" dirty="0"/>
              <a:t> </a:t>
            </a:r>
            <a:r>
              <a:rPr lang="it-IT" dirty="0" err="1"/>
              <a:t>Resources</a:t>
            </a:r>
            <a:endParaRPr lang="it-IT" dirty="0"/>
          </a:p>
        </p:txBody>
      </p:sp>
    </p:spTree>
    <p:extLst>
      <p:ext uri="{BB962C8B-B14F-4D97-AF65-F5344CB8AC3E}">
        <p14:creationId xmlns:p14="http://schemas.microsoft.com/office/powerpoint/2010/main" val="1260554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Virtual File System</a:t>
            </a:r>
          </a:p>
        </p:txBody>
      </p:sp>
      <p:sp>
        <p:nvSpPr>
          <p:cNvPr id="3" name="Content Placeholder 2"/>
          <p:cNvSpPr>
            <a:spLocks noGrp="1"/>
          </p:cNvSpPr>
          <p:nvPr>
            <p:ph idx="1"/>
          </p:nvPr>
        </p:nvSpPr>
        <p:spPr/>
        <p:txBody>
          <a:bodyPr>
            <a:noAutofit/>
          </a:bodyPr>
          <a:lstStyle/>
          <a:p>
            <a:r>
              <a:rPr lang="it-IT" sz="2400" dirty="0" err="1">
                <a:latin typeface="Lucida Console" panose="020B0609040504020204" pitchFamily="49" charset="0"/>
              </a:rPr>
              <a:t>IFileSystem</a:t>
            </a:r>
            <a:endParaRPr lang="it-IT" sz="2400" dirty="0">
              <a:latin typeface="Lucida Console" panose="020B0609040504020204" pitchFamily="49" charset="0"/>
            </a:endParaRPr>
          </a:p>
          <a:p>
            <a:pPr lvl="1"/>
            <a:r>
              <a:rPr lang="it-IT" sz="2000" dirty="0" err="1">
                <a:latin typeface="Lucida Console" panose="020B0609040504020204" pitchFamily="49" charset="0"/>
              </a:rPr>
              <a:t>GetDirectoryContents</a:t>
            </a:r>
            <a:r>
              <a:rPr lang="it-IT" sz="2000" dirty="0">
                <a:latin typeface="Lucida Console" panose="020B0609040504020204" pitchFamily="49" charset="0"/>
              </a:rPr>
              <a:t>(</a:t>
            </a:r>
            <a:r>
              <a:rPr lang="it-IT" sz="2000" dirty="0" err="1">
                <a:latin typeface="Lucida Console" panose="020B0609040504020204" pitchFamily="49" charset="0"/>
              </a:rPr>
              <a:t>string</a:t>
            </a:r>
            <a:r>
              <a:rPr lang="it-IT" sz="2000" dirty="0">
                <a:latin typeface="Lucida Console" panose="020B0609040504020204" pitchFamily="49" charset="0"/>
              </a:rPr>
              <a:t> </a:t>
            </a:r>
            <a:r>
              <a:rPr lang="it-IT" sz="2000" dirty="0" err="1">
                <a:latin typeface="Lucida Console" panose="020B0609040504020204" pitchFamily="49" charset="0"/>
              </a:rPr>
              <a:t>DirPath</a:t>
            </a:r>
            <a:r>
              <a:rPr lang="it-IT" sz="2000" dirty="0">
                <a:latin typeface="Lucida Console" panose="020B0609040504020204" pitchFamily="49" charset="0"/>
              </a:rPr>
              <a:t>) → Collection of </a:t>
            </a:r>
            <a:r>
              <a:rPr lang="it-IT" sz="2000" dirty="0" err="1">
                <a:latin typeface="Lucida Console" panose="020B0609040504020204" pitchFamily="49" charset="0"/>
              </a:rPr>
              <a:t>IFileInfo’s</a:t>
            </a:r>
            <a:endParaRPr lang="it-IT" sz="2000" dirty="0">
              <a:latin typeface="Lucida Console" panose="020B0609040504020204" pitchFamily="49" charset="0"/>
            </a:endParaRPr>
          </a:p>
          <a:p>
            <a:pPr lvl="1"/>
            <a:r>
              <a:rPr lang="it-IT" sz="2000" dirty="0" err="1">
                <a:latin typeface="Lucida Console" panose="020B0609040504020204" pitchFamily="49" charset="0"/>
              </a:rPr>
              <a:t>GetFileInfo</a:t>
            </a:r>
            <a:r>
              <a:rPr lang="it-IT" sz="2000" dirty="0">
                <a:latin typeface="Lucida Console" panose="020B0609040504020204" pitchFamily="49" charset="0"/>
              </a:rPr>
              <a:t>(</a:t>
            </a:r>
            <a:r>
              <a:rPr lang="it-IT" sz="2000" dirty="0" err="1">
                <a:latin typeface="Lucida Console" panose="020B0609040504020204" pitchFamily="49" charset="0"/>
              </a:rPr>
              <a:t>string</a:t>
            </a:r>
            <a:r>
              <a:rPr lang="it-IT" sz="2000" dirty="0">
                <a:latin typeface="Lucida Console" panose="020B0609040504020204" pitchFamily="49" charset="0"/>
              </a:rPr>
              <a:t> </a:t>
            </a:r>
            <a:r>
              <a:rPr lang="it-IT" sz="2000" dirty="0" err="1">
                <a:latin typeface="Lucida Console" panose="020B0609040504020204" pitchFamily="49" charset="0"/>
              </a:rPr>
              <a:t>FilePath</a:t>
            </a:r>
            <a:r>
              <a:rPr lang="it-IT" sz="2000" dirty="0">
                <a:latin typeface="Lucida Console" panose="020B0609040504020204" pitchFamily="49" charset="0"/>
              </a:rPr>
              <a:t>) → </a:t>
            </a:r>
            <a:r>
              <a:rPr lang="it-IT" sz="2000" dirty="0" err="1">
                <a:latin typeface="Lucida Console" panose="020B0609040504020204" pitchFamily="49" charset="0"/>
              </a:rPr>
              <a:t>IFileInfo</a:t>
            </a:r>
            <a:endParaRPr lang="it-IT" sz="2000" dirty="0">
              <a:latin typeface="Lucida Console" panose="020B0609040504020204" pitchFamily="49" charset="0"/>
            </a:endParaRPr>
          </a:p>
        </p:txBody>
      </p:sp>
      <p:pic>
        <p:nvPicPr>
          <p:cNvPr id="6" name="Picture 5"/>
          <p:cNvPicPr>
            <a:picLocks noChangeAspect="1"/>
          </p:cNvPicPr>
          <p:nvPr/>
        </p:nvPicPr>
        <p:blipFill>
          <a:blip r:embed="rId3"/>
          <a:stretch>
            <a:fillRect/>
          </a:stretch>
        </p:blipFill>
        <p:spPr>
          <a:xfrm>
            <a:off x="5101214" y="4001294"/>
            <a:ext cx="3663289" cy="22273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968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Virtual File System</a:t>
            </a:r>
          </a:p>
        </p:txBody>
      </p:sp>
      <p:sp>
        <p:nvSpPr>
          <p:cNvPr id="3" name="Content Placeholder 2"/>
          <p:cNvSpPr>
            <a:spLocks noGrp="1"/>
          </p:cNvSpPr>
          <p:nvPr>
            <p:ph idx="1"/>
          </p:nvPr>
        </p:nvSpPr>
        <p:spPr/>
        <p:txBody>
          <a:bodyPr>
            <a:noAutofit/>
          </a:bodyPr>
          <a:lstStyle/>
          <a:p>
            <a:r>
              <a:rPr lang="it-IT" sz="1600" dirty="0" err="1">
                <a:latin typeface="Lucida Console" panose="020B0609040504020204" pitchFamily="49" charset="0"/>
              </a:rPr>
              <a:t>IFileSystem</a:t>
            </a:r>
            <a:endParaRPr lang="it-IT" sz="1600" dirty="0">
              <a:latin typeface="Lucida Console" panose="020B0609040504020204" pitchFamily="49" charset="0"/>
            </a:endParaRPr>
          </a:p>
          <a:p>
            <a:pPr lvl="1"/>
            <a:r>
              <a:rPr lang="it-IT" sz="1400" dirty="0" err="1">
                <a:latin typeface="Lucida Console" panose="020B0609040504020204" pitchFamily="49" charset="0"/>
              </a:rPr>
              <a:t>GetDirectoryContents</a:t>
            </a:r>
            <a:r>
              <a:rPr lang="it-IT" sz="1400" dirty="0">
                <a:latin typeface="Lucida Console" panose="020B0609040504020204" pitchFamily="49" charset="0"/>
              </a:rPr>
              <a:t>(</a:t>
            </a:r>
            <a:r>
              <a:rPr lang="it-IT" sz="1400" dirty="0" err="1">
                <a:latin typeface="Lucida Console" panose="020B0609040504020204" pitchFamily="49" charset="0"/>
              </a:rPr>
              <a:t>string</a:t>
            </a:r>
            <a:r>
              <a:rPr lang="it-IT" sz="1400" dirty="0">
                <a:latin typeface="Lucida Console" panose="020B0609040504020204" pitchFamily="49" charset="0"/>
              </a:rPr>
              <a:t> </a:t>
            </a:r>
            <a:r>
              <a:rPr lang="it-IT" sz="1400" dirty="0" err="1">
                <a:latin typeface="Lucida Console" panose="020B0609040504020204" pitchFamily="49" charset="0"/>
              </a:rPr>
              <a:t>DirPath</a:t>
            </a:r>
            <a:r>
              <a:rPr lang="it-IT" sz="1400" dirty="0">
                <a:latin typeface="Lucida Console" panose="020B0609040504020204" pitchFamily="49" charset="0"/>
              </a:rPr>
              <a:t>) → Collection of </a:t>
            </a:r>
            <a:r>
              <a:rPr lang="it-IT" sz="1400" dirty="0" err="1">
                <a:latin typeface="Lucida Console" panose="020B0609040504020204" pitchFamily="49" charset="0"/>
              </a:rPr>
              <a:t>IFileInfo’s</a:t>
            </a:r>
            <a:endParaRPr lang="it-IT" sz="1400" dirty="0">
              <a:latin typeface="Lucida Console" panose="020B0609040504020204" pitchFamily="49" charset="0"/>
            </a:endParaRPr>
          </a:p>
          <a:p>
            <a:pPr lvl="1"/>
            <a:r>
              <a:rPr lang="it-IT" sz="1400" dirty="0" err="1">
                <a:latin typeface="Lucida Console" panose="020B0609040504020204" pitchFamily="49" charset="0"/>
              </a:rPr>
              <a:t>GetFileInfo</a:t>
            </a:r>
            <a:r>
              <a:rPr lang="it-IT" sz="1400" dirty="0">
                <a:latin typeface="Lucida Console" panose="020B0609040504020204" pitchFamily="49" charset="0"/>
              </a:rPr>
              <a:t>(</a:t>
            </a:r>
            <a:r>
              <a:rPr lang="it-IT" sz="1400" dirty="0" err="1">
                <a:latin typeface="Lucida Console" panose="020B0609040504020204" pitchFamily="49" charset="0"/>
              </a:rPr>
              <a:t>string</a:t>
            </a:r>
            <a:r>
              <a:rPr lang="it-IT" sz="1400" dirty="0">
                <a:latin typeface="Lucida Console" panose="020B0609040504020204" pitchFamily="49" charset="0"/>
              </a:rPr>
              <a:t> </a:t>
            </a:r>
            <a:r>
              <a:rPr lang="it-IT" sz="1400" dirty="0" err="1">
                <a:latin typeface="Lucida Console" panose="020B0609040504020204" pitchFamily="49" charset="0"/>
              </a:rPr>
              <a:t>FilePath</a:t>
            </a:r>
            <a:r>
              <a:rPr lang="it-IT" sz="1400" dirty="0">
                <a:latin typeface="Lucida Console" panose="020B0609040504020204" pitchFamily="49" charset="0"/>
              </a:rPr>
              <a:t>) → </a:t>
            </a:r>
            <a:r>
              <a:rPr lang="it-IT" sz="1400" dirty="0" err="1">
                <a:latin typeface="Lucida Console" panose="020B0609040504020204" pitchFamily="49" charset="0"/>
              </a:rPr>
              <a:t>IFileInfo</a:t>
            </a:r>
            <a:endParaRPr lang="it-IT" sz="1400" dirty="0">
              <a:latin typeface="Lucida Console" panose="020B0609040504020204" pitchFamily="49" charset="0"/>
            </a:endParaRPr>
          </a:p>
          <a:p>
            <a:r>
              <a:rPr lang="it-IT" dirty="0" err="1">
                <a:latin typeface="Lucida Console" panose="020B0609040504020204" pitchFamily="49" charset="0"/>
              </a:rPr>
              <a:t>IFileInfo</a:t>
            </a:r>
            <a:endParaRPr lang="it-IT" dirty="0">
              <a:latin typeface="Lucida Console" panose="020B0609040504020204" pitchFamily="49" charset="0"/>
            </a:endParaRPr>
          </a:p>
          <a:p>
            <a:pPr lvl="1"/>
            <a:r>
              <a:rPr lang="it-IT" dirty="0" err="1">
                <a:latin typeface="Lucida Console" panose="020B0609040504020204" pitchFamily="49" charset="0"/>
              </a:rPr>
              <a:t>IsDirectory</a:t>
            </a:r>
            <a:r>
              <a:rPr lang="it-IT" dirty="0">
                <a:latin typeface="Lucida Console" panose="020B0609040504020204" pitchFamily="49" charset="0"/>
              </a:rPr>
              <a:t>: </a:t>
            </a:r>
            <a:r>
              <a:rPr lang="it-IT" dirty="0" err="1">
                <a:latin typeface="Lucida Console" panose="020B0609040504020204" pitchFamily="49" charset="0"/>
              </a:rPr>
              <a:t>boolean</a:t>
            </a:r>
            <a:endParaRPr lang="it-IT" dirty="0">
              <a:latin typeface="Lucida Console" panose="020B0609040504020204" pitchFamily="49" charset="0"/>
            </a:endParaRPr>
          </a:p>
          <a:p>
            <a:pPr lvl="1"/>
            <a:r>
              <a:rPr lang="it-IT" dirty="0" err="1">
                <a:latin typeface="Lucida Console" panose="020B0609040504020204" pitchFamily="49" charset="0"/>
              </a:rPr>
              <a:t>LastModified</a:t>
            </a:r>
            <a:r>
              <a:rPr lang="it-IT" dirty="0">
                <a:latin typeface="Lucida Console" panose="020B0609040504020204" pitchFamily="49" charset="0"/>
              </a:rPr>
              <a:t>: </a:t>
            </a:r>
            <a:r>
              <a:rPr lang="it-IT" dirty="0" err="1">
                <a:latin typeface="Lucida Console" panose="020B0609040504020204" pitchFamily="49" charset="0"/>
              </a:rPr>
              <a:t>DateTime</a:t>
            </a:r>
            <a:endParaRPr lang="it-IT" dirty="0">
              <a:latin typeface="Lucida Console" panose="020B0609040504020204" pitchFamily="49" charset="0"/>
            </a:endParaRPr>
          </a:p>
          <a:p>
            <a:pPr lvl="1"/>
            <a:r>
              <a:rPr lang="it-IT" dirty="0" err="1">
                <a:latin typeface="Lucida Console" panose="020B0609040504020204" pitchFamily="49" charset="0"/>
              </a:rPr>
              <a:t>Length</a:t>
            </a:r>
            <a:r>
              <a:rPr lang="it-IT" dirty="0">
                <a:latin typeface="Lucida Console" panose="020B0609040504020204" pitchFamily="49" charset="0"/>
              </a:rPr>
              <a:t>: </a:t>
            </a:r>
            <a:r>
              <a:rPr lang="it-IT" dirty="0" err="1">
                <a:latin typeface="Lucida Console" panose="020B0609040504020204" pitchFamily="49" charset="0"/>
              </a:rPr>
              <a:t>number</a:t>
            </a:r>
            <a:endParaRPr lang="it-IT" dirty="0">
              <a:latin typeface="Lucida Console" panose="020B0609040504020204" pitchFamily="49" charset="0"/>
            </a:endParaRPr>
          </a:p>
          <a:p>
            <a:pPr lvl="1"/>
            <a:r>
              <a:rPr lang="it-IT" dirty="0" err="1">
                <a:latin typeface="Lucida Console" panose="020B0609040504020204" pitchFamily="49" charset="0"/>
              </a:rPr>
              <a:t>Name</a:t>
            </a:r>
            <a:r>
              <a:rPr lang="it-IT" dirty="0">
                <a:latin typeface="Lucida Console" panose="020B0609040504020204" pitchFamily="49" charset="0"/>
              </a:rPr>
              <a:t>: </a:t>
            </a:r>
            <a:r>
              <a:rPr lang="it-IT" dirty="0" err="1">
                <a:latin typeface="Lucida Console" panose="020B0609040504020204" pitchFamily="49" charset="0"/>
              </a:rPr>
              <a:t>string</a:t>
            </a:r>
            <a:endParaRPr lang="it-IT" dirty="0">
              <a:latin typeface="Lucida Console" panose="020B0609040504020204" pitchFamily="49" charset="0"/>
            </a:endParaRPr>
          </a:p>
          <a:p>
            <a:pPr lvl="1"/>
            <a:r>
              <a:rPr lang="it-IT" dirty="0" err="1">
                <a:latin typeface="Lucida Console" panose="020B0609040504020204" pitchFamily="49" charset="0"/>
              </a:rPr>
              <a:t>CreateReadStream</a:t>
            </a:r>
            <a:r>
              <a:rPr lang="it-IT" dirty="0">
                <a:latin typeface="Lucida Console" panose="020B0609040504020204" pitchFamily="49" charset="0"/>
              </a:rPr>
              <a:t>() </a:t>
            </a:r>
            <a:br>
              <a:rPr lang="it-IT" dirty="0">
                <a:latin typeface="Lucida Console" panose="020B0609040504020204" pitchFamily="49" charset="0"/>
              </a:rPr>
            </a:br>
            <a:r>
              <a:rPr lang="it-IT" dirty="0">
                <a:latin typeface="Lucida Console" panose="020B0609040504020204" pitchFamily="49" charset="0"/>
              </a:rPr>
              <a:t>    → </a:t>
            </a:r>
            <a:r>
              <a:rPr lang="it-IT" dirty="0" err="1">
                <a:latin typeface="Lucida Console" panose="020B0609040504020204" pitchFamily="49" charset="0"/>
              </a:rPr>
              <a:t>Stream</a:t>
            </a:r>
            <a:endParaRPr lang="it-IT" dirty="0">
              <a:latin typeface="Lucida Console" panose="020B0609040504020204" pitchFamily="49" charset="0"/>
            </a:endParaRPr>
          </a:p>
          <a:p>
            <a:pPr lvl="1"/>
            <a:endParaRPr lang="it-IT" sz="2000" dirty="0">
              <a:latin typeface="Lucida Console" panose="020B0609040504020204" pitchFamily="49" charset="0"/>
            </a:endParaRPr>
          </a:p>
        </p:txBody>
      </p:sp>
      <p:pic>
        <p:nvPicPr>
          <p:cNvPr id="6" name="Picture 5"/>
          <p:cNvPicPr>
            <a:picLocks noChangeAspect="1"/>
          </p:cNvPicPr>
          <p:nvPr/>
        </p:nvPicPr>
        <p:blipFill>
          <a:blip r:embed="rId3"/>
          <a:stretch>
            <a:fillRect/>
          </a:stretch>
        </p:blipFill>
        <p:spPr>
          <a:xfrm>
            <a:off x="5101214" y="4001294"/>
            <a:ext cx="3663289" cy="22273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44797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Virtual File System</a:t>
            </a:r>
          </a:p>
        </p:txBody>
      </p:sp>
      <p:sp>
        <p:nvSpPr>
          <p:cNvPr id="3" name="Content Placeholder 2"/>
          <p:cNvSpPr>
            <a:spLocks noGrp="1"/>
          </p:cNvSpPr>
          <p:nvPr>
            <p:ph idx="1"/>
          </p:nvPr>
        </p:nvSpPr>
        <p:spPr/>
        <p:txBody>
          <a:bodyPr>
            <a:noAutofit/>
          </a:bodyPr>
          <a:lstStyle/>
          <a:p>
            <a:r>
              <a:rPr lang="it-IT" sz="1600" dirty="0" err="1">
                <a:latin typeface="Lucida Console" panose="020B0609040504020204" pitchFamily="49" charset="0"/>
              </a:rPr>
              <a:t>IFileSystem</a:t>
            </a:r>
            <a:endParaRPr lang="it-IT" sz="1600" dirty="0">
              <a:latin typeface="Lucida Console" panose="020B0609040504020204" pitchFamily="49" charset="0"/>
            </a:endParaRPr>
          </a:p>
          <a:p>
            <a:pPr lvl="1"/>
            <a:r>
              <a:rPr lang="it-IT" sz="1400" dirty="0" err="1">
                <a:latin typeface="Lucida Console" panose="020B0609040504020204" pitchFamily="49" charset="0"/>
              </a:rPr>
              <a:t>GetDirectoryContents</a:t>
            </a:r>
            <a:r>
              <a:rPr lang="it-IT" sz="1400" dirty="0">
                <a:latin typeface="Lucida Console" panose="020B0609040504020204" pitchFamily="49" charset="0"/>
              </a:rPr>
              <a:t>(</a:t>
            </a:r>
            <a:r>
              <a:rPr lang="it-IT" sz="1400" dirty="0" err="1">
                <a:latin typeface="Lucida Console" panose="020B0609040504020204" pitchFamily="49" charset="0"/>
              </a:rPr>
              <a:t>string</a:t>
            </a:r>
            <a:r>
              <a:rPr lang="it-IT" sz="1400" dirty="0">
                <a:latin typeface="Lucida Console" panose="020B0609040504020204" pitchFamily="49" charset="0"/>
              </a:rPr>
              <a:t> </a:t>
            </a:r>
            <a:r>
              <a:rPr lang="it-IT" sz="1400" dirty="0" err="1">
                <a:latin typeface="Lucida Console" panose="020B0609040504020204" pitchFamily="49" charset="0"/>
              </a:rPr>
              <a:t>DirPath</a:t>
            </a:r>
            <a:r>
              <a:rPr lang="it-IT" sz="1400" dirty="0">
                <a:latin typeface="Lucida Console" panose="020B0609040504020204" pitchFamily="49" charset="0"/>
              </a:rPr>
              <a:t>) → Collection of </a:t>
            </a:r>
            <a:r>
              <a:rPr lang="it-IT" sz="1400" dirty="0" err="1">
                <a:latin typeface="Lucida Console" panose="020B0609040504020204" pitchFamily="49" charset="0"/>
              </a:rPr>
              <a:t>IFileInfo’s</a:t>
            </a:r>
            <a:endParaRPr lang="it-IT" sz="1400" dirty="0">
              <a:latin typeface="Lucida Console" panose="020B0609040504020204" pitchFamily="49" charset="0"/>
            </a:endParaRPr>
          </a:p>
          <a:p>
            <a:pPr lvl="1"/>
            <a:r>
              <a:rPr lang="it-IT" sz="1400" dirty="0" err="1">
                <a:latin typeface="Lucida Console" panose="020B0609040504020204" pitchFamily="49" charset="0"/>
              </a:rPr>
              <a:t>GetFileInfo</a:t>
            </a:r>
            <a:r>
              <a:rPr lang="it-IT" sz="1400" dirty="0">
                <a:latin typeface="Lucida Console" panose="020B0609040504020204" pitchFamily="49" charset="0"/>
              </a:rPr>
              <a:t>(</a:t>
            </a:r>
            <a:r>
              <a:rPr lang="it-IT" sz="1400" dirty="0" err="1">
                <a:latin typeface="Lucida Console" panose="020B0609040504020204" pitchFamily="49" charset="0"/>
              </a:rPr>
              <a:t>string</a:t>
            </a:r>
            <a:r>
              <a:rPr lang="it-IT" sz="1400" dirty="0">
                <a:latin typeface="Lucida Console" panose="020B0609040504020204" pitchFamily="49" charset="0"/>
              </a:rPr>
              <a:t> </a:t>
            </a:r>
            <a:r>
              <a:rPr lang="it-IT" sz="1400" dirty="0" err="1">
                <a:latin typeface="Lucida Console" panose="020B0609040504020204" pitchFamily="49" charset="0"/>
              </a:rPr>
              <a:t>FilePath</a:t>
            </a:r>
            <a:r>
              <a:rPr lang="it-IT" sz="1400" dirty="0">
                <a:latin typeface="Lucida Console" panose="020B0609040504020204" pitchFamily="49" charset="0"/>
              </a:rPr>
              <a:t>) → </a:t>
            </a:r>
            <a:r>
              <a:rPr lang="it-IT" sz="1400" dirty="0" err="1">
                <a:latin typeface="Lucida Console" panose="020B0609040504020204" pitchFamily="49" charset="0"/>
              </a:rPr>
              <a:t>IFileInfo</a:t>
            </a:r>
            <a:endParaRPr lang="it-IT" sz="1400" dirty="0">
              <a:latin typeface="Lucida Console" panose="020B0609040504020204" pitchFamily="49" charset="0"/>
            </a:endParaRPr>
          </a:p>
          <a:p>
            <a:r>
              <a:rPr lang="it-IT" sz="1600" dirty="0" err="1">
                <a:latin typeface="Lucida Console" panose="020B0609040504020204" pitchFamily="49" charset="0"/>
              </a:rPr>
              <a:t>IFileInfo</a:t>
            </a:r>
            <a:endParaRPr lang="it-IT" sz="1600" dirty="0">
              <a:latin typeface="Lucida Console" panose="020B0609040504020204" pitchFamily="49" charset="0"/>
            </a:endParaRPr>
          </a:p>
          <a:p>
            <a:pPr lvl="1"/>
            <a:r>
              <a:rPr lang="it-IT" sz="1400" dirty="0" err="1">
                <a:latin typeface="Lucida Console" panose="020B0609040504020204" pitchFamily="49" charset="0"/>
              </a:rPr>
              <a:t>IsDirectory</a:t>
            </a:r>
            <a:r>
              <a:rPr lang="it-IT" sz="1400" dirty="0">
                <a:latin typeface="Lucida Console" panose="020B0609040504020204" pitchFamily="49" charset="0"/>
              </a:rPr>
              <a:t>: </a:t>
            </a:r>
            <a:r>
              <a:rPr lang="it-IT" sz="1400" dirty="0" err="1">
                <a:latin typeface="Lucida Console" panose="020B0609040504020204" pitchFamily="49" charset="0"/>
              </a:rPr>
              <a:t>boolean</a:t>
            </a:r>
            <a:endParaRPr lang="it-IT" sz="1400" dirty="0">
              <a:latin typeface="Lucida Console" panose="020B0609040504020204" pitchFamily="49" charset="0"/>
            </a:endParaRPr>
          </a:p>
          <a:p>
            <a:pPr lvl="1"/>
            <a:r>
              <a:rPr lang="it-IT" sz="1400" dirty="0" err="1">
                <a:latin typeface="Lucida Console" panose="020B0609040504020204" pitchFamily="49" charset="0"/>
              </a:rPr>
              <a:t>LastModified</a:t>
            </a:r>
            <a:r>
              <a:rPr lang="it-IT" sz="1400" dirty="0">
                <a:latin typeface="Lucida Console" panose="020B0609040504020204" pitchFamily="49" charset="0"/>
              </a:rPr>
              <a:t>: </a:t>
            </a:r>
            <a:r>
              <a:rPr lang="it-IT" sz="1400" dirty="0" err="1">
                <a:latin typeface="Lucida Console" panose="020B0609040504020204" pitchFamily="49" charset="0"/>
              </a:rPr>
              <a:t>DateTime</a:t>
            </a:r>
            <a:endParaRPr lang="it-IT" sz="1400" dirty="0">
              <a:latin typeface="Lucida Console" panose="020B0609040504020204" pitchFamily="49" charset="0"/>
            </a:endParaRPr>
          </a:p>
          <a:p>
            <a:pPr lvl="1"/>
            <a:r>
              <a:rPr lang="it-IT" sz="1400" dirty="0" err="1">
                <a:latin typeface="Lucida Console" panose="020B0609040504020204" pitchFamily="49" charset="0"/>
              </a:rPr>
              <a:t>Length</a:t>
            </a:r>
            <a:r>
              <a:rPr lang="it-IT" sz="1400" dirty="0">
                <a:latin typeface="Lucida Console" panose="020B0609040504020204" pitchFamily="49" charset="0"/>
              </a:rPr>
              <a:t>: </a:t>
            </a:r>
            <a:r>
              <a:rPr lang="it-IT" sz="1400" dirty="0" err="1">
                <a:latin typeface="Lucida Console" panose="020B0609040504020204" pitchFamily="49" charset="0"/>
              </a:rPr>
              <a:t>number</a:t>
            </a:r>
            <a:endParaRPr lang="it-IT" sz="1400" dirty="0">
              <a:latin typeface="Lucida Console" panose="020B0609040504020204" pitchFamily="49" charset="0"/>
            </a:endParaRPr>
          </a:p>
          <a:p>
            <a:pPr lvl="1"/>
            <a:r>
              <a:rPr lang="it-IT" sz="1400" dirty="0" err="1">
                <a:latin typeface="Lucida Console" panose="020B0609040504020204" pitchFamily="49" charset="0"/>
              </a:rPr>
              <a:t>Name</a:t>
            </a:r>
            <a:r>
              <a:rPr lang="it-IT" sz="1400" dirty="0">
                <a:latin typeface="Lucida Console" panose="020B0609040504020204" pitchFamily="49" charset="0"/>
              </a:rPr>
              <a:t>: </a:t>
            </a:r>
            <a:r>
              <a:rPr lang="it-IT" sz="1400" dirty="0" err="1">
                <a:latin typeface="Lucida Console" panose="020B0609040504020204" pitchFamily="49" charset="0"/>
              </a:rPr>
              <a:t>string</a:t>
            </a:r>
            <a:endParaRPr lang="it-IT" sz="1400" dirty="0">
              <a:latin typeface="Lucida Console" panose="020B0609040504020204" pitchFamily="49" charset="0"/>
            </a:endParaRPr>
          </a:p>
          <a:p>
            <a:pPr lvl="1"/>
            <a:r>
              <a:rPr lang="it-IT" sz="1400" dirty="0" err="1">
                <a:latin typeface="Lucida Console" panose="020B0609040504020204" pitchFamily="49" charset="0"/>
              </a:rPr>
              <a:t>CreateReadStream</a:t>
            </a:r>
            <a:r>
              <a:rPr lang="it-IT" sz="1400" dirty="0">
                <a:latin typeface="Lucida Console" panose="020B0609040504020204" pitchFamily="49" charset="0"/>
              </a:rPr>
              <a:t>() → </a:t>
            </a:r>
            <a:r>
              <a:rPr lang="it-IT" sz="1400" dirty="0" err="1">
                <a:latin typeface="Lucida Console" panose="020B0609040504020204" pitchFamily="49" charset="0"/>
              </a:rPr>
              <a:t>Stream</a:t>
            </a:r>
            <a:endParaRPr lang="it-IT" sz="1400" dirty="0">
              <a:latin typeface="Lucida Console" panose="020B0609040504020204" pitchFamily="49" charset="0"/>
            </a:endParaRPr>
          </a:p>
          <a:p>
            <a:r>
              <a:rPr lang="it-IT" sz="3200" dirty="0" err="1">
                <a:latin typeface="Lucida Console" panose="020B0609040504020204" pitchFamily="49" charset="0"/>
              </a:rPr>
              <a:t>Stream</a:t>
            </a:r>
            <a:endParaRPr lang="it-IT" sz="3200" dirty="0">
              <a:latin typeface="Lucida Console" panose="020B0609040504020204" pitchFamily="49" charset="0"/>
            </a:endParaRPr>
          </a:p>
          <a:p>
            <a:pPr lvl="1"/>
            <a:r>
              <a:rPr lang="it-IT" sz="2800" dirty="0">
                <a:latin typeface="Lucida Console" panose="020B0609040504020204" pitchFamily="49" charset="0"/>
              </a:rPr>
              <a:t>Read</a:t>
            </a:r>
          </a:p>
          <a:p>
            <a:pPr lvl="1"/>
            <a:r>
              <a:rPr lang="it-IT" sz="2800" dirty="0">
                <a:latin typeface="Lucida Console" panose="020B0609040504020204" pitchFamily="49" charset="0"/>
              </a:rPr>
              <a:t>…</a:t>
            </a:r>
          </a:p>
          <a:p>
            <a:pPr lvl="1"/>
            <a:endParaRPr lang="it-IT" sz="1400" dirty="0">
              <a:latin typeface="Lucida Console" panose="020B0609040504020204" pitchFamily="49" charset="0"/>
            </a:endParaRPr>
          </a:p>
          <a:p>
            <a:pPr lvl="1"/>
            <a:endParaRPr lang="it-IT" sz="2000" dirty="0">
              <a:latin typeface="Lucida Console" panose="020B0609040504020204" pitchFamily="49" charset="0"/>
            </a:endParaRPr>
          </a:p>
        </p:txBody>
      </p:sp>
      <p:pic>
        <p:nvPicPr>
          <p:cNvPr id="6" name="Picture 5"/>
          <p:cNvPicPr>
            <a:picLocks noChangeAspect="1"/>
          </p:cNvPicPr>
          <p:nvPr/>
        </p:nvPicPr>
        <p:blipFill>
          <a:blip r:embed="rId3"/>
          <a:stretch>
            <a:fillRect/>
          </a:stretch>
        </p:blipFill>
        <p:spPr>
          <a:xfrm>
            <a:off x="5101214" y="4001294"/>
            <a:ext cx="3663289" cy="22273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04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err="1"/>
              <a:t>About</a:t>
            </a:r>
            <a:r>
              <a:rPr lang="it-IT" dirty="0"/>
              <a:t> Me</a:t>
            </a:r>
          </a:p>
        </p:txBody>
      </p:sp>
      <p:sp>
        <p:nvSpPr>
          <p:cNvPr id="3" name="Content Placeholder 2"/>
          <p:cNvSpPr>
            <a:spLocks noGrp="1"/>
          </p:cNvSpPr>
          <p:nvPr>
            <p:ph idx="1"/>
          </p:nvPr>
        </p:nvSpPr>
        <p:spPr/>
        <p:txBody>
          <a:bodyPr/>
          <a:lstStyle/>
          <a:p>
            <a:pPr marL="0" indent="0">
              <a:buNone/>
            </a:pPr>
            <a:r>
              <a:rPr lang="en-GB" sz="3200" b="1" dirty="0"/>
              <a:t>Stefano Lanzavecchia</a:t>
            </a:r>
          </a:p>
          <a:p>
            <a:r>
              <a:rPr lang="en-GB" dirty="0"/>
              <a:t>CTO of APL </a:t>
            </a:r>
            <a:r>
              <a:rPr lang="en-GB" dirty="0" err="1"/>
              <a:t>Italiana</a:t>
            </a:r>
            <a:endParaRPr lang="en-GB" dirty="0"/>
          </a:p>
          <a:p>
            <a:r>
              <a:rPr lang="en-GB" dirty="0"/>
              <a:t>APL, the longest commitment in my life…</a:t>
            </a:r>
          </a:p>
          <a:p>
            <a:r>
              <a:rPr lang="en-GB" dirty="0"/>
              <a:t>… and Music</a:t>
            </a:r>
          </a:p>
          <a:p>
            <a:pPr marL="0" indent="0">
              <a:buNone/>
            </a:pPr>
            <a:endParaRPr lang="en-GB" dirty="0"/>
          </a:p>
          <a:p>
            <a:r>
              <a:rPr lang="en-GB" dirty="0"/>
              <a:t>Programming Languages Freak</a:t>
            </a:r>
          </a:p>
          <a:p>
            <a:pPr marL="0" indent="0">
              <a:buNone/>
            </a:pPr>
            <a:endParaRPr lang="en-GB" dirty="0"/>
          </a:p>
        </p:txBody>
      </p:sp>
      <p:pic>
        <p:nvPicPr>
          <p:cNvPr id="1026" name="Picture 2" descr="http://opopggo.com/danblog/wp-content/uploads/2013/07/proglanguages.jpeg"/>
          <p:cNvPicPr>
            <a:picLocks noChangeAspect="1" noChangeArrowheads="1"/>
          </p:cNvPicPr>
          <p:nvPr/>
        </p:nvPicPr>
        <p:blipFill>
          <a:blip r:embed="rId3">
            <a:clrChange>
              <a:clrFrom>
                <a:srgbClr val="EBFFFF"/>
              </a:clrFrom>
              <a:clrTo>
                <a:srgbClr val="EBFFFF">
                  <a:alpha val="0"/>
                </a:srgbClr>
              </a:clrTo>
            </a:clrChange>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123458" y="4471987"/>
            <a:ext cx="2676525" cy="17049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61750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File System</a:t>
            </a:r>
          </a:p>
        </p:txBody>
      </p:sp>
      <p:sp>
        <p:nvSpPr>
          <p:cNvPr id="3" name="Content Placeholder 2"/>
          <p:cNvSpPr>
            <a:spLocks noGrp="1"/>
          </p:cNvSpPr>
          <p:nvPr>
            <p:ph idx="1"/>
          </p:nvPr>
        </p:nvSpPr>
        <p:spPr/>
        <p:txBody>
          <a:bodyPr/>
          <a:lstStyle/>
          <a:p>
            <a:r>
              <a:rPr lang="it-IT" dirty="0" err="1"/>
              <a:t>Possible</a:t>
            </a:r>
            <a:r>
              <a:rPr lang="it-IT" dirty="0"/>
              <a:t> </a:t>
            </a:r>
            <a:r>
              <a:rPr lang="it-IT" dirty="0" err="1"/>
              <a:t>implementations</a:t>
            </a:r>
            <a:r>
              <a:rPr lang="it-IT" dirty="0"/>
              <a:t>:</a:t>
            </a:r>
          </a:p>
          <a:p>
            <a:pPr lvl="1"/>
            <a:r>
              <a:rPr lang="it-IT" dirty="0" err="1"/>
              <a:t>Physical</a:t>
            </a:r>
            <a:r>
              <a:rPr lang="it-IT" dirty="0"/>
              <a:t> File System</a:t>
            </a:r>
          </a:p>
          <a:p>
            <a:pPr lvl="1"/>
            <a:r>
              <a:rPr lang="it-IT" dirty="0"/>
              <a:t>In-</a:t>
            </a:r>
            <a:r>
              <a:rPr lang="it-IT" dirty="0" err="1"/>
              <a:t>memory</a:t>
            </a:r>
            <a:r>
              <a:rPr lang="it-IT" dirty="0"/>
              <a:t> File System</a:t>
            </a:r>
          </a:p>
          <a:p>
            <a:pPr lvl="1"/>
            <a:r>
              <a:rPr lang="it-IT" dirty="0"/>
              <a:t>Zip File System:</a:t>
            </a:r>
          </a:p>
          <a:p>
            <a:pPr lvl="2"/>
            <a:r>
              <a:rPr lang="it-IT" dirty="0" err="1"/>
              <a:t>Physical</a:t>
            </a:r>
            <a:r>
              <a:rPr lang="it-IT" dirty="0"/>
              <a:t> Zip File</a:t>
            </a:r>
          </a:p>
          <a:p>
            <a:pPr lvl="2"/>
            <a:r>
              <a:rPr lang="it-IT" dirty="0"/>
              <a:t>In-</a:t>
            </a:r>
            <a:r>
              <a:rPr lang="it-IT" dirty="0" err="1"/>
              <a:t>memory</a:t>
            </a:r>
            <a:r>
              <a:rPr lang="it-IT" dirty="0"/>
              <a:t> Zip Blob</a:t>
            </a:r>
          </a:p>
          <a:p>
            <a:r>
              <a:rPr lang="it-IT" dirty="0"/>
              <a:t>Composite File System</a:t>
            </a:r>
          </a:p>
          <a:p>
            <a:pPr lvl="1"/>
            <a:r>
              <a:rPr lang="it-IT" dirty="0" err="1"/>
              <a:t>Ordered</a:t>
            </a:r>
            <a:r>
              <a:rPr lang="it-IT" dirty="0"/>
              <a:t> array of </a:t>
            </a:r>
            <a:r>
              <a:rPr lang="it-IT" dirty="0" err="1"/>
              <a:t>IFileSystem</a:t>
            </a:r>
            <a:r>
              <a:rPr lang="it-IT" dirty="0"/>
              <a:t> </a:t>
            </a:r>
            <a:r>
              <a:rPr lang="it-IT" dirty="0" err="1"/>
              <a:t>implementations</a:t>
            </a:r>
            <a:r>
              <a:rPr lang="it-IT" dirty="0"/>
              <a:t>: the first to </a:t>
            </a:r>
            <a:r>
              <a:rPr lang="it-IT" dirty="0" err="1"/>
              <a:t>return</a:t>
            </a:r>
            <a:r>
              <a:rPr lang="it-IT" dirty="0"/>
              <a:t> </a:t>
            </a:r>
            <a:r>
              <a:rPr lang="it-IT" dirty="0" err="1"/>
              <a:t>wins</a:t>
            </a:r>
            <a:endParaRPr lang="it-IT" dirty="0"/>
          </a:p>
        </p:txBody>
      </p:sp>
    </p:spTree>
    <p:extLst>
      <p:ext uri="{BB962C8B-B14F-4D97-AF65-F5344CB8AC3E}">
        <p14:creationId xmlns:p14="http://schemas.microsoft.com/office/powerpoint/2010/main" val="177587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76263" y="1407695"/>
            <a:ext cx="6811126" cy="4030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i="1" dirty="0">
                <a:solidFill>
                  <a:srgbClr val="1E1E71"/>
                </a:solidFill>
              </a:rPr>
              <a:t>The File System</a:t>
            </a:r>
          </a:p>
        </p:txBody>
      </p:sp>
      <p:sp>
        <p:nvSpPr>
          <p:cNvPr id="2" name="Title 1"/>
          <p:cNvSpPr>
            <a:spLocks noGrp="1"/>
          </p:cNvSpPr>
          <p:nvPr>
            <p:ph type="title"/>
          </p:nvPr>
        </p:nvSpPr>
        <p:spPr/>
        <p:txBody>
          <a:bodyPr>
            <a:normAutofit fontScale="90000"/>
          </a:bodyPr>
          <a:lstStyle/>
          <a:p>
            <a:r>
              <a:rPr lang="it-IT" dirty="0" err="1"/>
              <a:t>Layered</a:t>
            </a:r>
            <a:r>
              <a:rPr lang="it-IT" dirty="0"/>
              <a:t> File System</a:t>
            </a:r>
          </a:p>
        </p:txBody>
      </p:sp>
      <p:sp>
        <p:nvSpPr>
          <p:cNvPr id="8" name="Rectangle: Rounded Corners 7"/>
          <p:cNvSpPr/>
          <p:nvPr/>
        </p:nvSpPr>
        <p:spPr>
          <a:xfrm>
            <a:off x="744707" y="1825624"/>
            <a:ext cx="2959768" cy="195229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it-IT" dirty="0"/>
              <a:t>/path1/</a:t>
            </a:r>
            <a:r>
              <a:rPr lang="it-IT" dirty="0" err="1"/>
              <a:t>path_a</a:t>
            </a:r>
            <a:r>
              <a:rPr lang="it-IT" dirty="0"/>
              <a:t>/</a:t>
            </a:r>
          </a:p>
          <a:p>
            <a:pPr marL="285750" indent="-285750">
              <a:buFont typeface="Arial" panose="020B0604020202020204" pitchFamily="34" charset="0"/>
              <a:buChar char="•"/>
            </a:pPr>
            <a:r>
              <a:rPr lang="it-IT" dirty="0"/>
              <a:t>/path1/</a:t>
            </a:r>
            <a:r>
              <a:rPr lang="it-IT" dirty="0" err="1"/>
              <a:t>path_b</a:t>
            </a:r>
            <a:r>
              <a:rPr lang="it-IT" dirty="0"/>
              <a:t>/</a:t>
            </a:r>
          </a:p>
          <a:p>
            <a:pPr marL="285750" indent="-285750">
              <a:buFont typeface="Arial" panose="020B0604020202020204" pitchFamily="34" charset="0"/>
              <a:buChar char="•"/>
            </a:pPr>
            <a:r>
              <a:rPr lang="it-IT" dirty="0"/>
              <a:t>/path1/file1</a:t>
            </a:r>
          </a:p>
          <a:p>
            <a:pPr marL="285750" indent="-285750">
              <a:buFont typeface="Arial" panose="020B0604020202020204" pitchFamily="34" charset="0"/>
              <a:buChar char="•"/>
            </a:pPr>
            <a:r>
              <a:rPr lang="it-IT" dirty="0"/>
              <a:t>…</a:t>
            </a:r>
          </a:p>
          <a:p>
            <a:pPr marL="285750" indent="-285750">
              <a:buFont typeface="Arial" panose="020B0604020202020204" pitchFamily="34" charset="0"/>
              <a:buChar char="•"/>
            </a:pPr>
            <a:r>
              <a:rPr lang="it-IT" dirty="0"/>
              <a:t>/path1/</a:t>
            </a:r>
            <a:r>
              <a:rPr lang="it-IT" dirty="0" err="1"/>
              <a:t>filen</a:t>
            </a: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p:txBody>
      </p:sp>
      <p:sp>
        <p:nvSpPr>
          <p:cNvPr id="10" name="Rectangle: Rounded Corners 9"/>
          <p:cNvSpPr/>
          <p:nvPr/>
        </p:nvSpPr>
        <p:spPr>
          <a:xfrm>
            <a:off x="3848158" y="3062036"/>
            <a:ext cx="2959768" cy="73392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p:cNvSpPr/>
          <p:nvPr/>
        </p:nvSpPr>
        <p:spPr>
          <a:xfrm>
            <a:off x="1143002" y="3549315"/>
            <a:ext cx="1275347"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/path1</a:t>
            </a:r>
          </a:p>
        </p:txBody>
      </p:sp>
      <p:sp>
        <p:nvSpPr>
          <p:cNvPr id="12" name="Rectangle 11"/>
          <p:cNvSpPr/>
          <p:nvPr/>
        </p:nvSpPr>
        <p:spPr>
          <a:xfrm>
            <a:off x="4102770" y="3547726"/>
            <a:ext cx="1275347"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/path2</a:t>
            </a:r>
          </a:p>
        </p:txBody>
      </p:sp>
      <p:sp>
        <p:nvSpPr>
          <p:cNvPr id="14" name="TextBox 13"/>
          <p:cNvSpPr txBox="1"/>
          <p:nvPr/>
        </p:nvSpPr>
        <p:spPr>
          <a:xfrm>
            <a:off x="780800" y="5876205"/>
            <a:ext cx="1431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dirty="0"/>
              <a:t>/path1/file1</a:t>
            </a:r>
          </a:p>
        </p:txBody>
      </p:sp>
      <p:sp>
        <p:nvSpPr>
          <p:cNvPr id="15" name="TextBox 14"/>
          <p:cNvSpPr txBox="1"/>
          <p:nvPr/>
        </p:nvSpPr>
        <p:spPr>
          <a:xfrm>
            <a:off x="4315328" y="5545529"/>
            <a:ext cx="1431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dirty="0"/>
              <a:t>/path1/file3</a:t>
            </a:r>
          </a:p>
        </p:txBody>
      </p:sp>
      <p:cxnSp>
        <p:nvCxnSpPr>
          <p:cNvPr id="6" name="Connector: Elbow 5"/>
          <p:cNvCxnSpPr>
            <a:stCxn id="15" idx="1"/>
          </p:cNvCxnSpPr>
          <p:nvPr/>
        </p:nvCxnSpPr>
        <p:spPr>
          <a:xfrm rot="10800000">
            <a:off x="3027892" y="3795963"/>
            <a:ext cx="1287437" cy="1934232"/>
          </a:xfrm>
          <a:prstGeom prst="bentConnector2">
            <a:avLst/>
          </a:prstGeom>
          <a:ln w="38100">
            <a:solidFill>
              <a:srgbClr val="1E1E7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p:cNvCxnSpPr>
            <a:stCxn id="14" idx="3"/>
          </p:cNvCxnSpPr>
          <p:nvPr/>
        </p:nvCxnSpPr>
        <p:spPr>
          <a:xfrm flipV="1">
            <a:off x="2212558" y="3777915"/>
            <a:ext cx="386263" cy="2282956"/>
          </a:xfrm>
          <a:prstGeom prst="bentConnector2">
            <a:avLst/>
          </a:prstGeom>
          <a:ln w="38100">
            <a:solidFill>
              <a:srgbClr val="1E1E7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54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76263" y="1407695"/>
            <a:ext cx="6811126" cy="40305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i="1" dirty="0">
                <a:solidFill>
                  <a:srgbClr val="1E1E71"/>
                </a:solidFill>
              </a:rPr>
              <a:t>The File System</a:t>
            </a:r>
          </a:p>
        </p:txBody>
      </p:sp>
      <p:sp>
        <p:nvSpPr>
          <p:cNvPr id="2" name="Title 1"/>
          <p:cNvSpPr>
            <a:spLocks noGrp="1"/>
          </p:cNvSpPr>
          <p:nvPr>
            <p:ph type="title"/>
          </p:nvPr>
        </p:nvSpPr>
        <p:spPr/>
        <p:txBody>
          <a:bodyPr>
            <a:normAutofit fontScale="90000"/>
          </a:bodyPr>
          <a:lstStyle/>
          <a:p>
            <a:r>
              <a:rPr lang="it-IT" dirty="0" err="1"/>
              <a:t>Layered</a:t>
            </a:r>
            <a:r>
              <a:rPr lang="it-IT" dirty="0"/>
              <a:t> File System</a:t>
            </a:r>
          </a:p>
        </p:txBody>
      </p:sp>
      <p:sp>
        <p:nvSpPr>
          <p:cNvPr id="8" name="Rectangle: Rounded Corners 7"/>
          <p:cNvSpPr/>
          <p:nvPr/>
        </p:nvSpPr>
        <p:spPr>
          <a:xfrm>
            <a:off x="744707" y="1825624"/>
            <a:ext cx="2959768" cy="195229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it-IT" dirty="0"/>
              <a:t>/path1/</a:t>
            </a:r>
            <a:r>
              <a:rPr lang="it-IT" dirty="0" err="1"/>
              <a:t>path_a</a:t>
            </a:r>
            <a:r>
              <a:rPr lang="it-IT" dirty="0"/>
              <a:t>/</a:t>
            </a:r>
          </a:p>
          <a:p>
            <a:pPr marL="285750" indent="-285750">
              <a:buFont typeface="Arial" panose="020B0604020202020204" pitchFamily="34" charset="0"/>
              <a:buChar char="•"/>
            </a:pPr>
            <a:r>
              <a:rPr lang="it-IT" dirty="0"/>
              <a:t>/path1/</a:t>
            </a:r>
            <a:r>
              <a:rPr lang="it-IT" dirty="0" err="1"/>
              <a:t>path_b</a:t>
            </a:r>
            <a:r>
              <a:rPr lang="it-IT" dirty="0"/>
              <a:t>/</a:t>
            </a:r>
          </a:p>
          <a:p>
            <a:pPr marL="285750" indent="-285750">
              <a:buFont typeface="Arial" panose="020B0604020202020204" pitchFamily="34" charset="0"/>
              <a:buChar char="•"/>
            </a:pPr>
            <a:r>
              <a:rPr lang="it-IT" dirty="0"/>
              <a:t>/path1/file1</a:t>
            </a:r>
          </a:p>
          <a:p>
            <a:pPr marL="285750" indent="-285750">
              <a:buFont typeface="Arial" panose="020B0604020202020204" pitchFamily="34" charset="0"/>
              <a:buChar char="•"/>
            </a:pPr>
            <a:r>
              <a:rPr lang="it-IT" dirty="0"/>
              <a:t>…</a:t>
            </a:r>
          </a:p>
          <a:p>
            <a:pPr marL="285750" indent="-285750">
              <a:buFont typeface="Arial" panose="020B0604020202020204" pitchFamily="34" charset="0"/>
              <a:buChar char="•"/>
            </a:pPr>
            <a:r>
              <a:rPr lang="it-IT" dirty="0"/>
              <a:t>/path1/</a:t>
            </a:r>
            <a:r>
              <a:rPr lang="it-IT" dirty="0" err="1"/>
              <a:t>filen</a:t>
            </a: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p:txBody>
      </p:sp>
      <p:sp>
        <p:nvSpPr>
          <p:cNvPr id="10" name="Rectangle: Rounded Corners 9"/>
          <p:cNvSpPr/>
          <p:nvPr/>
        </p:nvSpPr>
        <p:spPr>
          <a:xfrm>
            <a:off x="3848158" y="3062036"/>
            <a:ext cx="2959768" cy="73392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p:cNvSpPr/>
          <p:nvPr/>
        </p:nvSpPr>
        <p:spPr>
          <a:xfrm>
            <a:off x="1143002" y="3549315"/>
            <a:ext cx="1275347"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/path1</a:t>
            </a:r>
          </a:p>
        </p:txBody>
      </p:sp>
      <p:sp>
        <p:nvSpPr>
          <p:cNvPr id="12" name="Rectangle 11"/>
          <p:cNvSpPr/>
          <p:nvPr/>
        </p:nvSpPr>
        <p:spPr>
          <a:xfrm>
            <a:off x="4102770" y="3547726"/>
            <a:ext cx="1275347"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/path2</a:t>
            </a:r>
          </a:p>
        </p:txBody>
      </p:sp>
      <p:sp>
        <p:nvSpPr>
          <p:cNvPr id="14" name="TextBox 13"/>
          <p:cNvSpPr txBox="1"/>
          <p:nvPr/>
        </p:nvSpPr>
        <p:spPr>
          <a:xfrm>
            <a:off x="780800" y="5876205"/>
            <a:ext cx="1431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dirty="0"/>
              <a:t>/path1/file1</a:t>
            </a:r>
          </a:p>
        </p:txBody>
      </p:sp>
      <p:sp>
        <p:nvSpPr>
          <p:cNvPr id="9" name="Rectangle: Rounded Corners 8"/>
          <p:cNvSpPr/>
          <p:nvPr/>
        </p:nvSpPr>
        <p:spPr>
          <a:xfrm>
            <a:off x="744707" y="4035480"/>
            <a:ext cx="2959768" cy="98506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dirty="0"/>
              <a:t>/path1/file1</a:t>
            </a:r>
          </a:p>
          <a:p>
            <a:r>
              <a:rPr lang="it-IT" dirty="0"/>
              <a:t>/path1/file2</a:t>
            </a:r>
          </a:p>
          <a:p>
            <a:endParaRPr lang="it-IT" dirty="0"/>
          </a:p>
          <a:p>
            <a:endParaRPr lang="it-IT" dirty="0"/>
          </a:p>
        </p:txBody>
      </p:sp>
      <p:sp>
        <p:nvSpPr>
          <p:cNvPr id="13" name="Rectangle 12"/>
          <p:cNvSpPr/>
          <p:nvPr/>
        </p:nvSpPr>
        <p:spPr>
          <a:xfrm>
            <a:off x="1009378" y="4802550"/>
            <a:ext cx="1275347"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/path1</a:t>
            </a:r>
          </a:p>
        </p:txBody>
      </p:sp>
      <p:sp>
        <p:nvSpPr>
          <p:cNvPr id="15" name="TextBox 14"/>
          <p:cNvSpPr txBox="1"/>
          <p:nvPr/>
        </p:nvSpPr>
        <p:spPr>
          <a:xfrm>
            <a:off x="4315328" y="5545529"/>
            <a:ext cx="1431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dirty="0"/>
              <a:t>/path1/file3</a:t>
            </a:r>
          </a:p>
        </p:txBody>
      </p:sp>
      <p:cxnSp>
        <p:nvCxnSpPr>
          <p:cNvPr id="6" name="Connector: Elbow 5"/>
          <p:cNvCxnSpPr>
            <a:stCxn id="15" idx="1"/>
          </p:cNvCxnSpPr>
          <p:nvPr/>
        </p:nvCxnSpPr>
        <p:spPr>
          <a:xfrm rot="10800000">
            <a:off x="3027892" y="3795963"/>
            <a:ext cx="1287437" cy="1934232"/>
          </a:xfrm>
          <a:prstGeom prst="bentConnector2">
            <a:avLst/>
          </a:prstGeom>
          <a:ln w="38100">
            <a:solidFill>
              <a:srgbClr val="1E1E7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p:cNvCxnSpPr>
            <a:stCxn id="14" idx="3"/>
          </p:cNvCxnSpPr>
          <p:nvPr/>
        </p:nvCxnSpPr>
        <p:spPr>
          <a:xfrm flipV="1">
            <a:off x="2212558" y="5020545"/>
            <a:ext cx="422358" cy="1040326"/>
          </a:xfrm>
          <a:prstGeom prst="bentConnector2">
            <a:avLst/>
          </a:prstGeom>
          <a:ln w="38100">
            <a:solidFill>
              <a:srgbClr val="1E1E7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84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Development vs. Deployment</a:t>
            </a:r>
          </a:p>
        </p:txBody>
      </p:sp>
      <p:sp>
        <p:nvSpPr>
          <p:cNvPr id="3" name="Content Placeholder 2"/>
          <p:cNvSpPr>
            <a:spLocks noGrp="1"/>
          </p:cNvSpPr>
          <p:nvPr>
            <p:ph idx="1"/>
          </p:nvPr>
        </p:nvSpPr>
        <p:spPr/>
        <p:txBody>
          <a:bodyPr/>
          <a:lstStyle/>
          <a:p>
            <a:r>
              <a:rPr lang="it-IT" dirty="0"/>
              <a:t>Sofia </a:t>
            </a:r>
            <a:r>
              <a:rPr lang="it-IT" dirty="0" err="1"/>
              <a:t>built</a:t>
            </a:r>
            <a:r>
              <a:rPr lang="it-IT" dirty="0"/>
              <a:t> over an in-</a:t>
            </a:r>
            <a:r>
              <a:rPr lang="it-IT" dirty="0" err="1"/>
              <a:t>house</a:t>
            </a:r>
            <a:r>
              <a:rPr lang="it-IT" dirty="0"/>
              <a:t> source code management </a:t>
            </a:r>
            <a:r>
              <a:rPr lang="it-IT" dirty="0" err="1"/>
              <a:t>system</a:t>
            </a:r>
            <a:r>
              <a:rPr lang="it-IT" dirty="0"/>
              <a:t> </a:t>
            </a:r>
            <a:r>
              <a:rPr lang="it-IT" dirty="0" err="1"/>
              <a:t>based</a:t>
            </a:r>
            <a:r>
              <a:rPr lang="it-IT" dirty="0"/>
              <a:t> on APL component </a:t>
            </a:r>
            <a:r>
              <a:rPr lang="it-IT" dirty="0" err="1"/>
              <a:t>files</a:t>
            </a:r>
            <a:endParaRPr lang="it-IT" dirty="0"/>
          </a:p>
          <a:p>
            <a:r>
              <a:rPr lang="it-IT" dirty="0"/>
              <a:t>Easy to </a:t>
            </a:r>
            <a:r>
              <a:rPr lang="it-IT" dirty="0" err="1"/>
              <a:t>ship</a:t>
            </a:r>
            <a:r>
              <a:rPr lang="it-IT" dirty="0"/>
              <a:t> </a:t>
            </a:r>
            <a:r>
              <a:rPr lang="it-IT" dirty="0" err="1"/>
              <a:t>patches</a:t>
            </a:r>
            <a:r>
              <a:rPr lang="it-IT" dirty="0"/>
              <a:t> to the code</a:t>
            </a:r>
          </a:p>
          <a:p>
            <a:r>
              <a:rPr lang="it-IT" dirty="0" err="1"/>
              <a:t>Not</a:t>
            </a:r>
            <a:r>
              <a:rPr lang="it-IT" dirty="0"/>
              <a:t> so to random </a:t>
            </a:r>
            <a:r>
              <a:rPr lang="it-IT" dirty="0" err="1"/>
              <a:t>files</a:t>
            </a:r>
            <a:r>
              <a:rPr lang="it-IT" dirty="0"/>
              <a:t> on disk</a:t>
            </a:r>
          </a:p>
          <a:p>
            <a:r>
              <a:rPr lang="it-IT" dirty="0" err="1"/>
              <a:t>We</a:t>
            </a:r>
            <a:r>
              <a:rPr lang="it-IT" dirty="0"/>
              <a:t> </a:t>
            </a:r>
            <a:r>
              <a:rPr lang="it-IT" dirty="0" err="1"/>
              <a:t>develop</a:t>
            </a:r>
            <a:r>
              <a:rPr lang="it-IT" dirty="0"/>
              <a:t> the Web Application </a:t>
            </a:r>
            <a:r>
              <a:rPr lang="it-IT" dirty="0" err="1"/>
              <a:t>using</a:t>
            </a:r>
            <a:r>
              <a:rPr lang="it-IT" dirty="0"/>
              <a:t> a </a:t>
            </a:r>
            <a:r>
              <a:rPr lang="it-IT" dirty="0" err="1"/>
              <a:t>Physical</a:t>
            </a:r>
            <a:r>
              <a:rPr lang="it-IT" dirty="0"/>
              <a:t> File System</a:t>
            </a:r>
          </a:p>
          <a:p>
            <a:r>
              <a:rPr lang="it-IT" dirty="0" err="1"/>
              <a:t>Before</a:t>
            </a:r>
            <a:r>
              <a:rPr lang="it-IT" dirty="0"/>
              <a:t> </a:t>
            </a:r>
            <a:r>
              <a:rPr lang="it-IT" dirty="0" err="1"/>
              <a:t>shipping</a:t>
            </a:r>
            <a:r>
              <a:rPr lang="it-IT" dirty="0"/>
              <a:t> </a:t>
            </a:r>
            <a:r>
              <a:rPr lang="it-IT" dirty="0" err="1"/>
              <a:t>we</a:t>
            </a:r>
            <a:r>
              <a:rPr lang="it-IT" dirty="0"/>
              <a:t> </a:t>
            </a:r>
            <a:r>
              <a:rPr lang="it-IT" dirty="0" err="1"/>
              <a:t>build</a:t>
            </a:r>
            <a:r>
              <a:rPr lang="it-IT" dirty="0"/>
              <a:t> a blob and put </a:t>
            </a:r>
            <a:r>
              <a:rPr lang="it-IT" dirty="0" err="1"/>
              <a:t>it</a:t>
            </a:r>
            <a:r>
              <a:rPr lang="it-IT" dirty="0"/>
              <a:t> in the code </a:t>
            </a:r>
            <a:r>
              <a:rPr lang="it-IT" dirty="0" err="1"/>
              <a:t>repository</a:t>
            </a:r>
            <a:endParaRPr lang="it-IT" dirty="0"/>
          </a:p>
        </p:txBody>
      </p:sp>
    </p:spTree>
    <p:extLst>
      <p:ext uri="{BB962C8B-B14F-4D97-AF65-F5344CB8AC3E}">
        <p14:creationId xmlns:p14="http://schemas.microsoft.com/office/powerpoint/2010/main" val="104710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The Web Client</a:t>
            </a:r>
          </a:p>
        </p:txBody>
      </p:sp>
      <p:sp>
        <p:nvSpPr>
          <p:cNvPr id="3" name="Content Placeholder 2"/>
          <p:cNvSpPr>
            <a:spLocks noGrp="1"/>
          </p:cNvSpPr>
          <p:nvPr>
            <p:ph idx="1"/>
          </p:nvPr>
        </p:nvSpPr>
        <p:spPr/>
        <p:txBody>
          <a:bodyPr/>
          <a:lstStyle/>
          <a:p>
            <a:pPr marL="36000" indent="0">
              <a:buNone/>
            </a:pPr>
            <a:r>
              <a:rPr lang="it-IT" strike="sngStrike" dirty="0" err="1"/>
              <a:t>Chromium</a:t>
            </a:r>
            <a:endParaRPr lang="it-IT" strike="sngStrike" dirty="0"/>
          </a:p>
          <a:p>
            <a:pPr marL="36000" indent="0">
              <a:buNone/>
            </a:pPr>
            <a:r>
              <a:rPr lang="it-IT" strike="sngStrike" dirty="0" err="1"/>
              <a:t>Gecko</a:t>
            </a:r>
            <a:endParaRPr lang="it-IT" strike="sngStrike" dirty="0"/>
          </a:p>
          <a:p>
            <a:pPr marL="36000" indent="0">
              <a:buNone/>
            </a:pPr>
            <a:r>
              <a:rPr lang="it-IT" dirty="0"/>
              <a:t>Internet Explorer</a:t>
            </a:r>
          </a:p>
          <a:p>
            <a:r>
              <a:rPr lang="it-IT" dirty="0"/>
              <a:t>The OCX?</a:t>
            </a:r>
          </a:p>
          <a:p>
            <a:r>
              <a:rPr lang="it-IT" dirty="0"/>
              <a:t>The </a:t>
            </a:r>
            <a:r>
              <a:rPr lang="it-IT" dirty="0" err="1"/>
              <a:t>WinForms</a:t>
            </a:r>
            <a:r>
              <a:rPr lang="it-IT" dirty="0"/>
              <a:t> control?</a:t>
            </a:r>
          </a:p>
          <a:p>
            <a:pPr lvl="1"/>
            <a:endParaRPr lang="it-IT" dirty="0"/>
          </a:p>
          <a:p>
            <a:endParaRPr lang="it-IT" dirty="0"/>
          </a:p>
          <a:p>
            <a:pPr marL="0" indent="0">
              <a:buNone/>
            </a:pPr>
            <a:endParaRPr lang="it-IT" dirty="0"/>
          </a:p>
          <a:p>
            <a:endParaRPr lang="it-IT" dirty="0"/>
          </a:p>
        </p:txBody>
      </p:sp>
      <p:pic>
        <p:nvPicPr>
          <p:cNvPr id="2050" name="Picture 2" descr="https://encrypted-tbn2.gstatic.com/images?q=tbn:ANd9GcRRCOYmU8tOB90ZFeo7EKWT6oMpoP6ZivfJdjQ3voz-84BXv5DJ"/>
          <p:cNvPicPr>
            <a:picLocks noChangeAspect="1" noChangeArrowheads="1"/>
          </p:cNvPicPr>
          <p:nvPr/>
        </p:nvPicPr>
        <p:blipFill rotWithShape="1">
          <a:blip r:embed="rId3">
            <a:extLst>
              <a:ext uri="{28A0092B-C50C-407E-A947-70E740481C1C}">
                <a14:useLocalDpi xmlns:a14="http://schemas.microsoft.com/office/drawing/2010/main" val="0"/>
              </a:ext>
            </a:extLst>
          </a:blip>
          <a:srcRect t="-6621" b="8177"/>
          <a:stretch/>
        </p:blipFill>
        <p:spPr bwMode="auto">
          <a:xfrm>
            <a:off x="6204980" y="3681664"/>
            <a:ext cx="2257425" cy="19972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669698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6000" t="13000" r="1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err="1"/>
              <a:t>Versions</a:t>
            </a:r>
            <a:endParaRPr lang="it-IT" dirty="0"/>
          </a:p>
        </p:txBody>
      </p:sp>
      <p:sp>
        <p:nvSpPr>
          <p:cNvPr id="3" name="Content Placeholder 2"/>
          <p:cNvSpPr>
            <a:spLocks noGrp="1"/>
          </p:cNvSpPr>
          <p:nvPr>
            <p:ph idx="1"/>
          </p:nvPr>
        </p:nvSpPr>
        <p:spPr>
          <a:xfrm>
            <a:off x="590243" y="1825625"/>
            <a:ext cx="8402246" cy="4302459"/>
          </a:xfrm>
        </p:spPr>
        <p:txBody>
          <a:bodyPr>
            <a:normAutofit/>
          </a:bodyPr>
          <a:lstStyle/>
          <a:p>
            <a:r>
              <a:rPr lang="it-IT" dirty="0"/>
              <a:t>.NET:  v4.5.x</a:t>
            </a:r>
          </a:p>
          <a:p>
            <a:pPr lvl="1"/>
            <a:r>
              <a:rPr lang="it-IT" dirty="0" err="1"/>
              <a:t>Old</a:t>
            </a:r>
            <a:r>
              <a:rPr lang="it-IT" dirty="0"/>
              <a:t> </a:t>
            </a:r>
            <a:r>
              <a:rPr lang="it-IT" dirty="0" err="1"/>
              <a:t>enough</a:t>
            </a:r>
            <a:endParaRPr lang="it-IT" dirty="0"/>
          </a:p>
          <a:p>
            <a:pPr lvl="1"/>
            <a:r>
              <a:rPr lang="it-IT" dirty="0"/>
              <a:t>Complete </a:t>
            </a:r>
            <a:r>
              <a:rPr lang="it-IT" dirty="0" err="1"/>
              <a:t>enough</a:t>
            </a:r>
            <a:endParaRPr lang="it-IT" dirty="0"/>
          </a:p>
          <a:p>
            <a:pPr marL="457200" lvl="1" indent="0">
              <a:buNone/>
            </a:pPr>
            <a:endParaRPr lang="it-IT" dirty="0"/>
          </a:p>
          <a:p>
            <a:r>
              <a:rPr lang="it-IT" dirty="0"/>
              <a:t>Internet Explorer: v11</a:t>
            </a:r>
          </a:p>
          <a:p>
            <a:pPr lvl="1"/>
            <a:r>
              <a:rPr lang="it-IT" dirty="0"/>
              <a:t>Fast </a:t>
            </a:r>
            <a:r>
              <a:rPr lang="it-IT" dirty="0" err="1"/>
              <a:t>engine</a:t>
            </a:r>
            <a:endParaRPr lang="it-IT" dirty="0"/>
          </a:p>
          <a:p>
            <a:pPr lvl="1"/>
            <a:r>
              <a:rPr lang="it-IT" dirty="0" err="1"/>
              <a:t>Decent</a:t>
            </a:r>
            <a:r>
              <a:rPr lang="it-IT" dirty="0"/>
              <a:t> </a:t>
            </a:r>
            <a:r>
              <a:rPr lang="it-IT" dirty="0" err="1"/>
              <a:t>support</a:t>
            </a:r>
            <a:r>
              <a:rPr lang="it-IT" dirty="0"/>
              <a:t> of </a:t>
            </a:r>
            <a:r>
              <a:rPr lang="it-IT" dirty="0" err="1"/>
              <a:t>various</a:t>
            </a:r>
            <a:r>
              <a:rPr lang="it-IT" dirty="0"/>
              <a:t> Web </a:t>
            </a:r>
            <a:r>
              <a:rPr lang="it-IT" dirty="0" err="1"/>
              <a:t>standards</a:t>
            </a:r>
            <a:endParaRPr lang="it-IT" dirty="0"/>
          </a:p>
          <a:p>
            <a:pPr lvl="1"/>
            <a:r>
              <a:rPr lang="it-IT" dirty="0" err="1"/>
              <a:t>Nothing</a:t>
            </a:r>
            <a:r>
              <a:rPr lang="it-IT" dirty="0"/>
              <a:t> to </a:t>
            </a:r>
            <a:r>
              <a:rPr lang="it-IT" dirty="0" err="1"/>
              <a:t>install</a:t>
            </a:r>
            <a:endParaRPr lang="it-IT" dirty="0"/>
          </a:p>
          <a:p>
            <a:endParaRPr lang="it-IT" dirty="0"/>
          </a:p>
          <a:p>
            <a:pPr marL="0" indent="0">
              <a:buNone/>
            </a:pPr>
            <a:endParaRPr lang="it-IT" dirty="0"/>
          </a:p>
          <a:p>
            <a:endParaRPr lang="it-IT" dirty="0"/>
          </a:p>
        </p:txBody>
      </p:sp>
    </p:spTree>
    <p:extLst>
      <p:ext uri="{BB962C8B-B14F-4D97-AF65-F5344CB8AC3E}">
        <p14:creationId xmlns:p14="http://schemas.microsoft.com/office/powerpoint/2010/main" val="166164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err="1"/>
              <a:t>Run</a:t>
            </a:r>
            <a:endParaRPr lang="it-IT" dirty="0"/>
          </a:p>
        </p:txBody>
      </p:sp>
      <p:sp>
        <p:nvSpPr>
          <p:cNvPr id="3" name="Content Placeholder 2"/>
          <p:cNvSpPr>
            <a:spLocks noGrp="1"/>
          </p:cNvSpPr>
          <p:nvPr>
            <p:ph idx="1"/>
          </p:nvPr>
        </p:nvSpPr>
        <p:spPr/>
        <p:txBody>
          <a:bodyPr/>
          <a:lstStyle/>
          <a:p>
            <a:r>
              <a:rPr lang="it-IT" dirty="0" err="1"/>
              <a:t>Instantiate</a:t>
            </a:r>
            <a:r>
              <a:rPr lang="it-IT" dirty="0"/>
              <a:t> Web Server</a:t>
            </a:r>
          </a:p>
          <a:p>
            <a:r>
              <a:rPr lang="it-IT" dirty="0" err="1"/>
              <a:t>Instantiate</a:t>
            </a:r>
            <a:r>
              <a:rPr lang="it-IT" dirty="0"/>
              <a:t> client </a:t>
            </a:r>
            <a:r>
              <a:rPr lang="it-IT" dirty="0" err="1"/>
              <a:t>as</a:t>
            </a:r>
            <a:r>
              <a:rPr lang="it-IT" dirty="0"/>
              <a:t> a GUI control on a </a:t>
            </a:r>
            <a:r>
              <a:rPr lang="it-IT" dirty="0" err="1"/>
              <a:t>form</a:t>
            </a:r>
            <a:endParaRPr lang="it-IT" dirty="0"/>
          </a:p>
          <a:p>
            <a:r>
              <a:rPr lang="it-IT" dirty="0" err="1"/>
              <a:t>Make</a:t>
            </a:r>
            <a:r>
              <a:rPr lang="it-IT" dirty="0"/>
              <a:t> the client navigate to a URL</a:t>
            </a:r>
          </a:p>
          <a:p>
            <a:r>
              <a:rPr lang="it-IT" dirty="0"/>
              <a:t>Client </a:t>
            </a:r>
            <a:r>
              <a:rPr lang="it-IT" dirty="0" err="1"/>
              <a:t>fires</a:t>
            </a:r>
            <a:r>
              <a:rPr lang="it-IT" dirty="0"/>
              <a:t> HTTP </a:t>
            </a:r>
            <a:r>
              <a:rPr lang="it-IT" dirty="0" err="1"/>
              <a:t>request</a:t>
            </a:r>
            <a:r>
              <a:rPr lang="it-IT" dirty="0"/>
              <a:t> to </a:t>
            </a:r>
            <a:r>
              <a:rPr lang="it-IT" dirty="0" err="1"/>
              <a:t>embedded</a:t>
            </a:r>
            <a:r>
              <a:rPr lang="it-IT" dirty="0"/>
              <a:t> server</a:t>
            </a:r>
          </a:p>
          <a:p>
            <a:r>
              <a:rPr lang="it-IT" dirty="0"/>
              <a:t>Application </a:t>
            </a:r>
            <a:r>
              <a:rPr lang="it-IT" dirty="0" err="1"/>
              <a:t>downloaded</a:t>
            </a:r>
            <a:endParaRPr lang="it-IT" dirty="0"/>
          </a:p>
          <a:p>
            <a:r>
              <a:rPr lang="it-IT" dirty="0"/>
              <a:t>User </a:t>
            </a:r>
            <a:r>
              <a:rPr lang="it-IT" dirty="0" err="1"/>
              <a:t>interacts</a:t>
            </a:r>
            <a:r>
              <a:rPr lang="it-IT" dirty="0"/>
              <a:t> with the </a:t>
            </a:r>
            <a:r>
              <a:rPr lang="it-IT" dirty="0" err="1"/>
              <a:t>form</a:t>
            </a:r>
            <a:r>
              <a:rPr lang="it-IT" dirty="0"/>
              <a:t>:</a:t>
            </a:r>
          </a:p>
          <a:p>
            <a:pPr lvl="1"/>
            <a:r>
              <a:rPr lang="it-IT" dirty="0"/>
              <a:t>Click inside the browser control</a:t>
            </a:r>
          </a:p>
          <a:p>
            <a:pPr lvl="1"/>
            <a:r>
              <a:rPr lang="it-IT" dirty="0"/>
              <a:t>Click </a:t>
            </a:r>
            <a:r>
              <a:rPr lang="it-IT" dirty="0" err="1"/>
              <a:t>outside</a:t>
            </a:r>
            <a:r>
              <a:rPr lang="it-IT" dirty="0"/>
              <a:t> the browser control</a:t>
            </a:r>
          </a:p>
          <a:p>
            <a:pPr lvl="1"/>
            <a:r>
              <a:rPr lang="it-IT" dirty="0" err="1"/>
              <a:t>Print</a:t>
            </a:r>
            <a:r>
              <a:rPr lang="it-IT" dirty="0"/>
              <a:t>/Export</a:t>
            </a:r>
          </a:p>
        </p:txBody>
      </p:sp>
    </p:spTree>
    <p:extLst>
      <p:ext uri="{BB962C8B-B14F-4D97-AF65-F5344CB8AC3E}">
        <p14:creationId xmlns:p14="http://schemas.microsoft.com/office/powerpoint/2010/main" val="305636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Architecture </a:t>
            </a:r>
            <a:r>
              <a:rPr lang="it-IT" dirty="0" err="1"/>
              <a:t>Diagram</a:t>
            </a:r>
            <a:r>
              <a:rPr lang="it-IT" dirty="0"/>
              <a:t> (I)</a:t>
            </a:r>
          </a:p>
        </p:txBody>
      </p:sp>
      <p:grpSp>
        <p:nvGrpSpPr>
          <p:cNvPr id="10" name="APL WS"/>
          <p:cNvGrpSpPr/>
          <p:nvPr/>
        </p:nvGrpSpPr>
        <p:grpSpPr>
          <a:xfrm>
            <a:off x="576263" y="1199006"/>
            <a:ext cx="8416226" cy="4977958"/>
            <a:chOff x="1503947" y="2333897"/>
            <a:chExt cx="6412832" cy="3730019"/>
          </a:xfrm>
        </p:grpSpPr>
        <p:sp>
          <p:nvSpPr>
            <p:cNvPr id="7" name="Rectangle 6"/>
            <p:cNvSpPr/>
            <p:nvPr/>
          </p:nvSpPr>
          <p:spPr>
            <a:xfrm>
              <a:off x="1503947" y="2442411"/>
              <a:ext cx="6412832" cy="3621505"/>
            </a:xfrm>
            <a:prstGeom prst="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p:cNvSpPr/>
            <p:nvPr/>
          </p:nvSpPr>
          <p:spPr>
            <a:xfrm>
              <a:off x="1587005" y="2333897"/>
              <a:ext cx="1173856" cy="412190"/>
            </a:xfrm>
            <a:prstGeom prst="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rgbClr val="1E1E71"/>
                  </a:solidFill>
                </a:rPr>
                <a:t>APL WS</a:t>
              </a:r>
            </a:p>
          </p:txBody>
        </p:sp>
      </p:grpSp>
      <p:grpSp>
        <p:nvGrpSpPr>
          <p:cNvPr id="11" name="GUI Form"/>
          <p:cNvGrpSpPr/>
          <p:nvPr/>
        </p:nvGrpSpPr>
        <p:grpSpPr>
          <a:xfrm>
            <a:off x="3260557" y="1689513"/>
            <a:ext cx="5522495" cy="4350339"/>
            <a:chOff x="1503947" y="2348026"/>
            <a:chExt cx="5863356" cy="3715890"/>
          </a:xfrm>
        </p:grpSpPr>
        <p:sp>
          <p:nvSpPr>
            <p:cNvPr id="12" name="Rectangle: Rounded Corners 11"/>
            <p:cNvSpPr/>
            <p:nvPr/>
          </p:nvSpPr>
          <p:spPr>
            <a:xfrm>
              <a:off x="1503947" y="2442411"/>
              <a:ext cx="5863356" cy="36215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ctangle 12"/>
            <p:cNvSpPr/>
            <p:nvPr/>
          </p:nvSpPr>
          <p:spPr>
            <a:xfrm>
              <a:off x="2218360" y="2348026"/>
              <a:ext cx="2019264" cy="3687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rgbClr val="1E1E71"/>
                  </a:solidFill>
                </a:rPr>
                <a:t>GUI Form</a:t>
              </a:r>
            </a:p>
          </p:txBody>
        </p:sp>
      </p:grpSp>
      <p:grpSp>
        <p:nvGrpSpPr>
          <p:cNvPr id="16" name="OCX"/>
          <p:cNvGrpSpPr/>
          <p:nvPr/>
        </p:nvGrpSpPr>
        <p:grpSpPr>
          <a:xfrm>
            <a:off x="5077325" y="2270750"/>
            <a:ext cx="3585411" cy="3540502"/>
            <a:chOff x="1503945" y="2296818"/>
            <a:chExt cx="5970206" cy="3767098"/>
          </a:xfrm>
        </p:grpSpPr>
        <p:sp>
          <p:nvSpPr>
            <p:cNvPr id="17" name="Rectangle: Rounded Corners 16"/>
            <p:cNvSpPr/>
            <p:nvPr/>
          </p:nvSpPr>
          <p:spPr>
            <a:xfrm>
              <a:off x="1503945" y="2442411"/>
              <a:ext cx="5970206" cy="362150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ctangle 17"/>
            <p:cNvSpPr/>
            <p:nvPr/>
          </p:nvSpPr>
          <p:spPr>
            <a:xfrm>
              <a:off x="2226262" y="2296818"/>
              <a:ext cx="1588457" cy="36872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rgbClr val="1E1E71"/>
                  </a:solidFill>
                </a:rPr>
                <a:t>OCX</a:t>
              </a:r>
              <a:endParaRPr lang="it-IT" sz="2800" dirty="0">
                <a:solidFill>
                  <a:srgbClr val="1E1E71"/>
                </a:solidFill>
              </a:endParaRPr>
            </a:p>
          </p:txBody>
        </p:sp>
      </p:grpSp>
      <p:grpSp>
        <p:nvGrpSpPr>
          <p:cNvPr id="19" name="Web Server"/>
          <p:cNvGrpSpPr/>
          <p:nvPr/>
        </p:nvGrpSpPr>
        <p:grpSpPr>
          <a:xfrm>
            <a:off x="685269" y="4752824"/>
            <a:ext cx="2436933" cy="1287028"/>
            <a:chOff x="1503947" y="2010604"/>
            <a:chExt cx="5863356" cy="4053312"/>
          </a:xfrm>
        </p:grpSpPr>
        <p:sp>
          <p:nvSpPr>
            <p:cNvPr id="20" name="Rectangle 19"/>
            <p:cNvSpPr/>
            <p:nvPr/>
          </p:nvSpPr>
          <p:spPr>
            <a:xfrm>
              <a:off x="1503947" y="2442411"/>
              <a:ext cx="5863356" cy="36215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it-IT" i="1" dirty="0">
                  <a:solidFill>
                    <a:schemeClr val="tx1"/>
                  </a:solidFill>
                </a:rPr>
                <a:t>C#</a:t>
              </a:r>
            </a:p>
          </p:txBody>
        </p:sp>
        <p:sp>
          <p:nvSpPr>
            <p:cNvPr id="21" name="Rectangle 20"/>
            <p:cNvSpPr/>
            <p:nvPr/>
          </p:nvSpPr>
          <p:spPr>
            <a:xfrm>
              <a:off x="1853388" y="2010604"/>
              <a:ext cx="3357238" cy="98408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Web Server</a:t>
              </a:r>
              <a:endParaRPr lang="it-IT" sz="2000" dirty="0">
                <a:solidFill>
                  <a:srgbClr val="1E1E71"/>
                </a:solidFill>
              </a:endParaRPr>
            </a:p>
          </p:txBody>
        </p:sp>
      </p:grpSp>
      <p:grpSp>
        <p:nvGrpSpPr>
          <p:cNvPr id="24" name="DOM"/>
          <p:cNvGrpSpPr/>
          <p:nvPr/>
        </p:nvGrpSpPr>
        <p:grpSpPr>
          <a:xfrm>
            <a:off x="5229726" y="2725396"/>
            <a:ext cx="3252537" cy="1293219"/>
            <a:chOff x="1503947" y="2128327"/>
            <a:chExt cx="5863356" cy="3935589"/>
          </a:xfrm>
        </p:grpSpPr>
        <p:sp>
          <p:nvSpPr>
            <p:cNvPr id="25" name="Rectangle 24"/>
            <p:cNvSpPr/>
            <p:nvPr/>
          </p:nvSpPr>
          <p:spPr>
            <a:xfrm>
              <a:off x="1503947" y="2442411"/>
              <a:ext cx="5863356" cy="362150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Rectangle 25"/>
            <p:cNvSpPr/>
            <p:nvPr/>
          </p:nvSpPr>
          <p:spPr>
            <a:xfrm>
              <a:off x="1691960" y="2128327"/>
              <a:ext cx="2443633" cy="85040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rgbClr val="1E1E71"/>
                  </a:solidFill>
                </a:rPr>
                <a:t>DOM</a:t>
              </a:r>
              <a:endParaRPr lang="it-IT" sz="2800" dirty="0">
                <a:solidFill>
                  <a:srgbClr val="1E1E71"/>
                </a:solidFill>
              </a:endParaRPr>
            </a:p>
          </p:txBody>
        </p:sp>
      </p:grpSp>
      <p:grpSp>
        <p:nvGrpSpPr>
          <p:cNvPr id="27" name="JS"/>
          <p:cNvGrpSpPr/>
          <p:nvPr/>
        </p:nvGrpSpPr>
        <p:grpSpPr>
          <a:xfrm>
            <a:off x="5229726" y="4253299"/>
            <a:ext cx="3252537" cy="1293259"/>
            <a:chOff x="1503947" y="2031581"/>
            <a:chExt cx="5863356" cy="4032335"/>
          </a:xfrm>
        </p:grpSpPr>
        <p:sp>
          <p:nvSpPr>
            <p:cNvPr id="28" name="Rectangle 27"/>
            <p:cNvSpPr/>
            <p:nvPr/>
          </p:nvSpPr>
          <p:spPr>
            <a:xfrm>
              <a:off x="1503947" y="2442411"/>
              <a:ext cx="5863356" cy="362150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Rectangle 28"/>
            <p:cNvSpPr/>
            <p:nvPr/>
          </p:nvSpPr>
          <p:spPr>
            <a:xfrm>
              <a:off x="1691960" y="2031581"/>
              <a:ext cx="2443633" cy="107269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rgbClr val="1E1E71"/>
                  </a:solidFill>
                </a:rPr>
                <a:t>JS</a:t>
              </a:r>
              <a:endParaRPr lang="it-IT" sz="2800" dirty="0">
                <a:solidFill>
                  <a:srgbClr val="1E1E71"/>
                </a:solidFill>
              </a:endParaRPr>
            </a:p>
          </p:txBody>
        </p:sp>
      </p:grpSp>
      <p:sp>
        <p:nvSpPr>
          <p:cNvPr id="32" name="Button 2"/>
          <p:cNvSpPr/>
          <p:nvPr/>
        </p:nvSpPr>
        <p:spPr>
          <a:xfrm>
            <a:off x="3518884" y="2400348"/>
            <a:ext cx="1277525" cy="43475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DO</a:t>
            </a:r>
          </a:p>
        </p:txBody>
      </p:sp>
      <p:sp>
        <p:nvSpPr>
          <p:cNvPr id="33" name="Button 1"/>
          <p:cNvSpPr/>
          <p:nvPr/>
        </p:nvSpPr>
        <p:spPr>
          <a:xfrm>
            <a:off x="3518885" y="2991509"/>
            <a:ext cx="1277525" cy="43749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1E1E71"/>
                </a:solidFill>
              </a:rPr>
              <a:t>Print</a:t>
            </a:r>
            <a:endParaRPr lang="it-IT" dirty="0">
              <a:solidFill>
                <a:srgbClr val="1E1E71"/>
              </a:solidFill>
            </a:endParaRPr>
          </a:p>
        </p:txBody>
      </p:sp>
      <p:grpSp>
        <p:nvGrpSpPr>
          <p:cNvPr id="36" name="Real DOM"/>
          <p:cNvGrpSpPr/>
          <p:nvPr/>
        </p:nvGrpSpPr>
        <p:grpSpPr>
          <a:xfrm>
            <a:off x="5334021" y="3102050"/>
            <a:ext cx="2991832" cy="788616"/>
            <a:chOff x="5334021" y="3102050"/>
            <a:chExt cx="2991832" cy="788616"/>
          </a:xfrm>
        </p:grpSpPr>
        <p:sp>
          <p:nvSpPr>
            <p:cNvPr id="34" name="Rectangle 33"/>
            <p:cNvSpPr/>
            <p:nvPr/>
          </p:nvSpPr>
          <p:spPr>
            <a:xfrm>
              <a:off x="5334021" y="3102050"/>
              <a:ext cx="1671280" cy="7886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HTML</a:t>
              </a:r>
            </a:p>
          </p:txBody>
        </p:sp>
        <p:sp>
          <p:nvSpPr>
            <p:cNvPr id="35" name="Rectangle 34"/>
            <p:cNvSpPr/>
            <p:nvPr/>
          </p:nvSpPr>
          <p:spPr>
            <a:xfrm>
              <a:off x="7014613" y="3102050"/>
              <a:ext cx="1311240" cy="7886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SVG</a:t>
              </a:r>
            </a:p>
          </p:txBody>
        </p:sp>
      </p:grpSp>
      <p:sp>
        <p:nvSpPr>
          <p:cNvPr id="37" name="Button 1"/>
          <p:cNvSpPr/>
          <p:nvPr/>
        </p:nvSpPr>
        <p:spPr>
          <a:xfrm>
            <a:off x="3518884" y="3967189"/>
            <a:ext cx="1277525" cy="184406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1E1E71"/>
                </a:solidFill>
              </a:rPr>
              <a:t>Various</a:t>
            </a:r>
            <a:endParaRPr lang="it-IT" dirty="0">
              <a:solidFill>
                <a:srgbClr val="1E1E71"/>
              </a:solidFill>
            </a:endParaRPr>
          </a:p>
          <a:p>
            <a:pPr algn="ctr"/>
            <a:r>
              <a:rPr lang="it-IT" dirty="0">
                <a:solidFill>
                  <a:srgbClr val="1E1E71"/>
                </a:solidFill>
              </a:rPr>
              <a:t>GUI</a:t>
            </a:r>
          </a:p>
          <a:p>
            <a:pPr algn="ctr"/>
            <a:r>
              <a:rPr lang="it-IT" dirty="0" err="1">
                <a:solidFill>
                  <a:srgbClr val="1E1E71"/>
                </a:solidFill>
              </a:rPr>
              <a:t>Controls</a:t>
            </a:r>
            <a:endParaRPr lang="it-IT" dirty="0">
              <a:solidFill>
                <a:srgbClr val="1E1E71"/>
              </a:solidFill>
            </a:endParaRPr>
          </a:p>
        </p:txBody>
      </p:sp>
      <p:sp>
        <p:nvSpPr>
          <p:cNvPr id="38" name="APL Function 1"/>
          <p:cNvSpPr/>
          <p:nvPr/>
        </p:nvSpPr>
        <p:spPr>
          <a:xfrm>
            <a:off x="685270" y="1997243"/>
            <a:ext cx="2310594" cy="620056"/>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err="1"/>
              <a:t>Function</a:t>
            </a:r>
            <a:r>
              <a:rPr lang="it-IT" dirty="0"/>
              <a:t> 1</a:t>
            </a:r>
          </a:p>
        </p:txBody>
      </p:sp>
      <p:sp>
        <p:nvSpPr>
          <p:cNvPr id="39" name="APL fn 2"/>
          <p:cNvSpPr/>
          <p:nvPr/>
        </p:nvSpPr>
        <p:spPr>
          <a:xfrm>
            <a:off x="683359" y="2752000"/>
            <a:ext cx="2310594" cy="620056"/>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err="1"/>
              <a:t>Function</a:t>
            </a:r>
            <a:r>
              <a:rPr lang="it-IT" dirty="0"/>
              <a:t> 2</a:t>
            </a:r>
          </a:p>
        </p:txBody>
      </p:sp>
      <p:sp>
        <p:nvSpPr>
          <p:cNvPr id="40" name="JS Fn A"/>
          <p:cNvSpPr/>
          <p:nvPr/>
        </p:nvSpPr>
        <p:spPr>
          <a:xfrm>
            <a:off x="5377319" y="4736803"/>
            <a:ext cx="1480681" cy="342334"/>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err="1"/>
              <a:t>Function</a:t>
            </a:r>
            <a:r>
              <a:rPr lang="it-IT" dirty="0"/>
              <a:t> A</a:t>
            </a:r>
          </a:p>
        </p:txBody>
      </p:sp>
      <p:sp>
        <p:nvSpPr>
          <p:cNvPr id="42" name="JS Fn B"/>
          <p:cNvSpPr/>
          <p:nvPr/>
        </p:nvSpPr>
        <p:spPr>
          <a:xfrm>
            <a:off x="5375313" y="5141680"/>
            <a:ext cx="1480681" cy="342334"/>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err="1"/>
              <a:t>Function</a:t>
            </a:r>
            <a:r>
              <a:rPr lang="it-IT" dirty="0"/>
              <a:t> B</a:t>
            </a:r>
          </a:p>
        </p:txBody>
      </p:sp>
    </p:spTree>
    <p:extLst>
      <p:ext uri="{BB962C8B-B14F-4D97-AF65-F5344CB8AC3E}">
        <p14:creationId xmlns:p14="http://schemas.microsoft.com/office/powerpoint/2010/main" val="139316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7" grpId="0" animBg="1"/>
      <p:bldP spid="38" grpId="0" animBg="1"/>
      <p:bldP spid="39" grpId="0" animBg="1"/>
      <p:bldP spid="40" grpId="0"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Internet Explorer API (I)</a:t>
            </a:r>
          </a:p>
        </p:txBody>
      </p:sp>
      <p:sp>
        <p:nvSpPr>
          <p:cNvPr id="3" name="Content Placeholder 2"/>
          <p:cNvSpPr>
            <a:spLocks noGrp="1"/>
          </p:cNvSpPr>
          <p:nvPr>
            <p:ph idx="1"/>
          </p:nvPr>
        </p:nvSpPr>
        <p:spPr/>
        <p:txBody>
          <a:bodyPr>
            <a:normAutofit/>
          </a:bodyPr>
          <a:lstStyle/>
          <a:p>
            <a:pPr marL="0" indent="0">
              <a:buNone/>
            </a:pPr>
            <a:r>
              <a:rPr lang="it-IT" dirty="0"/>
              <a:t>Navigate:</a:t>
            </a:r>
          </a:p>
          <a:p>
            <a:pPr marL="457200" lvl="1" indent="0">
              <a:buNone/>
            </a:pPr>
            <a:r>
              <a:rPr lang="it-IT" dirty="0" err="1">
                <a:solidFill>
                  <a:schemeClr val="tx1">
                    <a:lumMod val="60000"/>
                    <a:lumOff val="40000"/>
                  </a:schemeClr>
                </a:solidFill>
                <a:latin typeface="APL385 Unicode" panose="020B0709000202000203" pitchFamily="49" charset="0"/>
              </a:rPr>
              <a:t>ocx.Navigate⊂URL</a:t>
            </a:r>
            <a:endParaRPr lang="it-IT" dirty="0">
              <a:solidFill>
                <a:schemeClr val="tx1">
                  <a:lumMod val="60000"/>
                  <a:lumOff val="40000"/>
                </a:schemeClr>
              </a:solidFill>
              <a:latin typeface="APL385 Unicode" panose="020B0709000202000203" pitchFamily="49" charset="0"/>
            </a:endParaRPr>
          </a:p>
          <a:p>
            <a:pPr marL="0" indent="0">
              <a:buNone/>
            </a:pPr>
            <a:endParaRPr lang="it-IT" dirty="0"/>
          </a:p>
          <a:p>
            <a:pPr marL="0" indent="0">
              <a:buNone/>
            </a:pPr>
            <a:r>
              <a:rPr lang="it-IT" dirty="0" err="1"/>
              <a:t>Refresh</a:t>
            </a:r>
            <a:r>
              <a:rPr lang="it-IT" dirty="0"/>
              <a:t>:</a:t>
            </a:r>
          </a:p>
          <a:p>
            <a:pPr marL="457200" lvl="1" indent="0">
              <a:buNone/>
            </a:pPr>
            <a:r>
              <a:rPr lang="it-IT" dirty="0">
                <a:solidFill>
                  <a:schemeClr val="tx1">
                    <a:lumMod val="60000"/>
                    <a:lumOff val="40000"/>
                  </a:schemeClr>
                </a:solidFill>
                <a:latin typeface="APL385 Unicode" panose="020B0709000202000203" pitchFamily="49" charset="0"/>
              </a:rPr>
              <a:t>REFRESH_NORMAL←0</a:t>
            </a:r>
          </a:p>
          <a:p>
            <a:pPr marL="457200" lvl="1" indent="0">
              <a:buNone/>
            </a:pPr>
            <a:r>
              <a:rPr lang="it-IT" dirty="0">
                <a:solidFill>
                  <a:schemeClr val="tx1">
                    <a:lumMod val="60000"/>
                    <a:lumOff val="40000"/>
                  </a:schemeClr>
                </a:solidFill>
                <a:latin typeface="APL385 Unicode" panose="020B0709000202000203" pitchFamily="49" charset="0"/>
              </a:rPr>
              <a:t>REFRESH_IFEXPIRED←1</a:t>
            </a:r>
          </a:p>
          <a:p>
            <a:pPr marL="457200" lvl="1" indent="0">
              <a:buNone/>
            </a:pPr>
            <a:r>
              <a:rPr lang="it-IT" dirty="0">
                <a:solidFill>
                  <a:schemeClr val="tx1">
                    <a:lumMod val="60000"/>
                    <a:lumOff val="40000"/>
                  </a:schemeClr>
                </a:solidFill>
                <a:latin typeface="APL385 Unicode" panose="020B0709000202000203" pitchFamily="49" charset="0"/>
              </a:rPr>
              <a:t>REFRESH_COMPLETELY←3</a:t>
            </a:r>
          </a:p>
          <a:p>
            <a:pPr marL="457200" lvl="1" indent="0">
              <a:buNone/>
            </a:pPr>
            <a:r>
              <a:rPr lang="it-IT" dirty="0">
                <a:solidFill>
                  <a:schemeClr val="tx1">
                    <a:lumMod val="60000"/>
                    <a:lumOff val="40000"/>
                  </a:schemeClr>
                </a:solidFill>
                <a:latin typeface="APL385 Unicode" panose="020B0709000202000203" pitchFamily="49" charset="0"/>
              </a:rPr>
              <a:t>ocx.Refresh2⍎'REFRESH_',mode</a:t>
            </a:r>
          </a:p>
          <a:p>
            <a:pPr marL="457200" lvl="1" indent="0">
              <a:buNone/>
            </a:pPr>
            <a:endParaRPr lang="it-IT" dirty="0"/>
          </a:p>
        </p:txBody>
      </p:sp>
    </p:spTree>
    <p:extLst>
      <p:ext uri="{BB962C8B-B14F-4D97-AF65-F5344CB8AC3E}">
        <p14:creationId xmlns:p14="http://schemas.microsoft.com/office/powerpoint/2010/main" val="1038690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err="1"/>
              <a:t>Interaction</a:t>
            </a:r>
            <a:endParaRPr lang="it-IT" dirty="0"/>
          </a:p>
        </p:txBody>
      </p:sp>
      <p:sp>
        <p:nvSpPr>
          <p:cNvPr id="3" name="Content Placeholder 2"/>
          <p:cNvSpPr>
            <a:spLocks noGrp="1"/>
          </p:cNvSpPr>
          <p:nvPr>
            <p:ph idx="1"/>
          </p:nvPr>
        </p:nvSpPr>
        <p:spPr/>
        <p:txBody>
          <a:bodyPr/>
          <a:lstStyle/>
          <a:p>
            <a:r>
              <a:rPr lang="it-IT" dirty="0"/>
              <a:t>Web Application </a:t>
            </a:r>
            <a:r>
              <a:rPr lang="it-IT" dirty="0" err="1"/>
              <a:t>talks</a:t>
            </a:r>
            <a:r>
              <a:rPr lang="it-IT" dirty="0"/>
              <a:t> to </a:t>
            </a:r>
            <a:r>
              <a:rPr lang="it-IT" dirty="0" err="1"/>
              <a:t>workspace</a:t>
            </a:r>
            <a:r>
              <a:rPr lang="it-IT" dirty="0"/>
              <a:t> hosting </a:t>
            </a:r>
            <a:r>
              <a:rPr lang="it-IT" dirty="0" err="1"/>
              <a:t>it</a:t>
            </a:r>
            <a:r>
              <a:rPr lang="it-IT" dirty="0"/>
              <a:t>:</a:t>
            </a:r>
          </a:p>
          <a:p>
            <a:pPr lvl="1"/>
            <a:r>
              <a:rPr lang="it-IT" dirty="0"/>
              <a:t>HTTP </a:t>
            </a:r>
            <a:r>
              <a:rPr lang="it-IT" dirty="0" err="1"/>
              <a:t>Get</a:t>
            </a:r>
            <a:endParaRPr lang="it-IT" dirty="0"/>
          </a:p>
          <a:p>
            <a:pPr lvl="1"/>
            <a:r>
              <a:rPr lang="it-IT" dirty="0"/>
              <a:t>HTTP Post</a:t>
            </a:r>
          </a:p>
          <a:p>
            <a:r>
              <a:rPr lang="it-IT" dirty="0"/>
              <a:t>APL to </a:t>
            </a:r>
            <a:r>
              <a:rPr lang="it-IT" dirty="0" err="1"/>
              <a:t>talks</a:t>
            </a:r>
            <a:r>
              <a:rPr lang="it-IT" dirty="0"/>
              <a:t> web </a:t>
            </a:r>
            <a:r>
              <a:rPr lang="it-IT" dirty="0" err="1"/>
              <a:t>application</a:t>
            </a:r>
            <a:r>
              <a:rPr lang="it-IT" dirty="0"/>
              <a:t> </a:t>
            </a:r>
            <a:r>
              <a:rPr lang="it-IT" dirty="0" err="1"/>
              <a:t>running</a:t>
            </a:r>
            <a:r>
              <a:rPr lang="it-IT" dirty="0"/>
              <a:t> in browser:</a:t>
            </a:r>
          </a:p>
          <a:p>
            <a:pPr lvl="1"/>
            <a:r>
              <a:rPr lang="it-IT" dirty="0"/>
              <a:t>JS code </a:t>
            </a:r>
            <a:r>
              <a:rPr lang="it-IT" dirty="0" err="1"/>
              <a:t>injection</a:t>
            </a:r>
            <a:r>
              <a:rPr lang="it-IT" dirty="0"/>
              <a:t> via </a:t>
            </a:r>
            <a:r>
              <a:rPr lang="it-IT" dirty="0" err="1"/>
              <a:t>IE’s</a:t>
            </a:r>
            <a:r>
              <a:rPr lang="it-IT" dirty="0"/>
              <a:t> «</a:t>
            </a:r>
            <a:r>
              <a:rPr lang="it-IT" dirty="0" err="1"/>
              <a:t>eval</a:t>
            </a:r>
            <a:r>
              <a:rPr lang="it-IT" dirty="0"/>
              <a:t>»</a:t>
            </a:r>
          </a:p>
        </p:txBody>
      </p:sp>
    </p:spTree>
    <p:extLst>
      <p:ext uri="{BB962C8B-B14F-4D97-AF65-F5344CB8AC3E}">
        <p14:creationId xmlns:p14="http://schemas.microsoft.com/office/powerpoint/2010/main" val="473499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https://www.apl.it/img/banner_sofia.png"/>
          <p:cNvPicPr>
            <a:picLocks noChangeAspect="1" noChangeArrowheads="1"/>
          </p:cNvPicPr>
          <p:nvPr/>
        </p:nvPicPr>
        <p:blipFill rotWithShape="1">
          <a:blip r:embed="rId3">
            <a:extLst>
              <a:ext uri="{28A0092B-C50C-407E-A947-70E740481C1C}">
                <a14:useLocalDpi xmlns:a14="http://schemas.microsoft.com/office/drawing/2010/main" val="0"/>
              </a:ext>
            </a:extLst>
          </a:blip>
          <a:srcRect l="-92" r="7879"/>
          <a:stretch/>
        </p:blipFill>
        <p:spPr bwMode="auto">
          <a:xfrm>
            <a:off x="2088980" y="4179659"/>
            <a:ext cx="6838451" cy="1924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365126"/>
            <a:ext cx="7886700" cy="1325563"/>
          </a:xfrm>
        </p:spPr>
        <p:txBody>
          <a:bodyPr>
            <a:normAutofit/>
          </a:bodyPr>
          <a:lstStyle/>
          <a:p>
            <a:r>
              <a:rPr lang="it-IT" dirty="0"/>
              <a:t>Sofia</a:t>
            </a:r>
          </a:p>
        </p:txBody>
      </p:sp>
      <p:sp>
        <p:nvSpPr>
          <p:cNvPr id="3" name="Content Placeholder 2"/>
          <p:cNvSpPr>
            <a:spLocks noGrp="1"/>
          </p:cNvSpPr>
          <p:nvPr>
            <p:ph idx="1"/>
          </p:nvPr>
        </p:nvSpPr>
        <p:spPr>
          <a:xfrm>
            <a:off x="628650" y="1608101"/>
            <a:ext cx="8298781" cy="2843583"/>
          </a:xfrm>
        </p:spPr>
        <p:txBody>
          <a:bodyPr>
            <a:normAutofit/>
          </a:bodyPr>
          <a:lstStyle/>
          <a:p>
            <a:r>
              <a:rPr lang="it-IT" sz="2600" dirty="0" err="1"/>
              <a:t>Sofía</a:t>
            </a:r>
            <a:r>
              <a:rPr lang="it-IT" sz="2600" dirty="0"/>
              <a:t>: </a:t>
            </a:r>
            <a:r>
              <a:rPr lang="it-IT" sz="2600" b="1" dirty="0" err="1"/>
              <a:t>SO</a:t>
            </a:r>
            <a:r>
              <a:rPr lang="it-IT" sz="2600" dirty="0" err="1"/>
              <a:t>ftware</a:t>
            </a:r>
            <a:r>
              <a:rPr lang="it-IT" sz="2600" dirty="0"/>
              <a:t> </a:t>
            </a:r>
            <a:r>
              <a:rPr lang="it-IT" sz="2600" b="1" dirty="0" err="1"/>
              <a:t>FI</a:t>
            </a:r>
            <a:r>
              <a:rPr lang="it-IT" sz="2600" dirty="0" err="1"/>
              <a:t>nanziario</a:t>
            </a:r>
            <a:r>
              <a:rPr lang="it-IT" sz="2600" dirty="0"/>
              <a:t> </a:t>
            </a:r>
            <a:r>
              <a:rPr lang="it-IT" sz="2600" b="1" dirty="0"/>
              <a:t>A</a:t>
            </a:r>
            <a:r>
              <a:rPr lang="it-IT" sz="2600" dirty="0"/>
              <a:t>PL…</a:t>
            </a:r>
          </a:p>
          <a:p>
            <a:r>
              <a:rPr lang="it-IT" sz="2600" dirty="0"/>
              <a:t>…and the </a:t>
            </a:r>
            <a:r>
              <a:rPr lang="it-IT" sz="2600" dirty="0" err="1"/>
              <a:t>name</a:t>
            </a:r>
            <a:r>
              <a:rPr lang="it-IT" sz="2600" dirty="0"/>
              <a:t> of a woman</a:t>
            </a:r>
          </a:p>
          <a:p>
            <a:r>
              <a:rPr lang="it-IT" sz="2600" dirty="0"/>
              <a:t>Portfolio Management System</a:t>
            </a:r>
          </a:p>
          <a:p>
            <a:r>
              <a:rPr lang="it-IT" sz="2600" dirty="0"/>
              <a:t>20+ </a:t>
            </a:r>
            <a:r>
              <a:rPr lang="it-IT" sz="2600" dirty="0" err="1"/>
              <a:t>years</a:t>
            </a:r>
            <a:r>
              <a:rPr lang="it-IT" sz="2600" dirty="0"/>
              <a:t> </a:t>
            </a:r>
            <a:r>
              <a:rPr lang="it-IT" sz="2600" i="1" dirty="0" err="1"/>
              <a:t>young</a:t>
            </a:r>
            <a:endParaRPr lang="it-IT" sz="2600" i="1" dirty="0"/>
          </a:p>
        </p:txBody>
      </p:sp>
    </p:spTree>
    <p:extLst>
      <p:ext uri="{BB962C8B-B14F-4D97-AF65-F5344CB8AC3E}">
        <p14:creationId xmlns:p14="http://schemas.microsoft.com/office/powerpoint/2010/main" val="3758137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Architecture </a:t>
            </a:r>
            <a:r>
              <a:rPr lang="it-IT" dirty="0" err="1"/>
              <a:t>Diagram</a:t>
            </a:r>
            <a:r>
              <a:rPr lang="it-IT" dirty="0"/>
              <a:t> (I)</a:t>
            </a:r>
          </a:p>
        </p:txBody>
      </p:sp>
      <p:grpSp>
        <p:nvGrpSpPr>
          <p:cNvPr id="10" name="APL WS"/>
          <p:cNvGrpSpPr/>
          <p:nvPr/>
        </p:nvGrpSpPr>
        <p:grpSpPr>
          <a:xfrm>
            <a:off x="576263" y="1199006"/>
            <a:ext cx="8416226" cy="4977958"/>
            <a:chOff x="1503947" y="2333897"/>
            <a:chExt cx="6412832" cy="3730019"/>
          </a:xfrm>
        </p:grpSpPr>
        <p:sp>
          <p:nvSpPr>
            <p:cNvPr id="7" name="Rectangle 6"/>
            <p:cNvSpPr/>
            <p:nvPr/>
          </p:nvSpPr>
          <p:spPr>
            <a:xfrm>
              <a:off x="1503947" y="2442411"/>
              <a:ext cx="6412832" cy="3621505"/>
            </a:xfrm>
            <a:prstGeom prst="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p:cNvSpPr/>
            <p:nvPr/>
          </p:nvSpPr>
          <p:spPr>
            <a:xfrm>
              <a:off x="1587005" y="2333897"/>
              <a:ext cx="1173856" cy="412190"/>
            </a:xfrm>
            <a:prstGeom prst="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rgbClr val="1E1E71"/>
                  </a:solidFill>
                </a:rPr>
                <a:t>APL WS</a:t>
              </a:r>
            </a:p>
          </p:txBody>
        </p:sp>
      </p:grpSp>
      <p:grpSp>
        <p:nvGrpSpPr>
          <p:cNvPr id="11" name="GUI Form"/>
          <p:cNvGrpSpPr/>
          <p:nvPr/>
        </p:nvGrpSpPr>
        <p:grpSpPr>
          <a:xfrm>
            <a:off x="3260557" y="1689513"/>
            <a:ext cx="5522495" cy="4350339"/>
            <a:chOff x="1503947" y="2348026"/>
            <a:chExt cx="5863356" cy="3715890"/>
          </a:xfrm>
        </p:grpSpPr>
        <p:sp>
          <p:nvSpPr>
            <p:cNvPr id="12" name="Rectangle: Rounded Corners 11"/>
            <p:cNvSpPr/>
            <p:nvPr/>
          </p:nvSpPr>
          <p:spPr>
            <a:xfrm>
              <a:off x="1503947" y="2442411"/>
              <a:ext cx="5863356" cy="36215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ctangle 12"/>
            <p:cNvSpPr/>
            <p:nvPr/>
          </p:nvSpPr>
          <p:spPr>
            <a:xfrm>
              <a:off x="2218360" y="2348026"/>
              <a:ext cx="2019264" cy="3687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rgbClr val="1E1E71"/>
                  </a:solidFill>
                </a:rPr>
                <a:t>GUI Form</a:t>
              </a:r>
            </a:p>
          </p:txBody>
        </p:sp>
      </p:grpSp>
      <p:grpSp>
        <p:nvGrpSpPr>
          <p:cNvPr id="16" name="OCX"/>
          <p:cNvGrpSpPr/>
          <p:nvPr/>
        </p:nvGrpSpPr>
        <p:grpSpPr>
          <a:xfrm>
            <a:off x="5077325" y="2270750"/>
            <a:ext cx="3585411" cy="3540502"/>
            <a:chOff x="1503945" y="2296818"/>
            <a:chExt cx="5970206" cy="3767098"/>
          </a:xfrm>
        </p:grpSpPr>
        <p:sp>
          <p:nvSpPr>
            <p:cNvPr id="17" name="Rectangle: Rounded Corners 16"/>
            <p:cNvSpPr/>
            <p:nvPr/>
          </p:nvSpPr>
          <p:spPr>
            <a:xfrm>
              <a:off x="1503945" y="2442411"/>
              <a:ext cx="5970206" cy="362150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ctangle 17"/>
            <p:cNvSpPr/>
            <p:nvPr/>
          </p:nvSpPr>
          <p:spPr>
            <a:xfrm>
              <a:off x="2226262" y="2296818"/>
              <a:ext cx="1588457" cy="36872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rgbClr val="1E1E71"/>
                  </a:solidFill>
                </a:rPr>
                <a:t>OCX</a:t>
              </a:r>
              <a:endParaRPr lang="it-IT" sz="2800" dirty="0">
                <a:solidFill>
                  <a:srgbClr val="1E1E71"/>
                </a:solidFill>
              </a:endParaRPr>
            </a:p>
          </p:txBody>
        </p:sp>
      </p:grpSp>
      <p:grpSp>
        <p:nvGrpSpPr>
          <p:cNvPr id="19" name="Web Server"/>
          <p:cNvGrpSpPr/>
          <p:nvPr/>
        </p:nvGrpSpPr>
        <p:grpSpPr>
          <a:xfrm>
            <a:off x="685269" y="4752824"/>
            <a:ext cx="2436933" cy="1287028"/>
            <a:chOff x="1503947" y="2010604"/>
            <a:chExt cx="5863356" cy="4053312"/>
          </a:xfrm>
        </p:grpSpPr>
        <p:sp>
          <p:nvSpPr>
            <p:cNvPr id="20" name="Rectangle 19"/>
            <p:cNvSpPr/>
            <p:nvPr/>
          </p:nvSpPr>
          <p:spPr>
            <a:xfrm>
              <a:off x="1503947" y="2442411"/>
              <a:ext cx="5863356" cy="36215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it-IT" i="1" dirty="0">
                  <a:solidFill>
                    <a:schemeClr val="tx1"/>
                  </a:solidFill>
                </a:rPr>
                <a:t>C#</a:t>
              </a:r>
            </a:p>
          </p:txBody>
        </p:sp>
        <p:sp>
          <p:nvSpPr>
            <p:cNvPr id="21" name="Rectangle 20"/>
            <p:cNvSpPr/>
            <p:nvPr/>
          </p:nvSpPr>
          <p:spPr>
            <a:xfrm>
              <a:off x="1853388" y="2010604"/>
              <a:ext cx="3357238" cy="98408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Web Server</a:t>
              </a:r>
              <a:endParaRPr lang="it-IT" sz="2000" dirty="0">
                <a:solidFill>
                  <a:srgbClr val="1E1E71"/>
                </a:solidFill>
              </a:endParaRPr>
            </a:p>
          </p:txBody>
        </p:sp>
      </p:grpSp>
      <p:grpSp>
        <p:nvGrpSpPr>
          <p:cNvPr id="24" name="DOM"/>
          <p:cNvGrpSpPr/>
          <p:nvPr/>
        </p:nvGrpSpPr>
        <p:grpSpPr>
          <a:xfrm>
            <a:off x="5229726" y="2725396"/>
            <a:ext cx="3252537" cy="1293219"/>
            <a:chOff x="1503947" y="2128327"/>
            <a:chExt cx="5863356" cy="3935589"/>
          </a:xfrm>
        </p:grpSpPr>
        <p:sp>
          <p:nvSpPr>
            <p:cNvPr id="25" name="Rectangle 24"/>
            <p:cNvSpPr/>
            <p:nvPr/>
          </p:nvSpPr>
          <p:spPr>
            <a:xfrm>
              <a:off x="1503947" y="2442411"/>
              <a:ext cx="5863356" cy="362150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Rectangle 25"/>
            <p:cNvSpPr/>
            <p:nvPr/>
          </p:nvSpPr>
          <p:spPr>
            <a:xfrm>
              <a:off x="1691960" y="2128327"/>
              <a:ext cx="2443633" cy="85040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rgbClr val="1E1E71"/>
                  </a:solidFill>
                </a:rPr>
                <a:t>DOM</a:t>
              </a:r>
              <a:endParaRPr lang="it-IT" sz="2800" dirty="0">
                <a:solidFill>
                  <a:srgbClr val="1E1E71"/>
                </a:solidFill>
              </a:endParaRPr>
            </a:p>
          </p:txBody>
        </p:sp>
      </p:grpSp>
      <p:grpSp>
        <p:nvGrpSpPr>
          <p:cNvPr id="27" name="JS"/>
          <p:cNvGrpSpPr/>
          <p:nvPr/>
        </p:nvGrpSpPr>
        <p:grpSpPr>
          <a:xfrm>
            <a:off x="5229726" y="4253299"/>
            <a:ext cx="3252537" cy="1293259"/>
            <a:chOff x="1503947" y="2031581"/>
            <a:chExt cx="5863356" cy="4032335"/>
          </a:xfrm>
        </p:grpSpPr>
        <p:sp>
          <p:nvSpPr>
            <p:cNvPr id="28" name="Rectangle 27"/>
            <p:cNvSpPr/>
            <p:nvPr/>
          </p:nvSpPr>
          <p:spPr>
            <a:xfrm>
              <a:off x="1503947" y="2442411"/>
              <a:ext cx="5863356" cy="362150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Rectangle 28"/>
            <p:cNvSpPr/>
            <p:nvPr/>
          </p:nvSpPr>
          <p:spPr>
            <a:xfrm>
              <a:off x="1691960" y="2031581"/>
              <a:ext cx="2443633" cy="107269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rgbClr val="1E1E71"/>
                  </a:solidFill>
                </a:rPr>
                <a:t>JS</a:t>
              </a:r>
              <a:endParaRPr lang="it-IT" sz="2800" dirty="0">
                <a:solidFill>
                  <a:srgbClr val="1E1E71"/>
                </a:solidFill>
              </a:endParaRPr>
            </a:p>
          </p:txBody>
        </p:sp>
      </p:grpSp>
      <p:sp>
        <p:nvSpPr>
          <p:cNvPr id="32" name="Button 2"/>
          <p:cNvSpPr/>
          <p:nvPr/>
        </p:nvSpPr>
        <p:spPr>
          <a:xfrm>
            <a:off x="3518884" y="2400348"/>
            <a:ext cx="1277525" cy="43475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DO</a:t>
            </a:r>
          </a:p>
        </p:txBody>
      </p:sp>
      <p:sp>
        <p:nvSpPr>
          <p:cNvPr id="33" name="Button 1"/>
          <p:cNvSpPr/>
          <p:nvPr/>
        </p:nvSpPr>
        <p:spPr>
          <a:xfrm>
            <a:off x="3518885" y="2991509"/>
            <a:ext cx="1277525" cy="43749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1E1E71"/>
                </a:solidFill>
              </a:rPr>
              <a:t>Print</a:t>
            </a:r>
            <a:endParaRPr lang="it-IT" dirty="0">
              <a:solidFill>
                <a:srgbClr val="1E1E71"/>
              </a:solidFill>
            </a:endParaRPr>
          </a:p>
        </p:txBody>
      </p:sp>
      <p:grpSp>
        <p:nvGrpSpPr>
          <p:cNvPr id="36" name="Real DOM"/>
          <p:cNvGrpSpPr/>
          <p:nvPr/>
        </p:nvGrpSpPr>
        <p:grpSpPr>
          <a:xfrm>
            <a:off x="5334021" y="3102050"/>
            <a:ext cx="2991832" cy="788616"/>
            <a:chOff x="5334021" y="3102050"/>
            <a:chExt cx="2991832" cy="788616"/>
          </a:xfrm>
        </p:grpSpPr>
        <p:sp>
          <p:nvSpPr>
            <p:cNvPr id="34" name="Rectangle 33"/>
            <p:cNvSpPr/>
            <p:nvPr/>
          </p:nvSpPr>
          <p:spPr>
            <a:xfrm>
              <a:off x="5334021" y="3102050"/>
              <a:ext cx="1671280" cy="7886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HTML</a:t>
              </a:r>
            </a:p>
          </p:txBody>
        </p:sp>
        <p:sp>
          <p:nvSpPr>
            <p:cNvPr id="35" name="Rectangle 34"/>
            <p:cNvSpPr/>
            <p:nvPr/>
          </p:nvSpPr>
          <p:spPr>
            <a:xfrm>
              <a:off x="7014613" y="3102050"/>
              <a:ext cx="1311240" cy="7886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SVG</a:t>
              </a:r>
            </a:p>
          </p:txBody>
        </p:sp>
      </p:grpSp>
      <p:sp>
        <p:nvSpPr>
          <p:cNvPr id="37" name="Button 1"/>
          <p:cNvSpPr/>
          <p:nvPr/>
        </p:nvSpPr>
        <p:spPr>
          <a:xfrm>
            <a:off x="3518884" y="3967189"/>
            <a:ext cx="1277525" cy="184406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1E1E71"/>
                </a:solidFill>
              </a:rPr>
              <a:t>Various</a:t>
            </a:r>
            <a:endParaRPr lang="it-IT" dirty="0">
              <a:solidFill>
                <a:srgbClr val="1E1E71"/>
              </a:solidFill>
            </a:endParaRPr>
          </a:p>
          <a:p>
            <a:pPr algn="ctr"/>
            <a:r>
              <a:rPr lang="it-IT" dirty="0">
                <a:solidFill>
                  <a:srgbClr val="1E1E71"/>
                </a:solidFill>
              </a:rPr>
              <a:t>GUI</a:t>
            </a:r>
          </a:p>
          <a:p>
            <a:pPr algn="ctr"/>
            <a:r>
              <a:rPr lang="it-IT" dirty="0" err="1">
                <a:solidFill>
                  <a:srgbClr val="1E1E71"/>
                </a:solidFill>
              </a:rPr>
              <a:t>Controls</a:t>
            </a:r>
            <a:endParaRPr lang="it-IT" dirty="0">
              <a:solidFill>
                <a:srgbClr val="1E1E71"/>
              </a:solidFill>
            </a:endParaRPr>
          </a:p>
        </p:txBody>
      </p:sp>
      <p:sp>
        <p:nvSpPr>
          <p:cNvPr id="38" name="APL Function 1"/>
          <p:cNvSpPr/>
          <p:nvPr/>
        </p:nvSpPr>
        <p:spPr>
          <a:xfrm>
            <a:off x="685270" y="1997243"/>
            <a:ext cx="2310594" cy="620056"/>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err="1"/>
              <a:t>Function</a:t>
            </a:r>
            <a:r>
              <a:rPr lang="it-IT" dirty="0"/>
              <a:t> 1</a:t>
            </a:r>
          </a:p>
        </p:txBody>
      </p:sp>
      <p:sp>
        <p:nvSpPr>
          <p:cNvPr id="39" name="APL fn 2"/>
          <p:cNvSpPr/>
          <p:nvPr/>
        </p:nvSpPr>
        <p:spPr>
          <a:xfrm>
            <a:off x="683359" y="2752000"/>
            <a:ext cx="2310594" cy="620056"/>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err="1"/>
              <a:t>Function</a:t>
            </a:r>
            <a:r>
              <a:rPr lang="it-IT" dirty="0"/>
              <a:t> 2</a:t>
            </a:r>
          </a:p>
        </p:txBody>
      </p:sp>
      <p:sp>
        <p:nvSpPr>
          <p:cNvPr id="40" name="JS Fn A"/>
          <p:cNvSpPr/>
          <p:nvPr/>
        </p:nvSpPr>
        <p:spPr>
          <a:xfrm>
            <a:off x="5377319" y="4736803"/>
            <a:ext cx="1480681" cy="342334"/>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err="1"/>
              <a:t>Function</a:t>
            </a:r>
            <a:r>
              <a:rPr lang="it-IT" dirty="0"/>
              <a:t> A</a:t>
            </a:r>
          </a:p>
        </p:txBody>
      </p:sp>
      <p:sp>
        <p:nvSpPr>
          <p:cNvPr id="42" name="JS Fn B"/>
          <p:cNvSpPr/>
          <p:nvPr/>
        </p:nvSpPr>
        <p:spPr>
          <a:xfrm>
            <a:off x="5375313" y="5141680"/>
            <a:ext cx="1480681" cy="342334"/>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err="1"/>
              <a:t>Function</a:t>
            </a:r>
            <a:r>
              <a:rPr lang="it-IT" dirty="0"/>
              <a:t> B</a:t>
            </a:r>
          </a:p>
        </p:txBody>
      </p:sp>
    </p:spTree>
    <p:extLst>
      <p:ext uri="{BB962C8B-B14F-4D97-AF65-F5344CB8AC3E}">
        <p14:creationId xmlns:p14="http://schemas.microsoft.com/office/powerpoint/2010/main" val="214488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32"/>
                                        </p:tgtEl>
                                        <p:attrNameLst>
                                          <p:attrName>style.color</p:attrName>
                                        </p:attrNameLst>
                                      </p:cBhvr>
                                      <p:to>
                                        <a:srgbClr val="C9FCFF"/>
                                      </p:to>
                                    </p:animClr>
                                    <p:animClr clrSpc="rgb" dir="cw">
                                      <p:cBhvr>
                                        <p:cTn id="7" dur="500" autoRev="1" fill="remove"/>
                                        <p:tgtEl>
                                          <p:spTgt spid="32"/>
                                        </p:tgtEl>
                                        <p:attrNameLst>
                                          <p:attrName>fillcolor</p:attrName>
                                        </p:attrNameLst>
                                      </p:cBhvr>
                                      <p:to>
                                        <a:srgbClr val="C9FCFF"/>
                                      </p:to>
                                    </p:animClr>
                                    <p:set>
                                      <p:cBhvr>
                                        <p:cTn id="8" dur="500" autoRev="1" fill="remove"/>
                                        <p:tgtEl>
                                          <p:spTgt spid="32"/>
                                        </p:tgtEl>
                                        <p:attrNameLst>
                                          <p:attrName>fill.type</p:attrName>
                                        </p:attrNameLst>
                                      </p:cBhvr>
                                      <p:to>
                                        <p:strVal val="solid"/>
                                      </p:to>
                                    </p:set>
                                    <p:set>
                                      <p:cBhvr>
                                        <p:cTn id="9" dur="500" autoRev="1" fill="remove"/>
                                        <p:tgtEl>
                                          <p:spTgt spid="32"/>
                                        </p:tgtEl>
                                        <p:attrNameLst>
                                          <p:attrName>fill.on</p:attrName>
                                        </p:attrNameLst>
                                      </p:cBhvr>
                                      <p:to>
                                        <p:strVal val="true"/>
                                      </p:to>
                                    </p:set>
                                  </p:childTnLst>
                                </p:cTn>
                              </p:par>
                              <p:par>
                                <p:cTn id="10" presetID="10" presetClass="emph" presetSubtype="0" fill="hold" grpId="1" nodeType="withEffect">
                                  <p:stCondLst>
                                    <p:cond delay="0"/>
                                  </p:stCondLst>
                                  <p:childTnLst>
                                    <p:anim calcmode="discrete" valueType="str">
                                      <p:cBhvr override="childStyle">
                                        <p:cTn id="11" dur="2000" fill="hold"/>
                                        <p:tgtEl>
                                          <p:spTgt spid="3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Internet Explorer API (II)</a:t>
            </a:r>
          </a:p>
        </p:txBody>
      </p:sp>
      <p:sp>
        <p:nvSpPr>
          <p:cNvPr id="3" name="Content Placeholder 2"/>
          <p:cNvSpPr>
            <a:spLocks noGrp="1"/>
          </p:cNvSpPr>
          <p:nvPr>
            <p:ph idx="1"/>
          </p:nvPr>
        </p:nvSpPr>
        <p:spPr/>
        <p:txBody>
          <a:bodyPr>
            <a:normAutofit/>
          </a:bodyPr>
          <a:lstStyle/>
          <a:p>
            <a:pPr marL="0" indent="0">
              <a:buNone/>
            </a:pPr>
            <a:r>
              <a:rPr lang="it-IT" dirty="0" err="1"/>
              <a:t>Inject</a:t>
            </a:r>
            <a:r>
              <a:rPr lang="it-IT" dirty="0"/>
              <a:t> JS:</a:t>
            </a:r>
          </a:p>
          <a:p>
            <a:pPr marL="457200" lvl="1" indent="0">
              <a:buNone/>
            </a:pPr>
            <a:r>
              <a:rPr lang="it-IT" dirty="0" err="1">
                <a:solidFill>
                  <a:schemeClr val="tx1">
                    <a:lumMod val="60000"/>
                    <a:lumOff val="40000"/>
                  </a:schemeClr>
                </a:solidFill>
                <a:latin typeface="APL385 Unicode" panose="020B0709000202000203" pitchFamily="49" charset="0"/>
              </a:rPr>
              <a:t>ocx.Document.parentWindow.eval</a:t>
            </a:r>
            <a:r>
              <a:rPr lang="it-IT" dirty="0">
                <a:solidFill>
                  <a:schemeClr val="tx1">
                    <a:lumMod val="60000"/>
                    <a:lumOff val="40000"/>
                  </a:schemeClr>
                </a:solidFill>
                <a:latin typeface="APL385 Unicode" panose="020B0709000202000203" pitchFamily="49" charset="0"/>
              </a:rPr>
              <a:t> </a:t>
            </a:r>
            <a:r>
              <a:rPr lang="it-IT" dirty="0" err="1">
                <a:solidFill>
                  <a:schemeClr val="tx1">
                    <a:lumMod val="60000"/>
                    <a:lumOff val="40000"/>
                  </a:schemeClr>
                </a:solidFill>
                <a:latin typeface="APL385 Unicode" panose="020B0709000202000203" pitchFamily="49" charset="0"/>
              </a:rPr>
              <a:t>jsCode</a:t>
            </a:r>
            <a:endParaRPr lang="it-IT" dirty="0">
              <a:solidFill>
                <a:schemeClr val="tx1">
                  <a:lumMod val="60000"/>
                  <a:lumOff val="40000"/>
                </a:schemeClr>
              </a:solidFill>
            </a:endParaRPr>
          </a:p>
          <a:p>
            <a:pPr marL="457200" lvl="1" indent="0">
              <a:buNone/>
            </a:pPr>
            <a:endParaRPr lang="it-IT" dirty="0"/>
          </a:p>
          <a:p>
            <a:pPr marL="0" indent="0">
              <a:buNone/>
            </a:pPr>
            <a:r>
              <a:rPr lang="it-IT" dirty="0" err="1"/>
              <a:t>jsCode</a:t>
            </a:r>
            <a:r>
              <a:rPr lang="it-IT" dirty="0"/>
              <a:t> can be </a:t>
            </a:r>
            <a:r>
              <a:rPr lang="it-IT" dirty="0" err="1"/>
              <a:t>any</a:t>
            </a:r>
            <a:r>
              <a:rPr lang="it-IT" dirty="0"/>
              <a:t> JavaScript </a:t>
            </a:r>
            <a:r>
              <a:rPr lang="it-IT" dirty="0" err="1"/>
              <a:t>program</a:t>
            </a:r>
            <a:r>
              <a:rPr lang="it-IT" dirty="0"/>
              <a:t>: </a:t>
            </a:r>
          </a:p>
          <a:p>
            <a:r>
              <a:rPr lang="it-IT" dirty="0"/>
              <a:t>a (global) </a:t>
            </a:r>
            <a:r>
              <a:rPr lang="it-IT" dirty="0" err="1"/>
              <a:t>variable</a:t>
            </a:r>
            <a:r>
              <a:rPr lang="it-IT" dirty="0"/>
              <a:t> </a:t>
            </a:r>
            <a:r>
              <a:rPr lang="it-IT" dirty="0" err="1"/>
              <a:t>assignment</a:t>
            </a:r>
            <a:endParaRPr lang="it-IT" dirty="0"/>
          </a:p>
          <a:p>
            <a:r>
              <a:rPr lang="it-IT" dirty="0"/>
              <a:t>a subroutine call</a:t>
            </a:r>
          </a:p>
          <a:p>
            <a:r>
              <a:rPr lang="it-IT" dirty="0"/>
              <a:t>a </a:t>
            </a:r>
            <a:r>
              <a:rPr lang="it-IT" dirty="0" err="1"/>
              <a:t>function</a:t>
            </a:r>
            <a:r>
              <a:rPr lang="it-IT" dirty="0"/>
              <a:t> call…</a:t>
            </a:r>
          </a:p>
        </p:txBody>
      </p:sp>
    </p:spTree>
    <p:extLst>
      <p:ext uri="{BB962C8B-B14F-4D97-AF65-F5344CB8AC3E}">
        <p14:creationId xmlns:p14="http://schemas.microsoft.com/office/powerpoint/2010/main" val="1456468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.NET </a:t>
            </a:r>
            <a:r>
              <a:rPr lang="it-IT" dirty="0" err="1"/>
              <a:t>callbacks</a:t>
            </a:r>
            <a:endParaRPr lang="it-IT" dirty="0"/>
          </a:p>
        </p:txBody>
      </p:sp>
      <p:sp>
        <p:nvSpPr>
          <p:cNvPr id="3" name="Content Placeholder 2"/>
          <p:cNvSpPr>
            <a:spLocks noGrp="1"/>
          </p:cNvSpPr>
          <p:nvPr>
            <p:ph idx="1"/>
          </p:nvPr>
        </p:nvSpPr>
        <p:spPr/>
        <p:txBody>
          <a:bodyPr/>
          <a:lstStyle/>
          <a:p>
            <a:pPr marL="36000" indent="0">
              <a:buNone/>
            </a:pPr>
            <a:r>
              <a:rPr lang="it-IT" dirty="0" err="1"/>
              <a:t>When</a:t>
            </a:r>
            <a:r>
              <a:rPr lang="it-IT" dirty="0"/>
              <a:t> .NET </a:t>
            </a:r>
            <a:r>
              <a:rPr lang="it-IT" dirty="0" err="1"/>
              <a:t>calls</a:t>
            </a:r>
            <a:r>
              <a:rPr lang="it-IT" dirty="0"/>
              <a:t> home, </a:t>
            </a:r>
            <a:r>
              <a:rPr lang="it-IT" dirty="0" err="1"/>
              <a:t>it</a:t>
            </a:r>
            <a:r>
              <a:rPr lang="it-IT" dirty="0"/>
              <a:t> can do so on </a:t>
            </a:r>
            <a:r>
              <a:rPr lang="it-IT" dirty="0" err="1"/>
              <a:t>any</a:t>
            </a:r>
            <a:r>
              <a:rPr lang="it-IT" dirty="0"/>
              <a:t> </a:t>
            </a:r>
            <a:r>
              <a:rPr lang="it-IT" dirty="0" err="1"/>
              <a:t>thread</a:t>
            </a:r>
            <a:r>
              <a:rPr lang="it-IT" dirty="0"/>
              <a:t>, </a:t>
            </a:r>
            <a:r>
              <a:rPr lang="it-IT" dirty="0" err="1"/>
              <a:t>within</a:t>
            </a:r>
            <a:r>
              <a:rPr lang="it-IT" dirty="0"/>
              <a:t> </a:t>
            </a:r>
            <a:r>
              <a:rPr lang="it-IT" dirty="0" err="1"/>
              <a:t>any</a:t>
            </a:r>
            <a:r>
              <a:rPr lang="it-IT" dirty="0"/>
              <a:t> Dyalog </a:t>
            </a:r>
            <a:r>
              <a:rPr lang="it-IT" dirty="0" err="1"/>
              <a:t>APL’s</a:t>
            </a:r>
            <a:r>
              <a:rPr lang="it-IT" dirty="0"/>
              <a:t> </a:t>
            </a:r>
            <a:r>
              <a:rPr lang="it-IT" dirty="0" err="1"/>
              <a:t>thread</a:t>
            </a:r>
            <a:r>
              <a:rPr lang="it-IT" dirty="0"/>
              <a:t>, </a:t>
            </a:r>
            <a:r>
              <a:rPr lang="it-IT" dirty="0" err="1"/>
              <a:t>including</a:t>
            </a:r>
            <a:r>
              <a:rPr lang="it-IT" dirty="0"/>
              <a:t> brand new </a:t>
            </a:r>
            <a:r>
              <a:rPr lang="it-IT" dirty="0" err="1"/>
              <a:t>threads</a:t>
            </a:r>
            <a:r>
              <a:rPr lang="it-IT" dirty="0"/>
              <a:t> </a:t>
            </a:r>
            <a:r>
              <a:rPr lang="it-IT" dirty="0" err="1"/>
              <a:t>without</a:t>
            </a:r>
            <a:r>
              <a:rPr lang="it-IT" dirty="0"/>
              <a:t> </a:t>
            </a:r>
            <a:r>
              <a:rPr lang="it-IT" dirty="0" err="1"/>
              <a:t>stack</a:t>
            </a:r>
            <a:r>
              <a:rPr lang="it-IT" dirty="0"/>
              <a:t>. </a:t>
            </a:r>
          </a:p>
          <a:p>
            <a:pPr marL="36000" indent="0">
              <a:buNone/>
            </a:pPr>
            <a:r>
              <a:rPr lang="it-IT" dirty="0"/>
              <a:t>How </a:t>
            </a:r>
            <a:r>
              <a:rPr lang="it-IT" dirty="0" err="1"/>
              <a:t>about</a:t>
            </a:r>
            <a:r>
              <a:rPr lang="it-IT" dirty="0"/>
              <a:t> </a:t>
            </a:r>
            <a:r>
              <a:rPr lang="it-IT" dirty="0" err="1"/>
              <a:t>local</a:t>
            </a:r>
            <a:r>
              <a:rPr lang="it-IT" dirty="0"/>
              <a:t> </a:t>
            </a:r>
            <a:r>
              <a:rPr lang="it-IT" dirty="0" err="1"/>
              <a:t>variables</a:t>
            </a:r>
            <a:r>
              <a:rPr lang="it-IT" dirty="0"/>
              <a:t>? </a:t>
            </a:r>
          </a:p>
          <a:p>
            <a:pPr marL="36000" indent="0">
              <a:buNone/>
            </a:pPr>
            <a:r>
              <a:rPr lang="it-IT" dirty="0"/>
              <a:t>Re-</a:t>
            </a:r>
            <a:r>
              <a:rPr lang="it-IT" dirty="0" err="1"/>
              <a:t>enqueue</a:t>
            </a:r>
            <a:r>
              <a:rPr lang="it-IT" dirty="0"/>
              <a:t> </a:t>
            </a:r>
            <a:r>
              <a:rPr lang="it-IT" dirty="0" err="1"/>
              <a:t>all</a:t>
            </a:r>
            <a:r>
              <a:rPr lang="it-IT" dirty="0"/>
              <a:t> </a:t>
            </a:r>
            <a:r>
              <a:rPr lang="it-IT" dirty="0" err="1"/>
              <a:t>requests</a:t>
            </a:r>
            <a:r>
              <a:rPr lang="it-IT" dirty="0"/>
              <a:t> in a FIFO </a:t>
            </a:r>
            <a:r>
              <a:rPr lang="it-IT" dirty="0" err="1"/>
              <a:t>queue</a:t>
            </a:r>
            <a:r>
              <a:rPr lang="it-IT" dirty="0"/>
              <a:t> with </a:t>
            </a:r>
            <a:r>
              <a:rPr lang="it-IT" dirty="0" err="1"/>
              <a:t>known</a:t>
            </a:r>
            <a:r>
              <a:rPr lang="it-IT" dirty="0"/>
              <a:t> </a:t>
            </a:r>
            <a:r>
              <a:rPr lang="it-IT" dirty="0" err="1"/>
              <a:t>stack</a:t>
            </a:r>
            <a:r>
              <a:rPr lang="it-IT" dirty="0"/>
              <a:t>.</a:t>
            </a:r>
          </a:p>
        </p:txBody>
      </p:sp>
    </p:spTree>
    <p:extLst>
      <p:ext uri="{BB962C8B-B14F-4D97-AF65-F5344CB8AC3E}">
        <p14:creationId xmlns:p14="http://schemas.microsoft.com/office/powerpoint/2010/main" val="267406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Development and Debugging</a:t>
            </a:r>
          </a:p>
        </p:txBody>
      </p:sp>
      <p:sp>
        <p:nvSpPr>
          <p:cNvPr id="3" name="Content Placeholder 2"/>
          <p:cNvSpPr>
            <a:spLocks noGrp="1"/>
          </p:cNvSpPr>
          <p:nvPr>
            <p:ph idx="1"/>
          </p:nvPr>
        </p:nvSpPr>
        <p:spPr/>
        <p:txBody>
          <a:bodyPr>
            <a:normAutofit lnSpcReduction="10000"/>
          </a:bodyPr>
          <a:lstStyle/>
          <a:p>
            <a:pPr marL="36000" indent="0">
              <a:buNone/>
            </a:pPr>
            <a:r>
              <a:rPr lang="it-IT" dirty="0"/>
              <a:t>Development:</a:t>
            </a:r>
          </a:p>
          <a:p>
            <a:r>
              <a:rPr lang="it-IT" dirty="0" err="1"/>
              <a:t>External</a:t>
            </a:r>
            <a:r>
              <a:rPr lang="it-IT" dirty="0"/>
              <a:t> </a:t>
            </a:r>
            <a:r>
              <a:rPr lang="it-IT" dirty="0" err="1"/>
              <a:t>editors</a:t>
            </a:r>
            <a:endParaRPr lang="it-IT" dirty="0"/>
          </a:p>
          <a:p>
            <a:r>
              <a:rPr lang="it-IT" dirty="0" err="1"/>
              <a:t>Resources</a:t>
            </a:r>
            <a:r>
              <a:rPr lang="it-IT" dirty="0"/>
              <a:t> on </a:t>
            </a:r>
            <a:r>
              <a:rPr lang="it-IT" dirty="0" err="1"/>
              <a:t>physical</a:t>
            </a:r>
            <a:r>
              <a:rPr lang="it-IT" dirty="0"/>
              <a:t> </a:t>
            </a:r>
            <a:r>
              <a:rPr lang="it-IT" dirty="0" err="1"/>
              <a:t>filesystem</a:t>
            </a:r>
            <a:endParaRPr lang="it-IT" dirty="0"/>
          </a:p>
          <a:p>
            <a:r>
              <a:rPr lang="it-IT" dirty="0" err="1"/>
              <a:t>Static</a:t>
            </a:r>
            <a:r>
              <a:rPr lang="it-IT" dirty="0"/>
              <a:t> data</a:t>
            </a:r>
          </a:p>
          <a:p>
            <a:r>
              <a:rPr lang="it-IT" dirty="0" err="1"/>
              <a:t>External</a:t>
            </a:r>
            <a:r>
              <a:rPr lang="it-IT" dirty="0"/>
              <a:t> Web Server</a:t>
            </a:r>
          </a:p>
          <a:p>
            <a:r>
              <a:rPr lang="it-IT" dirty="0"/>
              <a:t>Random Web browser (</a:t>
            </a:r>
            <a:r>
              <a:rPr lang="it-IT" dirty="0" err="1"/>
              <a:t>modern</a:t>
            </a:r>
            <a:r>
              <a:rPr lang="it-IT" dirty="0"/>
              <a:t> </a:t>
            </a:r>
            <a:r>
              <a:rPr lang="it-IT" dirty="0" err="1"/>
              <a:t>devtools</a:t>
            </a:r>
            <a:r>
              <a:rPr lang="it-IT" dirty="0"/>
              <a:t> are </a:t>
            </a:r>
            <a:r>
              <a:rPr lang="it-IT" dirty="0" err="1"/>
              <a:t>good</a:t>
            </a:r>
            <a:r>
              <a:rPr lang="it-IT" dirty="0"/>
              <a:t>!)</a:t>
            </a:r>
          </a:p>
          <a:p>
            <a:pPr marL="36000" indent="0">
              <a:buNone/>
            </a:pPr>
            <a:r>
              <a:rPr lang="it-IT" dirty="0"/>
              <a:t>Debugging in </a:t>
            </a:r>
            <a:r>
              <a:rPr lang="it-IT" dirty="0" err="1"/>
              <a:t>context</a:t>
            </a:r>
            <a:r>
              <a:rPr lang="it-IT" dirty="0"/>
              <a:t>:</a:t>
            </a:r>
          </a:p>
          <a:p>
            <a:r>
              <a:rPr lang="it-IT" dirty="0" err="1"/>
              <a:t>tricky</a:t>
            </a:r>
            <a:r>
              <a:rPr lang="it-IT" dirty="0"/>
              <a:t> </a:t>
            </a:r>
            <a:r>
              <a:rPr lang="it-IT" dirty="0" err="1"/>
              <a:t>because</a:t>
            </a:r>
            <a:r>
              <a:rPr lang="it-IT" dirty="0"/>
              <a:t> IE </a:t>
            </a:r>
            <a:r>
              <a:rPr lang="it-IT" dirty="0" err="1"/>
              <a:t>as</a:t>
            </a:r>
            <a:r>
              <a:rPr lang="it-IT" dirty="0"/>
              <a:t> OCX </a:t>
            </a:r>
            <a:r>
              <a:rPr lang="it-IT" dirty="0" err="1"/>
              <a:t>does</a:t>
            </a:r>
            <a:r>
              <a:rPr lang="it-IT" dirty="0"/>
              <a:t> </a:t>
            </a:r>
            <a:r>
              <a:rPr lang="it-IT" dirty="0" err="1"/>
              <a:t>not</a:t>
            </a:r>
            <a:r>
              <a:rPr lang="it-IT" dirty="0"/>
              <a:t> </a:t>
            </a:r>
            <a:r>
              <a:rPr lang="it-IT" dirty="0" err="1"/>
              <a:t>expose</a:t>
            </a:r>
            <a:r>
              <a:rPr lang="it-IT" dirty="0"/>
              <a:t> </a:t>
            </a:r>
            <a:r>
              <a:rPr lang="it-IT" dirty="0" err="1"/>
              <a:t>devtools</a:t>
            </a:r>
            <a:r>
              <a:rPr lang="it-IT" dirty="0"/>
              <a:t>! </a:t>
            </a:r>
          </a:p>
          <a:p>
            <a:r>
              <a:rPr lang="it-IT" dirty="0"/>
              <a:t>welcome back «</a:t>
            </a:r>
            <a:r>
              <a:rPr lang="it-IT" i="1" dirty="0" err="1"/>
              <a:t>Print</a:t>
            </a:r>
            <a:r>
              <a:rPr lang="it-IT" i="1" dirty="0"/>
              <a:t>»</a:t>
            </a:r>
            <a:r>
              <a:rPr lang="it-IT" dirty="0"/>
              <a:t> </a:t>
            </a:r>
            <a:r>
              <a:rPr lang="it-IT" dirty="0" err="1"/>
              <a:t>debugging</a:t>
            </a:r>
            <a:endParaRPr lang="it-IT" dirty="0"/>
          </a:p>
        </p:txBody>
      </p:sp>
    </p:spTree>
    <p:extLst>
      <p:ext uri="{BB962C8B-B14F-4D97-AF65-F5344CB8AC3E}">
        <p14:creationId xmlns:p14="http://schemas.microsoft.com/office/powerpoint/2010/main" val="68675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err="1"/>
              <a:t>Trick</a:t>
            </a:r>
            <a:endParaRPr lang="it-IT" dirty="0"/>
          </a:p>
        </p:txBody>
      </p:sp>
      <p:sp>
        <p:nvSpPr>
          <p:cNvPr id="4" name="TextBox 3"/>
          <p:cNvSpPr txBox="1"/>
          <p:nvPr/>
        </p:nvSpPr>
        <p:spPr>
          <a:xfrm>
            <a:off x="576263" y="1172453"/>
            <a:ext cx="8416226" cy="1107996"/>
          </a:xfrm>
          <a:prstGeom prst="rect">
            <a:avLst/>
          </a:prstGeom>
          <a:noFill/>
        </p:spPr>
        <p:txBody>
          <a:bodyPr wrap="square" rtlCol="0">
            <a:spAutoFit/>
          </a:bodyPr>
          <a:lstStyle/>
          <a:p>
            <a:r>
              <a:rPr lang="it-IT" sz="6600" dirty="0">
                <a:latin typeface="Lucida Console" panose="020B0609040504020204" pitchFamily="49" charset="0"/>
              </a:rPr>
              <a:t>X-UA-Compatible</a:t>
            </a:r>
          </a:p>
        </p:txBody>
      </p:sp>
      <p:pic>
        <p:nvPicPr>
          <p:cNvPr id="3074" name="Picture 2" descr="http://markonphp.com/media/uploads/2014/06/simple_http_respon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729" y="2486527"/>
            <a:ext cx="4457700" cy="381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680305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err="1"/>
              <a:t>Print</a:t>
            </a:r>
            <a:r>
              <a:rPr lang="it-IT" dirty="0"/>
              <a:t>/Export</a:t>
            </a:r>
          </a:p>
        </p:txBody>
      </p:sp>
      <p:sp>
        <p:nvSpPr>
          <p:cNvPr id="5" name="Title 1"/>
          <p:cNvSpPr txBox="1">
            <a:spLocks/>
          </p:cNvSpPr>
          <p:nvPr/>
        </p:nvSpPr>
        <p:spPr>
          <a:xfrm>
            <a:off x="250825" y="392149"/>
            <a:ext cx="8741664" cy="558187"/>
          </a:xfrm>
          <a:prstGeom prst="rect">
            <a:avLst/>
          </a:prstGeom>
          <a:ln>
            <a:noFill/>
          </a:ln>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4000" b="1" kern="1200">
                <a:solidFill>
                  <a:srgbClr val="002060"/>
                </a:solidFill>
                <a:latin typeface="Calibri" panose="020F0502020204030204" pitchFamily="34" charset="0"/>
                <a:ea typeface="+mj-ea"/>
                <a:cs typeface="Calibri" panose="020F0502020204030204" pitchFamily="34" charset="0"/>
              </a:defRPr>
            </a:lvl1pPr>
          </a:lstStyle>
          <a:p>
            <a:r>
              <a:rPr lang="it-IT" dirty="0" err="1"/>
              <a:t>PhantomJS</a:t>
            </a:r>
            <a:endParaRPr lang="it-IT" dirty="0"/>
          </a:p>
        </p:txBody>
      </p:sp>
    </p:spTree>
    <p:extLst>
      <p:ext uri="{BB962C8B-B14F-4D97-AF65-F5344CB8AC3E}">
        <p14:creationId xmlns:p14="http://schemas.microsoft.com/office/powerpoint/2010/main" val="348393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1100"/>
                                        <p:tgtEl>
                                          <p:spTgt spid="2"/>
                                        </p:tgtEl>
                                        <p:attrNameLst>
                                          <p:attrName>ppt_x</p:attrName>
                                        </p:attrNameLst>
                                      </p:cBhvr>
                                      <p:tavLst>
                                        <p:tav tm="0">
                                          <p:val>
                                            <p:strVal val="ppt_x"/>
                                          </p:val>
                                        </p:tav>
                                        <p:tav tm="100000">
                                          <p:val>
                                            <p:strVal val="0-ppt_w/2"/>
                                          </p:val>
                                        </p:tav>
                                      </p:tavLst>
                                    </p:anim>
                                    <p:anim calcmode="lin" valueType="num">
                                      <p:cBhvr additive="base">
                                        <p:cTn id="7" dur="1100"/>
                                        <p:tgtEl>
                                          <p:spTgt spid="2"/>
                                        </p:tgtEl>
                                        <p:attrNameLst>
                                          <p:attrName>ppt_y</p:attrName>
                                        </p:attrNameLst>
                                      </p:cBhvr>
                                      <p:tavLst>
                                        <p:tav tm="0">
                                          <p:val>
                                            <p:strVal val="ppt_y"/>
                                          </p:val>
                                        </p:tav>
                                        <p:tav tm="100000">
                                          <p:val>
                                            <p:strVal val="ppt_y"/>
                                          </p:val>
                                        </p:tav>
                                      </p:tavLst>
                                    </p:anim>
                                    <p:set>
                                      <p:cBhvr>
                                        <p:cTn id="8" dur="1" fill="hold">
                                          <p:stCondLst>
                                            <p:cond delay="1099"/>
                                          </p:stCondLst>
                                        </p:cTn>
                                        <p:tgtEl>
                                          <p:spTgt spid="2"/>
                                        </p:tgtEl>
                                        <p:attrNameLst>
                                          <p:attrName>style.visibility</p:attrName>
                                        </p:attrNameLst>
                                      </p:cBhvr>
                                      <p:to>
                                        <p:strVal val="hidden"/>
                                      </p:to>
                                    </p:set>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100" fill="hold"/>
                                        <p:tgtEl>
                                          <p:spTgt spid="5"/>
                                        </p:tgtEl>
                                        <p:attrNameLst>
                                          <p:attrName>ppt_x</p:attrName>
                                        </p:attrNameLst>
                                      </p:cBhvr>
                                      <p:tavLst>
                                        <p:tav tm="0">
                                          <p:val>
                                            <p:strVal val="1+#ppt_w/2"/>
                                          </p:val>
                                        </p:tav>
                                        <p:tav tm="100000">
                                          <p:val>
                                            <p:strVal val="#ppt_x"/>
                                          </p:val>
                                        </p:tav>
                                      </p:tavLst>
                                    </p:anim>
                                    <p:anim calcmode="lin" valueType="num">
                                      <p:cBhvr additive="base">
                                        <p:cTn id="12"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078" y="3570371"/>
            <a:ext cx="4499437" cy="27723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normAutofit fontScale="90000"/>
          </a:bodyPr>
          <a:lstStyle/>
          <a:p>
            <a:r>
              <a:rPr lang="it-IT" dirty="0" err="1"/>
              <a:t>PhantomJS</a:t>
            </a:r>
            <a:br>
              <a:rPr lang="it-IT" dirty="0"/>
            </a:br>
            <a:endParaRPr lang="it-IT" dirty="0"/>
          </a:p>
        </p:txBody>
      </p:sp>
      <p:sp>
        <p:nvSpPr>
          <p:cNvPr id="3" name="Content Placeholder 2"/>
          <p:cNvSpPr>
            <a:spLocks noGrp="1"/>
          </p:cNvSpPr>
          <p:nvPr>
            <p:ph idx="1"/>
          </p:nvPr>
        </p:nvSpPr>
        <p:spPr>
          <a:xfrm>
            <a:off x="1383632" y="1730544"/>
            <a:ext cx="6797842" cy="1698456"/>
          </a:xfrm>
        </p:spPr>
        <p:txBody>
          <a:bodyPr>
            <a:normAutofit fontScale="92500"/>
          </a:bodyPr>
          <a:lstStyle/>
          <a:p>
            <a:pPr marL="36000" indent="0">
              <a:buNone/>
            </a:pPr>
            <a:r>
              <a:rPr lang="en-US" i="1" dirty="0" err="1"/>
              <a:t>PhantomJS</a:t>
            </a:r>
            <a:r>
              <a:rPr lang="en-US" i="1" dirty="0"/>
              <a:t> is a headless </a:t>
            </a:r>
            <a:r>
              <a:rPr lang="en-US" i="1" dirty="0" err="1"/>
              <a:t>WebKit</a:t>
            </a:r>
            <a:r>
              <a:rPr lang="en-US" i="1" dirty="0"/>
              <a:t> scriptable with a JavaScript API. It has fast and native support for various web standards: DOM handling, CSS selector, JSON, Canvas, and SVG.</a:t>
            </a:r>
            <a:endParaRPr lang="it-IT" i="1" dirty="0"/>
          </a:p>
        </p:txBody>
      </p:sp>
      <p:sp>
        <p:nvSpPr>
          <p:cNvPr id="4" name="Content Placeholder 2"/>
          <p:cNvSpPr txBox="1">
            <a:spLocks/>
          </p:cNvSpPr>
          <p:nvPr/>
        </p:nvSpPr>
        <p:spPr>
          <a:xfrm>
            <a:off x="749954" y="1589173"/>
            <a:ext cx="762000" cy="950494"/>
          </a:xfrm>
          <a:prstGeom prst="rect">
            <a:avLst/>
          </a:prstGeom>
        </p:spPr>
        <p:txBody>
          <a:bodyPr vert="horz" lIns="91440" tIns="45720" rIns="91440" bIns="45720" rtlCol="0">
            <a:noAutofit/>
          </a:bodyPr>
          <a:lstStyle>
            <a:lvl1pPr marL="396000" indent="-360000" algn="l" defTabSz="914400" rtl="0" eaLnBrk="1" latinLnBrk="0" hangingPunct="1">
              <a:lnSpc>
                <a:spcPct val="90000"/>
              </a:lnSpc>
              <a:spcBef>
                <a:spcPts val="1000"/>
              </a:spcBef>
              <a:buSzPct val="140000"/>
              <a:buFont typeface="APL385 Unicode" panose="020B0709000202000203" pitchFamily="49" charset="0"/>
              <a:buChar char="⋆"/>
              <a:defRPr sz="2800" kern="1200">
                <a:solidFill>
                  <a:srgbClr val="1E1E71"/>
                </a:solidFill>
                <a:latin typeface="+mn-lt"/>
                <a:ea typeface="+mn-ea"/>
                <a:cs typeface="+mn-cs"/>
              </a:defRPr>
            </a:lvl1pPr>
            <a:lvl2pPr marL="685800" indent="-228600" algn="l" defTabSz="914400" rtl="0" eaLnBrk="1" latinLnBrk="0" hangingPunct="1">
              <a:lnSpc>
                <a:spcPct val="90000"/>
              </a:lnSpc>
              <a:spcBef>
                <a:spcPts val="500"/>
              </a:spcBef>
              <a:buSzPct val="140000"/>
              <a:buFont typeface="APL385 Unicode" panose="020B0709000202000203" pitchFamily="49" charset="0"/>
              <a:buChar char="⋆"/>
              <a:defRPr sz="2400" kern="1200">
                <a:solidFill>
                  <a:srgbClr val="1E1E71"/>
                </a:solidFill>
                <a:latin typeface="+mn-lt"/>
                <a:ea typeface="+mn-ea"/>
                <a:cs typeface="+mn-cs"/>
              </a:defRPr>
            </a:lvl2pPr>
            <a:lvl3pPr marL="1143000" indent="-228600" algn="l" defTabSz="914400" rtl="0" eaLnBrk="1" latinLnBrk="0" hangingPunct="1">
              <a:lnSpc>
                <a:spcPct val="90000"/>
              </a:lnSpc>
              <a:spcBef>
                <a:spcPts val="500"/>
              </a:spcBef>
              <a:buSzPct val="140000"/>
              <a:buFont typeface="APL385 Unicode" panose="020B0709000202000203" pitchFamily="49" charset="0"/>
              <a:buChar char="⋆"/>
              <a:defRPr sz="2000" kern="1200">
                <a:solidFill>
                  <a:srgbClr val="1E1E71"/>
                </a:solidFill>
                <a:latin typeface="+mn-lt"/>
                <a:ea typeface="+mn-ea"/>
                <a:cs typeface="+mn-cs"/>
              </a:defRPr>
            </a:lvl3pPr>
            <a:lvl4pPr marL="16002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4pPr>
            <a:lvl5pPr marL="20574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buFont typeface="APL385 Unicode" panose="020B0709000202000203" pitchFamily="49" charset="0"/>
              <a:buNone/>
            </a:pPr>
            <a:r>
              <a:rPr lang="en-US" sz="6600" dirty="0"/>
              <a:t>“</a:t>
            </a:r>
            <a:endParaRPr lang="it-IT" sz="6600" dirty="0"/>
          </a:p>
        </p:txBody>
      </p:sp>
      <p:sp>
        <p:nvSpPr>
          <p:cNvPr id="5" name="Content Placeholder 2"/>
          <p:cNvSpPr txBox="1">
            <a:spLocks/>
          </p:cNvSpPr>
          <p:nvPr/>
        </p:nvSpPr>
        <p:spPr>
          <a:xfrm>
            <a:off x="8181474" y="2863517"/>
            <a:ext cx="762000" cy="806114"/>
          </a:xfrm>
          <a:prstGeom prst="rect">
            <a:avLst/>
          </a:prstGeom>
        </p:spPr>
        <p:txBody>
          <a:bodyPr vert="horz" lIns="91440" tIns="45720" rIns="91440" bIns="45720" rtlCol="0">
            <a:noAutofit/>
          </a:bodyPr>
          <a:lstStyle>
            <a:lvl1pPr marL="396000" indent="-360000" algn="l" defTabSz="914400" rtl="0" eaLnBrk="1" latinLnBrk="0" hangingPunct="1">
              <a:lnSpc>
                <a:spcPct val="90000"/>
              </a:lnSpc>
              <a:spcBef>
                <a:spcPts val="1000"/>
              </a:spcBef>
              <a:buSzPct val="140000"/>
              <a:buFont typeface="APL385 Unicode" panose="020B0709000202000203" pitchFamily="49" charset="0"/>
              <a:buChar char="⋆"/>
              <a:defRPr sz="2800" kern="1200">
                <a:solidFill>
                  <a:srgbClr val="1E1E71"/>
                </a:solidFill>
                <a:latin typeface="+mn-lt"/>
                <a:ea typeface="+mn-ea"/>
                <a:cs typeface="+mn-cs"/>
              </a:defRPr>
            </a:lvl1pPr>
            <a:lvl2pPr marL="685800" indent="-228600" algn="l" defTabSz="914400" rtl="0" eaLnBrk="1" latinLnBrk="0" hangingPunct="1">
              <a:lnSpc>
                <a:spcPct val="90000"/>
              </a:lnSpc>
              <a:spcBef>
                <a:spcPts val="500"/>
              </a:spcBef>
              <a:buSzPct val="140000"/>
              <a:buFont typeface="APL385 Unicode" panose="020B0709000202000203" pitchFamily="49" charset="0"/>
              <a:buChar char="⋆"/>
              <a:defRPr sz="2400" kern="1200">
                <a:solidFill>
                  <a:srgbClr val="1E1E71"/>
                </a:solidFill>
                <a:latin typeface="+mn-lt"/>
                <a:ea typeface="+mn-ea"/>
                <a:cs typeface="+mn-cs"/>
              </a:defRPr>
            </a:lvl2pPr>
            <a:lvl3pPr marL="1143000" indent="-228600" algn="l" defTabSz="914400" rtl="0" eaLnBrk="1" latinLnBrk="0" hangingPunct="1">
              <a:lnSpc>
                <a:spcPct val="90000"/>
              </a:lnSpc>
              <a:spcBef>
                <a:spcPts val="500"/>
              </a:spcBef>
              <a:buSzPct val="140000"/>
              <a:buFont typeface="APL385 Unicode" panose="020B0709000202000203" pitchFamily="49" charset="0"/>
              <a:buChar char="⋆"/>
              <a:defRPr sz="2000" kern="1200">
                <a:solidFill>
                  <a:srgbClr val="1E1E71"/>
                </a:solidFill>
                <a:latin typeface="+mn-lt"/>
                <a:ea typeface="+mn-ea"/>
                <a:cs typeface="+mn-cs"/>
              </a:defRPr>
            </a:lvl3pPr>
            <a:lvl4pPr marL="16002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4pPr>
            <a:lvl5pPr marL="20574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buFont typeface="APL385 Unicode" panose="020B0709000202000203" pitchFamily="49" charset="0"/>
              <a:buNone/>
            </a:pPr>
            <a:r>
              <a:rPr lang="en-US" sz="6600" dirty="0"/>
              <a:t>”</a:t>
            </a:r>
            <a:endParaRPr lang="it-IT" sz="6600" dirty="0"/>
          </a:p>
        </p:txBody>
      </p:sp>
    </p:spTree>
    <p:extLst>
      <p:ext uri="{BB962C8B-B14F-4D97-AF65-F5344CB8AC3E}">
        <p14:creationId xmlns:p14="http://schemas.microsoft.com/office/powerpoint/2010/main" val="52315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000"/>
                            </p:stCondLst>
                            <p:childTnLst>
                              <p:par>
                                <p:cTn id="14" presetID="6" presetClass="entr" presetSubtype="16" fill="hold" nodeType="afterEffect">
                                  <p:stCondLst>
                                    <p:cond delay="500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err="1"/>
              <a:t>Print</a:t>
            </a:r>
            <a:r>
              <a:rPr lang="it-IT" dirty="0"/>
              <a:t>/Export</a:t>
            </a:r>
          </a:p>
        </p:txBody>
      </p:sp>
      <p:sp>
        <p:nvSpPr>
          <p:cNvPr id="3" name="Content Placeholder 2"/>
          <p:cNvSpPr>
            <a:spLocks noGrp="1"/>
          </p:cNvSpPr>
          <p:nvPr>
            <p:ph idx="1"/>
          </p:nvPr>
        </p:nvSpPr>
        <p:spPr/>
        <p:txBody>
          <a:bodyPr>
            <a:normAutofit/>
          </a:bodyPr>
          <a:lstStyle/>
          <a:p>
            <a:r>
              <a:rPr lang="it-IT" dirty="0" err="1"/>
              <a:t>PhantomJS</a:t>
            </a:r>
            <a:r>
              <a:rPr lang="it-IT" dirty="0"/>
              <a:t> + server side </a:t>
            </a:r>
            <a:r>
              <a:rPr lang="it-IT" dirty="0" err="1"/>
              <a:t>trick</a:t>
            </a:r>
            <a:endParaRPr lang="it-IT" dirty="0"/>
          </a:p>
          <a:p>
            <a:pPr lvl="1" fontAlgn="base"/>
            <a:r>
              <a:rPr lang="en-US" dirty="0"/>
              <a:t>read the current content of the web page…</a:t>
            </a:r>
          </a:p>
          <a:p>
            <a:pPr lvl="1" fontAlgn="base"/>
            <a:r>
              <a:rPr lang="en-US" dirty="0"/>
              <a:t>… hold on to it.</a:t>
            </a:r>
          </a:p>
          <a:p>
            <a:pPr lvl="1" fontAlgn="base"/>
            <a:r>
              <a:rPr lang="en-US" dirty="0"/>
              <a:t>execute </a:t>
            </a:r>
            <a:r>
              <a:rPr lang="en-US" dirty="0" err="1"/>
              <a:t>PhantomJS</a:t>
            </a:r>
            <a:r>
              <a:rPr lang="en-US" dirty="0"/>
              <a:t> to rasterize the scraped web page</a:t>
            </a:r>
          </a:p>
          <a:p>
            <a:pPr marL="457200" lvl="1" indent="0" fontAlgn="base">
              <a:buNone/>
            </a:pPr>
            <a:endParaRPr lang="it-IT" dirty="0"/>
          </a:p>
          <a:p>
            <a:r>
              <a:rPr lang="it-IT" dirty="0"/>
              <a:t>Tricky </a:t>
            </a:r>
            <a:r>
              <a:rPr lang="it-IT" dirty="0" err="1"/>
              <a:t>points</a:t>
            </a:r>
            <a:r>
              <a:rPr lang="it-IT" dirty="0"/>
              <a:t>:</a:t>
            </a:r>
          </a:p>
          <a:p>
            <a:pPr lvl="1"/>
            <a:r>
              <a:rPr lang="it-IT" dirty="0" err="1"/>
              <a:t>External</a:t>
            </a:r>
            <a:r>
              <a:rPr lang="it-IT" dirty="0"/>
              <a:t> </a:t>
            </a:r>
            <a:r>
              <a:rPr lang="it-IT" dirty="0" err="1"/>
              <a:t>resources</a:t>
            </a:r>
            <a:r>
              <a:rPr lang="it-IT" dirty="0"/>
              <a:t> (CSS) re-</a:t>
            </a:r>
            <a:r>
              <a:rPr lang="it-IT" dirty="0" err="1"/>
              <a:t>rooted</a:t>
            </a:r>
            <a:endParaRPr lang="it-IT" dirty="0"/>
          </a:p>
          <a:p>
            <a:pPr lvl="1"/>
            <a:r>
              <a:rPr lang="it-IT" dirty="0"/>
              <a:t>No client-side </a:t>
            </a:r>
            <a:r>
              <a:rPr lang="it-IT" dirty="0" err="1"/>
              <a:t>Javascript</a:t>
            </a:r>
            <a:endParaRPr lang="it-IT" dirty="0"/>
          </a:p>
          <a:p>
            <a:pPr lvl="1"/>
            <a:r>
              <a:rPr lang="it-IT" dirty="0" err="1"/>
              <a:t>Paper</a:t>
            </a:r>
            <a:r>
              <a:rPr lang="it-IT" dirty="0"/>
              <a:t> </a:t>
            </a:r>
            <a:r>
              <a:rPr lang="it-IT" dirty="0" err="1"/>
              <a:t>size</a:t>
            </a:r>
            <a:r>
              <a:rPr lang="it-IT" dirty="0"/>
              <a:t>/</a:t>
            </a:r>
            <a:r>
              <a:rPr lang="it-IT" dirty="0" err="1"/>
              <a:t>orientation</a:t>
            </a:r>
            <a:r>
              <a:rPr lang="it-IT" dirty="0"/>
              <a:t>/</a:t>
            </a:r>
            <a:r>
              <a:rPr lang="it-IT" dirty="0" err="1"/>
              <a:t>resolution</a:t>
            </a:r>
            <a:endParaRPr lang="it-IT" dirty="0"/>
          </a:p>
          <a:p>
            <a:pPr lvl="1"/>
            <a:r>
              <a:rPr lang="it-IT" dirty="0"/>
              <a:t>Mix of </a:t>
            </a:r>
            <a:r>
              <a:rPr lang="it-IT" dirty="0" err="1"/>
              <a:t>vector</a:t>
            </a:r>
            <a:r>
              <a:rPr lang="it-IT" dirty="0"/>
              <a:t> and </a:t>
            </a:r>
            <a:r>
              <a:rPr lang="it-IT" dirty="0" err="1"/>
              <a:t>raster</a:t>
            </a:r>
            <a:r>
              <a:rPr lang="it-IT" dirty="0"/>
              <a:t> </a:t>
            </a:r>
            <a:r>
              <a:rPr lang="it-IT" dirty="0" err="1"/>
              <a:t>graphics</a:t>
            </a:r>
            <a:r>
              <a:rPr lang="it-IT" dirty="0"/>
              <a:t> </a:t>
            </a:r>
          </a:p>
        </p:txBody>
      </p:sp>
    </p:spTree>
    <p:extLst>
      <p:ext uri="{BB962C8B-B14F-4D97-AF65-F5344CB8AC3E}">
        <p14:creationId xmlns:p14="http://schemas.microsoft.com/office/powerpoint/2010/main" val="199749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Architecture </a:t>
            </a:r>
            <a:r>
              <a:rPr lang="it-IT" dirty="0" err="1"/>
              <a:t>Diagram</a:t>
            </a:r>
            <a:r>
              <a:rPr lang="it-IT" dirty="0"/>
              <a:t> (II)</a:t>
            </a:r>
          </a:p>
        </p:txBody>
      </p:sp>
      <p:grpSp>
        <p:nvGrpSpPr>
          <p:cNvPr id="10" name="APL WS"/>
          <p:cNvGrpSpPr/>
          <p:nvPr/>
        </p:nvGrpSpPr>
        <p:grpSpPr>
          <a:xfrm>
            <a:off x="576263" y="990460"/>
            <a:ext cx="8416226" cy="3745974"/>
            <a:chOff x="1503947" y="2333897"/>
            <a:chExt cx="6412832" cy="2806885"/>
          </a:xfrm>
        </p:grpSpPr>
        <p:sp>
          <p:nvSpPr>
            <p:cNvPr id="7" name="Rectangle 6"/>
            <p:cNvSpPr/>
            <p:nvPr/>
          </p:nvSpPr>
          <p:spPr>
            <a:xfrm>
              <a:off x="1503947" y="2442412"/>
              <a:ext cx="6412832" cy="2698370"/>
            </a:xfrm>
            <a:prstGeom prst="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p:cNvSpPr/>
            <p:nvPr/>
          </p:nvSpPr>
          <p:spPr>
            <a:xfrm>
              <a:off x="1587005" y="2333897"/>
              <a:ext cx="1173856" cy="412190"/>
            </a:xfrm>
            <a:prstGeom prst="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rgbClr val="1E1E71"/>
                  </a:solidFill>
                </a:rPr>
                <a:t>APL WS</a:t>
              </a:r>
            </a:p>
          </p:txBody>
        </p:sp>
      </p:grpSp>
      <p:grpSp>
        <p:nvGrpSpPr>
          <p:cNvPr id="11" name="GUI Form"/>
          <p:cNvGrpSpPr/>
          <p:nvPr/>
        </p:nvGrpSpPr>
        <p:grpSpPr>
          <a:xfrm>
            <a:off x="3260557" y="1480968"/>
            <a:ext cx="5522495" cy="3159211"/>
            <a:chOff x="1503947" y="2348026"/>
            <a:chExt cx="5863356" cy="2744009"/>
          </a:xfrm>
        </p:grpSpPr>
        <p:sp>
          <p:nvSpPr>
            <p:cNvPr id="12" name="Rectangle: Rounded Corners 11"/>
            <p:cNvSpPr/>
            <p:nvPr/>
          </p:nvSpPr>
          <p:spPr>
            <a:xfrm>
              <a:off x="1503947" y="2442411"/>
              <a:ext cx="5863356" cy="26496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ctangle 12"/>
            <p:cNvSpPr/>
            <p:nvPr/>
          </p:nvSpPr>
          <p:spPr>
            <a:xfrm>
              <a:off x="2218360" y="2348026"/>
              <a:ext cx="2019264" cy="3687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rgbClr val="1E1E71"/>
                  </a:solidFill>
                </a:rPr>
                <a:t>GUI Form</a:t>
              </a:r>
            </a:p>
          </p:txBody>
        </p:sp>
      </p:grpSp>
      <p:grpSp>
        <p:nvGrpSpPr>
          <p:cNvPr id="16" name="OCX"/>
          <p:cNvGrpSpPr/>
          <p:nvPr/>
        </p:nvGrpSpPr>
        <p:grpSpPr>
          <a:xfrm>
            <a:off x="5077325" y="1953916"/>
            <a:ext cx="3585411" cy="2553917"/>
            <a:chOff x="1503945" y="2296818"/>
            <a:chExt cx="5970206" cy="3767098"/>
          </a:xfrm>
        </p:grpSpPr>
        <p:sp>
          <p:nvSpPr>
            <p:cNvPr id="17" name="Rectangle: Rounded Corners 16"/>
            <p:cNvSpPr/>
            <p:nvPr/>
          </p:nvSpPr>
          <p:spPr>
            <a:xfrm>
              <a:off x="1503945" y="2442411"/>
              <a:ext cx="5970206" cy="362150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ctangle 17"/>
            <p:cNvSpPr/>
            <p:nvPr/>
          </p:nvSpPr>
          <p:spPr>
            <a:xfrm>
              <a:off x="2226262" y="2296818"/>
              <a:ext cx="1588457" cy="46139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rgbClr val="1E1E71"/>
                  </a:solidFill>
                </a:rPr>
                <a:t>OCX</a:t>
              </a:r>
              <a:endParaRPr lang="it-IT" sz="2800" dirty="0">
                <a:solidFill>
                  <a:srgbClr val="1E1E71"/>
                </a:solidFill>
              </a:endParaRPr>
            </a:p>
          </p:txBody>
        </p:sp>
      </p:grpSp>
      <p:grpSp>
        <p:nvGrpSpPr>
          <p:cNvPr id="19" name="Web Server"/>
          <p:cNvGrpSpPr/>
          <p:nvPr/>
        </p:nvGrpSpPr>
        <p:grpSpPr>
          <a:xfrm>
            <a:off x="685269" y="3353152"/>
            <a:ext cx="2436933" cy="1287028"/>
            <a:chOff x="1503947" y="2010604"/>
            <a:chExt cx="5863356" cy="4053312"/>
          </a:xfrm>
        </p:grpSpPr>
        <p:sp>
          <p:nvSpPr>
            <p:cNvPr id="20" name="Rectangle 19"/>
            <p:cNvSpPr/>
            <p:nvPr/>
          </p:nvSpPr>
          <p:spPr>
            <a:xfrm>
              <a:off x="1503947" y="2442411"/>
              <a:ext cx="5863356" cy="36215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it-IT" i="1" dirty="0">
                  <a:solidFill>
                    <a:schemeClr val="tx1"/>
                  </a:solidFill>
                </a:rPr>
                <a:t>C#</a:t>
              </a:r>
            </a:p>
          </p:txBody>
        </p:sp>
        <p:sp>
          <p:nvSpPr>
            <p:cNvPr id="21" name="Rectangle 20"/>
            <p:cNvSpPr/>
            <p:nvPr/>
          </p:nvSpPr>
          <p:spPr>
            <a:xfrm>
              <a:off x="1853388" y="2010604"/>
              <a:ext cx="3357238" cy="98408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Web Server</a:t>
              </a:r>
              <a:endParaRPr lang="it-IT" sz="2000" dirty="0">
                <a:solidFill>
                  <a:srgbClr val="1E1E71"/>
                </a:solidFill>
              </a:endParaRPr>
            </a:p>
          </p:txBody>
        </p:sp>
      </p:grpSp>
      <p:grpSp>
        <p:nvGrpSpPr>
          <p:cNvPr id="24" name="DOM"/>
          <p:cNvGrpSpPr/>
          <p:nvPr/>
        </p:nvGrpSpPr>
        <p:grpSpPr>
          <a:xfrm>
            <a:off x="5229726" y="2348402"/>
            <a:ext cx="3252537" cy="1016871"/>
            <a:chOff x="1503947" y="2128327"/>
            <a:chExt cx="5863356" cy="2855622"/>
          </a:xfrm>
        </p:grpSpPr>
        <p:sp>
          <p:nvSpPr>
            <p:cNvPr id="25" name="Rectangle 24"/>
            <p:cNvSpPr/>
            <p:nvPr/>
          </p:nvSpPr>
          <p:spPr>
            <a:xfrm>
              <a:off x="1503947" y="2442412"/>
              <a:ext cx="5863356" cy="25415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Rectangle 25"/>
            <p:cNvSpPr/>
            <p:nvPr/>
          </p:nvSpPr>
          <p:spPr>
            <a:xfrm>
              <a:off x="1691960" y="2128327"/>
              <a:ext cx="2443633" cy="85040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rgbClr val="1E1E71"/>
                  </a:solidFill>
                </a:rPr>
                <a:t>DOM</a:t>
              </a:r>
              <a:endParaRPr lang="it-IT" sz="2800" dirty="0">
                <a:solidFill>
                  <a:srgbClr val="1E1E71"/>
                </a:solidFill>
              </a:endParaRPr>
            </a:p>
          </p:txBody>
        </p:sp>
      </p:grpSp>
      <p:grpSp>
        <p:nvGrpSpPr>
          <p:cNvPr id="27" name="JS"/>
          <p:cNvGrpSpPr/>
          <p:nvPr/>
        </p:nvGrpSpPr>
        <p:grpSpPr>
          <a:xfrm>
            <a:off x="5229726" y="3407082"/>
            <a:ext cx="3252537" cy="896214"/>
            <a:chOff x="1503947" y="2031581"/>
            <a:chExt cx="5863356" cy="3319337"/>
          </a:xfrm>
        </p:grpSpPr>
        <p:sp>
          <p:nvSpPr>
            <p:cNvPr id="28" name="Rectangle 27"/>
            <p:cNvSpPr/>
            <p:nvPr/>
          </p:nvSpPr>
          <p:spPr>
            <a:xfrm>
              <a:off x="1503947" y="2442410"/>
              <a:ext cx="5863356" cy="290850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Rectangle 28"/>
            <p:cNvSpPr/>
            <p:nvPr/>
          </p:nvSpPr>
          <p:spPr>
            <a:xfrm>
              <a:off x="1691960" y="2031581"/>
              <a:ext cx="2443633" cy="107269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rgbClr val="1E1E71"/>
                  </a:solidFill>
                </a:rPr>
                <a:t>JS</a:t>
              </a:r>
              <a:endParaRPr lang="it-IT" sz="2800" dirty="0">
                <a:solidFill>
                  <a:srgbClr val="1E1E71"/>
                </a:solidFill>
              </a:endParaRPr>
            </a:p>
          </p:txBody>
        </p:sp>
      </p:grpSp>
      <p:sp>
        <p:nvSpPr>
          <p:cNvPr id="32" name="GUI Button Print"/>
          <p:cNvSpPr/>
          <p:nvPr/>
        </p:nvSpPr>
        <p:spPr>
          <a:xfrm>
            <a:off x="3518884" y="2191802"/>
            <a:ext cx="1277525" cy="43475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DO</a:t>
            </a:r>
          </a:p>
        </p:txBody>
      </p:sp>
      <p:sp>
        <p:nvSpPr>
          <p:cNvPr id="33" name="GUI Button DO"/>
          <p:cNvSpPr/>
          <p:nvPr/>
        </p:nvSpPr>
        <p:spPr>
          <a:xfrm>
            <a:off x="3518885" y="2782963"/>
            <a:ext cx="1277525" cy="43749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1E1E71"/>
                </a:solidFill>
              </a:rPr>
              <a:t>Print</a:t>
            </a:r>
            <a:endParaRPr lang="it-IT" dirty="0">
              <a:solidFill>
                <a:srgbClr val="1E1E71"/>
              </a:solidFill>
            </a:endParaRPr>
          </a:p>
        </p:txBody>
      </p:sp>
      <p:grpSp>
        <p:nvGrpSpPr>
          <p:cNvPr id="36" name="Real DOM"/>
          <p:cNvGrpSpPr/>
          <p:nvPr/>
        </p:nvGrpSpPr>
        <p:grpSpPr>
          <a:xfrm>
            <a:off x="5334021" y="2700992"/>
            <a:ext cx="2991832" cy="519463"/>
            <a:chOff x="5334021" y="3102050"/>
            <a:chExt cx="2991832" cy="519463"/>
          </a:xfrm>
        </p:grpSpPr>
        <p:sp>
          <p:nvSpPr>
            <p:cNvPr id="34" name="Rectangle 33"/>
            <p:cNvSpPr/>
            <p:nvPr/>
          </p:nvSpPr>
          <p:spPr>
            <a:xfrm>
              <a:off x="5334021" y="3102051"/>
              <a:ext cx="1671280" cy="5194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HTML</a:t>
              </a:r>
            </a:p>
          </p:txBody>
        </p:sp>
        <p:sp>
          <p:nvSpPr>
            <p:cNvPr id="35" name="Rectangle 34"/>
            <p:cNvSpPr/>
            <p:nvPr/>
          </p:nvSpPr>
          <p:spPr>
            <a:xfrm>
              <a:off x="7014613" y="3102050"/>
              <a:ext cx="1311240" cy="5194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SVG</a:t>
              </a:r>
            </a:p>
          </p:txBody>
        </p:sp>
      </p:grpSp>
      <p:sp>
        <p:nvSpPr>
          <p:cNvPr id="37" name="GUI Misc Ctls"/>
          <p:cNvSpPr/>
          <p:nvPr/>
        </p:nvSpPr>
        <p:spPr>
          <a:xfrm>
            <a:off x="3506851" y="3365273"/>
            <a:ext cx="1277525" cy="93802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1E1E71"/>
                </a:solidFill>
              </a:rPr>
              <a:t>Various</a:t>
            </a:r>
            <a:endParaRPr lang="it-IT" dirty="0">
              <a:solidFill>
                <a:srgbClr val="1E1E71"/>
              </a:solidFill>
            </a:endParaRPr>
          </a:p>
          <a:p>
            <a:pPr algn="ctr"/>
            <a:r>
              <a:rPr lang="it-IT" dirty="0">
                <a:solidFill>
                  <a:srgbClr val="1E1E71"/>
                </a:solidFill>
              </a:rPr>
              <a:t>GUI</a:t>
            </a:r>
          </a:p>
          <a:p>
            <a:pPr algn="ctr"/>
            <a:r>
              <a:rPr lang="it-IT" dirty="0" err="1">
                <a:solidFill>
                  <a:srgbClr val="1E1E71"/>
                </a:solidFill>
              </a:rPr>
              <a:t>Controls</a:t>
            </a:r>
            <a:endParaRPr lang="it-IT" dirty="0">
              <a:solidFill>
                <a:srgbClr val="1E1E71"/>
              </a:solidFill>
            </a:endParaRPr>
          </a:p>
        </p:txBody>
      </p:sp>
      <p:sp>
        <p:nvSpPr>
          <p:cNvPr id="38" name="APL Function 1"/>
          <p:cNvSpPr/>
          <p:nvPr/>
        </p:nvSpPr>
        <p:spPr>
          <a:xfrm>
            <a:off x="685270" y="1788697"/>
            <a:ext cx="2310594" cy="620056"/>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err="1"/>
              <a:t>Function</a:t>
            </a:r>
            <a:r>
              <a:rPr lang="it-IT" dirty="0"/>
              <a:t> 1</a:t>
            </a:r>
          </a:p>
        </p:txBody>
      </p:sp>
      <p:sp>
        <p:nvSpPr>
          <p:cNvPr id="39" name="APL fn 2"/>
          <p:cNvSpPr/>
          <p:nvPr/>
        </p:nvSpPr>
        <p:spPr>
          <a:xfrm>
            <a:off x="683359" y="2543454"/>
            <a:ext cx="2310594" cy="620056"/>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err="1"/>
              <a:t>Function</a:t>
            </a:r>
            <a:r>
              <a:rPr lang="it-IT" dirty="0"/>
              <a:t> 2</a:t>
            </a:r>
          </a:p>
        </p:txBody>
      </p:sp>
      <p:sp>
        <p:nvSpPr>
          <p:cNvPr id="40" name="JS Fn A"/>
          <p:cNvSpPr/>
          <p:nvPr/>
        </p:nvSpPr>
        <p:spPr>
          <a:xfrm>
            <a:off x="5377319" y="3806358"/>
            <a:ext cx="1480681" cy="342334"/>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err="1"/>
              <a:t>Function</a:t>
            </a:r>
            <a:r>
              <a:rPr lang="it-IT" dirty="0"/>
              <a:t> A</a:t>
            </a:r>
          </a:p>
        </p:txBody>
      </p:sp>
      <p:sp>
        <p:nvSpPr>
          <p:cNvPr id="42" name="JS Fn B"/>
          <p:cNvSpPr/>
          <p:nvPr/>
        </p:nvSpPr>
        <p:spPr>
          <a:xfrm>
            <a:off x="6953852" y="3810554"/>
            <a:ext cx="1480681" cy="342334"/>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err="1"/>
              <a:t>Function</a:t>
            </a:r>
            <a:r>
              <a:rPr lang="it-IT" dirty="0"/>
              <a:t> B</a:t>
            </a:r>
          </a:p>
        </p:txBody>
      </p:sp>
      <p:grpSp>
        <p:nvGrpSpPr>
          <p:cNvPr id="31" name="Phantom JS"/>
          <p:cNvGrpSpPr/>
          <p:nvPr/>
        </p:nvGrpSpPr>
        <p:grpSpPr>
          <a:xfrm>
            <a:off x="830504" y="4800382"/>
            <a:ext cx="8161985" cy="1691636"/>
            <a:chOff x="1503947" y="2333897"/>
            <a:chExt cx="6406722" cy="1120241"/>
          </a:xfrm>
        </p:grpSpPr>
        <p:sp>
          <p:nvSpPr>
            <p:cNvPr id="41" name="Rectangle 40"/>
            <p:cNvSpPr/>
            <p:nvPr/>
          </p:nvSpPr>
          <p:spPr>
            <a:xfrm>
              <a:off x="1503947" y="2442412"/>
              <a:ext cx="6406722" cy="1011726"/>
            </a:xfrm>
            <a:prstGeom prst="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3" name="Rectangle 42"/>
            <p:cNvSpPr/>
            <p:nvPr/>
          </p:nvSpPr>
          <p:spPr>
            <a:xfrm>
              <a:off x="1587005" y="2333897"/>
              <a:ext cx="1506947" cy="284844"/>
            </a:xfrm>
            <a:prstGeom prst="rect">
              <a:avLst/>
            </a:prstGeom>
            <a:solidFill>
              <a:srgbClr val="E4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a:solidFill>
                    <a:srgbClr val="1E1E71"/>
                  </a:solidFill>
                </a:rPr>
                <a:t>PhantomJS</a:t>
              </a:r>
              <a:endParaRPr lang="it-IT" sz="2800" dirty="0">
                <a:solidFill>
                  <a:srgbClr val="1E1E71"/>
                </a:solidFill>
              </a:endParaRPr>
            </a:p>
          </p:txBody>
        </p:sp>
      </p:grpSp>
      <p:grpSp>
        <p:nvGrpSpPr>
          <p:cNvPr id="47" name="WebKit"/>
          <p:cNvGrpSpPr/>
          <p:nvPr/>
        </p:nvGrpSpPr>
        <p:grpSpPr>
          <a:xfrm>
            <a:off x="2993952" y="5004460"/>
            <a:ext cx="5821184" cy="1411357"/>
            <a:chOff x="1503945" y="2249491"/>
            <a:chExt cx="5970206" cy="1732861"/>
          </a:xfrm>
        </p:grpSpPr>
        <p:sp>
          <p:nvSpPr>
            <p:cNvPr id="48" name="Rectangle: Rounded Corners 47"/>
            <p:cNvSpPr/>
            <p:nvPr/>
          </p:nvSpPr>
          <p:spPr>
            <a:xfrm>
              <a:off x="1503945" y="2442411"/>
              <a:ext cx="5970206" cy="153994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9" name="Rectangle 48"/>
            <p:cNvSpPr/>
            <p:nvPr/>
          </p:nvSpPr>
          <p:spPr>
            <a:xfrm>
              <a:off x="1699772" y="2249491"/>
              <a:ext cx="1588457" cy="46139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err="1">
                  <a:solidFill>
                    <a:srgbClr val="1E1E71"/>
                  </a:solidFill>
                </a:rPr>
                <a:t>WebKit</a:t>
              </a:r>
              <a:endParaRPr lang="it-IT" sz="2800" dirty="0">
                <a:solidFill>
                  <a:srgbClr val="1E1E71"/>
                </a:solidFill>
              </a:endParaRPr>
            </a:p>
          </p:txBody>
        </p:sp>
      </p:grpSp>
      <p:grpSp>
        <p:nvGrpSpPr>
          <p:cNvPr id="50" name="WK DOM"/>
          <p:cNvGrpSpPr/>
          <p:nvPr/>
        </p:nvGrpSpPr>
        <p:grpSpPr>
          <a:xfrm>
            <a:off x="3171206" y="5455847"/>
            <a:ext cx="3009006" cy="831634"/>
            <a:chOff x="1503947" y="2128327"/>
            <a:chExt cx="5863356" cy="2855622"/>
          </a:xfrm>
        </p:grpSpPr>
        <p:sp>
          <p:nvSpPr>
            <p:cNvPr id="51" name="Rectangle 50"/>
            <p:cNvSpPr/>
            <p:nvPr/>
          </p:nvSpPr>
          <p:spPr>
            <a:xfrm>
              <a:off x="1503947" y="2442412"/>
              <a:ext cx="5863356" cy="25415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2" name="Rectangle 51"/>
            <p:cNvSpPr/>
            <p:nvPr/>
          </p:nvSpPr>
          <p:spPr>
            <a:xfrm>
              <a:off x="1691960" y="2128327"/>
              <a:ext cx="2443633" cy="85040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DOM</a:t>
              </a:r>
              <a:endParaRPr lang="it-IT" sz="2000" dirty="0">
                <a:solidFill>
                  <a:srgbClr val="1E1E71"/>
                </a:solidFill>
              </a:endParaRPr>
            </a:p>
          </p:txBody>
        </p:sp>
      </p:grpSp>
      <p:grpSp>
        <p:nvGrpSpPr>
          <p:cNvPr id="56" name="WK Real DOM"/>
          <p:cNvGrpSpPr/>
          <p:nvPr/>
        </p:nvGrpSpPr>
        <p:grpSpPr>
          <a:xfrm>
            <a:off x="3256375" y="5738969"/>
            <a:ext cx="2775457" cy="429769"/>
            <a:chOff x="5334021" y="3102050"/>
            <a:chExt cx="2991832" cy="519463"/>
          </a:xfrm>
        </p:grpSpPr>
        <p:sp>
          <p:nvSpPr>
            <p:cNvPr id="57" name="Rectangle 56"/>
            <p:cNvSpPr/>
            <p:nvPr/>
          </p:nvSpPr>
          <p:spPr>
            <a:xfrm>
              <a:off x="5334021" y="3102051"/>
              <a:ext cx="1671280" cy="5194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HTML</a:t>
              </a:r>
            </a:p>
          </p:txBody>
        </p:sp>
        <p:sp>
          <p:nvSpPr>
            <p:cNvPr id="58" name="Rectangle 57"/>
            <p:cNvSpPr/>
            <p:nvPr/>
          </p:nvSpPr>
          <p:spPr>
            <a:xfrm>
              <a:off x="7014613" y="3102050"/>
              <a:ext cx="1311240" cy="5194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1E1E71"/>
                  </a:solidFill>
                </a:rPr>
                <a:t>SVG</a:t>
              </a:r>
            </a:p>
          </p:txBody>
        </p:sp>
      </p:grpSp>
      <p:grpSp>
        <p:nvGrpSpPr>
          <p:cNvPr id="3" name="Group JS"/>
          <p:cNvGrpSpPr/>
          <p:nvPr/>
        </p:nvGrpSpPr>
        <p:grpSpPr>
          <a:xfrm>
            <a:off x="6265381" y="5400932"/>
            <a:ext cx="2414928" cy="896214"/>
            <a:chOff x="6315038" y="5400932"/>
            <a:chExt cx="2365271" cy="896214"/>
          </a:xfrm>
        </p:grpSpPr>
        <p:grpSp>
          <p:nvGrpSpPr>
            <p:cNvPr id="53" name="JS"/>
            <p:cNvGrpSpPr/>
            <p:nvPr/>
          </p:nvGrpSpPr>
          <p:grpSpPr>
            <a:xfrm>
              <a:off x="6315038" y="5400932"/>
              <a:ext cx="2365271" cy="896214"/>
              <a:chOff x="1503947" y="2031581"/>
              <a:chExt cx="5863356" cy="3319337"/>
            </a:xfrm>
          </p:grpSpPr>
          <p:sp>
            <p:nvSpPr>
              <p:cNvPr id="54" name="Rectangle 53"/>
              <p:cNvSpPr/>
              <p:nvPr/>
            </p:nvSpPr>
            <p:spPr>
              <a:xfrm>
                <a:off x="1503947" y="2442410"/>
                <a:ext cx="5863356" cy="290850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5" name="Rectangle 54"/>
              <p:cNvSpPr/>
              <p:nvPr/>
            </p:nvSpPr>
            <p:spPr>
              <a:xfrm>
                <a:off x="1691960" y="2031581"/>
                <a:ext cx="2443633" cy="107269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rgbClr val="1E1E71"/>
                    </a:solidFill>
                  </a:rPr>
                  <a:t>JS</a:t>
                </a:r>
                <a:endParaRPr lang="it-IT" sz="2800" dirty="0">
                  <a:solidFill>
                    <a:srgbClr val="1E1E71"/>
                  </a:solidFill>
                </a:endParaRPr>
              </a:p>
            </p:txBody>
          </p:sp>
        </p:grpSp>
        <p:sp>
          <p:nvSpPr>
            <p:cNvPr id="59" name="JS Fn A"/>
            <p:cNvSpPr/>
            <p:nvPr/>
          </p:nvSpPr>
          <p:spPr>
            <a:xfrm>
              <a:off x="6401674" y="5797003"/>
              <a:ext cx="974967" cy="371734"/>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Fn A</a:t>
              </a:r>
            </a:p>
          </p:txBody>
        </p:sp>
        <p:sp>
          <p:nvSpPr>
            <p:cNvPr id="61" name="JS Fn A"/>
            <p:cNvSpPr/>
            <p:nvPr/>
          </p:nvSpPr>
          <p:spPr>
            <a:xfrm>
              <a:off x="7484515" y="5788982"/>
              <a:ext cx="974967" cy="371734"/>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Fn B</a:t>
              </a:r>
            </a:p>
          </p:txBody>
        </p:sp>
      </p:grpSp>
      <p:sp>
        <p:nvSpPr>
          <p:cNvPr id="62" name="JS Fn alfa"/>
          <p:cNvSpPr/>
          <p:nvPr/>
        </p:nvSpPr>
        <p:spPr>
          <a:xfrm>
            <a:off x="930574" y="5359766"/>
            <a:ext cx="1480681" cy="342334"/>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err="1"/>
              <a:t>Function</a:t>
            </a:r>
            <a:r>
              <a:rPr lang="it-IT" dirty="0"/>
              <a:t> </a:t>
            </a:r>
            <a:r>
              <a:rPr lang="el-GR" dirty="0"/>
              <a:t>α</a:t>
            </a:r>
            <a:endParaRPr lang="it-IT" dirty="0"/>
          </a:p>
        </p:txBody>
      </p:sp>
      <p:sp>
        <p:nvSpPr>
          <p:cNvPr id="63" name="JS Fn beta"/>
          <p:cNvSpPr/>
          <p:nvPr/>
        </p:nvSpPr>
        <p:spPr>
          <a:xfrm>
            <a:off x="932927" y="5781848"/>
            <a:ext cx="1480681" cy="342334"/>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err="1"/>
              <a:t>Function</a:t>
            </a:r>
            <a:r>
              <a:rPr lang="it-IT" dirty="0"/>
              <a:t> </a:t>
            </a:r>
            <a:r>
              <a:rPr lang="el-GR" dirty="0"/>
              <a:t>β</a:t>
            </a:r>
            <a:endParaRPr lang="it-IT" dirty="0"/>
          </a:p>
        </p:txBody>
      </p:sp>
    </p:spTree>
    <p:extLst>
      <p:ext uri="{BB962C8B-B14F-4D97-AF65-F5344CB8AC3E}">
        <p14:creationId xmlns:p14="http://schemas.microsoft.com/office/powerpoint/2010/main" val="372112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0"/>
                                        <p:tgtEl>
                                          <p:spTgt spid="62"/>
                                        </p:tgtEl>
                                      </p:cBhvr>
                                    </p:animEffect>
                                    <p:anim calcmode="lin" valueType="num">
                                      <p:cBhvr>
                                        <p:cTn id="28" dur="1000" fill="hold"/>
                                        <p:tgtEl>
                                          <p:spTgt spid="62"/>
                                        </p:tgtEl>
                                        <p:attrNameLst>
                                          <p:attrName>ppt_x</p:attrName>
                                        </p:attrNameLst>
                                      </p:cBhvr>
                                      <p:tavLst>
                                        <p:tav tm="0">
                                          <p:val>
                                            <p:strVal val="#ppt_x"/>
                                          </p:val>
                                        </p:tav>
                                        <p:tav tm="100000">
                                          <p:val>
                                            <p:strVal val="#ppt_x"/>
                                          </p:val>
                                        </p:tav>
                                      </p:tavLst>
                                    </p:anim>
                                    <p:anim calcmode="lin" valueType="num">
                                      <p:cBhvr>
                                        <p:cTn id="29" dur="1000" fill="hold"/>
                                        <p:tgtEl>
                                          <p:spTgt spid="6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1000"/>
                                        <p:tgtEl>
                                          <p:spTgt spid="63"/>
                                        </p:tgtEl>
                                      </p:cBhvr>
                                    </p:animEffect>
                                    <p:anim calcmode="lin" valueType="num">
                                      <p:cBhvr>
                                        <p:cTn id="33" dur="1000" fill="hold"/>
                                        <p:tgtEl>
                                          <p:spTgt spid="63"/>
                                        </p:tgtEl>
                                        <p:attrNameLst>
                                          <p:attrName>ppt_x</p:attrName>
                                        </p:attrNameLst>
                                      </p:cBhvr>
                                      <p:tavLst>
                                        <p:tav tm="0">
                                          <p:val>
                                            <p:strVal val="#ppt_x"/>
                                          </p:val>
                                        </p:tav>
                                        <p:tav tm="100000">
                                          <p:val>
                                            <p:strVal val="#ppt_x"/>
                                          </p:val>
                                        </p:tav>
                                      </p:tavLst>
                                    </p:anim>
                                    <p:anim calcmode="lin" valueType="num">
                                      <p:cBhvr>
                                        <p:cTn id="34" dur="1000" fill="hold"/>
                                        <p:tgtEl>
                                          <p:spTgt spid="6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JavaScript: the </a:t>
            </a:r>
            <a:r>
              <a:rPr lang="it-IT" dirty="0" err="1"/>
              <a:t>Origins</a:t>
            </a:r>
            <a:endParaRPr lang="it-IT" strike="sngStrike" dirty="0"/>
          </a:p>
        </p:txBody>
      </p:sp>
      <p:sp>
        <p:nvSpPr>
          <p:cNvPr id="3" name="Content Placeholder 2"/>
          <p:cNvSpPr>
            <a:spLocks noGrp="1"/>
          </p:cNvSpPr>
          <p:nvPr>
            <p:ph idx="1"/>
          </p:nvPr>
        </p:nvSpPr>
        <p:spPr>
          <a:xfrm>
            <a:off x="576263" y="4042611"/>
            <a:ext cx="8485047" cy="637673"/>
          </a:xfrm>
        </p:spPr>
        <p:txBody>
          <a:bodyPr>
            <a:normAutofit/>
          </a:bodyPr>
          <a:lstStyle/>
          <a:p>
            <a:pPr marL="36000" indent="0" algn="ctr">
              <a:buNone/>
            </a:pPr>
            <a:r>
              <a:rPr lang="en-US" sz="3900" b="1" dirty="0" err="1"/>
              <a:t>Eich</a:t>
            </a:r>
            <a:r>
              <a:rPr lang="en-US" sz="3900" dirty="0"/>
              <a:t> wrote one in </a:t>
            </a:r>
            <a:r>
              <a:rPr lang="en-US" sz="3900" b="1" dirty="0"/>
              <a:t>10 days</a:t>
            </a:r>
            <a:r>
              <a:rPr lang="en-US" sz="3900" dirty="0"/>
              <a:t>, in May 1995.</a:t>
            </a:r>
          </a:p>
        </p:txBody>
      </p:sp>
      <p:sp>
        <p:nvSpPr>
          <p:cNvPr id="5" name="Content Placeholder 2"/>
          <p:cNvSpPr txBox="1">
            <a:spLocks/>
          </p:cNvSpPr>
          <p:nvPr/>
        </p:nvSpPr>
        <p:spPr>
          <a:xfrm>
            <a:off x="6713621" y="5924297"/>
            <a:ext cx="2278868" cy="500480"/>
          </a:xfrm>
          <a:prstGeom prst="rect">
            <a:avLst/>
          </a:prstGeom>
        </p:spPr>
        <p:txBody>
          <a:bodyPr vert="horz" lIns="91440" tIns="45720" rIns="91440" bIns="45720" rtlCol="0">
            <a:normAutofit/>
          </a:bodyPr>
          <a:lstStyle>
            <a:lvl1pPr marL="396000" indent="-360000" algn="l" defTabSz="914400" rtl="0" eaLnBrk="1" latinLnBrk="0" hangingPunct="1">
              <a:lnSpc>
                <a:spcPct val="90000"/>
              </a:lnSpc>
              <a:spcBef>
                <a:spcPts val="1000"/>
              </a:spcBef>
              <a:buSzPct val="140000"/>
              <a:buFont typeface="APL385 Unicode" panose="020B0709000202000203" pitchFamily="49" charset="0"/>
              <a:buChar char="⋆"/>
              <a:defRPr sz="2800" kern="1200">
                <a:solidFill>
                  <a:srgbClr val="1E1E71"/>
                </a:solidFill>
                <a:latin typeface="+mn-lt"/>
                <a:ea typeface="+mn-ea"/>
                <a:cs typeface="+mn-cs"/>
              </a:defRPr>
            </a:lvl1pPr>
            <a:lvl2pPr marL="685800" indent="-228600" algn="l" defTabSz="914400" rtl="0" eaLnBrk="1" latinLnBrk="0" hangingPunct="1">
              <a:lnSpc>
                <a:spcPct val="90000"/>
              </a:lnSpc>
              <a:spcBef>
                <a:spcPts val="500"/>
              </a:spcBef>
              <a:buSzPct val="140000"/>
              <a:buFont typeface="APL385 Unicode" panose="020B0709000202000203" pitchFamily="49" charset="0"/>
              <a:buChar char="⋆"/>
              <a:defRPr sz="2400" kern="1200">
                <a:solidFill>
                  <a:srgbClr val="1E1E71"/>
                </a:solidFill>
                <a:latin typeface="+mn-lt"/>
                <a:ea typeface="+mn-ea"/>
                <a:cs typeface="+mn-cs"/>
              </a:defRPr>
            </a:lvl2pPr>
            <a:lvl3pPr marL="1143000" indent="-228600" algn="l" defTabSz="914400" rtl="0" eaLnBrk="1" latinLnBrk="0" hangingPunct="1">
              <a:lnSpc>
                <a:spcPct val="90000"/>
              </a:lnSpc>
              <a:spcBef>
                <a:spcPts val="500"/>
              </a:spcBef>
              <a:buSzPct val="140000"/>
              <a:buFont typeface="APL385 Unicode" panose="020B0709000202000203" pitchFamily="49" charset="0"/>
              <a:buChar char="⋆"/>
              <a:defRPr sz="2000" kern="1200">
                <a:solidFill>
                  <a:srgbClr val="1E1E71"/>
                </a:solidFill>
                <a:latin typeface="+mn-lt"/>
                <a:ea typeface="+mn-ea"/>
                <a:cs typeface="+mn-cs"/>
              </a:defRPr>
            </a:lvl3pPr>
            <a:lvl4pPr marL="16002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4pPr>
            <a:lvl5pPr marL="20574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buFont typeface="APL385 Unicode" panose="020B0709000202000203" pitchFamily="49" charset="0"/>
              <a:buNone/>
            </a:pPr>
            <a:r>
              <a:rPr lang="en-US" sz="2000" dirty="0"/>
              <a:t>[Source: Wikipedia]</a:t>
            </a:r>
            <a:endParaRPr lang="it-IT" sz="2000" dirty="0"/>
          </a:p>
        </p:txBody>
      </p:sp>
      <p:sp>
        <p:nvSpPr>
          <p:cNvPr id="6" name="Content Placeholder 2"/>
          <p:cNvSpPr txBox="1">
            <a:spLocks/>
          </p:cNvSpPr>
          <p:nvPr/>
        </p:nvSpPr>
        <p:spPr>
          <a:xfrm>
            <a:off x="590243" y="991436"/>
            <a:ext cx="8402246" cy="3051175"/>
          </a:xfrm>
          <a:prstGeom prst="rect">
            <a:avLst/>
          </a:prstGeom>
        </p:spPr>
        <p:txBody>
          <a:bodyPr vert="horz" lIns="91440" tIns="45720" rIns="91440" bIns="45720" numCol="2" rtlCol="0">
            <a:noAutofit/>
          </a:bodyPr>
          <a:lstStyle>
            <a:lvl1pPr marL="396000" indent="-360000" algn="l" defTabSz="914400" rtl="0" eaLnBrk="1" latinLnBrk="0" hangingPunct="1">
              <a:lnSpc>
                <a:spcPct val="90000"/>
              </a:lnSpc>
              <a:spcBef>
                <a:spcPts val="1000"/>
              </a:spcBef>
              <a:buSzPct val="140000"/>
              <a:buFont typeface="APL385 Unicode" panose="020B0709000202000203" pitchFamily="49" charset="0"/>
              <a:buChar char="⋆"/>
              <a:defRPr sz="2800" kern="1200">
                <a:solidFill>
                  <a:srgbClr val="1E1E71"/>
                </a:solidFill>
                <a:latin typeface="+mn-lt"/>
                <a:ea typeface="+mn-ea"/>
                <a:cs typeface="+mn-cs"/>
              </a:defRPr>
            </a:lvl1pPr>
            <a:lvl2pPr marL="685800" indent="-228600" algn="l" defTabSz="914400" rtl="0" eaLnBrk="1" latinLnBrk="0" hangingPunct="1">
              <a:lnSpc>
                <a:spcPct val="90000"/>
              </a:lnSpc>
              <a:spcBef>
                <a:spcPts val="500"/>
              </a:spcBef>
              <a:buSzPct val="140000"/>
              <a:buFont typeface="APL385 Unicode" panose="020B0709000202000203" pitchFamily="49" charset="0"/>
              <a:buChar char="⋆"/>
              <a:defRPr sz="2400" kern="1200">
                <a:solidFill>
                  <a:srgbClr val="1E1E71"/>
                </a:solidFill>
                <a:latin typeface="+mn-lt"/>
                <a:ea typeface="+mn-ea"/>
                <a:cs typeface="+mn-cs"/>
              </a:defRPr>
            </a:lvl2pPr>
            <a:lvl3pPr marL="1143000" indent="-228600" algn="l" defTabSz="914400" rtl="0" eaLnBrk="1" latinLnBrk="0" hangingPunct="1">
              <a:lnSpc>
                <a:spcPct val="90000"/>
              </a:lnSpc>
              <a:spcBef>
                <a:spcPts val="500"/>
              </a:spcBef>
              <a:buSzPct val="140000"/>
              <a:buFont typeface="APL385 Unicode" panose="020B0709000202000203" pitchFamily="49" charset="0"/>
              <a:buChar char="⋆"/>
              <a:defRPr sz="2000" kern="1200">
                <a:solidFill>
                  <a:srgbClr val="1E1E71"/>
                </a:solidFill>
                <a:latin typeface="+mn-lt"/>
                <a:ea typeface="+mn-ea"/>
                <a:cs typeface="+mn-cs"/>
              </a:defRPr>
            </a:lvl3pPr>
            <a:lvl4pPr marL="16002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4pPr>
            <a:lvl5pPr marL="20574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buFont typeface="APL385 Unicode" panose="020B0709000202000203" pitchFamily="49" charset="0"/>
              <a:buNone/>
            </a:pPr>
            <a:r>
              <a:rPr lang="en-US" sz="2600" dirty="0"/>
              <a:t>In 1995, Netscape Communications recruited </a:t>
            </a:r>
            <a:r>
              <a:rPr lang="en-US" sz="2600" b="1" dirty="0"/>
              <a:t>Brendan </a:t>
            </a:r>
            <a:r>
              <a:rPr lang="en-US" sz="2600" b="1" dirty="0" err="1"/>
              <a:t>Eich</a:t>
            </a:r>
            <a:r>
              <a:rPr lang="en-US" sz="2600" dirty="0"/>
              <a:t> with the goal of embedding the </a:t>
            </a:r>
            <a:r>
              <a:rPr lang="en-US" sz="2600" b="1" dirty="0"/>
              <a:t>Scheme</a:t>
            </a:r>
            <a:r>
              <a:rPr lang="en-US" sz="2600" dirty="0"/>
              <a:t> programming language into its Netscape Navigator.</a:t>
            </a:r>
          </a:p>
          <a:p>
            <a:pPr marL="36000" indent="0">
              <a:buFont typeface="APL385 Unicode" panose="020B0709000202000203" pitchFamily="49" charset="0"/>
              <a:buNone/>
            </a:pPr>
            <a:r>
              <a:rPr lang="en-US" sz="2600" dirty="0"/>
              <a:t>The company later decided that the scripting language they wanted to create would complement Java and should have a similar syntax.</a:t>
            </a:r>
          </a:p>
          <a:p>
            <a:pPr marL="36000" indent="0">
              <a:buFont typeface="APL385 Unicode" panose="020B0709000202000203" pitchFamily="49" charset="0"/>
              <a:buNone/>
            </a:pPr>
            <a:r>
              <a:rPr lang="en-US" sz="2600" dirty="0"/>
              <a:t>To defend the idea of JavaScript against competing proposals, the company needed a prototype. </a:t>
            </a:r>
          </a:p>
        </p:txBody>
      </p:sp>
      <p:sp>
        <p:nvSpPr>
          <p:cNvPr id="8" name="Content Placeholder 2"/>
          <p:cNvSpPr txBox="1">
            <a:spLocks/>
          </p:cNvSpPr>
          <p:nvPr/>
        </p:nvSpPr>
        <p:spPr>
          <a:xfrm>
            <a:off x="590244" y="4886871"/>
            <a:ext cx="8402246" cy="767974"/>
          </a:xfrm>
          <a:prstGeom prst="rect">
            <a:avLst/>
          </a:prstGeom>
        </p:spPr>
        <p:txBody>
          <a:bodyPr vert="horz" wrap="square" lIns="91440" tIns="45720" rIns="91440" bIns="45720" numCol="1" rtlCol="0">
            <a:noAutofit/>
          </a:bodyPr>
          <a:lstStyle>
            <a:lvl1pPr marL="396000" indent="-360000" algn="l" defTabSz="914400" rtl="0" eaLnBrk="1" latinLnBrk="0" hangingPunct="1">
              <a:lnSpc>
                <a:spcPct val="90000"/>
              </a:lnSpc>
              <a:spcBef>
                <a:spcPts val="1000"/>
              </a:spcBef>
              <a:buSzPct val="140000"/>
              <a:buFont typeface="APL385 Unicode" panose="020B0709000202000203" pitchFamily="49" charset="0"/>
              <a:buChar char="⋆"/>
              <a:defRPr sz="2800" kern="1200">
                <a:solidFill>
                  <a:srgbClr val="1E1E71"/>
                </a:solidFill>
                <a:latin typeface="+mn-lt"/>
                <a:ea typeface="+mn-ea"/>
                <a:cs typeface="+mn-cs"/>
              </a:defRPr>
            </a:lvl1pPr>
            <a:lvl2pPr marL="685800" indent="-228600" algn="l" defTabSz="914400" rtl="0" eaLnBrk="1" latinLnBrk="0" hangingPunct="1">
              <a:lnSpc>
                <a:spcPct val="90000"/>
              </a:lnSpc>
              <a:spcBef>
                <a:spcPts val="500"/>
              </a:spcBef>
              <a:buSzPct val="140000"/>
              <a:buFont typeface="APL385 Unicode" panose="020B0709000202000203" pitchFamily="49" charset="0"/>
              <a:buChar char="⋆"/>
              <a:defRPr sz="2400" kern="1200">
                <a:solidFill>
                  <a:srgbClr val="1E1E71"/>
                </a:solidFill>
                <a:latin typeface="+mn-lt"/>
                <a:ea typeface="+mn-ea"/>
                <a:cs typeface="+mn-cs"/>
              </a:defRPr>
            </a:lvl2pPr>
            <a:lvl3pPr marL="1143000" indent="-228600" algn="l" defTabSz="914400" rtl="0" eaLnBrk="1" latinLnBrk="0" hangingPunct="1">
              <a:lnSpc>
                <a:spcPct val="90000"/>
              </a:lnSpc>
              <a:spcBef>
                <a:spcPts val="500"/>
              </a:spcBef>
              <a:buSzPct val="140000"/>
              <a:buFont typeface="APL385 Unicode" panose="020B0709000202000203" pitchFamily="49" charset="0"/>
              <a:buChar char="⋆"/>
              <a:defRPr sz="2000" kern="1200">
                <a:solidFill>
                  <a:srgbClr val="1E1E71"/>
                </a:solidFill>
                <a:latin typeface="+mn-lt"/>
                <a:ea typeface="+mn-ea"/>
                <a:cs typeface="+mn-cs"/>
              </a:defRPr>
            </a:lvl3pPr>
            <a:lvl4pPr marL="16002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4pPr>
            <a:lvl5pPr marL="20574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lgn="r">
              <a:buFont typeface="APL385 Unicode" panose="020B0709000202000203" pitchFamily="49" charset="0"/>
              <a:buNone/>
            </a:pPr>
            <a:r>
              <a:rPr lang="en-US" sz="2600" dirty="0"/>
              <a:t>Although it was developed under the name </a:t>
            </a:r>
            <a:r>
              <a:rPr lang="en-US" sz="2600" b="1" dirty="0"/>
              <a:t>Mocha</a:t>
            </a:r>
            <a:r>
              <a:rPr lang="en-US" sz="2600" dirty="0"/>
              <a:t>, it was renamed </a:t>
            </a:r>
            <a:r>
              <a:rPr lang="en-US" sz="2600" b="1" dirty="0"/>
              <a:t>JavaScript</a:t>
            </a:r>
            <a:r>
              <a:rPr lang="en-US" sz="2600" dirty="0"/>
              <a:t> before the final release.</a:t>
            </a:r>
            <a:endParaRPr lang="en-US" sz="2600" baseline="30000" dirty="0"/>
          </a:p>
          <a:p>
            <a:pPr algn="r"/>
            <a:endParaRPr lang="it-IT" sz="2600" dirty="0"/>
          </a:p>
        </p:txBody>
      </p:sp>
    </p:spTree>
    <p:extLst>
      <p:ext uri="{BB962C8B-B14F-4D97-AF65-F5344CB8AC3E}">
        <p14:creationId xmlns:p14="http://schemas.microsoft.com/office/powerpoint/2010/main" val="183455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5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19" y="6633882"/>
            <a:ext cx="115944" cy="224118"/>
          </a:xfrm>
          <a:prstGeom prst="rect">
            <a:avLst/>
          </a:prstGeom>
        </p:spPr>
      </p:pic>
      <p:sp>
        <p:nvSpPr>
          <p:cNvPr id="2" name="Title 1"/>
          <p:cNvSpPr>
            <a:spLocks noGrp="1"/>
          </p:cNvSpPr>
          <p:nvPr>
            <p:ph type="title"/>
          </p:nvPr>
        </p:nvSpPr>
        <p:spPr/>
        <p:txBody>
          <a:bodyPr>
            <a:normAutofit fontScale="90000"/>
          </a:bodyPr>
          <a:lstStyle/>
          <a:p>
            <a:r>
              <a:rPr lang="it-IT" dirty="0"/>
              <a:t>The Project</a:t>
            </a:r>
          </a:p>
        </p:txBody>
      </p:sp>
      <p:sp>
        <p:nvSpPr>
          <p:cNvPr id="3" name="Content Placeholder 2"/>
          <p:cNvSpPr>
            <a:spLocks noGrp="1"/>
          </p:cNvSpPr>
          <p:nvPr>
            <p:ph idx="1"/>
          </p:nvPr>
        </p:nvSpPr>
        <p:spPr>
          <a:xfrm>
            <a:off x="590243" y="1825625"/>
            <a:ext cx="8402246" cy="4351338"/>
          </a:xfrm>
        </p:spPr>
        <p:txBody>
          <a:bodyPr/>
          <a:lstStyle/>
          <a:p>
            <a:r>
              <a:rPr lang="it-IT" dirty="0"/>
              <a:t>Sofia can produce </a:t>
            </a:r>
            <a:r>
              <a:rPr lang="it-IT" dirty="0" err="1"/>
              <a:t>loads</a:t>
            </a:r>
            <a:r>
              <a:rPr lang="it-IT" dirty="0"/>
              <a:t> of data</a:t>
            </a:r>
          </a:p>
          <a:p>
            <a:r>
              <a:rPr lang="it-IT" dirty="0"/>
              <a:t>Interactive </a:t>
            </a:r>
            <a:r>
              <a:rPr lang="it-IT" dirty="0" err="1"/>
              <a:t>analysis</a:t>
            </a:r>
            <a:r>
              <a:rPr lang="it-IT" dirty="0"/>
              <a:t> of data</a:t>
            </a:r>
          </a:p>
          <a:p>
            <a:r>
              <a:rPr lang="it-IT" dirty="0"/>
              <a:t>Do </a:t>
            </a:r>
            <a:r>
              <a:rPr lang="it-IT" dirty="0" err="1"/>
              <a:t>not</a:t>
            </a:r>
            <a:r>
              <a:rPr lang="it-IT" dirty="0"/>
              <a:t> </a:t>
            </a:r>
            <a:r>
              <a:rPr lang="it-IT" dirty="0" err="1"/>
              <a:t>want</a:t>
            </a:r>
            <a:r>
              <a:rPr lang="it-IT" dirty="0"/>
              <a:t> to compete with </a:t>
            </a:r>
            <a:r>
              <a:rPr lang="it-IT" dirty="0" err="1"/>
              <a:t>established</a:t>
            </a:r>
            <a:r>
              <a:rPr lang="it-IT" dirty="0"/>
              <a:t> (or </a:t>
            </a:r>
            <a:r>
              <a:rPr lang="it-IT" dirty="0" err="1"/>
              <a:t>budding</a:t>
            </a:r>
            <a:r>
              <a:rPr lang="it-IT" dirty="0"/>
              <a:t>) reporting </a:t>
            </a:r>
            <a:r>
              <a:rPr lang="it-IT" dirty="0" err="1"/>
              <a:t>tools</a:t>
            </a:r>
            <a:endParaRPr lang="it-IT" dirty="0"/>
          </a:p>
        </p:txBody>
      </p:sp>
      <p:sp>
        <p:nvSpPr>
          <p:cNvPr id="6" name="TextBox 5"/>
          <p:cNvSpPr txBox="1"/>
          <p:nvPr/>
        </p:nvSpPr>
        <p:spPr>
          <a:xfrm>
            <a:off x="-6289638" y="4333190"/>
            <a:ext cx="6109166" cy="336883"/>
          </a:xfrm>
          <a:prstGeom prst="rect">
            <a:avLst/>
          </a:prstGeom>
          <a:effectLst>
            <a:glow rad="139700">
              <a:schemeClr val="accent6">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noAutofit/>
          </a:bodyPr>
          <a:lstStyle/>
          <a:p>
            <a:r>
              <a:rPr lang="en-US" dirty="0">
                <a:solidFill>
                  <a:schemeClr val="tx2">
                    <a:lumMod val="75000"/>
                  </a:schemeClr>
                </a:solidFill>
              </a:rPr>
              <a:t>The **** Report Platform: Enterprise-grade reporting solution.</a:t>
            </a:r>
          </a:p>
        </p:txBody>
      </p:sp>
      <p:sp>
        <p:nvSpPr>
          <p:cNvPr id="12" name="TextBox 11"/>
          <p:cNvSpPr txBox="1"/>
          <p:nvPr/>
        </p:nvSpPr>
        <p:spPr>
          <a:xfrm>
            <a:off x="-12322491" y="3796897"/>
            <a:ext cx="12142019" cy="336883"/>
          </a:xfrm>
          <a:prstGeom prst="rect">
            <a:avLst/>
          </a:prstGeom>
          <a:effectLst>
            <a:glow rad="1397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noAutofit/>
          </a:bodyPr>
          <a:lstStyle/>
          <a:p>
            <a:r>
              <a:rPr lang="en-US" dirty="0">
                <a:solidFill>
                  <a:schemeClr val="accent2">
                    <a:lumMod val="50000"/>
                  </a:schemeClr>
                </a:solidFill>
              </a:rPr>
              <a:t>**** transforms your company's data into rich visuals for you to collect and organize so you can focus on what matters to you.</a:t>
            </a:r>
            <a:endParaRPr lang="en-US" dirty="0">
              <a:solidFill>
                <a:schemeClr val="tx2">
                  <a:lumMod val="75000"/>
                </a:schemeClr>
              </a:solidFill>
            </a:endParaRPr>
          </a:p>
        </p:txBody>
      </p:sp>
      <p:sp>
        <p:nvSpPr>
          <p:cNvPr id="13" name="TextBox 12"/>
          <p:cNvSpPr txBox="1"/>
          <p:nvPr/>
        </p:nvSpPr>
        <p:spPr>
          <a:xfrm>
            <a:off x="-2526447" y="969039"/>
            <a:ext cx="2345975" cy="336883"/>
          </a:xfrm>
          <a:prstGeom prst="rect">
            <a:avLst/>
          </a:prstGeom>
          <a:effectLst>
            <a:glow rad="139700">
              <a:schemeClr val="tx2">
                <a:lumMod val="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noAutofit/>
          </a:bodyPr>
          <a:lstStyle/>
          <a:p>
            <a:r>
              <a:rPr lang="en-US" dirty="0">
                <a:solidFill>
                  <a:schemeClr val="bg2">
                    <a:lumMod val="10000"/>
                  </a:schemeClr>
                </a:solidFill>
              </a:rPr>
              <a:t>Bring your data to life</a:t>
            </a:r>
            <a:endParaRPr lang="en-US" dirty="0">
              <a:solidFill>
                <a:schemeClr val="tx2">
                  <a:lumMod val="75000"/>
                </a:schemeClr>
              </a:solidFill>
            </a:endParaRPr>
          </a:p>
        </p:txBody>
      </p:sp>
      <p:sp>
        <p:nvSpPr>
          <p:cNvPr id="14" name="TextBox 13"/>
          <p:cNvSpPr txBox="1"/>
          <p:nvPr/>
        </p:nvSpPr>
        <p:spPr>
          <a:xfrm>
            <a:off x="-3594270" y="4914446"/>
            <a:ext cx="3413798" cy="336883"/>
          </a:xfrm>
          <a:prstGeom prst="rect">
            <a:avLst/>
          </a:prstGeom>
          <a:effectLst>
            <a:glow rad="1397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noAutofit/>
          </a:bodyPr>
          <a:lstStyle/>
          <a:p>
            <a:r>
              <a:rPr lang="en-US" dirty="0">
                <a:solidFill>
                  <a:schemeClr val="accent6">
                    <a:lumMod val="50000"/>
                  </a:schemeClr>
                </a:solidFill>
              </a:rPr>
              <a:t>Meet ****. Your data, only hotter.</a:t>
            </a:r>
            <a:endParaRPr lang="en-US" dirty="0">
              <a:solidFill>
                <a:schemeClr val="tx2">
                  <a:lumMod val="75000"/>
                </a:schemeClr>
              </a:solidFill>
            </a:endParaRPr>
          </a:p>
        </p:txBody>
      </p:sp>
      <p:sp>
        <p:nvSpPr>
          <p:cNvPr id="15" name="TextBox 14"/>
          <p:cNvSpPr txBox="1"/>
          <p:nvPr/>
        </p:nvSpPr>
        <p:spPr>
          <a:xfrm>
            <a:off x="-16643323" y="1513632"/>
            <a:ext cx="16462851" cy="336883"/>
          </a:xfrm>
          <a:prstGeom prst="rect">
            <a:avLst/>
          </a:prstGeom>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noAutofit/>
          </a:bodyPr>
          <a:lstStyle/>
          <a:p>
            <a:r>
              <a:rPr lang="en-US" dirty="0">
                <a:solidFill>
                  <a:schemeClr val="accent5">
                    <a:lumMod val="50000"/>
                  </a:schemeClr>
                </a:solidFill>
              </a:rPr>
              <a:t>****® lets you create visualizations, dashboards, and apps that answer your company’s most important questions. Now you can see the whole story that lives within your data.</a:t>
            </a:r>
            <a:endParaRPr lang="en-US" dirty="0">
              <a:solidFill>
                <a:schemeClr val="tx2">
                  <a:lumMod val="75000"/>
                </a:schemeClr>
              </a:solidFill>
            </a:endParaRPr>
          </a:p>
        </p:txBody>
      </p:sp>
      <p:sp>
        <p:nvSpPr>
          <p:cNvPr id="16" name="TextBox 15"/>
          <p:cNvSpPr txBox="1"/>
          <p:nvPr/>
        </p:nvSpPr>
        <p:spPr>
          <a:xfrm>
            <a:off x="-12909883" y="5495702"/>
            <a:ext cx="12729411" cy="336883"/>
          </a:xfrm>
          <a:prstGeom prst="rect">
            <a:avLst/>
          </a:prstGeom>
          <a:effectLst>
            <a:glow rad="1397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noAutofit/>
          </a:bodyPr>
          <a:lstStyle/>
          <a:p>
            <a:r>
              <a:rPr lang="en-US" dirty="0">
                <a:solidFill>
                  <a:schemeClr val="tx2">
                    <a:lumMod val="75000"/>
                  </a:schemeClr>
                </a:solidFill>
              </a:rPr>
              <a:t>Award-winning features, with unmatched value and support. Become a Reporting Superhero. Inform and analyze with absolute ease.</a:t>
            </a:r>
          </a:p>
        </p:txBody>
      </p:sp>
    </p:spTree>
    <p:extLst>
      <p:ext uri="{BB962C8B-B14F-4D97-AF65-F5344CB8AC3E}">
        <p14:creationId xmlns:p14="http://schemas.microsoft.com/office/powerpoint/2010/main" val="1690249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2" presetClass="entr" presetSubtype="2" repeatCount="indefinite" fill="hold" grpId="0" nodeType="withEffect">
                                  <p:stCondLst>
                                    <p:cond delay="0"/>
                                  </p:stCondLst>
                                  <p:endCondLst>
                                    <p:cond evt="onNext" delay="0">
                                      <p:tgtEl>
                                        <p:sldTgt/>
                                      </p:tgtEl>
                                    </p:cond>
                                  </p:end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30000" fill="hold"/>
                                        <p:tgtEl>
                                          <p:spTgt spid="6"/>
                                        </p:tgtEl>
                                        <p:attrNameLst>
                                          <p:attrName>ppt_x</p:attrName>
                                        </p:attrNameLst>
                                      </p:cBhvr>
                                      <p:tavLst>
                                        <p:tav tm="0">
                                          <p:val>
                                            <p:strVal val="1+#ppt_w/2"/>
                                          </p:val>
                                        </p:tav>
                                        <p:tav tm="100000">
                                          <p:val>
                                            <p:strVal val="#ppt_x"/>
                                          </p:val>
                                        </p:tav>
                                      </p:tavLst>
                                    </p:anim>
                                    <p:anim calcmode="lin" valueType="num">
                                      <p:cBhvr additive="base">
                                        <p:cTn id="27" dur="300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2" repeatCount="indefinite" fill="hold" grpId="0" nodeType="withEffect">
                                  <p:stCondLst>
                                    <p:cond delay="0"/>
                                  </p:stCondLst>
                                  <p:endCondLst>
                                    <p:cond evt="onNext" delay="0">
                                      <p:tgtEl>
                                        <p:sldTgt/>
                                      </p:tgtEl>
                                    </p:cond>
                                  </p:end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30000" fill="hold"/>
                                        <p:tgtEl>
                                          <p:spTgt spid="12"/>
                                        </p:tgtEl>
                                        <p:attrNameLst>
                                          <p:attrName>ppt_x</p:attrName>
                                        </p:attrNameLst>
                                      </p:cBhvr>
                                      <p:tavLst>
                                        <p:tav tm="0">
                                          <p:val>
                                            <p:strVal val="1+#ppt_w/2"/>
                                          </p:val>
                                        </p:tav>
                                        <p:tav tm="100000">
                                          <p:val>
                                            <p:strVal val="#ppt_x"/>
                                          </p:val>
                                        </p:tav>
                                      </p:tavLst>
                                    </p:anim>
                                    <p:anim calcmode="lin" valueType="num">
                                      <p:cBhvr additive="base">
                                        <p:cTn id="31" dur="300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2" repeatCount="indefinite" fill="hold" grpId="0" nodeType="withEffect">
                                  <p:stCondLst>
                                    <p:cond delay="0"/>
                                  </p:stCondLst>
                                  <p:endCondLst>
                                    <p:cond evt="onNext" delay="0">
                                      <p:tgtEl>
                                        <p:sldTgt/>
                                      </p:tgtEl>
                                    </p:cond>
                                  </p:end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30000" fill="hold"/>
                                        <p:tgtEl>
                                          <p:spTgt spid="13"/>
                                        </p:tgtEl>
                                        <p:attrNameLst>
                                          <p:attrName>ppt_x</p:attrName>
                                        </p:attrNameLst>
                                      </p:cBhvr>
                                      <p:tavLst>
                                        <p:tav tm="0">
                                          <p:val>
                                            <p:strVal val="1+#ppt_w/2"/>
                                          </p:val>
                                        </p:tav>
                                        <p:tav tm="100000">
                                          <p:val>
                                            <p:strVal val="#ppt_x"/>
                                          </p:val>
                                        </p:tav>
                                      </p:tavLst>
                                    </p:anim>
                                    <p:anim calcmode="lin" valueType="num">
                                      <p:cBhvr additive="base">
                                        <p:cTn id="35" dur="300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repeatCount="indefinite" fill="hold" grpId="0" nodeType="withEffect">
                                  <p:stCondLst>
                                    <p:cond delay="0"/>
                                  </p:stCondLst>
                                  <p:endCondLst>
                                    <p:cond evt="onNext" delay="0">
                                      <p:tgtEl>
                                        <p:sldTgt/>
                                      </p:tgtEl>
                                    </p:cond>
                                  </p:end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30000" fill="hold"/>
                                        <p:tgtEl>
                                          <p:spTgt spid="14"/>
                                        </p:tgtEl>
                                        <p:attrNameLst>
                                          <p:attrName>ppt_x</p:attrName>
                                        </p:attrNameLst>
                                      </p:cBhvr>
                                      <p:tavLst>
                                        <p:tav tm="0">
                                          <p:val>
                                            <p:strVal val="1+#ppt_w/2"/>
                                          </p:val>
                                        </p:tav>
                                        <p:tav tm="100000">
                                          <p:val>
                                            <p:strVal val="#ppt_x"/>
                                          </p:val>
                                        </p:tav>
                                      </p:tavLst>
                                    </p:anim>
                                    <p:anim calcmode="lin" valueType="num">
                                      <p:cBhvr additive="base">
                                        <p:cTn id="39" dur="3000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2" repeatCount="indefinite" fill="hold" grpId="0" nodeType="withEffect">
                                  <p:stCondLst>
                                    <p:cond delay="0"/>
                                  </p:stCondLst>
                                  <p:endCondLst>
                                    <p:cond evt="onNext" delay="0">
                                      <p:tgtEl>
                                        <p:sldTgt/>
                                      </p:tgtEl>
                                    </p:cond>
                                  </p:end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30000" fill="hold"/>
                                        <p:tgtEl>
                                          <p:spTgt spid="15"/>
                                        </p:tgtEl>
                                        <p:attrNameLst>
                                          <p:attrName>ppt_x</p:attrName>
                                        </p:attrNameLst>
                                      </p:cBhvr>
                                      <p:tavLst>
                                        <p:tav tm="0">
                                          <p:val>
                                            <p:strVal val="1+#ppt_w/2"/>
                                          </p:val>
                                        </p:tav>
                                        <p:tav tm="100000">
                                          <p:val>
                                            <p:strVal val="#ppt_x"/>
                                          </p:val>
                                        </p:tav>
                                      </p:tavLst>
                                    </p:anim>
                                    <p:anim calcmode="lin" valueType="num">
                                      <p:cBhvr additive="base">
                                        <p:cTn id="43" dur="300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2" repeatCount="indefinite" fill="hold" grpId="0" nodeType="withEffect">
                                  <p:stCondLst>
                                    <p:cond delay="0"/>
                                  </p:stCondLst>
                                  <p:endCondLst>
                                    <p:cond evt="onNext" delay="0">
                                      <p:tgtEl>
                                        <p:sldTgt/>
                                      </p:tgtEl>
                                    </p:cond>
                                  </p:end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30000" fill="hold"/>
                                        <p:tgtEl>
                                          <p:spTgt spid="16"/>
                                        </p:tgtEl>
                                        <p:attrNameLst>
                                          <p:attrName>ppt_x</p:attrName>
                                        </p:attrNameLst>
                                      </p:cBhvr>
                                      <p:tavLst>
                                        <p:tav tm="0">
                                          <p:val>
                                            <p:strVal val="1+#ppt_w/2"/>
                                          </p:val>
                                        </p:tav>
                                        <p:tav tm="100000">
                                          <p:val>
                                            <p:strVal val="#ppt_x"/>
                                          </p:val>
                                        </p:tav>
                                      </p:tavLst>
                                    </p:anim>
                                    <p:anim calcmode="lin" valueType="num">
                                      <p:cBhvr additive="base">
                                        <p:cTn id="47" dur="30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animBg="1"/>
      <p:bldP spid="12" grpId="0" uiExpand="1" animBg="1"/>
      <p:bldP spid="13" grpId="0" uiExpand="1" animBg="1"/>
      <p:bldP spid="14" grpId="0" uiExpand="1" animBg="1"/>
      <p:bldP spid="15" grpId="0" uiExpand="1" animBg="1"/>
      <p:bldP spid="16" grpId="0" uiExpan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strike="sngStrike" dirty="0"/>
              <a:t>JavaScript</a:t>
            </a:r>
            <a:r>
              <a:rPr lang="it-IT" dirty="0"/>
              <a:t> </a:t>
            </a:r>
            <a:r>
              <a:rPr lang="it-IT" dirty="0" err="1"/>
              <a:t>ECMAScript</a:t>
            </a:r>
            <a:endParaRPr lang="it-IT" strike="sngStrike" dirty="0"/>
          </a:p>
        </p:txBody>
      </p:sp>
      <p:sp>
        <p:nvSpPr>
          <p:cNvPr id="3" name="Content Placeholder 2"/>
          <p:cNvSpPr>
            <a:spLocks noGrp="1"/>
          </p:cNvSpPr>
          <p:nvPr>
            <p:ph idx="1"/>
          </p:nvPr>
        </p:nvSpPr>
        <p:spPr/>
        <p:txBody>
          <a:bodyPr/>
          <a:lstStyle/>
          <a:p>
            <a:pPr fontAlgn="base"/>
            <a:r>
              <a:rPr lang="en-US" dirty="0"/>
              <a:t>Nice language</a:t>
            </a:r>
          </a:p>
          <a:p>
            <a:pPr fontAlgn="base"/>
            <a:r>
              <a:rPr lang="en-US" dirty="0"/>
              <a:t>Relatively straightforward internal adoption</a:t>
            </a:r>
          </a:p>
          <a:p>
            <a:pPr indent="-378000"/>
            <a:r>
              <a:rPr lang="en-US" dirty="0"/>
              <a:t>Developers can do the same kind of horrible things they do in APL…</a:t>
            </a:r>
          </a:p>
          <a:p>
            <a:pPr fontAlgn="base"/>
            <a:r>
              <a:rPr lang="en-US" dirty="0"/>
              <a:t>WWW as an amazing resource trove:</a:t>
            </a:r>
          </a:p>
          <a:p>
            <a:pPr lvl="1" fontAlgn="base"/>
            <a:r>
              <a:rPr lang="en-US" dirty="0"/>
              <a:t>Tutorials</a:t>
            </a:r>
          </a:p>
          <a:p>
            <a:pPr lvl="1" fontAlgn="base"/>
            <a:r>
              <a:rPr lang="en-US" dirty="0"/>
              <a:t>Libraries</a:t>
            </a:r>
          </a:p>
          <a:p>
            <a:pPr lvl="1" fontAlgn="base"/>
            <a:r>
              <a:rPr lang="en-US" dirty="0" err="1"/>
              <a:t>StackOverflow</a:t>
            </a:r>
            <a:endParaRPr lang="en-US" dirty="0"/>
          </a:p>
          <a:p>
            <a:endParaRPr lang="it-IT" dirty="0"/>
          </a:p>
        </p:txBody>
      </p:sp>
      <p:sp>
        <p:nvSpPr>
          <p:cNvPr id="4" name="Rectangle 3"/>
          <p:cNvSpPr/>
          <p:nvPr/>
        </p:nvSpPr>
        <p:spPr>
          <a:xfrm rot="20934706">
            <a:off x="3126551" y="1197570"/>
            <a:ext cx="3161186"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No, really!</a:t>
            </a:r>
          </a:p>
        </p:txBody>
      </p:sp>
      <p:sp>
        <p:nvSpPr>
          <p:cNvPr id="5" name="Rectangle 4"/>
          <p:cNvSpPr/>
          <p:nvPr/>
        </p:nvSpPr>
        <p:spPr>
          <a:xfrm>
            <a:off x="3201425" y="3136612"/>
            <a:ext cx="4919891" cy="58477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en-US" sz="3200" b="1" cap="none" spc="0" dirty="0">
                <a:ln w="12700">
                  <a:solidFill>
                    <a:schemeClr val="accent5"/>
                  </a:solidFill>
                  <a:prstDash val="solid"/>
                </a:ln>
                <a:pattFill prst="ltDnDiag">
                  <a:fgClr>
                    <a:schemeClr val="accent5">
                      <a:lumMod val="60000"/>
                      <a:lumOff val="40000"/>
                    </a:schemeClr>
                  </a:fgClr>
                  <a:bgClr>
                    <a:schemeClr val="bg1"/>
                  </a:bgClr>
                </a:pattFill>
                <a:effectLst/>
              </a:rPr>
              <a:t>…and I wish they did not…</a:t>
            </a:r>
          </a:p>
        </p:txBody>
      </p:sp>
    </p:spTree>
    <p:extLst>
      <p:ext uri="{BB962C8B-B14F-4D97-AF65-F5344CB8AC3E}">
        <p14:creationId xmlns:p14="http://schemas.microsoft.com/office/powerpoint/2010/main" val="168857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10" presetClass="entr" presetSubtype="0" fill="hold" grpId="0" nodeType="withEffect">
                                  <p:stCondLst>
                                    <p:cond delay="5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Learning</a:t>
            </a:r>
          </a:p>
        </p:txBody>
      </p:sp>
      <p:sp>
        <p:nvSpPr>
          <p:cNvPr id="3" name="Content Placeholder 2"/>
          <p:cNvSpPr>
            <a:spLocks noGrp="1"/>
          </p:cNvSpPr>
          <p:nvPr>
            <p:ph idx="1"/>
          </p:nvPr>
        </p:nvSpPr>
        <p:spPr/>
        <p:txBody>
          <a:bodyPr/>
          <a:lstStyle/>
          <a:p>
            <a:r>
              <a:rPr lang="it-IT" dirty="0"/>
              <a:t>HTML</a:t>
            </a:r>
          </a:p>
          <a:p>
            <a:r>
              <a:rPr lang="it-IT" dirty="0"/>
              <a:t>CSS</a:t>
            </a:r>
          </a:p>
          <a:p>
            <a:r>
              <a:rPr lang="it-IT" dirty="0"/>
              <a:t>JavaScript</a:t>
            </a:r>
          </a:p>
          <a:p>
            <a:r>
              <a:rPr lang="it-IT" dirty="0"/>
              <a:t>D3.js</a:t>
            </a:r>
          </a:p>
          <a:p>
            <a:r>
              <a:rPr lang="it-IT" dirty="0"/>
              <a:t>… a bit of </a:t>
            </a:r>
            <a:r>
              <a:rPr lang="it-IT" dirty="0" err="1"/>
              <a:t>other</a:t>
            </a:r>
            <a:r>
              <a:rPr lang="it-IT" dirty="0"/>
              <a:t> </a:t>
            </a:r>
            <a:r>
              <a:rPr lang="it-IT" dirty="0" err="1"/>
              <a:t>libraries</a:t>
            </a:r>
            <a:endParaRPr lang="it-IT" dirty="0"/>
          </a:p>
          <a:p>
            <a:r>
              <a:rPr lang="it-IT" dirty="0"/>
              <a:t>… </a:t>
            </a:r>
            <a:r>
              <a:rPr lang="it-IT" dirty="0" err="1"/>
              <a:t>external</a:t>
            </a:r>
            <a:r>
              <a:rPr lang="it-IT" dirty="0"/>
              <a:t> </a:t>
            </a:r>
            <a:r>
              <a:rPr lang="it-IT" dirty="0" err="1"/>
              <a:t>tools</a:t>
            </a:r>
            <a:r>
              <a:rPr lang="it-IT" dirty="0"/>
              <a:t> (</a:t>
            </a:r>
            <a:r>
              <a:rPr lang="it-IT" dirty="0" err="1"/>
              <a:t>editors</a:t>
            </a:r>
            <a:r>
              <a:rPr lang="it-IT" dirty="0"/>
              <a:t>, </a:t>
            </a:r>
            <a:r>
              <a:rPr lang="it-IT" dirty="0" err="1"/>
              <a:t>debuggers</a:t>
            </a:r>
            <a:r>
              <a:rPr lang="it-IT" dirty="0"/>
              <a:t>)</a:t>
            </a:r>
          </a:p>
        </p:txBody>
      </p:sp>
    </p:spTree>
    <p:extLst>
      <p:ext uri="{BB962C8B-B14F-4D97-AF65-F5344CB8AC3E}">
        <p14:creationId xmlns:p14="http://schemas.microsoft.com/office/powerpoint/2010/main" val="3123585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err="1"/>
              <a:t>Summary</a:t>
            </a:r>
            <a:r>
              <a:rPr lang="it-IT" dirty="0"/>
              <a:t>	</a:t>
            </a:r>
          </a:p>
        </p:txBody>
      </p:sp>
      <p:sp>
        <p:nvSpPr>
          <p:cNvPr id="3" name="Content Placeholder 2"/>
          <p:cNvSpPr>
            <a:spLocks noGrp="1"/>
          </p:cNvSpPr>
          <p:nvPr>
            <p:ph idx="1"/>
          </p:nvPr>
        </p:nvSpPr>
        <p:spPr/>
        <p:txBody>
          <a:bodyPr/>
          <a:lstStyle/>
          <a:p>
            <a:pPr marL="36000" indent="0">
              <a:buNone/>
            </a:pPr>
            <a:r>
              <a:rPr lang="it-IT" dirty="0" err="1"/>
              <a:t>Freedom</a:t>
            </a:r>
            <a:r>
              <a:rPr lang="it-IT" dirty="0"/>
              <a:t> to:</a:t>
            </a:r>
          </a:p>
          <a:p>
            <a:r>
              <a:rPr lang="it-IT" dirty="0" err="1"/>
              <a:t>Substitute</a:t>
            </a:r>
            <a:r>
              <a:rPr lang="it-IT" dirty="0"/>
              <a:t> the Web Server</a:t>
            </a:r>
          </a:p>
          <a:p>
            <a:r>
              <a:rPr lang="it-IT" dirty="0" err="1"/>
              <a:t>Not</a:t>
            </a:r>
            <a:r>
              <a:rPr lang="it-IT" dirty="0"/>
              <a:t> </a:t>
            </a:r>
            <a:r>
              <a:rPr lang="it-IT" dirty="0" err="1"/>
              <a:t>depend</a:t>
            </a:r>
            <a:r>
              <a:rPr lang="it-IT" dirty="0"/>
              <a:t> on </a:t>
            </a:r>
            <a:r>
              <a:rPr lang="it-IT" dirty="0" err="1"/>
              <a:t>pre-baked</a:t>
            </a:r>
            <a:r>
              <a:rPr lang="it-IT" dirty="0"/>
              <a:t> </a:t>
            </a:r>
            <a:r>
              <a:rPr lang="it-IT" dirty="0" err="1"/>
              <a:t>charts</a:t>
            </a:r>
            <a:endParaRPr lang="it-IT" dirty="0"/>
          </a:p>
          <a:p>
            <a:r>
              <a:rPr lang="it-IT" dirty="0" err="1"/>
              <a:t>Develop</a:t>
            </a:r>
            <a:r>
              <a:rPr lang="it-IT" dirty="0"/>
              <a:t>/</a:t>
            </a:r>
            <a:r>
              <a:rPr lang="it-IT" dirty="0" err="1"/>
              <a:t>Deploy</a:t>
            </a:r>
            <a:r>
              <a:rPr lang="it-IT" dirty="0"/>
              <a:t>/</a:t>
            </a:r>
            <a:r>
              <a:rPr lang="it-IT" dirty="0" err="1"/>
              <a:t>Send</a:t>
            </a:r>
            <a:r>
              <a:rPr lang="it-IT" dirty="0"/>
              <a:t> Patches</a:t>
            </a:r>
          </a:p>
          <a:p>
            <a:r>
              <a:rPr lang="it-IT" dirty="0" err="1"/>
              <a:t>Print</a:t>
            </a:r>
            <a:r>
              <a:rPr lang="it-IT"/>
              <a:t>/Export</a:t>
            </a:r>
            <a:endParaRPr lang="it-IT" dirty="0"/>
          </a:p>
          <a:p>
            <a:endParaRPr lang="it-IT" dirty="0"/>
          </a:p>
          <a:p>
            <a:endParaRPr lang="it-IT" dirty="0"/>
          </a:p>
        </p:txBody>
      </p:sp>
    </p:spTree>
    <p:extLst>
      <p:ext uri="{BB962C8B-B14F-4D97-AF65-F5344CB8AC3E}">
        <p14:creationId xmlns:p14="http://schemas.microsoft.com/office/powerpoint/2010/main" val="569426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6262" y="902208"/>
            <a:ext cx="8416227" cy="5546718"/>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le 1"/>
          <p:cNvSpPr>
            <a:spLocks noGrp="1"/>
          </p:cNvSpPr>
          <p:nvPr>
            <p:ph type="title"/>
          </p:nvPr>
        </p:nvSpPr>
        <p:spPr/>
        <p:txBody>
          <a:bodyPr>
            <a:normAutofit fontScale="90000"/>
          </a:bodyPr>
          <a:lstStyle/>
          <a:p>
            <a:r>
              <a:rPr lang="it-IT" dirty="0"/>
              <a:t>Future</a:t>
            </a:r>
          </a:p>
        </p:txBody>
      </p:sp>
      <p:sp>
        <p:nvSpPr>
          <p:cNvPr id="3" name="Content Placeholder 2"/>
          <p:cNvSpPr>
            <a:spLocks noGrp="1"/>
          </p:cNvSpPr>
          <p:nvPr>
            <p:ph idx="1"/>
          </p:nvPr>
        </p:nvSpPr>
        <p:spPr/>
        <p:txBody>
          <a:bodyPr/>
          <a:lstStyle/>
          <a:p>
            <a:r>
              <a:rPr lang="it-IT" dirty="0" err="1"/>
              <a:t>Infrastructure</a:t>
            </a:r>
            <a:r>
              <a:rPr lang="it-IT" dirty="0"/>
              <a:t>:</a:t>
            </a:r>
          </a:p>
          <a:p>
            <a:pPr lvl="1" fontAlgn="base"/>
            <a:r>
              <a:rPr lang="it-IT" dirty="0"/>
              <a:t>D3.js: from v3 to v4</a:t>
            </a:r>
          </a:p>
          <a:p>
            <a:pPr lvl="1" fontAlgn="base"/>
            <a:r>
              <a:rPr lang="it-IT" dirty="0"/>
              <a:t>Web server: </a:t>
            </a:r>
            <a:r>
              <a:rPr lang="it-IT" dirty="0" err="1"/>
              <a:t>move</a:t>
            </a:r>
            <a:r>
              <a:rPr lang="it-IT" dirty="0"/>
              <a:t> to </a:t>
            </a:r>
            <a:r>
              <a:rPr lang="it-IT" dirty="0" err="1"/>
              <a:t>Kestrel</a:t>
            </a:r>
            <a:endParaRPr lang="it-IT" dirty="0"/>
          </a:p>
          <a:p>
            <a:pPr lvl="1" fontAlgn="base"/>
            <a:r>
              <a:rPr lang="it-IT" dirty="0"/>
              <a:t>Web client: Microsoft </a:t>
            </a:r>
            <a:r>
              <a:rPr lang="it-IT" dirty="0" err="1"/>
              <a:t>Edge</a:t>
            </a:r>
            <a:r>
              <a:rPr lang="it-IT" dirty="0"/>
              <a:t>? No can do.</a:t>
            </a:r>
          </a:p>
          <a:p>
            <a:pPr lvl="1" fontAlgn="base"/>
            <a:r>
              <a:rPr lang="it-IT" dirty="0" err="1"/>
              <a:t>Dyalog’s</a:t>
            </a:r>
            <a:r>
              <a:rPr lang="it-IT" dirty="0"/>
              <a:t> </a:t>
            </a:r>
            <a:r>
              <a:rPr lang="it-IT" dirty="0" err="1"/>
              <a:t>integrated</a:t>
            </a:r>
            <a:r>
              <a:rPr lang="it-IT" dirty="0"/>
              <a:t> browser + </a:t>
            </a:r>
            <a:r>
              <a:rPr lang="it-IT" dirty="0" err="1"/>
              <a:t>fake</a:t>
            </a:r>
            <a:r>
              <a:rPr lang="it-IT" dirty="0"/>
              <a:t> server (?)</a:t>
            </a:r>
          </a:p>
          <a:p>
            <a:pPr marL="457200" lvl="1" indent="0" fontAlgn="base">
              <a:buNone/>
            </a:pPr>
            <a:endParaRPr lang="it-IT" dirty="0"/>
          </a:p>
          <a:p>
            <a:pPr marL="624600" indent="-457200" fontAlgn="base"/>
            <a:r>
              <a:rPr lang="it-IT" dirty="0"/>
              <a:t>Sofia:</a:t>
            </a:r>
          </a:p>
          <a:p>
            <a:pPr marL="914400" lvl="1" indent="-457200" fontAlgn="base"/>
            <a:r>
              <a:rPr lang="it-IT" dirty="0" err="1"/>
              <a:t>Enhance</a:t>
            </a:r>
            <a:r>
              <a:rPr lang="it-IT" dirty="0"/>
              <a:t> </a:t>
            </a:r>
            <a:r>
              <a:rPr lang="it-IT" dirty="0" err="1"/>
              <a:t>existing</a:t>
            </a:r>
            <a:r>
              <a:rPr lang="it-IT" dirty="0"/>
              <a:t> </a:t>
            </a:r>
            <a:r>
              <a:rPr lang="it-IT" dirty="0" err="1"/>
              <a:t>charts</a:t>
            </a:r>
            <a:endParaRPr lang="it-IT" dirty="0"/>
          </a:p>
          <a:p>
            <a:pPr marL="914400" lvl="1" indent="-457200" fontAlgn="base"/>
            <a:r>
              <a:rPr lang="it-IT" dirty="0" err="1"/>
              <a:t>Implement</a:t>
            </a:r>
            <a:r>
              <a:rPr lang="it-IT" dirty="0"/>
              <a:t> new </a:t>
            </a:r>
            <a:r>
              <a:rPr lang="it-IT" dirty="0" err="1"/>
              <a:t>charts</a:t>
            </a:r>
            <a:r>
              <a:rPr lang="it-IT" dirty="0"/>
              <a:t> for </a:t>
            </a:r>
            <a:r>
              <a:rPr lang="it-IT" dirty="0" err="1"/>
              <a:t>other</a:t>
            </a:r>
            <a:r>
              <a:rPr lang="it-IT" dirty="0"/>
              <a:t> </a:t>
            </a:r>
            <a:r>
              <a:rPr lang="it-IT" dirty="0" err="1"/>
              <a:t>areas</a:t>
            </a:r>
            <a:r>
              <a:rPr lang="it-IT" dirty="0"/>
              <a:t> of Sofia</a:t>
            </a:r>
          </a:p>
          <a:p>
            <a:pPr marL="914400" lvl="1" indent="-457200" fontAlgn="base"/>
            <a:endParaRPr lang="it-IT" dirty="0"/>
          </a:p>
          <a:p>
            <a:endParaRPr lang="it-IT" dirty="0"/>
          </a:p>
        </p:txBody>
      </p:sp>
    </p:spTree>
    <p:extLst>
      <p:ext uri="{BB962C8B-B14F-4D97-AF65-F5344CB8AC3E}">
        <p14:creationId xmlns:p14="http://schemas.microsoft.com/office/powerpoint/2010/main" val="426422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263" y="2321004"/>
            <a:ext cx="5690936" cy="1107996"/>
          </a:xfrm>
          <a:prstGeom prst="rect">
            <a:avLst/>
          </a:prstGeom>
          <a:noFill/>
        </p:spPr>
        <p:txBody>
          <a:bodyPr wrap="square" rtlCol="0">
            <a:spAutoFit/>
          </a:bodyPr>
          <a:lstStyle/>
          <a:p>
            <a:r>
              <a:rPr lang="it-IT" sz="6600" dirty="0" err="1"/>
              <a:t>Questions</a:t>
            </a:r>
            <a:r>
              <a:rPr lang="it-IT" sz="660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324" y="3753853"/>
            <a:ext cx="5735472" cy="24460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70" name="Picture 2" descr="http://rs167.pbsrc.com/albums/u149/Margie077/New%20Pics2/New%20Pic3/New%20Pics04/new%20Pic%20950/bugsbunny6.gif~c2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6327" y="73392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31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0"/>
                                        <p:tgtEl>
                                          <p:spTgt spid="3"/>
                                        </p:tgtEl>
                                      </p:cBhvr>
                                    </p:animEffect>
                                  </p:childTnLst>
                                </p:cTn>
                              </p:par>
                              <p:par>
                                <p:cTn id="8" presetID="1" presetClass="entr" presetSubtype="0" fill="hold" nodeType="withEffect">
                                  <p:stCondLst>
                                    <p:cond delay="5000"/>
                                  </p:stCondLst>
                                  <p:childTnLst>
                                    <p:set>
                                      <p:cBhvr>
                                        <p:cTn id="9" dur="1" fill="hold">
                                          <p:stCondLst>
                                            <p:cond delay="0"/>
                                          </p:stCondLst>
                                        </p:cTn>
                                        <p:tgtEl>
                                          <p:spTgt spid="7170"/>
                                        </p:tgtEl>
                                        <p:attrNameLst>
                                          <p:attrName>style.visibility</p:attrName>
                                        </p:attrNameLst>
                                      </p:cBhvr>
                                      <p:to>
                                        <p:strVal val="visible"/>
                                      </p:to>
                                    </p:set>
                                  </p:childTnLst>
                                </p:cTn>
                              </p:par>
                              <p:par>
                                <p:cTn id="10" presetID="1" presetClass="exit" presetSubtype="0" fill="hold" nodeType="withEffect">
                                  <p:stCondLst>
                                    <p:cond delay="11000"/>
                                  </p:stCondLst>
                                  <p:childTnLst>
                                    <p:set>
                                      <p:cBhvr>
                                        <p:cTn id="11" dur="1" fill="hold">
                                          <p:stCondLst>
                                            <p:cond delay="0"/>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19" y="6633882"/>
            <a:ext cx="115944" cy="224118"/>
          </a:xfrm>
          <a:prstGeom prst="rect">
            <a:avLst/>
          </a:prstGeom>
        </p:spPr>
      </p:pic>
      <p:sp>
        <p:nvSpPr>
          <p:cNvPr id="2" name="Title 1"/>
          <p:cNvSpPr>
            <a:spLocks noGrp="1"/>
          </p:cNvSpPr>
          <p:nvPr>
            <p:ph type="title"/>
          </p:nvPr>
        </p:nvSpPr>
        <p:spPr/>
        <p:txBody>
          <a:bodyPr>
            <a:normAutofit fontScale="90000"/>
          </a:bodyPr>
          <a:lstStyle/>
          <a:p>
            <a:r>
              <a:rPr lang="it-IT" dirty="0"/>
              <a:t>The Project</a:t>
            </a:r>
          </a:p>
        </p:txBody>
      </p:sp>
      <p:sp>
        <p:nvSpPr>
          <p:cNvPr id="3" name="Content Placeholder 2"/>
          <p:cNvSpPr>
            <a:spLocks noGrp="1"/>
          </p:cNvSpPr>
          <p:nvPr>
            <p:ph idx="1"/>
          </p:nvPr>
        </p:nvSpPr>
        <p:spPr>
          <a:xfrm>
            <a:off x="590243" y="1825625"/>
            <a:ext cx="8402246" cy="4351338"/>
          </a:xfrm>
        </p:spPr>
        <p:txBody>
          <a:bodyPr/>
          <a:lstStyle/>
          <a:p>
            <a:r>
              <a:rPr lang="it-IT" dirty="0"/>
              <a:t>Interactive </a:t>
            </a:r>
            <a:r>
              <a:rPr lang="it-IT" dirty="0" err="1"/>
              <a:t>analysis</a:t>
            </a:r>
            <a:r>
              <a:rPr lang="it-IT" dirty="0"/>
              <a:t> of data</a:t>
            </a:r>
          </a:p>
          <a:p>
            <a:r>
              <a:rPr lang="it-IT" dirty="0"/>
              <a:t>Do </a:t>
            </a:r>
            <a:r>
              <a:rPr lang="it-IT" dirty="0" err="1"/>
              <a:t>not</a:t>
            </a:r>
            <a:r>
              <a:rPr lang="it-IT" dirty="0"/>
              <a:t> </a:t>
            </a:r>
            <a:r>
              <a:rPr lang="it-IT" dirty="0" err="1"/>
              <a:t>want</a:t>
            </a:r>
            <a:r>
              <a:rPr lang="it-IT" dirty="0"/>
              <a:t> to compete with </a:t>
            </a:r>
            <a:r>
              <a:rPr lang="it-IT" dirty="0" err="1"/>
              <a:t>established</a:t>
            </a:r>
            <a:r>
              <a:rPr lang="it-IT" dirty="0"/>
              <a:t> (or </a:t>
            </a:r>
            <a:r>
              <a:rPr lang="it-IT" dirty="0" err="1"/>
              <a:t>budding</a:t>
            </a:r>
            <a:r>
              <a:rPr lang="it-IT" dirty="0"/>
              <a:t>) reporting </a:t>
            </a:r>
            <a:r>
              <a:rPr lang="it-IT" dirty="0" err="1"/>
              <a:t>tools</a:t>
            </a:r>
            <a:endParaRPr lang="it-IT" dirty="0"/>
          </a:p>
          <a:p>
            <a:r>
              <a:rPr lang="it-IT" dirty="0"/>
              <a:t>Do </a:t>
            </a:r>
            <a:r>
              <a:rPr lang="it-IT" dirty="0" err="1"/>
              <a:t>not</a:t>
            </a:r>
            <a:r>
              <a:rPr lang="it-IT" dirty="0"/>
              <a:t> </a:t>
            </a:r>
            <a:r>
              <a:rPr lang="it-IT" dirty="0" err="1"/>
              <a:t>want</a:t>
            </a:r>
            <a:r>
              <a:rPr lang="it-IT" dirty="0"/>
              <a:t> to design an editor</a:t>
            </a:r>
          </a:p>
        </p:txBody>
      </p:sp>
      <p:pic>
        <p:nvPicPr>
          <p:cNvPr id="7" name="Picture 6"/>
          <p:cNvPicPr>
            <a:picLocks noChangeAspect="1"/>
          </p:cNvPicPr>
          <p:nvPr/>
        </p:nvPicPr>
        <p:blipFill>
          <a:blip r:embed="rId4"/>
          <a:stretch>
            <a:fillRect/>
          </a:stretch>
        </p:blipFill>
        <p:spPr>
          <a:xfrm>
            <a:off x="1947388" y="1187116"/>
            <a:ext cx="5458692" cy="4989847"/>
          </a:xfrm>
          <a:prstGeom prst="rect">
            <a:avLst/>
          </a:prstGeom>
        </p:spPr>
      </p:pic>
      <p:pic>
        <p:nvPicPr>
          <p:cNvPr id="8" name="Picture 7"/>
          <p:cNvPicPr>
            <a:picLocks noChangeAspect="1"/>
          </p:cNvPicPr>
          <p:nvPr/>
        </p:nvPicPr>
        <p:blipFill>
          <a:blip r:embed="rId5"/>
          <a:stretch>
            <a:fillRect/>
          </a:stretch>
        </p:blipFill>
        <p:spPr>
          <a:xfrm>
            <a:off x="1947388" y="1187116"/>
            <a:ext cx="5458692" cy="4989847"/>
          </a:xfrm>
          <a:prstGeom prst="rect">
            <a:avLst/>
          </a:prstGeom>
        </p:spPr>
      </p:pic>
      <p:pic>
        <p:nvPicPr>
          <p:cNvPr id="9" name="Picture 8"/>
          <p:cNvPicPr>
            <a:picLocks noChangeAspect="1"/>
          </p:cNvPicPr>
          <p:nvPr/>
        </p:nvPicPr>
        <p:blipFill>
          <a:blip r:embed="rId6"/>
          <a:stretch>
            <a:fillRect/>
          </a:stretch>
        </p:blipFill>
        <p:spPr>
          <a:xfrm>
            <a:off x="1947388" y="1187116"/>
            <a:ext cx="5458692" cy="4989847"/>
          </a:xfrm>
          <a:prstGeom prst="rect">
            <a:avLst/>
          </a:prstGeom>
        </p:spPr>
      </p:pic>
      <p:pic>
        <p:nvPicPr>
          <p:cNvPr id="10" name="Picture 9"/>
          <p:cNvPicPr>
            <a:picLocks noChangeAspect="1"/>
          </p:cNvPicPr>
          <p:nvPr/>
        </p:nvPicPr>
        <p:blipFill>
          <a:blip r:embed="rId7"/>
          <a:stretch>
            <a:fillRect/>
          </a:stretch>
        </p:blipFill>
        <p:spPr>
          <a:xfrm>
            <a:off x="1947388" y="1187116"/>
            <a:ext cx="5458692" cy="4989847"/>
          </a:xfrm>
          <a:prstGeom prst="rect">
            <a:avLst/>
          </a:prstGeom>
        </p:spPr>
      </p:pic>
      <p:pic>
        <p:nvPicPr>
          <p:cNvPr id="11" name="Picture 10"/>
          <p:cNvPicPr>
            <a:picLocks noChangeAspect="1"/>
          </p:cNvPicPr>
          <p:nvPr/>
        </p:nvPicPr>
        <p:blipFill>
          <a:blip r:embed="rId8"/>
          <a:stretch>
            <a:fillRect/>
          </a:stretch>
        </p:blipFill>
        <p:spPr>
          <a:xfrm>
            <a:off x="1947388" y="1187116"/>
            <a:ext cx="5458692" cy="4989847"/>
          </a:xfrm>
          <a:prstGeom prst="rect">
            <a:avLst/>
          </a:prstGeom>
        </p:spPr>
      </p:pic>
    </p:spTree>
    <p:extLst>
      <p:ext uri="{BB962C8B-B14F-4D97-AF65-F5344CB8AC3E}">
        <p14:creationId xmlns:p14="http://schemas.microsoft.com/office/powerpoint/2010/main" val="401760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xit" presetSubtype="8" fill="hold" nodeType="afterEffect">
                                  <p:stCondLst>
                                    <p:cond delay="1000"/>
                                  </p:stCondLst>
                                  <p:childTnLst>
                                    <p:anim calcmode="lin" valueType="num">
                                      <p:cBhvr additive="base">
                                        <p:cTn id="18" dur="500"/>
                                        <p:tgtEl>
                                          <p:spTgt spid="7"/>
                                        </p:tgtEl>
                                        <p:attrNameLst>
                                          <p:attrName>ppt_x</p:attrName>
                                        </p:attrNameLst>
                                      </p:cBhvr>
                                      <p:tavLst>
                                        <p:tav tm="0">
                                          <p:val>
                                            <p:strVal val="ppt_x"/>
                                          </p:val>
                                        </p:tav>
                                        <p:tav tm="100000">
                                          <p:val>
                                            <p:strVal val="0-ppt_w/2"/>
                                          </p:val>
                                        </p:tav>
                                      </p:tavLst>
                                    </p:anim>
                                    <p:anim calcmode="lin" valueType="num">
                                      <p:cBhvr additive="base">
                                        <p:cTn id="19" dur="500"/>
                                        <p:tgtEl>
                                          <p:spTgt spid="7"/>
                                        </p:tgtEl>
                                        <p:attrNameLst>
                                          <p:attrName>ppt_y</p:attrName>
                                        </p:attrNameLst>
                                      </p:cBhvr>
                                      <p:tavLst>
                                        <p:tav tm="0">
                                          <p:val>
                                            <p:strVal val="ppt_y"/>
                                          </p:val>
                                        </p:tav>
                                        <p:tav tm="100000">
                                          <p:val>
                                            <p:strVal val="ppt_y"/>
                                          </p:val>
                                        </p:tav>
                                      </p:tavLst>
                                    </p:anim>
                                    <p:set>
                                      <p:cBhvr>
                                        <p:cTn id="20" dur="1" fill="hold">
                                          <p:stCondLst>
                                            <p:cond delay="499"/>
                                          </p:stCondLst>
                                        </p:cTn>
                                        <p:tgtEl>
                                          <p:spTgt spid="7"/>
                                        </p:tgtEl>
                                        <p:attrNameLst>
                                          <p:attrName>style.visibility</p:attrName>
                                        </p:attrNameLst>
                                      </p:cBhvr>
                                      <p:to>
                                        <p:strVal val="hidden"/>
                                      </p:to>
                                    </p:set>
                                  </p:childTnLst>
                                </p:cTn>
                              </p:par>
                              <p:par>
                                <p:cTn id="21" presetID="2" presetClass="entr" presetSubtype="2" fill="hold" nodeType="withEffect">
                                  <p:stCondLst>
                                    <p:cond delay="2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xit" presetSubtype="8" fill="hold" nodeType="afterEffect">
                                  <p:stCondLst>
                                    <p:cond delay="1000"/>
                                  </p:stCondLst>
                                  <p:childTnLst>
                                    <p:anim calcmode="lin" valueType="num">
                                      <p:cBhvr additive="base">
                                        <p:cTn id="27" dur="500"/>
                                        <p:tgtEl>
                                          <p:spTgt spid="8"/>
                                        </p:tgtEl>
                                        <p:attrNameLst>
                                          <p:attrName>ppt_x</p:attrName>
                                        </p:attrNameLst>
                                      </p:cBhvr>
                                      <p:tavLst>
                                        <p:tav tm="0">
                                          <p:val>
                                            <p:strVal val="ppt_x"/>
                                          </p:val>
                                        </p:tav>
                                        <p:tav tm="100000">
                                          <p:val>
                                            <p:strVal val="0-ppt_w/2"/>
                                          </p:val>
                                        </p:tav>
                                      </p:tavLst>
                                    </p:anim>
                                    <p:anim calcmode="lin" valueType="num">
                                      <p:cBhvr additive="base">
                                        <p:cTn id="28" dur="500"/>
                                        <p:tgtEl>
                                          <p:spTgt spid="8"/>
                                        </p:tgtEl>
                                        <p:attrNameLst>
                                          <p:attrName>ppt_y</p:attrName>
                                        </p:attrNameLst>
                                      </p:cBhvr>
                                      <p:tavLst>
                                        <p:tav tm="0">
                                          <p:val>
                                            <p:strVal val="ppt_y"/>
                                          </p:val>
                                        </p:tav>
                                        <p:tav tm="100000">
                                          <p:val>
                                            <p:strVal val="ppt_y"/>
                                          </p:val>
                                        </p:tav>
                                      </p:tavLst>
                                    </p:anim>
                                    <p:set>
                                      <p:cBhvr>
                                        <p:cTn id="29" dur="1" fill="hold">
                                          <p:stCondLst>
                                            <p:cond delay="499"/>
                                          </p:stCondLst>
                                        </p:cTn>
                                        <p:tgtEl>
                                          <p:spTgt spid="8"/>
                                        </p:tgtEl>
                                        <p:attrNameLst>
                                          <p:attrName>style.visibility</p:attrName>
                                        </p:attrNameLst>
                                      </p:cBhvr>
                                      <p:to>
                                        <p:strVal val="hidden"/>
                                      </p:to>
                                    </p:set>
                                  </p:childTnLst>
                                </p:cTn>
                              </p:par>
                              <p:par>
                                <p:cTn id="30" presetID="2" presetClass="entr" presetSubtype="2" fill="hold" nodeType="withEffect">
                                  <p:stCondLst>
                                    <p:cond delay="2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xit" presetSubtype="8" fill="hold" nodeType="afterEffect">
                                  <p:stCondLst>
                                    <p:cond delay="1000"/>
                                  </p:stCondLst>
                                  <p:childTnLst>
                                    <p:anim calcmode="lin" valueType="num">
                                      <p:cBhvr additive="base">
                                        <p:cTn id="36" dur="500"/>
                                        <p:tgtEl>
                                          <p:spTgt spid="9"/>
                                        </p:tgtEl>
                                        <p:attrNameLst>
                                          <p:attrName>ppt_x</p:attrName>
                                        </p:attrNameLst>
                                      </p:cBhvr>
                                      <p:tavLst>
                                        <p:tav tm="0">
                                          <p:val>
                                            <p:strVal val="ppt_x"/>
                                          </p:val>
                                        </p:tav>
                                        <p:tav tm="100000">
                                          <p:val>
                                            <p:strVal val="0-ppt_w/2"/>
                                          </p:val>
                                        </p:tav>
                                      </p:tavLst>
                                    </p:anim>
                                    <p:anim calcmode="lin" valueType="num">
                                      <p:cBhvr additive="base">
                                        <p:cTn id="37" dur="500"/>
                                        <p:tgtEl>
                                          <p:spTgt spid="9"/>
                                        </p:tgtEl>
                                        <p:attrNameLst>
                                          <p:attrName>ppt_y</p:attrName>
                                        </p:attrNameLst>
                                      </p:cBhvr>
                                      <p:tavLst>
                                        <p:tav tm="0">
                                          <p:val>
                                            <p:strVal val="ppt_y"/>
                                          </p:val>
                                        </p:tav>
                                        <p:tav tm="100000">
                                          <p:val>
                                            <p:strVal val="ppt_y"/>
                                          </p:val>
                                        </p:tav>
                                      </p:tavLst>
                                    </p:anim>
                                    <p:set>
                                      <p:cBhvr>
                                        <p:cTn id="38" dur="1" fill="hold">
                                          <p:stCondLst>
                                            <p:cond delay="499"/>
                                          </p:stCondLst>
                                        </p:cTn>
                                        <p:tgtEl>
                                          <p:spTgt spid="9"/>
                                        </p:tgtEl>
                                        <p:attrNameLst>
                                          <p:attrName>style.visibility</p:attrName>
                                        </p:attrNameLst>
                                      </p:cBhvr>
                                      <p:to>
                                        <p:strVal val="hidden"/>
                                      </p:to>
                                    </p:set>
                                  </p:childTnLst>
                                </p:cTn>
                              </p:par>
                              <p:par>
                                <p:cTn id="39" presetID="2" presetClass="entr" presetSubtype="2" fill="hold" nodeType="withEffect">
                                  <p:stCondLst>
                                    <p:cond delay="20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par>
                          <p:cTn id="43" fill="hold">
                            <p:stCondLst>
                              <p:cond delay="8000"/>
                            </p:stCondLst>
                            <p:childTnLst>
                              <p:par>
                                <p:cTn id="44" presetID="2" presetClass="exit" presetSubtype="8" fill="hold" nodeType="afterEffect">
                                  <p:stCondLst>
                                    <p:cond delay="1000"/>
                                  </p:stCondLst>
                                  <p:childTnLst>
                                    <p:anim calcmode="lin" valueType="num">
                                      <p:cBhvr additive="base">
                                        <p:cTn id="45" dur="500"/>
                                        <p:tgtEl>
                                          <p:spTgt spid="10"/>
                                        </p:tgtEl>
                                        <p:attrNameLst>
                                          <p:attrName>ppt_x</p:attrName>
                                        </p:attrNameLst>
                                      </p:cBhvr>
                                      <p:tavLst>
                                        <p:tav tm="0">
                                          <p:val>
                                            <p:strVal val="ppt_x"/>
                                          </p:val>
                                        </p:tav>
                                        <p:tav tm="100000">
                                          <p:val>
                                            <p:strVal val="0-ppt_w/2"/>
                                          </p:val>
                                        </p:tav>
                                      </p:tavLst>
                                    </p:anim>
                                    <p:anim calcmode="lin" valueType="num">
                                      <p:cBhvr additive="base">
                                        <p:cTn id="46" dur="500"/>
                                        <p:tgtEl>
                                          <p:spTgt spid="10"/>
                                        </p:tgtEl>
                                        <p:attrNameLst>
                                          <p:attrName>ppt_y</p:attrName>
                                        </p:attrNameLst>
                                      </p:cBhvr>
                                      <p:tavLst>
                                        <p:tav tm="0">
                                          <p:val>
                                            <p:strVal val="ppt_y"/>
                                          </p:val>
                                        </p:tav>
                                        <p:tav tm="100000">
                                          <p:val>
                                            <p:strVal val="ppt_y"/>
                                          </p:val>
                                        </p:tav>
                                      </p:tavLst>
                                    </p:anim>
                                    <p:set>
                                      <p:cBhvr>
                                        <p:cTn id="47" dur="1" fill="hold">
                                          <p:stCondLst>
                                            <p:cond delay="499"/>
                                          </p:stCondLst>
                                        </p:cTn>
                                        <p:tgtEl>
                                          <p:spTgt spid="10"/>
                                        </p:tgtEl>
                                        <p:attrNameLst>
                                          <p:attrName>style.visibility</p:attrName>
                                        </p:attrNameLst>
                                      </p:cBhvr>
                                      <p:to>
                                        <p:strVal val="hidden"/>
                                      </p:to>
                                    </p:set>
                                  </p:childTnLst>
                                </p:cTn>
                              </p:par>
                              <p:par>
                                <p:cTn id="48" presetID="2" presetClass="entr" presetSubtype="2" fill="hold" nodeType="withEffect">
                                  <p:stCondLst>
                                    <p:cond delay="20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10500"/>
                            </p:stCondLst>
                            <p:childTnLst>
                              <p:par>
                                <p:cTn id="53" presetID="2" presetClass="exit" presetSubtype="8" fill="hold" nodeType="afterEffect">
                                  <p:stCondLst>
                                    <p:cond delay="1000"/>
                                  </p:stCondLst>
                                  <p:childTnLst>
                                    <p:anim calcmode="lin" valueType="num">
                                      <p:cBhvr additive="base">
                                        <p:cTn id="54" dur="500"/>
                                        <p:tgtEl>
                                          <p:spTgt spid="11"/>
                                        </p:tgtEl>
                                        <p:attrNameLst>
                                          <p:attrName>ppt_x</p:attrName>
                                        </p:attrNameLst>
                                      </p:cBhvr>
                                      <p:tavLst>
                                        <p:tav tm="0">
                                          <p:val>
                                            <p:strVal val="ppt_x"/>
                                          </p:val>
                                        </p:tav>
                                        <p:tav tm="100000">
                                          <p:val>
                                            <p:strVal val="0-ppt_w/2"/>
                                          </p:val>
                                        </p:tav>
                                      </p:tavLst>
                                    </p:anim>
                                    <p:anim calcmode="lin" valueType="num">
                                      <p:cBhvr additive="base">
                                        <p:cTn id="55" dur="500"/>
                                        <p:tgtEl>
                                          <p:spTgt spid="11"/>
                                        </p:tgtEl>
                                        <p:attrNameLst>
                                          <p:attrName>ppt_y</p:attrName>
                                        </p:attrNameLst>
                                      </p:cBhvr>
                                      <p:tavLst>
                                        <p:tav tm="0">
                                          <p:val>
                                            <p:strVal val="ppt_y"/>
                                          </p:val>
                                        </p:tav>
                                        <p:tav tm="100000">
                                          <p:val>
                                            <p:strVal val="ppt_y"/>
                                          </p:val>
                                        </p:tav>
                                      </p:tavLst>
                                    </p:anim>
                                    <p:set>
                                      <p:cBhvr>
                                        <p:cTn id="5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The Project</a:t>
            </a:r>
          </a:p>
        </p:txBody>
      </p:sp>
      <p:sp>
        <p:nvSpPr>
          <p:cNvPr id="3" name="Content Placeholder 2"/>
          <p:cNvSpPr>
            <a:spLocks noGrp="1"/>
          </p:cNvSpPr>
          <p:nvPr>
            <p:ph idx="1"/>
          </p:nvPr>
        </p:nvSpPr>
        <p:spPr>
          <a:xfrm>
            <a:off x="590243" y="1825625"/>
            <a:ext cx="5569925" cy="4351338"/>
          </a:xfrm>
        </p:spPr>
        <p:txBody>
          <a:bodyPr/>
          <a:lstStyle/>
          <a:p>
            <a:r>
              <a:rPr lang="it-IT" dirty="0"/>
              <a:t>Interactive </a:t>
            </a:r>
            <a:r>
              <a:rPr lang="it-IT" dirty="0" err="1"/>
              <a:t>analysis</a:t>
            </a:r>
            <a:r>
              <a:rPr lang="it-IT" dirty="0"/>
              <a:t> of data</a:t>
            </a:r>
          </a:p>
          <a:p>
            <a:r>
              <a:rPr lang="it-IT" dirty="0"/>
              <a:t>Do </a:t>
            </a:r>
            <a:r>
              <a:rPr lang="it-IT" dirty="0" err="1"/>
              <a:t>not</a:t>
            </a:r>
            <a:r>
              <a:rPr lang="it-IT" dirty="0"/>
              <a:t> </a:t>
            </a:r>
            <a:r>
              <a:rPr lang="it-IT" dirty="0" err="1"/>
              <a:t>want</a:t>
            </a:r>
            <a:r>
              <a:rPr lang="it-IT" dirty="0"/>
              <a:t> to compete with </a:t>
            </a:r>
            <a:r>
              <a:rPr lang="it-IT" dirty="0" err="1"/>
              <a:t>established</a:t>
            </a:r>
            <a:r>
              <a:rPr lang="it-IT" dirty="0"/>
              <a:t> (or </a:t>
            </a:r>
            <a:r>
              <a:rPr lang="it-IT" dirty="0" err="1"/>
              <a:t>budding</a:t>
            </a:r>
            <a:r>
              <a:rPr lang="it-IT" dirty="0"/>
              <a:t>) reporting </a:t>
            </a:r>
            <a:r>
              <a:rPr lang="it-IT" dirty="0" err="1"/>
              <a:t>tools</a:t>
            </a:r>
            <a:endParaRPr lang="it-IT" dirty="0"/>
          </a:p>
          <a:p>
            <a:r>
              <a:rPr lang="it-IT" dirty="0"/>
              <a:t>Do </a:t>
            </a:r>
            <a:r>
              <a:rPr lang="it-IT" dirty="0" err="1"/>
              <a:t>not</a:t>
            </a:r>
            <a:r>
              <a:rPr lang="it-IT" dirty="0"/>
              <a:t> </a:t>
            </a:r>
            <a:r>
              <a:rPr lang="it-IT" dirty="0" err="1"/>
              <a:t>want</a:t>
            </a:r>
            <a:r>
              <a:rPr lang="it-IT" dirty="0"/>
              <a:t> to design an editor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91" t="-2699" r="-5471" b="-2018"/>
          <a:stretch/>
        </p:blipFill>
        <p:spPr>
          <a:xfrm>
            <a:off x="6075947" y="854080"/>
            <a:ext cx="3068053" cy="56068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91513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263" y="2321004"/>
            <a:ext cx="5690936" cy="1107996"/>
          </a:xfrm>
          <a:prstGeom prst="rect">
            <a:avLst/>
          </a:prstGeom>
          <a:noFill/>
        </p:spPr>
        <p:txBody>
          <a:bodyPr wrap="square" rtlCol="0">
            <a:spAutoFit/>
          </a:bodyPr>
          <a:lstStyle/>
          <a:p>
            <a:r>
              <a:rPr lang="it-IT" sz="6600" dirty="0"/>
              <a:t>Demo</a:t>
            </a:r>
          </a:p>
        </p:txBody>
      </p:sp>
    </p:spTree>
    <p:extLst>
      <p:ext uri="{BB962C8B-B14F-4D97-AF65-F5344CB8AC3E}">
        <p14:creationId xmlns:p14="http://schemas.microsoft.com/office/powerpoint/2010/main" val="37478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9000"/>
                    </a14:imgEffect>
                  </a14:imgLayer>
                </a14:imgProps>
              </a:ext>
            </a:extLst>
          </a:blip>
          <a:stretch>
            <a:fillRect/>
          </a:stretch>
        </p:blipFill>
        <p:spPr>
          <a:xfrm>
            <a:off x="2839453" y="3339852"/>
            <a:ext cx="5784914" cy="27723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normAutofit fontScale="90000"/>
          </a:bodyPr>
          <a:lstStyle/>
          <a:p>
            <a:r>
              <a:rPr lang="it-IT" dirty="0"/>
              <a:t>D3.js</a:t>
            </a:r>
          </a:p>
        </p:txBody>
      </p:sp>
      <p:sp>
        <p:nvSpPr>
          <p:cNvPr id="3" name="Content Placeholder 2"/>
          <p:cNvSpPr>
            <a:spLocks noGrp="1"/>
          </p:cNvSpPr>
          <p:nvPr>
            <p:ph idx="1"/>
          </p:nvPr>
        </p:nvSpPr>
        <p:spPr>
          <a:xfrm>
            <a:off x="1383632" y="1730544"/>
            <a:ext cx="6797842" cy="1698456"/>
          </a:xfrm>
        </p:spPr>
        <p:txBody>
          <a:bodyPr>
            <a:normAutofit/>
          </a:bodyPr>
          <a:lstStyle/>
          <a:p>
            <a:pPr marL="36000" indent="0">
              <a:buNone/>
            </a:pPr>
            <a:r>
              <a:rPr lang="en-US" i="1" dirty="0"/>
              <a:t>Data–Driven Documents: Open Source JavaScript library for manipulating web documents based on data</a:t>
            </a:r>
            <a:endParaRPr lang="it-IT" i="1" dirty="0"/>
          </a:p>
        </p:txBody>
      </p:sp>
      <p:sp>
        <p:nvSpPr>
          <p:cNvPr id="4" name="Content Placeholder 2"/>
          <p:cNvSpPr txBox="1">
            <a:spLocks/>
          </p:cNvSpPr>
          <p:nvPr/>
        </p:nvSpPr>
        <p:spPr>
          <a:xfrm>
            <a:off x="749954" y="1589173"/>
            <a:ext cx="762000" cy="950494"/>
          </a:xfrm>
          <a:prstGeom prst="rect">
            <a:avLst/>
          </a:prstGeom>
        </p:spPr>
        <p:txBody>
          <a:bodyPr vert="horz" lIns="91440" tIns="45720" rIns="91440" bIns="45720" rtlCol="0">
            <a:noAutofit/>
          </a:bodyPr>
          <a:lstStyle>
            <a:lvl1pPr marL="396000" indent="-360000" algn="l" defTabSz="914400" rtl="0" eaLnBrk="1" latinLnBrk="0" hangingPunct="1">
              <a:lnSpc>
                <a:spcPct val="90000"/>
              </a:lnSpc>
              <a:spcBef>
                <a:spcPts val="1000"/>
              </a:spcBef>
              <a:buSzPct val="140000"/>
              <a:buFont typeface="APL385 Unicode" panose="020B0709000202000203" pitchFamily="49" charset="0"/>
              <a:buChar char="⋆"/>
              <a:defRPr sz="2800" kern="1200">
                <a:solidFill>
                  <a:srgbClr val="1E1E71"/>
                </a:solidFill>
                <a:latin typeface="+mn-lt"/>
                <a:ea typeface="+mn-ea"/>
                <a:cs typeface="+mn-cs"/>
              </a:defRPr>
            </a:lvl1pPr>
            <a:lvl2pPr marL="685800" indent="-228600" algn="l" defTabSz="914400" rtl="0" eaLnBrk="1" latinLnBrk="0" hangingPunct="1">
              <a:lnSpc>
                <a:spcPct val="90000"/>
              </a:lnSpc>
              <a:spcBef>
                <a:spcPts val="500"/>
              </a:spcBef>
              <a:buSzPct val="140000"/>
              <a:buFont typeface="APL385 Unicode" panose="020B0709000202000203" pitchFamily="49" charset="0"/>
              <a:buChar char="⋆"/>
              <a:defRPr sz="2400" kern="1200">
                <a:solidFill>
                  <a:srgbClr val="1E1E71"/>
                </a:solidFill>
                <a:latin typeface="+mn-lt"/>
                <a:ea typeface="+mn-ea"/>
                <a:cs typeface="+mn-cs"/>
              </a:defRPr>
            </a:lvl2pPr>
            <a:lvl3pPr marL="1143000" indent="-228600" algn="l" defTabSz="914400" rtl="0" eaLnBrk="1" latinLnBrk="0" hangingPunct="1">
              <a:lnSpc>
                <a:spcPct val="90000"/>
              </a:lnSpc>
              <a:spcBef>
                <a:spcPts val="500"/>
              </a:spcBef>
              <a:buSzPct val="140000"/>
              <a:buFont typeface="APL385 Unicode" panose="020B0709000202000203" pitchFamily="49" charset="0"/>
              <a:buChar char="⋆"/>
              <a:defRPr sz="2000" kern="1200">
                <a:solidFill>
                  <a:srgbClr val="1E1E71"/>
                </a:solidFill>
                <a:latin typeface="+mn-lt"/>
                <a:ea typeface="+mn-ea"/>
                <a:cs typeface="+mn-cs"/>
              </a:defRPr>
            </a:lvl3pPr>
            <a:lvl4pPr marL="16002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4pPr>
            <a:lvl5pPr marL="20574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buFont typeface="APL385 Unicode" panose="020B0709000202000203" pitchFamily="49" charset="0"/>
              <a:buNone/>
            </a:pPr>
            <a:r>
              <a:rPr lang="en-US" sz="6600" dirty="0"/>
              <a:t>“</a:t>
            </a:r>
            <a:endParaRPr lang="it-IT" sz="6600" dirty="0"/>
          </a:p>
        </p:txBody>
      </p:sp>
      <p:sp>
        <p:nvSpPr>
          <p:cNvPr id="5" name="Content Placeholder 2"/>
          <p:cNvSpPr txBox="1">
            <a:spLocks/>
          </p:cNvSpPr>
          <p:nvPr/>
        </p:nvSpPr>
        <p:spPr>
          <a:xfrm>
            <a:off x="7146758" y="2622886"/>
            <a:ext cx="762000" cy="806114"/>
          </a:xfrm>
          <a:prstGeom prst="rect">
            <a:avLst/>
          </a:prstGeom>
        </p:spPr>
        <p:txBody>
          <a:bodyPr vert="horz" lIns="91440" tIns="45720" rIns="91440" bIns="45720" rtlCol="0">
            <a:noAutofit/>
          </a:bodyPr>
          <a:lstStyle>
            <a:lvl1pPr marL="396000" indent="-360000" algn="l" defTabSz="914400" rtl="0" eaLnBrk="1" latinLnBrk="0" hangingPunct="1">
              <a:lnSpc>
                <a:spcPct val="90000"/>
              </a:lnSpc>
              <a:spcBef>
                <a:spcPts val="1000"/>
              </a:spcBef>
              <a:buSzPct val="140000"/>
              <a:buFont typeface="APL385 Unicode" panose="020B0709000202000203" pitchFamily="49" charset="0"/>
              <a:buChar char="⋆"/>
              <a:defRPr sz="2800" kern="1200">
                <a:solidFill>
                  <a:srgbClr val="1E1E71"/>
                </a:solidFill>
                <a:latin typeface="+mn-lt"/>
                <a:ea typeface="+mn-ea"/>
                <a:cs typeface="+mn-cs"/>
              </a:defRPr>
            </a:lvl1pPr>
            <a:lvl2pPr marL="685800" indent="-228600" algn="l" defTabSz="914400" rtl="0" eaLnBrk="1" latinLnBrk="0" hangingPunct="1">
              <a:lnSpc>
                <a:spcPct val="90000"/>
              </a:lnSpc>
              <a:spcBef>
                <a:spcPts val="500"/>
              </a:spcBef>
              <a:buSzPct val="140000"/>
              <a:buFont typeface="APL385 Unicode" panose="020B0709000202000203" pitchFamily="49" charset="0"/>
              <a:buChar char="⋆"/>
              <a:defRPr sz="2400" kern="1200">
                <a:solidFill>
                  <a:srgbClr val="1E1E71"/>
                </a:solidFill>
                <a:latin typeface="+mn-lt"/>
                <a:ea typeface="+mn-ea"/>
                <a:cs typeface="+mn-cs"/>
              </a:defRPr>
            </a:lvl2pPr>
            <a:lvl3pPr marL="1143000" indent="-228600" algn="l" defTabSz="914400" rtl="0" eaLnBrk="1" latinLnBrk="0" hangingPunct="1">
              <a:lnSpc>
                <a:spcPct val="90000"/>
              </a:lnSpc>
              <a:spcBef>
                <a:spcPts val="500"/>
              </a:spcBef>
              <a:buSzPct val="140000"/>
              <a:buFont typeface="APL385 Unicode" panose="020B0709000202000203" pitchFamily="49" charset="0"/>
              <a:buChar char="⋆"/>
              <a:defRPr sz="2000" kern="1200">
                <a:solidFill>
                  <a:srgbClr val="1E1E71"/>
                </a:solidFill>
                <a:latin typeface="+mn-lt"/>
                <a:ea typeface="+mn-ea"/>
                <a:cs typeface="+mn-cs"/>
              </a:defRPr>
            </a:lvl3pPr>
            <a:lvl4pPr marL="16002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4pPr>
            <a:lvl5pPr marL="2057400" indent="-228600" algn="l" defTabSz="914400" rtl="0" eaLnBrk="1" latinLnBrk="0" hangingPunct="1">
              <a:lnSpc>
                <a:spcPct val="90000"/>
              </a:lnSpc>
              <a:spcBef>
                <a:spcPts val="500"/>
              </a:spcBef>
              <a:buSzPct val="140000"/>
              <a:buFont typeface="APL385 Unicode" panose="020B0709000202000203" pitchFamily="49" charset="0"/>
              <a:buChar char="⋆"/>
              <a:defRPr sz="1800" kern="1200">
                <a:solidFill>
                  <a:srgbClr val="1E1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buFont typeface="APL385 Unicode" panose="020B0709000202000203" pitchFamily="49" charset="0"/>
              <a:buNone/>
            </a:pPr>
            <a:r>
              <a:rPr lang="en-US" sz="6600" dirty="0"/>
              <a:t>”</a:t>
            </a:r>
            <a:endParaRPr lang="it-IT" sz="6600" dirty="0"/>
          </a:p>
        </p:txBody>
      </p:sp>
    </p:spTree>
    <p:extLst>
      <p:ext uri="{BB962C8B-B14F-4D97-AF65-F5344CB8AC3E}">
        <p14:creationId xmlns:p14="http://schemas.microsoft.com/office/powerpoint/2010/main" val="174282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D3.js</a:t>
            </a:r>
          </a:p>
        </p:txBody>
      </p:sp>
      <p:sp>
        <p:nvSpPr>
          <p:cNvPr id="3" name="Content Placeholder 2"/>
          <p:cNvSpPr>
            <a:spLocks noGrp="1"/>
          </p:cNvSpPr>
          <p:nvPr>
            <p:ph idx="1"/>
          </p:nvPr>
        </p:nvSpPr>
        <p:spPr/>
        <p:txBody>
          <a:bodyPr>
            <a:normAutofit/>
          </a:bodyPr>
          <a:lstStyle/>
          <a:p>
            <a:r>
              <a:rPr lang="it-IT" dirty="0" err="1"/>
              <a:t>Why</a:t>
            </a:r>
            <a:r>
              <a:rPr lang="it-IT" dirty="0"/>
              <a:t> a </a:t>
            </a:r>
            <a:r>
              <a:rPr lang="it-IT" dirty="0" err="1"/>
              <a:t>framework</a:t>
            </a:r>
            <a:r>
              <a:rPr lang="it-IT" dirty="0"/>
              <a:t> </a:t>
            </a:r>
            <a:r>
              <a:rPr lang="it-IT" dirty="0" err="1"/>
              <a:t>instead</a:t>
            </a:r>
            <a:r>
              <a:rPr lang="it-IT" dirty="0"/>
              <a:t> of a </a:t>
            </a:r>
            <a:r>
              <a:rPr lang="it-IT" dirty="0" err="1"/>
              <a:t>library</a:t>
            </a:r>
            <a:r>
              <a:rPr lang="it-IT" dirty="0"/>
              <a:t>?</a:t>
            </a:r>
          </a:p>
          <a:p>
            <a:pPr lvl="1"/>
            <a:r>
              <a:rPr lang="it-IT" dirty="0"/>
              <a:t>Pro: Maximum </a:t>
            </a:r>
            <a:r>
              <a:rPr lang="it-IT" dirty="0" err="1"/>
              <a:t>freedom</a:t>
            </a:r>
            <a:endParaRPr lang="it-IT" dirty="0"/>
          </a:p>
          <a:p>
            <a:pPr lvl="1"/>
            <a:r>
              <a:rPr lang="it-IT" dirty="0" err="1"/>
              <a:t>Cons</a:t>
            </a:r>
            <a:r>
              <a:rPr lang="it-IT" dirty="0"/>
              <a:t>: </a:t>
            </a:r>
            <a:r>
              <a:rPr lang="it-IT" dirty="0" err="1"/>
              <a:t>Steeper</a:t>
            </a:r>
            <a:r>
              <a:rPr lang="it-IT" dirty="0"/>
              <a:t> </a:t>
            </a:r>
            <a:r>
              <a:rPr lang="it-IT" dirty="0" err="1"/>
              <a:t>learning</a:t>
            </a:r>
            <a:r>
              <a:rPr lang="it-IT" dirty="0"/>
              <a:t> curve</a:t>
            </a:r>
          </a:p>
          <a:p>
            <a:r>
              <a:rPr lang="it-IT" dirty="0" err="1"/>
              <a:t>Friendly</a:t>
            </a:r>
            <a:r>
              <a:rPr lang="it-IT" dirty="0"/>
              <a:t> community</a:t>
            </a:r>
          </a:p>
          <a:p>
            <a:r>
              <a:rPr lang="it-IT" dirty="0" err="1"/>
              <a:t>Actively</a:t>
            </a:r>
            <a:r>
              <a:rPr lang="it-IT" dirty="0"/>
              <a:t> </a:t>
            </a:r>
            <a:r>
              <a:rPr lang="it-IT" dirty="0" err="1"/>
              <a:t>developed</a:t>
            </a:r>
            <a:r>
              <a:rPr lang="it-IT" dirty="0"/>
              <a:t> and </a:t>
            </a:r>
            <a:r>
              <a:rPr lang="it-IT" dirty="0" err="1"/>
              <a:t>supported</a:t>
            </a:r>
            <a:endParaRPr lang="it-IT" dirty="0"/>
          </a:p>
          <a:p>
            <a:r>
              <a:rPr lang="it-IT" dirty="0"/>
              <a:t>OSS: Open Source Software</a:t>
            </a:r>
          </a:p>
          <a:p>
            <a:endParaRPr lang="it-IT" dirty="0"/>
          </a:p>
        </p:txBody>
      </p:sp>
    </p:spTree>
    <p:extLst>
      <p:ext uri="{BB962C8B-B14F-4D97-AF65-F5344CB8AC3E}">
        <p14:creationId xmlns:p14="http://schemas.microsoft.com/office/powerpoint/2010/main" val="1680496502"/>
      </p:ext>
    </p:extLst>
  </p:cSld>
  <p:clrMapOvr>
    <a:masterClrMapping/>
  </p:clrMapOvr>
</p:sld>
</file>

<file path=ppt/theme/theme1.xml><?xml version="1.0" encoding="utf-8"?>
<a:theme xmlns:a="http://schemas.openxmlformats.org/drawingml/2006/main" name="Office Theme">
  <a:themeElements>
    <a:clrScheme name="APL - Stefano">
      <a:dk1>
        <a:srgbClr val="1E1E71"/>
      </a:dk1>
      <a:lt1>
        <a:sysClr val="window" lastClr="FFFFFF"/>
      </a:lt1>
      <a:dk2>
        <a:srgbClr val="3B17B6"/>
      </a:dk2>
      <a:lt2>
        <a:srgbClr val="E7E6E6"/>
      </a:lt2>
      <a:accent1>
        <a:srgbClr val="00BFD6"/>
      </a:accent1>
      <a:accent2>
        <a:srgbClr val="ED7D31"/>
      </a:accent2>
      <a:accent3>
        <a:srgbClr val="A5A5A5"/>
      </a:accent3>
      <a:accent4>
        <a:srgbClr val="FFC000"/>
      </a:accent4>
      <a:accent5>
        <a:srgbClr val="3366F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7B1F1EA-3908-44B7-B09B-5EA96180BE2A}">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12230</TotalTime>
  <Words>2122</Words>
  <Application>Microsoft Office PowerPoint</Application>
  <PresentationFormat>On-screen Show (4:3)</PresentationFormat>
  <Paragraphs>434</Paragraphs>
  <Slides>44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APL385 Unicode</vt:lpstr>
      <vt:lpstr>Arial</vt:lpstr>
      <vt:lpstr>Calibri</vt:lpstr>
      <vt:lpstr>Lucida Console</vt:lpstr>
      <vt:lpstr>Office Theme</vt:lpstr>
      <vt:lpstr>The wisdom of those who came before us, or, the price of freedom</vt:lpstr>
      <vt:lpstr>About Me</vt:lpstr>
      <vt:lpstr>Sofia</vt:lpstr>
      <vt:lpstr>The Project</vt:lpstr>
      <vt:lpstr>The Project</vt:lpstr>
      <vt:lpstr>The Project</vt:lpstr>
      <vt:lpstr>PowerPoint Presentation</vt:lpstr>
      <vt:lpstr>D3.js</vt:lpstr>
      <vt:lpstr>D3.js</vt:lpstr>
      <vt:lpstr>Open Source Software</vt:lpstr>
      <vt:lpstr>Embed a Web Application</vt:lpstr>
      <vt:lpstr>The Glue: .NET</vt:lpstr>
      <vt:lpstr>The Glue: .NET</vt:lpstr>
      <vt:lpstr>The Web Server</vt:lpstr>
      <vt:lpstr>Request Pipeline</vt:lpstr>
      <vt:lpstr>Request Pipeline</vt:lpstr>
      <vt:lpstr>Virtual File System</vt:lpstr>
      <vt:lpstr>Virtual File System</vt:lpstr>
      <vt:lpstr>Virtual File System</vt:lpstr>
      <vt:lpstr>File System</vt:lpstr>
      <vt:lpstr>Layered File System</vt:lpstr>
      <vt:lpstr>Layered File System</vt:lpstr>
      <vt:lpstr>Development vs. Deployment</vt:lpstr>
      <vt:lpstr>The Web Client</vt:lpstr>
      <vt:lpstr>Versions</vt:lpstr>
      <vt:lpstr>Run</vt:lpstr>
      <vt:lpstr>Architecture Diagram (I)</vt:lpstr>
      <vt:lpstr>Internet Explorer API (I)</vt:lpstr>
      <vt:lpstr>Interaction</vt:lpstr>
      <vt:lpstr>Architecture Diagram (I)</vt:lpstr>
      <vt:lpstr>Internet Explorer API (II)</vt:lpstr>
      <vt:lpstr>.NET callbacks</vt:lpstr>
      <vt:lpstr>Development and Debugging</vt:lpstr>
      <vt:lpstr>Trick</vt:lpstr>
      <vt:lpstr>Print/Export</vt:lpstr>
      <vt:lpstr>PhantomJS </vt:lpstr>
      <vt:lpstr>Print/Export</vt:lpstr>
      <vt:lpstr>Architecture Diagram (II)</vt:lpstr>
      <vt:lpstr>JavaScript: the Origins</vt:lpstr>
      <vt:lpstr>JavaScript ECMAScript</vt:lpstr>
      <vt:lpstr>Learning</vt:lpstr>
      <vt:lpstr>Summary </vt:lpstr>
      <vt:lpstr>Future</vt:lpstr>
      <vt:lpstr>PowerPoint Presentation</vt:lpstr>
    </vt:vector>
  </TitlesOfParts>
  <Company>APL Italiana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Dyalog 2016: presentation</dc:subject>
  <dc:creator>Stefano Lanzavecchia</dc:creator>
  <cp:lastModifiedBy>Stefano Lanzavecchia</cp:lastModifiedBy>
  <cp:revision>175</cp:revision>
  <dcterms:created xsi:type="dcterms:W3CDTF">2016-08-18T09:27:14Z</dcterms:created>
  <dcterms:modified xsi:type="dcterms:W3CDTF">2016-10-21T13:30:55Z</dcterms:modified>
</cp:coreProperties>
</file>