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19" r:id="rId1"/>
  </p:sldMasterIdLst>
  <p:sldIdLst>
    <p:sldId id="256" r:id="rId2"/>
    <p:sldId id="257" r:id="rId3"/>
    <p:sldId id="269" r:id="rId4"/>
    <p:sldId id="264" r:id="rId5"/>
    <p:sldId id="258" r:id="rId6"/>
    <p:sldId id="260" r:id="rId7"/>
    <p:sldId id="259" r:id="rId8"/>
    <p:sldId id="262" r:id="rId9"/>
    <p:sldId id="263" r:id="rId10"/>
    <p:sldId id="265" r:id="rId11"/>
    <p:sldId id="267" r:id="rId12"/>
    <p:sldId id="266" r:id="rId13"/>
    <p:sldId id="268" r:id="rId14"/>
    <p:sldId id="276" r:id="rId15"/>
    <p:sldId id="271" r:id="rId16"/>
    <p:sldId id="272" r:id="rId17"/>
    <p:sldId id="277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smtClean="0"/>
              <a:t>10/12/2016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34760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smtClean="0"/>
              <a:t>10/12/2016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842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smtClean="0"/>
              <a:t>10/12/2016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34195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smtClean="0"/>
              <a:t>10/12/2016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6675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smtClean="0"/>
              <a:t>10/12/2016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691675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smtClean="0"/>
              <a:t>10/12/2016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707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smtClean="0"/>
              <a:t>10/12/2016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986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smtClean="0"/>
              <a:t>10/12/2016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5149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smtClean="0"/>
              <a:t>10/12/2016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167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smtClean="0"/>
              <a:t>10/12/2016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2640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smtClean="0"/>
              <a:t>10/12/2016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2572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CF1133-3259-4C45-BABA-5B62D9C6F78D}" type="datetimeFigureOut">
              <a:rPr lang="en-US" smtClean="0"/>
              <a:t>10/12/2016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236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0" r:id="rId1"/>
    <p:sldLayoutId id="2147483821" r:id="rId2"/>
    <p:sldLayoutId id="2147483822" r:id="rId3"/>
    <p:sldLayoutId id="2147483823" r:id="rId4"/>
    <p:sldLayoutId id="2147483824" r:id="rId5"/>
    <p:sldLayoutId id="2147483825" r:id="rId6"/>
    <p:sldLayoutId id="2147483826" r:id="rId7"/>
    <p:sldLayoutId id="2147483827" r:id="rId8"/>
    <p:sldLayoutId id="2147483828" r:id="rId9"/>
    <p:sldLayoutId id="2147483829" r:id="rId10"/>
    <p:sldLayoutId id="2147483830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g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12831" y="3961752"/>
            <a:ext cx="9144000" cy="1641490"/>
          </a:xfrm>
        </p:spPr>
        <p:txBody>
          <a:bodyPr>
            <a:normAutofit fontScale="90000"/>
          </a:bodyPr>
          <a:lstStyle/>
          <a:p>
            <a:r>
              <a:rPr lang="en-ZA" dirty="0" smtClean="0"/>
              <a:t>‘16 Problem Solving </a:t>
            </a:r>
            <a:br>
              <a:rPr lang="en-ZA" dirty="0" smtClean="0"/>
            </a:br>
            <a:r>
              <a:rPr lang="en-ZA" dirty="0" smtClean="0"/>
              <a:t>Competition</a:t>
            </a:r>
            <a:endParaRPr lang="en-Z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12831" y="3024673"/>
            <a:ext cx="9144000" cy="754025"/>
          </a:xfrm>
        </p:spPr>
        <p:txBody>
          <a:bodyPr/>
          <a:lstStyle/>
          <a:p>
            <a:pPr algn="r"/>
            <a:r>
              <a:rPr lang="en-ZA" dirty="0" smtClean="0">
                <a:solidFill>
                  <a:schemeClr val="bg2">
                    <a:lumMod val="50000"/>
                  </a:schemeClr>
                </a:solidFill>
              </a:rPr>
              <a:t>Zack Batik</a:t>
            </a:r>
            <a:endParaRPr lang="en-ZA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2466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/>
              <a:t>Probability Density Function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2364" y="1825625"/>
            <a:ext cx="7747272" cy="4351338"/>
          </a:xfrm>
        </p:spPr>
      </p:pic>
    </p:spTree>
    <p:extLst>
      <p:ext uri="{BB962C8B-B14F-4D97-AF65-F5344CB8AC3E}">
        <p14:creationId xmlns:p14="http://schemas.microsoft.com/office/powerpoint/2010/main" val="3362335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/>
              <a:t>Probability Density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ZA" dirty="0" smtClean="0"/>
              <a:t> pdf2←{</a:t>
            </a:r>
          </a:p>
          <a:p>
            <a:r>
              <a:rPr lang="en-ZA" dirty="0" smtClean="0"/>
              <a:t>     </a:t>
            </a:r>
            <a:r>
              <a:rPr lang="en-ZA" dirty="0"/>
              <a:t>a b m←⍺         </a:t>
            </a:r>
            <a:r>
              <a:rPr lang="en-ZA" dirty="0" smtClean="0"/>
              <a:t>                                		⍝ </a:t>
            </a:r>
            <a:r>
              <a:rPr lang="en-ZA" dirty="0" err="1"/>
              <a:t>seperate</a:t>
            </a:r>
            <a:r>
              <a:rPr lang="en-ZA" dirty="0"/>
              <a:t> out the left </a:t>
            </a:r>
            <a:r>
              <a:rPr lang="en-ZA" dirty="0" err="1"/>
              <a:t>arg</a:t>
            </a:r>
            <a:endParaRPr lang="en-ZA" dirty="0"/>
          </a:p>
          <a:p>
            <a:r>
              <a:rPr lang="en-ZA" dirty="0"/>
              <a:t>     area←⍺∘</a:t>
            </a:r>
            <a:r>
              <a:rPr lang="en-ZA" dirty="0" smtClean="0"/>
              <a:t>{</a:t>
            </a:r>
            <a:endParaRPr lang="en-ZA" dirty="0"/>
          </a:p>
          <a:p>
            <a:r>
              <a:rPr lang="en-ZA" dirty="0"/>
              <a:t>         base←</a:t>
            </a:r>
            <a:r>
              <a:rPr lang="en-ZA" dirty="0" smtClean="0"/>
              <a:t>|-/⍵                                            	⍝ </a:t>
            </a:r>
            <a:r>
              <a:rPr lang="en-ZA" dirty="0"/>
              <a:t>the base of the section          </a:t>
            </a:r>
          </a:p>
          <a:p>
            <a:r>
              <a:rPr lang="en-ZA" dirty="0"/>
              <a:t>         </a:t>
            </a:r>
            <a:r>
              <a:rPr lang="en-ZA" dirty="0" err="1"/>
              <a:t>trih</a:t>
            </a:r>
            <a:r>
              <a:rPr lang="en-ZA" dirty="0"/>
              <a:t>←|-/points←⍺∘pdf¨</a:t>
            </a:r>
            <a:r>
              <a:rPr lang="en-ZA" dirty="0" smtClean="0"/>
              <a:t>⍵     		⍝ </a:t>
            </a:r>
            <a:r>
              <a:rPr lang="en-ZA" dirty="0"/>
              <a:t>height of the triangular tip    </a:t>
            </a:r>
          </a:p>
          <a:p>
            <a:r>
              <a:rPr lang="en-ZA" dirty="0"/>
              <a:t>         </a:t>
            </a:r>
            <a:r>
              <a:rPr lang="en-ZA" dirty="0" err="1"/>
              <a:t>rech</a:t>
            </a:r>
            <a:r>
              <a:rPr lang="en-ZA" dirty="0"/>
              <a:t>←⌊/points            </a:t>
            </a:r>
            <a:r>
              <a:rPr lang="en-ZA" dirty="0" smtClean="0"/>
              <a:t>              		⍝ </a:t>
            </a:r>
            <a:r>
              <a:rPr lang="en-ZA" dirty="0"/>
              <a:t>height of the rectangular bit   </a:t>
            </a:r>
          </a:p>
          <a:p>
            <a:r>
              <a:rPr lang="en-ZA" dirty="0"/>
              <a:t>         base×rech+0.5×trih      </a:t>
            </a:r>
            <a:r>
              <a:rPr lang="en-ZA" dirty="0" smtClean="0"/>
              <a:t>     		⍝ </a:t>
            </a:r>
            <a:r>
              <a:rPr lang="en-ZA" dirty="0"/>
              <a:t>the area of the section        </a:t>
            </a:r>
          </a:p>
          <a:p>
            <a:r>
              <a:rPr lang="en-ZA" dirty="0"/>
              <a:t>     }</a:t>
            </a:r>
          </a:p>
          <a:p>
            <a:r>
              <a:rPr lang="en-ZA" dirty="0"/>
              <a:t>     sections←(⊂</a:t>
            </a:r>
            <a:r>
              <a:rPr lang="en-ZA" dirty="0" err="1"/>
              <a:t>a⌈m</a:t>
            </a:r>
            <a:r>
              <a:rPr lang="en-ZA" dirty="0"/>
              <a:t>⌊⍵),⊂</a:t>
            </a:r>
            <a:r>
              <a:rPr lang="en-ZA" dirty="0" err="1"/>
              <a:t>b⌊m</a:t>
            </a:r>
            <a:r>
              <a:rPr lang="en-ZA" dirty="0"/>
              <a:t>⌈⍵      </a:t>
            </a:r>
            <a:r>
              <a:rPr lang="en-ZA" dirty="0" smtClean="0"/>
              <a:t>	⍝ define the sections of area</a:t>
            </a:r>
            <a:endParaRPr lang="en-ZA" dirty="0"/>
          </a:p>
          <a:p>
            <a:r>
              <a:rPr lang="en-ZA" dirty="0"/>
              <a:t>     +/</a:t>
            </a:r>
            <a:r>
              <a:rPr lang="en-ZA" dirty="0" err="1"/>
              <a:t>area¨sections</a:t>
            </a:r>
            <a:r>
              <a:rPr lang="en-ZA" dirty="0"/>
              <a:t>              </a:t>
            </a:r>
            <a:r>
              <a:rPr lang="en-ZA" dirty="0" smtClean="0"/>
              <a:t>                      	⍝ </a:t>
            </a:r>
            <a:r>
              <a:rPr lang="en-ZA" dirty="0"/>
              <a:t>calculate probability</a:t>
            </a:r>
          </a:p>
          <a:p>
            <a:r>
              <a:rPr lang="en-ZA" dirty="0"/>
              <a:t> }</a:t>
            </a:r>
          </a:p>
        </p:txBody>
      </p:sp>
    </p:spTree>
    <p:extLst>
      <p:ext uri="{BB962C8B-B14F-4D97-AF65-F5344CB8AC3E}">
        <p14:creationId xmlns:p14="http://schemas.microsoft.com/office/powerpoint/2010/main" val="94778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/>
              <a:t>Probability Density Function</a:t>
            </a:r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4839"/>
          <a:stretch/>
        </p:blipFill>
        <p:spPr>
          <a:xfrm>
            <a:off x="2467041" y="3103999"/>
            <a:ext cx="6124575" cy="1970278"/>
          </a:xfrm>
        </p:spPr>
      </p:pic>
      <p:sp>
        <p:nvSpPr>
          <p:cNvPr id="3" name="Rectangle 2"/>
          <p:cNvSpPr/>
          <p:nvPr/>
        </p:nvSpPr>
        <p:spPr>
          <a:xfrm>
            <a:off x="3634356" y="2323897"/>
            <a:ext cx="378994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ZA" sz="3200" dirty="0" smtClean="0"/>
              <a:t>(</a:t>
            </a:r>
            <a:r>
              <a:rPr lang="en-ZA" sz="3200" dirty="0"/>
              <a:t>⊂</a:t>
            </a:r>
            <a:r>
              <a:rPr lang="en-ZA" sz="3200" dirty="0" err="1"/>
              <a:t>a⌈m</a:t>
            </a:r>
            <a:r>
              <a:rPr lang="en-ZA" sz="3200" dirty="0"/>
              <a:t>⌊⍵),⊂</a:t>
            </a:r>
            <a:r>
              <a:rPr lang="en-ZA" sz="3200" dirty="0" err="1"/>
              <a:t>b⌊m</a:t>
            </a:r>
            <a:r>
              <a:rPr lang="en-ZA" sz="3200" dirty="0"/>
              <a:t>⌈⍵ </a:t>
            </a:r>
          </a:p>
        </p:txBody>
      </p:sp>
    </p:spTree>
    <p:extLst>
      <p:ext uri="{BB962C8B-B14F-4D97-AF65-F5344CB8AC3E}">
        <p14:creationId xmlns:p14="http://schemas.microsoft.com/office/powerpoint/2010/main" val="2243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/>
              <a:t>Probability Density Function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1773" y="5971668"/>
            <a:ext cx="4458322" cy="485843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18" r="6164"/>
          <a:stretch/>
        </p:blipFill>
        <p:spPr>
          <a:xfrm>
            <a:off x="3081773" y="4529573"/>
            <a:ext cx="4446374" cy="8001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95" b="-5106"/>
          <a:stretch/>
        </p:blipFill>
        <p:spPr>
          <a:xfrm>
            <a:off x="3081773" y="5420378"/>
            <a:ext cx="4446374" cy="46058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7985" y="1690688"/>
            <a:ext cx="4933950" cy="2657475"/>
          </a:xfrm>
          <a:prstGeom prst="rect">
            <a:avLst/>
          </a:prstGeom>
        </p:spPr>
      </p:pic>
      <p:sp>
        <p:nvSpPr>
          <p:cNvPr id="9" name="Right Triangle 8"/>
          <p:cNvSpPr/>
          <p:nvPr/>
        </p:nvSpPr>
        <p:spPr>
          <a:xfrm rot="16200000">
            <a:off x="3599959" y="2299548"/>
            <a:ext cx="1119837" cy="1186106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11425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/>
              <a:t>The Full Monte</a:t>
            </a:r>
            <a:endParaRPr lang="en-ZA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1737" y="1962944"/>
            <a:ext cx="7248525" cy="4076700"/>
          </a:xfrm>
        </p:spPr>
      </p:pic>
    </p:spTree>
    <p:extLst>
      <p:ext uri="{BB962C8B-B14F-4D97-AF65-F5344CB8AC3E}">
        <p14:creationId xmlns:p14="http://schemas.microsoft.com/office/powerpoint/2010/main" val="21237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/>
              <a:t>The Full Monte</a:t>
            </a:r>
            <a:endParaRPr lang="en-ZA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677" y="1976949"/>
            <a:ext cx="10364646" cy="4048690"/>
          </a:xfrm>
        </p:spPr>
      </p:pic>
    </p:spTree>
    <p:extLst>
      <p:ext uri="{BB962C8B-B14F-4D97-AF65-F5344CB8AC3E}">
        <p14:creationId xmlns:p14="http://schemas.microsoft.com/office/powerpoint/2010/main" val="2556857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/>
              <a:t>The Full Monte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3458" y="1825625"/>
            <a:ext cx="8565083" cy="4351338"/>
          </a:xfrm>
        </p:spPr>
      </p:pic>
    </p:spTree>
    <p:extLst>
      <p:ext uri="{BB962C8B-B14F-4D97-AF65-F5344CB8AC3E}">
        <p14:creationId xmlns:p14="http://schemas.microsoft.com/office/powerpoint/2010/main" val="36389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/>
              <a:t>The Full Monte</a:t>
            </a:r>
            <a:endParaRPr lang="en-ZA" b="1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877" y="1690688"/>
            <a:ext cx="11824246" cy="3821648"/>
          </a:xfrm>
        </p:spPr>
      </p:pic>
    </p:spTree>
    <p:extLst>
      <p:ext uri="{BB962C8B-B14F-4D97-AF65-F5344CB8AC3E}">
        <p14:creationId xmlns:p14="http://schemas.microsoft.com/office/powerpoint/2010/main" val="313862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/>
              <a:t>The Full Monte</a:t>
            </a:r>
            <a:endParaRPr lang="en-ZA" b="1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721" y="1561514"/>
            <a:ext cx="11793280" cy="440318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556" y="1690688"/>
            <a:ext cx="8407099" cy="1271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0906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b="1" dirty="0" smtClean="0"/>
              <a:t>Some thanks</a:t>
            </a:r>
            <a:endParaRPr lang="en-ZA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1386" y="2137893"/>
            <a:ext cx="5078363" cy="3627402"/>
          </a:xfrm>
        </p:spPr>
      </p:pic>
    </p:spTree>
    <p:extLst>
      <p:ext uri="{BB962C8B-B14F-4D97-AF65-F5344CB8AC3E}">
        <p14:creationId xmlns:p14="http://schemas.microsoft.com/office/powerpoint/2010/main" val="2580426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/>
              <a:t>How did I discover APL?</a:t>
            </a:r>
            <a:endParaRPr lang="en-ZA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397665"/>
            <a:ext cx="10515600" cy="3207258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74063">
            <a:off x="4141630" y="1790315"/>
            <a:ext cx="3456904" cy="4421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035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70931" y="2940701"/>
            <a:ext cx="1623052" cy="1325563"/>
          </a:xfrm>
        </p:spPr>
        <p:txBody>
          <a:bodyPr>
            <a:noAutofit/>
          </a:bodyPr>
          <a:lstStyle/>
          <a:p>
            <a:r>
              <a:rPr lang="en-ZA" sz="7200" dirty="0" smtClean="0">
                <a:latin typeface="APL385 Unicode" panose="020B0709000202000203" pitchFamily="49" charset="0"/>
              </a:rPr>
              <a:t>→0</a:t>
            </a:r>
            <a:endParaRPr lang="en-ZA" sz="7200" dirty="0">
              <a:latin typeface="APL385 Unicode" panose="020B0709000202000203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3301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b="1" dirty="0" smtClean="0"/>
              <a:t>My </a:t>
            </a:r>
            <a:r>
              <a:rPr lang="en-ZA" b="1" dirty="0"/>
              <a:t>first </a:t>
            </a:r>
            <a:r>
              <a:rPr lang="en-ZA" b="1" dirty="0" smtClean="0"/>
              <a:t>APL development</a:t>
            </a:r>
            <a:endParaRPr lang="en-ZA" b="1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5637" y="2970433"/>
            <a:ext cx="9435341" cy="1812215"/>
          </a:xfrm>
        </p:spPr>
      </p:pic>
      <p:sp>
        <p:nvSpPr>
          <p:cNvPr id="7" name="Rectangle 6"/>
          <p:cNvSpPr/>
          <p:nvPr/>
        </p:nvSpPr>
        <p:spPr>
          <a:xfrm>
            <a:off x="1506828" y="3657598"/>
            <a:ext cx="5705340" cy="811369"/>
          </a:xfrm>
          <a:prstGeom prst="rect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8" name="Rectangle 7"/>
          <p:cNvSpPr/>
          <p:nvPr/>
        </p:nvSpPr>
        <p:spPr>
          <a:xfrm>
            <a:off x="4204952" y="3876540"/>
            <a:ext cx="856445" cy="373487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9" name="TextBox 8"/>
          <p:cNvSpPr txBox="1"/>
          <p:nvPr/>
        </p:nvSpPr>
        <p:spPr>
          <a:xfrm>
            <a:off x="838200" y="1662863"/>
            <a:ext cx="52663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800" dirty="0"/>
              <a:t>IFS	 (Index Forecasting System)</a:t>
            </a:r>
          </a:p>
        </p:txBody>
      </p:sp>
    </p:spTree>
    <p:extLst>
      <p:ext uri="{BB962C8B-B14F-4D97-AF65-F5344CB8AC3E}">
        <p14:creationId xmlns:p14="http://schemas.microsoft.com/office/powerpoint/2010/main" val="592612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/>
              <a:t>The  Competition</a:t>
            </a:r>
            <a:endParaRPr lang="en-ZA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1157" y="1906112"/>
            <a:ext cx="3172704" cy="3746084"/>
          </a:xfrm>
        </p:spPr>
      </p:pic>
    </p:spTree>
    <p:extLst>
      <p:ext uri="{BB962C8B-B14F-4D97-AF65-F5344CB8AC3E}">
        <p14:creationId xmlns:p14="http://schemas.microsoft.com/office/powerpoint/2010/main" val="4029799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/>
              <a:t>Phase 1 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Mean</a:t>
            </a:r>
          </a:p>
          <a:p>
            <a:pPr marL="0" indent="0">
              <a:buNone/>
            </a:pPr>
            <a:r>
              <a:rPr lang="en-ZA" dirty="0" smtClean="0"/>
              <a:t>			</a:t>
            </a:r>
            <a:r>
              <a:rPr lang="en-ZA" sz="6000" dirty="0" smtClean="0"/>
              <a:t>{(+/⍵)÷⍴,⍵}</a:t>
            </a:r>
          </a:p>
          <a:p>
            <a:pPr marL="0" indent="0">
              <a:buNone/>
            </a:pPr>
            <a:r>
              <a:rPr lang="en-ZA" dirty="0"/>
              <a:t>	</a:t>
            </a:r>
            <a:r>
              <a:rPr lang="en-ZA" dirty="0" smtClean="0"/>
              <a:t>		</a:t>
            </a:r>
            <a:r>
              <a:rPr lang="en-ZA" dirty="0"/>
              <a:t> </a:t>
            </a:r>
            <a:r>
              <a:rPr lang="en-ZA" dirty="0" smtClean="0"/>
              <a:t>   </a:t>
            </a:r>
            <a:r>
              <a:rPr lang="en-ZA" sz="6000" dirty="0" smtClean="0"/>
              <a:t>{⍵+.÷⍴,⍵}</a:t>
            </a:r>
            <a:endParaRPr lang="en-ZA" sz="6000" dirty="0"/>
          </a:p>
        </p:txBody>
      </p:sp>
    </p:spTree>
    <p:extLst>
      <p:ext uri="{BB962C8B-B14F-4D97-AF65-F5344CB8AC3E}">
        <p14:creationId xmlns:p14="http://schemas.microsoft.com/office/powerpoint/2010/main" val="4079108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8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/>
              <a:t>Phase 1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The median</a:t>
            </a:r>
          </a:p>
          <a:p>
            <a:endParaRPr lang="en-ZA" dirty="0" smtClean="0"/>
          </a:p>
          <a:p>
            <a:pPr marL="0" indent="0">
              <a:buNone/>
            </a:pPr>
            <a:r>
              <a:rPr lang="en-ZA" dirty="0" smtClean="0"/>
              <a:t>   {</a:t>
            </a:r>
            <a:r>
              <a:rPr lang="en-ZA" dirty="0"/>
              <a:t>0.5×+/2⍴(2-2|⍴A)↑(¯1+⌈0.5×⍴A)⌽A[⍋A←,⍵</a:t>
            </a:r>
            <a:r>
              <a:rPr lang="en-ZA" dirty="0" smtClean="0"/>
              <a:t>]}</a:t>
            </a:r>
          </a:p>
          <a:p>
            <a:endParaRPr lang="en-ZA" dirty="0" smtClean="0"/>
          </a:p>
          <a:p>
            <a:pPr marL="0" indent="0">
              <a:buNone/>
            </a:pPr>
            <a:r>
              <a:rPr lang="en-ZA" dirty="0" smtClean="0"/>
              <a:t> Just for fun:</a:t>
            </a:r>
          </a:p>
          <a:p>
            <a:pPr marL="0" indent="0">
              <a:buNone/>
            </a:pPr>
            <a:r>
              <a:rPr lang="en-ZA" dirty="0" smtClean="0"/>
              <a:t> {</a:t>
            </a:r>
            <a:r>
              <a:rPr lang="en-ZA" dirty="0"/>
              <a:t>2≥⍴,⍵:⍵+.÷⍴,⍵ ⋄ ∇ ¯1↓1↓⍵[⍋⍵</a:t>
            </a:r>
            <a:r>
              <a:rPr lang="en-ZA" dirty="0" smtClean="0"/>
              <a:t>]}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594169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b="1" dirty="0" smtClean="0"/>
              <a:t>Phase 2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Three Problems:</a:t>
            </a:r>
          </a:p>
          <a:p>
            <a:r>
              <a:rPr lang="en-ZA" dirty="0" smtClean="0"/>
              <a:t>Calculating a Forward Rate</a:t>
            </a:r>
            <a:endParaRPr lang="en-ZA" dirty="0"/>
          </a:p>
          <a:p>
            <a:r>
              <a:rPr lang="en-ZA" dirty="0" smtClean="0"/>
              <a:t>Triangular Distribution</a:t>
            </a:r>
          </a:p>
          <a:p>
            <a:r>
              <a:rPr lang="en-ZA" dirty="0" smtClean="0"/>
              <a:t>Monte Carlo </a:t>
            </a:r>
            <a:r>
              <a:rPr lang="en-ZA" dirty="0" err="1" smtClean="0"/>
              <a:t>Modeling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528119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/>
              <a:t>Forward Rate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ZA" dirty="0" smtClean="0"/>
          </a:p>
          <a:p>
            <a:pPr marL="0" lvl="0" indent="0">
              <a:buNone/>
            </a:pPr>
            <a:r>
              <a:rPr lang="en-ZA" sz="4800" dirty="0" smtClean="0">
                <a:gradFill>
                  <a:gsLst>
                    <a:gs pos="34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13000"/>
                        <a:lumOff val="87000"/>
                      </a:prstClr>
                    </a:gs>
                    <a:gs pos="100000">
                      <a:srgbClr val="8ED5C1">
                        <a:lumMod val="0"/>
                        <a:lumOff val="100000"/>
                      </a:srgbClr>
                    </a:gs>
                  </a:gsLst>
                  <a:lin ang="4800000" scaled="0"/>
                </a:gradFill>
              </a:rPr>
              <a:t>			</a:t>
            </a:r>
            <a:r>
              <a:rPr lang="en-ZA" sz="4800" dirty="0" smtClean="0"/>
              <a:t>	2-</a:t>
            </a:r>
            <a:r>
              <a:rPr lang="en-ZA" sz="4800" dirty="0"/>
              <a:t>/⍵</a:t>
            </a:r>
          </a:p>
          <a:p>
            <a:pPr marL="0" indent="0">
              <a:buNone/>
            </a:pPr>
            <a:endParaRPr lang="en-ZA" dirty="0" smtClean="0"/>
          </a:p>
          <a:p>
            <a:pPr marL="0" indent="0">
              <a:buNone/>
            </a:pPr>
            <a:r>
              <a:rPr lang="en-ZA" dirty="0" smtClean="0"/>
              <a:t> 		forward ← { </a:t>
            </a:r>
            <a:r>
              <a:rPr lang="en-ZA" dirty="0"/>
              <a:t>(1⊃⍵),(2-/⍺×⍵)÷2-/</a:t>
            </a:r>
            <a:r>
              <a:rPr lang="en-ZA" dirty="0" smtClean="0"/>
              <a:t>⍺}</a:t>
            </a:r>
          </a:p>
          <a:p>
            <a:pPr marL="0" indent="0">
              <a:buNone/>
            </a:pPr>
            <a:r>
              <a:rPr lang="en-ZA" dirty="0" smtClean="0"/>
              <a:t>Where the right argument is a vector of rates </a:t>
            </a:r>
          </a:p>
          <a:p>
            <a:pPr marL="0" indent="0">
              <a:buNone/>
            </a:pPr>
            <a:r>
              <a:rPr lang="en-ZA" dirty="0"/>
              <a:t> </a:t>
            </a:r>
            <a:r>
              <a:rPr lang="en-ZA" dirty="0" smtClean="0"/>
              <a:t> and the left argument a vector of maturities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0604" y="1690688"/>
            <a:ext cx="4923561" cy="1753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8902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/>
              <a:t>Probability Density Function</a:t>
            </a:r>
            <a:endParaRPr lang="en-ZA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546" y="1911112"/>
            <a:ext cx="5092907" cy="4195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6045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1010</TotalTime>
  <Words>155</Words>
  <Application>Microsoft Office PowerPoint</Application>
  <PresentationFormat>Widescreen</PresentationFormat>
  <Paragraphs>53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APL385 Unicode</vt:lpstr>
      <vt:lpstr>Arial</vt:lpstr>
      <vt:lpstr>Calibri</vt:lpstr>
      <vt:lpstr>Calibri Light</vt:lpstr>
      <vt:lpstr>Office Theme</vt:lpstr>
      <vt:lpstr>‘16 Problem Solving  Competition</vt:lpstr>
      <vt:lpstr>How did I discover APL?</vt:lpstr>
      <vt:lpstr>My first APL development</vt:lpstr>
      <vt:lpstr>The  Competition</vt:lpstr>
      <vt:lpstr>Phase 1 </vt:lpstr>
      <vt:lpstr>Phase 1</vt:lpstr>
      <vt:lpstr>Phase 2</vt:lpstr>
      <vt:lpstr>Forward Rate</vt:lpstr>
      <vt:lpstr>Probability Density Function</vt:lpstr>
      <vt:lpstr>Probability Density Function</vt:lpstr>
      <vt:lpstr>Probability Density Function</vt:lpstr>
      <vt:lpstr>Probability Density Function</vt:lpstr>
      <vt:lpstr>Probability Density Function</vt:lpstr>
      <vt:lpstr>The Full Monte</vt:lpstr>
      <vt:lpstr>The Full Monte</vt:lpstr>
      <vt:lpstr>The Full Monte</vt:lpstr>
      <vt:lpstr>The Full Monte</vt:lpstr>
      <vt:lpstr>The Full Monte</vt:lpstr>
      <vt:lpstr>Some thanks</vt:lpstr>
      <vt:lpstr>→0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‘16 Problem Solving  Competition</dc:title>
  <dc:creator>Zack Batik</dc:creator>
  <cp:lastModifiedBy>Zack Batik</cp:lastModifiedBy>
  <cp:revision>29</cp:revision>
  <dcterms:created xsi:type="dcterms:W3CDTF">2016-10-08T22:35:20Z</dcterms:created>
  <dcterms:modified xsi:type="dcterms:W3CDTF">2016-10-12T10:54:48Z</dcterms:modified>
</cp:coreProperties>
</file>