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256" r:id="rId2"/>
    <p:sldId id="268" r:id="rId3"/>
    <p:sldId id="275" r:id="rId4"/>
    <p:sldId id="263" r:id="rId5"/>
    <p:sldId id="259" r:id="rId6"/>
    <p:sldId id="264" r:id="rId7"/>
    <p:sldId id="258" r:id="rId8"/>
    <p:sldId id="266" r:id="rId9"/>
    <p:sldId id="260" r:id="rId10"/>
    <p:sldId id="261" r:id="rId11"/>
    <p:sldId id="267" r:id="rId12"/>
    <p:sldId id="257" r:id="rId13"/>
    <p:sldId id="262" r:id="rId14"/>
    <p:sldId id="269" r:id="rId15"/>
    <p:sldId id="278" r:id="rId16"/>
    <p:sldId id="276" r:id="rId17"/>
    <p:sldId id="270" r:id="rId18"/>
    <p:sldId id="271" r:id="rId19"/>
    <p:sldId id="277" r:id="rId20"/>
    <p:sldId id="272" r:id="rId21"/>
    <p:sldId id="273" r:id="rId22"/>
    <p:sldId id="27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EFBE"/>
    <a:srgbClr val="F6F6D9"/>
    <a:srgbClr val="7C7DCF"/>
    <a:srgbClr val="FF94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96" y="3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EAEF8A-5BB8-41C8-B8C2-160617C17EF4}" type="datetimeFigureOut">
              <a:rPr lang="en-GB" smtClean="0"/>
              <a:t>11/10/2016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20660A-27FD-4528-AE7F-EC6080404E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133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904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836712"/>
            <a:ext cx="3038103" cy="101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167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  <a:lvl2pPr marL="742950" indent="-285750">
              <a:buFont typeface="Calibri" panose="020F0502020204030204" pitchFamily="34" charset="0"/>
              <a:buChar char="‐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Conga 3.0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835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Conga 3.0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4322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Conga 3.0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6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Conga 3.0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7694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49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5716" y="833191"/>
            <a:ext cx="5112568" cy="5265783"/>
          </a:xfrm>
          <a:prstGeom prst="rect">
            <a:avLst/>
          </a:prstGeom>
          <a:noFill/>
          <a:effectLst>
            <a:glow>
              <a:schemeClr val="accent1"/>
            </a:glow>
          </a:effectLst>
        </p:spPr>
      </p:pic>
      <p:cxnSp>
        <p:nvCxnSpPr>
          <p:cNvPr id="11" name="Straight Connector 10"/>
          <p:cNvCxnSpPr/>
          <p:nvPr userDrawn="1"/>
        </p:nvCxnSpPr>
        <p:spPr>
          <a:xfrm>
            <a:off x="0" y="6345324"/>
            <a:ext cx="9144000" cy="0"/>
          </a:xfrm>
          <a:prstGeom prst="line">
            <a:avLst/>
          </a:prstGeom>
          <a:ln w="25400">
            <a:solidFill>
              <a:srgbClr val="7C7DC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 userDrawn="1"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FF94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363272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600200"/>
            <a:ext cx="83632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14653" y="6453336"/>
            <a:ext cx="6497707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/>
              <a:t>Conga 3.0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877272"/>
            <a:ext cx="808847" cy="814583"/>
          </a:xfrm>
          <a:prstGeom prst="rect">
            <a:avLst/>
          </a:prstGeom>
        </p:spPr>
      </p:pic>
      <p:sp>
        <p:nvSpPr>
          <p:cNvPr id="40" name="Rectangle 39"/>
          <p:cNvSpPr/>
          <p:nvPr userDrawn="1"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rgbClr val="FF94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Connector 40"/>
          <p:cNvCxnSpPr/>
          <p:nvPr userDrawn="1"/>
        </p:nvCxnSpPr>
        <p:spPr>
          <a:xfrm>
            <a:off x="0" y="512676"/>
            <a:ext cx="9144000" cy="0"/>
          </a:xfrm>
          <a:prstGeom prst="line">
            <a:avLst/>
          </a:prstGeom>
          <a:ln w="25400">
            <a:solidFill>
              <a:srgbClr val="7C7DC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5943" y="78087"/>
            <a:ext cx="173736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Date Placeholder 3"/>
          <p:cNvSpPr txBox="1">
            <a:spLocks/>
          </p:cNvSpPr>
          <p:nvPr userDrawn="1"/>
        </p:nvSpPr>
        <p:spPr>
          <a:xfrm>
            <a:off x="8388424" y="0"/>
            <a:ext cx="720080" cy="4766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000" b="0" kern="1200">
                <a:solidFill>
                  <a:schemeClr val="bg1"/>
                </a:solidFill>
                <a:latin typeface="Klavika Medium" panose="02000603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2EDF88B-1B61-4481-9BD6-D2E23BF0DCD8}" type="slidenum">
              <a:rPr lang="en-GB" sz="1800" smtClean="0"/>
              <a:t>‹#›</a:t>
            </a:fld>
            <a:endParaRPr lang="en-GB" sz="1800" dirty="0"/>
          </a:p>
        </p:txBody>
      </p:sp>
      <p:pic>
        <p:nvPicPr>
          <p:cNvPr id="48" name="Picture 47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1" y="6372063"/>
            <a:ext cx="1308412" cy="47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74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9421"/>
        </a:buClr>
        <a:buFont typeface="Wingdings" panose="05000000000000000000" pitchFamily="2" charset="2"/>
        <a:buChar char="Ø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942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9421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F942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325438" algn="l" defTabSz="914400" rtl="0" eaLnBrk="1" latinLnBrk="0" hangingPunct="1">
        <a:spcBef>
          <a:spcPct val="20000"/>
        </a:spcBef>
        <a:buClr>
          <a:srgbClr val="FF9421"/>
        </a:buClr>
        <a:buFont typeface="Calibri" panose="020F0502020204030204" pitchFamily="34" charset="0"/>
        <a:buChar char="—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6000" dirty="0"/>
              <a:t>Web Stack of the Future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61048"/>
            <a:ext cx="6400800" cy="1777752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(Introducing Conga 3.0)</a:t>
            </a:r>
            <a:br>
              <a:rPr lang="en-GB" dirty="0"/>
            </a:br>
            <a:br>
              <a:rPr lang="en-GB" dirty="0"/>
            </a:br>
            <a:r>
              <a:rPr lang="en-GB" dirty="0"/>
              <a:t>Bjørn Christensen</a:t>
            </a:r>
            <a:br>
              <a:rPr lang="en-GB" dirty="0"/>
            </a:br>
            <a:r>
              <a:rPr lang="en-GB" dirty="0"/>
              <a:t>Morten Kromberg</a:t>
            </a:r>
          </a:p>
        </p:txBody>
      </p:sp>
    </p:spTree>
    <p:extLst>
      <p:ext uri="{BB962C8B-B14F-4D97-AF65-F5344CB8AC3E}">
        <p14:creationId xmlns:p14="http://schemas.microsoft.com/office/powerpoint/2010/main" val="19633111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Conga 3.0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1839"/>
            <a:ext cx="9144000" cy="6053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16" y="61144"/>
            <a:ext cx="7971650" cy="6813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422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Object-Oriented Wrappers   </a:t>
            </a:r>
            <a:r>
              <a:rPr lang="da-DK" sz="3100" dirty="0"/>
              <a:t>(experimental)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a-DK" sz="1800" dirty="0"/>
              <a:t>For example, an RPC server which reverses its argument:</a:t>
            </a:r>
            <a:br>
              <a:rPr lang="da-DK" sz="1800" dirty="0"/>
            </a:br>
            <a:r>
              <a:rPr lang="da-DK" sz="1800" dirty="0">
                <a:latin typeface="APL385 Unicode" panose="020B0709000202000203" pitchFamily="49" charset="0"/>
              </a:rPr>
              <a:t> </a:t>
            </a:r>
            <a:endParaRPr lang="en-GB" sz="18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   :Class </a:t>
            </a:r>
            <a:r>
              <a:rPr lang="en-GB" sz="1800" dirty="0" err="1">
                <a:latin typeface="APL385 Unicode" panose="020B0709000202000203" pitchFamily="49" charset="0"/>
              </a:rPr>
              <a:t>MyServiceHandler</a:t>
            </a:r>
            <a:r>
              <a:rPr lang="en-GB" sz="1800" dirty="0">
                <a:latin typeface="APL385 Unicode" panose="020B0709000202000203" pitchFamily="49" charset="0"/>
              </a:rPr>
              <a:t> : #.</a:t>
            </a:r>
            <a:r>
              <a:rPr lang="en-GB" sz="1800" dirty="0" err="1">
                <a:latin typeface="APL385 Unicode" panose="020B0709000202000203" pitchFamily="49" charset="0"/>
              </a:rPr>
              <a:t>DRCShared.Connection</a:t>
            </a:r>
            <a:endParaRPr lang="en-GB" sz="18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       ∇ </a:t>
            </a:r>
            <a:r>
              <a:rPr lang="en-GB" sz="1800" dirty="0" err="1">
                <a:latin typeface="APL385 Unicode" panose="020B0709000202000203" pitchFamily="49" charset="0"/>
              </a:rPr>
              <a:t>onReceive</a:t>
            </a:r>
            <a:r>
              <a:rPr lang="en-GB" sz="1800" dirty="0">
                <a:latin typeface="APL385 Unicode" panose="020B0709000202000203" pitchFamily="49" charset="0"/>
              </a:rPr>
              <a:t>(</a:t>
            </a:r>
            <a:r>
              <a:rPr lang="en-GB" sz="1800" dirty="0" err="1">
                <a:latin typeface="APL385 Unicode" panose="020B0709000202000203" pitchFamily="49" charset="0"/>
              </a:rPr>
              <a:t>obj</a:t>
            </a:r>
            <a:r>
              <a:rPr lang="en-GB" sz="1800" dirty="0">
                <a:latin typeface="APL385 Unicode" panose="020B0709000202000203" pitchFamily="49" charset="0"/>
              </a:rPr>
              <a:t> data)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         :Access public override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         _←Respond </a:t>
            </a:r>
            <a:r>
              <a:rPr lang="en-GB" sz="1800" dirty="0" err="1">
                <a:latin typeface="APL385 Unicode" panose="020B0709000202000203" pitchFamily="49" charset="0"/>
              </a:rPr>
              <a:t>obj</a:t>
            </a:r>
            <a:r>
              <a:rPr lang="en-GB" sz="1800" dirty="0">
                <a:latin typeface="APL385 Unicode" panose="020B0709000202000203" pitchFamily="49" charset="0"/>
              </a:rPr>
              <a:t> (⌽data)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       ∇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   :</a:t>
            </a:r>
            <a:r>
              <a:rPr lang="en-GB" sz="1800" dirty="0" err="1">
                <a:latin typeface="APL385 Unicode" panose="020B0709000202000203" pitchFamily="49" charset="0"/>
              </a:rPr>
              <a:t>EndClass</a:t>
            </a:r>
            <a:br>
              <a:rPr lang="en-GB" sz="1800" dirty="0">
                <a:latin typeface="APL385 Unicode" panose="020B0709000202000203" pitchFamily="49" charset="0"/>
              </a:rPr>
            </a:br>
            <a:endParaRPr lang="en-GB" sz="18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da-DK" sz="1800" dirty="0">
                <a:latin typeface="APL385 Unicode" panose="020B0709000202000203" pitchFamily="49" charset="0"/>
              </a:rPr>
              <a:t>    srv←DRC.Srv 5001 MyServiceHandler </a:t>
            </a:r>
          </a:p>
          <a:p>
            <a:pPr marL="0" indent="0">
              <a:buNone/>
            </a:pPr>
            <a:r>
              <a:rPr lang="da-DK" sz="1800" dirty="0">
                <a:latin typeface="APL385 Unicode" panose="020B0709000202000203" pitchFamily="49" charset="0"/>
              </a:rPr>
              <a:t>    </a:t>
            </a:r>
            <a:r>
              <a:rPr lang="da-DK" sz="1800" dirty="0" err="1">
                <a:latin typeface="APL385 Unicode" panose="020B0709000202000203" pitchFamily="49" charset="0"/>
              </a:rPr>
              <a:t>srv.Start</a:t>
            </a:r>
            <a:endParaRPr lang="da-DK" sz="18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endParaRPr lang="da-DK" sz="18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da-DK" sz="1800" dirty="0">
                <a:latin typeface="APL385 Unicode" panose="020B0709000202000203" pitchFamily="49" charset="0"/>
              </a:rPr>
              <a:t>    clt←DRC.Clt 'localhost' 5001</a:t>
            </a:r>
          </a:p>
          <a:p>
            <a:pPr marL="0" indent="0">
              <a:buNone/>
            </a:pPr>
            <a:r>
              <a:rPr lang="da-DK" sz="1800" dirty="0">
                <a:latin typeface="APL385 Unicode" panose="020B0709000202000203" pitchFamily="49" charset="0"/>
              </a:rPr>
              <a:t>    </a:t>
            </a:r>
            <a:r>
              <a:rPr lang="da-DK" sz="1800" dirty="0" err="1">
                <a:latin typeface="APL385 Unicode" panose="020B0709000202000203" pitchFamily="49" charset="0"/>
              </a:rPr>
              <a:t>clt.SendRecv</a:t>
            </a:r>
            <a:r>
              <a:rPr lang="da-DK" sz="1800" dirty="0">
                <a:latin typeface="APL385 Unicode" panose="020B0709000202000203" pitchFamily="49" charset="0"/>
              </a:rPr>
              <a:t> ‘</a:t>
            </a:r>
            <a:r>
              <a:rPr lang="da-DK" sz="1800" dirty="0" err="1">
                <a:latin typeface="APL385 Unicode" panose="020B0709000202000203" pitchFamily="49" charset="0"/>
              </a:rPr>
              <a:t>Testing</a:t>
            </a:r>
            <a:r>
              <a:rPr lang="da-DK" sz="1800" dirty="0">
                <a:latin typeface="APL385 Unicode" panose="020B0709000202000203" pitchFamily="49" charset="0"/>
              </a:rPr>
              <a:t>’</a:t>
            </a:r>
            <a:endParaRPr lang="en-GB" sz="1800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Conga 3.0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08365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”Multi-Root”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Application use of Conga can conflict with tools also using Conga (e.g. Source code mgt)</a:t>
            </a:r>
          </a:p>
          <a:p>
            <a:r>
              <a:rPr lang="da-DK" dirty="0"/>
              <a:t>Conga 3.0 allows tools to specify a separate ”root object”, giving an isolated instance</a:t>
            </a:r>
          </a:p>
          <a:p>
            <a:r>
              <a:rPr lang="da-DK" dirty="0"/>
              <a:t>For example: </a:t>
            </a:r>
          </a:p>
          <a:p>
            <a:pPr lvl="1"/>
            <a:r>
              <a:rPr lang="da-DK" dirty="0"/>
              <a:t>Allows the writing of development tools using Web Protocols via Conga, without them conflicting with the application being developed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Conga 3.0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204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Multi-Root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a-DK" dirty="0">
                <a:latin typeface="APL385 Unicode" panose="020B0709000202000203" pitchFamily="49" charset="0"/>
              </a:rPr>
              <a:t>     DRC←DRCShared.Init '' ⍝ Use default root</a:t>
            </a:r>
          </a:p>
          <a:p>
            <a:pPr marL="0" indent="0">
              <a:buNone/>
            </a:pPr>
            <a:r>
              <a:rPr lang="da-DK" dirty="0">
                <a:latin typeface="APL385 Unicode" panose="020B0709000202000203" pitchFamily="49" charset="0"/>
              </a:rPr>
              <a:t>     srv←DRC.Srv 5000 #.MyCon</a:t>
            </a:r>
          </a:p>
          <a:p>
            <a:pPr marL="0" indent="0">
              <a:buNone/>
            </a:pPr>
            <a:r>
              <a:rPr lang="da-DK" dirty="0">
                <a:latin typeface="APL385 Unicode" panose="020B0709000202000203" pitchFamily="49" charset="0"/>
              </a:rPr>
              <a:t>     srv.Start</a:t>
            </a:r>
          </a:p>
          <a:p>
            <a:pPr marL="0" indent="0">
              <a:buNone/>
            </a:pPr>
            <a:r>
              <a:rPr lang="da-DK" dirty="0">
                <a:latin typeface="APL385 Unicode" panose="020B0709000202000203" pitchFamily="49" charset="0"/>
              </a:rPr>
              <a:t>     DRC.Names '.'</a:t>
            </a:r>
          </a:p>
          <a:p>
            <a:pPr marL="0" indent="0">
              <a:buNone/>
            </a:pPr>
            <a:r>
              <a:rPr lang="da-DK" dirty="0">
                <a:latin typeface="APL385 Unicode" panose="020B0709000202000203" pitchFamily="49" charset="0"/>
              </a:rPr>
              <a:t> SRV00000000 </a:t>
            </a:r>
            <a:br>
              <a:rPr lang="da-DK" dirty="0">
                <a:latin typeface="APL385 Unicode" panose="020B0709000202000203" pitchFamily="49" charset="0"/>
              </a:rPr>
            </a:br>
            <a:endParaRPr lang="da-DK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da-DK" dirty="0">
                <a:latin typeface="APL385 Unicode" panose="020B0709000202000203" pitchFamily="49" charset="0"/>
              </a:rPr>
              <a:t>     CRD←DRCShared.Init '' 'CRD' ⍝ Use root 'CRD'</a:t>
            </a:r>
          </a:p>
          <a:p>
            <a:pPr marL="0" indent="0">
              <a:buNone/>
            </a:pPr>
            <a:r>
              <a:rPr lang="da-DK" dirty="0">
                <a:latin typeface="APL385 Unicode" panose="020B0709000202000203" pitchFamily="49" charset="0"/>
              </a:rPr>
              <a:t>     srv2←CRD.Srv 5001 #.MyCon</a:t>
            </a:r>
          </a:p>
          <a:p>
            <a:pPr marL="0" indent="0">
              <a:buNone/>
            </a:pPr>
            <a:r>
              <a:rPr lang="da-DK" dirty="0">
                <a:latin typeface="APL385 Unicode" panose="020B0709000202000203" pitchFamily="49" charset="0"/>
              </a:rPr>
              <a:t>     srv2.Start</a:t>
            </a:r>
            <a:br>
              <a:rPr lang="da-DK" dirty="0">
                <a:latin typeface="APL385 Unicode" panose="020B0709000202000203" pitchFamily="49" charset="0"/>
              </a:rPr>
            </a:br>
            <a:endParaRPr lang="da-DK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da-DK" dirty="0">
                <a:latin typeface="APL385 Unicode" panose="020B0709000202000203" pitchFamily="49" charset="0"/>
              </a:rPr>
              <a:t>     DRC.Names '.'</a:t>
            </a:r>
          </a:p>
          <a:p>
            <a:pPr marL="0" indent="0">
              <a:buNone/>
            </a:pPr>
            <a:r>
              <a:rPr lang="da-DK" dirty="0">
                <a:latin typeface="APL385 Unicode" panose="020B0709000202000203" pitchFamily="49" charset="0"/>
              </a:rPr>
              <a:t> SRV00000000 </a:t>
            </a:r>
          </a:p>
          <a:p>
            <a:pPr marL="0" indent="0">
              <a:buNone/>
            </a:pPr>
            <a:r>
              <a:rPr lang="da-DK" dirty="0">
                <a:latin typeface="APL385 Unicode" panose="020B0709000202000203" pitchFamily="49" charset="0"/>
              </a:rPr>
              <a:t>     CRD.Names '.'</a:t>
            </a:r>
          </a:p>
          <a:p>
            <a:pPr marL="0" indent="0">
              <a:buNone/>
            </a:pPr>
            <a:r>
              <a:rPr lang="da-DK" dirty="0">
                <a:latin typeface="APL385 Unicode" panose="020B0709000202000203" pitchFamily="49" charset="0"/>
              </a:rPr>
              <a:t> SRV00000000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Conga 3.0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12434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Experimental UDP Support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      </a:t>
            </a:r>
            <a:r>
              <a:rPr lang="en-GB" sz="1600" dirty="0" err="1">
                <a:latin typeface="APL385 Unicode" panose="020B0709000202000203" pitchFamily="49" charset="0"/>
              </a:rPr>
              <a:t>DRC←DRCShared.Init</a:t>
            </a:r>
            <a:r>
              <a:rPr lang="en-GB" sz="1600" dirty="0">
                <a:latin typeface="APL385 Unicode" panose="020B0709000202000203" pitchFamily="49" charset="0"/>
              </a:rPr>
              <a:t> ''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      </a:t>
            </a:r>
            <a:r>
              <a:rPr lang="en-GB" sz="1600" dirty="0" err="1">
                <a:latin typeface="APL385 Unicode" panose="020B0709000202000203" pitchFamily="49" charset="0"/>
              </a:rPr>
              <a:t>DRC.Srv</a:t>
            </a:r>
            <a:r>
              <a:rPr lang="en-GB" sz="1600" dirty="0">
                <a:latin typeface="APL385 Unicode" panose="020B0709000202000203" pitchFamily="49" charset="0"/>
              </a:rPr>
              <a:t> 'US' '' 5000 '</a:t>
            </a:r>
            <a:r>
              <a:rPr lang="en-GB" sz="1600" dirty="0" err="1">
                <a:latin typeface="APL385 Unicode" panose="020B0709000202000203" pitchFamily="49" charset="0"/>
              </a:rPr>
              <a:t>udp</a:t>
            </a:r>
            <a:r>
              <a:rPr lang="en-GB" sz="1600" dirty="0">
                <a:latin typeface="APL385 Unicode" panose="020B0709000202000203" pitchFamily="49" charset="0"/>
              </a:rPr>
              <a:t>' 10000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0  US 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      </a:t>
            </a:r>
            <a:r>
              <a:rPr lang="en-GB" sz="1600" dirty="0" err="1">
                <a:latin typeface="APL385 Unicode" panose="020B0709000202000203" pitchFamily="49" charset="0"/>
              </a:rPr>
              <a:t>DRC.Wait</a:t>
            </a:r>
            <a:r>
              <a:rPr lang="en-GB" sz="1600" dirty="0">
                <a:latin typeface="APL385 Unicode" panose="020B0709000202000203" pitchFamily="49" charset="0"/>
              </a:rPr>
              <a:t> 'US' 100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0  US  Timeout  100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      </a:t>
            </a:r>
            <a:r>
              <a:rPr lang="en-GB" sz="1600" dirty="0" err="1">
                <a:latin typeface="APL385 Unicode" panose="020B0709000202000203" pitchFamily="49" charset="0"/>
              </a:rPr>
              <a:t>DRC.Clt</a:t>
            </a:r>
            <a:r>
              <a:rPr lang="en-GB" sz="1600" dirty="0">
                <a:latin typeface="APL385 Unicode" panose="020B0709000202000203" pitchFamily="49" charset="0"/>
              </a:rPr>
              <a:t> 'UC1' 'localhost' 5000 '</a:t>
            </a:r>
            <a:r>
              <a:rPr lang="en-GB" sz="1600" dirty="0" err="1">
                <a:latin typeface="APL385 Unicode" panose="020B0709000202000203" pitchFamily="49" charset="0"/>
              </a:rPr>
              <a:t>udp</a:t>
            </a:r>
            <a:r>
              <a:rPr lang="en-GB" sz="1600" dirty="0">
                <a:latin typeface="APL385 Unicode" panose="020B0709000202000203" pitchFamily="49" charset="0"/>
              </a:rPr>
              <a:t>' 10000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0  UC1.AAAAAAAAAAAAAAAAAAAAAQ==:1388 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      </a:t>
            </a:r>
            <a:r>
              <a:rPr lang="en-GB" sz="1600" dirty="0" err="1">
                <a:latin typeface="APL385 Unicode" panose="020B0709000202000203" pitchFamily="49" charset="0"/>
              </a:rPr>
              <a:t>DRC.Send</a:t>
            </a:r>
            <a:r>
              <a:rPr lang="en-GB" sz="1600" dirty="0">
                <a:latin typeface="APL385 Unicode" panose="020B0709000202000203" pitchFamily="49" charset="0"/>
              </a:rPr>
              <a:t> 'UC1.AAAAAAAAAAAAAAAAAAAAAQ==:1388' 'Testing 1 2 3'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0  UC1.AAAAAAAAAAAAAAAAAAAAAQ==:1388 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      </a:t>
            </a:r>
            <a:r>
              <a:rPr lang="en-GB" sz="1600" dirty="0" err="1">
                <a:latin typeface="APL385 Unicode" panose="020B0709000202000203" pitchFamily="49" charset="0"/>
              </a:rPr>
              <a:t>DRC.Wait</a:t>
            </a:r>
            <a:r>
              <a:rPr lang="en-GB" sz="1600" dirty="0">
                <a:latin typeface="APL385 Unicode" panose="020B0709000202000203" pitchFamily="49" charset="0"/>
              </a:rPr>
              <a:t> 'US' 1000</a:t>
            </a:r>
          </a:p>
          <a:p>
            <a:pPr marL="0" indent="0">
              <a:buNone/>
            </a:pPr>
            <a:r>
              <a:rPr lang="da-DK" sz="1600" dirty="0">
                <a:latin typeface="APL385 Unicode" panose="020B0709000202000203" pitchFamily="49" charset="0"/>
              </a:rPr>
              <a:t>0  US.AAAAAAAAAAAAAAAAAAAAAQ==:e424  Block  </a:t>
            </a:r>
            <a:r>
              <a:rPr lang="da-DK" sz="1600" dirty="0" err="1">
                <a:latin typeface="APL385 Unicode" panose="020B0709000202000203" pitchFamily="49" charset="0"/>
              </a:rPr>
              <a:t>Testing</a:t>
            </a:r>
            <a:r>
              <a:rPr lang="da-DK" sz="1600" dirty="0">
                <a:latin typeface="APL385 Unicode" panose="020B0709000202000203" pitchFamily="49" charset="0"/>
              </a:rPr>
              <a:t> 1 2 3 </a:t>
            </a:r>
            <a:endParaRPr lang="en-GB" sz="16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da-DK" sz="1600" dirty="0">
                <a:latin typeface="APL385 Unicode" panose="020B0709000202000203" pitchFamily="49" charset="0"/>
              </a:rPr>
              <a:t> </a:t>
            </a:r>
            <a:r>
              <a:rPr lang="da-DK" sz="1600" dirty="0" err="1">
                <a:latin typeface="APL385 Unicode" panose="020B0709000202000203" pitchFamily="49" charset="0"/>
              </a:rPr>
              <a:t>DRC.Send</a:t>
            </a:r>
            <a:r>
              <a:rPr lang="da-DK" sz="1600" dirty="0">
                <a:latin typeface="APL385 Unicode" panose="020B0709000202000203" pitchFamily="49" charset="0"/>
              </a:rPr>
              <a:t>  'US.AAAAAAAAAAAAAAAAAAAAAQ==:e424' '</a:t>
            </a:r>
            <a:r>
              <a:rPr lang="da-DK" sz="1600" dirty="0" err="1">
                <a:latin typeface="APL385 Unicode" panose="020B0709000202000203" pitchFamily="49" charset="0"/>
              </a:rPr>
              <a:t>Testing</a:t>
            </a:r>
            <a:r>
              <a:rPr lang="da-DK" sz="1600" dirty="0">
                <a:latin typeface="APL385 Unicode" panose="020B0709000202000203" pitchFamily="49" charset="0"/>
              </a:rPr>
              <a:t> 3 2 1'</a:t>
            </a:r>
            <a:endParaRPr lang="en-GB" sz="16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da-DK" sz="1600" dirty="0">
                <a:latin typeface="APL385 Unicode" panose="020B0709000202000203" pitchFamily="49" charset="0"/>
              </a:rPr>
              <a:t>0  US.AAAAAAAAAAAAAAAAAAAAAQ==:e424 </a:t>
            </a:r>
            <a:endParaRPr lang="en-GB" sz="16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da-DK" sz="1600" dirty="0">
                <a:latin typeface="APL385 Unicode" panose="020B0709000202000203" pitchFamily="49" charset="0"/>
              </a:rPr>
              <a:t>      </a:t>
            </a:r>
            <a:r>
              <a:rPr lang="da-DK" sz="1600" dirty="0" err="1">
                <a:latin typeface="APL385 Unicode" panose="020B0709000202000203" pitchFamily="49" charset="0"/>
              </a:rPr>
              <a:t>DRC.Wait</a:t>
            </a:r>
            <a:r>
              <a:rPr lang="da-DK" sz="1600" dirty="0">
                <a:latin typeface="APL385 Unicode" panose="020B0709000202000203" pitchFamily="49" charset="0"/>
              </a:rPr>
              <a:t> 'UC1' 100</a:t>
            </a:r>
            <a:endParaRPr lang="en-GB" sz="16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0  UC1.AAAAAAAAAAAAAAAAAAAAAQ==:1388  Block  Testing 3 2 1</a:t>
            </a:r>
          </a:p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 </a:t>
            </a:r>
          </a:p>
          <a:p>
            <a:pPr marL="0" indent="0">
              <a:buNone/>
            </a:pPr>
            <a:endParaRPr lang="da-DK" sz="1600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Conga 3.0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06317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Web Sockets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a-DK" dirty="0"/>
              <a:t>For highly responsive applications with bi-directional traffic (a la Google autocompletion)</a:t>
            </a:r>
          </a:p>
          <a:p>
            <a:r>
              <a:rPr lang="da-DK" dirty="0"/>
              <a:t>Will allow two-way databinding</a:t>
            </a:r>
          </a:p>
          <a:p>
            <a:pPr lvl="1"/>
            <a:r>
              <a:rPr lang="da-DK" dirty="0"/>
              <a:t>(data can be pushed in both directions)</a:t>
            </a:r>
          </a:p>
          <a:p>
            <a:r>
              <a:rPr lang="da-DK" dirty="0"/>
              <a:t>An HTTP connection can be upgraded to a WebSocket</a:t>
            </a:r>
          </a:p>
          <a:p>
            <a:pPr lvl="1"/>
            <a:r>
              <a:rPr lang="da-DK" dirty="0"/>
              <a:t>As a client, set the WsUpgrade property and receive event WSResponse as confirmation</a:t>
            </a:r>
          </a:p>
          <a:p>
            <a:pPr lvl="1"/>
            <a:r>
              <a:rPr lang="da-DK" dirty="0"/>
              <a:t>As a server, receive WSUpgradeReq and set WSAccept</a:t>
            </a:r>
          </a:p>
          <a:p>
            <a:pPr lvl="1"/>
            <a:r>
              <a:rPr lang="da-DK" dirty="0"/>
              <a:t>Or select Auto mode and just get a WsUpgraded event</a:t>
            </a:r>
          </a:p>
          <a:p>
            <a:r>
              <a:rPr lang="da-DK" dirty="0"/>
              <a:t>Once upgraded:</a:t>
            </a:r>
          </a:p>
          <a:p>
            <a:pPr lvl="1"/>
            <a:r>
              <a:rPr lang="da-DK" dirty="0"/>
              <a:t>Data arrives via WSF events (binary or text data)</a:t>
            </a:r>
          </a:p>
          <a:p>
            <a:pPr lvl="1"/>
            <a:r>
              <a:rPr lang="da-DK" dirty="0">
                <a:latin typeface="APL385 Unicode" panose="020B0709000202000203" pitchFamily="49" charset="0"/>
              </a:rPr>
              <a:t>DRC.Send</a:t>
            </a:r>
            <a:r>
              <a:rPr lang="da-DK" dirty="0"/>
              <a:t> is used to transmit data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Conga 3.0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11205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Interactive Chat Client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420888"/>
            <a:ext cx="8919065" cy="1728192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Conga 3.0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75612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Chat Client (JavaScript)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039" y="1556792"/>
            <a:ext cx="6827497" cy="4566371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Conga 3.0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31406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Chat Server (APL)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412776"/>
            <a:ext cx="6642798" cy="5445224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Conga 3.0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13314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Publishing Stats via </a:t>
            </a:r>
            <a:r>
              <a:rPr lang="da-DK" dirty="0"/>
              <a:t>”WAMP”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6094" y="1600200"/>
            <a:ext cx="3358973" cy="4637112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Conga 3.0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060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What Web Stack?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Conga 3.0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1608296"/>
            <a:ext cx="6192687" cy="4536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5534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WAMP Client (JavaScript)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1795" y="1867415"/>
            <a:ext cx="5087060" cy="3991532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Conga 3.0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0165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WAMP Client Connect (APL)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3610" y="2024600"/>
            <a:ext cx="5763429" cy="3677163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Conga 3.0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83241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WAMP Client Publishing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1836" y="1700808"/>
            <a:ext cx="6021109" cy="4244611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Conga 3.0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140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What Web Stack?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9792" y="2132856"/>
            <a:ext cx="1584176" cy="2664296"/>
          </a:xfr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a-DK" sz="4200" dirty="0"/>
              <a:t>App.</a:t>
            </a:r>
            <a:br>
              <a:rPr lang="da-DK" dirty="0"/>
            </a:br>
            <a:endParaRPr lang="da-DK" dirty="0"/>
          </a:p>
          <a:p>
            <a:pPr marL="0" indent="0">
              <a:buNone/>
            </a:pPr>
            <a:r>
              <a:rPr lang="da-DK" dirty="0"/>
              <a:t>HTML</a:t>
            </a:r>
            <a:br>
              <a:rPr lang="da-DK" dirty="0"/>
            </a:br>
            <a:r>
              <a:rPr lang="da-DK" dirty="0"/>
              <a:t>SOAP</a:t>
            </a:r>
            <a:br>
              <a:rPr lang="da-DK" dirty="0"/>
            </a:br>
            <a:r>
              <a:rPr lang="da-DK" dirty="0"/>
              <a:t>REST, etc</a:t>
            </a:r>
          </a:p>
          <a:p>
            <a:pPr marL="0" indent="0">
              <a:buNone/>
            </a:pPr>
            <a:br>
              <a:rPr lang="da-DK" dirty="0"/>
            </a:br>
            <a:r>
              <a:rPr lang="da-DK" dirty="0"/>
              <a:t>HTTP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Conga 3.0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0072" y="2500625"/>
            <a:ext cx="564704" cy="136042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2699792" y="4941168"/>
            <a:ext cx="1584176" cy="12167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‐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4238" indent="-325438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—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a-DK" dirty="0"/>
              <a:t>TCP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0" y="2127873"/>
            <a:ext cx="1872208" cy="7970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‐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4238" indent="-325438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—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a-DK" sz="2800" dirty="0"/>
              <a:t>App.</a:t>
            </a:r>
            <a:endParaRPr lang="da-DK" sz="105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0" y="4581128"/>
            <a:ext cx="1872208" cy="158096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‐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4238" indent="-325438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—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a-DK" dirty="0"/>
              <a:t>HTTP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a-DK" dirty="0"/>
              <a:t>TCP</a:t>
            </a:r>
            <a:endParaRPr lang="en-GB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577926" y="3096513"/>
            <a:ext cx="1866282" cy="131304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‐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4238" indent="-325438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—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a-DK" dirty="0"/>
              <a:t>HTML</a:t>
            </a:r>
            <a:r>
              <a:rPr lang="da-DK" sz="1800" dirty="0"/>
              <a:t>(CSS+JS)</a:t>
            </a:r>
            <a:br>
              <a:rPr lang="da-DK" sz="1400" dirty="0"/>
            </a:br>
            <a:r>
              <a:rPr lang="da-DK" dirty="0"/>
              <a:t>SOAP</a:t>
            </a:r>
            <a:br>
              <a:rPr lang="da-DK" dirty="0"/>
            </a:br>
            <a:r>
              <a:rPr lang="da-DK" dirty="0"/>
              <a:t>REST, etc</a:t>
            </a:r>
            <a:br>
              <a:rPr lang="da-DK" dirty="0"/>
            </a:br>
            <a:endParaRPr lang="da-DK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6721871" y="2132062"/>
            <a:ext cx="1738560" cy="7970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‐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4238" indent="-325438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—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a-DK" sz="2800" dirty="0"/>
              <a:t>APL</a:t>
            </a:r>
            <a:endParaRPr lang="da-DK" sz="105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6721871" y="4576939"/>
            <a:ext cx="1738560" cy="158096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‐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4238" indent="-325438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—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a-DK" dirty="0"/>
              <a:t>Conga</a:t>
            </a:r>
            <a:br>
              <a:rPr lang="da-DK" dirty="0"/>
            </a:br>
            <a:r>
              <a:rPr lang="da-DK" dirty="0"/>
              <a:t>3.0</a:t>
            </a:r>
            <a:endParaRPr lang="en-GB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6727796" y="3100702"/>
            <a:ext cx="1732635" cy="131304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‐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4238" indent="-325438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—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a-DK" dirty="0"/>
              <a:t>MiServer</a:t>
            </a:r>
            <a:br>
              <a:rPr lang="da-DK" dirty="0"/>
            </a:br>
            <a:r>
              <a:rPr lang="da-DK" sz="2200" dirty="0"/>
              <a:t>(or similar)</a:t>
            </a:r>
            <a:br>
              <a:rPr lang="da-DK" dirty="0"/>
            </a:br>
            <a:endParaRPr lang="da-DK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1556792"/>
            <a:ext cx="1072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Current...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6691866" y="1584860"/>
            <a:ext cx="1589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...of the Future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9436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59259E-6 L -0.45799 0.1414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899" y="706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300000" y="3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5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New CONGA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a-DK" dirty="0"/>
              <a:t>v3.0 adds more features than any recent release:</a:t>
            </a:r>
          </a:p>
          <a:p>
            <a:r>
              <a:rPr lang="da-DK" dirty="0"/>
              <a:t>New Threading Model </a:t>
            </a:r>
          </a:p>
          <a:p>
            <a:r>
              <a:rPr lang="da-DK" dirty="0"/>
              <a:t>Improved Scalability </a:t>
            </a:r>
          </a:p>
          <a:p>
            <a:r>
              <a:rPr lang="da-DK" dirty="0"/>
              <a:t>Ability to run without secure features enabled</a:t>
            </a:r>
          </a:p>
          <a:p>
            <a:r>
              <a:rPr lang="da-DK" dirty="0"/>
              <a:t>Transmit files</a:t>
            </a:r>
          </a:p>
          <a:p>
            <a:r>
              <a:rPr lang="da-DK" dirty="0"/>
              <a:t>Built-in support for HTTP Protocol</a:t>
            </a:r>
          </a:p>
          <a:p>
            <a:pPr lvl="1"/>
            <a:r>
              <a:rPr lang="da-DK" dirty="0"/>
              <a:t>Including WebSockets for bi-directional</a:t>
            </a:r>
          </a:p>
          <a:p>
            <a:r>
              <a:rPr lang="da-DK" dirty="0"/>
              <a:t>Object-Oriented Wrappers</a:t>
            </a:r>
          </a:p>
          <a:p>
            <a:r>
              <a:rPr lang="da-DK" dirty="0"/>
              <a:t>Isolate multiple uses of Conga in the same APL process (e.g. Application vs Source Code Mgt)</a:t>
            </a:r>
          </a:p>
          <a:p>
            <a:r>
              <a:rPr lang="da-DK" dirty="0"/>
              <a:t>Experimental support for User Datagrams (UDP)</a:t>
            </a:r>
          </a:p>
          <a:p>
            <a:endParaRPr lang="da-DK" dirty="0"/>
          </a:p>
          <a:p>
            <a:endParaRPr lang="da-DK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Conga 3.0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2107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New (Optional) Threading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a-DK" dirty="0"/>
              <a:t>Traditional approach is to run one APL thread which handles both Connect and Receive events</a:t>
            </a:r>
          </a:p>
          <a:p>
            <a:r>
              <a:rPr lang="da-DK" dirty="0"/>
              <a:t>'OnlyConnections' property specifies that DRC.Wait on the server will only report new connections</a:t>
            </a:r>
          </a:p>
          <a:p>
            <a:pPr lvl="1"/>
            <a:r>
              <a:rPr lang="da-DK" dirty="0"/>
              <a:t>DRC.Wait on individual connections handle traffic on the connections</a:t>
            </a:r>
          </a:p>
          <a:p>
            <a:r>
              <a:rPr lang="da-DK" dirty="0"/>
              <a:t>Assumption is you will run a separate thread for each connection</a:t>
            </a:r>
          </a:p>
          <a:p>
            <a:pPr lvl="1"/>
            <a:r>
              <a:rPr lang="da-DK" dirty="0"/>
              <a:t>Aimed at applications with long-running / stateful sessions, websockets etc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Conga 3.0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8246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Improved Scalability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A new ”ReadyStrategy” uses an optimised FIFO queue for incoming messages.</a:t>
            </a:r>
          </a:p>
          <a:p>
            <a:r>
              <a:rPr lang="da-DK" dirty="0"/>
              <a:t>Will not work for applications which might wait on connections in multiple threads</a:t>
            </a:r>
            <a:endParaRPr lang="en-GB" dirty="0"/>
          </a:p>
          <a:p>
            <a:pPr lvl="1"/>
            <a:r>
              <a:rPr lang="da-DK" dirty="0"/>
              <a:t>(see previous slide)</a:t>
            </a:r>
          </a:p>
          <a:p>
            <a:r>
              <a:rPr lang="da-DK" dirty="0"/>
              <a:t>Less flexible, but faster and fairer for high volume applications</a:t>
            </a:r>
          </a:p>
          <a:p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Conga 3.0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9424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Run Without Secure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The ssl library (~1.7Mb) is loaded when required</a:t>
            </a:r>
          </a:p>
          <a:p>
            <a:r>
              <a:rPr lang="da-DK" dirty="0"/>
              <a:t>If it is not present, you cannot make secure connections</a:t>
            </a:r>
          </a:p>
          <a:p>
            <a:pPr lvl="1"/>
            <a:r>
              <a:rPr lang="da-DK" dirty="0"/>
              <a:t>In current Conga, if it is not present, Conga will not start</a:t>
            </a:r>
          </a:p>
          <a:p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Conga 3.0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0188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Transmit Files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844824"/>
            <a:ext cx="8363272" cy="428133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a-DK" dirty="0"/>
              <a:t>You can now transmit the content of a file without first reading data into the workspace.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900" dirty="0">
                <a:latin typeface="APL385 Unicode" panose="020B0709000202000203" pitchFamily="49" charset="0"/>
              </a:rPr>
              <a:t>   ∇ </a:t>
            </a:r>
            <a:r>
              <a:rPr lang="en-GB" sz="2900" dirty="0" err="1">
                <a:latin typeface="APL385 Unicode" panose="020B0709000202000203" pitchFamily="49" charset="0"/>
              </a:rPr>
              <a:t>e←SendFile</a:t>
            </a:r>
            <a:r>
              <a:rPr lang="en-GB" sz="2900" dirty="0">
                <a:latin typeface="APL385 Unicode" panose="020B0709000202000203" pitchFamily="49" charset="0"/>
              </a:rPr>
              <a:t>(status </a:t>
            </a:r>
            <a:r>
              <a:rPr lang="en-GB" sz="2900" dirty="0" err="1">
                <a:latin typeface="APL385 Unicode" panose="020B0709000202000203" pitchFamily="49" charset="0"/>
              </a:rPr>
              <a:t>hdr</a:t>
            </a:r>
            <a:r>
              <a:rPr lang="en-GB" sz="2900" dirty="0">
                <a:latin typeface="APL385 Unicode" panose="020B0709000202000203" pitchFamily="49" charset="0"/>
              </a:rPr>
              <a:t> filename);Answer</a:t>
            </a:r>
          </a:p>
          <a:p>
            <a:pPr marL="0" indent="0">
              <a:buNone/>
            </a:pPr>
            <a:r>
              <a:rPr lang="en-GB" sz="2900" dirty="0">
                <a:latin typeface="APL385 Unicode" panose="020B0709000202000203" pitchFamily="49" charset="0"/>
              </a:rPr>
              <a:t>      :Access public</a:t>
            </a:r>
          </a:p>
          <a:p>
            <a:pPr marL="0" indent="0">
              <a:buNone/>
            </a:pPr>
            <a:r>
              <a:rPr lang="en-GB" sz="2900" dirty="0">
                <a:latin typeface="APL385 Unicode" panose="020B0709000202000203" pitchFamily="49" charset="0"/>
              </a:rPr>
              <a:t>      </a:t>
            </a:r>
            <a:r>
              <a:rPr lang="en-GB" sz="2900" dirty="0" err="1">
                <a:latin typeface="APL385 Unicode" panose="020B0709000202000203" pitchFamily="49" charset="0"/>
              </a:rPr>
              <a:t>hdr</a:t>
            </a:r>
            <a:r>
              <a:rPr lang="en-GB" sz="2900" dirty="0">
                <a:latin typeface="APL385 Unicode" panose="020B0709000202000203" pitchFamily="49" charset="0"/>
              </a:rPr>
              <a:t>←'Date: ',</a:t>
            </a:r>
            <a:r>
              <a:rPr lang="en-GB" sz="2900" dirty="0" err="1">
                <a:latin typeface="APL385 Unicode" panose="020B0709000202000203" pitchFamily="49" charset="0"/>
              </a:rPr>
              <a:t>HttpDate,NL,hdr</a:t>
            </a:r>
            <a:endParaRPr lang="en-GB" sz="29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2900" dirty="0">
                <a:latin typeface="APL385 Unicode" panose="020B0709000202000203" pitchFamily="49" charset="0"/>
              </a:rPr>
              <a:t>      :If 0≡status ⋄ status←'200 OK' ⋄ :</a:t>
            </a:r>
            <a:r>
              <a:rPr lang="en-GB" sz="2900" dirty="0" err="1">
                <a:latin typeface="APL385 Unicode" panose="020B0709000202000203" pitchFamily="49" charset="0"/>
              </a:rPr>
              <a:t>EndIf</a:t>
            </a:r>
            <a:endParaRPr lang="en-GB" sz="29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2900" dirty="0">
                <a:latin typeface="APL385 Unicode" panose="020B0709000202000203" pitchFamily="49" charset="0"/>
              </a:rPr>
              <a:t>      :If 0≠⍴</a:t>
            </a:r>
            <a:r>
              <a:rPr lang="en-GB" sz="2900" dirty="0" err="1">
                <a:latin typeface="APL385 Unicode" panose="020B0709000202000203" pitchFamily="49" charset="0"/>
              </a:rPr>
              <a:t>hdr</a:t>
            </a:r>
            <a:r>
              <a:rPr lang="en-GB" sz="2900" dirty="0">
                <a:latin typeface="APL385 Unicode" panose="020B0709000202000203" pitchFamily="49" charset="0"/>
              </a:rPr>
              <a:t> ⋄ </a:t>
            </a:r>
            <a:r>
              <a:rPr lang="en-GB" sz="2900" dirty="0" err="1">
                <a:latin typeface="APL385 Unicode" panose="020B0709000202000203" pitchFamily="49" charset="0"/>
              </a:rPr>
              <a:t>hdr</a:t>
            </a:r>
            <a:r>
              <a:rPr lang="en-GB" sz="2900" dirty="0">
                <a:latin typeface="APL385 Unicode" panose="020B0709000202000203" pitchFamily="49" charset="0"/>
              </a:rPr>
              <a:t>←(-+/∧\(⌽</a:t>
            </a:r>
            <a:r>
              <a:rPr lang="en-GB" sz="2900" dirty="0" err="1">
                <a:latin typeface="APL385 Unicode" panose="020B0709000202000203" pitchFamily="49" charset="0"/>
              </a:rPr>
              <a:t>hdr</a:t>
            </a:r>
            <a:r>
              <a:rPr lang="en-GB" sz="2900" dirty="0">
                <a:latin typeface="APL385 Unicode" panose="020B0709000202000203" pitchFamily="49" charset="0"/>
              </a:rPr>
              <a:t>)∊NL)↓</a:t>
            </a:r>
            <a:r>
              <a:rPr lang="en-GB" sz="2900" dirty="0" err="1">
                <a:latin typeface="APL385 Unicode" panose="020B0709000202000203" pitchFamily="49" charset="0"/>
              </a:rPr>
              <a:t>hdr</a:t>
            </a:r>
            <a:r>
              <a:rPr lang="en-GB" sz="2900" dirty="0">
                <a:latin typeface="APL385 Unicode" panose="020B0709000202000203" pitchFamily="49" charset="0"/>
              </a:rPr>
              <a:t> ⋄ :</a:t>
            </a:r>
            <a:r>
              <a:rPr lang="en-GB" sz="2900" dirty="0" err="1">
                <a:latin typeface="APL385 Unicode" panose="020B0709000202000203" pitchFamily="49" charset="0"/>
              </a:rPr>
              <a:t>EndIf</a:t>
            </a:r>
            <a:endParaRPr lang="en-GB" sz="29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2900" dirty="0">
                <a:latin typeface="APL385 Unicode" panose="020B0709000202000203" pitchFamily="49" charset="0"/>
              </a:rPr>
              <a:t>      Answer←(</a:t>
            </a:r>
            <a:r>
              <a:rPr lang="en-GB" sz="2900" dirty="0" err="1">
                <a:latin typeface="APL385 Unicode" panose="020B0709000202000203" pitchFamily="49" charset="0"/>
              </a:rPr>
              <a:t>uc</a:t>
            </a:r>
            <a:r>
              <a:rPr lang="en-GB" sz="2900" dirty="0">
                <a:latin typeface="APL385 Unicode" panose="020B0709000202000203" pitchFamily="49" charset="0"/>
              </a:rPr>
              <a:t> Version),' ', </a:t>
            </a:r>
            <a:r>
              <a:rPr lang="en-GB" sz="2900" dirty="0" err="1">
                <a:latin typeface="APL385 Unicode" panose="020B0709000202000203" pitchFamily="49" charset="0"/>
              </a:rPr>
              <a:t>status,NL,hdr,NL,NL</a:t>
            </a:r>
            <a:endParaRPr lang="en-GB" sz="29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2900" dirty="0">
                <a:latin typeface="APL385 Unicode" panose="020B0709000202000203" pitchFamily="49" charset="0"/>
              </a:rPr>
              <a:t>      </a:t>
            </a:r>
            <a:r>
              <a:rPr lang="en-GB" sz="2900" dirty="0" err="1">
                <a:latin typeface="APL385 Unicode" panose="020B0709000202000203" pitchFamily="49" charset="0"/>
              </a:rPr>
              <a:t>e←Send</a:t>
            </a:r>
            <a:r>
              <a:rPr lang="en-GB" sz="2900" dirty="0">
                <a:latin typeface="APL385 Unicode" panose="020B0709000202000203" pitchFamily="49" charset="0"/>
              </a:rPr>
              <a:t> (⊂Answer </a:t>
            </a:r>
            <a:r>
              <a:rPr lang="en-GB" sz="2900" dirty="0">
                <a:solidFill>
                  <a:srgbClr val="FF0000"/>
                </a:solidFill>
                <a:latin typeface="APL385 Unicode" panose="020B0709000202000203" pitchFamily="49" charset="0"/>
              </a:rPr>
              <a:t>filename</a:t>
            </a:r>
            <a:r>
              <a:rPr lang="en-GB" sz="2900" dirty="0">
                <a:latin typeface="APL385 Unicode" panose="020B0709000202000203" pitchFamily="49" charset="0"/>
              </a:rPr>
              <a:t>)</a:t>
            </a:r>
          </a:p>
          <a:p>
            <a:pPr marL="0" indent="0">
              <a:buNone/>
            </a:pPr>
            <a:r>
              <a:rPr lang="en-GB" sz="2900" dirty="0">
                <a:latin typeface="APL385 Unicode" panose="020B0709000202000203" pitchFamily="49" charset="0"/>
              </a:rPr>
              <a:t>   ∇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Conga 3.0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6026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HTTP Protcol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/>
              <a:t>Direct support for the HTTP protocol simplifies application code and improves performance:</a:t>
            </a:r>
          </a:p>
          <a:p>
            <a:r>
              <a:rPr lang="da-DK" dirty="0"/>
              <a:t>Incoming HTTP messages are broken up into separate messages:</a:t>
            </a:r>
          </a:p>
          <a:p>
            <a:pPr lvl="1"/>
            <a:r>
              <a:rPr lang="da-DK" dirty="0"/>
              <a:t>HTTPHeader</a:t>
            </a:r>
          </a:p>
          <a:p>
            <a:pPr lvl="1"/>
            <a:r>
              <a:rPr lang="da-DK" dirty="0"/>
              <a:t>HTTPBody</a:t>
            </a:r>
          </a:p>
          <a:p>
            <a:pPr lvl="1"/>
            <a:r>
              <a:rPr lang="da-DK" dirty="0"/>
              <a:t>HTTPChunk</a:t>
            </a:r>
          </a:p>
          <a:p>
            <a:pPr lvl="1"/>
            <a:r>
              <a:rPr lang="da-DK" dirty="0"/>
              <a:t>HTTPTrailer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Conga 3.0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6113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4415</TotalTime>
  <Words>647</Words>
  <Application>Microsoft Office PowerPoint</Application>
  <PresentationFormat>On-screen Show (4:3)</PresentationFormat>
  <Paragraphs>150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APL385 Unicode</vt:lpstr>
      <vt:lpstr>Arial</vt:lpstr>
      <vt:lpstr>Calibri</vt:lpstr>
      <vt:lpstr>Courier New</vt:lpstr>
      <vt:lpstr>Klavika Medium</vt:lpstr>
      <vt:lpstr>Wingdings</vt:lpstr>
      <vt:lpstr>Office Theme</vt:lpstr>
      <vt:lpstr>Web Stack of the Future</vt:lpstr>
      <vt:lpstr>What Web Stack?</vt:lpstr>
      <vt:lpstr>What Web Stack?</vt:lpstr>
      <vt:lpstr>New CONGA Features</vt:lpstr>
      <vt:lpstr>New (Optional) Threading Model</vt:lpstr>
      <vt:lpstr>Improved Scalability</vt:lpstr>
      <vt:lpstr>Run Without Secure Features</vt:lpstr>
      <vt:lpstr>Transmit Files</vt:lpstr>
      <vt:lpstr>HTTP Protcol Support</vt:lpstr>
      <vt:lpstr>PowerPoint Presentation</vt:lpstr>
      <vt:lpstr>Object-Oriented Wrappers   (experimental)</vt:lpstr>
      <vt:lpstr>”Multi-Root”</vt:lpstr>
      <vt:lpstr>Multi-Root Example</vt:lpstr>
      <vt:lpstr>Experimental UDP Support</vt:lpstr>
      <vt:lpstr>Web Sockets</vt:lpstr>
      <vt:lpstr>Interactive Chat Client</vt:lpstr>
      <vt:lpstr>Chat Client (JavaScript)</vt:lpstr>
      <vt:lpstr>Chat Server (APL)</vt:lpstr>
      <vt:lpstr>Publishing Stats via ”WAMP”</vt:lpstr>
      <vt:lpstr>WAMP Client (JavaScript)</vt:lpstr>
      <vt:lpstr>WAMP Client Connect (APL)</vt:lpstr>
      <vt:lpstr>WAMP Client Publishing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Smith</dc:creator>
  <cp:lastModifiedBy>Morten Kromberg</cp:lastModifiedBy>
  <cp:revision>58</cp:revision>
  <dcterms:created xsi:type="dcterms:W3CDTF">2016-07-29T08:25:06Z</dcterms:created>
  <dcterms:modified xsi:type="dcterms:W3CDTF">2016-10-11T17:38:56Z</dcterms:modified>
</cp:coreProperties>
</file>