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5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718300" cy="985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2" autoAdjust="0"/>
    <p:restoredTop sz="99288" autoAdjust="0"/>
  </p:normalViewPr>
  <p:slideViewPr>
    <p:cSldViewPr>
      <p:cViewPr>
        <p:scale>
          <a:sx n="75" d="100"/>
          <a:sy n="75" d="100"/>
        </p:scale>
        <p:origin x="-1716" y="-8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5482" y="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39775"/>
            <a:ext cx="4927600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830" y="4681220"/>
            <a:ext cx="5374640" cy="4434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073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5482" y="936073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CB69223-2A7E-4679-8394-C16FA4EA7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06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slid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884368" y="116632"/>
            <a:ext cx="9589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  <a:latin typeface="+mn-lt"/>
              </a:defRPr>
            </a:lvl1pPr>
          </a:lstStyle>
          <a:p>
            <a:pPr algn="r"/>
            <a:fld id="{4D6A1F21-6DDA-4D75-917B-3675E7404BBE}" type="slidenum">
              <a:rPr lang="en-GB" smtClean="0"/>
              <a:pPr algn="r"/>
              <a:t>‹#›</a:t>
            </a:fld>
            <a:endParaRPr lang="en-GB" dirty="0"/>
          </a:p>
        </p:txBody>
      </p:sp>
      <p:pic>
        <p:nvPicPr>
          <p:cNvPr id="13" name="Picture 4" descr="C:\Users\fiona\Desktop\test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2205" y="2348880"/>
            <a:ext cx="2952328" cy="3674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3"/>
          <p:cNvSpPr>
            <a:spLocks noGrp="1"/>
          </p:cNvSpPr>
          <p:nvPr>
            <p:ph type="title" hasCustomPrompt="1"/>
          </p:nvPr>
        </p:nvSpPr>
        <p:spPr>
          <a:xfrm>
            <a:off x="755575" y="620689"/>
            <a:ext cx="7632849" cy="720079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title</a:t>
            </a:r>
            <a:endParaRPr lang="en-GB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755576" y="1484784"/>
            <a:ext cx="7632849" cy="64866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 smtClean="0"/>
              <a:t>Click to edit name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5929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755575" y="1700213"/>
            <a:ext cx="7632849" cy="4321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279" y="5701275"/>
            <a:ext cx="875054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8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755576" y="1628800"/>
            <a:ext cx="3672408" cy="4392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1"/>
          </p:nvPr>
        </p:nvSpPr>
        <p:spPr>
          <a:xfrm>
            <a:off x="4716016" y="1654690"/>
            <a:ext cx="3672408" cy="436659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884368" y="116632"/>
            <a:ext cx="9589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  <a:latin typeface="+mn-lt"/>
              </a:defRPr>
            </a:lvl1pPr>
          </a:lstStyle>
          <a:p>
            <a:pPr algn="r"/>
            <a:fld id="{4D6A1F21-6DDA-4D75-917B-3675E7404BBE}" type="slidenum">
              <a:rPr lang="en-GB" smtClean="0"/>
              <a:pPr algn="r"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279" y="5701275"/>
            <a:ext cx="875054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709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884368" y="116632"/>
            <a:ext cx="9589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  <a:latin typeface="+mn-lt"/>
              </a:defRPr>
            </a:lvl1pPr>
          </a:lstStyle>
          <a:p>
            <a:pPr algn="r"/>
            <a:fld id="{4D6A1F21-6DDA-4D75-917B-3675E7404BBE}" type="slidenum">
              <a:rPr lang="en-GB" smtClean="0"/>
              <a:pPr algn="r"/>
              <a:t>‹#›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5" y="6452509"/>
            <a:ext cx="1224135" cy="20762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6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 baseline="0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32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800">
          <a:solidFill>
            <a:srgbClr val="333333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2400">
          <a:solidFill>
            <a:srgbClr val="333333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000">
          <a:solidFill>
            <a:srgbClr val="333333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/>
              <a:t>2015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>APL Problem Solving Competition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32277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1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About the Competition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2400" dirty="0" smtClean="0"/>
              <a:t>7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year</a:t>
            </a:r>
          </a:p>
          <a:p>
            <a:r>
              <a:rPr lang="en-US" sz="2400" dirty="0" smtClean="0"/>
              <a:t>Thank </a:t>
            </a:r>
            <a:r>
              <a:rPr lang="en-US" sz="2400" dirty="0" err="1" smtClean="0"/>
              <a:t>you!s</a:t>
            </a:r>
            <a:endParaRPr lang="en-US" sz="2400" dirty="0" smtClean="0"/>
          </a:p>
          <a:p>
            <a:pPr lvl="1"/>
            <a:r>
              <a:rPr lang="en-US" sz="2000" dirty="0" smtClean="0"/>
              <a:t>Our sponsors' 7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year</a:t>
            </a:r>
          </a:p>
          <a:p>
            <a:endParaRPr lang="en-US" sz="2400" dirty="0" smtClean="0"/>
          </a:p>
          <a:p>
            <a:pPr marL="400050" lvl="1" indent="0">
              <a:buNone/>
            </a:pPr>
            <a:r>
              <a:rPr lang="en-US" sz="2100" dirty="0" smtClean="0"/>
              <a:t/>
            </a:r>
            <a:br>
              <a:rPr lang="en-US" sz="2100" dirty="0" smtClean="0"/>
            </a:br>
            <a:r>
              <a:rPr lang="en-US" sz="2200" dirty="0" smtClean="0"/>
              <a:t>And </a:t>
            </a:r>
            <a:r>
              <a:rPr lang="en-US" sz="2200" dirty="0"/>
              <a:t>our anonymous </a:t>
            </a:r>
            <a:r>
              <a:rPr lang="en-US" sz="2200" dirty="0" smtClean="0"/>
              <a:t>sponsors </a:t>
            </a:r>
            <a:r>
              <a:rPr lang="en-US" sz="2200" dirty="0" smtClean="0">
                <a:sym typeface="Wingdings" panose="05000000000000000000" pitchFamily="2" charset="2"/>
              </a:rPr>
              <a:t></a:t>
            </a:r>
          </a:p>
          <a:p>
            <a:pPr lvl="1" indent="-342900"/>
            <a:r>
              <a:rPr lang="en-US" sz="2100" dirty="0" smtClean="0">
                <a:sym typeface="Wingdings" panose="05000000000000000000" pitchFamily="2" charset="2"/>
              </a:rPr>
              <a:t>Judging assistance - Dan Baronet and Fiona Smith</a:t>
            </a:r>
            <a:endParaRPr lang="en-US" sz="2100" dirty="0" smtClean="0"/>
          </a:p>
          <a:p>
            <a:r>
              <a:rPr lang="en-US" sz="2400" dirty="0" smtClean="0"/>
              <a:t>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year working with SQORE/</a:t>
            </a:r>
            <a:r>
              <a:rPr lang="en-US" sz="2400" dirty="0" err="1" smtClean="0"/>
              <a:t>StudentCompetitions</a:t>
            </a:r>
            <a:endParaRPr lang="en-US" sz="2400" dirty="0" smtClean="0"/>
          </a:p>
          <a:p>
            <a:r>
              <a:rPr lang="en-US" sz="2400" dirty="0" err="1" smtClean="0"/>
              <a:t>Dya</a:t>
            </a:r>
            <a:r>
              <a:rPr lang="en-US" sz="2400" dirty="0" smtClean="0"/>
              <a:t>(b)log</a:t>
            </a:r>
          </a:p>
          <a:p>
            <a:pPr lvl="1"/>
            <a:r>
              <a:rPr lang="en-US" sz="2000" dirty="0" smtClean="0"/>
              <a:t>Jay </a:t>
            </a:r>
            <a:r>
              <a:rPr lang="en-US" sz="2000" dirty="0" err="1" smtClean="0"/>
              <a:t>Foad</a:t>
            </a:r>
            <a:r>
              <a:rPr lang="en-US" sz="2000" dirty="0"/>
              <a:t> </a:t>
            </a:r>
            <a:r>
              <a:rPr lang="en-US" sz="2000" dirty="0" smtClean="0"/>
              <a:t>and Brian Becker have written blog entries about solving some of the 2014 problems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971800"/>
            <a:ext cx="13906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009900"/>
            <a:ext cx="1261587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971800"/>
            <a:ext cx="2895600" cy="651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7599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2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This Year</a:t>
            </a:r>
            <a:endParaRPr lang="en-US" sz="3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755575" y="1447801"/>
            <a:ext cx="7632849" cy="4573488"/>
          </a:xfrm>
        </p:spPr>
        <p:txBody>
          <a:bodyPr/>
          <a:lstStyle/>
          <a:p>
            <a:r>
              <a:rPr lang="en-US" sz="2800" dirty="0" smtClean="0"/>
              <a:t>Format </a:t>
            </a:r>
            <a:r>
              <a:rPr lang="en-US" sz="2800" dirty="0"/>
              <a:t>– 2 phases</a:t>
            </a:r>
          </a:p>
          <a:p>
            <a:pPr lvl="1"/>
            <a:r>
              <a:rPr lang="en-US" sz="2400" dirty="0"/>
              <a:t>Phase 1 – 10 "simple" one-liner style problems</a:t>
            </a:r>
          </a:p>
          <a:p>
            <a:pPr lvl="1"/>
            <a:r>
              <a:rPr lang="en-US" sz="2400" dirty="0"/>
              <a:t>Phase 2 – Low, medium and high difficulty tasks</a:t>
            </a:r>
          </a:p>
          <a:p>
            <a:pPr lvl="2"/>
            <a:r>
              <a:rPr lang="en-US" sz="2000" dirty="0" err="1"/>
              <a:t>BioInformatics</a:t>
            </a:r>
            <a:endParaRPr lang="en-US" sz="2000" dirty="0"/>
          </a:p>
          <a:p>
            <a:pPr lvl="2"/>
            <a:r>
              <a:rPr lang="en-US" sz="2000" dirty="0"/>
              <a:t>Applications</a:t>
            </a:r>
          </a:p>
          <a:p>
            <a:pPr lvl="2"/>
            <a:r>
              <a:rPr lang="en-US" sz="2000" dirty="0"/>
              <a:t>Games and </a:t>
            </a:r>
            <a:r>
              <a:rPr lang="en-US" sz="2000" dirty="0" smtClean="0"/>
              <a:t>Recreation</a:t>
            </a:r>
          </a:p>
          <a:p>
            <a:r>
              <a:rPr lang="en-US" sz="2800" dirty="0" smtClean="0"/>
              <a:t>Participation</a:t>
            </a:r>
          </a:p>
          <a:p>
            <a:pPr lvl="1"/>
            <a:r>
              <a:rPr lang="en-US" sz="2400" dirty="0" smtClean="0"/>
              <a:t>1,786 registrants</a:t>
            </a:r>
          </a:p>
          <a:p>
            <a:pPr lvl="1"/>
            <a:r>
              <a:rPr lang="en-US" sz="2400" dirty="0" smtClean="0"/>
              <a:t>42 Phase 1 entries</a:t>
            </a:r>
          </a:p>
          <a:p>
            <a:pPr lvl="1"/>
            <a:r>
              <a:rPr lang="en-US" sz="2400" dirty="0" smtClean="0"/>
              <a:t>16 Phase 2 submissions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569455"/>
              </p:ext>
            </p:extLst>
          </p:nvPr>
        </p:nvGraphicFramePr>
        <p:xfrm>
          <a:off x="2819400" y="2743200"/>
          <a:ext cx="1905000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2500"/>
                <a:gridCol w="9525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Male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21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Female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n/a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14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576357"/>
              </p:ext>
            </p:extLst>
          </p:nvPr>
        </p:nvGraphicFramePr>
        <p:xfrm>
          <a:off x="5105400" y="127000"/>
          <a:ext cx="2667000" cy="6705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1350"/>
                <a:gridCol w="755650"/>
              </a:tblGrid>
              <a:tr h="3124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United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States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124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n/a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124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Ukraine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124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France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124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India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124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Italy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124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South Africa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124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Pakistan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124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Indonesia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124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Australia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124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Argentina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124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Serbia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124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Brazil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124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Taiwan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124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United Kingdom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124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Czech Republic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124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Canada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124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Iran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124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Poland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124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Germany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4867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3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Contestant Reactions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9620" y="762000"/>
            <a:ext cx="8488799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+mj-lt"/>
              </a:rPr>
              <a:t>I really like the differently themed project sets.</a:t>
            </a:r>
            <a:endParaRPr lang="en-US" sz="32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19889" y="1447800"/>
            <a:ext cx="6766596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+mj-lt"/>
              </a:rPr>
              <a:t>I think that this contest is very useful</a:t>
            </a:r>
            <a:endParaRPr lang="en-US" sz="32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73933" y="3037582"/>
            <a:ext cx="6069867" cy="107721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+mj-lt"/>
              </a:rPr>
              <a:t>I am enjoying using Dyalog APL </a:t>
            </a:r>
            <a:endParaRPr lang="en-US" sz="3200" dirty="0" smtClean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3200" dirty="0" smtClean="0">
                <a:solidFill>
                  <a:schemeClr val="bg1"/>
                </a:solidFill>
                <a:latin typeface="+mj-lt"/>
              </a:rPr>
              <a:t>and </a:t>
            </a:r>
            <a:r>
              <a:rPr lang="en-US" sz="3200" dirty="0">
                <a:solidFill>
                  <a:schemeClr val="bg1"/>
                </a:solidFill>
                <a:latin typeface="+mj-lt"/>
              </a:rPr>
              <a:t>solving problems very much</a:t>
            </a:r>
            <a:endParaRPr lang="en-US" sz="32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9574" y="4191000"/>
            <a:ext cx="8367226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+mj-lt"/>
              </a:rPr>
              <a:t>In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my opinion this 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year's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tasks look more difficult, especially </a:t>
            </a:r>
            <a:endParaRPr lang="en-US" dirty="0" smtClean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+mj-lt"/>
              </a:rPr>
              <a:t>Phase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I. 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 But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also they are far more interesting to be solved!</a:t>
            </a:r>
            <a:endParaRPr lang="en-US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6441" y="2133600"/>
            <a:ext cx="8775159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+mj-lt"/>
              </a:rPr>
              <a:t>I enjoyed the competition, 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the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problems this 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year posed a 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+mj-lt"/>
              </a:rPr>
              <a:t>healthy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challenge. 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I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enjoy the current format of the competition.</a:t>
            </a:r>
            <a:endParaRPr lang="en-US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4400" y="5135940"/>
            <a:ext cx="7354899" cy="156966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+mj-lt"/>
              </a:rPr>
              <a:t>I think the competition is an excellent opportunity for </a:t>
            </a:r>
            <a:endParaRPr lang="en-US" dirty="0" smtClean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+mj-lt"/>
              </a:rPr>
              <a:t>dissemination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of this amazing language </a:t>
            </a:r>
            <a:endParaRPr lang="en-US" dirty="0" smtClean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+mj-lt"/>
              </a:rPr>
              <a:t>still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little known in the world. For me 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it's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a great </a:t>
            </a:r>
            <a:endParaRPr lang="en-US" dirty="0" smtClean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+mj-lt"/>
              </a:rPr>
              <a:t>motivation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to keep me up to date with the APL.</a:t>
            </a:r>
            <a:endParaRPr lang="en-US" dirty="0" smtClean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30988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4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Our Winners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755575" y="1524001"/>
            <a:ext cx="7632849" cy="4497288"/>
          </a:xfrm>
        </p:spPr>
        <p:txBody>
          <a:bodyPr/>
          <a:lstStyle/>
          <a:p>
            <a:r>
              <a:rPr lang="en-US" sz="2800" dirty="0" smtClean="0"/>
              <a:t>Roberto Szabo (Brazil) – non-student winner</a:t>
            </a:r>
            <a:endParaRPr lang="en-US" sz="2400" dirty="0" smtClean="0"/>
          </a:p>
          <a:p>
            <a:pPr lvl="1"/>
            <a:r>
              <a:rPr lang="en-US" sz="2400" dirty="0" smtClean="0"/>
              <a:t>PhD candidate at </a:t>
            </a:r>
            <a:r>
              <a:rPr lang="en-US" sz="2400" dirty="0" err="1"/>
              <a:t>Universidade</a:t>
            </a:r>
            <a:r>
              <a:rPr lang="en-US" sz="2400" dirty="0"/>
              <a:t> Federal da </a:t>
            </a:r>
            <a:r>
              <a:rPr lang="en-US" sz="2400" dirty="0" smtClean="0"/>
              <a:t>Bahia</a:t>
            </a:r>
          </a:p>
          <a:p>
            <a:pPr lvl="1"/>
            <a:r>
              <a:rPr lang="en-US" sz="2400" dirty="0" smtClean="0"/>
              <a:t>Electronic Engineer with 30 years' experience</a:t>
            </a:r>
          </a:p>
          <a:p>
            <a:r>
              <a:rPr lang="en-US" sz="2800" dirty="0" smtClean="0"/>
              <a:t>Joshua David (USA) – student 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place</a:t>
            </a:r>
          </a:p>
          <a:p>
            <a:pPr lvl="1"/>
            <a:r>
              <a:rPr lang="en-US" sz="2400" dirty="0" smtClean="0"/>
              <a:t>18 years old</a:t>
            </a:r>
          </a:p>
          <a:p>
            <a:pPr lvl="1"/>
            <a:r>
              <a:rPr lang="en-US" sz="2400" dirty="0" smtClean="0"/>
              <a:t>Just started to attend University of Scranton</a:t>
            </a:r>
          </a:p>
          <a:p>
            <a:r>
              <a:rPr lang="en-US" sz="2800" dirty="0" smtClean="0"/>
              <a:t>Arianna Locatelli (Italy) – student 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place </a:t>
            </a:r>
          </a:p>
          <a:p>
            <a:pPr lvl="1"/>
            <a:r>
              <a:rPr lang="en-US" sz="2400" dirty="0" smtClean="0"/>
              <a:t>17 years old</a:t>
            </a:r>
          </a:p>
          <a:p>
            <a:pPr lvl="1"/>
            <a:r>
              <a:rPr lang="en-US" sz="2400" dirty="0" smtClean="0"/>
              <a:t>One of Roberto </a:t>
            </a:r>
            <a:r>
              <a:rPr lang="en-US" sz="2400" dirty="0" err="1" smtClean="0"/>
              <a:t>Minervini's</a:t>
            </a:r>
            <a:r>
              <a:rPr lang="en-US" sz="2400" dirty="0" smtClean="0"/>
              <a:t> students</a:t>
            </a:r>
          </a:p>
          <a:p>
            <a:pPr lvl="1"/>
            <a:r>
              <a:rPr lang="en-US" sz="2400" dirty="0" smtClean="0"/>
              <a:t>About to attend </a:t>
            </a:r>
            <a:r>
              <a:rPr lang="it-IT" sz="2400" dirty="0"/>
              <a:t>Università degli studi di Milano </a:t>
            </a:r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0" y="833021"/>
            <a:ext cx="9144000" cy="526297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+mj-lt"/>
              </a:rPr>
              <a:t>I'm Arianna, an Italian girl of 17 years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. 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I've just finished the 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4th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year at 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classical high school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in </a:t>
            </a:r>
            <a:r>
              <a:rPr lang="en-US" dirty="0" err="1">
                <a:solidFill>
                  <a:schemeClr val="bg1"/>
                </a:solidFill>
                <a:latin typeface="+mj-lt"/>
              </a:rPr>
              <a:t>Saronno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, a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town near 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Milan.  </a:t>
            </a:r>
          </a:p>
          <a:p>
            <a:endParaRPr lang="en-US" dirty="0">
              <a:solidFill>
                <a:schemeClr val="bg1"/>
              </a:solidFill>
              <a:latin typeface="+mj-lt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I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discovered APL thanks to a course taught by 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my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mathematics teacher and so I decided to take 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part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in this contest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. </a:t>
            </a:r>
          </a:p>
          <a:p>
            <a:endParaRPr lang="en-US" dirty="0">
              <a:solidFill>
                <a:schemeClr val="bg1"/>
              </a:solidFill>
              <a:latin typeface="+mj-lt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I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have a passion for ballet 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since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I was three years old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, when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I started taking 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ballet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lessons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.  Although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I have to keep my figure for 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this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reason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, I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have a sweet tooth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, and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in particular 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I love "</a:t>
            </a:r>
            <a:r>
              <a:rPr lang="en-US" dirty="0" err="1">
                <a:solidFill>
                  <a:schemeClr val="bg1"/>
                </a:solidFill>
                <a:latin typeface="+mj-lt"/>
              </a:rPr>
              <a:t>cartellate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" with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cooked wine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, a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typical 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dessert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of southern Italy that my grandmother cooks very well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.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If you happen to go in Apulia during winter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, do not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miss it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! </a:t>
            </a:r>
          </a:p>
          <a:p>
            <a:endParaRPr lang="en-US" dirty="0">
              <a:solidFill>
                <a:schemeClr val="bg1"/>
              </a:solidFill>
              <a:latin typeface="+mj-lt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However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if 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I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won the contest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, I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would 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eat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"cannoli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" in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Sicily.</a:t>
            </a:r>
            <a:endParaRPr lang="en-US" dirty="0" smtClean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44569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Presentation_Dyalog15">
  <a:themeElements>
    <a:clrScheme name="1_Dyalo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yalog">
      <a:majorFont>
        <a:latin typeface="Geneva"/>
        <a:ea typeface=""/>
        <a:cs typeface=""/>
      </a:majorFont>
      <a:minorFont>
        <a:latin typeface="Gene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ctr">
          <a:defRPr sz="3200" dirty="0" smtClean="0">
            <a:latin typeface="+mj-lt"/>
          </a:defRPr>
        </a:defPPr>
      </a:lstStyle>
    </a:txDef>
  </a:objectDefaults>
  <a:extraClrSchemeLst>
    <a:extraClrScheme>
      <a:clrScheme name="1_Dyalo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Master Powerpoint template 19 aug 2014.potx" id="{0049EF10-ADAC-4A86-823C-08B6527A6A7B}" vid="{CA850941-80F2-41C4-9D9B-50111ED1566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Presentation_Dyalog15</Template>
  <TotalTime>185</TotalTime>
  <Words>437</Words>
  <Application>Microsoft Office PowerPoint</Application>
  <PresentationFormat>On-screen Show (4:3)</PresentationFormat>
  <Paragraphs>103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Presentation_Dyalog15</vt:lpstr>
      <vt:lpstr>2015 APL Problem Solving Competition</vt:lpstr>
      <vt:lpstr>About the Competition</vt:lpstr>
      <vt:lpstr>This Year</vt:lpstr>
      <vt:lpstr>Contestant Reactions</vt:lpstr>
      <vt:lpstr>About Our Winners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2015  APL  Problem Solving  Competition</dc:title>
  <dc:creator>Brian P Becker</dc:creator>
  <cp:lastModifiedBy>Brian P Becker</cp:lastModifiedBy>
  <cp:revision>17</cp:revision>
  <cp:lastPrinted>2014-08-15T09:52:37Z</cp:lastPrinted>
  <dcterms:created xsi:type="dcterms:W3CDTF">2015-09-08T07:58:03Z</dcterms:created>
  <dcterms:modified xsi:type="dcterms:W3CDTF">2015-09-08T14:50:23Z</dcterms:modified>
</cp:coreProperties>
</file>