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10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88632" autoAdjust="0"/>
  </p:normalViewPr>
  <p:slideViewPr>
    <p:cSldViewPr>
      <p:cViewPr>
        <p:scale>
          <a:sx n="60" d="100"/>
          <a:sy n="60" d="100"/>
        </p:scale>
        <p:origin x="-15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⎕ML 1 assumed throughout these slides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460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() are needed just like in other data expressions that need them, e.g. 1 (2 3 4) or 1 (+∘(1∘÷)⍣99)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5290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Note that F may be a constant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3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Regardless of rank with scalars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Vector + matrix = no problem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concept of rank was unknown originally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400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major cell</a:t>
            </a:r>
            <a:r>
              <a:rPr lang="en-GB" baseline="0" dirty="0" smtClean="0"/>
              <a:t> is a cell on the leading axis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400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400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-R</a:t>
            </a:r>
            <a:r>
              <a:rPr lang="en-GB" baseline="0" dirty="0" smtClean="0"/>
              <a:t> is DROP instead of TAKE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090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need to separate 1 from m as usual otherwise (1 m) would be treated as a constant, as the right operand to RANK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4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We will concentrate on the language </a:t>
            </a:r>
            <a:r>
              <a:rPr lang="en-GB" b="0" dirty="0" smtClean="0"/>
              <a:t>enhancements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8634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Disclosing a bunch of SIMPLE scalars returns</a:t>
            </a:r>
            <a:r>
              <a:rPr lang="en-GB" baseline="0" dirty="0" smtClean="0"/>
              <a:t> them verbatim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4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need to worry about index origin; 3 vectors</a:t>
            </a:r>
            <a:r>
              <a:rPr lang="en-GB" baseline="0" dirty="0" smtClean="0"/>
              <a:t> on the left, 1 on the right, they are conformable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0061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 vectors &amp; 1 vector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786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 vectors, 3 scalars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6394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3 vectors on the</a:t>
            </a:r>
            <a:r>
              <a:rPr lang="en-GB" baseline="0" dirty="0" smtClean="0"/>
              <a:t> left</a:t>
            </a:r>
            <a:r>
              <a:rPr lang="en-GB" dirty="0" smtClean="0"/>
              <a:t>, 3 scalars on the right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5950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 matrices and 2 vectors: good – otherwise we'd get a LENGTH error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need to use 2 1 since ‘</a:t>
            </a:r>
            <a:r>
              <a:rPr lang="en-GB" dirty="0" err="1" smtClean="0"/>
              <a:t>abcd</a:t>
            </a:r>
            <a:r>
              <a:rPr lang="en-GB" dirty="0" smtClean="0"/>
              <a:t>’ is already 1, the lower rank is used between RANK's operand and the real rank of the corresponding argument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New “mix” behaviour. </a:t>
            </a:r>
            <a:r>
              <a:rPr lang="en-GB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⍤0 is like "each" here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31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We will concentrate on the language </a:t>
            </a:r>
            <a:r>
              <a:rPr lang="en-GB" b="0" dirty="0" smtClean="0"/>
              <a:t>enhancements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8634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Awkward to use [2 3], this is the matrix in a 3D array – we need to split, apply ⌹ then reassemble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8940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X2 has the same shape as major cells</a:t>
            </a:r>
            <a:r>
              <a:rPr lang="en-GB" baseline="0" dirty="0" smtClean="0"/>
              <a:t> of X3.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05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5991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6681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; ×/ * 1÷≢ or …÷∘</a:t>
            </a:r>
            <a:r>
              <a:rPr lang="en-GB" dirty="0" smtClean="0">
                <a:latin typeface="APL385 Unicode" panose="020B0709000202000203" pitchFamily="49" charset="0"/>
              </a:rPr>
              <a:t>≢</a:t>
            </a:r>
            <a:r>
              <a:rPr lang="en-GB" baseline="0" dirty="0" smtClean="0"/>
              <a:t> or …⊢÷</a:t>
            </a:r>
            <a:r>
              <a:rPr lang="en-GB" dirty="0" smtClean="0">
                <a:latin typeface="APL385 Unicode" panose="020B0709000202000203" pitchFamily="49" charset="0"/>
              </a:rPr>
              <a:t>≢</a:t>
            </a:r>
            <a:r>
              <a:rPr lang="en-GB" dirty="0" smtClean="0"/>
              <a:t>; ÷+⊢; +/x; 1.15x, ; 2 *⍨ 1○⊢ or ×⍨ 1○⊢; see workspace trains for other answers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66815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⌈/,⌊/</a:t>
            </a:r>
            <a:r>
              <a:rPr lang="en-GB" baseline="0" dirty="0" smtClean="0"/>
              <a:t> ; 32 + 1.8 x ⊢ ; ⊂∘⍋ ⌷⊢ ; ⌊÷ ;  +/, ;  (1∧⊢) ÷ 1,⊢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6650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refer to </a:t>
            </a:r>
            <a:r>
              <a:rPr lang="en-GB" dirty="0" err="1" smtClean="0"/>
              <a:t>ws</a:t>
            </a:r>
            <a:r>
              <a:rPr lang="en-GB" dirty="0" smtClean="0"/>
              <a:t> supplied for variables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4114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⊢⌸colours, (⊂⊢)⌸colours,{⍺,⊂⍵}⌸colours, {⍺,≢⍵}⌸</a:t>
            </a:r>
            <a:r>
              <a:rPr lang="en-GB" dirty="0" err="1" smtClean="0"/>
              <a:t>c,c</a:t>
            </a:r>
            <a:r>
              <a:rPr lang="en-GB" dirty="0" smtClean="0"/>
              <a:t>{⍺,+/⍵}⌸scores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72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4114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4114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41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LZ4 compression method by component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8840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,</a:t>
            </a:r>
            <a:r>
              <a:rPr lang="en-GB" dirty="0" err="1" smtClean="0"/>
              <a:t>byrow</a:t>
            </a:r>
            <a:r>
              <a:rPr lang="en-GB" dirty="0" smtClean="0"/>
              <a:t>=TRUE to get the 4 3⍴⍳12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952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9526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Using data binding is a bonus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81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14.1 there is also ]</a:t>
            </a:r>
            <a:r>
              <a:rPr lang="en-GB" dirty="0" err="1" smtClean="0"/>
              <a:t>findoutput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88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See release Notes for details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Why are the answers different? Hint: []CT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09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⎕rl←0</a:t>
            </a:r>
            <a:r>
              <a:rPr lang="en-GB" baseline="0" dirty="0" smtClean="0"/>
              <a:t> and ?0 are not related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E6836-F27C-4F99-84D1-0584D8C90CC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385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47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13" name="Picture 4" descr="C:\Users\fiona\Desktop\te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205" y="2348880"/>
            <a:ext cx="2952328" cy="367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755575" y="620689"/>
            <a:ext cx="7632849" cy="72007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5576" y="1484784"/>
            <a:ext cx="7632849" cy="6486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929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4321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79" y="5701275"/>
            <a:ext cx="87505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8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3672408" cy="4392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716016" y="1654690"/>
            <a:ext cx="3672408" cy="43665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79" y="5701275"/>
            <a:ext cx="87505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09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9208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67944" y="6338551"/>
            <a:ext cx="1368152" cy="365125"/>
          </a:xfrm>
          <a:prstGeom prst="rect">
            <a:avLst/>
          </a:prstGeom>
        </p:spPr>
        <p:txBody>
          <a:bodyPr/>
          <a:lstStyle>
            <a:lvl1pPr>
              <a:defRPr sz="1600" b="1">
                <a:latin typeface="Calibri" panose="020F0502020204030204" pitchFamily="34" charset="0"/>
              </a:defRPr>
            </a:lvl1pPr>
          </a:lstStyle>
          <a:p>
            <a:r>
              <a:rPr lang="en-GB" dirty="0" smtClean="0"/>
              <a:t>New Features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56176" y="6309320"/>
            <a:ext cx="720080" cy="365125"/>
          </a:xfrm>
        </p:spPr>
        <p:txBody>
          <a:bodyPr/>
          <a:lstStyle/>
          <a:p>
            <a:r>
              <a:rPr lang="en-GB" dirty="0" smtClean="0"/>
              <a:t>&lt;#&gt;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81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" y="6452509"/>
            <a:ext cx="1224135" cy="20762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6" r:id="rId3"/>
    <p:sldLayoutId id="2147483670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slide" Target="slide84.xml"/><Relationship Id="rId3" Type="http://schemas.openxmlformats.org/officeDocument/2006/relationships/slide" Target="slide71.xml"/><Relationship Id="rId7" Type="http://schemas.openxmlformats.org/officeDocument/2006/relationships/slide" Target="slide75.xml"/><Relationship Id="rId12" Type="http://schemas.openxmlformats.org/officeDocument/2006/relationships/slide" Target="slide9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6" Type="http://schemas.openxmlformats.org/officeDocument/2006/relationships/slide" Target="slide80.xml"/><Relationship Id="rId11" Type="http://schemas.openxmlformats.org/officeDocument/2006/relationships/slide" Target="slide98.xml"/><Relationship Id="rId5" Type="http://schemas.openxmlformats.org/officeDocument/2006/relationships/slide" Target="slide69.xml"/><Relationship Id="rId10" Type="http://schemas.openxmlformats.org/officeDocument/2006/relationships/slide" Target="slide90.xml"/><Relationship Id="rId4" Type="http://schemas.openxmlformats.org/officeDocument/2006/relationships/slide" Target="slide70.xml"/><Relationship Id="rId9" Type="http://schemas.openxmlformats.org/officeDocument/2006/relationships/slide" Target="slide88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5" y="548681"/>
            <a:ext cx="7632849" cy="720079"/>
          </a:xfrm>
        </p:spPr>
        <p:txBody>
          <a:bodyPr/>
          <a:lstStyle/>
          <a:p>
            <a:r>
              <a:rPr lang="en-US" dirty="0"/>
              <a:t>Putting </a:t>
            </a:r>
            <a:r>
              <a:rPr lang="en-US" dirty="0" err="1"/>
              <a:t>Dyalog’s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Latest Features to Use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55576" y="1772221"/>
            <a:ext cx="7632849" cy="648667"/>
          </a:xfrm>
        </p:spPr>
        <p:txBody>
          <a:bodyPr/>
          <a:lstStyle/>
          <a:p>
            <a:r>
              <a:rPr lang="en-GB" dirty="0"/>
              <a:t>Dan Baronet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7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</a:t>
            </a:r>
            <a:r>
              <a:rPr lang="en-GB" dirty="0" smtClean="0"/>
              <a:t>isc.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Many user command changes</a:t>
            </a:r>
            <a:r>
              <a:rPr lang="en-GB" dirty="0"/>
              <a:t> </a:t>
            </a:r>
            <a:r>
              <a:rPr lang="en-GB" dirty="0" smtClean="0"/>
              <a:t>(e.g. grouping, presentation)</a:t>
            </a:r>
          </a:p>
          <a:p>
            <a:r>
              <a:rPr lang="en-GB" dirty="0" smtClean="0"/>
              <a:t>External functions tips with syntax</a:t>
            </a:r>
          </a:p>
          <a:p>
            <a:r>
              <a:rPr lang="en-GB" dirty="0" smtClean="0"/>
              <a:t>New </a:t>
            </a:r>
            <a:r>
              <a:rPr lang="en-GB" dirty="0" err="1" smtClean="0"/>
              <a:t>Ibeams</a:t>
            </a:r>
            <a:endParaRPr lang="en-GB" dirty="0" smtClean="0"/>
          </a:p>
          <a:p>
            <a:r>
              <a:rPr lang="en-GB" dirty="0" smtClean="0"/>
              <a:t>WPF: data binding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11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WPF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 program also updates regularly a variable, </a:t>
            </a:r>
            <a:r>
              <a:rPr lang="en-GB" i="1" dirty="0" err="1" smtClean="0">
                <a:solidFill>
                  <a:srgbClr val="00B050"/>
                </a:solidFill>
              </a:rPr>
              <a:t>STString</a:t>
            </a:r>
            <a:r>
              <a:rPr lang="en-GB" dirty="0" smtClean="0"/>
              <a:t>, containing the latest stock changes. </a:t>
            </a:r>
          </a:p>
          <a:p>
            <a:pPr marL="0" indent="0">
              <a:buNone/>
            </a:pPr>
            <a:r>
              <a:rPr lang="en-GB" dirty="0" smtClean="0"/>
              <a:t>You should write a WPF program to display this string in a long panel (a window) updated every once in a while to reflect changes.</a:t>
            </a:r>
          </a:p>
          <a:p>
            <a:pPr marL="0" indent="0">
              <a:buNone/>
            </a:pPr>
            <a:r>
              <a:rPr lang="en-GB" dirty="0" smtClean="0"/>
              <a:t>You should run </a:t>
            </a:r>
            <a:r>
              <a:rPr lang="en-GB" i="1" dirty="0" err="1">
                <a:solidFill>
                  <a:srgbClr val="00B050"/>
                </a:solidFill>
              </a:rPr>
              <a:t>runMarketBG</a:t>
            </a:r>
            <a:r>
              <a:rPr lang="en-GB" dirty="0" smtClean="0"/>
              <a:t> before running your program.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76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My.Dyalog.com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8191" y="1844675"/>
            <a:ext cx="4647618" cy="428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7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My.Dyalog.com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786" y="908720"/>
            <a:ext cx="5924550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50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My.Dyalog.com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08720"/>
            <a:ext cx="5924550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376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Language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Rank (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/>
              <a:t>)</a:t>
            </a:r>
            <a:endParaRPr lang="en-GB" dirty="0" smtClean="0"/>
          </a:p>
          <a:p>
            <a:r>
              <a:rPr lang="en-GB" dirty="0"/>
              <a:t>Key (</a:t>
            </a:r>
            <a:r>
              <a:rPr lang="en-GB" dirty="0">
                <a:latin typeface="APL385 Unicode" panose="020B0709000202000203" pitchFamily="49" charset="0"/>
              </a:rPr>
              <a:t>⌸</a:t>
            </a:r>
            <a:r>
              <a:rPr lang="en-GB" dirty="0"/>
              <a:t>)</a:t>
            </a:r>
            <a:endParaRPr lang="en-GB" dirty="0" smtClean="0"/>
          </a:p>
          <a:p>
            <a:r>
              <a:rPr lang="en-GB" dirty="0"/>
              <a:t>Tally (</a:t>
            </a:r>
            <a:r>
              <a:rPr lang="en-GB" dirty="0" smtClean="0">
                <a:latin typeface="APL385 Unicode" panose="020B0709000202000203" pitchFamily="49" charset="0"/>
              </a:rPr>
              <a:t>≢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2 new characters (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 smtClean="0"/>
              <a:t> and </a:t>
            </a:r>
            <a:r>
              <a:rPr lang="en-GB" dirty="0">
                <a:latin typeface="APL385 Unicode" panose="020B0709000202000203" pitchFamily="49" charset="0"/>
              </a:rPr>
              <a:t>⌸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54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Named monadic </a:t>
            </a:r>
            <a:r>
              <a:rPr lang="en-GB" dirty="0" smtClean="0"/>
              <a:t>ops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Up until now you could </a:t>
            </a:r>
            <a:r>
              <a:rPr lang="en-GB" b="1" dirty="0" smtClean="0"/>
              <a:t>not</a:t>
            </a:r>
            <a:r>
              <a:rPr lang="en-GB" dirty="0" smtClean="0"/>
              <a:t> name operators: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spawn </a:t>
            </a:r>
            <a:r>
              <a:rPr lang="en-GB" dirty="0" smtClean="0">
                <a:latin typeface="APL385 Unicode" panose="020B0709000202000203" pitchFamily="49" charset="0"/>
              </a:rPr>
              <a:t>←</a:t>
            </a:r>
            <a:r>
              <a:rPr lang="en-GB" dirty="0" smtClean="0"/>
              <a:t> &amp;</a:t>
            </a:r>
          </a:p>
          <a:p>
            <a:pPr marL="0" indent="0">
              <a:buNone/>
            </a:pPr>
            <a:r>
              <a:rPr lang="en-GB" dirty="0" smtClean="0"/>
              <a:t>SYNTAX ERROR</a:t>
            </a:r>
          </a:p>
          <a:p>
            <a:pPr marL="0" indent="0">
              <a:buNone/>
            </a:pPr>
            <a:r>
              <a:rPr lang="en-GB" dirty="0" smtClean="0"/>
              <a:t>	spawn </a:t>
            </a:r>
            <a:r>
              <a:rPr lang="en-GB" dirty="0">
                <a:latin typeface="APL385 Unicode" panose="020B0709000202000203" pitchFamily="49" charset="0"/>
              </a:rPr>
              <a:t>←</a:t>
            </a:r>
            <a:r>
              <a:rPr lang="en-GB" dirty="0" smtClean="0"/>
              <a:t> &amp;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^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44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Named monadic </a:t>
            </a:r>
            <a:r>
              <a:rPr lang="en-GB" dirty="0" smtClean="0"/>
              <a:t>ops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But now you can name monadic operators</a:t>
            </a:r>
          </a:p>
          <a:p>
            <a:pPr marL="0" indent="0">
              <a:buNone/>
            </a:pPr>
            <a:r>
              <a:rPr lang="en-GB" dirty="0" smtClean="0"/>
              <a:t>      </a:t>
            </a:r>
            <a:r>
              <a:rPr lang="en-GB" dirty="0" smtClean="0">
                <a:latin typeface="APL385 Unicode" panose="020B0709000202000203" pitchFamily="49" charset="0"/>
              </a:rPr>
              <a:t>spawn ← &amp;	 ⋄  each ← ¨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⎕←⎕DL   spawn   each  ⍳</a:t>
            </a:r>
            <a:r>
              <a:rPr lang="en-GB" dirty="0">
                <a:latin typeface="APL385 Unicode" panose="020B0709000202000203" pitchFamily="49" charset="0"/>
              </a:rPr>
              <a:t>7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10 11 12 13 14 15 16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)</a:t>
            </a:r>
            <a:r>
              <a:rPr lang="en-GB" dirty="0" err="1">
                <a:latin typeface="APL385 Unicode" panose="020B0709000202000203" pitchFamily="49" charset="0"/>
              </a:rPr>
              <a:t>si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&amp;</a:t>
            </a:r>
            <a:r>
              <a:rPr lang="en-GB" dirty="0">
                <a:latin typeface="APL385 Unicode" panose="020B0709000202000203" pitchFamily="49" charset="0"/>
              </a:rPr>
              <a:t>12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&amp;13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&amp;14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&amp;15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&amp;16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8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Right currying for dyadic ops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You can also bind a function with a dyadic operator to turn it into a monadic operator: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err="1" smtClean="0">
                <a:latin typeface="APL385 Unicode" panose="020B0709000202000203" pitchFamily="49" charset="0"/>
              </a:rPr>
              <a:t>tilSame</a:t>
            </a:r>
            <a:r>
              <a:rPr lang="en-GB" dirty="0" smtClean="0">
                <a:latin typeface="APL385 Unicode" panose="020B0709000202000203" pitchFamily="49" charset="0"/>
              </a:rPr>
              <a:t> </a:t>
            </a:r>
            <a:r>
              <a:rPr lang="en-GB" dirty="0">
                <a:latin typeface="APL385 Unicode" panose="020B0709000202000203" pitchFamily="49" charset="0"/>
              </a:rPr>
              <a:t>← </a:t>
            </a:r>
            <a:r>
              <a:rPr lang="en-GB" sz="3600" b="1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⍣=</a:t>
            </a:r>
            <a:endParaRPr lang="en-GB" sz="3600" b="1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⍝ Golden number: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  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+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∘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÷ </a:t>
            </a:r>
            <a:r>
              <a:rPr lang="en-GB" dirty="0" smtClean="0">
                <a:latin typeface="APL385 Unicode" panose="020B0709000202000203" pitchFamily="49" charset="0"/>
              </a:rPr>
              <a:t>/ 100</a:t>
            </a:r>
            <a:r>
              <a:rPr lang="en-GB" dirty="0">
                <a:latin typeface="APL385 Unicode" panose="020B0709000202000203" pitchFamily="49" charset="0"/>
              </a:rPr>
              <a:t>⍴1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1.61803398874989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5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en-GB" dirty="0" smtClean="0">
                <a:latin typeface="APL385 Unicode" panose="020B0709000202000203" pitchFamily="49" charset="0"/>
              </a:rPr>
              <a:t>1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+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∘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PL385 Unicode" panose="020B0709000202000203" pitchFamily="49" charset="0"/>
              </a:rPr>
              <a:t>÷ </a:t>
            </a:r>
            <a:r>
              <a:rPr lang="en-GB" dirty="0" err="1" smtClean="0">
                <a:latin typeface="APL385 Unicode" panose="020B0709000202000203" pitchFamily="49" charset="0"/>
              </a:rPr>
              <a:t>tilSame</a:t>
            </a:r>
            <a:r>
              <a:rPr lang="en-GB" dirty="0" smtClean="0">
                <a:latin typeface="APL385 Unicode" panose="020B0709000202000203" pitchFamily="49" charset="0"/>
              </a:rPr>
              <a:t> 1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1.61803398874989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924944"/>
            <a:ext cx="3096344" cy="2127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534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Variant with ⎕XML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579296" cy="42813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⎕XML</a:t>
            </a:r>
            <a:r>
              <a:rPr lang="en-GB" dirty="0" smtClean="0"/>
              <a:t> has always been accepting a left argument specifying options Whitespace, </a:t>
            </a:r>
            <a:r>
              <a:rPr lang="en-GB" dirty="0" err="1" smtClean="0"/>
              <a:t>Markup</a:t>
            </a:r>
            <a:r>
              <a:rPr lang="en-GB" dirty="0" smtClean="0"/>
              <a:t> or </a:t>
            </a:r>
            <a:r>
              <a:rPr lang="en-GB" dirty="0" err="1" smtClean="0"/>
              <a:t>UnknownEntity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These can now be specified </a:t>
            </a:r>
            <a:r>
              <a:rPr lang="en-GB" dirty="0"/>
              <a:t>using Variant (</a:t>
            </a:r>
            <a:r>
              <a:rPr lang="en-GB" dirty="0">
                <a:latin typeface="APL385 Unicode" panose="020B0709000202000203" pitchFamily="49" charset="0"/>
              </a:rPr>
              <a:t>⍠</a:t>
            </a:r>
            <a:r>
              <a:rPr lang="en-GB" dirty="0" smtClean="0"/>
              <a:t>) as in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latin typeface="APL385 Unicode" panose="020B0709000202000203" pitchFamily="49" charset="0"/>
              </a:rPr>
              <a:t>XWS← ⎕XML ⍠ 'Whitespace</a:t>
            </a:r>
            <a:r>
              <a:rPr lang="en-GB" dirty="0">
                <a:latin typeface="APL385 Unicode" panose="020B0709000202000203" pitchFamily="49" charset="0"/>
              </a:rPr>
              <a:t>' </a:t>
            </a:r>
            <a:r>
              <a:rPr lang="en-GB" dirty="0" smtClean="0">
                <a:latin typeface="APL385 Unicode" panose="020B0709000202000203" pitchFamily="49" charset="0"/>
              </a:rPr>
              <a:t>'Strip' </a:t>
            </a:r>
            <a:r>
              <a:rPr lang="en-GB" dirty="0" smtClean="0"/>
              <a:t>instead of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XWS← 'whitespace</a:t>
            </a:r>
            <a:r>
              <a:rPr lang="en-GB" dirty="0">
                <a:latin typeface="APL385 Unicode" panose="020B0709000202000203" pitchFamily="49" charset="0"/>
              </a:rPr>
              <a:t>' </a:t>
            </a:r>
            <a:r>
              <a:rPr lang="en-GB" dirty="0" smtClean="0">
                <a:latin typeface="APL385 Unicode" panose="020B0709000202000203" pitchFamily="49" charset="0"/>
              </a:rPr>
              <a:t>'strip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  <a:r>
              <a:rPr lang="en-GB" dirty="0" smtClean="0">
                <a:latin typeface="APL385 Unicode" panose="020B0709000202000203" pitchFamily="49" charset="0"/>
              </a:rPr>
              <a:t>∘⎕</a:t>
            </a:r>
            <a:r>
              <a:rPr lang="en-GB" dirty="0">
                <a:latin typeface="APL385 Unicode" panose="020B0709000202000203" pitchFamily="49" charset="0"/>
              </a:rPr>
              <a:t>XML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907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Random seed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Up until now there was no way to set a true random seed.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    ⎕</a:t>
            </a:r>
            <a:r>
              <a:rPr lang="en-GB" dirty="0">
                <a:latin typeface="APL385 Unicode" panose="020B0709000202000203" pitchFamily="49" charset="0"/>
              </a:rPr>
              <a:t>rl←</a:t>
            </a: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67890</a:t>
            </a:r>
            <a:r>
              <a:rPr lang="en-GB" dirty="0">
                <a:latin typeface="APL385 Unicode" panose="020B0709000202000203" pitchFamily="49" charset="0"/>
              </a:rPr>
              <a:t> ⋄ ?1000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279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⎕rl←</a:t>
            </a:r>
            <a:r>
              <a:rPr lang="en-GB" dirty="0">
                <a:solidFill>
                  <a:srgbClr val="FF0000"/>
                </a:solidFill>
                <a:latin typeface="APL385 Unicode" panose="020B0709000202000203" pitchFamily="49" charset="0"/>
              </a:rPr>
              <a:t>67890</a:t>
            </a:r>
            <a:r>
              <a:rPr lang="en-GB" dirty="0">
                <a:latin typeface="APL385 Unicode" panose="020B0709000202000203" pitchFamily="49" charset="0"/>
              </a:rPr>
              <a:t> ⋄ ?1000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279</a:t>
            </a:r>
            <a:endParaRPr lang="en-GB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/>
              <a:t>Now you can: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⎕</a:t>
            </a:r>
            <a:r>
              <a:rPr lang="en-GB" dirty="0">
                <a:latin typeface="APL385 Unicode" panose="020B0709000202000203" pitchFamily="49" charset="0"/>
              </a:rPr>
              <a:t>rl←0 ⋄ ?1000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830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⎕rl←0 ⋄ ?1000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507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⎕rl←0 ⋄ ?1000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154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52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Roll (?) 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Up until now ?0 was a DOMAIN error.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It now returns a floating point number in ]0,1[ (between 0 and 1)</a:t>
            </a:r>
          </a:p>
          <a:p>
            <a:pPr marL="0" indent="0">
              <a:buNone/>
            </a:pPr>
            <a:r>
              <a:rPr lang="en-GB" dirty="0" smtClean="0"/>
              <a:t>E.g.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>
                <a:latin typeface="APL385 Unicode" panose="020B0709000202000203" pitchFamily="49" charset="0"/>
              </a:rPr>
              <a:t>?0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0.127931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5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Roll (?) 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  ?</a:t>
            </a:r>
            <a:r>
              <a:rPr lang="en-GB" dirty="0">
                <a:latin typeface="APL385 Unicode" panose="020B0709000202000203" pitchFamily="49" charset="0"/>
              </a:rPr>
              <a:t>0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0.52748508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  ?</a:t>
            </a:r>
            <a:r>
              <a:rPr lang="en-GB" dirty="0">
                <a:latin typeface="APL385 Unicode" panose="020B0709000202000203" pitchFamily="49" charset="0"/>
              </a:rPr>
              <a:t>0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0.59372336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  ?</a:t>
            </a:r>
            <a:r>
              <a:rPr lang="en-GB" dirty="0">
                <a:latin typeface="APL385 Unicode" panose="020B0709000202000203" pitchFamily="49" charset="0"/>
              </a:rPr>
              <a:t>0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0.37650812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 ? 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0</a:t>
            </a:r>
            <a:r>
              <a:rPr lang="en-GB" dirty="0" smtClean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10</a:t>
            </a:r>
            <a:r>
              <a:rPr lang="en-GB" dirty="0" smtClean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100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0.31132960</a:t>
            </a:r>
            <a:r>
              <a:rPr lang="en-GB" dirty="0" smtClean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8</a:t>
            </a:r>
            <a:r>
              <a:rPr lang="en-GB" dirty="0" smtClean="0">
                <a:latin typeface="APL385 Unicode" panose="020B0709000202000203" pitchFamily="49" charset="0"/>
              </a:rPr>
              <a:t> 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42</a:t>
            </a:r>
            <a:r>
              <a:rPr lang="en-GB" dirty="0" smtClean="0">
                <a:latin typeface="APL385 Unicode" panose="020B0709000202000203" pitchFamily="49" charset="0"/>
              </a:rPr>
              <a:t> 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23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Tally simply returns the number of </a:t>
            </a:r>
            <a:r>
              <a:rPr lang="en-GB" b="1" dirty="0" smtClean="0"/>
              <a:t>major </a:t>
            </a:r>
            <a:r>
              <a:rPr lang="en-GB" dirty="0" smtClean="0"/>
              <a:t>cells.</a:t>
            </a:r>
          </a:p>
          <a:p>
            <a:pPr marL="0" indent="0">
              <a:buNone/>
            </a:pPr>
            <a:r>
              <a:rPr lang="en-GB" dirty="0" smtClean="0"/>
              <a:t>The result is a scalar.</a:t>
            </a:r>
          </a:p>
          <a:p>
            <a:pPr marL="0" indent="0">
              <a:buNone/>
            </a:pPr>
            <a:r>
              <a:rPr lang="en-GB" dirty="0" smtClean="0"/>
              <a:t>Examples: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3645024"/>
            <a:ext cx="2376264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GB" sz="3600" dirty="0"/>
              <a:t> </a:t>
            </a:r>
            <a:r>
              <a:rPr lang="en-GB" sz="3600" dirty="0" smtClean="0"/>
              <a:t>   </a:t>
            </a:r>
            <a:endParaRPr lang="en-GB" sz="3600" dirty="0">
              <a:latin typeface="APL385 Unicode" panose="020B0709000202000203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48" y="3645023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  </a:t>
            </a:r>
            <a:r>
              <a:rPr lang="en-GB" dirty="0" smtClean="0">
                <a:latin typeface="APL385 Unicode" panose="020B0709000202000203" pitchFamily="49" charset="0"/>
              </a:rPr>
              <a:t>     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844123"/>
              </p:ext>
            </p:extLst>
          </p:nvPr>
        </p:nvGraphicFramePr>
        <p:xfrm>
          <a:off x="611560" y="4365104"/>
          <a:ext cx="8208912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520281"/>
                <a:gridCol w="2952327"/>
              </a:tblGrid>
              <a:tr h="1512168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    </a:t>
                      </a:r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≢ ⍳8</a:t>
                      </a:r>
                      <a:br>
                        <a:rPr lang="en-GB" sz="3200" b="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</a:br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8</a:t>
                      </a:r>
                      <a:endParaRPr lang="en-GB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PL385 Unicode" panose="020B0709000202000203" pitchFamily="49" charset="0"/>
                        </a:rPr>
                        <a:t>       </a:t>
                      </a:r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≢ 9</a:t>
                      </a:r>
                    </a:p>
                    <a:p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1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        </a:t>
                      </a:r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≢ 2 8 ⍴ 5</a:t>
                      </a:r>
                    </a:p>
                    <a:p>
                      <a:r>
                        <a:rPr lang="en-GB" sz="3200" b="0" dirty="0" smtClean="0">
                          <a:solidFill>
                            <a:schemeClr val="tx1"/>
                          </a:solidFill>
                          <a:latin typeface="APL385 Unicode" panose="020B0709000202000203" pitchFamily="49" charset="0"/>
                        </a:rPr>
                        <a:t>2</a:t>
                      </a:r>
                      <a:endParaRPr lang="en-GB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19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Many new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mtClean="0"/>
              <a:t>V14.0 is probably the release of Dyalog with the most new features.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06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Tally solves a number of problems </a:t>
            </a:r>
            <a:r>
              <a:rPr lang="en-GB" dirty="0"/>
              <a:t> </a:t>
            </a:r>
            <a:r>
              <a:rPr lang="en-GB" i="1" dirty="0" smtClean="0"/>
              <a:t>Shape</a:t>
            </a:r>
            <a:r>
              <a:rPr lang="en-GB" dirty="0" smtClean="0"/>
              <a:t>  was creating.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822738"/>
            <a:ext cx="3384376" cy="261610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GB" sz="3600" dirty="0"/>
              <a:t> </a:t>
            </a:r>
            <a:r>
              <a:rPr lang="en-GB" sz="3600" dirty="0" smtClean="0"/>
              <a:t>    </a:t>
            </a:r>
            <a:r>
              <a:rPr lang="en-GB" sz="3200" dirty="0" smtClean="0">
                <a:latin typeface="APL385 Unicode" panose="020B0709000202000203" pitchFamily="49" charset="0"/>
              </a:rPr>
              <a:t>n ← ⍳3</a:t>
            </a:r>
            <a:r>
              <a:rPr lang="en-GB" sz="3200" dirty="0">
                <a:latin typeface="APL385 Unicode" panose="020B0709000202000203" pitchFamily="49" charset="0"/>
              </a:rPr>
              <a:t/>
            </a:r>
            <a:br>
              <a:rPr lang="en-GB" sz="3200" dirty="0">
                <a:latin typeface="APL385 Unicode" panose="020B0709000202000203" pitchFamily="49" charset="0"/>
              </a:rPr>
            </a:br>
            <a:r>
              <a:rPr lang="en-GB" sz="3200" dirty="0">
                <a:latin typeface="APL385 Unicode" panose="020B0709000202000203" pitchFamily="49" charset="0"/>
              </a:rPr>
              <a:t>  </a:t>
            </a:r>
            <a:r>
              <a:rPr lang="en-GB" sz="3200" dirty="0" smtClean="0">
                <a:latin typeface="APL385 Unicode" panose="020B0709000202000203" pitchFamily="49" charset="0"/>
              </a:rPr>
              <a:t>1 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(⍴n) </a:t>
            </a:r>
            <a:r>
              <a:rPr lang="en-GB" sz="3200" dirty="0" smtClean="0">
                <a:latin typeface="APL385 Unicode" panose="020B0709000202000203" pitchFamily="49" charset="0"/>
              </a:rPr>
              <a:t>⍴ 5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DOMERR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  1 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(≢n) </a:t>
            </a:r>
            <a:r>
              <a:rPr lang="en-GB" sz="3200" dirty="0" smtClean="0">
                <a:latin typeface="APL385 Unicode" panose="020B0709000202000203" pitchFamily="49" charset="0"/>
              </a:rPr>
              <a:t>⍴5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5 5 5</a:t>
            </a:r>
            <a:endParaRPr lang="en-GB" sz="3200" dirty="0">
              <a:latin typeface="APL385 Unicode" panose="020B0709000202000203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7984" y="2822737"/>
            <a:ext cx="44644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    </a:t>
            </a:r>
            <a:r>
              <a:rPr lang="en-GB" sz="3200" dirty="0" err="1" smtClean="0">
                <a:latin typeface="APL385 Unicode" panose="020B0709000202000203" pitchFamily="49" charset="0"/>
              </a:rPr>
              <a:t>avg</a:t>
            </a:r>
            <a:r>
              <a:rPr lang="en-GB" sz="3200" dirty="0" smtClean="0">
                <a:latin typeface="APL385 Unicode" panose="020B0709000202000203" pitchFamily="49" charset="0"/>
              </a:rPr>
              <a:t>←{(+⌿⍵)÷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⍴</a:t>
            </a:r>
            <a:r>
              <a:rPr lang="en-GB" sz="3200" dirty="0" smtClean="0">
                <a:latin typeface="APL385 Unicode" panose="020B0709000202000203" pitchFamily="49" charset="0"/>
              </a:rPr>
              <a:t>⍵}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  </a:t>
            </a:r>
            <a:r>
              <a:rPr lang="en-GB" sz="3200" dirty="0" err="1" smtClean="0">
                <a:latin typeface="APL385 Unicode" panose="020B0709000202000203" pitchFamily="49" charset="0"/>
              </a:rPr>
              <a:t>avg</a:t>
            </a:r>
            <a:r>
              <a:rPr lang="en-GB" sz="3200" dirty="0" smtClean="0">
                <a:latin typeface="APL385 Unicode" panose="020B0709000202000203" pitchFamily="49" charset="0"/>
              </a:rPr>
              <a:t> 7</a:t>
            </a:r>
          </a:p>
          <a:p>
            <a:r>
              <a:rPr lang="en-GB" sz="3200" dirty="0" smtClean="0">
                <a:latin typeface="APL385 Unicode" panose="020B0709000202000203" pitchFamily="49" charset="0"/>
              </a:rPr>
              <a:t>  </a:t>
            </a:r>
            <a:endParaRPr lang="en-GB" sz="3200" dirty="0">
              <a:latin typeface="APL385 Unicode" panose="020B0709000202000203" pitchFamily="49" charset="0"/>
            </a:endParaRPr>
          </a:p>
          <a:p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en-GB" sz="3200" dirty="0" err="1" smtClean="0">
                <a:latin typeface="APL385 Unicode" panose="020B0709000202000203" pitchFamily="49" charset="0"/>
              </a:rPr>
              <a:t>avg</a:t>
            </a:r>
            <a:r>
              <a:rPr lang="en-GB" sz="3200" dirty="0" smtClean="0">
                <a:latin typeface="APL385 Unicode" panose="020B0709000202000203" pitchFamily="49" charset="0"/>
              </a:rPr>
              <a:t>←{(+⌿⍵)÷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≢</a:t>
            </a:r>
            <a:r>
              <a:rPr lang="en-GB" sz="3200" dirty="0" smtClean="0">
                <a:latin typeface="APL385 Unicode" panose="020B0709000202000203" pitchFamily="49" charset="0"/>
              </a:rPr>
              <a:t>⍵}</a:t>
            </a:r>
          </a:p>
          <a:p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en-GB" sz="3200" dirty="0" err="1" smtClean="0">
                <a:latin typeface="APL385 Unicode" panose="020B0709000202000203" pitchFamily="49" charset="0"/>
              </a:rPr>
              <a:t>avg</a:t>
            </a:r>
            <a:r>
              <a:rPr lang="en-GB" sz="3200" dirty="0" smtClean="0">
                <a:latin typeface="APL385 Unicode" panose="020B0709000202000203" pitchFamily="49" charset="0"/>
              </a:rPr>
              <a:t> 7</a:t>
            </a:r>
          </a:p>
          <a:p>
            <a:r>
              <a:rPr lang="en-GB" sz="3200" dirty="0">
                <a:latin typeface="APL385 Unicode" panose="020B0709000202000203" pitchFamily="49" charset="0"/>
              </a:rPr>
              <a:t>7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0" y="3933056"/>
            <a:ext cx="432048" cy="44395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 bwMode="auto">
          <a:xfrm flipH="1">
            <a:off x="5940152" y="3777136"/>
            <a:ext cx="1800200" cy="731984"/>
          </a:xfrm>
          <a:prstGeom prst="rightArrow">
            <a:avLst>
              <a:gd name="adj1" fmla="val 50000"/>
              <a:gd name="adj2" fmla="val 9788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Nothing!</a:t>
            </a:r>
          </a:p>
        </p:txBody>
      </p:sp>
    </p:spTree>
    <p:extLst>
      <p:ext uri="{BB962C8B-B14F-4D97-AF65-F5344CB8AC3E}">
        <p14:creationId xmlns:p14="http://schemas.microsoft.com/office/powerpoint/2010/main" val="354837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Trains are a series of 2 (Atop) or 3 functions (Fork).</a:t>
            </a:r>
          </a:p>
          <a:p>
            <a:pPr marL="0" indent="0">
              <a:buNone/>
            </a:pPr>
            <a:r>
              <a:rPr lang="en-GB" dirty="0" smtClean="0"/>
              <a:t>The general case is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 smtClean="0"/>
              <a:t>F  G  H		</a:t>
            </a:r>
            <a:r>
              <a:rPr lang="en-GB" b="1" dirty="0" smtClean="0">
                <a:latin typeface="APL385 Unicode" panose="020B0709000202000203" pitchFamily="49" charset="0"/>
              </a:rPr>
              <a:t>⍝</a:t>
            </a:r>
            <a:r>
              <a:rPr lang="en-GB" b="1" dirty="0" smtClean="0"/>
              <a:t> fork</a:t>
            </a:r>
          </a:p>
          <a:p>
            <a:pPr marL="0" indent="0">
              <a:buNone/>
            </a:pPr>
            <a:r>
              <a:rPr lang="en-GB" dirty="0" smtClean="0"/>
              <a:t>Or </a:t>
            </a:r>
          </a:p>
          <a:p>
            <a:pPr marL="0" indent="0">
              <a:buNone/>
            </a:pPr>
            <a:r>
              <a:rPr lang="en-GB" dirty="0"/>
              <a:t>	 </a:t>
            </a:r>
            <a:r>
              <a:rPr lang="en-GB" dirty="0" smtClean="0"/>
              <a:t>   </a:t>
            </a:r>
            <a:r>
              <a:rPr lang="en-GB" b="1" dirty="0" smtClean="0"/>
              <a:t>G  H		</a:t>
            </a:r>
            <a:r>
              <a:rPr lang="en-GB" b="1" dirty="0" smtClean="0">
                <a:latin typeface="APL385 Unicode" panose="020B0709000202000203" pitchFamily="49" charset="0"/>
              </a:rPr>
              <a:t>⍝</a:t>
            </a:r>
            <a:r>
              <a:rPr lang="en-GB" b="1" dirty="0" smtClean="0"/>
              <a:t> Atop</a:t>
            </a:r>
          </a:p>
          <a:p>
            <a:pPr marL="0" indent="0">
              <a:buNone/>
            </a:pPr>
            <a:r>
              <a:rPr lang="en-GB" dirty="0" smtClean="0"/>
              <a:t>Where  </a:t>
            </a:r>
            <a:r>
              <a:rPr lang="en-GB" b="1" dirty="0" smtClean="0"/>
              <a:t>H</a:t>
            </a:r>
            <a:r>
              <a:rPr lang="en-GB" dirty="0" smtClean="0"/>
              <a:t>  may be another 3 train function.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82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A 3 function train is of the form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/>
              <a:t> </a:t>
            </a:r>
            <a:r>
              <a:rPr lang="en-GB" b="1" dirty="0" smtClean="0"/>
              <a:t>    F	    G  	  H</a:t>
            </a:r>
          </a:p>
          <a:p>
            <a:pPr marL="0" indent="0">
              <a:buNone/>
            </a:pPr>
            <a:r>
              <a:rPr lang="en-GB" dirty="0" smtClean="0"/>
              <a:t>e.g.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     </a:t>
            </a:r>
            <a:r>
              <a:rPr lang="en-GB" b="1" dirty="0"/>
              <a:t>+ </a:t>
            </a:r>
            <a:r>
              <a:rPr lang="en-GB" b="1" dirty="0" smtClean="0"/>
              <a:t>	    –       x</a:t>
            </a:r>
          </a:p>
          <a:p>
            <a:pPr marL="0" indent="0">
              <a:buNone/>
            </a:pPr>
            <a:r>
              <a:rPr lang="en-GB" dirty="0" smtClean="0"/>
              <a:t>Which is </a:t>
            </a:r>
          </a:p>
          <a:p>
            <a:pPr marL="0" indent="0">
              <a:buNone/>
            </a:pPr>
            <a:r>
              <a:rPr lang="en-GB" dirty="0" smtClean="0"/>
              <a:t>	(la</a:t>
            </a:r>
            <a:r>
              <a:rPr lang="en-GB" b="1" dirty="0" smtClean="0"/>
              <a:t> + </a:t>
            </a:r>
            <a:r>
              <a:rPr lang="en-GB" dirty="0" err="1" smtClean="0"/>
              <a:t>ra</a:t>
            </a:r>
            <a:r>
              <a:rPr lang="en-GB" dirty="0" smtClean="0"/>
              <a:t>) </a:t>
            </a:r>
            <a:r>
              <a:rPr lang="en-GB" b="1" dirty="0" smtClean="0"/>
              <a:t>–</a:t>
            </a:r>
            <a:r>
              <a:rPr lang="en-GB" dirty="0" smtClean="0"/>
              <a:t>  (la</a:t>
            </a:r>
            <a:r>
              <a:rPr lang="en-GB" b="1" dirty="0" smtClean="0"/>
              <a:t> x </a:t>
            </a:r>
            <a:r>
              <a:rPr lang="en-GB" dirty="0" err="1" smtClean="0"/>
              <a:t>ra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Used within an expression you must use ()s, e.g.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APL385 Unicode" panose="020B0709000202000203" pitchFamily="49" charset="0"/>
              </a:rPr>
              <a:t>3 (</a:t>
            </a:r>
            <a:r>
              <a:rPr lang="en-GB" b="1" dirty="0" smtClean="0">
                <a:latin typeface="APL385 Unicode" panose="020B0709000202000203" pitchFamily="49" charset="0"/>
              </a:rPr>
              <a:t>+ - x</a:t>
            </a:r>
            <a:r>
              <a:rPr lang="en-GB" dirty="0" smtClean="0">
                <a:latin typeface="APL385 Unicode" panose="020B0709000202000203" pitchFamily="49" charset="0"/>
              </a:rPr>
              <a:t>) 1</a:t>
            </a:r>
            <a:r>
              <a:rPr lang="en-GB" dirty="0"/>
              <a:t>	</a:t>
            </a:r>
            <a:endParaRPr lang="en-GB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1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03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A 2 function train is of the form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b="1" dirty="0"/>
              <a:t> </a:t>
            </a:r>
            <a:r>
              <a:rPr lang="en-GB" b="1" dirty="0" smtClean="0"/>
              <a:t>    	    G  	   H</a:t>
            </a:r>
          </a:p>
          <a:p>
            <a:pPr marL="0" indent="0">
              <a:buNone/>
            </a:pPr>
            <a:r>
              <a:rPr lang="en-GB" dirty="0" smtClean="0"/>
              <a:t>e.g.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     </a:t>
            </a:r>
            <a:r>
              <a:rPr lang="en-GB" b="1" dirty="0" smtClean="0"/>
              <a:t> 	    –        x</a:t>
            </a:r>
          </a:p>
          <a:p>
            <a:pPr marL="0" indent="0">
              <a:buNone/>
            </a:pPr>
            <a:r>
              <a:rPr lang="en-GB" dirty="0" smtClean="0"/>
              <a:t>Which is </a:t>
            </a:r>
          </a:p>
          <a:p>
            <a:pPr marL="0" indent="0">
              <a:buNone/>
            </a:pPr>
            <a:r>
              <a:rPr lang="en-GB" dirty="0" smtClean="0"/>
              <a:t>		    </a:t>
            </a:r>
            <a:r>
              <a:rPr lang="en-GB" b="1" dirty="0" smtClean="0"/>
              <a:t>–</a:t>
            </a:r>
            <a:r>
              <a:rPr lang="en-GB" dirty="0" smtClean="0"/>
              <a:t>   (la</a:t>
            </a:r>
            <a:r>
              <a:rPr lang="en-GB" b="1" dirty="0" smtClean="0"/>
              <a:t> x </a:t>
            </a:r>
            <a:r>
              <a:rPr lang="en-GB" dirty="0" err="1" smtClean="0"/>
              <a:t>ra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Used within an expression you must use ()s, e.g.</a:t>
            </a:r>
          </a:p>
          <a:p>
            <a:pPr marL="0" indent="0">
              <a:buNone/>
            </a:pPr>
            <a:r>
              <a:rPr lang="en-GB" dirty="0" smtClean="0"/>
              <a:t>	 </a:t>
            </a:r>
            <a:r>
              <a:rPr lang="en-GB" dirty="0" smtClean="0">
                <a:latin typeface="APL385 Unicode" panose="020B0709000202000203" pitchFamily="49" charset="0"/>
              </a:rPr>
              <a:t>3 (</a:t>
            </a:r>
            <a:r>
              <a:rPr lang="en-GB" b="1" dirty="0" smtClean="0">
                <a:latin typeface="APL385 Unicode" panose="020B0709000202000203" pitchFamily="49" charset="0"/>
              </a:rPr>
              <a:t>- ×</a:t>
            </a:r>
            <a:r>
              <a:rPr lang="en-GB" dirty="0" smtClean="0">
                <a:latin typeface="APL385 Unicode" panose="020B0709000202000203" pitchFamily="49" charset="0"/>
              </a:rPr>
              <a:t>) 10</a:t>
            </a: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		 	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¯30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73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Careful!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y</a:t>
            </a:r>
            <a:r>
              <a:rPr lang="en-GB" b="1" dirty="0" smtClean="0"/>
              <a:t>     F  G  H  </a:t>
            </a:r>
            <a:r>
              <a:rPr lang="en-GB" dirty="0" smtClean="0"/>
              <a:t>  z    or    y    </a:t>
            </a:r>
            <a:r>
              <a:rPr lang="en-GB" b="1" dirty="0" smtClean="0"/>
              <a:t>G  H</a:t>
            </a:r>
            <a:r>
              <a:rPr lang="en-GB" dirty="0" smtClean="0"/>
              <a:t>     z</a:t>
            </a:r>
          </a:p>
          <a:p>
            <a:pPr marL="0" indent="0">
              <a:buNone/>
            </a:pPr>
            <a:r>
              <a:rPr lang="en-GB" dirty="0" smtClean="0"/>
              <a:t>Is not the same as</a:t>
            </a:r>
          </a:p>
          <a:p>
            <a:pPr marL="0" indent="0">
              <a:buNone/>
            </a:pPr>
            <a:r>
              <a:rPr lang="en-GB" dirty="0"/>
              <a:t>	y</a:t>
            </a:r>
            <a:r>
              <a:rPr lang="en-GB" b="1" dirty="0"/>
              <a:t>    </a:t>
            </a:r>
            <a:r>
              <a:rPr lang="en-GB" b="1" dirty="0" smtClean="0"/>
              <a:t>(F</a:t>
            </a:r>
            <a:r>
              <a:rPr lang="en-GB" b="1" dirty="0"/>
              <a:t> </a:t>
            </a:r>
            <a:r>
              <a:rPr lang="en-GB" b="1" dirty="0" smtClean="0"/>
              <a:t> G  H) </a:t>
            </a:r>
            <a:r>
              <a:rPr lang="en-GB" dirty="0" smtClean="0"/>
              <a:t>  z    or    </a:t>
            </a:r>
            <a:r>
              <a:rPr lang="en-GB" dirty="0"/>
              <a:t>y   </a:t>
            </a:r>
            <a:r>
              <a:rPr lang="en-GB" b="1" dirty="0" smtClean="0"/>
              <a:t>(G  H)</a:t>
            </a:r>
            <a:r>
              <a:rPr lang="en-GB" dirty="0" smtClean="0"/>
              <a:t>   </a:t>
            </a:r>
            <a:r>
              <a:rPr lang="en-GB" dirty="0"/>
              <a:t>z</a:t>
            </a:r>
          </a:p>
          <a:p>
            <a:pPr marL="0" indent="0">
              <a:buNone/>
            </a:pPr>
            <a:r>
              <a:rPr lang="en-GB" dirty="0" smtClean="0"/>
              <a:t>e.g.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</a:t>
            </a:r>
            <a:r>
              <a:rPr lang="en-GB" dirty="0" smtClean="0">
                <a:latin typeface="APL385 Unicode" panose="020B0709000202000203" pitchFamily="49" charset="0"/>
              </a:rPr>
              <a:t>4  + </a:t>
            </a:r>
            <a:r>
              <a:rPr lang="en-GB" dirty="0">
                <a:latin typeface="APL385 Unicode" panose="020B0709000202000203" pitchFamily="49" charset="0"/>
              </a:rPr>
              <a:t>- </a:t>
            </a:r>
            <a:r>
              <a:rPr lang="en-GB" dirty="0" smtClean="0">
                <a:latin typeface="APL385 Unicode" panose="020B0709000202000203" pitchFamily="49" charset="0"/>
              </a:rPr>
              <a:t>÷  2   </a:t>
            </a:r>
            <a:r>
              <a:rPr lang="en-GB" dirty="0">
                <a:latin typeface="APL385 Unicode" panose="020B0709000202000203" pitchFamily="49" charset="0"/>
              </a:rPr>
              <a:t>⍝ </a:t>
            </a:r>
            <a:r>
              <a:rPr lang="en-GB" dirty="0" smtClean="0">
                <a:latin typeface="APL385 Unicode" panose="020B0709000202000203" pitchFamily="49" charset="0"/>
              </a:rPr>
              <a:t> 4  + </a:t>
            </a:r>
            <a:r>
              <a:rPr lang="en-GB" dirty="0">
                <a:latin typeface="APL385 Unicode" panose="020B0709000202000203" pitchFamily="49" charset="0"/>
              </a:rPr>
              <a:t>¯0.5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3.5</a:t>
            </a:r>
          </a:p>
          <a:p>
            <a:pPr marL="0" indent="0">
              <a:buNone/>
            </a:pPr>
            <a:r>
              <a:rPr lang="en-GB" dirty="0"/>
              <a:t>      </a:t>
            </a:r>
            <a:r>
              <a:rPr lang="en-GB" dirty="0">
                <a:latin typeface="APL385 Unicode" panose="020B0709000202000203" pitchFamily="49" charset="0"/>
              </a:rPr>
              <a:t>4 (+ - ÷) 2 </a:t>
            </a:r>
            <a:r>
              <a:rPr lang="en-GB" dirty="0" smtClean="0">
                <a:latin typeface="APL385 Unicode" panose="020B0709000202000203" pitchFamily="49" charset="0"/>
              </a:rPr>
              <a:t>  ⍝ </a:t>
            </a:r>
            <a:r>
              <a:rPr lang="en-GB" dirty="0">
                <a:latin typeface="APL385 Unicode" panose="020B0709000202000203" pitchFamily="49" charset="0"/>
              </a:rPr>
              <a:t>(4+2) - (4÷2)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4</a:t>
            </a:r>
            <a:endParaRPr lang="en-GB" dirty="0" smtClean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08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NOTE: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operators bind before trains.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 </a:t>
            </a:r>
            <a:r>
              <a:rPr lang="en-GB" dirty="0" smtClean="0">
                <a:solidFill>
                  <a:srgbClr val="FFC000"/>
                </a:solidFill>
              </a:rPr>
              <a:t>+/  </a:t>
            </a:r>
            <a:r>
              <a:rPr lang="en-GB" dirty="0" smtClean="0">
                <a:latin typeface="APL385 Unicode" panose="020B0709000202000203" pitchFamily="49" charset="0"/>
              </a:rPr>
              <a:t>÷</a:t>
            </a:r>
            <a:r>
              <a:rPr lang="en-GB" dirty="0" smtClean="0"/>
              <a:t>   </a:t>
            </a:r>
            <a:r>
              <a:rPr lang="en-GB" dirty="0" smtClean="0">
                <a:solidFill>
                  <a:srgbClr val="00B050"/>
                </a:solidFill>
              </a:rPr>
              <a:t>+.×</a:t>
            </a:r>
          </a:p>
          <a:p>
            <a:pPr marL="0" indent="0">
              <a:buNone/>
            </a:pPr>
            <a:r>
              <a:rPr lang="en-GB" dirty="0" smtClean="0"/>
              <a:t>Really is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(</a:t>
            </a:r>
            <a:r>
              <a:rPr lang="en-GB" dirty="0" smtClean="0">
                <a:solidFill>
                  <a:srgbClr val="FFC000"/>
                </a:solidFill>
              </a:rPr>
              <a:t>+/</a:t>
            </a:r>
            <a:r>
              <a:rPr lang="en-GB" dirty="0" smtClean="0"/>
              <a:t>) </a:t>
            </a:r>
            <a:r>
              <a:rPr lang="en-GB" dirty="0" smtClean="0">
                <a:latin typeface="APL385 Unicode" panose="020B0709000202000203" pitchFamily="49" charset="0"/>
              </a:rPr>
              <a:t>÷ </a:t>
            </a:r>
            <a:r>
              <a:rPr lang="en-GB" dirty="0" smtClean="0"/>
              <a:t>(</a:t>
            </a:r>
            <a:r>
              <a:rPr lang="en-GB" dirty="0" smtClean="0">
                <a:solidFill>
                  <a:srgbClr val="00B050"/>
                </a:solidFill>
              </a:rPr>
              <a:t>+.×</a:t>
            </a:r>
            <a:r>
              <a:rPr lang="en-GB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19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Mix (</a:t>
            </a:r>
            <a:r>
              <a:rPr lang="en-GB" b="1" dirty="0">
                <a:latin typeface="APL385 Unicode" panose="020B0709000202000203" pitchFamily="49" charset="0"/>
              </a:rPr>
              <a:t>↑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3925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Mix has always padded the individual elements to accommodate the largest one:</a:t>
            </a:r>
          </a:p>
          <a:p>
            <a:pPr marL="0" indent="0">
              <a:buNone/>
            </a:pPr>
            <a:r>
              <a:rPr lang="en-GB" dirty="0" smtClean="0"/>
              <a:t>     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⍴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PL385 Unicode" panose="020B0709000202000203" pitchFamily="49" charset="0"/>
              </a:rPr>
              <a:t>⎕← ↑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B050"/>
                </a:solidFill>
              </a:rPr>
              <a:t>9</a:t>
            </a:r>
            <a:r>
              <a:rPr lang="en-GB" dirty="0" smtClean="0"/>
              <a:t>  (</a:t>
            </a:r>
            <a:r>
              <a:rPr lang="en-GB" dirty="0">
                <a:solidFill>
                  <a:srgbClr val="FFC000"/>
                </a:solidFill>
              </a:rPr>
              <a:t>1 </a:t>
            </a:r>
            <a:r>
              <a:rPr lang="en-GB" dirty="0" smtClean="0">
                <a:solidFill>
                  <a:srgbClr val="FFC000"/>
                </a:solidFill>
              </a:rPr>
              <a:t> 2</a:t>
            </a:r>
            <a:r>
              <a:rPr lang="en-GB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9</a:t>
            </a:r>
            <a:r>
              <a:rPr lang="en-GB" dirty="0"/>
              <a:t> 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0</a:t>
            </a: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1 </a:t>
            </a:r>
            <a:r>
              <a:rPr lang="en-GB" dirty="0" smtClean="0">
                <a:solidFill>
                  <a:srgbClr val="FFC000"/>
                </a:solidFill>
              </a:rPr>
              <a:t>2</a:t>
            </a:r>
          </a:p>
          <a:p>
            <a:pPr marL="0" indent="0">
              <a:buNone/>
            </a:pPr>
            <a:endParaRPr lang="en-GB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2 2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95936" y="2597705"/>
            <a:ext cx="4680520" cy="3654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 </a:t>
            </a:r>
            <a:r>
              <a:rPr lang="en-GB" sz="3200" dirty="0" smtClean="0"/>
              <a:t>    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⍴</a:t>
            </a: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PL385 Unicode" panose="020B0709000202000203" pitchFamily="49" charset="0"/>
              </a:rPr>
              <a:t>⎕← ↑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rgbClr val="00B050"/>
                </a:solidFill>
                <a:latin typeface="+mn-lt"/>
              </a:rPr>
              <a:t>9  </a:t>
            </a:r>
            <a:r>
              <a:rPr lang="en-GB" sz="3200" dirty="0">
                <a:latin typeface="+mn-lt"/>
              </a:rPr>
              <a:t>(</a:t>
            </a:r>
            <a:r>
              <a:rPr lang="en-GB" sz="3200" dirty="0" smtClean="0">
                <a:solidFill>
                  <a:srgbClr val="FFC000"/>
                </a:solidFill>
                <a:latin typeface="+mn-lt"/>
              </a:rPr>
              <a:t>2  2</a:t>
            </a:r>
            <a:r>
              <a:rPr lang="en-GB" sz="32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 ⍴ ⍳</a:t>
            </a:r>
            <a:r>
              <a:rPr lang="en-GB" sz="3200" dirty="0">
                <a:solidFill>
                  <a:srgbClr val="FFC000"/>
                </a:solidFill>
                <a:latin typeface="+mn-lt"/>
              </a:rPr>
              <a:t>4</a:t>
            </a:r>
            <a:r>
              <a:rPr lang="en-GB" sz="3200" dirty="0"/>
              <a:t>)</a:t>
            </a:r>
          </a:p>
          <a:p>
            <a:r>
              <a:rPr lang="en-GB" sz="3200" dirty="0">
                <a:solidFill>
                  <a:srgbClr val="00B050"/>
                </a:solidFill>
                <a:latin typeface="+mn-lt"/>
              </a:rPr>
              <a:t>9</a:t>
            </a:r>
            <a:r>
              <a:rPr lang="en-GB" sz="3200" dirty="0">
                <a:latin typeface="+mn-lt"/>
              </a:rPr>
              <a:t> </a:t>
            </a:r>
            <a:r>
              <a:rPr lang="en-GB" sz="320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0</a:t>
            </a:r>
          </a:p>
          <a:p>
            <a:r>
              <a:rPr lang="en-GB" sz="320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0 0</a:t>
            </a:r>
          </a:p>
          <a:p>
            <a:pPr>
              <a:spcBef>
                <a:spcPts val="900"/>
              </a:spcBef>
            </a:pPr>
            <a:r>
              <a:rPr lang="en-GB" sz="3200" dirty="0" smtClean="0">
                <a:solidFill>
                  <a:srgbClr val="FFC000"/>
                </a:solidFill>
                <a:latin typeface="+mn-lt"/>
              </a:rPr>
              <a:t>1 </a:t>
            </a:r>
            <a:r>
              <a:rPr lang="en-GB" sz="3200" dirty="0">
                <a:solidFill>
                  <a:srgbClr val="FFC000"/>
                </a:solidFill>
                <a:latin typeface="+mn-lt"/>
              </a:rPr>
              <a:t>2</a:t>
            </a:r>
          </a:p>
          <a:p>
            <a:r>
              <a:rPr lang="en-GB" sz="3200" dirty="0">
                <a:solidFill>
                  <a:srgbClr val="FFC000"/>
                </a:solidFill>
                <a:latin typeface="+mn-lt"/>
              </a:rPr>
              <a:t>3 </a:t>
            </a:r>
            <a:r>
              <a:rPr lang="en-GB" sz="3200" dirty="0" smtClean="0">
                <a:solidFill>
                  <a:srgbClr val="FFC000"/>
                </a:solidFill>
                <a:latin typeface="+mn-lt"/>
              </a:rPr>
              <a:t>4</a:t>
            </a:r>
          </a:p>
          <a:p>
            <a:endParaRPr lang="en-GB" sz="3200" dirty="0">
              <a:solidFill>
                <a:srgbClr val="FFC000"/>
              </a:solidFill>
              <a:latin typeface="+mn-lt"/>
            </a:endParaRPr>
          </a:p>
          <a:p>
            <a:r>
              <a:rPr lang="en-GB" sz="3200" dirty="0">
                <a:solidFill>
                  <a:srgbClr val="FF0000"/>
                </a:solidFill>
                <a:latin typeface="+mn-lt"/>
                <a:cs typeface="+mn-cs"/>
              </a:rPr>
              <a:t>2 2 2</a:t>
            </a:r>
          </a:p>
        </p:txBody>
      </p:sp>
    </p:spTree>
    <p:extLst>
      <p:ext uri="{BB962C8B-B14F-4D97-AF65-F5344CB8AC3E}">
        <p14:creationId xmlns:p14="http://schemas.microsoft.com/office/powerpoint/2010/main" val="101371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Mix (</a:t>
            </a:r>
            <a:r>
              <a:rPr lang="en-GB" b="1" dirty="0">
                <a:latin typeface="APL385 Unicode" panose="020B0709000202000203" pitchFamily="49" charset="0"/>
              </a:rPr>
              <a:t>↑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But Mix always has had a problem with mixing ranks:</a:t>
            </a:r>
          </a:p>
          <a:p>
            <a:pPr marL="0" indent="0">
              <a:buNone/>
            </a:pPr>
            <a:r>
              <a:rPr lang="en-GB" dirty="0" smtClean="0"/>
              <a:t>    </a:t>
            </a:r>
            <a:r>
              <a:rPr lang="en-GB" dirty="0" smtClean="0">
                <a:latin typeface="APL385 Unicode" panose="020B0709000202000203" pitchFamily="49" charset="0"/>
              </a:rPr>
              <a:t>↑ (</a:t>
            </a:r>
            <a:r>
              <a:rPr lang="en-GB" dirty="0">
                <a:latin typeface="APL385 Unicode" panose="020B0709000202000203" pitchFamily="49" charset="0"/>
              </a:rPr>
              <a:t>1 2 3</a:t>
            </a:r>
            <a:r>
              <a:rPr lang="en-GB" dirty="0" smtClean="0">
                <a:latin typeface="APL385 Unicode" panose="020B0709000202000203" pitchFamily="49" charset="0"/>
              </a:rPr>
              <a:t>)  (</a:t>
            </a:r>
            <a:r>
              <a:rPr lang="en-GB" dirty="0">
                <a:latin typeface="APL385 Unicode" panose="020B0709000202000203" pitchFamily="49" charset="0"/>
              </a:rPr>
              <a:t>2 2⍴5</a:t>
            </a:r>
            <a:r>
              <a:rPr lang="en-GB" dirty="0" smtClean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 smtClean="0"/>
              <a:t>RANK ERROR</a:t>
            </a:r>
          </a:p>
          <a:p>
            <a:pPr marL="0" indent="0">
              <a:buNone/>
            </a:pPr>
            <a:r>
              <a:rPr lang="en-GB" dirty="0" smtClean="0"/>
              <a:t>    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 rot="16200000">
            <a:off x="3743909" y="3611851"/>
            <a:ext cx="1368152" cy="1152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Matrix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16200000">
            <a:off x="1655678" y="3611852"/>
            <a:ext cx="1368152" cy="1152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Vector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7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Mix (</a:t>
            </a:r>
            <a:r>
              <a:rPr lang="en-GB" b="1" dirty="0">
                <a:latin typeface="APL385 Unicode" panose="020B0709000202000203" pitchFamily="49" charset="0"/>
              </a:rPr>
              <a:t>↑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In V14.0 Mix no longer has a problem with mixing ranks:</a:t>
            </a:r>
          </a:p>
          <a:p>
            <a:pPr marL="0" indent="0">
              <a:buNone/>
            </a:pPr>
            <a:r>
              <a:rPr lang="en-GB" dirty="0" smtClean="0"/>
              <a:t>    </a:t>
            </a:r>
            <a:r>
              <a:rPr lang="en-GB" dirty="0" smtClean="0">
                <a:latin typeface="APL385 Unicode" panose="020B0709000202000203" pitchFamily="49" charset="0"/>
              </a:rPr>
              <a:t>↑ (</a:t>
            </a:r>
            <a:r>
              <a:rPr lang="en-GB" dirty="0">
                <a:solidFill>
                  <a:srgbClr val="00B050"/>
                </a:solidFill>
                <a:latin typeface="APL385 Unicode" panose="020B0709000202000203" pitchFamily="49" charset="0"/>
              </a:rPr>
              <a:t>1 2 3</a:t>
            </a:r>
            <a:r>
              <a:rPr lang="en-GB" dirty="0" smtClean="0">
                <a:latin typeface="APL385 Unicode" panose="020B0709000202000203" pitchFamily="49" charset="0"/>
              </a:rPr>
              <a:t>) (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2 2⍴5</a:t>
            </a:r>
            <a:r>
              <a:rPr lang="en-GB" dirty="0" smtClean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1 2 3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0 0 0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GB" dirty="0" smtClean="0">
                <a:solidFill>
                  <a:srgbClr val="FFC000"/>
                </a:solidFill>
              </a:rPr>
              <a:t>5 </a:t>
            </a:r>
            <a:r>
              <a:rPr lang="en-GB" dirty="0">
                <a:solidFill>
                  <a:srgbClr val="FFC000"/>
                </a:solidFill>
              </a:rPr>
              <a:t>5 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0</a:t>
            </a: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5 5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GB" dirty="0" smtClean="0"/>
              <a:t>    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91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Rank Operator (</a:t>
            </a:r>
            <a:r>
              <a:rPr lang="en-GB" b="1" dirty="0"/>
              <a:t>⍤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breaks the function calls to “cells” of the argument </a:t>
            </a:r>
          </a:p>
          <a:p>
            <a:r>
              <a:rPr lang="en-GB" dirty="0" smtClean="0"/>
              <a:t>A “cell” is a </a:t>
            </a:r>
            <a:r>
              <a:rPr lang="en-GB" b="1" dirty="0" smtClean="0"/>
              <a:t>sub array</a:t>
            </a:r>
            <a:r>
              <a:rPr lang="en-GB" dirty="0" smtClean="0"/>
              <a:t> of the original array</a:t>
            </a:r>
          </a:p>
          <a:p>
            <a:r>
              <a:rPr lang="en-GB" dirty="0" smtClean="0"/>
              <a:t>In general functions are either scalar (rank 0) or “structural” (rank non 0, often infinite)</a:t>
            </a:r>
          </a:p>
          <a:p>
            <a:pPr marL="0" indent="0">
              <a:buNone/>
            </a:pPr>
            <a:r>
              <a:rPr lang="en-GB" dirty="0" smtClean="0"/>
              <a:t>For example (+) is a rank 0 function </a:t>
            </a:r>
            <a:r>
              <a:rPr lang="en-GB" dirty="0"/>
              <a:t>and match (≡) </a:t>
            </a:r>
            <a:r>
              <a:rPr lang="en-GB" dirty="0" smtClean="0"/>
              <a:t>is rank infinite, it applies to the whole argument.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17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/>
              <a:t>New features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performance</a:t>
            </a:r>
            <a:r>
              <a:rPr lang="en-US" dirty="0"/>
              <a:t> – idioms, parallel features, </a:t>
            </a:r>
            <a:r>
              <a:rPr lang="en-US" dirty="0" smtClean="0"/>
              <a:t>compiler and </a:t>
            </a:r>
            <a:r>
              <a:rPr lang="en-US" dirty="0"/>
              <a:t>other speed ups</a:t>
            </a:r>
            <a:endParaRPr lang="en-GB" dirty="0"/>
          </a:p>
          <a:p>
            <a:pPr lvl="0"/>
            <a:r>
              <a:rPr lang="en-US" b="1" dirty="0">
                <a:solidFill>
                  <a:srgbClr val="FF0000"/>
                </a:solidFill>
              </a:rPr>
              <a:t>language features</a:t>
            </a:r>
            <a:r>
              <a:rPr lang="en-US" dirty="0">
                <a:solidFill>
                  <a:srgbClr val="FF0000"/>
                </a:solidFill>
              </a:rPr>
              <a:t> – trains, rank and key operators, tally, index of, and others</a:t>
            </a:r>
            <a:endParaRPr lang="en-GB" dirty="0">
              <a:solidFill>
                <a:srgbClr val="FF0000"/>
              </a:solidFill>
            </a:endParaRPr>
          </a:p>
          <a:p>
            <a:pPr lvl="0"/>
            <a:r>
              <a:rPr lang="en-US" b="1" dirty="0"/>
              <a:t>development environment</a:t>
            </a:r>
            <a:r>
              <a:rPr lang="en-US" dirty="0"/>
              <a:t> – new user commands, changes to the IDE, introducing the </a:t>
            </a:r>
            <a:r>
              <a:rPr lang="en-US" dirty="0" smtClean="0"/>
              <a:t>RIDE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23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Sub arrays</a:t>
            </a:r>
            <a:r>
              <a:rPr lang="en-GB" dirty="0" smtClean="0"/>
              <a:t> are sections from the major axes.</a:t>
            </a:r>
          </a:p>
          <a:p>
            <a:pPr marL="0" indent="0">
              <a:buNone/>
            </a:pPr>
            <a:r>
              <a:rPr lang="en-GB" dirty="0" smtClean="0"/>
              <a:t>For example:</a:t>
            </a:r>
          </a:p>
          <a:p>
            <a:pPr>
              <a:buFontTx/>
              <a:buChar char="-"/>
            </a:pPr>
            <a:r>
              <a:rPr lang="en-GB" dirty="0" smtClean="0"/>
              <a:t>A row is a (major) cell of a matrix</a:t>
            </a:r>
          </a:p>
          <a:p>
            <a:pPr>
              <a:buFontTx/>
              <a:buChar char="-"/>
            </a:pPr>
            <a:r>
              <a:rPr lang="en-GB" dirty="0" smtClean="0"/>
              <a:t>A matrix is a cell in a 4D array</a:t>
            </a:r>
          </a:p>
          <a:p>
            <a:pPr>
              <a:buFontTx/>
              <a:buChar char="-"/>
            </a:pPr>
            <a:r>
              <a:rPr lang="en-GB" dirty="0" smtClean="0"/>
              <a:t>A scalar is always a cell of ANY array</a:t>
            </a:r>
          </a:p>
          <a:p>
            <a:pPr>
              <a:buFontTx/>
              <a:buChar char="-"/>
            </a:pPr>
            <a:r>
              <a:rPr lang="en-GB" dirty="0" smtClean="0"/>
              <a:t>An array is the (only one of that type) cell of itself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33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Rank reassembles the individual results according to “Mix” rules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13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Vector of 5 elements.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There are 5 rank 0 (scalars) cells in this rank 1 array.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547664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2339752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131840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923928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716016" y="3068960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00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81481E-6 L 0.01336 -0.00741 C 0.01632 -0.00926 0.02048 -0.01019 0.025 -0.01019 C 0.0302 -0.01019 0.0342 -0.00926 0.03715 -0.00741 L 0.05121 4.81481E-6 " pathEditMode="relative" rAng="0" ptsTypes="FffFF">
                                      <p:cBhvr>
                                        <p:cTn id="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2" y="-50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0.02378 0.01875 C 0.02899 0.02338 0.03628 0.02639 0.04427 0.02639 C 0.05347 0.02639 0.06076 0.02338 0.06597 0.01875 L 0.09062 -2.59259E-6 " pathEditMode="relative" rAng="0" ptsTypes="FffFF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131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3316 0.01505 C 0.04028 0.01875 0.05052 0.02106 0.06163 0.02106 C 0.07431 0.02106 0.08455 0.01875 0.09184 0.01505 L 0.12604 0 " pathEditMode="relative" rAng="0" ptsTypes="FffFF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104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59259E-6 L 0.04879 0.00741 C 0.05921 0.00926 0.07448 0.01019 0.09063 0.01019 C 0.10938 0.01019 0.12448 0.00926 0.1349 0.00741 L 0.18507 -2.59259E-6 " pathEditMode="relative" rAng="0" ptsTypes="FffFF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53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Matrix of 2 rows, 3 columns. </a:t>
            </a:r>
          </a:p>
          <a:p>
            <a:pPr marL="0" indent="0">
              <a:buNone/>
            </a:pPr>
            <a:r>
              <a:rPr lang="en-GB" dirty="0" smtClean="0"/>
              <a:t>There are 2 rank 1 (vectors)</a:t>
            </a:r>
          </a:p>
          <a:p>
            <a:pPr marL="0" indent="0">
              <a:buNone/>
            </a:pPr>
            <a:r>
              <a:rPr lang="en-GB" dirty="0" smtClean="0"/>
              <a:t>cells in this rank 2 array.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grpSp>
        <p:nvGrpSpPr>
          <p:cNvPr id="25" name="Group 24"/>
          <p:cNvGrpSpPr/>
          <p:nvPr/>
        </p:nvGrpSpPr>
        <p:grpSpPr>
          <a:xfrm>
            <a:off x="6156176" y="2132856"/>
            <a:ext cx="2160240" cy="720080"/>
            <a:chOff x="6156176" y="2132856"/>
            <a:chExt cx="2160240" cy="720080"/>
          </a:xfrm>
        </p:grpSpPr>
        <p:sp>
          <p:nvSpPr>
            <p:cNvPr id="21" name="Rectangle 20"/>
            <p:cNvSpPr/>
            <p:nvPr/>
          </p:nvSpPr>
          <p:spPr>
            <a:xfrm>
              <a:off x="6156176" y="2132856"/>
              <a:ext cx="2160240" cy="72008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6876256" y="213285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596336" y="213285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6156176" y="2852936"/>
            <a:ext cx="2160240" cy="720080"/>
            <a:chOff x="6156176" y="2132856"/>
            <a:chExt cx="2160240" cy="720080"/>
          </a:xfrm>
        </p:grpSpPr>
        <p:sp>
          <p:nvSpPr>
            <p:cNvPr id="27" name="Rectangle 26"/>
            <p:cNvSpPr/>
            <p:nvPr/>
          </p:nvSpPr>
          <p:spPr>
            <a:xfrm>
              <a:off x="6156176" y="2132856"/>
              <a:ext cx="2160240" cy="72008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876256" y="213285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596336" y="213285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614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8148E-6 L 5.55556E-7 0.0733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Matrix of 2 rows, 3 columns. </a:t>
            </a:r>
          </a:p>
          <a:p>
            <a:pPr marL="0" indent="0">
              <a:buNone/>
            </a:pPr>
            <a:r>
              <a:rPr lang="en-GB" dirty="0" smtClean="0"/>
              <a:t>There is </a:t>
            </a:r>
            <a:r>
              <a:rPr lang="en-GB" dirty="0"/>
              <a:t>1 rank 2 array (itself)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And there are 6 (2 x 3) rank 0 (scalars)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084168" y="2060848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876256" y="2060848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668344" y="2060848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084168" y="2852936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876256" y="2852936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668344" y="2852936"/>
            <a:ext cx="792088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00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-0.0118 -0.0576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-289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81481E-6 L 0.01979 0.026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131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L 0.01979 -0.0576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-289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7407E-6 L 0.00487 -0.052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-261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44444E-6 L -0.01181 0.036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182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1111E-6 L 1.11111E-6 0.0474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3D array of 2 planes, </a:t>
            </a:r>
          </a:p>
          <a:p>
            <a:pPr marL="0" indent="0">
              <a:buNone/>
            </a:pPr>
            <a:r>
              <a:rPr lang="en-GB" dirty="0" smtClean="0"/>
              <a:t>3 rows and 4 columns.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It can be seen as 2 planes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5076056" y="1599986"/>
            <a:ext cx="3168352" cy="2387499"/>
            <a:chOff x="5292080" y="2060848"/>
            <a:chExt cx="3168352" cy="2387499"/>
          </a:xfrm>
        </p:grpSpPr>
        <p:sp>
          <p:nvSpPr>
            <p:cNvPr id="9" name="Rectangle 8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84168" y="28529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876256" y="28529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668344" y="28529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292080" y="2864171"/>
              <a:ext cx="792088" cy="780853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084168" y="36450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876256" y="36450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668344" y="36450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92080" y="3645025"/>
              <a:ext cx="792088" cy="80332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292080" y="1844824"/>
            <a:ext cx="3168352" cy="2387499"/>
            <a:chOff x="5444480" y="2213248"/>
            <a:chExt cx="3168352" cy="2387499"/>
          </a:xfrm>
        </p:grpSpPr>
        <p:sp>
          <p:nvSpPr>
            <p:cNvPr id="29" name="Rectangle 28"/>
            <p:cNvSpPr/>
            <p:nvPr/>
          </p:nvSpPr>
          <p:spPr>
            <a:xfrm>
              <a:off x="6236568" y="22132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28656" y="22132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820744" y="22132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236568" y="30053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028656" y="30053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820744" y="3005336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444480" y="22132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444480" y="3005337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236568" y="37974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028656" y="37974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820744" y="3797424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44480" y="3797425"/>
              <a:ext cx="792088" cy="80332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1069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79191E-6 L -0.01701 0.337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1" y="168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It can be seen as 6</a:t>
            </a:r>
          </a:p>
          <a:p>
            <a:pPr marL="0" indent="0">
              <a:buNone/>
            </a:pPr>
            <a:r>
              <a:rPr lang="en-GB" dirty="0" smtClean="0"/>
              <a:t>(2 x 3) rows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5292080" y="2060848"/>
            <a:ext cx="3168352" cy="792088"/>
            <a:chOff x="5292080" y="2060848"/>
            <a:chExt cx="3168352" cy="792088"/>
          </a:xfrm>
        </p:grpSpPr>
        <p:sp>
          <p:nvSpPr>
            <p:cNvPr id="9" name="Rectangle 8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292080" y="2852936"/>
            <a:ext cx="3168352" cy="792088"/>
            <a:chOff x="5292080" y="2060848"/>
            <a:chExt cx="3168352" cy="792088"/>
          </a:xfrm>
        </p:grpSpPr>
        <p:sp>
          <p:nvSpPr>
            <p:cNvPr id="42" name="Rectangle 41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292080" y="3645024"/>
            <a:ext cx="3168352" cy="792088"/>
            <a:chOff x="5292080" y="2060848"/>
            <a:chExt cx="3168352" cy="792088"/>
          </a:xfrm>
        </p:grpSpPr>
        <p:sp>
          <p:nvSpPr>
            <p:cNvPr id="47" name="Rectangle 46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444480" y="2213248"/>
            <a:ext cx="3168352" cy="792088"/>
            <a:chOff x="5292080" y="2060848"/>
            <a:chExt cx="3168352" cy="792088"/>
          </a:xfrm>
        </p:grpSpPr>
        <p:sp>
          <p:nvSpPr>
            <p:cNvPr id="67" name="Rectangle 66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444480" y="3005336"/>
            <a:ext cx="3168352" cy="792088"/>
            <a:chOff x="5292080" y="2060848"/>
            <a:chExt cx="3168352" cy="792088"/>
          </a:xfrm>
        </p:grpSpPr>
        <p:sp>
          <p:nvSpPr>
            <p:cNvPr id="72" name="Rectangle 71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444480" y="3797424"/>
            <a:ext cx="3168352" cy="792088"/>
            <a:chOff x="5292080" y="2060848"/>
            <a:chExt cx="3168352" cy="792088"/>
          </a:xfrm>
        </p:grpSpPr>
        <p:sp>
          <p:nvSpPr>
            <p:cNvPr id="77" name="Rectangle 76"/>
            <p:cNvSpPr/>
            <p:nvPr/>
          </p:nvSpPr>
          <p:spPr>
            <a:xfrm>
              <a:off x="6084168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876256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668344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292080" y="2060848"/>
              <a:ext cx="792088" cy="79208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40522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13873E-6 L -0.01563 -0.089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44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21387E-6 L -0.01562 -0.0471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235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6.93642E-7 L -0.01563 -0.0261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31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13873E-6 L -0.01563 -0.0890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446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21387E-6 L -0.01562 -0.0471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235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6.93642E-7 L -0.01563 -0.0261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Example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It can be seen as 24</a:t>
            </a:r>
          </a:p>
          <a:p>
            <a:pPr marL="0" indent="0">
              <a:buNone/>
            </a:pPr>
            <a:r>
              <a:rPr lang="en-GB" dirty="0" smtClean="0"/>
              <a:t>(2 x 3 x 4) scalars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868144" y="15885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660232" y="15885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452320" y="15885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076056" y="15885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868144" y="23949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6660232" y="23949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452320" y="23949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076056" y="23949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868144" y="31870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660232" y="31870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452320" y="31870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076056" y="31870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020544" y="17409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812632" y="17409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7604720" y="17409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228456" y="1740989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020544" y="25473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6812632" y="25473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7604720" y="25473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228456" y="2547377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020544" y="33394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812632" y="33394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7604720" y="33394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228456" y="3339465"/>
            <a:ext cx="792088" cy="8034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81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19653E-6 L 0.0592 -0.021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06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19653E-6 L -0.07483 -0.0212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106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19653E-6 L -0.01546 -0.0212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06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19653E-6 L 0.01198 -0.0212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-106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5607E-6 L 0.0592 -0.0023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1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5607E-6 L -0.06702 -0.0023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-11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89017E-7 L -0.02743 0.003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16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231 L 0.01979 1.15607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-11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56647E-6 L 0.05139 0.0291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9" y="145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56647E-6 L -0.06702 0.0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92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56647E-6 L -0.01164 0.0291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145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87283E-6 L 0.0158 0.0231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115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19653E-6 L 0.0592 -0.0212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06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19653E-6 L -0.07483 -0.0212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-106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19653E-6 L -0.01546 -0.0212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06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19653E-6 L 0.01198 -0.0212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-106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5607E-6 L 0.0592 -0.0023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1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5607E-6 L -0.06702 -0.0023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-11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89017E-7 L -0.02743 0.0032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16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231 L 0.01979 1.15607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-11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56647E-6 L 0.05139 0.0291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9" y="145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56647E-6 L -0.06702 0.018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925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56647E-6 L -0.01164 0.0291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145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87283E-6 L 0.0158 0.0231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1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Think of rank as</a:t>
            </a:r>
          </a:p>
          <a:p>
            <a:pPr marL="0" indent="0" algn="ctr">
              <a:buNone/>
            </a:pPr>
            <a:r>
              <a:rPr lang="en-GB" i="1" dirty="0" smtClean="0"/>
              <a:t>enclose cells / apply each / reassemble.</a:t>
            </a:r>
          </a:p>
          <a:p>
            <a:pPr marL="0" indent="0">
              <a:buNone/>
            </a:pPr>
            <a:r>
              <a:rPr lang="en-GB" dirty="0" smtClean="0"/>
              <a:t>As in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(</a:t>
            </a:r>
            <a:r>
              <a:rPr lang="en-GB" dirty="0" err="1" smtClean="0">
                <a:latin typeface="APL385 Unicode" panose="020B0709000202000203" pitchFamily="49" charset="0"/>
              </a:rPr>
              <a:t>foo⍤</a:t>
            </a:r>
            <a:r>
              <a:rPr lang="en-GB" dirty="0" err="1" smtClean="0">
                <a:solidFill>
                  <a:srgbClr val="FF0000"/>
                </a:solidFill>
                <a:latin typeface="APL385 Unicode" panose="020B0709000202000203" pitchFamily="49" charset="0"/>
              </a:rPr>
              <a:t>R</a:t>
            </a:r>
            <a:r>
              <a:rPr lang="en-GB" dirty="0" smtClean="0">
                <a:latin typeface="APL385 Unicode" panose="020B0709000202000203" pitchFamily="49" charset="0"/>
              </a:rPr>
              <a:t>) A</a:t>
            </a:r>
          </a:p>
          <a:p>
            <a:pPr marL="0" indent="0">
              <a:buNone/>
            </a:pPr>
            <a:r>
              <a:rPr lang="en-GB" dirty="0" smtClean="0"/>
              <a:t>Same as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↑ foo¨ ⊂[(-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R</a:t>
            </a:r>
            <a:r>
              <a:rPr lang="en-GB" dirty="0" smtClean="0">
                <a:latin typeface="APL385 Unicode" panose="020B0709000202000203" pitchFamily="49" charset="0"/>
              </a:rPr>
              <a:t>)↑⍳⍴⍴A] 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30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Same for dyadic case: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B (</a:t>
            </a:r>
            <a:r>
              <a:rPr lang="en-GB" dirty="0" err="1" smtClean="0">
                <a:latin typeface="APL385 Unicode" panose="020B0709000202000203" pitchFamily="49" charset="0"/>
              </a:rPr>
              <a:t>foo⍤</a:t>
            </a:r>
            <a:r>
              <a:rPr lang="en-GB" dirty="0" err="1" smtClean="0">
                <a:solidFill>
                  <a:srgbClr val="FF0000"/>
                </a:solidFill>
                <a:latin typeface="APL385 Unicode" panose="020B0709000202000203" pitchFamily="49" charset="0"/>
              </a:rPr>
              <a:t>R</a:t>
            </a:r>
            <a:r>
              <a:rPr lang="en-GB" dirty="0" smtClean="0">
                <a:latin typeface="APL385 Unicode" panose="020B0709000202000203" pitchFamily="49" charset="0"/>
              </a:rPr>
              <a:t>) A</a:t>
            </a:r>
          </a:p>
          <a:p>
            <a:pPr marL="0" indent="0">
              <a:buNone/>
            </a:pPr>
            <a:r>
              <a:rPr lang="en-GB" dirty="0" smtClean="0"/>
              <a:t>It is the same as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↑ </a:t>
            </a:r>
            <a:r>
              <a:rPr lang="en-GB" dirty="0">
                <a:latin typeface="APL385 Unicode" panose="020B0709000202000203" pitchFamily="49" charset="0"/>
              </a:rPr>
              <a:t>(</a:t>
            </a:r>
            <a:r>
              <a:rPr lang="en-GB" dirty="0" smtClean="0">
                <a:latin typeface="APL385 Unicode" panose="020B0709000202000203" pitchFamily="49" charset="0"/>
              </a:rPr>
              <a:t>⊂[(-1↑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R</a:t>
            </a:r>
            <a:r>
              <a:rPr lang="en-GB" dirty="0" smtClean="0">
                <a:latin typeface="APL385 Unicode" panose="020B0709000202000203" pitchFamily="49" charset="0"/>
              </a:rPr>
              <a:t>)↑⍳⍴⍴B] B) foo¨ 					⊂[(-¯1↑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R</a:t>
            </a:r>
            <a:r>
              <a:rPr lang="en-GB" dirty="0" smtClean="0">
                <a:latin typeface="APL385 Unicode" panose="020B0709000202000203" pitchFamily="49" charset="0"/>
              </a:rPr>
              <a:t>)↑⍳⍴⍴A] 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23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/>
              <a:t>New features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interfaces</a:t>
            </a:r>
            <a:r>
              <a:rPr lang="en-US" dirty="0"/>
              <a:t> – R Project for Statistical Computing, .NET enhancements</a:t>
            </a:r>
            <a:endParaRPr lang="en-GB" dirty="0"/>
          </a:p>
          <a:p>
            <a:pPr lvl="0"/>
            <a:r>
              <a:rPr lang="en-US" b="1" dirty="0"/>
              <a:t>tools and utilities </a:t>
            </a:r>
            <a:r>
              <a:rPr lang="en-US" dirty="0"/>
              <a:t>– Chart Wizard, JSON, XML, WPF</a:t>
            </a:r>
            <a:endParaRPr lang="en-GB" dirty="0"/>
          </a:p>
          <a:p>
            <a:pPr lvl="0"/>
            <a:r>
              <a:rPr lang="en-US" b="1" dirty="0"/>
              <a:t>customer support</a:t>
            </a:r>
            <a:r>
              <a:rPr lang="en-US" dirty="0"/>
              <a:t> </a:t>
            </a:r>
            <a:r>
              <a:rPr lang="en-US" dirty="0" smtClean="0"/>
              <a:t>– new </a:t>
            </a:r>
            <a:r>
              <a:rPr lang="en-US" dirty="0" err="1" smtClean="0"/>
              <a:t>MyDyalog</a:t>
            </a:r>
            <a:r>
              <a:rPr lang="en-US" dirty="0" smtClean="0"/>
              <a:t> Web site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92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68680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  </a:t>
            </a:r>
            <a:r>
              <a:rPr lang="en-GB" dirty="0" smtClean="0"/>
              <a:t>   </a:t>
            </a:r>
            <a:r>
              <a:rPr lang="en-GB" dirty="0" smtClean="0">
                <a:latin typeface="APL385 Unicode" panose="020B0709000202000203" pitchFamily="49" charset="0"/>
              </a:rPr>
              <a:t>]</a:t>
            </a:r>
            <a:r>
              <a:rPr lang="en-GB" dirty="0" err="1">
                <a:latin typeface="APL385 Unicode" panose="020B0709000202000203" pitchFamily="49" charset="0"/>
              </a:rPr>
              <a:t>disp</a:t>
            </a:r>
            <a:r>
              <a:rPr lang="en-GB" dirty="0">
                <a:latin typeface="APL385 Unicode" panose="020B0709000202000203" pitchFamily="49" charset="0"/>
              </a:rPr>
              <a:t> m←2 3⍴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 ';' 3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(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⍳3)'sad'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┌→────┬───┬─┐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↓</a:t>
            </a:r>
            <a:r>
              <a:rPr lang="en-GB" dirty="0">
                <a:solidFill>
                  <a:srgbClr val="00B050"/>
                </a:solidFill>
                <a:latin typeface="APL385 Unicode" panose="020B0709000202000203" pitchFamily="49" charset="0"/>
              </a:rPr>
              <a:t>1    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│</a:t>
            </a:r>
            <a:r>
              <a:rPr lang="en-GB" dirty="0">
                <a:solidFill>
                  <a:srgbClr val="00B050"/>
                </a:solidFill>
                <a:latin typeface="APL385 Unicode" panose="020B0709000202000203" pitchFamily="49" charset="0"/>
              </a:rPr>
              <a:t>;  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│</a:t>
            </a:r>
            <a:r>
              <a:rPr lang="en-GB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en-GB" dirty="0" smtClean="0">
                <a:latin typeface="APL385 Unicode" panose="020B0709000202000203" pitchFamily="49" charset="0"/>
              </a:rPr>
              <a:t>│ 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├~────┼───┼─┤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│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1 2 3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│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sad</a:t>
            </a:r>
            <a:r>
              <a:rPr lang="en-GB" dirty="0">
                <a:solidFill>
                  <a:schemeClr val="tx1"/>
                </a:solidFill>
                <a:latin typeface="APL385 Unicode" panose="020B0709000202000203" pitchFamily="49" charset="0"/>
              </a:rPr>
              <a:t>│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0</a:t>
            </a:r>
            <a:r>
              <a:rPr lang="en-GB" dirty="0">
                <a:latin typeface="APL385 Unicode" panose="020B0709000202000203" pitchFamily="49" charset="0"/>
              </a:rPr>
              <a:t>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└~───→┴──→┴─┘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≡</a:t>
            </a:r>
            <a:r>
              <a:rPr lang="en-GB" dirty="0" smtClean="0">
                <a:latin typeface="APL385 Unicode" panose="020B0709000202000203" pitchFamily="49" charset="0"/>
              </a:rPr>
              <a:t>⍤</a:t>
            </a:r>
            <a:r>
              <a:rPr lang="en-GB" dirty="0">
                <a:latin typeface="APL385 Unicode" panose="020B0709000202000203" pitchFamily="49" charset="0"/>
              </a:rPr>
              <a:t>1 ⊢</a:t>
            </a:r>
            <a:r>
              <a:rPr lang="en-GB" dirty="0" smtClean="0">
                <a:latin typeface="APL385 Unicode" panose="020B0709000202000203" pitchFamily="49" charset="0"/>
              </a:rPr>
              <a:t>m ⍝ apply 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≡</a:t>
            </a:r>
            <a:r>
              <a:rPr lang="en-GB" dirty="0" smtClean="0">
                <a:latin typeface="APL385 Unicode" panose="020B0709000202000203" pitchFamily="49" charset="0"/>
              </a:rPr>
              <a:t> on each row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2721114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≡ </a:t>
            </a:r>
            <a:r>
              <a:rPr lang="en-GB" sz="32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 </a:t>
            </a:r>
            <a:r>
              <a:rPr lang="en-GB" sz="3200" dirty="0">
                <a:solidFill>
                  <a:srgbClr val="00B050"/>
                </a:solidFill>
                <a:latin typeface="APL385 Unicode" panose="020B0709000202000203" pitchFamily="49" charset="0"/>
              </a:rPr>
              <a:t>'</a:t>
            </a:r>
            <a:r>
              <a:rPr lang="en-GB" sz="32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;' 3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5520" y="3675504"/>
            <a:ext cx="37625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≡ </a:t>
            </a:r>
            <a:r>
              <a:rPr lang="en-GB" sz="32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(⍳3) 'sad</a:t>
            </a:r>
            <a:r>
              <a:rPr lang="en-GB" sz="3200" dirty="0">
                <a:solidFill>
                  <a:srgbClr val="FFC000"/>
                </a:solidFill>
                <a:latin typeface="APL385 Unicode" panose="020B0709000202000203" pitchFamily="49" charset="0"/>
              </a:rPr>
              <a:t>'</a:t>
            </a:r>
            <a:r>
              <a:rPr lang="en-GB" sz="32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 0</a:t>
            </a:r>
            <a:endParaRPr lang="en-GB" sz="3200" dirty="0">
              <a:solidFill>
                <a:srgbClr val="FFC000"/>
              </a:solidFill>
              <a:latin typeface="APL385 Unicode" panose="020B0709000202000203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2064" y="5445224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latin typeface="APL385 Unicode" panose="020B0709000202000203" pitchFamily="49" charset="0"/>
              </a:rPr>
              <a:t>1</a:t>
            </a:r>
            <a:endParaRPr lang="en-GB" sz="3200" b="1" dirty="0">
              <a:latin typeface="APL385 Unicode" panose="020B0709000202000203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6743" y="5445224"/>
            <a:ext cx="6783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latin typeface="APL385 Unicode" panose="020B0709000202000203" pitchFamily="49" charset="0"/>
              </a:rPr>
              <a:t>¯2</a:t>
            </a:r>
            <a:endParaRPr lang="en-GB" sz="3200" b="1" dirty="0">
              <a:latin typeface="APL385 Unicode" panose="020B0709000202000203" pitchFamily="49" charset="0"/>
            </a:endParaRPr>
          </a:p>
          <a:p>
            <a:endParaRPr lang="en-GB" sz="3200" dirty="0">
              <a:latin typeface="APL385 Unicode" panose="020B0709000202000203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08120" y="1772816"/>
            <a:ext cx="1798320" cy="72008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18760" y="1772816"/>
            <a:ext cx="2901712" cy="720080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9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68680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PL385 Unicode" panose="020B0709000202000203" pitchFamily="49" charset="0"/>
              </a:rPr>
              <a:t>≡</a:t>
            </a:r>
            <a:r>
              <a:rPr lang="en-GB" dirty="0" smtClean="0">
                <a:latin typeface="APL385 Unicode" panose="020B0709000202000203" pitchFamily="49" charset="0"/>
              </a:rPr>
              <a:t>⍤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1</a:t>
            </a:r>
            <a:r>
              <a:rPr lang="en-GB" dirty="0" smtClean="0">
                <a:latin typeface="APL385 Unicode" panose="020B0709000202000203" pitchFamily="49" charset="0"/>
              </a:rPr>
              <a:t> ⊢m   ⍝ apply 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≡</a:t>
            </a:r>
            <a:r>
              <a:rPr lang="en-GB" dirty="0" smtClean="0">
                <a:latin typeface="APL385 Unicode" panose="020B0709000202000203" pitchFamily="49" charset="0"/>
              </a:rPr>
              <a:t> on each row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Same as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↑≡¨ ⊂[¯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1</a:t>
            </a:r>
            <a:r>
              <a:rPr lang="en-GB" dirty="0" smtClean="0">
                <a:latin typeface="APL385 Unicode" panose="020B0709000202000203" pitchFamily="49" charset="0"/>
              </a:rPr>
              <a:t>↑⍳⍴⍴m] m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Or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>
                <a:solidFill>
                  <a:schemeClr val="accent3">
                    <a:lumMod val="75000"/>
                  </a:schemeClr>
                </a:solidFill>
                <a:latin typeface="APL385 Unicode" panose="020B0709000202000203" pitchFamily="49" charset="0"/>
              </a:rPr>
              <a:t>↑</a:t>
            </a:r>
            <a:r>
              <a:rPr lang="en-GB" dirty="0">
                <a:latin typeface="APL385 Unicode" panose="020B0709000202000203" pitchFamily="49" charset="0"/>
              </a:rPr>
              <a:t>≡</a:t>
            </a:r>
            <a:r>
              <a:rPr lang="en-GB" dirty="0" smtClean="0">
                <a:latin typeface="APL385 Unicode" panose="020B0709000202000203" pitchFamily="49" charset="0"/>
              </a:rPr>
              <a:t>¨ ⊂[2] m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92064" y="4869160"/>
            <a:ext cx="431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APL385 Unicode" panose="020B0709000202000203" pitchFamily="49" charset="0"/>
              </a:rPr>
              <a:t>1</a:t>
            </a:r>
            <a:endParaRPr lang="en-GB" sz="3200" dirty="0">
              <a:latin typeface="APL385 Unicode" panose="020B0709000202000203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6743" y="4869160"/>
            <a:ext cx="6783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APL385 Unicode" panose="020B0709000202000203" pitchFamily="49" charset="0"/>
              </a:rPr>
              <a:t>¯2</a:t>
            </a:r>
            <a:endParaRPr lang="en-GB" sz="3200" dirty="0">
              <a:latin typeface="APL385 Unicode" panose="020B0709000202000203" pitchFamily="49" charset="0"/>
            </a:endParaRPr>
          </a:p>
          <a:p>
            <a:endParaRPr lang="en-GB" sz="32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23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00050" lvl="1" indent="0">
              <a:buNone/>
            </a:pPr>
            <a:r>
              <a:rPr lang="en-GB" sz="3200" b="1" dirty="0" smtClean="0"/>
              <a:t>Some things can be done with the axis operator</a:t>
            </a:r>
            <a:endParaRPr lang="en-GB" sz="3200" b="1" dirty="0"/>
          </a:p>
          <a:p>
            <a:pPr marL="0" lvl="1" indent="0">
              <a:buNone/>
            </a:pPr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de-DE" sz="3000" dirty="0" smtClean="0">
                <a:latin typeface="APL385 Unicode" panose="020B0709000202000203" pitchFamily="49" charset="0"/>
              </a:rPr>
              <a:t>im←3 4⍴⍳12 </a:t>
            </a:r>
            <a:r>
              <a:rPr lang="en-GB" sz="3000" dirty="0">
                <a:latin typeface="APL385 Unicode" panose="020B0709000202000203" pitchFamily="49" charset="0"/>
              </a:rPr>
              <a:t>⍝ add </a:t>
            </a:r>
            <a:r>
              <a:rPr lang="en-GB" sz="3000" dirty="0" smtClean="0">
                <a:latin typeface="APL385 Unicode" panose="020B0709000202000203" pitchFamily="49" charset="0"/>
              </a:rPr>
              <a:t>100×⍳4 </a:t>
            </a:r>
            <a:r>
              <a:rPr lang="en-GB" sz="3000" dirty="0">
                <a:latin typeface="APL385 Unicode" panose="020B0709000202000203" pitchFamily="49" charset="0"/>
              </a:rPr>
              <a:t>to each </a:t>
            </a:r>
            <a:r>
              <a:rPr lang="en-GB" sz="3000" dirty="0" smtClean="0">
                <a:latin typeface="APL385 Unicode" panose="020B0709000202000203" pitchFamily="49" charset="0"/>
              </a:rPr>
              <a:t>row</a:t>
            </a:r>
            <a:endParaRPr lang="de-DE" sz="30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im  +[</a:t>
            </a:r>
            <a:r>
              <a:rPr lang="de-DE" dirty="0">
                <a:latin typeface="APL385 Unicode" panose="020B0709000202000203" pitchFamily="49" charset="0"/>
              </a:rPr>
              <a:t>2] </a:t>
            </a:r>
            <a:r>
              <a:rPr lang="de-DE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 smtClean="0">
                <a:latin typeface="APL385 Unicode" panose="020B0709000202000203" pitchFamily="49" charset="0"/>
              </a:rPr>
              <a:t>00</a:t>
            </a:r>
            <a:endParaRPr lang="de-DE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01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02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03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04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05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06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07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08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09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10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11 </a:t>
            </a:r>
            <a:r>
              <a:rPr lang="de-DE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 smtClean="0">
                <a:latin typeface="APL385 Unicode" panose="020B0709000202000203" pitchFamily="49" charset="0"/>
              </a:rPr>
              <a:t>12</a:t>
            </a:r>
          </a:p>
          <a:p>
            <a:pPr marL="0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</a:t>
            </a:r>
            <a:r>
              <a:rPr lang="de-DE" dirty="0">
                <a:latin typeface="APL385 Unicode" panose="020B0709000202000203" pitchFamily="49" charset="0"/>
              </a:rPr>
              <a:t>im (+⍤1)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 smtClean="0">
                <a:latin typeface="APL385 Unicode" panose="020B0709000202000203" pitchFamily="49" charset="0"/>
              </a:rPr>
              <a:t>00 ⍝ </a:t>
            </a:r>
            <a:r>
              <a:rPr lang="de-DE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1 # for both</a:t>
            </a:r>
            <a:endParaRPr lang="de-DE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01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02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03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04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05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06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07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08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09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10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11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4</a:t>
            </a:r>
            <a:r>
              <a:rPr lang="de-DE" dirty="0">
                <a:latin typeface="APL385 Unicode" panose="020B0709000202000203" pitchFamily="49" charset="0"/>
              </a:rPr>
              <a:t>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195736" y="2780928"/>
            <a:ext cx="4464496" cy="10391"/>
          </a:xfrm>
          <a:prstGeom prst="straightConnector1">
            <a:avLst/>
          </a:prstGeom>
          <a:ln w="76200">
            <a:solidFill>
              <a:srgbClr val="00B050">
                <a:alpha val="34118"/>
              </a:srgb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3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75" lvl="1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</a:t>
            </a:r>
            <a:r>
              <a:rPr lang="en-GB" dirty="0" err="1" smtClean="0">
                <a:latin typeface="APL385 Unicode" panose="020B0709000202000203" pitchFamily="49" charset="0"/>
              </a:rPr>
              <a:t>i</a:t>
            </a:r>
            <a:r>
              <a:rPr lang="de-DE" dirty="0" smtClean="0">
                <a:latin typeface="APL385 Unicode" panose="020B0709000202000203" pitchFamily="49" charset="0"/>
              </a:rPr>
              <a:t>m←3 4⍴⍳12      ⍝ 3 vectors and 1 </a:t>
            </a:r>
          </a:p>
          <a:p>
            <a:pPr marL="0" lvl="1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	im </a:t>
            </a:r>
            <a:r>
              <a:rPr lang="de-DE" dirty="0">
                <a:latin typeface="APL385 Unicode" panose="020B0709000202000203" pitchFamily="49" charset="0"/>
              </a:rPr>
              <a:t>(+⍤1) </a:t>
            </a:r>
            <a:r>
              <a:rPr lang="de-DE" dirty="0" smtClean="0">
                <a:latin typeface="APL385 Unicode" panose="020B0709000202000203" pitchFamily="49" charset="0"/>
              </a:rPr>
              <a:t>100 200 300 400 ⍝ vector</a:t>
            </a:r>
            <a:endParaRPr lang="de-DE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18930" y="3212976"/>
            <a:ext cx="5211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  2  3  4  +  100  200  300  400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18930" y="3797749"/>
            <a:ext cx="5211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  6  7  8  +  100  200  300  400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31754" y="4419001"/>
            <a:ext cx="58368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  10  11  12  +  100  200  300  400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83275" y="3212975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>
                <a:latin typeface="APL385 Unicode" panose="020B0709000202000203" pitchFamily="49" charset="0"/>
              </a:rPr>
              <a:t>101 202 303 </a:t>
            </a:r>
            <a:r>
              <a:rPr lang="de-DE" sz="3200" dirty="0" smtClean="0">
                <a:latin typeface="APL385 Unicode" panose="020B0709000202000203" pitchFamily="49" charset="0"/>
              </a:rPr>
              <a:t>404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7363" y="3797747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PL385 Unicode" panose="020B0709000202000203" pitchFamily="49" charset="0"/>
              </a:rPr>
              <a:t>105 206 307 408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7364" y="4415810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PL385 Unicode" panose="020B0709000202000203" pitchFamily="49" charset="0"/>
              </a:rPr>
              <a:t>109 210 311 412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17792" y="3229995"/>
            <a:ext cx="31067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PL385 Unicode" panose="020B0709000202000203" pitchFamily="49" charset="0"/>
              </a:rPr>
              <a:t>1  2  3  4</a:t>
            </a:r>
          </a:p>
          <a:p>
            <a:r>
              <a:rPr lang="en-GB" sz="3600" dirty="0">
                <a:latin typeface="APL385 Unicode" panose="020B0709000202000203" pitchFamily="49" charset="0"/>
              </a:rPr>
              <a:t>5  6  7  8</a:t>
            </a:r>
          </a:p>
          <a:p>
            <a:r>
              <a:rPr lang="en-GB" sz="3600" dirty="0">
                <a:latin typeface="APL385 Unicode" panose="020B0709000202000203" pitchFamily="49" charset="0"/>
              </a:rPr>
              <a:t>9 10 11 12</a:t>
            </a:r>
          </a:p>
          <a:p>
            <a:endParaRPr lang="en-GB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6268608" y="3276277"/>
            <a:ext cx="2767888" cy="58477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269712" y="3804280"/>
            <a:ext cx="2767888" cy="58477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258664" y="4365104"/>
            <a:ext cx="2767888" cy="58477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44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8" grpId="0"/>
      <p:bldP spid="9" grpId="0"/>
      <p:bldP spid="11" grpId="0" animBg="1"/>
      <p:bldP spid="11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00050" lvl="1" indent="0">
              <a:buNone/>
            </a:pPr>
            <a:r>
              <a:rPr lang="en-GB" sz="3200" b="1" dirty="0" smtClean="0"/>
              <a:t>Some things can be done with [brackets]</a:t>
            </a:r>
            <a:endParaRPr lang="en-GB" sz="3200" b="1" dirty="0"/>
          </a:p>
          <a:p>
            <a:pPr marL="0" lvl="1" indent="0">
              <a:buNone/>
            </a:pPr>
            <a:r>
              <a:rPr lang="en-GB" sz="3200" dirty="0"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latin typeface="APL385 Unicode" panose="020B0709000202000203" pitchFamily="49" charset="0"/>
              </a:rPr>
              <a:t> </a:t>
            </a:r>
            <a:r>
              <a:rPr lang="de-DE" sz="3000" dirty="0" smtClean="0">
                <a:latin typeface="APL385 Unicode" panose="020B0709000202000203" pitchFamily="49" charset="0"/>
              </a:rPr>
              <a:t>im←</a:t>
            </a:r>
            <a:r>
              <a:rPr lang="de-DE" sz="3000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sz="3000" dirty="0" smtClean="0">
                <a:latin typeface="APL385 Unicode" panose="020B0709000202000203" pitchFamily="49" charset="0"/>
              </a:rPr>
              <a:t> 4⍴⍳12 </a:t>
            </a:r>
            <a:r>
              <a:rPr lang="en-GB" sz="3000" dirty="0">
                <a:latin typeface="APL385 Unicode" panose="020B0709000202000203" pitchFamily="49" charset="0"/>
              </a:rPr>
              <a:t>⍝ add </a:t>
            </a:r>
            <a:r>
              <a:rPr lang="en-GB" sz="3000" dirty="0" smtClean="0">
                <a:latin typeface="APL385 Unicode" panose="020B0709000202000203" pitchFamily="49" charset="0"/>
              </a:rPr>
              <a:t>100×⍳</a:t>
            </a:r>
            <a:r>
              <a:rPr lang="en-GB" sz="3000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en-GB" sz="3000" dirty="0" smtClean="0">
                <a:latin typeface="APL385 Unicode" panose="020B0709000202000203" pitchFamily="49" charset="0"/>
              </a:rPr>
              <a:t> </a:t>
            </a:r>
            <a:r>
              <a:rPr lang="en-GB" sz="3000" dirty="0">
                <a:latin typeface="APL385 Unicode" panose="020B0709000202000203" pitchFamily="49" charset="0"/>
              </a:rPr>
              <a:t>to each </a:t>
            </a:r>
            <a:r>
              <a:rPr lang="en-GB" sz="3000" dirty="0" smtClean="0">
                <a:latin typeface="APL385 Unicode" panose="020B0709000202000203" pitchFamily="49" charset="0"/>
              </a:rPr>
              <a:t>col</a:t>
            </a:r>
            <a:endParaRPr lang="de-DE" sz="30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im +[1] </a:t>
            </a:r>
            <a:r>
              <a:rPr lang="de-DE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 smtClean="0">
                <a:latin typeface="APL385 Unicode" panose="020B0709000202000203" pitchFamily="49" charset="0"/>
              </a:rPr>
              <a:t>00 </a:t>
            </a:r>
            <a:r>
              <a:rPr lang="de-DE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 smtClean="0">
                <a:latin typeface="APL385 Unicode" panose="020B0709000202000203" pitchFamily="49" charset="0"/>
              </a:rPr>
              <a:t>00</a:t>
            </a:r>
            <a:endParaRPr lang="de-DE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01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02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03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04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05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06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07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08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09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10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11 </a:t>
            </a:r>
            <a:r>
              <a:rPr lang="de-DE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 smtClean="0">
                <a:latin typeface="APL385 Unicode" panose="020B0709000202000203" pitchFamily="49" charset="0"/>
              </a:rPr>
              <a:t>12</a:t>
            </a:r>
          </a:p>
          <a:p>
            <a:pPr marL="0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</a:t>
            </a:r>
            <a:r>
              <a:rPr lang="de-DE" dirty="0">
                <a:latin typeface="APL385 Unicode" panose="020B0709000202000203" pitchFamily="49" charset="0"/>
              </a:rPr>
              <a:t>im (+⍤</a:t>
            </a:r>
            <a:r>
              <a:rPr lang="de-DE" dirty="0" smtClean="0">
                <a:latin typeface="APL385 Unicode" panose="020B0709000202000203" pitchFamily="49" charset="0"/>
              </a:rPr>
              <a:t>1 0)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00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00</a:t>
            </a:r>
          </a:p>
          <a:p>
            <a:pPr marL="0" indent="0">
              <a:buNone/>
            </a:pP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01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02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03 </a:t>
            </a:r>
            <a:r>
              <a:rPr lang="de-DE" dirty="0">
                <a:solidFill>
                  <a:srgbClr val="FFC000"/>
                </a:solidFill>
                <a:latin typeface="APL385 Unicode" panose="020B0709000202000203" pitchFamily="49" charset="0"/>
              </a:rPr>
              <a:t>1</a:t>
            </a:r>
            <a:r>
              <a:rPr lang="de-DE" dirty="0">
                <a:latin typeface="APL385 Unicode" panose="020B0709000202000203" pitchFamily="49" charset="0"/>
              </a:rPr>
              <a:t>04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05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06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07 </a:t>
            </a:r>
            <a:r>
              <a:rPr lang="de-DE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de-DE" dirty="0">
                <a:latin typeface="APL385 Unicode" panose="020B0709000202000203" pitchFamily="49" charset="0"/>
              </a:rPr>
              <a:t>08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09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10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11 </a:t>
            </a:r>
            <a:r>
              <a:rPr lang="de-DE" dirty="0">
                <a:solidFill>
                  <a:srgbClr val="00B05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108488" y="2844309"/>
            <a:ext cx="0" cy="1490315"/>
          </a:xfrm>
          <a:prstGeom prst="straightConnector1">
            <a:avLst/>
          </a:prstGeom>
          <a:ln w="76200">
            <a:solidFill>
              <a:srgbClr val="00B050">
                <a:alpha val="34118"/>
              </a:srgb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66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435280" cy="4281339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de-DE" dirty="0">
                <a:latin typeface="APL385 Unicode" panose="020B0709000202000203" pitchFamily="49" charset="0"/>
              </a:rPr>
              <a:t>i</a:t>
            </a:r>
            <a:r>
              <a:rPr lang="de-DE" dirty="0" smtClean="0">
                <a:latin typeface="APL385 Unicode" panose="020B0709000202000203" pitchFamily="49" charset="0"/>
              </a:rPr>
              <a:t>m ← </a:t>
            </a:r>
            <a:r>
              <a:rPr lang="de-DE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 smtClean="0">
                <a:latin typeface="APL385 Unicode" panose="020B0709000202000203" pitchFamily="49" charset="0"/>
              </a:rPr>
              <a:t> 4 ⍴ ⍳12     </a:t>
            </a:r>
            <a:r>
              <a:rPr lang="en-GB" dirty="0" smtClean="0">
                <a:latin typeface="APL385 Unicode" panose="020B0709000202000203" pitchFamily="49" charset="0"/>
              </a:rPr>
              <a:t>⍝ 3 vectors and 3</a:t>
            </a:r>
            <a:endParaRPr lang="de-DE" dirty="0" smtClean="0">
              <a:latin typeface="APL385 Unicode" panose="020B0709000202000203" pitchFamily="49" charset="0"/>
            </a:endParaRPr>
          </a:p>
          <a:p>
            <a:pPr marL="0" lvl="1" indent="0">
              <a:buNone/>
            </a:pPr>
            <a:r>
              <a:rPr lang="de-DE" dirty="0" smtClean="0">
                <a:latin typeface="APL385 Unicode" panose="020B0709000202000203" pitchFamily="49" charset="0"/>
              </a:rPr>
              <a:t>  im </a:t>
            </a:r>
            <a:r>
              <a:rPr lang="de-DE" dirty="0">
                <a:latin typeface="APL385 Unicode" panose="020B0709000202000203" pitchFamily="49" charset="0"/>
              </a:rPr>
              <a:t>(+⍤</a:t>
            </a:r>
            <a:r>
              <a:rPr lang="de-DE" dirty="0" smtClean="0">
                <a:latin typeface="APL385 Unicode" panose="020B0709000202000203" pitchFamily="49" charset="0"/>
              </a:rPr>
              <a:t>1 0) </a:t>
            </a:r>
            <a:r>
              <a:rPr lang="de-DE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de-DE" dirty="0">
                <a:latin typeface="APL385 Unicode" panose="020B0709000202000203" pitchFamily="49" charset="0"/>
              </a:rPr>
              <a:t> ⍴ </a:t>
            </a:r>
            <a:r>
              <a:rPr lang="de-DE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100</a:t>
            </a:r>
            <a:r>
              <a:rPr lang="de-DE" dirty="0" smtClean="0">
                <a:latin typeface="APL385 Unicode" panose="020B0709000202000203" pitchFamily="49" charset="0"/>
              </a:rPr>
              <a:t> </a:t>
            </a:r>
            <a:r>
              <a:rPr lang="de-DE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200</a:t>
            </a:r>
            <a:r>
              <a:rPr lang="de-DE" dirty="0" smtClean="0">
                <a:latin typeface="APL385 Unicode" panose="020B0709000202000203" pitchFamily="49" charset="0"/>
              </a:rPr>
              <a:t> </a:t>
            </a:r>
            <a:r>
              <a:rPr lang="de-DE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300 </a:t>
            </a:r>
            <a:r>
              <a:rPr lang="de-DE" dirty="0" smtClean="0">
                <a:latin typeface="APL385 Unicode" panose="020B0709000202000203" pitchFamily="49" charset="0"/>
              </a:rPr>
              <a:t>⍝ scalars</a:t>
            </a:r>
          </a:p>
          <a:p>
            <a:pPr marL="0" lvl="1" indent="0">
              <a:buNone/>
            </a:pPr>
            <a:endParaRPr lang="de-DE" dirty="0">
              <a:latin typeface="APL385 Unicode" panose="020B0709000202000203" pitchFamily="49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18930" y="3212976"/>
            <a:ext cx="2778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  2  3  4  +  100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18930" y="3797749"/>
            <a:ext cx="2778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5  6  7  8  +  200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31754" y="4419001"/>
            <a:ext cx="3403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9  10  11  12  +  300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31754" y="3212972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>
                <a:latin typeface="APL385 Unicode" panose="020B0709000202000203" pitchFamily="49" charset="0"/>
              </a:rPr>
              <a:t>101 </a:t>
            </a:r>
            <a:r>
              <a:rPr lang="de-DE" sz="3200" dirty="0" smtClean="0">
                <a:latin typeface="APL385 Unicode" panose="020B0709000202000203" pitchFamily="49" charset="0"/>
              </a:rPr>
              <a:t>102 103 104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515" y="3797751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PL385 Unicode" panose="020B0709000202000203" pitchFamily="49" charset="0"/>
              </a:rPr>
              <a:t>205 206 207 208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930" y="4433065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PL385 Unicode" panose="020B0709000202000203" pitchFamily="49" charset="0"/>
              </a:rPr>
              <a:t>309 310 311 312</a:t>
            </a:r>
            <a:endParaRPr lang="de-DE" sz="3200" dirty="0">
              <a:latin typeface="APL385 Unicode" panose="020B0709000202000203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3212976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PL385 Unicode" panose="020B0709000202000203" pitchFamily="49" charset="0"/>
              </a:rPr>
              <a:t>1  </a:t>
            </a:r>
            <a:r>
              <a:rPr lang="en-GB" sz="3600" dirty="0">
                <a:latin typeface="APL385 Unicode" panose="020B0709000202000203" pitchFamily="49" charset="0"/>
              </a:rPr>
              <a:t>2  3  </a:t>
            </a:r>
            <a:r>
              <a:rPr lang="en-GB" sz="3600" dirty="0" smtClean="0">
                <a:latin typeface="APL385 Unicode" panose="020B0709000202000203" pitchFamily="49" charset="0"/>
              </a:rPr>
              <a:t>4+</a:t>
            </a:r>
            <a:r>
              <a:rPr lang="en-GB" sz="36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100</a:t>
            </a:r>
            <a:endParaRPr lang="en-GB" sz="3600" dirty="0">
              <a:latin typeface="APL385 Unicode" panose="020B0709000202000203" pitchFamily="49" charset="0"/>
            </a:endParaRPr>
          </a:p>
          <a:p>
            <a:r>
              <a:rPr lang="en-GB" sz="3600" dirty="0" smtClean="0">
                <a:latin typeface="APL385 Unicode" panose="020B0709000202000203" pitchFamily="49" charset="0"/>
              </a:rPr>
              <a:t>5  </a:t>
            </a:r>
            <a:r>
              <a:rPr lang="en-GB" sz="3600" dirty="0">
                <a:latin typeface="APL385 Unicode" panose="020B0709000202000203" pitchFamily="49" charset="0"/>
              </a:rPr>
              <a:t>6  7  </a:t>
            </a:r>
            <a:r>
              <a:rPr lang="en-GB" sz="3600" dirty="0" smtClean="0">
                <a:latin typeface="APL385 Unicode" panose="020B0709000202000203" pitchFamily="49" charset="0"/>
              </a:rPr>
              <a:t>8+</a:t>
            </a:r>
            <a:r>
              <a:rPr lang="en-GB" sz="36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200</a:t>
            </a:r>
            <a:endParaRPr lang="en-GB" sz="3600" dirty="0">
              <a:latin typeface="APL385 Unicode" panose="020B0709000202000203" pitchFamily="49" charset="0"/>
            </a:endParaRPr>
          </a:p>
          <a:p>
            <a:r>
              <a:rPr lang="en-GB" sz="3600" dirty="0" smtClean="0">
                <a:latin typeface="APL385 Unicode" panose="020B0709000202000203" pitchFamily="49" charset="0"/>
              </a:rPr>
              <a:t>9 </a:t>
            </a:r>
            <a:r>
              <a:rPr lang="en-GB" sz="3600" dirty="0">
                <a:latin typeface="APL385 Unicode" panose="020B0709000202000203" pitchFamily="49" charset="0"/>
              </a:rPr>
              <a:t>10 11 </a:t>
            </a:r>
            <a:r>
              <a:rPr lang="en-GB" sz="3600" dirty="0" smtClean="0">
                <a:latin typeface="APL385 Unicode" panose="020B0709000202000203" pitchFamily="49" charset="0"/>
              </a:rPr>
              <a:t>12+</a:t>
            </a:r>
            <a:r>
              <a:rPr lang="en-GB" sz="36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300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76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8" grpId="0"/>
      <p:bldP spid="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6980" y="1484784"/>
            <a:ext cx="72733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  ca ← </a:t>
            </a:r>
            <a:r>
              <a:rPr lang="en-GB" sz="2800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2</a:t>
            </a:r>
            <a:r>
              <a:rPr lang="en-GB" sz="2800" dirty="0" smtClean="0">
                <a:latin typeface="APL385 Unicode" panose="020B0709000202000203" pitchFamily="49" charset="0"/>
              </a:rPr>
              <a:t>  </a:t>
            </a:r>
            <a:r>
              <a:rPr lang="en-GB" sz="28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3 </a:t>
            </a:r>
            <a:r>
              <a:rPr lang="en-GB" sz="2800" dirty="0">
                <a:solidFill>
                  <a:srgbClr val="FF0000"/>
                </a:solidFill>
                <a:latin typeface="APL385 Unicode" panose="020B0709000202000203" pitchFamily="49" charset="0"/>
              </a:rPr>
              <a:t>4</a:t>
            </a:r>
            <a:r>
              <a:rPr lang="en-GB" sz="2800" dirty="0">
                <a:latin typeface="APL385 Unicode" panose="020B0709000202000203" pitchFamily="49" charset="0"/>
              </a:rPr>
              <a:t> ⍴ </a:t>
            </a:r>
            <a:r>
              <a:rPr lang="en-GB" sz="2800" dirty="0" smtClean="0">
                <a:latin typeface="APL385 Unicode" panose="020B0709000202000203" pitchFamily="49" charset="0"/>
              </a:rPr>
              <a:t>⎕A 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   ca   (</a:t>
            </a:r>
            <a:r>
              <a:rPr lang="en-GB" sz="2800" dirty="0">
                <a:latin typeface="APL385 Unicode" panose="020B0709000202000203" pitchFamily="49" charset="0"/>
              </a:rPr>
              <a:t>⍪⍤</a:t>
            </a:r>
            <a:r>
              <a:rPr lang="en-GB" sz="2800" b="1" dirty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en-GB" sz="2800" b="1" dirty="0">
                <a:latin typeface="APL385 Unicode" panose="020B0709000202000203" pitchFamily="49" charset="0"/>
              </a:rPr>
              <a:t> </a:t>
            </a:r>
            <a:r>
              <a:rPr lang="en-GB" sz="2800" b="1" dirty="0">
                <a:solidFill>
                  <a:srgbClr val="00B0F0"/>
                </a:solidFill>
                <a:latin typeface="APL385 Unicode" panose="020B0709000202000203" pitchFamily="49" charset="0"/>
              </a:rPr>
              <a:t>1</a:t>
            </a:r>
            <a:r>
              <a:rPr lang="en-GB" sz="2800" dirty="0">
                <a:latin typeface="APL385 Unicode" panose="020B0709000202000203" pitchFamily="49" charset="0"/>
              </a:rPr>
              <a:t>) </a:t>
            </a:r>
            <a:r>
              <a:rPr lang="en-GB" sz="2800" dirty="0">
                <a:solidFill>
                  <a:srgbClr val="FFC000"/>
                </a:solidFill>
                <a:latin typeface="APL385 Unicode" panose="020B0709000202000203" pitchFamily="49" charset="0"/>
              </a:rPr>
              <a:t>2</a:t>
            </a:r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4</a:t>
            </a:r>
            <a:r>
              <a:rPr lang="en-GB" sz="2800" dirty="0" smtClean="0">
                <a:latin typeface="APL385 Unicode" panose="020B0709000202000203" pitchFamily="49" charset="0"/>
              </a:rPr>
              <a:t> </a:t>
            </a:r>
            <a:r>
              <a:rPr lang="en-GB" sz="2800" dirty="0">
                <a:latin typeface="APL385 Unicode" panose="020B0709000202000203" pitchFamily="49" charset="0"/>
              </a:rPr>
              <a:t>⍴ '</a:t>
            </a:r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r>
              <a:rPr lang="en-GB" sz="28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efgh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ABCD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UVWX</a:t>
            </a:r>
          </a:p>
          <a:p>
            <a:r>
              <a:rPr lang="en-GB" sz="2800" dirty="0" err="1" smtClean="0">
                <a:solidFill>
                  <a:srgbClr val="00B050"/>
                </a:solidFill>
                <a:latin typeface="APL385 Unicode" panose="020B0709000202000203" pitchFamily="49" charset="0"/>
              </a:rPr>
              <a:t>efgh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843808" y="2996952"/>
            <a:ext cx="5688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Same as 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c</a:t>
            </a:r>
            <a:r>
              <a:rPr lang="en-GB" sz="2800" dirty="0" smtClean="0">
                <a:latin typeface="APL385 Unicode" panose="020B0709000202000203" pitchFamily="49" charset="0"/>
              </a:rPr>
              <a:t>a ,[</a:t>
            </a:r>
            <a:r>
              <a:rPr lang="en-GB" sz="2800" dirty="0">
                <a:latin typeface="APL385 Unicode" panose="020B0709000202000203" pitchFamily="49" charset="0"/>
              </a:rPr>
              <a:t>2</a:t>
            </a:r>
            <a:r>
              <a:rPr lang="en-GB" sz="2800" dirty="0" smtClean="0">
                <a:latin typeface="APL385 Unicode" panose="020B0709000202000203" pitchFamily="49" charset="0"/>
              </a:rPr>
              <a:t>] 2 </a:t>
            </a:r>
            <a:r>
              <a:rPr lang="en-GB" sz="2800" dirty="0">
                <a:latin typeface="APL385 Unicode" panose="020B0709000202000203" pitchFamily="49" charset="0"/>
              </a:rPr>
              <a:t>4 ⍴ '</a:t>
            </a:r>
            <a:r>
              <a:rPr lang="en-GB" sz="2800" dirty="0" err="1">
                <a:latin typeface="APL385 Unicode" panose="020B0709000202000203" pitchFamily="49" charset="0"/>
              </a:rPr>
              <a:t>abcdefgh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144709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892480" cy="4281339"/>
          </a:xfrm>
        </p:spPr>
        <p:txBody>
          <a:bodyPr>
            <a:normAutofit/>
          </a:bodyPr>
          <a:lstStyle/>
          <a:p>
            <a:pPr marL="3175" lvl="1" indent="0">
              <a:buNone/>
            </a:pPr>
            <a:r>
              <a:rPr lang="en-GB" sz="3200" b="1" dirty="0" smtClean="0"/>
              <a:t>Some things cannot be done with [brackets]</a:t>
            </a:r>
          </a:p>
          <a:p>
            <a:pPr marL="400050" lvl="1" indent="0">
              <a:buNone/>
            </a:pPr>
            <a:r>
              <a:rPr lang="en-GB" sz="3200" dirty="0">
                <a:latin typeface="APL385 Unicode" panose="020B0709000202000203" pitchFamily="49" charset="0"/>
              </a:rPr>
              <a:t>	</a:t>
            </a:r>
            <a:r>
              <a:rPr lang="en-GB" sz="3200" dirty="0" smtClean="0">
                <a:latin typeface="APL385 Unicode" panose="020B0709000202000203" pitchFamily="49" charset="0"/>
              </a:rPr>
              <a:t>cm ← 3 4 ⍴ ⎕A</a:t>
            </a:r>
          </a:p>
          <a:p>
            <a:pPr marL="400050" lvl="1" indent="0">
              <a:buNone/>
            </a:pPr>
            <a:r>
              <a:rPr lang="en-GB" sz="3200" dirty="0" smtClean="0">
                <a:latin typeface="APL385 Unicode" panose="020B0709000202000203" pitchFamily="49" charset="0"/>
              </a:rPr>
              <a:t>⍝ </a:t>
            </a:r>
            <a:r>
              <a:rPr lang="en-GB" sz="3200" dirty="0" err="1" smtClean="0">
                <a:latin typeface="APL385 Unicode" panose="020B0709000202000203" pitchFamily="49" charset="0"/>
              </a:rPr>
              <a:t>catenate</a:t>
            </a:r>
            <a:r>
              <a:rPr lang="en-GB" sz="3200" dirty="0" smtClean="0">
                <a:latin typeface="APL385 Unicode" panose="020B0709000202000203" pitchFamily="49" charset="0"/>
              </a:rPr>
              <a:t> ‘</a:t>
            </a:r>
            <a:r>
              <a:rPr lang="en-GB" sz="3200" dirty="0" err="1" smtClean="0">
                <a:latin typeface="APL385 Unicode" panose="020B0709000202000203" pitchFamily="49" charset="0"/>
              </a:rPr>
              <a:t>abc</a:t>
            </a:r>
            <a:r>
              <a:rPr lang="en-GB" sz="3200" dirty="0" smtClean="0">
                <a:latin typeface="APL385 Unicode" panose="020B0709000202000203" pitchFamily="49" charset="0"/>
              </a:rPr>
              <a:t>’ to each row</a:t>
            </a:r>
            <a:endParaRPr lang="en-GB" sz="32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cm (,</a:t>
            </a:r>
            <a:r>
              <a:rPr lang="en-GB" dirty="0">
                <a:latin typeface="APL385 Unicode" panose="020B0709000202000203" pitchFamily="49" charset="0"/>
              </a:rPr>
              <a:t>⍤1) '</a:t>
            </a:r>
            <a:r>
              <a:rPr lang="en-GB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GB" dirty="0" err="1">
                <a:latin typeface="APL385 Unicode" panose="020B0709000202000203" pitchFamily="49" charset="0"/>
              </a:rPr>
              <a:t>ABCD</a:t>
            </a:r>
            <a:r>
              <a:rPr lang="en-GB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</a:t>
            </a:r>
            <a:endParaRPr lang="en-GB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APL385 Unicode" panose="020B0709000202000203" pitchFamily="49" charset="0"/>
              </a:rPr>
              <a:t>EFGH</a:t>
            </a:r>
            <a:r>
              <a:rPr lang="en-GB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</a:t>
            </a:r>
            <a:endParaRPr lang="en-GB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APL385 Unicode" panose="020B0709000202000203" pitchFamily="49" charset="0"/>
              </a:rPr>
              <a:t>IJKL</a:t>
            </a:r>
            <a:r>
              <a:rPr lang="en-GB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</a:t>
            </a:r>
            <a:endParaRPr lang="en-GB" dirty="0">
              <a:solidFill>
                <a:srgbClr val="FF0000"/>
              </a:solidFill>
              <a:latin typeface="APL385 Unicode" panose="020B0709000202000203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353286" y="5733256"/>
            <a:ext cx="66030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APL385 Unicode" panose="020B0709000202000203" pitchFamily="49" charset="0"/>
              </a:rPr>
              <a:t>cm {⍺,((1↑⍴⍺),⍴⍵)⍴⍵} </a:t>
            </a:r>
            <a:r>
              <a:rPr lang="en-GB" sz="3200" dirty="0" smtClean="0">
                <a:latin typeface="APL385 Unicode" panose="020B0709000202000203" pitchFamily="49" charset="0"/>
              </a:rPr>
              <a:t>'</a:t>
            </a:r>
            <a:r>
              <a:rPr lang="en-GB" sz="3200" dirty="0" err="1" smtClean="0">
                <a:latin typeface="APL385 Unicode" panose="020B0709000202000203" pitchFamily="49" charset="0"/>
              </a:rPr>
              <a:t>abc</a:t>
            </a:r>
            <a:r>
              <a:rPr lang="en-GB" sz="3200" dirty="0" smtClean="0">
                <a:latin typeface="APL385 Unicode" panose="020B0709000202000203" pitchFamily="49" charset="0"/>
              </a:rPr>
              <a:t>'</a:t>
            </a:r>
            <a:endParaRPr lang="en-GB" sz="32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13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412776"/>
            <a:ext cx="8640960" cy="569386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0" lvl="1"/>
            <a:r>
              <a:rPr lang="en-GB" sz="2800" dirty="0" smtClean="0">
                <a:latin typeface="APL385 Unicode" panose="020B0709000202000203" pitchFamily="49" charset="0"/>
              </a:rPr>
              <a:t>   ca </a:t>
            </a:r>
            <a:r>
              <a:rPr lang="en-GB" sz="2800" dirty="0">
                <a:latin typeface="APL385 Unicode" panose="020B0709000202000203" pitchFamily="49" charset="0"/>
              </a:rPr>
              <a:t>← 2 3 4 ⍴ ⎕a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   ca </a:t>
            </a:r>
            <a:r>
              <a:rPr lang="en-GB" sz="2800" dirty="0">
                <a:latin typeface="APL385 Unicode" panose="020B0709000202000203" pitchFamily="49" charset="0"/>
              </a:rPr>
              <a:t>(⍪⍤</a:t>
            </a:r>
            <a:r>
              <a:rPr lang="en-GB" sz="2800" b="1" dirty="0">
                <a:latin typeface="APL385 Unicode" panose="020B0709000202000203" pitchFamily="49" charset="0"/>
              </a:rPr>
              <a:t>2 1</a:t>
            </a:r>
            <a:r>
              <a:rPr lang="en-GB" sz="2800" dirty="0" smtClean="0">
                <a:latin typeface="APL385 Unicode" panose="020B0709000202000203" pitchFamily="49" charset="0"/>
              </a:rPr>
              <a:t>)'</a:t>
            </a:r>
            <a:r>
              <a:rPr lang="en-GB" sz="2800" dirty="0" err="1" smtClean="0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MNOP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UVWX</a:t>
            </a:r>
          </a:p>
          <a:p>
            <a:r>
              <a:rPr lang="en-GB" sz="2800" dirty="0" err="1" smtClean="0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 smtClean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endParaRPr lang="en-GB" sz="2800" dirty="0" smtClean="0">
              <a:latin typeface="APL385 Unicode" panose="020B0709000202000203" pitchFamily="49" charset="0"/>
            </a:endParaRPr>
          </a:p>
          <a:p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>
                <a:latin typeface="APL385 Unicode" panose="020B0709000202000203" pitchFamily="49" charset="0"/>
              </a:rPr>
              <a:t>   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  ca </a:t>
            </a:r>
            <a:r>
              <a:rPr lang="en-GB" sz="2800" dirty="0">
                <a:latin typeface="APL385 Unicode" panose="020B0709000202000203" pitchFamily="49" charset="0"/>
              </a:rPr>
              <a:t>(⍪⍤</a:t>
            </a:r>
            <a:r>
              <a:rPr lang="en-GB" sz="2800" b="1" dirty="0" smtClean="0">
                <a:latin typeface="APL385 Unicode" panose="020B0709000202000203" pitchFamily="49" charset="0"/>
              </a:rPr>
              <a:t>2</a:t>
            </a:r>
            <a:r>
              <a:rPr lang="en-GB" sz="2800" dirty="0" smtClean="0">
                <a:latin typeface="APL385 Unicode" panose="020B0709000202000203" pitchFamily="49" charset="0"/>
              </a:rPr>
              <a:t>) 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r>
              <a:rPr lang="en-GB" sz="2800" dirty="0">
                <a:latin typeface="APL385 Unicode" panose="020B0709000202000203" pitchFamily="49" charset="0"/>
              </a:rPr>
              <a:t>    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UVWX</a:t>
            </a:r>
          </a:p>
          <a:p>
            <a:r>
              <a:rPr lang="en-GB" sz="2800" dirty="0" err="1">
                <a:solidFill>
                  <a:srgbClr val="FF0000"/>
                </a:solidFill>
                <a:latin typeface="APL385 Unicode" panose="020B0709000202000203" pitchFamily="49" charset="0"/>
              </a:rPr>
              <a:t>abcd</a:t>
            </a:r>
            <a:endParaRPr lang="en-GB" sz="2800" dirty="0" smtClean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endParaRPr lang="en-GB" sz="28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15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7240" y="1526312"/>
            <a:ext cx="6048672" cy="495520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   </a:t>
            </a:r>
            <a:r>
              <a:rPr lang="en-GB" sz="3200" dirty="0" smtClean="0">
                <a:latin typeface="APL385 Unicode" panose="020B0709000202000203" pitchFamily="49" charset="0"/>
              </a:rPr>
              <a:t>ca </a:t>
            </a:r>
            <a:r>
              <a:rPr lang="en-GB" sz="3200" dirty="0">
                <a:latin typeface="APL385 Unicode" panose="020B0709000202000203" pitchFamily="49" charset="0"/>
              </a:rPr>
              <a:t>← 2 </a:t>
            </a:r>
            <a:r>
              <a:rPr lang="en-GB" sz="3200" dirty="0">
                <a:solidFill>
                  <a:srgbClr val="FF0000"/>
                </a:solidFill>
                <a:latin typeface="APL385 Unicode" panose="020B0709000202000203" pitchFamily="49" charset="0"/>
              </a:rPr>
              <a:t>3 4</a:t>
            </a:r>
            <a:r>
              <a:rPr lang="en-GB" sz="3200" dirty="0">
                <a:latin typeface="APL385 Unicode" panose="020B0709000202000203" pitchFamily="49" charset="0"/>
              </a:rPr>
              <a:t> ⍴ </a:t>
            </a:r>
            <a:r>
              <a:rPr lang="en-GB" sz="3200" dirty="0" smtClean="0">
                <a:latin typeface="APL385 Unicode" panose="020B0709000202000203" pitchFamily="49" charset="0"/>
              </a:rPr>
              <a:t>⎕A </a:t>
            </a:r>
            <a:endParaRPr lang="en-GB" sz="2800" dirty="0" smtClean="0">
              <a:latin typeface="APL385 Unicode" panose="020B0709000202000203" pitchFamily="49" charset="0"/>
            </a:endParaRPr>
          </a:p>
          <a:p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   </a:t>
            </a:r>
            <a:r>
              <a:rPr lang="en-GB" sz="3200" dirty="0" smtClean="0">
                <a:latin typeface="APL385 Unicode" panose="020B0709000202000203" pitchFamily="49" charset="0"/>
              </a:rPr>
              <a:t>ca (,⍤</a:t>
            </a:r>
            <a:r>
              <a:rPr lang="en-GB" sz="3200" b="1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2</a:t>
            </a:r>
            <a:r>
              <a:rPr lang="en-GB" sz="3200" dirty="0" smtClean="0">
                <a:latin typeface="APL385 Unicode" panose="020B0709000202000203" pitchFamily="49" charset="0"/>
              </a:rPr>
              <a:t>) '</a:t>
            </a:r>
            <a:r>
              <a:rPr lang="en-GB" sz="3200" dirty="0" err="1" smtClean="0">
                <a:solidFill>
                  <a:srgbClr val="00B050"/>
                </a:solidFill>
                <a:latin typeface="APL385 Unicode" panose="020B0709000202000203" pitchFamily="49" charset="0"/>
              </a:rPr>
              <a:t>abc</a:t>
            </a:r>
            <a:r>
              <a:rPr lang="en-GB" sz="3200" dirty="0" smtClean="0">
                <a:latin typeface="APL385 Unicode" panose="020B0709000202000203" pitchFamily="49" charset="0"/>
              </a:rPr>
              <a:t>'</a:t>
            </a:r>
            <a:endParaRPr lang="en-GB" sz="3200" dirty="0">
              <a:latin typeface="APL385 Unicode" panose="020B0709000202000203" pitchFamily="49" charset="0"/>
            </a:endParaRPr>
          </a:p>
          <a:p>
            <a:r>
              <a:rPr lang="en-GB" sz="3200" dirty="0" err="1">
                <a:latin typeface="APL385 Unicode" panose="020B0709000202000203" pitchFamily="49" charset="0"/>
              </a:rPr>
              <a:t>ABCD</a:t>
            </a:r>
            <a:r>
              <a:rPr lang="en-GB" sz="32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a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3200" dirty="0" err="1">
                <a:latin typeface="APL385 Unicode" panose="020B0709000202000203" pitchFamily="49" charset="0"/>
              </a:rPr>
              <a:t>EFGH</a:t>
            </a:r>
            <a:r>
              <a:rPr lang="en-GB" sz="32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b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3200" dirty="0" err="1">
                <a:latin typeface="APL385 Unicode" panose="020B0709000202000203" pitchFamily="49" charset="0"/>
              </a:rPr>
              <a:t>IJKL</a:t>
            </a:r>
            <a:r>
              <a:rPr lang="en-GB" sz="32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c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3200" dirty="0">
                <a:latin typeface="APL385 Unicode" panose="020B0709000202000203" pitchFamily="49" charset="0"/>
              </a:rPr>
              <a:t>     </a:t>
            </a:r>
          </a:p>
          <a:p>
            <a:r>
              <a:rPr lang="en-GB" sz="3200" dirty="0" err="1">
                <a:latin typeface="APL385 Unicode" panose="020B0709000202000203" pitchFamily="49" charset="0"/>
              </a:rPr>
              <a:t>MNOP</a:t>
            </a:r>
            <a:r>
              <a:rPr lang="en-GB" sz="32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a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3200" dirty="0" err="1">
                <a:latin typeface="APL385 Unicode" panose="020B0709000202000203" pitchFamily="49" charset="0"/>
              </a:rPr>
              <a:t>QRST</a:t>
            </a:r>
            <a:r>
              <a:rPr lang="en-GB" sz="32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b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r>
              <a:rPr lang="en-GB" sz="3200" dirty="0" err="1">
                <a:latin typeface="APL385 Unicode" panose="020B0709000202000203" pitchFamily="49" charset="0"/>
              </a:rPr>
              <a:t>UVWX</a:t>
            </a:r>
            <a:r>
              <a:rPr lang="en-GB" sz="3200" dirty="0" err="1">
                <a:solidFill>
                  <a:srgbClr val="00B050"/>
                </a:solidFill>
                <a:latin typeface="APL385 Unicode" panose="020B0709000202000203" pitchFamily="49" charset="0"/>
              </a:rPr>
              <a:t>c</a:t>
            </a:r>
            <a:endParaRPr lang="en-GB" sz="3200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endParaRPr lang="en-GB" sz="2800" dirty="0">
              <a:latin typeface="APL385 Unicode" panose="020B0709000202000203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02818" y="5733369"/>
            <a:ext cx="66030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APL385 Unicode" panose="020B0709000202000203" pitchFamily="49" charset="0"/>
              </a:rPr>
              <a:t>ca {</a:t>
            </a:r>
            <a:r>
              <a:rPr lang="en-GB" sz="3200">
                <a:latin typeface="APL385 Unicode" panose="020B0709000202000203" pitchFamily="49" charset="0"/>
              </a:rPr>
              <a:t>⍺</a:t>
            </a:r>
            <a:r>
              <a:rPr lang="en-GB" sz="3200" smtClean="0">
                <a:latin typeface="APL385 Unicode" panose="020B0709000202000203" pitchFamily="49" charset="0"/>
              </a:rPr>
              <a:t>,((1↑⍴⍺</a:t>
            </a:r>
            <a:r>
              <a:rPr lang="en-GB" sz="3200" dirty="0">
                <a:latin typeface="APL385 Unicode" panose="020B0709000202000203" pitchFamily="49" charset="0"/>
              </a:rPr>
              <a:t>),⍴⍵)⍴⍵</a:t>
            </a:r>
            <a:r>
              <a:rPr lang="en-GB" sz="3200" dirty="0" smtClean="0">
                <a:latin typeface="APL385 Unicode" panose="020B0709000202000203" pitchFamily="49" charset="0"/>
              </a:rPr>
              <a:t>}'</a:t>
            </a:r>
            <a:r>
              <a:rPr lang="en-GB" sz="3200" dirty="0" err="1" smtClean="0">
                <a:latin typeface="APL385 Unicode" panose="020B0709000202000203" pitchFamily="49" charset="0"/>
              </a:rPr>
              <a:t>abc</a:t>
            </a:r>
            <a:r>
              <a:rPr lang="en-GB" sz="3200" dirty="0">
                <a:latin typeface="APL385 Unicode" panose="020B0709000202000203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16071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improvements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⌊0.5+</a:t>
            </a:r>
            <a:r>
              <a:rPr lang="en-GB" dirty="0" smtClean="0">
                <a:latin typeface="APL385 Unicode" panose="020B0709000202000203" pitchFamily="49" charset="0"/>
              </a:rPr>
              <a:t>numArray</a:t>
            </a:r>
            <a:r>
              <a:rPr lang="en-GB" dirty="0" smtClean="0"/>
              <a:t>  is a new idiom</a:t>
            </a:r>
          </a:p>
          <a:p>
            <a:r>
              <a:rPr lang="en-GB" dirty="0" smtClean="0"/>
              <a:t>Many </a:t>
            </a:r>
            <a:r>
              <a:rPr lang="en-GB" dirty="0"/>
              <a:t>Boolean Operations </a:t>
            </a:r>
            <a:r>
              <a:rPr lang="en-GB" dirty="0" smtClean="0"/>
              <a:t>are faster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1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GB" sz="3200" dirty="0" smtClean="0">
                <a:latin typeface="APL385 Unicode" panose="020B0709000202000203" pitchFamily="49" charset="0"/>
              </a:rPr>
              <a:t>   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1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solidFill>
                  <a:srgbClr val="92D050"/>
                </a:solidFill>
                <a:latin typeface="APL385 Unicode" panose="020B0709000202000203" pitchFamily="49" charset="0"/>
              </a:rPr>
              <a:t>2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 (⍴⍤0) </a:t>
            </a: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1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solidFill>
                  <a:srgbClr val="92D050"/>
                </a:solidFill>
                <a:latin typeface="APL385 Unicode" panose="020B0709000202000203" pitchFamily="49" charset="0"/>
              </a:rPr>
              <a:t>2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</a:p>
          <a:p>
            <a:pPr marL="400050" lvl="1" indent="0">
              <a:buNone/>
            </a:pPr>
            <a:r>
              <a:rPr lang="en-GB" sz="32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1</a:t>
            </a: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  <a:latin typeface="APL385 Unicode" panose="020B0709000202000203" pitchFamily="49" charset="0"/>
              </a:rPr>
              <a:t>0 0</a:t>
            </a:r>
          </a:p>
          <a:p>
            <a:pPr marL="400050" lvl="1" indent="0">
              <a:buNone/>
            </a:pPr>
            <a:r>
              <a:rPr lang="en-GB" sz="3200" dirty="0" smtClean="0">
                <a:solidFill>
                  <a:srgbClr val="92D050"/>
                </a:solidFill>
                <a:latin typeface="APL385 Unicode" panose="020B0709000202000203" pitchFamily="49" charset="0"/>
              </a:rPr>
              <a:t>2 2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 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  <a:latin typeface="APL385 Unicode" panose="020B0709000202000203" pitchFamily="49" charset="0"/>
              </a:rPr>
              <a:t>0</a:t>
            </a:r>
          </a:p>
          <a:p>
            <a:pPr marL="400050" lvl="1" indent="0">
              <a:buNone/>
            </a:pPr>
            <a:r>
              <a:rPr lang="en-GB" sz="3200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3 3 3</a:t>
            </a:r>
          </a:p>
          <a:p>
            <a:pPr marL="400050" lvl="1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5064968"/>
            <a:ext cx="4139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 </a:t>
            </a:r>
            <a:r>
              <a:rPr lang="en-GB" sz="3200" dirty="0">
                <a:latin typeface="APL385 Unicode" panose="020B0709000202000203" pitchFamily="49" charset="0"/>
              </a:rPr>
              <a:t>↑ 1 2 3 ⍴¨ 1 2 3</a:t>
            </a:r>
          </a:p>
        </p:txBody>
      </p:sp>
    </p:spTree>
    <p:extLst>
      <p:ext uri="{BB962C8B-B14F-4D97-AF65-F5344CB8AC3E}">
        <p14:creationId xmlns:p14="http://schemas.microsoft.com/office/powerpoint/2010/main" val="420448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 Examples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484784"/>
            <a:ext cx="8136904" cy="483209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lvl="1"/>
            <a:r>
              <a:rPr lang="en-GB" sz="2800" dirty="0" smtClean="0"/>
              <a:t>	</a:t>
            </a:r>
            <a:r>
              <a:rPr lang="en-GB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Recreate a structure with same shape</a:t>
            </a:r>
          </a:p>
          <a:p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	Instead of doing</a:t>
            </a:r>
          </a:p>
          <a:p>
            <a:r>
              <a:rPr lang="en-GB" sz="2800" dirty="0">
                <a:latin typeface="APL385 Unicode" panose="020B0709000202000203" pitchFamily="49" charset="0"/>
              </a:rPr>
              <a:t>	</a:t>
            </a:r>
            <a:r>
              <a:rPr lang="en-GB" sz="2800" dirty="0" smtClean="0">
                <a:latin typeface="APL385 Unicode" panose="020B0709000202000203" pitchFamily="49" charset="0"/>
              </a:rPr>
              <a:t>((¯</a:t>
            </a:r>
            <a:r>
              <a:rPr lang="en-GB" sz="2800" dirty="0">
                <a:latin typeface="APL385 Unicode" panose="020B0709000202000203" pitchFamily="49" charset="0"/>
              </a:rPr>
              <a:t>1↓⍴cm),⍴t)⍴t←</a:t>
            </a:r>
            <a:r>
              <a:rPr lang="en-GB" sz="2800" dirty="0" smtClean="0">
                <a:latin typeface="APL385 Unicode" panose="020B0709000202000203" pitchFamily="49" charset="0"/>
              </a:rPr>
              <a:t>'</a:t>
            </a:r>
            <a:r>
              <a:rPr lang="en-GB" sz="2800" dirty="0" err="1" smtClean="0">
                <a:latin typeface="APL385 Unicode" panose="020B0709000202000203" pitchFamily="49" charset="0"/>
              </a:rPr>
              <a:t>abc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 err="1" smtClean="0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smtClean="0"/>
              <a:t>	</a:t>
            </a:r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Do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    cm </a:t>
            </a:r>
            <a:r>
              <a:rPr lang="en-GB" sz="2800" dirty="0">
                <a:latin typeface="APL385 Unicode" panose="020B0709000202000203" pitchFamily="49" charset="0"/>
              </a:rPr>
              <a:t>(⊢⍤1) '</a:t>
            </a:r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  <a:p>
            <a:r>
              <a:rPr lang="en-GB" sz="2800" dirty="0" err="1">
                <a:latin typeface="APL385 Unicode" panose="020B0709000202000203" pitchFamily="49" charset="0"/>
              </a:rPr>
              <a:t>abc</a:t>
            </a:r>
            <a:endParaRPr lang="en-GB" sz="28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67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Rank </a:t>
            </a:r>
            <a:r>
              <a:rPr lang="en-GB" dirty="0" smtClean="0"/>
              <a:t>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579296" cy="42813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Matrix inverse is limited to matrices.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</a:t>
            </a:r>
            <a:r>
              <a:rPr lang="en-GB" dirty="0" smtClean="0">
                <a:latin typeface="APL385 Unicode" panose="020B0709000202000203" pitchFamily="49" charset="0"/>
              </a:rPr>
              <a:t>⍴ fa</a:t>
            </a:r>
            <a:r>
              <a:rPr lang="en-GB" dirty="0">
                <a:latin typeface="APL385 Unicode" panose="020B0709000202000203" pitchFamily="49" charset="0"/>
              </a:rPr>
              <a:t>←</a:t>
            </a:r>
            <a:r>
              <a:rPr lang="en-GB" dirty="0" smtClean="0">
                <a:latin typeface="APL385 Unicode" panose="020B0709000202000203" pitchFamily="49" charset="0"/>
              </a:rPr>
              <a:t>÷ 10  20 ∘.+ iv ∘.+ iv← ⍳</a:t>
            </a:r>
            <a:r>
              <a:rPr lang="en-GB" dirty="0">
                <a:latin typeface="APL385 Unicode" panose="020B0709000202000203" pitchFamily="49" charset="0"/>
              </a:rPr>
              <a:t>4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2 </a:t>
            </a:r>
            <a:r>
              <a:rPr lang="en-GB" dirty="0" smtClean="0">
                <a:latin typeface="APL385 Unicode" panose="020B0709000202000203" pitchFamily="49" charset="0"/>
              </a:rPr>
              <a:t>4 4 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</a:t>
            </a:r>
            <a:r>
              <a:rPr lang="en-GB" dirty="0" smtClean="0">
                <a:latin typeface="APL385 Unicode" panose="020B0709000202000203" pitchFamily="49" charset="0"/>
              </a:rPr>
              <a:t>⌹ fa  ⍝ doesn’t work on 2&lt;⍴⍴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RANK ERROR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 ⍴ r← ↑ ⌹¨ ⊂</a:t>
            </a:r>
            <a:r>
              <a:rPr lang="en-GB" dirty="0">
                <a:latin typeface="APL385 Unicode" panose="020B0709000202000203" pitchFamily="49" charset="0"/>
              </a:rPr>
              <a:t>[2 3</a:t>
            </a:r>
            <a:r>
              <a:rPr lang="en-GB" dirty="0" smtClean="0">
                <a:latin typeface="APL385 Unicode" panose="020B0709000202000203" pitchFamily="49" charset="0"/>
              </a:rPr>
              <a:t>] fa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2 </a:t>
            </a:r>
            <a:r>
              <a:rPr lang="en-GB" dirty="0" smtClean="0">
                <a:latin typeface="APL385 Unicode" panose="020B0709000202000203" pitchFamily="49" charset="0"/>
              </a:rPr>
              <a:t>4 </a:t>
            </a:r>
            <a:r>
              <a:rPr lang="en-GB" dirty="0">
                <a:latin typeface="APL385 Unicode" panose="020B0709000202000203" pitchFamily="49" charset="0"/>
              </a:rPr>
              <a:t>4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</a:t>
            </a:r>
            <a:r>
              <a:rPr lang="en-GB" dirty="0" smtClean="0">
                <a:latin typeface="APL385 Unicode" panose="020B0709000202000203" pitchFamily="49" charset="0"/>
              </a:rPr>
              <a:t>r ≡ (⌹⍤2) fa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98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Rank: reassemble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Like Mix: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</a:t>
            </a:r>
            <a:r>
              <a:rPr lang="en-GB" dirty="0" smtClean="0">
                <a:latin typeface="APL385 Unicode" panose="020B0709000202000203" pitchFamily="49" charset="0"/>
              </a:rPr>
              <a:t>↑ </a:t>
            </a:r>
            <a:r>
              <a:rPr lang="en-GB" dirty="0">
                <a:latin typeface="APL385 Unicode" panose="020B0709000202000203" pitchFamily="49" charset="0"/>
              </a:rPr>
              <a:t>(</a:t>
            </a:r>
            <a:r>
              <a:rPr lang="en-GB" dirty="0">
                <a:solidFill>
                  <a:srgbClr val="00B050"/>
                </a:solidFill>
                <a:latin typeface="APL385 Unicode" panose="020B0709000202000203" pitchFamily="49" charset="0"/>
              </a:rPr>
              <a:t>1 2 3</a:t>
            </a:r>
            <a:r>
              <a:rPr lang="en-GB" dirty="0">
                <a:latin typeface="APL385 Unicode" panose="020B0709000202000203" pitchFamily="49" charset="0"/>
              </a:rPr>
              <a:t>) (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2 2⍴5</a:t>
            </a:r>
            <a:r>
              <a:rPr lang="en-GB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1 2 3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0 0 0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GB" dirty="0">
                <a:solidFill>
                  <a:srgbClr val="FFC000"/>
                </a:solidFill>
              </a:rPr>
              <a:t>5 5 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0</a:t>
            </a: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5 5 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0</a:t>
            </a:r>
            <a:r>
              <a:rPr lang="en-GB" dirty="0"/>
              <a:t> 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78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Rank: reassemble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Like Mix:</a:t>
            </a:r>
          </a:p>
          <a:p>
            <a:pPr marL="0" indent="0">
              <a:buNone/>
            </a:pPr>
            <a:r>
              <a:rPr lang="en-GB" dirty="0"/>
              <a:t> 	</a:t>
            </a:r>
            <a:r>
              <a:rPr lang="en-GB" dirty="0" err="1" smtClean="0">
                <a:latin typeface="APL385 Unicode" panose="020B0709000202000203" pitchFamily="49" charset="0"/>
              </a:rPr>
              <a:t>ia</a:t>
            </a:r>
            <a:r>
              <a:rPr lang="en-GB" dirty="0" smtClean="0">
                <a:latin typeface="APL385 Unicode" panose="020B0709000202000203" pitchFamily="49" charset="0"/>
              </a:rPr>
              <a:t> ←   ↑   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(1 2 3) (2 2⍴5)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	</a:t>
            </a:r>
            <a:r>
              <a:rPr lang="en-GB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ia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 ≡ (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⊃⍤0) (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1 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2 3) (2 2⍴5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PL385 Unicode" panose="020B0709000202000203" pitchFamily="49" charset="0"/>
              </a:rPr>
              <a:t>1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71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Key solves problems related to a common situation.</a:t>
            </a:r>
          </a:p>
          <a:p>
            <a:pPr marL="0" indent="0">
              <a:buNone/>
            </a:pPr>
            <a:r>
              <a:rPr lang="en-GB" dirty="0" smtClean="0"/>
              <a:t>When we want to apply a function to items of the same nature.</a:t>
            </a:r>
          </a:p>
          <a:p>
            <a:pPr marL="0" indent="0">
              <a:buNone/>
            </a:pPr>
            <a:r>
              <a:rPr lang="en-GB" smtClean="0"/>
              <a:t>For ex </a:t>
            </a:r>
            <a:r>
              <a:rPr lang="en-GB" dirty="0" smtClean="0"/>
              <a:t>we want to know the indices of each unique names in a group or the sum of their associated scores, etc.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27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names    ⍝ 12, some repeat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700" dirty="0">
                <a:latin typeface="APL385 Unicode" panose="020B0709000202000203" pitchFamily="49" charset="0"/>
              </a:rPr>
              <a:t> </a:t>
            </a:r>
            <a:r>
              <a:rPr lang="en-GB" sz="1700" b="1" dirty="0">
                <a:solidFill>
                  <a:srgbClr val="00B050"/>
                </a:solidFill>
                <a:latin typeface="APL385 Unicode" panose="020B0709000202000203" pitchFamily="49" charset="0"/>
              </a:rPr>
              <a:t>Pete  </a:t>
            </a:r>
            <a:r>
              <a:rPr lang="en-GB" sz="1700" b="1" dirty="0">
                <a:solidFill>
                  <a:srgbClr val="FFC000"/>
                </a:solidFill>
                <a:latin typeface="APL385 Unicode" panose="020B0709000202000203" pitchFamily="49" charset="0"/>
              </a:rPr>
              <a:t>Jay</a:t>
            </a:r>
            <a:r>
              <a:rPr lang="en-GB" sz="1700" b="1" dirty="0">
                <a:solidFill>
                  <a:srgbClr val="00B050"/>
                </a:solidFill>
                <a:latin typeface="APL385 Unicode" panose="020B0709000202000203" pitchFamily="49" charset="0"/>
              </a:rPr>
              <a:t>  </a:t>
            </a:r>
            <a:r>
              <a:rPr lang="en-GB" sz="1700" b="1" dirty="0">
                <a:solidFill>
                  <a:srgbClr val="FF0000"/>
                </a:solidFill>
                <a:latin typeface="APL385 Unicode" panose="020B0709000202000203" pitchFamily="49" charset="0"/>
              </a:rPr>
              <a:t>Bob</a:t>
            </a:r>
            <a:r>
              <a:rPr lang="en-GB" sz="1700" b="1" dirty="0">
                <a:solidFill>
                  <a:srgbClr val="00B050"/>
                </a:solidFill>
                <a:latin typeface="APL385 Unicode" panose="020B0709000202000203" pitchFamily="49" charset="0"/>
              </a:rPr>
              <a:t>  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  </a:t>
            </a:r>
            <a:r>
              <a:rPr lang="en-GB" sz="1700" b="1" dirty="0" err="1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  Jay  </a:t>
            </a:r>
            <a:r>
              <a:rPr lang="en-GB" sz="1700" b="1" dirty="0">
                <a:solidFill>
                  <a:srgbClr val="002060"/>
                </a:solidFill>
                <a:latin typeface="APL385 Unicode" panose="020B0709000202000203" pitchFamily="49" charset="0"/>
              </a:rPr>
              <a:t>Jim</a:t>
            </a:r>
            <a:r>
              <a:rPr lang="en-GB" sz="1700" b="1" dirty="0">
                <a:latin typeface="APL385 Unicode" panose="020B0709000202000203" pitchFamily="49" charset="0"/>
              </a:rPr>
              <a:t>  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  </a:t>
            </a:r>
            <a:r>
              <a:rPr lang="en-GB" sz="1700" b="1" dirty="0" err="1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  Jim  Pete  </a:t>
            </a:r>
            <a:r>
              <a:rPr lang="en-GB" sz="1700" b="1" dirty="0" err="1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Pete</a:t>
            </a:r>
            <a:r>
              <a:rPr lang="en-GB" sz="1700" b="1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 </a:t>
            </a:r>
            <a:endParaRPr lang="en-GB" sz="1700" b="1" dirty="0" smtClean="0">
              <a:solidFill>
                <a:schemeClr val="bg1">
                  <a:lumMod val="50000"/>
                </a:schemeClr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	(∪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r>
              <a:rPr lang="fr-FR" dirty="0" smtClean="0">
                <a:latin typeface="APL385 Unicode" panose="020B0709000202000203" pitchFamily="49" charset="0"/>
              </a:rPr>
              <a:t>) ∘</a:t>
            </a:r>
            <a:r>
              <a:rPr lang="fr-FR" dirty="0">
                <a:latin typeface="APL385 Unicode" panose="020B0709000202000203" pitchFamily="49" charset="0"/>
              </a:rPr>
              <a:t>.</a:t>
            </a:r>
            <a:r>
              <a:rPr lang="fr-FR" dirty="0" smtClean="0">
                <a:latin typeface="APL385 Unicode" panose="020B0709000202000203" pitchFamily="49" charset="0"/>
              </a:rPr>
              <a:t>≡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endParaRPr lang="fr-FR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B050"/>
                </a:solidFill>
                <a:latin typeface="APL385 Unicode" panose="020B0709000202000203" pitchFamily="49" charset="0"/>
              </a:rPr>
              <a:t>1 0 0 1 1 0 0 1 1 0 1 </a:t>
            </a:r>
            <a:r>
              <a:rPr lang="fr-FR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    ⍝ 6 Pete</a:t>
            </a:r>
            <a:endParaRPr lang="fr-FR" dirty="0">
              <a:solidFill>
                <a:srgbClr val="00B05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FFC000"/>
                </a:solidFill>
                <a:latin typeface="APL385 Unicode" panose="020B0709000202000203" pitchFamily="49" charset="0"/>
              </a:rPr>
              <a:t>0 1 0 0 0 1 0 0 0 0 0 </a:t>
            </a:r>
            <a:r>
              <a:rPr lang="fr-FR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0    ⍝ 2 Jay</a:t>
            </a:r>
            <a:endParaRPr lang="fr-FR" dirty="0">
              <a:solidFill>
                <a:srgbClr val="FFC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  <a:latin typeface="APL385 Unicode" panose="020B0709000202000203" pitchFamily="49" charset="0"/>
              </a:rPr>
              <a:t>0 0 1 0 0 0 0 0 0 0 0 </a:t>
            </a:r>
            <a:r>
              <a:rPr lang="fr-FR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0    ⍝ 1 Bob</a:t>
            </a:r>
            <a:endParaRPr lang="fr-FR" dirty="0">
              <a:solidFill>
                <a:srgbClr val="FF000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2060"/>
                </a:solidFill>
                <a:latin typeface="APL385 Unicode" panose="020B0709000202000203" pitchFamily="49" charset="0"/>
              </a:rPr>
              <a:t>0 0 0 0 0 0 1 0 0 1 0 </a:t>
            </a:r>
            <a:r>
              <a:rPr lang="fr-FR" dirty="0" smtClean="0">
                <a:solidFill>
                  <a:srgbClr val="002060"/>
                </a:solidFill>
                <a:latin typeface="APL385 Unicode" panose="020B0709000202000203" pitchFamily="49" charset="0"/>
              </a:rPr>
              <a:t>0    </a:t>
            </a:r>
            <a:r>
              <a:rPr lang="en-GB" dirty="0" smtClean="0">
                <a:solidFill>
                  <a:srgbClr val="002060"/>
                </a:solidFill>
                <a:latin typeface="APL385 Unicode" panose="020B0709000202000203" pitchFamily="49" charset="0"/>
              </a:rPr>
              <a:t>⍝ </a:t>
            </a:r>
            <a:r>
              <a:rPr lang="fr-FR" dirty="0" smtClean="0">
                <a:solidFill>
                  <a:srgbClr val="002060"/>
                </a:solidFill>
                <a:latin typeface="APL385 Unicode" panose="020B0709000202000203" pitchFamily="49" charset="0"/>
              </a:rPr>
              <a:t>2 Jim</a:t>
            </a:r>
            <a:endParaRPr lang="fr-FR" dirty="0">
              <a:solidFill>
                <a:srgbClr val="002060"/>
              </a:solidFill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	scores</a:t>
            </a:r>
            <a:endParaRPr lang="fr-FR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B050"/>
                </a:solidFill>
                <a:latin typeface="APL385 Unicode" panose="020B0709000202000203" pitchFamily="49" charset="0"/>
              </a:rPr>
              <a:t>66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FFC000"/>
                </a:solidFill>
                <a:latin typeface="APL385 Unicode" panose="020B0709000202000203" pitchFamily="49" charset="0"/>
              </a:rPr>
              <a:t>75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FF0000"/>
                </a:solidFill>
                <a:latin typeface="APL385 Unicode" panose="020B0709000202000203" pitchFamily="49" charset="0"/>
              </a:rPr>
              <a:t>71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00B050"/>
                </a:solidFill>
                <a:latin typeface="APL385 Unicode" panose="020B0709000202000203" pitchFamily="49" charset="0"/>
              </a:rPr>
              <a:t>100 22 </a:t>
            </a:r>
            <a:r>
              <a:rPr lang="fr-FR" dirty="0">
                <a:solidFill>
                  <a:srgbClr val="FFC000"/>
                </a:solidFill>
                <a:latin typeface="APL385 Unicode" panose="020B0709000202000203" pitchFamily="49" charset="0"/>
              </a:rPr>
              <a:t>10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002060"/>
                </a:solidFill>
                <a:latin typeface="APL385 Unicode" panose="020B0709000202000203" pitchFamily="49" charset="0"/>
              </a:rPr>
              <a:t>67</a:t>
            </a:r>
            <a:r>
              <a:rPr lang="fr-FR" dirty="0">
                <a:latin typeface="APL385 Unicode" panose="020B0709000202000203" pitchFamily="49" charset="0"/>
              </a:rPr>
              <a:t> </a:t>
            </a:r>
            <a:r>
              <a:rPr lang="fr-FR" dirty="0">
                <a:solidFill>
                  <a:srgbClr val="00B050"/>
                </a:solidFill>
                <a:latin typeface="APL385 Unicode" panose="020B0709000202000203" pitchFamily="49" charset="0"/>
              </a:rPr>
              <a:t>77 55 </a:t>
            </a:r>
            <a:r>
              <a:rPr lang="fr-FR" dirty="0" smtClean="0">
                <a:solidFill>
                  <a:srgbClr val="002060"/>
                </a:solidFill>
                <a:latin typeface="APL385 Unicode" panose="020B0709000202000203" pitchFamily="49" charset="0"/>
              </a:rPr>
              <a:t>42</a:t>
            </a:r>
            <a:r>
              <a:rPr lang="fr-FR" dirty="0" smtClean="0">
                <a:latin typeface="APL385 Unicode" panose="020B0709000202000203" pitchFamily="49" charset="0"/>
              </a:rPr>
              <a:t> </a:t>
            </a:r>
            <a:r>
              <a:rPr lang="fr-FR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1 78</a:t>
            </a:r>
            <a:endParaRPr lang="en-GB" dirty="0">
              <a:solidFill>
                <a:srgbClr val="00B050"/>
              </a:solidFill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624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	b</a:t>
            </a:r>
            <a:r>
              <a:rPr lang="fr-FR" dirty="0" smtClean="0">
                <a:latin typeface="APL385 Unicode" panose="020B0709000202000203" pitchFamily="49" charset="0"/>
              </a:rPr>
              <a:t>← ↓ (∪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r>
              <a:rPr lang="fr-FR" dirty="0" smtClean="0">
                <a:latin typeface="APL385 Unicode" panose="020B0709000202000203" pitchFamily="49" charset="0"/>
              </a:rPr>
              <a:t>) ∘</a:t>
            </a:r>
            <a:r>
              <a:rPr lang="fr-FR" dirty="0">
                <a:latin typeface="APL385 Unicode" panose="020B0709000202000203" pitchFamily="49" charset="0"/>
              </a:rPr>
              <a:t>.</a:t>
            </a:r>
            <a:r>
              <a:rPr lang="fr-FR" dirty="0" smtClean="0">
                <a:latin typeface="APL385 Unicode" panose="020B0709000202000203" pitchFamily="49" charset="0"/>
              </a:rPr>
              <a:t>≡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endParaRPr lang="fr-FR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	]</a:t>
            </a:r>
            <a:r>
              <a:rPr lang="en-GB" dirty="0" err="1">
                <a:latin typeface="APL385 Unicode" panose="020B0709000202000203" pitchFamily="49" charset="0"/>
              </a:rPr>
              <a:t>disp</a:t>
            </a:r>
            <a:r>
              <a:rPr lang="en-GB" dirty="0">
                <a:latin typeface="APL385 Unicode" panose="020B0709000202000203" pitchFamily="49" charset="0"/>
              </a:rPr>
              <a:t> b/¨⊂⍳12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┌→──────────────┬───┬─┬────┐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│1 4 5 8 9 11 12│2 6│3│7 10│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latin typeface="APL385 Unicode" panose="020B0709000202000203" pitchFamily="49" charset="0"/>
              </a:rPr>
              <a:t>└~─────────────→┴~─→┴→┴~──→┘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	+/¨</a:t>
            </a:r>
            <a:r>
              <a:rPr lang="en-GB" dirty="0">
                <a:latin typeface="APL385 Unicode" panose="020B0709000202000203" pitchFamily="49" charset="0"/>
              </a:rPr>
              <a:t>b/¨⊂scores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399 85 71 109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55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	]</a:t>
            </a:r>
            <a:r>
              <a:rPr lang="fr-FR" dirty="0" err="1">
                <a:latin typeface="APL385 Unicode" panose="020B0709000202000203" pitchFamily="49" charset="0"/>
              </a:rPr>
              <a:t>disp</a:t>
            </a:r>
            <a:r>
              <a:rPr lang="fr-FR" dirty="0">
                <a:latin typeface="APL385 Unicode" panose="020B0709000202000203" pitchFamily="49" charset="0"/>
              </a:rPr>
              <a:t> {⊂⍵}</a:t>
            </a:r>
            <a:r>
              <a:rPr lang="fr-FR" dirty="0" smtClean="0">
                <a:latin typeface="APL385 Unicode" panose="020B0709000202000203" pitchFamily="49" charset="0"/>
              </a:rPr>
              <a:t>⌸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endParaRPr lang="fr-FR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dirty="0">
                <a:latin typeface="APL385 Unicode" panose="020B0709000202000203" pitchFamily="49" charset="0"/>
              </a:rPr>
              <a:t>┌→──────────────┬───┬─┬────┐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>
                <a:latin typeface="APL385 Unicode" panose="020B0709000202000203" pitchFamily="49" charset="0"/>
              </a:rPr>
              <a:t>│1 4 5 8 9 11 12│2 6│3│7 10│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>
                <a:latin typeface="APL385 Unicode" panose="020B0709000202000203" pitchFamily="49" charset="0"/>
              </a:rPr>
              <a:t>└~─────────────→┴~─→┴→┴~──→┘</a:t>
            </a: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	 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r>
              <a:rPr lang="fr-FR" dirty="0" smtClean="0">
                <a:latin typeface="APL385 Unicode" panose="020B0709000202000203" pitchFamily="49" charset="0"/>
              </a:rPr>
              <a:t> {+/⍵}⌸ scores</a:t>
            </a: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399 </a:t>
            </a:r>
            <a:r>
              <a:rPr lang="fr-FR" dirty="0">
                <a:latin typeface="APL385 Unicode" panose="020B0709000202000203" pitchFamily="49" charset="0"/>
              </a:rPr>
              <a:t>85 71 109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08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	 </a:t>
            </a:r>
            <a:r>
              <a:rPr lang="fr-FR" dirty="0" smtClean="0">
                <a:latin typeface="APL385 Unicode" panose="020B0709000202000203" pitchFamily="49" charset="0"/>
              </a:rPr>
              <a:t>⍴ ⎕← </a:t>
            </a:r>
            <a:r>
              <a:rPr lang="fr-FR" dirty="0">
                <a:latin typeface="APL385 Unicode" panose="020B0709000202000203" pitchFamily="49" charset="0"/>
              </a:rPr>
              <a:t>{⍺ ⍵}⌸ </a:t>
            </a:r>
            <a:r>
              <a:rPr lang="fr-FR" dirty="0" err="1">
                <a:latin typeface="APL385 Unicode" panose="020B0709000202000203" pitchFamily="49" charset="0"/>
              </a:rPr>
              <a:t>names</a:t>
            </a:r>
            <a:endParaRPr lang="fr-FR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  Pete   1 4 5 8 9 11 12 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  Jay    2 6             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  Bob    3               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  Jim    7 </a:t>
            </a:r>
            <a:r>
              <a:rPr lang="fr-FR" dirty="0" smtClean="0">
                <a:latin typeface="APL385 Unicode" panose="020B0709000202000203" pitchFamily="49" charset="0"/>
              </a:rPr>
              <a:t>10</a:t>
            </a: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4 2 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improvements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281339"/>
          </a:xfrm>
        </p:spPr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^.=, +.= (</a:t>
            </a:r>
            <a:r>
              <a:rPr lang="en-GB" dirty="0" err="1" smtClean="0">
                <a:latin typeface="APL385 Unicode" panose="020B0709000202000203" pitchFamily="49" charset="0"/>
              </a:rPr>
              <a:t>ints</a:t>
            </a:r>
            <a:r>
              <a:rPr lang="en-GB" dirty="0" smtClean="0">
                <a:latin typeface="APL385 Unicode" panose="020B0709000202000203" pitchFamily="49" charset="0"/>
              </a:rPr>
              <a:t>)</a:t>
            </a:r>
          </a:p>
          <a:p>
            <a:r>
              <a:rPr lang="en-GB" dirty="0">
                <a:latin typeface="APL385 Unicode" panose="020B0709000202000203" pitchFamily="49" charset="0"/>
              </a:rPr>
              <a:t>b⊂[⎕</a:t>
            </a:r>
            <a:r>
              <a:rPr lang="en-GB" dirty="0" err="1" smtClean="0">
                <a:latin typeface="APL385 Unicode" panose="020B0709000202000203" pitchFamily="49" charset="0"/>
              </a:rPr>
              <a:t>io</a:t>
            </a:r>
            <a:r>
              <a:rPr lang="en-GB" dirty="0" smtClean="0">
                <a:latin typeface="APL385 Unicode" panose="020B0709000202000203" pitchFamily="49" charset="0"/>
              </a:rPr>
              <a:t>]x</a:t>
            </a:r>
          </a:p>
          <a:p>
            <a:r>
              <a:rPr lang="en-GB" dirty="0" err="1">
                <a:latin typeface="APL385 Unicode" panose="020B0709000202000203" pitchFamily="49" charset="0"/>
              </a:rPr>
              <a:t>s⍴</a:t>
            </a:r>
            <a:r>
              <a:rPr lang="en-GB" dirty="0" err="1" smtClean="0">
                <a:latin typeface="APL385 Unicode" panose="020B0709000202000203" pitchFamily="49" charset="0"/>
              </a:rPr>
              <a:t>x</a:t>
            </a:r>
            <a:r>
              <a:rPr lang="en-GB" dirty="0" smtClean="0">
                <a:latin typeface="APL385 Unicode" panose="020B0709000202000203" pitchFamily="49" charset="0"/>
              </a:rPr>
              <a:t> (non pointer)</a:t>
            </a:r>
          </a:p>
          <a:p>
            <a:r>
              <a:rPr lang="en-GB" dirty="0">
                <a:latin typeface="APL385 Unicode" panose="020B0709000202000203" pitchFamily="49" charset="0"/>
              </a:rPr>
              <a:t>⍋</a:t>
            </a:r>
            <a:r>
              <a:rPr lang="en-GB" dirty="0" smtClean="0">
                <a:latin typeface="APL385 Unicode" panose="020B0709000202000203" pitchFamily="49" charset="0"/>
              </a:rPr>
              <a:t>b (bool or 1 byte items)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+/ (</a:t>
            </a:r>
            <a:r>
              <a:rPr lang="en-GB" dirty="0" err="1" smtClean="0">
                <a:latin typeface="APL385 Unicode" panose="020B0709000202000203" pitchFamily="49" charset="0"/>
              </a:rPr>
              <a:t>int</a:t>
            </a:r>
            <a:r>
              <a:rPr lang="en-GB" dirty="0" smtClean="0">
                <a:latin typeface="APL385 Unicode" panose="020B0709000202000203" pitchFamily="49" charset="0"/>
              </a:rPr>
              <a:t> vectors), ⌈</a:t>
            </a:r>
            <a:r>
              <a:rPr lang="en-GB" dirty="0">
                <a:latin typeface="APL385 Unicode" panose="020B0709000202000203" pitchFamily="49" charset="0"/>
              </a:rPr>
              <a:t>/ </a:t>
            </a:r>
            <a:r>
              <a:rPr lang="en-GB" dirty="0" smtClean="0">
                <a:latin typeface="APL385 Unicode" panose="020B0709000202000203" pitchFamily="49" charset="0"/>
              </a:rPr>
              <a:t>(vectors)</a:t>
            </a:r>
          </a:p>
          <a:p>
            <a:r>
              <a:rPr lang="en-GB" dirty="0" err="1">
                <a:latin typeface="APL385 Unicode" panose="020B0709000202000203" pitchFamily="49" charset="0"/>
              </a:rPr>
              <a:t>x⍳</a:t>
            </a:r>
            <a:r>
              <a:rPr lang="en-GB" dirty="0" err="1" smtClean="0">
                <a:latin typeface="APL385 Unicode" panose="020B0709000202000203" pitchFamily="49" charset="0"/>
              </a:rPr>
              <a:t>y</a:t>
            </a:r>
            <a:r>
              <a:rPr lang="en-GB" dirty="0" smtClean="0">
                <a:latin typeface="APL385 Unicode" panose="020B0709000202000203" pitchFamily="49" charset="0"/>
              </a:rPr>
              <a:t>, </a:t>
            </a:r>
            <a:r>
              <a:rPr lang="en-GB" dirty="0" err="1">
                <a:latin typeface="APL385 Unicode" panose="020B0709000202000203" pitchFamily="49" charset="0"/>
              </a:rPr>
              <a:t>y</a:t>
            </a:r>
            <a:r>
              <a:rPr lang="en-GB" dirty="0" err="1" smtClean="0">
                <a:latin typeface="APL385 Unicode" panose="020B0709000202000203" pitchFamily="49" charset="0"/>
              </a:rPr>
              <a:t>∊x</a:t>
            </a:r>
            <a:r>
              <a:rPr lang="en-GB" dirty="0" smtClean="0">
                <a:latin typeface="APL385 Unicode" panose="020B0709000202000203" pitchFamily="49" charset="0"/>
              </a:rPr>
              <a:t>, </a:t>
            </a:r>
            <a:r>
              <a:rPr lang="en-GB" dirty="0">
                <a:latin typeface="APL385 Unicode" panose="020B0709000202000203" pitchFamily="49" charset="0"/>
              </a:rPr>
              <a:t>∪</a:t>
            </a:r>
            <a:r>
              <a:rPr lang="en-GB" dirty="0" smtClean="0">
                <a:latin typeface="APL385 Unicode" panose="020B0709000202000203" pitchFamily="49" charset="0"/>
              </a:rPr>
              <a:t>x </a:t>
            </a:r>
            <a:r>
              <a:rPr lang="en-GB" dirty="0" smtClean="0"/>
              <a:t>(4 bytes major cells)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x (</a:t>
            </a:r>
            <a:r>
              <a:rPr lang="en-GB" dirty="0">
                <a:latin typeface="APL385 Unicode" panose="020B0709000202000203" pitchFamily="49" charset="0"/>
              </a:rPr>
              <a:t>8⌶</a:t>
            </a:r>
            <a:r>
              <a:rPr lang="en-GB" dirty="0" smtClean="0">
                <a:latin typeface="APL385 Unicode" panose="020B0709000202000203" pitchFamily="49" charset="0"/>
              </a:rPr>
              <a:t>) y</a:t>
            </a:r>
          </a:p>
          <a:p>
            <a:pPr marL="0" indent="0">
              <a:buNone/>
            </a:pPr>
            <a:r>
              <a:rPr lang="en-GB" dirty="0" smtClean="0"/>
              <a:t>		</a:t>
            </a:r>
            <a:r>
              <a:rPr lang="en-GB" dirty="0"/>
              <a:t>	</a:t>
            </a:r>
            <a:r>
              <a:rPr lang="en-GB" dirty="0" smtClean="0"/>
              <a:t>And many more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6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Example:</a:t>
            </a:r>
          </a:p>
          <a:p>
            <a:pPr marL="0" indent="0">
              <a:buNone/>
            </a:pPr>
            <a:r>
              <a:rPr lang="fr-FR" dirty="0">
                <a:latin typeface="APL385 Unicode" panose="020B0709000202000203" pitchFamily="49" charset="0"/>
              </a:rPr>
              <a:t>	</a:t>
            </a:r>
            <a:r>
              <a:rPr lang="fr-FR" dirty="0" err="1" smtClean="0">
                <a:latin typeface="APL385 Unicode" panose="020B0709000202000203" pitchFamily="49" charset="0"/>
              </a:rPr>
              <a:t>avg</a:t>
            </a:r>
            <a:r>
              <a:rPr lang="fr-FR" dirty="0" smtClean="0">
                <a:latin typeface="APL385 Unicode" panose="020B0709000202000203" pitchFamily="49" charset="0"/>
              </a:rPr>
              <a:t> ← +⌿ ÷ ≢  ⍝ a train</a:t>
            </a:r>
          </a:p>
          <a:p>
            <a:pPr marL="0" indent="0">
              <a:buNone/>
            </a:pPr>
            <a:r>
              <a:rPr lang="fr-FR" dirty="0" smtClean="0">
                <a:latin typeface="APL385 Unicode" panose="020B0709000202000203" pitchFamily="49" charset="0"/>
              </a:rPr>
              <a:t>	</a:t>
            </a:r>
            <a:r>
              <a:rPr lang="fr-FR" dirty="0" err="1" smtClean="0">
                <a:latin typeface="APL385 Unicode" panose="020B0709000202000203" pitchFamily="49" charset="0"/>
              </a:rPr>
              <a:t>names</a:t>
            </a:r>
            <a:r>
              <a:rPr lang="fr-FR" dirty="0" smtClean="0">
                <a:latin typeface="APL385 Unicode" panose="020B0709000202000203" pitchFamily="49" charset="0"/>
              </a:rPr>
              <a:t> {</a:t>
            </a:r>
            <a:r>
              <a:rPr lang="fr-FR" dirty="0" err="1" smtClean="0">
                <a:latin typeface="APL385 Unicode" panose="020B0709000202000203" pitchFamily="49" charset="0"/>
              </a:rPr>
              <a:t>avg</a:t>
            </a:r>
            <a:r>
              <a:rPr lang="fr-FR" dirty="0" smtClean="0">
                <a:latin typeface="APL385 Unicode" panose="020B0709000202000203" pitchFamily="49" charset="0"/>
              </a:rPr>
              <a:t> ⍵</a:t>
            </a:r>
            <a:r>
              <a:rPr lang="fr-FR" dirty="0">
                <a:latin typeface="APL385 Unicode" panose="020B0709000202000203" pitchFamily="49" charset="0"/>
              </a:rPr>
              <a:t>}⌸ scores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57 42.5 71 </a:t>
            </a:r>
            <a:r>
              <a:rPr lang="en-GB" dirty="0" smtClean="0">
                <a:latin typeface="APL385 Unicode" panose="020B0709000202000203" pitchFamily="49" charset="0"/>
              </a:rPr>
              <a:t>54.5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75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monadic definition of key is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array F </a:t>
            </a:r>
            <a:r>
              <a:rPr lang="fr-FR" dirty="0">
                <a:latin typeface="APL385 Unicode" panose="020B0709000202000203" pitchFamily="49" charset="0"/>
              </a:rPr>
              <a:t>⌸</a:t>
            </a:r>
            <a:r>
              <a:rPr lang="en-GB" dirty="0" smtClean="0">
                <a:latin typeface="APL385 Unicode" panose="020B0709000202000203" pitchFamily="49" charset="0"/>
              </a:rPr>
              <a:t> ⍳≢array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/>
              <a:t>This is the same as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      </a:t>
            </a:r>
            <a:r>
              <a:rPr lang="en-GB" dirty="0">
                <a:latin typeface="APL385 Unicode" panose="020B0709000202000203" pitchFamily="49" charset="0"/>
              </a:rPr>
              <a:t>F </a:t>
            </a:r>
            <a:r>
              <a:rPr lang="fr-FR" dirty="0">
                <a:latin typeface="APL385 Unicode" panose="020B0709000202000203" pitchFamily="49" charset="0"/>
              </a:rPr>
              <a:t>⌸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array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54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Optimised cases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GB" dirty="0">
                <a:latin typeface="APL385 Unicode" panose="020B0709000202000203" pitchFamily="49" charset="0"/>
              </a:rPr>
              <a:t>{⍺,≢⍵}</a:t>
            </a:r>
            <a:r>
              <a:rPr lang="en-GB" dirty="0" smtClean="0">
                <a:latin typeface="APL385 Unicode" panose="020B0709000202000203" pitchFamily="49" charset="0"/>
              </a:rPr>
              <a:t>⌸ (⍺ </a:t>
            </a:r>
            <a:r>
              <a:rPr lang="en-GB" dirty="0" err="1" smtClean="0">
                <a:latin typeface="APL385 Unicode" panose="020B0709000202000203" pitchFamily="49" charset="0"/>
              </a:rPr>
              <a:t>num</a:t>
            </a:r>
            <a:r>
              <a:rPr lang="en-GB" dirty="0">
                <a:latin typeface="APL385 Unicode" panose="020B0709000202000203" pitchFamily="49" charset="0"/>
              </a:rPr>
              <a:t>)</a:t>
            </a:r>
            <a:endParaRPr lang="en-GB" dirty="0" smtClean="0">
              <a:latin typeface="APL385 Unicode" panose="020B0709000202000203" pitchFamily="49" charset="0"/>
            </a:endParaRPr>
          </a:p>
          <a:p>
            <a:r>
              <a:rPr lang="en-GB" dirty="0">
                <a:latin typeface="APL385 Unicode" panose="020B0709000202000203" pitchFamily="49" charset="0"/>
              </a:rPr>
              <a:t>{</a:t>
            </a:r>
            <a:r>
              <a:rPr lang="en-GB" dirty="0" smtClean="0">
                <a:latin typeface="APL385 Unicode" panose="020B0709000202000203" pitchFamily="49" charset="0"/>
              </a:rPr>
              <a:t>⍺ ⍵</a:t>
            </a:r>
            <a:r>
              <a:rPr lang="en-GB" dirty="0">
                <a:latin typeface="APL385 Unicode" panose="020B0709000202000203" pitchFamily="49" charset="0"/>
              </a:rPr>
              <a:t>}</a:t>
            </a:r>
            <a:r>
              <a:rPr lang="en-GB" dirty="0" smtClean="0">
                <a:latin typeface="APL385 Unicode" panose="020B0709000202000203" pitchFamily="49" charset="0"/>
              </a:rPr>
              <a:t>⌸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{</a:t>
            </a:r>
            <a:r>
              <a:rPr lang="en-GB" dirty="0">
                <a:latin typeface="APL385 Unicode" panose="020B0709000202000203" pitchFamily="49" charset="0"/>
              </a:rPr>
              <a:t>⍺(≢∪⍵)}</a:t>
            </a:r>
            <a:r>
              <a:rPr lang="en-GB" dirty="0" smtClean="0">
                <a:latin typeface="APL385 Unicode" panose="020B0709000202000203" pitchFamily="49" charset="0"/>
              </a:rPr>
              <a:t>⌸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{</a:t>
            </a:r>
            <a:r>
              <a:rPr lang="en-GB" dirty="0">
                <a:latin typeface="APL385 Unicode" panose="020B0709000202000203" pitchFamily="49" charset="0"/>
              </a:rPr>
              <a:t>⊂⍵}</a:t>
            </a:r>
            <a:r>
              <a:rPr lang="en-GB" dirty="0" smtClean="0">
                <a:latin typeface="APL385 Unicode" panose="020B0709000202000203" pitchFamily="49" charset="0"/>
              </a:rPr>
              <a:t>⌸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{</a:t>
            </a:r>
            <a:r>
              <a:rPr lang="en-GB" dirty="0">
                <a:latin typeface="APL385 Unicode" panose="020B0709000202000203" pitchFamily="49" charset="0"/>
              </a:rPr>
              <a:t>⍺(≢⍵)}</a:t>
            </a:r>
            <a:r>
              <a:rPr lang="en-GB" dirty="0" smtClean="0">
                <a:latin typeface="APL385 Unicode" panose="020B0709000202000203" pitchFamily="49" charset="0"/>
              </a:rPr>
              <a:t>⌸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{</a:t>
            </a:r>
            <a:r>
              <a:rPr lang="en-GB" dirty="0">
                <a:latin typeface="APL385 Unicode" panose="020B0709000202000203" pitchFamily="49" charset="0"/>
              </a:rPr>
              <a:t>⍺}</a:t>
            </a:r>
            <a:r>
              <a:rPr lang="en-GB" dirty="0" smtClean="0">
                <a:latin typeface="APL385 Unicode" panose="020B0709000202000203" pitchFamily="49" charset="0"/>
              </a:rPr>
              <a:t>⌸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⊣⌸ (∪⍵)</a:t>
            </a:r>
          </a:p>
          <a:p>
            <a:r>
              <a:rPr lang="en-GB" dirty="0">
                <a:latin typeface="APL385 Unicode" panose="020B0709000202000203" pitchFamily="49" charset="0"/>
              </a:rPr>
              <a:t>{≢⍵</a:t>
            </a:r>
            <a:r>
              <a:rPr lang="en-GB" dirty="0" smtClean="0">
                <a:latin typeface="APL385 Unicode" panose="020B0709000202000203" pitchFamily="49" charset="0"/>
              </a:rPr>
              <a:t>}⌸</a:t>
            </a:r>
            <a:r>
              <a:rPr lang="en-GB" dirty="0" smtClean="0"/>
              <a:t> and </a:t>
            </a:r>
            <a:r>
              <a:rPr lang="en-GB" dirty="0" smtClean="0">
                <a:latin typeface="APL385 Unicode" panose="020B0709000202000203" pitchFamily="49" charset="0"/>
              </a:rPr>
              <a:t>⊢∘≢⌸</a:t>
            </a:r>
          </a:p>
          <a:p>
            <a:r>
              <a:rPr lang="en-GB" dirty="0">
                <a:latin typeface="APL385 Unicode" panose="020B0709000202000203" pitchFamily="49" charset="0"/>
              </a:rPr>
              <a:t>{≢∪⍵</a:t>
            </a:r>
            <a:r>
              <a:rPr lang="en-GB" dirty="0" smtClean="0">
                <a:latin typeface="APL385 Unicode" panose="020B0709000202000203" pitchFamily="49" charset="0"/>
              </a:rPr>
              <a:t>}⌸</a:t>
            </a:r>
          </a:p>
          <a:p>
            <a:r>
              <a:rPr lang="en-GB" dirty="0" smtClean="0">
                <a:latin typeface="APL385 Unicode" panose="020B0709000202000203" pitchFamily="49" charset="0"/>
              </a:rPr>
              <a:t>⍳∘1 ≥ or 1 ⍳⍨ &gt; 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62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Dyadic iota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It has been modified to work on “higher rank than vector left argument” arrays.</a:t>
            </a:r>
          </a:p>
          <a:p>
            <a:pPr marL="0" indent="0">
              <a:buNone/>
            </a:pPr>
            <a:r>
              <a:rPr lang="en-GB" sz="2800" dirty="0" smtClean="0"/>
              <a:t>Previously, doing matrix </a:t>
            </a:r>
            <a:r>
              <a:rPr lang="en-GB" sz="2800" b="1" dirty="0" smtClean="0">
                <a:latin typeface="APL385 Unicode" panose="020B0709000202000203" pitchFamily="49" charset="0"/>
              </a:rPr>
              <a:t>⍳</a:t>
            </a:r>
            <a:r>
              <a:rPr lang="en-GB" sz="2800" dirty="0" smtClean="0"/>
              <a:t> anything was a RANK error. Now it is allowed, assuming the LENGTHs match.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    </a:t>
            </a:r>
            <a:endParaRPr lang="en-GB" sz="28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23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Dyadic iota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	cm3 ← </a:t>
            </a:r>
            <a:r>
              <a:rPr lang="en-GB" sz="2800" dirty="0">
                <a:latin typeface="APL385 Unicode" panose="020B0709000202000203" pitchFamily="49" charset="0"/>
              </a:rPr>
              <a:t>4 4 ⍴ </a:t>
            </a:r>
            <a:r>
              <a:rPr lang="en-GB" sz="2800" dirty="0" smtClean="0">
                <a:latin typeface="APL385 Unicode" panose="020B0709000202000203" pitchFamily="49" charset="0"/>
              </a:rPr>
              <a:t>'Jay Bob Jim Pete' </a:t>
            </a: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	</a:t>
            </a:r>
            <a:r>
              <a:rPr lang="en-GB" sz="2800" dirty="0" smtClean="0">
                <a:latin typeface="APL385 Unicode" panose="020B0709000202000203" pitchFamily="49" charset="0"/>
              </a:rPr>
              <a:t>cm3 ⍳ ↑'Dan' 'Bob' 'Pete'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5 2 4</a:t>
            </a:r>
            <a:endParaRPr lang="en-GB" sz="28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92088"/>
          </a:xfrm>
        </p:spPr>
        <p:txBody>
          <a:bodyPr/>
          <a:lstStyle/>
          <a:p>
            <a:r>
              <a:rPr lang="en-GB" dirty="0" smtClean="0"/>
              <a:t>Dyadic iota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X2 ← 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2 6 </a:t>
            </a:r>
            <a:r>
              <a:rPr lang="en-GB" dirty="0" smtClean="0">
                <a:latin typeface="APL385 Unicode" panose="020B0709000202000203" pitchFamily="49" charset="0"/>
              </a:rPr>
              <a:t>⍴ ⍳12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⍴ X3 ← 2 10 </a:t>
            </a:r>
            <a:r>
              <a:rPr lang="en-GB" dirty="0">
                <a:solidFill>
                  <a:srgbClr val="FFC000"/>
                </a:solidFill>
                <a:latin typeface="APL385 Unicode" panose="020B0709000202000203" pitchFamily="49" charset="0"/>
              </a:rPr>
              <a:t>100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1000 ∘.+ X2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4 </a:t>
            </a:r>
            <a:r>
              <a:rPr lang="en-GB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2 6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X3     ⍳    </a:t>
            </a: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100</a:t>
            </a:r>
            <a:r>
              <a:rPr lang="en-GB" dirty="0" smtClean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1</a:t>
            </a:r>
            <a:r>
              <a:rPr lang="en-GB" dirty="0" smtClean="0">
                <a:latin typeface="APL385 Unicode" panose="020B0709000202000203" pitchFamily="49" charset="0"/>
              </a:rPr>
              <a:t> ∘</a:t>
            </a:r>
            <a:r>
              <a:rPr lang="en-GB" dirty="0">
                <a:latin typeface="APL385 Unicode" panose="020B0709000202000203" pitchFamily="49" charset="0"/>
              </a:rPr>
              <a:t>.+ </a:t>
            </a:r>
            <a:r>
              <a:rPr lang="en-GB" dirty="0" smtClean="0">
                <a:latin typeface="APL385 Unicode" panose="020B0709000202000203" pitchFamily="49" charset="0"/>
              </a:rPr>
              <a:t>X2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C000"/>
                </a:solidFill>
                <a:latin typeface="APL385 Unicode" panose="020B0709000202000203" pitchFamily="49" charset="0"/>
              </a:rPr>
              <a:t>3</a:t>
            </a:r>
            <a:r>
              <a:rPr lang="en-GB" dirty="0" smtClean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5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smtClean="0">
                <a:latin typeface="APL385 Unicode" panose="020B0709000202000203" pitchFamily="49" charset="0"/>
              </a:rPr>
              <a:t> ⍴⍴ X3 ⍳ X2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0</a:t>
            </a:r>
          </a:p>
          <a:p>
            <a:pPr marL="0" indent="0">
              <a:buNone/>
            </a:pPr>
            <a:r>
              <a:rPr lang="en-GB" sz="2800" dirty="0"/>
              <a:t>The result of iota is </a:t>
            </a:r>
            <a:r>
              <a:rPr lang="en-GB" sz="2800" dirty="0" smtClean="0"/>
              <a:t>always an </a:t>
            </a:r>
            <a:r>
              <a:rPr lang="en-GB" sz="2800" dirty="0"/>
              <a:t>array of the same shape as </a:t>
            </a:r>
            <a:r>
              <a:rPr lang="en-GB" sz="2800" dirty="0" smtClean="0"/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(-(</a:t>
            </a:r>
            <a:r>
              <a:rPr lang="en-GB" sz="2800" dirty="0">
                <a:latin typeface="APL385 Unicode" panose="020B0709000202000203" pitchFamily="49" charset="0"/>
              </a:rPr>
              <a:t>⍴⍴⍺)-1)↓⍴⍵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38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Dyadic iota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Previously finding names in a matrix was done like this: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	</a:t>
            </a:r>
            <a:r>
              <a:rPr lang="en-GB" dirty="0" smtClean="0">
                <a:latin typeface="APL385 Unicode" panose="020B0709000202000203" pitchFamily="49" charset="0"/>
              </a:rPr>
              <a:t>(↓matrix) ⍳ ↓names</a:t>
            </a:r>
          </a:p>
          <a:p>
            <a:pPr marL="0" indent="0">
              <a:buNone/>
            </a:pPr>
            <a:r>
              <a:rPr lang="en-GB" dirty="0" smtClean="0"/>
              <a:t>Now it can be simply done like this: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matrix ⍳ names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GB" dirty="0" smtClean="0"/>
              <a:t>But </a:t>
            </a:r>
            <a:r>
              <a:rPr lang="en-GB" dirty="0"/>
              <a:t>the last dimensions MUST </a:t>
            </a:r>
            <a:r>
              <a:rPr lang="en-GB" dirty="0" smtClean="0"/>
              <a:t>agree or a LENGTH error will be reported</a:t>
            </a:r>
            <a:endParaRPr lang="en-GB" dirty="0"/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21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Exercises - Choices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Topics</a:t>
            </a:r>
          </a:p>
          <a:p>
            <a:pPr lvl="0"/>
            <a:r>
              <a:rPr lang="en-US" dirty="0" smtClean="0">
                <a:hlinkClick r:id="rId3" action="ppaction://hlinksldjump"/>
              </a:rPr>
              <a:t>parallel features</a:t>
            </a:r>
            <a:r>
              <a:rPr lang="en-US" dirty="0" smtClean="0"/>
              <a:t> (isolates)</a:t>
            </a:r>
            <a:endParaRPr lang="en-GB" dirty="0"/>
          </a:p>
          <a:p>
            <a:pPr lvl="0"/>
            <a:r>
              <a:rPr lang="en-US" dirty="0" smtClean="0">
                <a:hlinkClick r:id="rId4" action="ppaction://hlinksldjump"/>
              </a:rPr>
              <a:t>trains</a:t>
            </a:r>
            <a:r>
              <a:rPr lang="en-US" dirty="0">
                <a:hlinkClick r:id="rId4" action="ppaction://hlinksldjump"/>
              </a:rPr>
              <a:t>, rank and key operators</a:t>
            </a:r>
            <a:r>
              <a:rPr lang="en-US" dirty="0"/>
              <a:t>, tally, index </a:t>
            </a:r>
            <a:r>
              <a:rPr lang="en-US" dirty="0" smtClean="0"/>
              <a:t>of</a:t>
            </a:r>
            <a:endParaRPr lang="en-GB" dirty="0"/>
          </a:p>
          <a:p>
            <a:pPr lvl="0"/>
            <a:r>
              <a:rPr lang="en-US" dirty="0" smtClean="0">
                <a:hlinkClick r:id="rId5" action="ppaction://hlinksldjump"/>
              </a:rPr>
              <a:t>new </a:t>
            </a:r>
            <a:r>
              <a:rPr lang="en-US" dirty="0">
                <a:hlinkClick r:id="rId5" action="ppaction://hlinksldjump"/>
              </a:rPr>
              <a:t>user commands</a:t>
            </a:r>
            <a:r>
              <a:rPr lang="en-US" dirty="0"/>
              <a:t>, changes to the IDE, </a:t>
            </a:r>
            <a:r>
              <a:rPr lang="en-US" dirty="0" smtClean="0"/>
              <a:t>the </a:t>
            </a:r>
            <a:r>
              <a:rPr lang="en-US" dirty="0">
                <a:hlinkClick r:id="rId6" action="ppaction://hlinksldjump"/>
              </a:rPr>
              <a:t>RIDE</a:t>
            </a:r>
            <a:endParaRPr lang="en-GB" dirty="0"/>
          </a:p>
          <a:p>
            <a:pPr lvl="0"/>
            <a:r>
              <a:rPr lang="en-US" dirty="0" smtClean="0">
                <a:hlinkClick r:id="rId7" action="ppaction://hlinksldjump"/>
              </a:rPr>
              <a:t>R </a:t>
            </a:r>
            <a:r>
              <a:rPr lang="en-US" dirty="0">
                <a:hlinkClick r:id="rId7" action="ppaction://hlinksldjump"/>
              </a:rPr>
              <a:t>Project</a:t>
            </a:r>
            <a:r>
              <a:rPr lang="en-US" dirty="0"/>
              <a:t> for </a:t>
            </a:r>
            <a:r>
              <a:rPr lang="en-US" dirty="0" smtClean="0"/>
              <a:t>Statistics, </a:t>
            </a:r>
            <a:r>
              <a:rPr lang="en-US" dirty="0"/>
              <a:t>.</a:t>
            </a:r>
            <a:r>
              <a:rPr lang="en-US" dirty="0">
                <a:hlinkClick r:id="rId8" action="ppaction://hlinksldjump"/>
              </a:rPr>
              <a:t>NET enhancements</a:t>
            </a:r>
            <a:endParaRPr lang="en-GB" dirty="0"/>
          </a:p>
          <a:p>
            <a:pPr lvl="0"/>
            <a:r>
              <a:rPr lang="en-US" dirty="0" smtClean="0">
                <a:hlinkClick r:id="rId9" action="ppaction://hlinksldjump"/>
              </a:rPr>
              <a:t>Chart </a:t>
            </a:r>
            <a:r>
              <a:rPr lang="en-US" dirty="0">
                <a:hlinkClick r:id="rId9" action="ppaction://hlinksldjump"/>
              </a:rPr>
              <a:t>Wizard</a:t>
            </a:r>
            <a:r>
              <a:rPr lang="en-US" dirty="0"/>
              <a:t>, </a:t>
            </a:r>
            <a:r>
              <a:rPr lang="en-US" dirty="0">
                <a:hlinkClick r:id="rId10" action="ppaction://hlinksldjump"/>
              </a:rPr>
              <a:t>JSON</a:t>
            </a:r>
            <a:r>
              <a:rPr lang="en-US" dirty="0"/>
              <a:t>, XML, </a:t>
            </a:r>
            <a:r>
              <a:rPr lang="en-US" dirty="0" smtClean="0">
                <a:hlinkClick r:id="rId11" action="ppaction://hlinksldjump"/>
              </a:rPr>
              <a:t>WPF</a:t>
            </a:r>
            <a:endParaRPr lang="en-US" dirty="0" smtClean="0"/>
          </a:p>
          <a:p>
            <a:pPr lvl="0"/>
            <a:r>
              <a:rPr lang="en-US" dirty="0" err="1" smtClean="0">
                <a:hlinkClick r:id="rId12" action="ppaction://hlinksldjump"/>
              </a:rPr>
              <a:t>MyDyalog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03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Parallel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An </a:t>
            </a:r>
            <a:r>
              <a:rPr lang="en-GB" i="1" dirty="0" smtClean="0"/>
              <a:t>Isolate</a:t>
            </a:r>
            <a:r>
              <a:rPr lang="en-GB" dirty="0" smtClean="0"/>
              <a:t> is a namespace where code executes in parallel with the current process.</a:t>
            </a:r>
          </a:p>
          <a:p>
            <a:pPr marL="0" indent="0">
              <a:buNone/>
            </a:pPr>
            <a:r>
              <a:rPr lang="en-GB" dirty="0" smtClean="0"/>
              <a:t>Code executed within it </a:t>
            </a:r>
            <a:r>
              <a:rPr lang="en-GB" smtClean="0"/>
              <a:t>returns immediately a </a:t>
            </a:r>
            <a:r>
              <a:rPr lang="en-GB" i="1" dirty="0" smtClean="0"/>
              <a:t>future,</a:t>
            </a:r>
            <a:r>
              <a:rPr lang="en-GB" dirty="0" smtClean="0"/>
              <a:t> a reference to a result.</a:t>
            </a:r>
          </a:p>
          <a:p>
            <a:pPr marL="0" indent="0">
              <a:buNone/>
            </a:pPr>
            <a:r>
              <a:rPr lang="en-GB" dirty="0" smtClean="0"/>
              <a:t>They can be handled without blocking as long as no reference is made to the value.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87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Parallel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Instructor:</a:t>
            </a:r>
          </a:p>
          <a:p>
            <a:r>
              <a:rPr lang="en-GB" dirty="0" smtClean="0"/>
              <a:t>Start APL</a:t>
            </a:r>
          </a:p>
          <a:p>
            <a:r>
              <a:rPr lang="en-GB" dirty="0"/>
              <a:t>]demo  C:\</a:t>
            </a:r>
            <a:r>
              <a:rPr lang="en-GB" dirty="0" smtClean="0"/>
              <a:t>APL\training\conf2014\isolates\1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961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Component file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performance of reading and writing APL components has been </a:t>
            </a:r>
            <a:r>
              <a:rPr lang="en-GB" dirty="0" smtClean="0"/>
              <a:t>improved</a:t>
            </a:r>
          </a:p>
          <a:p>
            <a:r>
              <a:rPr lang="en-GB" dirty="0"/>
              <a:t>Component files </a:t>
            </a:r>
            <a:r>
              <a:rPr lang="en-GB" dirty="0" smtClean="0">
                <a:latin typeface="APL385 Unicode" panose="020B0709000202000203" pitchFamily="49" charset="0"/>
              </a:rPr>
              <a:t>⎕FREAD</a:t>
            </a:r>
            <a:r>
              <a:rPr lang="en-GB" dirty="0" smtClean="0"/>
              <a:t> </a:t>
            </a:r>
            <a:r>
              <a:rPr lang="en-GB" dirty="0"/>
              <a:t>can read several components at </a:t>
            </a:r>
            <a:r>
              <a:rPr lang="en-GB" dirty="0" smtClean="0"/>
              <a:t>once, e.g. </a:t>
            </a:r>
            <a:br>
              <a:rPr lang="en-GB" dirty="0" smtClean="0"/>
            </a:br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>
                <a:latin typeface="APL385 Unicode" panose="020B0709000202000203" pitchFamily="49" charset="0"/>
              </a:rPr>
              <a:t>FREAD 1 (⍳10</a:t>
            </a:r>
            <a:r>
              <a:rPr lang="en-GB" dirty="0" smtClean="0">
                <a:latin typeface="APL385 Unicode" panose="020B0709000202000203" pitchFamily="49" charset="0"/>
              </a:rPr>
              <a:t>) ⍝</a:t>
            </a:r>
            <a:r>
              <a:rPr lang="en-GB" dirty="0" smtClean="0"/>
              <a:t> atomic &amp; faster</a:t>
            </a:r>
            <a:endParaRPr lang="en-GB" dirty="0"/>
          </a:p>
          <a:p>
            <a:r>
              <a:rPr lang="en-GB" dirty="0" smtClean="0"/>
              <a:t>Components can </a:t>
            </a:r>
            <a:r>
              <a:rPr lang="en-GB" dirty="0"/>
              <a:t>be compressed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72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Exercises -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Write functions to </a:t>
            </a:r>
          </a:p>
          <a:p>
            <a:r>
              <a:rPr lang="en-GB" dirty="0" smtClean="0"/>
              <a:t>find the average </a:t>
            </a:r>
          </a:p>
          <a:p>
            <a:r>
              <a:rPr lang="en-GB" dirty="0" smtClean="0"/>
              <a:t>find </a:t>
            </a:r>
            <a:r>
              <a:rPr lang="en-GB" dirty="0"/>
              <a:t>the </a:t>
            </a:r>
            <a:r>
              <a:rPr lang="en-GB" dirty="0" smtClean="0"/>
              <a:t>geometric average</a:t>
            </a:r>
            <a:br>
              <a:rPr lang="en-GB" dirty="0" smtClean="0"/>
            </a:br>
            <a:r>
              <a:rPr lang="en-GB" dirty="0" smtClean="0"/>
              <a:t>hint: </a:t>
            </a:r>
            <a:r>
              <a:rPr lang="en-GB" dirty="0" smtClean="0">
                <a:latin typeface="APL385 Unicode" panose="020B0709000202000203" pitchFamily="49" charset="0"/>
              </a:rPr>
              <a:t>{(×/⍵) * ÷≢⍵}</a:t>
            </a:r>
          </a:p>
          <a:p>
            <a:r>
              <a:rPr lang="en-GB" dirty="0" smtClean="0"/>
              <a:t>add </a:t>
            </a:r>
            <a:r>
              <a:rPr lang="en-GB" dirty="0">
                <a:latin typeface="APL385 Unicode" panose="020B0709000202000203" pitchFamily="49" charset="0"/>
              </a:rPr>
              <a:t>1÷x</a:t>
            </a:r>
            <a:r>
              <a:rPr lang="en-GB" dirty="0" smtClean="0"/>
              <a:t> to </a:t>
            </a:r>
            <a:r>
              <a:rPr lang="en-GB" dirty="0">
                <a:latin typeface="APL385 Unicode" panose="020B0709000202000203" pitchFamily="49" charset="0"/>
              </a:rPr>
              <a:t>x</a:t>
            </a:r>
          </a:p>
          <a:p>
            <a:r>
              <a:rPr lang="en-GB" dirty="0"/>
              <a:t>f</a:t>
            </a:r>
            <a:r>
              <a:rPr lang="en-GB" dirty="0" smtClean="0"/>
              <a:t>ind the sum of the product. Hint: </a:t>
            </a:r>
            <a:r>
              <a:rPr lang="en-GB" dirty="0">
                <a:latin typeface="APL385 Unicode" panose="020B0709000202000203" pitchFamily="49" charset="0"/>
              </a:rPr>
              <a:t>{+/⍺×⍵}</a:t>
            </a:r>
          </a:p>
          <a:p>
            <a:r>
              <a:rPr lang="en-GB" dirty="0" smtClean="0"/>
              <a:t>ravel and add 15% to its argument </a:t>
            </a:r>
          </a:p>
          <a:p>
            <a:r>
              <a:rPr lang="en-GB" dirty="0" smtClean="0"/>
              <a:t>find the square of the SINE. Hint </a:t>
            </a:r>
            <a:r>
              <a:rPr lang="en-GB" dirty="0">
                <a:latin typeface="APL385 Unicode" panose="020B0709000202000203" pitchFamily="49" charset="0"/>
              </a:rPr>
              <a:t>{(1○⍵)*2}</a:t>
            </a:r>
          </a:p>
          <a:p>
            <a:r>
              <a:rPr lang="en-GB" dirty="0" smtClean="0"/>
              <a:t>split </a:t>
            </a:r>
            <a:r>
              <a:rPr lang="en-GB" dirty="0"/>
              <a:t>a </a:t>
            </a:r>
            <a:r>
              <a:rPr lang="en-GB" dirty="0" smtClean="0"/>
              <a:t>list at </a:t>
            </a:r>
            <a:r>
              <a:rPr lang="en-GB" dirty="0"/>
              <a:t>a specific </a:t>
            </a:r>
            <a:r>
              <a:rPr lang="en-GB" dirty="0" smtClean="0"/>
              <a:t>position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88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Exercises - Trains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Find the range (max-min) of a list</a:t>
            </a:r>
          </a:p>
          <a:p>
            <a:r>
              <a:rPr lang="en-GB" dirty="0" smtClean="0"/>
              <a:t>Transform Fahrenheit </a:t>
            </a:r>
            <a:r>
              <a:rPr lang="en-GB" dirty="0"/>
              <a:t>from </a:t>
            </a:r>
            <a:r>
              <a:rPr lang="en-GB" dirty="0" smtClean="0"/>
              <a:t>Celsius (or vice versa)</a:t>
            </a:r>
          </a:p>
          <a:p>
            <a:r>
              <a:rPr lang="en-GB" dirty="0" smtClean="0"/>
              <a:t>Sort a list</a:t>
            </a:r>
          </a:p>
          <a:p>
            <a:r>
              <a:rPr lang="en-GB" dirty="0" smtClean="0"/>
              <a:t>Perform integer division</a:t>
            </a:r>
          </a:p>
          <a:p>
            <a:r>
              <a:rPr lang="en-GB" dirty="0" smtClean="0"/>
              <a:t>Sum all the elements of a </a:t>
            </a:r>
            <a:r>
              <a:rPr lang="en-GB" dirty="0" err="1" smtClean="0"/>
              <a:t>nD</a:t>
            </a:r>
            <a:r>
              <a:rPr lang="en-GB" dirty="0" smtClean="0"/>
              <a:t> array</a:t>
            </a:r>
          </a:p>
          <a:p>
            <a:r>
              <a:rPr lang="en-GB" dirty="0" smtClean="0"/>
              <a:t>Find the numbers making up a rational 	fraction, e.g. 2/9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22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Exercises – Iota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)LOAD  trains</a:t>
            </a:r>
          </a:p>
          <a:p>
            <a:r>
              <a:rPr lang="en-GB" dirty="0" smtClean="0"/>
              <a:t>Find the position </a:t>
            </a:r>
            <a:r>
              <a:rPr lang="en-GB" dirty="0"/>
              <a:t>in </a:t>
            </a:r>
            <a:r>
              <a:rPr lang="en-GB" i="1" dirty="0"/>
              <a:t>employees </a:t>
            </a:r>
            <a:r>
              <a:rPr lang="en-GB" dirty="0" smtClean="0"/>
              <a:t>of each row in matrix </a:t>
            </a:r>
            <a:r>
              <a:rPr lang="en-GB" i="1" dirty="0" smtClean="0"/>
              <a:t>names</a:t>
            </a:r>
          </a:p>
          <a:p>
            <a:r>
              <a:rPr lang="en-GB" dirty="0"/>
              <a:t>Find which plane </a:t>
            </a:r>
            <a:r>
              <a:rPr lang="en-GB" dirty="0" smtClean="0"/>
              <a:t>(the index) of </a:t>
            </a:r>
            <a:r>
              <a:rPr lang="en-GB" dirty="0"/>
              <a:t>3D array </a:t>
            </a:r>
            <a:r>
              <a:rPr lang="en-GB" i="1" dirty="0" smtClean="0"/>
              <a:t>cities</a:t>
            </a:r>
            <a:r>
              <a:rPr lang="en-GB" dirty="0" smtClean="0"/>
              <a:t> </a:t>
            </a:r>
            <a:r>
              <a:rPr lang="en-GB" dirty="0"/>
              <a:t>is matrix </a:t>
            </a:r>
            <a:r>
              <a:rPr lang="en-GB" i="1" dirty="0"/>
              <a:t>P1 </a:t>
            </a:r>
          </a:p>
          <a:p>
            <a:r>
              <a:rPr lang="en-GB" dirty="0"/>
              <a:t>Find which </a:t>
            </a:r>
            <a:r>
              <a:rPr lang="en-GB" dirty="0" smtClean="0"/>
              <a:t>planes (the indices) of </a:t>
            </a:r>
            <a:r>
              <a:rPr lang="en-GB" dirty="0"/>
              <a:t>3D array </a:t>
            </a:r>
            <a:r>
              <a:rPr lang="en-GB" i="1" dirty="0" smtClean="0"/>
              <a:t>cities</a:t>
            </a:r>
            <a:r>
              <a:rPr lang="en-GB" dirty="0" smtClean="0"/>
              <a:t> </a:t>
            </a:r>
            <a:r>
              <a:rPr lang="en-GB" dirty="0"/>
              <a:t>is </a:t>
            </a:r>
            <a:r>
              <a:rPr lang="en-GB" dirty="0" smtClean="0"/>
              <a:t>3D array </a:t>
            </a:r>
            <a:r>
              <a:rPr lang="en-GB" i="1" dirty="0" smtClean="0"/>
              <a:t>cities2</a:t>
            </a:r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43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Exercises – Key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Find the position of each unique name in </a:t>
            </a:r>
            <a:r>
              <a:rPr lang="en-GB" i="1" dirty="0" smtClean="0"/>
              <a:t>colours</a:t>
            </a:r>
          </a:p>
          <a:p>
            <a:pPr lvl="1"/>
            <a:r>
              <a:rPr lang="en-GB" dirty="0" smtClean="0"/>
              <a:t>… each enclosed</a:t>
            </a:r>
          </a:p>
          <a:p>
            <a:pPr lvl="1"/>
            <a:r>
              <a:rPr lang="en-GB" dirty="0" smtClean="0"/>
              <a:t>… with the colour names</a:t>
            </a:r>
          </a:p>
          <a:p>
            <a:pPr lvl="1"/>
            <a:r>
              <a:rPr lang="en-GB" dirty="0" smtClean="0"/>
              <a:t>… with their number of occurrences</a:t>
            </a:r>
          </a:p>
          <a:p>
            <a:r>
              <a:rPr lang="en-GB" dirty="0" smtClean="0"/>
              <a:t>Find the sum of the </a:t>
            </a:r>
            <a:r>
              <a:rPr lang="en-GB" i="1" dirty="0" smtClean="0"/>
              <a:t>scores</a:t>
            </a:r>
            <a:r>
              <a:rPr lang="en-GB" dirty="0" smtClean="0"/>
              <a:t> associated with each colour</a:t>
            </a:r>
          </a:p>
          <a:p>
            <a:pPr lvl="1"/>
            <a:r>
              <a:rPr lang="en-GB" dirty="0" smtClean="0"/>
              <a:t>With each colour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27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UCMDs, IDE, the RIDE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New UCMDS:</a:t>
            </a:r>
          </a:p>
          <a:p>
            <a:r>
              <a:rPr lang="en-GB" sz="2400" dirty="0" err="1" smtClean="0"/>
              <a:t>Findoutput</a:t>
            </a:r>
            <a:r>
              <a:rPr lang="en-GB" sz="2400" dirty="0" smtClean="0"/>
              <a:t> (14.1)</a:t>
            </a:r>
            <a:endParaRPr lang="en-GB" sz="2400" dirty="0"/>
          </a:p>
          <a:p>
            <a:r>
              <a:rPr lang="en-GB" sz="2400" dirty="0" smtClean="0"/>
              <a:t>Caption (14.1)</a:t>
            </a:r>
            <a:endParaRPr lang="en-GB" sz="2400" dirty="0"/>
          </a:p>
          <a:p>
            <a:r>
              <a:rPr lang="en-GB" sz="2400" dirty="0" err="1"/>
              <a:t>pivottable</a:t>
            </a:r>
            <a:endParaRPr lang="en-GB" sz="2400" dirty="0"/>
          </a:p>
          <a:p>
            <a:r>
              <a:rPr lang="en-GB" sz="2400" dirty="0"/>
              <a:t>box</a:t>
            </a:r>
          </a:p>
          <a:p>
            <a:r>
              <a:rPr lang="en-GB" sz="2400" dirty="0"/>
              <a:t>boxing</a:t>
            </a:r>
          </a:p>
          <a:p>
            <a:r>
              <a:rPr lang="en-GB" sz="2400" dirty="0" err="1"/>
              <a:t>spaceneeded</a:t>
            </a:r>
            <a:endParaRPr lang="en-GB" sz="2400" dirty="0"/>
          </a:p>
          <a:p>
            <a:r>
              <a:rPr lang="en-GB" sz="2400" dirty="0"/>
              <a:t>chart</a:t>
            </a:r>
          </a:p>
          <a:p>
            <a:r>
              <a:rPr lang="en-GB" sz="2400" dirty="0" err="1" smtClean="0"/>
              <a:t>copyreg</a:t>
            </a:r>
            <a:r>
              <a:rPr lang="en-GB" sz="2400" dirty="0" smtClean="0"/>
              <a:t> (14.1)</a:t>
            </a:r>
            <a:endParaRPr lang="en-GB" sz="2400" dirty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76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UCMDs, IDE, the RIDE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can now align the comments at the cursor position</a:t>
            </a:r>
          </a:p>
          <a:p>
            <a:r>
              <a:rPr lang="en-GB" dirty="0" smtClean="0"/>
              <a:t>Skip comments</a:t>
            </a:r>
          </a:p>
          <a:p>
            <a:r>
              <a:rPr lang="en-GB" dirty="0" smtClean="0"/>
              <a:t>Skip blank lines</a:t>
            </a:r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6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RIDE</a:t>
            </a:r>
            <a:br>
              <a:rPr lang="en-GB" dirty="0" smtClean="0"/>
            </a:br>
            <a:r>
              <a:rPr lang="en-GB" dirty="0" smtClean="0"/>
              <a:t>(Remote Integrated Development Environment)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RIDE is a separate program allowing you to interact with a Dyalog APL (remote) session.</a:t>
            </a:r>
          </a:p>
          <a:p>
            <a:pPr marL="0" indent="0">
              <a:buNone/>
            </a:pPr>
            <a:r>
              <a:rPr lang="en-GB" dirty="0" smtClean="0"/>
              <a:t>You can download the RIDE from my.dyalog.com, downloads section.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43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Once installed you can "talk" to sessions that are RIDE enabled.</a:t>
            </a:r>
          </a:p>
          <a:p>
            <a:pPr marL="0" indent="0">
              <a:buNone/>
            </a:pPr>
            <a:r>
              <a:rPr lang="en-GB" dirty="0" smtClean="0"/>
              <a:t>To make a session RIDE enabled you should start it with the –ride switch as in </a:t>
            </a:r>
          </a:p>
          <a:p>
            <a:pPr marL="0" indent="0">
              <a:buNone/>
            </a:pPr>
            <a:r>
              <a:rPr lang="en-GB" dirty="0" smtClean="0"/>
              <a:t>$ </a:t>
            </a:r>
            <a:r>
              <a:rPr lang="en-GB" dirty="0" err="1" smtClean="0"/>
              <a:t>dyalog</a:t>
            </a:r>
            <a:r>
              <a:rPr lang="en-GB" dirty="0" smtClean="0"/>
              <a:t> –ride</a:t>
            </a:r>
          </a:p>
          <a:p>
            <a:pPr marL="0" indent="0">
              <a:buNone/>
            </a:pPr>
            <a:r>
              <a:rPr lang="en-GB" dirty="0" smtClean="0"/>
              <a:t>You can then start RIDE and you should be able to connect to it.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99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RIDE - </a:t>
            </a:r>
            <a:r>
              <a:rPr lang="en-GB" dirty="0"/>
              <a:t>Example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560840" cy="4749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1763688" y="4221088"/>
            <a:ext cx="1440160" cy="72008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53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RIDE - </a:t>
            </a:r>
            <a:r>
              <a:rPr lang="en-GB" dirty="0"/>
              <a:t>Example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80" y="1556790"/>
            <a:ext cx="6696744" cy="4664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2195736" y="4581128"/>
            <a:ext cx="1944216" cy="72008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45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Various IDE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4281339"/>
          </a:xfrm>
        </p:spPr>
        <p:txBody>
          <a:bodyPr/>
          <a:lstStyle/>
          <a:p>
            <a:r>
              <a:rPr lang="en-GB" dirty="0" smtClean="0"/>
              <a:t>There are </a:t>
            </a:r>
            <a:r>
              <a:rPr lang="en-GB" dirty="0"/>
              <a:t>5</a:t>
            </a:r>
            <a:r>
              <a:rPr lang="en-GB" dirty="0" smtClean="0"/>
              <a:t> </a:t>
            </a:r>
            <a:r>
              <a:rPr lang="en-GB" dirty="0" smtClean="0"/>
              <a:t>new user commands:</a:t>
            </a:r>
          </a:p>
          <a:p>
            <a:pPr lvl="1"/>
            <a:r>
              <a:rPr lang="en-GB" dirty="0" smtClean="0">
                <a:latin typeface="APL385 Unicode" panose="020B0709000202000203" pitchFamily="49" charset="0"/>
              </a:rPr>
              <a:t>]box</a:t>
            </a:r>
            <a:r>
              <a:rPr lang="en-GB" dirty="0" smtClean="0"/>
              <a:t> </a:t>
            </a:r>
            <a:r>
              <a:rPr lang="en-GB" dirty="0" smtClean="0"/>
              <a:t>to </a:t>
            </a:r>
            <a:r>
              <a:rPr lang="en-GB" dirty="0" smtClean="0"/>
              <a:t>box </a:t>
            </a:r>
            <a:r>
              <a:rPr lang="en-GB" dirty="0" smtClean="0"/>
              <a:t>output and </a:t>
            </a:r>
            <a:r>
              <a:rPr lang="en-GB" dirty="0" smtClean="0">
                <a:latin typeface="APL385 Unicode" panose="020B0709000202000203" pitchFamily="49" charset="0"/>
              </a:rPr>
              <a:t>]</a:t>
            </a:r>
            <a:r>
              <a:rPr lang="en-GB" dirty="0" smtClean="0">
                <a:latin typeface="APL385 Unicode" panose="020B0709000202000203" pitchFamily="49" charset="0"/>
              </a:rPr>
              <a:t>rows</a:t>
            </a:r>
            <a:r>
              <a:rPr lang="en-GB" dirty="0" smtClean="0"/>
              <a:t> to limit the </a:t>
            </a:r>
            <a:r>
              <a:rPr lang="en-GB" dirty="0" smtClean="0"/>
              <a:t>output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]</a:t>
            </a:r>
            <a:r>
              <a:rPr lang="en-GB" dirty="0" err="1" smtClean="0">
                <a:latin typeface="APL385 Unicode" panose="020B0709000202000203" pitchFamily="49" charset="0"/>
              </a:rPr>
              <a:t>findoutput</a:t>
            </a:r>
            <a:r>
              <a:rPr lang="en-GB" dirty="0" smtClean="0"/>
              <a:t>,  ]</a:t>
            </a:r>
            <a:r>
              <a:rPr lang="en-GB" dirty="0">
                <a:latin typeface="APL385 Unicode" panose="020B0709000202000203" pitchFamily="49" charset="0"/>
              </a:rPr>
              <a:t>caption</a:t>
            </a:r>
            <a:r>
              <a:rPr lang="en-GB" dirty="0" smtClean="0"/>
              <a:t>  and  ]</a:t>
            </a:r>
            <a:r>
              <a:rPr lang="en-GB" dirty="0" err="1">
                <a:latin typeface="APL385 Unicode" panose="020B0709000202000203" pitchFamily="49" charset="0"/>
              </a:rPr>
              <a:t>copyreg</a:t>
            </a:r>
            <a:endParaRPr lang="en-GB" dirty="0">
              <a:latin typeface="APL385 Unicode" panose="020B0709000202000203" pitchFamily="49" charset="0"/>
            </a:endParaRPr>
          </a:p>
          <a:p>
            <a:pPr marL="365125" lvl="1" indent="-365125">
              <a:buFont typeface="Arial" panose="020B0604020202020204" pitchFamily="34" charset="0"/>
              <a:buChar char="•"/>
            </a:pPr>
            <a:r>
              <a:rPr lang="en-GB" sz="3200" dirty="0"/>
              <a:t>Skip blank </a:t>
            </a:r>
            <a:r>
              <a:rPr lang="en-GB" sz="3200" dirty="0" smtClean="0"/>
              <a:t>lines/comments </a:t>
            </a:r>
            <a:r>
              <a:rPr lang="en-GB" sz="3200" dirty="0"/>
              <a:t>when </a:t>
            </a:r>
            <a:r>
              <a:rPr lang="en-GB" sz="3200" dirty="0" smtClean="0"/>
              <a:t>tracing</a:t>
            </a:r>
          </a:p>
          <a:p>
            <a:pPr marL="365125" lvl="1" indent="-365125">
              <a:buFont typeface="Arial" panose="020B0604020202020204" pitchFamily="34" charset="0"/>
              <a:buChar char="•"/>
            </a:pPr>
            <a:r>
              <a:rPr lang="en-GB" sz="3200" dirty="0" smtClean="0"/>
              <a:t>Allow search to wrap</a:t>
            </a:r>
          </a:p>
          <a:p>
            <a:pPr marL="365125" lvl="1" indent="-365125">
              <a:buFont typeface="Arial" panose="020B0604020202020204" pitchFamily="34" charset="0"/>
              <a:buChar char="•"/>
            </a:pPr>
            <a:r>
              <a:rPr lang="en-GB" sz="3200" dirty="0" smtClean="0"/>
              <a:t>Chart wizard</a:t>
            </a:r>
          </a:p>
          <a:p>
            <a:pPr marL="365125" lvl="1" indent="-365125">
              <a:buFont typeface="Arial" panose="020B0604020202020204" pitchFamily="34" charset="0"/>
              <a:buChar char="•"/>
            </a:pPr>
            <a:r>
              <a:rPr lang="en-GB" sz="3200" dirty="0" smtClean="0"/>
              <a:t>Align </a:t>
            </a:r>
            <a:r>
              <a:rPr lang="en-GB" sz="3200" dirty="0"/>
              <a:t>comments</a:t>
            </a:r>
          </a:p>
          <a:p>
            <a:pPr marL="0" lvl="1" indent="0">
              <a:buNone/>
            </a:pPr>
            <a:endParaRPr lang="en-GB" sz="3200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98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compiler (experimental)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Works only on </a:t>
            </a:r>
            <a:r>
              <a:rPr lang="en-GB" dirty="0" err="1" smtClean="0"/>
              <a:t>dfns</a:t>
            </a:r>
            <a:endParaRPr lang="en-GB" dirty="0" smtClean="0"/>
          </a:p>
          <a:p>
            <a:r>
              <a:rPr lang="en-GB" dirty="0"/>
              <a:t>encode←</a:t>
            </a:r>
            <a:r>
              <a:rPr lang="en-GB" sz="3000" dirty="0">
                <a:latin typeface="APL385 Unicode" panose="020B0709000202000203" pitchFamily="49" charset="0"/>
              </a:rPr>
              <a:t>{(⎕A,⎕D)⍳⍵} ⍝ ⎕A,⎕D</a:t>
            </a:r>
            <a:r>
              <a:rPr lang="en-GB" dirty="0"/>
              <a:t> is evaluated at compile time </a:t>
            </a:r>
            <a:endParaRPr lang="en-GB" dirty="0" smtClean="0"/>
          </a:p>
          <a:p>
            <a:r>
              <a:rPr lang="en-GB" dirty="0" smtClean="0"/>
              <a:t>No </a:t>
            </a:r>
            <a:r>
              <a:rPr lang="en-GB" dirty="0"/>
              <a:t>Thread switching will </a:t>
            </a:r>
            <a:r>
              <a:rPr lang="en-GB" dirty="0" smtClean="0"/>
              <a:t>occur </a:t>
            </a:r>
            <a:r>
              <a:rPr lang="en-GB" dirty="0"/>
              <a:t>between lines of code after a function has been compiled.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35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compiler (experimental)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⎕FX '</a:t>
            </a:r>
            <a:r>
              <a:rPr lang="en-GB" dirty="0" err="1" smtClean="0">
                <a:latin typeface="APL385 Unicode" panose="020B0709000202000203" pitchFamily="49" charset="0"/>
              </a:rPr>
              <a:t>r</a:t>
            </a:r>
            <a:r>
              <a:rPr lang="en-GB" dirty="0" err="1">
                <a:latin typeface="APL385 Unicode" panose="020B0709000202000203" pitchFamily="49" charset="0"/>
              </a:rPr>
              <a:t>←foo</a:t>
            </a:r>
            <a:r>
              <a:rPr lang="en-GB" dirty="0">
                <a:latin typeface="APL385 Unicode" panose="020B0709000202000203" pitchFamily="49" charset="0"/>
              </a:rPr>
              <a:t> y' ... ⍝ define foo 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foo </a:t>
            </a:r>
            <a:r>
              <a:rPr lang="en-GB" dirty="0">
                <a:latin typeface="APL385 Unicode" panose="020B0709000202000203" pitchFamily="49" charset="0"/>
              </a:rPr>
              <a:t>99 ⍝ execute the </a:t>
            </a:r>
            <a:r>
              <a:rPr lang="en-GB" dirty="0" smtClean="0">
                <a:latin typeface="APL385 Unicode" panose="020B0709000202000203" pitchFamily="49" charset="0"/>
              </a:rPr>
              <a:t>non 				compiled </a:t>
            </a:r>
            <a:r>
              <a:rPr lang="en-GB" dirty="0">
                <a:latin typeface="APL385 Unicode" panose="020B0709000202000203" pitchFamily="49" charset="0"/>
              </a:rPr>
              <a:t>code 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2 (400</a:t>
            </a:r>
            <a:r>
              <a:rPr lang="en-GB" dirty="0">
                <a:latin typeface="APL385 Unicode" panose="020B0709000202000203" pitchFamily="49" charset="0"/>
              </a:rPr>
              <a:t>⌶</a:t>
            </a:r>
            <a:r>
              <a:rPr lang="en-GB" dirty="0" smtClean="0">
                <a:latin typeface="APL385 Unicode" panose="020B0709000202000203" pitchFamily="49" charset="0"/>
              </a:rPr>
              <a:t>) 'foo</a:t>
            </a:r>
            <a:r>
              <a:rPr lang="en-GB" dirty="0">
                <a:latin typeface="APL385 Unicode" panose="020B0709000202000203" pitchFamily="49" charset="0"/>
              </a:rPr>
              <a:t>' ⍝ compile it 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foo </a:t>
            </a:r>
            <a:r>
              <a:rPr lang="en-GB" dirty="0">
                <a:latin typeface="APL385 Unicode" panose="020B0709000202000203" pitchFamily="49" charset="0"/>
              </a:rPr>
              <a:t>99 ⍝ execute the compiled </a:t>
            </a:r>
            <a:r>
              <a:rPr lang="en-GB" dirty="0" smtClean="0">
                <a:latin typeface="APL385 Unicode" panose="020B0709000202000203" pitchFamily="49" charset="0"/>
              </a:rPr>
              <a:t>			code 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Use ]runtime to see CPU usage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6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This assumes you have R installed.</a:t>
            </a:r>
          </a:p>
          <a:p>
            <a:pPr marL="0" indent="0">
              <a:buNone/>
            </a:pPr>
            <a:r>
              <a:rPr lang="en-GB" dirty="0" smtClean="0"/>
              <a:t>R </a:t>
            </a:r>
            <a:r>
              <a:rPr lang="en-GB" dirty="0"/>
              <a:t>is supported under Windows and </a:t>
            </a:r>
            <a:r>
              <a:rPr lang="en-GB" dirty="0" smtClean="0"/>
              <a:t>Linux.</a:t>
            </a:r>
          </a:p>
          <a:p>
            <a:endParaRPr lang="en-GB" dirty="0"/>
          </a:p>
          <a:p>
            <a:r>
              <a:rPr lang="en-GB" dirty="0" smtClean="0"/>
              <a:t>R functions </a:t>
            </a:r>
            <a:r>
              <a:rPr lang="en-GB" dirty="0"/>
              <a:t>can be called directly from within a Dyalog APL session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contents of APL variables can be transferred to and from equivalent R variables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18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949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You can get R from the Web. Search for R</a:t>
            </a:r>
            <a:br>
              <a:rPr lang="en-GB" dirty="0" smtClean="0"/>
            </a:br>
            <a:r>
              <a:rPr lang="en-GB" dirty="0" smtClean="0"/>
              <a:t>(http</a:t>
            </a:r>
            <a:r>
              <a:rPr lang="en-GB" dirty="0"/>
              <a:t>://www.r-project.org/ 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NOTE: you should use the Dyalog APL version matching your R version.</a:t>
            </a:r>
          </a:p>
          <a:p>
            <a:pPr marL="0" indent="0">
              <a:buNone/>
            </a:pPr>
            <a:r>
              <a:rPr lang="en-GB" dirty="0" smtClean="0"/>
              <a:t>If your R version is 64b you should use Dyalog APL 64b (Unicode).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52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 smtClean="0"/>
              <a:t>Sample session (</a:t>
            </a:r>
            <a:r>
              <a:rPr lang="en-GB" sz="2400" b="1" dirty="0" err="1" smtClean="0"/>
              <a:t>r.x</a:t>
            </a:r>
            <a:r>
              <a:rPr lang="en-GB" sz="2400" b="1" dirty="0" smtClean="0"/>
              <a:t> executes in R)</a:t>
            </a:r>
          </a:p>
          <a:p>
            <a:pPr marL="0" indent="0">
              <a:buNone/>
            </a:pPr>
            <a:r>
              <a:rPr lang="en-GB" sz="2400" dirty="0" smtClean="0"/>
              <a:t>	</a:t>
            </a:r>
            <a:r>
              <a:rPr lang="en-GB" sz="2400" dirty="0">
                <a:latin typeface="APL385 Unicode" panose="020B0709000202000203" pitchFamily="49" charset="0"/>
              </a:rPr>
              <a:t>⎕←</a:t>
            </a:r>
            <a:r>
              <a:rPr lang="en-GB" sz="2400" dirty="0" err="1">
                <a:latin typeface="APL385 Unicode" panose="020B0709000202000203" pitchFamily="49" charset="0"/>
              </a:rPr>
              <a:t>r.x</a:t>
            </a:r>
            <a:r>
              <a:rPr lang="en-GB" sz="2400" dirty="0">
                <a:latin typeface="APL385 Unicode" panose="020B0709000202000203" pitchFamily="49" charset="0"/>
              </a:rPr>
              <a:t>  '1+2' ⍝</a:t>
            </a:r>
            <a:r>
              <a:rPr lang="en-GB" sz="2400" dirty="0"/>
              <a:t> Add two </a:t>
            </a:r>
            <a:r>
              <a:rPr lang="en-GB" sz="2400" dirty="0" smtClean="0"/>
              <a:t>scalars </a:t>
            </a: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	</a:t>
            </a:r>
            <a:r>
              <a:rPr lang="en-GB" sz="2400" dirty="0">
                <a:latin typeface="APL385 Unicode" panose="020B0709000202000203" pitchFamily="49" charset="0"/>
              </a:rPr>
              <a:t>⎕←</a:t>
            </a:r>
            <a:r>
              <a:rPr lang="en-GB" sz="2400" dirty="0" err="1">
                <a:latin typeface="APL385 Unicode" panose="020B0709000202000203" pitchFamily="49" charset="0"/>
              </a:rPr>
              <a:t>r.x</a:t>
            </a:r>
            <a:r>
              <a:rPr lang="en-GB" sz="2400" dirty="0">
                <a:latin typeface="APL385 Unicode" panose="020B0709000202000203" pitchFamily="49" charset="0"/>
              </a:rPr>
              <a:t>  'c(1,2,3)*c(10,20,30)' ⍝ V1×V2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 10 40 90 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	⎕←</a:t>
            </a:r>
            <a:r>
              <a:rPr lang="en-GB" sz="2400" dirty="0" err="1">
                <a:latin typeface="APL385 Unicode" panose="020B0709000202000203" pitchFamily="49" charset="0"/>
              </a:rPr>
              <a:t>r.x</a:t>
            </a:r>
            <a:r>
              <a:rPr lang="en-GB" sz="2400" dirty="0">
                <a:latin typeface="APL385 Unicode" panose="020B0709000202000203" pitchFamily="49" charset="0"/>
              </a:rPr>
              <a:t>  'matrix(1:12,3)' ⍝ ⍉4 3⍴⍳12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 1 4 7 10 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 2 5 8 11 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 3 6 9 12 </a:t>
            </a:r>
          </a:p>
          <a:p>
            <a:pPr marL="0" indent="0">
              <a:buNone/>
            </a:pPr>
            <a:r>
              <a:rPr lang="en-GB" sz="2400" dirty="0" smtClean="0"/>
              <a:t>	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0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There are many statistical programs for use, e.g. '</a:t>
            </a:r>
            <a:r>
              <a:rPr lang="en-GB" dirty="0" err="1" smtClean="0"/>
              <a:t>rnorm</a:t>
            </a:r>
            <a:r>
              <a:rPr lang="en-GB" dirty="0" smtClean="0"/>
              <a:t>' for normal distributions.</a:t>
            </a:r>
          </a:p>
          <a:p>
            <a:pPr marL="0" indent="0">
              <a:buNone/>
            </a:pPr>
            <a:r>
              <a:rPr lang="en-GB" dirty="0" err="1" smtClean="0"/>
              <a:t>r.p</a:t>
            </a:r>
            <a:r>
              <a:rPr lang="en-GB" dirty="0" smtClean="0"/>
              <a:t> puts a value in R, e.g. 'variable' </a:t>
            </a:r>
            <a:r>
              <a:rPr lang="en-GB" dirty="0" err="1" smtClean="0"/>
              <a:t>r.p</a:t>
            </a:r>
            <a:r>
              <a:rPr lang="en-GB" dirty="0" smtClean="0"/>
              <a:t> value</a:t>
            </a:r>
          </a:p>
          <a:p>
            <a:pPr marL="0" indent="0">
              <a:buNone/>
            </a:pPr>
            <a:r>
              <a:rPr lang="en-GB" dirty="0" err="1" smtClean="0"/>
              <a:t>r.g</a:t>
            </a:r>
            <a:r>
              <a:rPr lang="en-GB" dirty="0" smtClean="0"/>
              <a:t> gets a value from R, e.g. </a:t>
            </a:r>
            <a:r>
              <a:rPr lang="en-GB" dirty="0" err="1" smtClean="0"/>
              <a:t>r.g</a:t>
            </a:r>
            <a:r>
              <a:rPr lang="en-GB" dirty="0" smtClean="0"/>
              <a:t> 'variable'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See the R interface guide (PDF) in the help folder of Dyalog APL.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02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 - exercises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)load </a:t>
            </a:r>
            <a:r>
              <a:rPr lang="en-GB" dirty="0" err="1" smtClean="0"/>
              <a:t>rconnect</a:t>
            </a:r>
            <a:endParaRPr lang="en-GB" dirty="0" smtClean="0"/>
          </a:p>
          <a:p>
            <a:r>
              <a:rPr lang="en-GB" dirty="0" smtClean="0"/>
              <a:t>Get a </a:t>
            </a:r>
            <a:r>
              <a:rPr lang="en-GB" dirty="0"/>
              <a:t>normal distribution </a:t>
            </a:r>
            <a:r>
              <a:rPr lang="en-GB" dirty="0" smtClean="0"/>
              <a:t>for a vector of 1000 elements, with mean=100 and standard dev=10 (use '</a:t>
            </a:r>
            <a:r>
              <a:rPr lang="en-GB" dirty="0" err="1" smtClean="0"/>
              <a:t>rnorm</a:t>
            </a:r>
            <a:r>
              <a:rPr lang="en-GB" dirty="0" smtClean="0"/>
              <a:t>')</a:t>
            </a:r>
          </a:p>
          <a:p>
            <a:r>
              <a:rPr lang="en-GB" dirty="0" smtClean="0"/>
              <a:t>Assign it to variable X</a:t>
            </a:r>
          </a:p>
          <a:p>
            <a:r>
              <a:rPr lang="en-GB" dirty="0" smtClean="0"/>
              <a:t>Move the data back to R</a:t>
            </a:r>
          </a:p>
          <a:p>
            <a:r>
              <a:rPr lang="en-GB" dirty="0" smtClean="0"/>
              <a:t>Apply 'summary' to it.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04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.Net</a:t>
            </a:r>
            <a:r>
              <a:rPr lang="en-GB" dirty="0" smtClean="0"/>
              <a:t>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Two new enhancements: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Overloads </a:t>
            </a:r>
          </a:p>
          <a:p>
            <a:r>
              <a:rPr lang="en-GB" dirty="0" smtClean="0"/>
              <a:t>Casts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94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692696"/>
            <a:ext cx="8229600" cy="792088"/>
          </a:xfrm>
        </p:spPr>
        <p:txBody>
          <a:bodyPr/>
          <a:lstStyle/>
          <a:p>
            <a:r>
              <a:rPr lang="en-GB" dirty="0" err="1" smtClean="0"/>
              <a:t>.Net</a:t>
            </a:r>
            <a:r>
              <a:rPr lang="en-GB" dirty="0" smtClean="0"/>
              <a:t>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 smtClean="0"/>
              <a:t>Overloads </a:t>
            </a:r>
          </a:p>
          <a:p>
            <a:pPr marL="0" indent="0">
              <a:buNone/>
            </a:pPr>
            <a:r>
              <a:rPr lang="en-GB" sz="2800" dirty="0"/>
              <a:t>To force APL to call the double version of function foo() regardless of the type </a:t>
            </a:r>
            <a:r>
              <a:rPr lang="en-GB" sz="2800" dirty="0" smtClean="0"/>
              <a:t>of the </a:t>
            </a:r>
            <a:r>
              <a:rPr lang="en-GB" sz="2800" dirty="0"/>
              <a:t>argument </a:t>
            </a:r>
            <a:r>
              <a:rPr lang="en-GB" sz="2800" dirty="0" err="1"/>
              <a:t>val</a:t>
            </a:r>
            <a:r>
              <a:rPr lang="en-GB" sz="2800" dirty="0"/>
              <a:t>:</a:t>
            </a:r>
          </a:p>
          <a:p>
            <a:pPr marL="0" indent="0">
              <a:buNone/>
            </a:pPr>
            <a:r>
              <a:rPr lang="en-GB" sz="2400" dirty="0" smtClean="0"/>
              <a:t>	</a:t>
            </a:r>
            <a:r>
              <a:rPr lang="en-GB" sz="2400" dirty="0" smtClean="0">
                <a:latin typeface="APL385 Unicode" panose="020B0709000202000203" pitchFamily="49" charset="0"/>
              </a:rPr>
              <a:t>(</a:t>
            </a:r>
            <a:r>
              <a:rPr lang="en-GB" sz="2400" dirty="0">
                <a:latin typeface="APL385 Unicode" panose="020B0709000202000203" pitchFamily="49" charset="0"/>
              </a:rPr>
              <a:t>foo ⍠('</a:t>
            </a:r>
            <a:r>
              <a:rPr lang="en-GB" sz="2400" dirty="0" err="1">
                <a:latin typeface="APL385 Unicode" panose="020B0709000202000203" pitchFamily="49" charset="0"/>
              </a:rPr>
              <a:t>OverloadTypes'Double</a:t>
            </a:r>
            <a:r>
              <a:rPr lang="en-GB" sz="2400" dirty="0" smtClean="0">
                <a:latin typeface="APL385 Unicode" panose="020B0709000202000203" pitchFamily="49" charset="0"/>
              </a:rPr>
              <a:t>)) </a:t>
            </a:r>
            <a:r>
              <a:rPr lang="en-GB" sz="2400" dirty="0" err="1" smtClean="0">
                <a:latin typeface="APL385 Unicode" panose="020B0709000202000203" pitchFamily="49" charset="0"/>
              </a:rPr>
              <a:t>val</a:t>
            </a:r>
            <a:endParaRPr lang="en-GB" sz="2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400" dirty="0"/>
              <a:t>or more simply:</a:t>
            </a:r>
          </a:p>
          <a:p>
            <a:pPr marL="0" indent="0">
              <a:buNone/>
            </a:pPr>
            <a:r>
              <a:rPr lang="en-GB" sz="2400" dirty="0" smtClean="0"/>
              <a:t>	</a:t>
            </a:r>
            <a:r>
              <a:rPr lang="en-GB" sz="2400" dirty="0">
                <a:latin typeface="APL385 Unicode" panose="020B0709000202000203" pitchFamily="49" charset="0"/>
              </a:rPr>
              <a:t>(foo </a:t>
            </a:r>
            <a:r>
              <a:rPr lang="en-GB" sz="2400" dirty="0" smtClean="0">
                <a:latin typeface="APL385 Unicode" panose="020B0709000202000203" pitchFamily="49" charset="0"/>
              </a:rPr>
              <a:t>⍠ Double) </a:t>
            </a:r>
            <a:r>
              <a:rPr lang="en-GB" sz="2400" dirty="0" err="1" smtClean="0">
                <a:latin typeface="APL385 Unicode" panose="020B0709000202000203" pitchFamily="49" charset="0"/>
              </a:rPr>
              <a:t>val</a:t>
            </a:r>
            <a:endParaRPr lang="en-GB" sz="2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	⎕</a:t>
            </a:r>
            <a:r>
              <a:rPr lang="en-GB" sz="2400" dirty="0" err="1">
                <a:latin typeface="APL385 Unicode" panose="020B0709000202000203" pitchFamily="49" charset="0"/>
              </a:rPr>
              <a:t>USING←'System</a:t>
            </a:r>
            <a:r>
              <a:rPr lang="en-GB" sz="2400" dirty="0">
                <a:latin typeface="APL385 Unicode" panose="020B0709000202000203" pitchFamily="49" charset="0"/>
              </a:rPr>
              <a:t>' ⋄ Double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(</a:t>
            </a:r>
            <a:r>
              <a:rPr lang="en-GB" sz="2400" dirty="0" err="1">
                <a:latin typeface="APL385 Unicode" panose="020B0709000202000203" pitchFamily="49" charset="0"/>
              </a:rPr>
              <a:t>System.Double</a:t>
            </a:r>
            <a:r>
              <a:rPr lang="en-GB" sz="2400" dirty="0">
                <a:latin typeface="APL385 Unicode" panose="020B0709000202000203" pitchFamily="49" charset="0"/>
              </a:rPr>
              <a:t>)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9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.Net</a:t>
            </a:r>
            <a:r>
              <a:rPr lang="en-GB" dirty="0" smtClean="0"/>
              <a:t>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Casts</a:t>
            </a:r>
          </a:p>
          <a:p>
            <a:pPr marL="0" indent="0">
              <a:buNone/>
            </a:pPr>
            <a:r>
              <a:rPr lang="en-GB" sz="2800" dirty="0" smtClean="0"/>
              <a:t>    </a:t>
            </a:r>
            <a:r>
              <a:rPr lang="en-GB" sz="2800" dirty="0" smtClean="0">
                <a:latin typeface="APL385 Unicode" panose="020B0709000202000203" pitchFamily="49" charset="0"/>
              </a:rPr>
              <a:t>⎕</a:t>
            </a:r>
            <a:r>
              <a:rPr lang="en-GB" sz="2800" dirty="0" err="1">
                <a:latin typeface="APL385 Unicode" panose="020B0709000202000203" pitchFamily="49" charset="0"/>
              </a:rPr>
              <a:t>USING←'System</a:t>
            </a:r>
            <a:r>
              <a:rPr lang="en-GB" sz="2800" dirty="0" smtClean="0">
                <a:latin typeface="APL385 Unicode" panose="020B0709000202000203" pitchFamily="49" charset="0"/>
              </a:rPr>
              <a:t>' ⍝ </a:t>
            </a:r>
            <a:r>
              <a:rPr lang="en-GB" sz="2400" dirty="0" smtClean="0"/>
              <a:t>make Bool </a:t>
            </a:r>
            <a:r>
              <a:rPr lang="en-GB" sz="2400" dirty="0"/>
              <a:t>array </a:t>
            </a:r>
            <a:r>
              <a:rPr lang="en-GB" sz="2400" dirty="0" smtClean="0"/>
              <a:t>of </a:t>
            </a:r>
            <a:r>
              <a:rPr lang="en-GB" sz="2400" dirty="0" smtClean="0">
                <a:latin typeface="APL385 Unicode" panose="020B0709000202000203" pitchFamily="49" charset="0"/>
              </a:rPr>
              <a:t>2=⍴</a:t>
            </a:r>
            <a:endParaRPr lang="en-GB" sz="2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 </a:t>
            </a:r>
            <a:r>
              <a:rPr lang="en-GB" sz="2800" dirty="0" err="1" smtClean="0">
                <a:latin typeface="APL385 Unicode" panose="020B0709000202000203" pitchFamily="49" charset="0"/>
              </a:rPr>
              <a:t>BA</a:t>
            </a:r>
            <a:r>
              <a:rPr lang="en-GB" sz="2800" dirty="0" err="1">
                <a:latin typeface="APL385 Unicode" panose="020B0709000202000203" pitchFamily="49" charset="0"/>
              </a:rPr>
              <a:t>←Array.CreateInstance</a:t>
            </a:r>
            <a:r>
              <a:rPr lang="en-GB" sz="2800" dirty="0">
                <a:latin typeface="APL385 Unicode" panose="020B0709000202000203" pitchFamily="49" charset="0"/>
              </a:rPr>
              <a:t> Boolean 2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 </a:t>
            </a:r>
            <a:r>
              <a:rPr lang="en-GB" sz="2800" dirty="0" err="1" smtClean="0">
                <a:latin typeface="APL385 Unicode" panose="020B0709000202000203" pitchFamily="49" charset="0"/>
              </a:rPr>
              <a:t>BA.GetValue</a:t>
            </a:r>
            <a:r>
              <a:rPr lang="en-GB" sz="2800" dirty="0" smtClean="0">
                <a:latin typeface="APL385 Unicode" panose="020B0709000202000203" pitchFamily="49" charset="0"/>
              </a:rPr>
              <a:t> </a:t>
            </a:r>
            <a:r>
              <a:rPr lang="en-GB" sz="2800" dirty="0">
                <a:latin typeface="APL385 Unicode" panose="020B0709000202000203" pitchFamily="49" charset="0"/>
              </a:rPr>
              <a:t>0 ⍝ get the 0th element</a:t>
            </a: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0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 ⍝ </a:t>
            </a:r>
            <a:r>
              <a:rPr lang="en-GB" sz="2800" dirty="0"/>
              <a:t>attempt to set the 0th element to 1 (AKA true)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 </a:t>
            </a:r>
            <a:r>
              <a:rPr lang="en-GB" sz="2800" dirty="0" err="1" smtClean="0">
                <a:latin typeface="APL385 Unicode" panose="020B0709000202000203" pitchFamily="49" charset="0"/>
              </a:rPr>
              <a:t>BA.SetValue</a:t>
            </a:r>
            <a:r>
              <a:rPr lang="en-GB" sz="2800" dirty="0" smtClean="0">
                <a:latin typeface="APL385 Unicode" panose="020B0709000202000203" pitchFamily="49" charset="0"/>
              </a:rPr>
              <a:t> </a:t>
            </a:r>
            <a:r>
              <a:rPr lang="en-GB" sz="2800" dirty="0">
                <a:latin typeface="APL385 Unicode" panose="020B0709000202000203" pitchFamily="49" charset="0"/>
              </a:rPr>
              <a:t>1 0</a:t>
            </a:r>
          </a:p>
          <a:p>
            <a:pPr marL="0" indent="0">
              <a:buNone/>
            </a:pPr>
            <a:r>
              <a:rPr lang="en-GB" sz="2400" dirty="0"/>
              <a:t>EXCEPTION: Cannot widen from source type to target </a:t>
            </a:r>
            <a:r>
              <a:rPr lang="en-GB" sz="2400" dirty="0" smtClean="0"/>
              <a:t>type</a:t>
            </a:r>
            <a:endParaRPr lang="en-GB" sz="2400" b="1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40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Named monadic ops</a:t>
            </a:r>
          </a:p>
          <a:p>
            <a:r>
              <a:rPr lang="en-GB" dirty="0" smtClean="0"/>
              <a:t>Right currying for dyadic ops</a:t>
            </a:r>
          </a:p>
          <a:p>
            <a:r>
              <a:rPr lang="en-GB" dirty="0" smtClean="0"/>
              <a:t>Variant with </a:t>
            </a:r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latin typeface="APL385 Unicode" panose="020B0709000202000203" pitchFamily="49" charset="0"/>
              </a:rPr>
              <a:t>XML</a:t>
            </a:r>
          </a:p>
          <a:p>
            <a:r>
              <a:rPr lang="en-GB" dirty="0" smtClean="0"/>
              <a:t> </a:t>
            </a:r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>
                <a:latin typeface="APL385 Unicode" panose="020B0709000202000203" pitchFamily="49" charset="0"/>
              </a:rPr>
              <a:t>RL</a:t>
            </a:r>
            <a:r>
              <a:rPr lang="en-GB" dirty="0"/>
              <a:t> </a:t>
            </a:r>
            <a:r>
              <a:rPr lang="en-GB" dirty="0" smtClean="0"/>
              <a:t>true random seed</a:t>
            </a:r>
          </a:p>
          <a:p>
            <a:r>
              <a:rPr lang="en-GB" dirty="0"/>
              <a:t>Roll (?) 0</a:t>
            </a:r>
          </a:p>
          <a:p>
            <a:r>
              <a:rPr lang="en-GB" dirty="0" smtClean="0"/>
              <a:t>Mix </a:t>
            </a:r>
            <a:r>
              <a:rPr lang="en-GB" dirty="0"/>
              <a:t>“upgrade”</a:t>
            </a:r>
          </a:p>
          <a:p>
            <a:r>
              <a:rPr lang="en-GB" dirty="0"/>
              <a:t>Iota extended to higher rank left argument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48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.Net</a:t>
            </a:r>
            <a:r>
              <a:rPr lang="en-GB" dirty="0" smtClean="0"/>
              <a:t> enhancements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Casts</a:t>
            </a:r>
          </a:p>
          <a:p>
            <a:pPr marL="0" indent="0">
              <a:buNone/>
            </a:pPr>
            <a:r>
              <a:rPr lang="en-GB" sz="2800" dirty="0" smtClean="0"/>
              <a:t> To </a:t>
            </a:r>
            <a:r>
              <a:rPr lang="en-GB" sz="2800" dirty="0"/>
              <a:t>rectify the situation, APL must be told to cast the argument to a Boolean as follows</a:t>
            </a:r>
            <a:r>
              <a:rPr lang="en-GB" sz="2800" dirty="0" smtClean="0"/>
              <a:t>: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400" dirty="0" smtClean="0"/>
              <a:t>  </a:t>
            </a:r>
            <a:r>
              <a:rPr lang="en-GB" sz="2400" dirty="0" smtClean="0">
                <a:latin typeface="APL385 Unicode" panose="020B0709000202000203" pitchFamily="49" charset="0"/>
              </a:rPr>
              <a:t>(</a:t>
            </a:r>
            <a:r>
              <a:rPr lang="en-GB" sz="2400" dirty="0" err="1">
                <a:latin typeface="APL385 Unicode" panose="020B0709000202000203" pitchFamily="49" charset="0"/>
              </a:rPr>
              <a:t>BA.SetValue</a:t>
            </a:r>
            <a:r>
              <a:rPr lang="en-GB" sz="2400" dirty="0">
                <a:latin typeface="APL385 Unicode" panose="020B0709000202000203" pitchFamily="49" charset="0"/>
              </a:rPr>
              <a:t> ⍠ </a:t>
            </a:r>
            <a:r>
              <a:rPr lang="en-GB" sz="2400" dirty="0" smtClean="0">
                <a:latin typeface="APL385 Unicode" panose="020B0709000202000203" pitchFamily="49" charset="0"/>
              </a:rPr>
              <a:t>(</a:t>
            </a:r>
            <a:r>
              <a:rPr lang="en-GB" sz="2400" dirty="0">
                <a:latin typeface="APL385 Unicode" panose="020B0709000202000203" pitchFamily="49" charset="0"/>
              </a:rPr>
              <a:t>'</a:t>
            </a:r>
            <a:r>
              <a:rPr lang="en-GB" sz="2400" dirty="0" err="1">
                <a:latin typeface="APL385 Unicode" panose="020B0709000202000203" pitchFamily="49" charset="0"/>
              </a:rPr>
              <a:t>CastToTypes</a:t>
            </a:r>
            <a:r>
              <a:rPr lang="en-GB" sz="2400" dirty="0" smtClean="0">
                <a:latin typeface="APL385 Unicode" panose="020B0709000202000203" pitchFamily="49" charset="0"/>
              </a:rPr>
              <a:t>' (</a:t>
            </a:r>
            <a:r>
              <a:rPr lang="en-GB" sz="2400" dirty="0">
                <a:latin typeface="APL385 Unicode" panose="020B0709000202000203" pitchFamily="49" charset="0"/>
              </a:rPr>
              <a:t>Boolean </a:t>
            </a:r>
            <a:r>
              <a:rPr lang="en-GB" sz="2400" dirty="0" smtClean="0">
                <a:latin typeface="APL385 Unicode" panose="020B0709000202000203" pitchFamily="49" charset="0"/>
              </a:rPr>
              <a:t>							  Int32))) 1 </a:t>
            </a:r>
            <a:r>
              <a:rPr lang="en-GB" sz="2400" dirty="0">
                <a:latin typeface="APL385 Unicode" panose="020B0709000202000203" pitchFamily="49" charset="0"/>
              </a:rPr>
              <a:t>0</a:t>
            </a:r>
          </a:p>
          <a:p>
            <a:pPr marL="0" indent="0">
              <a:buNone/>
            </a:pPr>
            <a:r>
              <a:rPr lang="en-GB" sz="2400" dirty="0" smtClean="0">
                <a:latin typeface="APL385 Unicode" panose="020B0709000202000203" pitchFamily="49" charset="0"/>
              </a:rPr>
              <a:t>  </a:t>
            </a:r>
            <a:r>
              <a:rPr lang="en-GB" sz="2400" dirty="0" err="1" smtClean="0">
                <a:latin typeface="APL385 Unicode" panose="020B0709000202000203" pitchFamily="49" charset="0"/>
              </a:rPr>
              <a:t>BA.GetValue</a:t>
            </a:r>
            <a:r>
              <a:rPr lang="en-GB" sz="2400" dirty="0" smtClean="0">
                <a:latin typeface="APL385 Unicode" panose="020B0709000202000203" pitchFamily="49" charset="0"/>
              </a:rPr>
              <a:t> </a:t>
            </a:r>
            <a:r>
              <a:rPr lang="en-GB" sz="2400" dirty="0">
                <a:latin typeface="APL385 Unicode" panose="020B0709000202000203" pitchFamily="49" charset="0"/>
              </a:rPr>
              <a:t>0 ⍝ get the 0th element</a:t>
            </a:r>
          </a:p>
          <a:p>
            <a:pPr marL="0" indent="0">
              <a:buNone/>
            </a:pPr>
            <a:r>
              <a:rPr lang="en-GB" sz="2400" dirty="0" smtClean="0">
                <a:latin typeface="APL385 Unicode" panose="020B0709000202000203" pitchFamily="49" charset="0"/>
              </a:rPr>
              <a:t>1</a:t>
            </a:r>
            <a:endParaRPr lang="en-GB" sz="2400" b="1" dirty="0" smtClean="0">
              <a:latin typeface="APL385 Unicode" panose="020B0709000202000203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53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Chart Wizard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>
                <a:latin typeface="APL385 Unicode" panose="020B0709000202000203" pitchFamily="49" charset="0"/>
              </a:rPr>
              <a:t>]chart   </a:t>
            </a:r>
            <a:r>
              <a:rPr lang="en-GB" dirty="0" smtClean="0">
                <a:latin typeface="APL385 Unicode" panose="020B0709000202000203" pitchFamily="49" charset="0"/>
              </a:rPr>
              <a:t>*0.05</a:t>
            </a:r>
            <a:r>
              <a:rPr lang="en-GB" dirty="0">
                <a:latin typeface="APL385 Unicode" panose="020B0709000202000203" pitchFamily="49" charset="0"/>
              </a:rPr>
              <a:t>×⍳</a:t>
            </a:r>
            <a:r>
              <a:rPr lang="en-GB" dirty="0" smtClean="0">
                <a:latin typeface="APL385 Unicode" panose="020B0709000202000203" pitchFamily="49" charset="0"/>
              </a:rPr>
              <a:t>99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80" y="2420888"/>
            <a:ext cx="586740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144" y="1412776"/>
            <a:ext cx="60198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645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Chart Wizard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</a:t>
            </a:r>
            <a:r>
              <a:rPr lang="en-GB" sz="2800" dirty="0" smtClean="0">
                <a:latin typeface="APL385 Unicode" panose="020B0709000202000203" pitchFamily="49" charset="0"/>
              </a:rPr>
              <a:t>x</a:t>
            </a:r>
            <a:r>
              <a:rPr lang="en-GB" sz="2800" dirty="0">
                <a:latin typeface="APL385 Unicode" panose="020B0709000202000203" pitchFamily="49" charset="0"/>
              </a:rPr>
              <a:t>←¯10 10 {⍺[1]++\0,⍵⍴(|-/⍺)÷⍵} </a:t>
            </a:r>
            <a:r>
              <a:rPr lang="en-GB" sz="2800" dirty="0" smtClean="0">
                <a:latin typeface="APL385 Unicode" panose="020B0709000202000203" pitchFamily="49" charset="0"/>
              </a:rPr>
              <a:t>50</a:t>
            </a: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 </a:t>
            </a:r>
            <a:r>
              <a:rPr lang="en-GB" sz="2800" dirty="0" smtClean="0">
                <a:latin typeface="APL385 Unicode" panose="020B0709000202000203" pitchFamily="49" charset="0"/>
              </a:rPr>
              <a:t>  </a:t>
            </a:r>
            <a:r>
              <a:rPr lang="en-GB" sz="2800" dirty="0" err="1" smtClean="0">
                <a:latin typeface="APL385 Unicode" panose="020B0709000202000203" pitchFamily="49" charset="0"/>
              </a:rPr>
              <a:t>z</a:t>
            </a:r>
            <a:r>
              <a:rPr lang="en-GB" sz="2800" dirty="0" err="1">
                <a:latin typeface="APL385 Unicode" panose="020B0709000202000203" pitchFamily="49" charset="0"/>
              </a:rPr>
              <a:t>←x</a:t>
            </a:r>
            <a:r>
              <a:rPr lang="en-GB" sz="2800" dirty="0">
                <a:latin typeface="APL385 Unicode" panose="020B0709000202000203" pitchFamily="49" charset="0"/>
              </a:rPr>
              <a:t>∘.{{10×(1○⍵)÷⍵}((⍺*2)+⍵*2)*.5}x </a:t>
            </a:r>
            <a:endParaRPr lang="en-GB" sz="2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   </a:t>
            </a:r>
            <a:r>
              <a:rPr lang="en-GB" sz="2800" dirty="0" err="1" smtClean="0">
                <a:latin typeface="APL385 Unicode" panose="020B0709000202000203" pitchFamily="49" charset="0"/>
              </a:rPr>
              <a:t>y</a:t>
            </a:r>
            <a:r>
              <a:rPr lang="en-GB" sz="2800" dirty="0" err="1">
                <a:latin typeface="APL385 Unicode" panose="020B0709000202000203" pitchFamily="49" charset="0"/>
              </a:rPr>
              <a:t>←x</a:t>
            </a:r>
            <a:r>
              <a:rPr lang="en-GB" sz="2800" dirty="0">
                <a:latin typeface="APL385 Unicode" panose="020B0709000202000203" pitchFamily="49" charset="0"/>
              </a:rPr>
              <a:t> x </a:t>
            </a:r>
            <a:r>
              <a:rPr lang="en-GB" sz="2800" dirty="0" smtClean="0">
                <a:latin typeface="APL385 Unicode" panose="020B0709000202000203" pitchFamily="49" charset="0"/>
              </a:rPr>
              <a:t>z</a:t>
            </a:r>
          </a:p>
          <a:p>
            <a:pPr marL="0" indent="0">
              <a:buNone/>
            </a:pPr>
            <a:r>
              <a:rPr lang="en-GB" dirty="0" smtClean="0"/>
              <a:t>(put cursor over 'y' and hit this button:       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4984"/>
            <a:ext cx="7334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17984"/>
            <a:ext cx="6019800" cy="603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271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</a:t>
            </a:r>
            <a:r>
              <a:rPr lang="en-GB" sz="1400" dirty="0" smtClean="0">
                <a:latin typeface="APL385 Unicode" panose="020B0709000202000203" pitchFamily="49" charset="0"/>
              </a:rPr>
              <a:t>      ]</a:t>
            </a:r>
            <a:r>
              <a:rPr lang="en-GB" sz="1400" dirty="0">
                <a:latin typeface="APL385 Unicode" panose="020B0709000202000203" pitchFamily="49" charset="0"/>
              </a:rPr>
              <a:t>list tools -recursive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Type   Name                      Versions   Size  Last Update        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&lt;DIR&gt;  tools\code                                 2015/04/07 10:45:09 </a:t>
            </a:r>
          </a:p>
          <a:p>
            <a:pPr marL="0" indent="0">
              <a:buNone/>
            </a:pPr>
            <a:r>
              <a:rPr lang="en-GB" sz="1400" dirty="0" smtClean="0">
                <a:latin typeface="APL385 Unicode" panose="020B0709000202000203" pitchFamily="49" charset="0"/>
              </a:rPr>
              <a:t>…</a:t>
            </a:r>
            <a:endParaRPr lang="en-GB" sz="1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tools\code\</a:t>
            </a:r>
            <a:r>
              <a:rPr lang="en-GB" sz="1400" dirty="0" err="1">
                <a:latin typeface="APL385 Unicode" panose="020B0709000202000203" pitchFamily="49" charset="0"/>
              </a:rPr>
              <a:t>partScan</a:t>
            </a:r>
            <a:r>
              <a:rPr lang="en-GB" sz="1400" dirty="0">
                <a:latin typeface="APL385 Unicode" panose="020B0709000202000203" pitchFamily="49" charset="0"/>
              </a:rPr>
              <a:t>                  4340  2014/05/24  6:44:44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tools\code\</a:t>
            </a:r>
            <a:r>
              <a:rPr lang="en-GB" sz="1400" dirty="0" err="1">
                <a:latin typeface="APL385 Unicode" panose="020B0709000202000203" pitchFamily="49" charset="0"/>
              </a:rPr>
              <a:t>textUtils</a:t>
            </a:r>
            <a:r>
              <a:rPr lang="en-GB" sz="1400" dirty="0">
                <a:latin typeface="APL385 Unicode" panose="020B0709000202000203" pitchFamily="49" charset="0"/>
              </a:rPr>
              <a:t>                 6758  2014/05/24  6:44:44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&lt;DIR&gt;  tools\data                                 2015/04/07 10:45:09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tools\data\Clock                     1339  2014/08/05 20:10:39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tools\data\Person                    9958  2014/08/05 20:10:39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tools\data\Tools                    11661  2014/05/24  6:44:44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tools\data\names                    36318  2014/12/14 15:46:36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&lt;DIR&gt;  tools\</a:t>
            </a:r>
            <a:r>
              <a:rPr lang="en-GB" sz="1400" dirty="0" err="1">
                <a:latin typeface="APL385 Unicode" panose="020B0709000202000203" pitchFamily="49" charset="0"/>
              </a:rPr>
              <a:t>Inet</a:t>
            </a:r>
            <a:r>
              <a:rPr lang="en-GB" sz="1400" dirty="0">
                <a:latin typeface="APL385 Unicode" panose="020B0709000202000203" pitchFamily="49" charset="0"/>
              </a:rPr>
              <a:t>                                 2015/04/07 10:45:09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</a:t>
            </a:r>
            <a:r>
              <a:rPr lang="en-GB" sz="1400" dirty="0" err="1">
                <a:latin typeface="APL385 Unicode" panose="020B0709000202000203" pitchFamily="49" charset="0"/>
              </a:rPr>
              <a:t>Inet</a:t>
            </a:r>
            <a:r>
              <a:rPr lang="en-GB" sz="1400" dirty="0">
                <a:latin typeface="APL385 Unicode" panose="020B0709000202000203" pitchFamily="49" charset="0"/>
              </a:rPr>
              <a:t>\</a:t>
            </a:r>
            <a:r>
              <a:rPr lang="en-GB" sz="1400" dirty="0" err="1">
                <a:latin typeface="APL385 Unicode" panose="020B0709000202000203" pitchFamily="49" charset="0"/>
              </a:rPr>
              <a:t>HTMLdoc</a:t>
            </a:r>
            <a:r>
              <a:rPr lang="en-GB" sz="1400" dirty="0">
                <a:latin typeface="APL385 Unicode" panose="020B0709000202000203" pitchFamily="49" charset="0"/>
              </a:rPr>
              <a:t>                  10108  2014/05/24  6:44:44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</a:t>
            </a:r>
            <a:r>
              <a:rPr lang="en-GB" sz="1400" b="1" dirty="0">
                <a:latin typeface="APL385 Unicode" panose="020B0709000202000203" pitchFamily="49" charset="0"/>
              </a:rPr>
              <a:t>tools\</a:t>
            </a:r>
            <a:r>
              <a:rPr lang="en-GB" sz="1400" b="1" dirty="0" err="1">
                <a:latin typeface="APL385 Unicode" panose="020B0709000202000203" pitchFamily="49" charset="0"/>
              </a:rPr>
              <a:t>Inet</a:t>
            </a:r>
            <a:r>
              <a:rPr lang="en-GB" sz="1400" b="1" dirty="0">
                <a:latin typeface="APL385 Unicode" panose="020B0709000202000203" pitchFamily="49" charset="0"/>
              </a:rPr>
              <a:t>\JSON </a:t>
            </a:r>
            <a:r>
              <a:rPr lang="en-GB" sz="1400" dirty="0">
                <a:latin typeface="APL385 Unicode" panose="020B0709000202000203" pitchFamily="49" charset="0"/>
              </a:rPr>
              <a:t>                    24825  2014/12/09  7:31:34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&lt;DIR&gt;  tools\special                              2015/04/07 10:45:09 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        tools\special\asymmetric             8270  2014/12/14 15:47:39 </a:t>
            </a:r>
            <a:endParaRPr lang="en-GB" sz="14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400" dirty="0" smtClean="0">
                <a:latin typeface="APL385 Unicode" panose="020B0709000202000203" pitchFamily="49" charset="0"/>
              </a:rPr>
              <a:t>…</a:t>
            </a:r>
            <a:endParaRPr lang="en-GB" sz="1400" dirty="0">
              <a:latin typeface="APL385 Unicode" panose="020B0709000202000203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24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]load tools\</a:t>
            </a:r>
            <a:r>
              <a:rPr lang="en-GB" sz="1800" dirty="0" err="1" smtClean="0">
                <a:latin typeface="APL385 Unicode" panose="020B0709000202000203" pitchFamily="49" charset="0"/>
              </a:rPr>
              <a:t>Inet</a:t>
            </a:r>
            <a:r>
              <a:rPr lang="en-GB" sz="1800" dirty="0" smtClean="0">
                <a:latin typeface="APL385 Unicode" panose="020B0709000202000203" pitchFamily="49" charset="0"/>
              </a:rPr>
              <a:t>\JSON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#.JSON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]</a:t>
            </a:r>
            <a:r>
              <a:rPr lang="en-GB" sz="1800" dirty="0">
                <a:latin typeface="APL385 Unicode" panose="020B0709000202000203" pitchFamily="49" charset="0"/>
              </a:rPr>
              <a:t>box on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Was OFF</a:t>
            </a:r>
            <a:endParaRPr lang="en-GB" sz="1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     </a:t>
            </a:r>
            <a:r>
              <a:rPr lang="en-GB" sz="1800" dirty="0">
                <a:latin typeface="APL385 Unicode" panose="020B0709000202000203" pitchFamily="49" charset="0"/>
              </a:rPr>
              <a:t>⎕←v1←JSON.toAPL '[[1,1],[1,2],[1,3],[2,1],[2,2],[2,3]]'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┌───┬───┬───┬───┬───┬───┐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│1 1│1 2│1 3│2 1│2 2│2 3│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└───┴───┴───┴───┴───┴───┘ 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     </a:t>
            </a:r>
            <a:r>
              <a:rPr lang="en-GB" sz="1800" dirty="0" err="1">
                <a:latin typeface="APL385 Unicode" panose="020B0709000202000203" pitchFamily="49" charset="0"/>
              </a:rPr>
              <a:t>JSON.fromAPL</a:t>
            </a:r>
            <a:r>
              <a:rPr lang="en-GB" sz="1800" dirty="0">
                <a:latin typeface="APL385 Unicode" panose="020B0709000202000203" pitchFamily="49" charset="0"/>
              </a:rPr>
              <a:t> v1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[[1,1],[1,2],[1,3],[2,1],[2,2],[2,3</a:t>
            </a:r>
            <a:r>
              <a:rPr lang="en-GB" sz="1800" dirty="0" smtClean="0">
                <a:latin typeface="APL385 Unicode" panose="020B0709000202000203" pitchFamily="49" charset="0"/>
              </a:rPr>
              <a:t>]]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</a:t>
            </a:r>
            <a:r>
              <a:rPr lang="en-GB" sz="1800" dirty="0" err="1" smtClean="0">
                <a:latin typeface="APL385 Unicode" panose="020B0709000202000203" pitchFamily="49" charset="0"/>
              </a:rPr>
              <a:t>JSON.fromAPL</a:t>
            </a:r>
            <a:r>
              <a:rPr lang="en-GB" sz="1800" dirty="0" smtClean="0">
                <a:latin typeface="APL385 Unicode" panose="020B0709000202000203" pitchFamily="49" charset="0"/>
              </a:rPr>
              <a:t> ⎕←</a:t>
            </a:r>
            <a:r>
              <a:rPr lang="en-GB" sz="1800" dirty="0" err="1" smtClean="0">
                <a:latin typeface="APL385 Unicode" panose="020B0709000202000203" pitchFamily="49" charset="0"/>
              </a:rPr>
              <a:t>JSON.toAPL</a:t>
            </a:r>
            <a:r>
              <a:rPr lang="en-GB" sz="1800" dirty="0" smtClean="0">
                <a:latin typeface="APL385 Unicode" panose="020B0709000202000203" pitchFamily="49" charset="0"/>
              </a:rPr>
              <a:t> </a:t>
            </a:r>
            <a:r>
              <a:rPr lang="en-GB" sz="1800" dirty="0">
                <a:latin typeface="APL385 Unicode" panose="020B0709000202000203" pitchFamily="49" charset="0"/>
              </a:rPr>
              <a:t>'[null,[]]'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┌──────┬┐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│[Null]││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└──────┴┘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[null,[]]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53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⎕←v1←JSON.toAPL '{"z1":"dsa"}'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#.[Namespace]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v1.⎕nl-2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┌──┐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│z1│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└──┘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v1.z1</a:t>
            </a:r>
          </a:p>
          <a:p>
            <a:pPr marL="0" indent="0">
              <a:buNone/>
            </a:pPr>
            <a:r>
              <a:rPr lang="en-GB" sz="1800" dirty="0" err="1">
                <a:latin typeface="APL385 Unicode" panose="020B0709000202000203" pitchFamily="49" charset="0"/>
              </a:rPr>
              <a:t>dsa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</a:t>
            </a:r>
            <a:r>
              <a:rPr lang="en-GB" sz="1800" dirty="0" err="1">
                <a:latin typeface="APL385 Unicode" panose="020B0709000202000203" pitchFamily="49" charset="0"/>
              </a:rPr>
              <a:t>JSON.fromAPL</a:t>
            </a:r>
            <a:r>
              <a:rPr lang="en-GB" sz="1800" dirty="0">
                <a:latin typeface="APL385 Unicode" panose="020B0709000202000203" pitchFamily="49" charset="0"/>
              </a:rPr>
              <a:t> v1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{z1:"dsa"}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32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]load tools\</a:t>
            </a:r>
            <a:r>
              <a:rPr lang="en-GB" sz="1800" dirty="0" err="1" smtClean="0">
                <a:latin typeface="APL385 Unicode" panose="020B0709000202000203" pitchFamily="49" charset="0"/>
              </a:rPr>
              <a:t>Inet</a:t>
            </a:r>
            <a:r>
              <a:rPr lang="en-GB" sz="1800" dirty="0" smtClean="0">
                <a:latin typeface="APL385 Unicode" panose="020B0709000202000203" pitchFamily="49" charset="0"/>
              </a:rPr>
              <a:t>\JSON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#.JSON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]</a:t>
            </a:r>
            <a:r>
              <a:rPr lang="en-GB" sz="1800" dirty="0">
                <a:latin typeface="APL385 Unicode" panose="020B0709000202000203" pitchFamily="49" charset="0"/>
              </a:rPr>
              <a:t>box on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Was OFF</a:t>
            </a:r>
            <a:endParaRPr lang="en-GB" sz="1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     </a:t>
            </a:r>
            <a:r>
              <a:rPr lang="en-GB" sz="1800" dirty="0">
                <a:latin typeface="APL385 Unicode" panose="020B0709000202000203" pitchFamily="49" charset="0"/>
              </a:rPr>
              <a:t>⎕←v1←JSON.toAPL '[[1,1],[1,2],[1,3],[2,1],[2,2],[2,3]]'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┌───┬───┬───┬───┬───┬───┐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│1 1│1 2│1 3│2 1│2 2│2 3│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└───┴───┴───┴───┴───┴───┘ 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     </a:t>
            </a:r>
            <a:r>
              <a:rPr lang="en-GB" sz="1800" dirty="0" err="1">
                <a:latin typeface="APL385 Unicode" panose="020B0709000202000203" pitchFamily="49" charset="0"/>
              </a:rPr>
              <a:t>JSON.fromAPL</a:t>
            </a:r>
            <a:r>
              <a:rPr lang="en-GB" sz="1800" dirty="0">
                <a:latin typeface="APL385 Unicode" panose="020B0709000202000203" pitchFamily="49" charset="0"/>
              </a:rPr>
              <a:t> v1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[[1,1],[1,2],[1,3],[2,1],[2,2],[2,3</a:t>
            </a:r>
            <a:r>
              <a:rPr lang="en-GB" sz="1800" dirty="0" smtClean="0">
                <a:latin typeface="APL385 Unicode" panose="020B0709000202000203" pitchFamily="49" charset="0"/>
              </a:rPr>
              <a:t>]]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</a:t>
            </a:r>
            <a:r>
              <a:rPr lang="en-GB" sz="1800" dirty="0" err="1" smtClean="0">
                <a:latin typeface="APL385 Unicode" panose="020B0709000202000203" pitchFamily="49" charset="0"/>
              </a:rPr>
              <a:t>JSON.fromAPL</a:t>
            </a:r>
            <a:r>
              <a:rPr lang="en-GB" sz="1800" dirty="0" smtClean="0">
                <a:latin typeface="APL385 Unicode" panose="020B0709000202000203" pitchFamily="49" charset="0"/>
              </a:rPr>
              <a:t> ⎕←</a:t>
            </a:r>
            <a:r>
              <a:rPr lang="en-GB" sz="1800" dirty="0" err="1" smtClean="0">
                <a:latin typeface="APL385 Unicode" panose="020B0709000202000203" pitchFamily="49" charset="0"/>
              </a:rPr>
              <a:t>JSON.toAPL</a:t>
            </a:r>
            <a:r>
              <a:rPr lang="en-GB" sz="1800" dirty="0" smtClean="0">
                <a:latin typeface="APL385 Unicode" panose="020B0709000202000203" pitchFamily="49" charset="0"/>
              </a:rPr>
              <a:t> </a:t>
            </a:r>
            <a:r>
              <a:rPr lang="en-GB" sz="1800" dirty="0">
                <a:latin typeface="APL385 Unicode" panose="020B0709000202000203" pitchFamily="49" charset="0"/>
              </a:rPr>
              <a:t>'[null,[]]'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┌──────┬┐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│[Null]││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└──────┴┘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[null,[]]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72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XML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435280" cy="4281339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]load tools\</a:t>
            </a:r>
            <a:r>
              <a:rPr lang="en-GB" sz="1800" dirty="0" err="1" smtClean="0">
                <a:latin typeface="APL385 Unicode" panose="020B0709000202000203" pitchFamily="49" charset="0"/>
              </a:rPr>
              <a:t>Inet</a:t>
            </a:r>
            <a:r>
              <a:rPr lang="en-GB" sz="1800" dirty="0" smtClean="0">
                <a:latin typeface="APL385 Unicode" panose="020B0709000202000203" pitchFamily="49" charset="0"/>
              </a:rPr>
              <a:t>\JSON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#.JSON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</a:t>
            </a:r>
            <a:r>
              <a:rPr lang="en-GB" sz="1800" dirty="0" smtClean="0">
                <a:latin typeface="APL385 Unicode" panose="020B0709000202000203" pitchFamily="49" charset="0"/>
              </a:rPr>
              <a:t>    ]</a:t>
            </a:r>
            <a:r>
              <a:rPr lang="en-GB" sz="1800" dirty="0">
                <a:latin typeface="APL385 Unicode" panose="020B0709000202000203" pitchFamily="49" charset="0"/>
              </a:rPr>
              <a:t>box on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Was OFF</a:t>
            </a:r>
            <a:endParaRPr lang="en-GB" sz="18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</a:t>
            </a:r>
            <a:r>
              <a:rPr lang="en-GB" sz="1800" dirty="0" err="1">
                <a:latin typeface="APL385 Unicode" panose="020B0709000202000203" pitchFamily="49" charset="0"/>
              </a:rPr>
              <a:t>JSON.fromXML</a:t>
            </a:r>
            <a:r>
              <a:rPr lang="en-GB" sz="1800" dirty="0">
                <a:latin typeface="APL385 Unicode" panose="020B0709000202000203" pitchFamily="49" charset="0"/>
              </a:rPr>
              <a:t> ⎕← </a:t>
            </a:r>
            <a:r>
              <a:rPr lang="en-GB" sz="1800" dirty="0" smtClean="0">
                <a:latin typeface="APL385 Unicode" panose="020B0709000202000203" pitchFamily="49" charset="0"/>
              </a:rPr>
              <a:t>				 		 	  	   </a:t>
            </a:r>
            <a:r>
              <a:rPr lang="en-GB" sz="1800" dirty="0" err="1" smtClean="0">
                <a:latin typeface="APL385 Unicode" panose="020B0709000202000203" pitchFamily="49" charset="0"/>
              </a:rPr>
              <a:t>JSON.toXML</a:t>
            </a:r>
            <a:r>
              <a:rPr lang="en-GB" sz="1800" dirty="0" smtClean="0">
                <a:latin typeface="APL385 Unicode" panose="020B0709000202000203" pitchFamily="49" charset="0"/>
              </a:rPr>
              <a:t>'{"</a:t>
            </a:r>
            <a:r>
              <a:rPr lang="en-GB" sz="1800" dirty="0">
                <a:latin typeface="APL385 Unicode" panose="020B0709000202000203" pitchFamily="49" charset="0"/>
              </a:rPr>
              <a:t>z1":"dsa","cxz":[1,2,[33,44</a:t>
            </a:r>
            <a:r>
              <a:rPr lang="en-GB" sz="1800" dirty="0" smtClean="0">
                <a:latin typeface="APL385 Unicode" panose="020B0709000202000203" pitchFamily="49" charset="0"/>
              </a:rPr>
              <a:t>]]}'</a:t>
            </a:r>
          </a:p>
          <a:p>
            <a:pPr marL="0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&lt;</a:t>
            </a:r>
            <a:r>
              <a:rPr lang="en-GB" sz="1800" dirty="0" err="1">
                <a:latin typeface="APL385 Unicode" panose="020B0709000202000203" pitchFamily="49" charset="0"/>
              </a:rPr>
              <a:t>json</a:t>
            </a:r>
            <a:r>
              <a:rPr lang="en-GB" sz="1800" dirty="0">
                <a:latin typeface="APL385 Unicode" panose="020B0709000202000203" pitchFamily="49" charset="0"/>
              </a:rPr>
              <a:t> type="object"&gt;&lt;z1&gt;</a:t>
            </a:r>
            <a:r>
              <a:rPr lang="en-GB" sz="1800" dirty="0" err="1">
                <a:latin typeface="APL385 Unicode" panose="020B0709000202000203" pitchFamily="49" charset="0"/>
              </a:rPr>
              <a:t>dsa</a:t>
            </a:r>
            <a:r>
              <a:rPr lang="en-GB" sz="1800" dirty="0">
                <a:latin typeface="APL385 Unicode" panose="020B0709000202000203" pitchFamily="49" charset="0"/>
              </a:rPr>
              <a:t>&lt;/z1&gt;&lt;</a:t>
            </a:r>
            <a:r>
              <a:rPr lang="en-GB" sz="1800" dirty="0" err="1">
                <a:latin typeface="APL385 Unicode" panose="020B0709000202000203" pitchFamily="49" charset="0"/>
              </a:rPr>
              <a:t>cxz</a:t>
            </a:r>
            <a:r>
              <a:rPr lang="en-GB" sz="1800" dirty="0">
                <a:latin typeface="APL385 Unicode" panose="020B0709000202000203" pitchFamily="49" charset="0"/>
              </a:rPr>
              <a:t> type="array"&gt;&lt;item type="number"&gt;1&lt;/item&gt;&lt;item type="number"&gt;2&lt;/item&gt;&lt;item type="array</a:t>
            </a:r>
            <a:r>
              <a:rPr lang="en-GB" sz="1800" dirty="0" smtClean="0">
                <a:latin typeface="APL385 Unicode" panose="020B0709000202000203" pitchFamily="49" charset="0"/>
              </a:rPr>
              <a:t>"&gt;&lt;</a:t>
            </a:r>
            <a:r>
              <a:rPr lang="en-GB" sz="1800" dirty="0">
                <a:latin typeface="APL385 Unicode" panose="020B0709000202000203" pitchFamily="49" charset="0"/>
              </a:rPr>
              <a:t>item type="number"&gt;33&lt;/item&gt;&lt;item type="number"&gt;44&lt;/item&gt;&lt;/item&gt;&lt;/</a:t>
            </a:r>
            <a:r>
              <a:rPr lang="en-GB" sz="1800" dirty="0" err="1">
                <a:latin typeface="APL385 Unicode" panose="020B0709000202000203" pitchFamily="49" charset="0"/>
              </a:rPr>
              <a:t>cxz</a:t>
            </a:r>
            <a:r>
              <a:rPr lang="en-GB" sz="1800" dirty="0">
                <a:latin typeface="APL385 Unicode" panose="020B0709000202000203" pitchFamily="49" charset="0"/>
              </a:rPr>
              <a:t>&gt;&lt;/</a:t>
            </a:r>
            <a:r>
              <a:rPr lang="en-GB" sz="1800" dirty="0" err="1">
                <a:latin typeface="APL385 Unicode" panose="020B0709000202000203" pitchFamily="49" charset="0"/>
              </a:rPr>
              <a:t>json</a:t>
            </a:r>
            <a:r>
              <a:rPr lang="en-GB" sz="1800" dirty="0">
                <a:latin typeface="APL385 Unicode" panose="020B0709000202000203" pitchFamily="49" charset="0"/>
              </a:rPr>
              <a:t>&gt;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{z1:"dsa",cxz:[1,2,[33,44]]}</a:t>
            </a:r>
          </a:p>
          <a:p>
            <a:pPr marL="0" indent="0">
              <a:buNone/>
            </a:pPr>
            <a:endParaRPr lang="en-GB" sz="1800" dirty="0">
              <a:latin typeface="APL385 Unicode" panose="020B0709000202000203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95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WPF is a glorified version of </a:t>
            </a:r>
            <a:r>
              <a:rPr lang="en-GB" dirty="0" err="1" smtClean="0"/>
              <a:t>.Net</a:t>
            </a:r>
            <a:r>
              <a:rPr lang="en-GB" dirty="0" smtClean="0"/>
              <a:t> Windows forms.</a:t>
            </a:r>
          </a:p>
          <a:p>
            <a:pPr marL="0" indent="0">
              <a:buNone/>
            </a:pPr>
            <a:r>
              <a:rPr lang="en-GB" dirty="0" smtClean="0"/>
              <a:t>In Dyalog you can bind variables to windows properties.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24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WPF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Use WPF to create a window displaying stock quotes in a moving text window.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 the workspace </a:t>
            </a:r>
            <a:r>
              <a:rPr lang="en-GB" i="1" dirty="0" err="1" smtClean="0">
                <a:solidFill>
                  <a:srgbClr val="00B050"/>
                </a:solidFill>
              </a:rPr>
              <a:t>stockTicker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there is </a:t>
            </a:r>
            <a:r>
              <a:rPr lang="en-GB" dirty="0"/>
              <a:t>a program, </a:t>
            </a:r>
            <a:r>
              <a:rPr lang="en-GB" i="1" dirty="0" err="1" smtClean="0">
                <a:solidFill>
                  <a:srgbClr val="00B050"/>
                </a:solidFill>
              </a:rPr>
              <a:t>runMarketBG</a:t>
            </a:r>
            <a:r>
              <a:rPr lang="en-GB" dirty="0" smtClean="0"/>
              <a:t>, that will simulate market activity in the background.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New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81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dyalog15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ctr">
          <a:defRPr sz="3200" dirty="0" smtClean="0">
            <a:latin typeface="+mj-lt"/>
          </a:defRPr>
        </a:defPPr>
      </a:lstStyle>
    </a:tx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aster Powerpoint template 19 aug 2014.potx" id="{0049EF10-ADAC-4A86-823C-08B6527A6A7B}" vid="{CA850941-80F2-41C4-9D9B-50111ED156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Presentation_dyalog15</Template>
  <TotalTime>45</TotalTime>
  <Words>3831</Words>
  <Application>Microsoft Office PowerPoint</Application>
  <PresentationFormat>On-screen Show (4:3)</PresentationFormat>
  <Paragraphs>930</Paragraphs>
  <Slides>103</Slides>
  <Notes>42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103</vt:i4>
      </vt:variant>
    </vt:vector>
  </HeadingPairs>
  <TitlesOfParts>
    <vt:vector size="104" baseType="lpstr">
      <vt:lpstr>Presentation_dyalog15</vt:lpstr>
      <vt:lpstr>Putting Dyalog’s  Latest Features to Use </vt:lpstr>
      <vt:lpstr>Many new features</vt:lpstr>
      <vt:lpstr>New features</vt:lpstr>
      <vt:lpstr>New features</vt:lpstr>
      <vt:lpstr>Performance improvements</vt:lpstr>
      <vt:lpstr>Performance improvements</vt:lpstr>
      <vt:lpstr>Component file system</vt:lpstr>
      <vt:lpstr>Various IDE enhancements</vt:lpstr>
      <vt:lpstr>Language enhancements</vt:lpstr>
      <vt:lpstr>Misc.</vt:lpstr>
      <vt:lpstr>New Language features</vt:lpstr>
      <vt:lpstr>Named monadic ops</vt:lpstr>
      <vt:lpstr>Named monadic ops</vt:lpstr>
      <vt:lpstr>Right currying for dyadic ops</vt:lpstr>
      <vt:lpstr>Variant with ⎕XML</vt:lpstr>
      <vt:lpstr>Random seed</vt:lpstr>
      <vt:lpstr>Roll (?) 0</vt:lpstr>
      <vt:lpstr>Roll (?) 0</vt:lpstr>
      <vt:lpstr>Tally</vt:lpstr>
      <vt:lpstr>Tally</vt:lpstr>
      <vt:lpstr>Trains</vt:lpstr>
      <vt:lpstr>Trains</vt:lpstr>
      <vt:lpstr>Trains</vt:lpstr>
      <vt:lpstr>Trains</vt:lpstr>
      <vt:lpstr>Trains</vt:lpstr>
      <vt:lpstr>Mix (↑)</vt:lpstr>
      <vt:lpstr>Mix (↑)</vt:lpstr>
      <vt:lpstr>Mix (↑)</vt:lpstr>
      <vt:lpstr>The Rank Operator (⍤)</vt:lpstr>
      <vt:lpstr>Rank</vt:lpstr>
      <vt:lpstr>Rank</vt:lpstr>
      <vt:lpstr>Rank</vt:lpstr>
      <vt:lpstr>Rank</vt:lpstr>
      <vt:lpstr>Rank</vt:lpstr>
      <vt:lpstr>Rank</vt:lpstr>
      <vt:lpstr>Rank</vt:lpstr>
      <vt:lpstr>Rank</vt:lpstr>
      <vt:lpstr>Rank</vt:lpstr>
      <vt:lpstr>Rank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 Examples</vt:lpstr>
      <vt:lpstr>Rank: reassemble results</vt:lpstr>
      <vt:lpstr>Rank: reassemble results</vt:lpstr>
      <vt:lpstr>Key</vt:lpstr>
      <vt:lpstr>Key</vt:lpstr>
      <vt:lpstr>Key</vt:lpstr>
      <vt:lpstr>Key</vt:lpstr>
      <vt:lpstr>Key</vt:lpstr>
      <vt:lpstr>Key</vt:lpstr>
      <vt:lpstr>Key</vt:lpstr>
      <vt:lpstr>Optimised cases</vt:lpstr>
      <vt:lpstr>Dyadic iota</vt:lpstr>
      <vt:lpstr>Dyadic iota</vt:lpstr>
      <vt:lpstr>Dyadic iota</vt:lpstr>
      <vt:lpstr>Dyadic iota</vt:lpstr>
      <vt:lpstr>Exercises - Choices</vt:lpstr>
      <vt:lpstr>Parallel features</vt:lpstr>
      <vt:lpstr>Parallel features</vt:lpstr>
      <vt:lpstr>Exercises - Trains</vt:lpstr>
      <vt:lpstr>Exercises - Trains</vt:lpstr>
      <vt:lpstr>Exercises – Iota</vt:lpstr>
      <vt:lpstr>Exercises – Key</vt:lpstr>
      <vt:lpstr>UCMDs, IDE, the RIDE</vt:lpstr>
      <vt:lpstr>UCMDs, IDE, the RIDE</vt:lpstr>
      <vt:lpstr>The RIDE (Remote Integrated Development Environment)</vt:lpstr>
      <vt:lpstr>The RIDE</vt:lpstr>
      <vt:lpstr>The RIDE - Example </vt:lpstr>
      <vt:lpstr>The RIDE - Example </vt:lpstr>
      <vt:lpstr>The compiler (experimental)</vt:lpstr>
      <vt:lpstr>The compiler (experimental)</vt:lpstr>
      <vt:lpstr>R</vt:lpstr>
      <vt:lpstr>R</vt:lpstr>
      <vt:lpstr>R</vt:lpstr>
      <vt:lpstr>R</vt:lpstr>
      <vt:lpstr>R - exercises</vt:lpstr>
      <vt:lpstr>.Net enhancements</vt:lpstr>
      <vt:lpstr>.Net enhancements</vt:lpstr>
      <vt:lpstr>.Net enhancements</vt:lpstr>
      <vt:lpstr>.Net enhancements</vt:lpstr>
      <vt:lpstr>The Chart Wizard</vt:lpstr>
      <vt:lpstr>The Chart Wizard</vt:lpstr>
      <vt:lpstr>JSON</vt:lpstr>
      <vt:lpstr>JSON</vt:lpstr>
      <vt:lpstr>JSON</vt:lpstr>
      <vt:lpstr>JSON</vt:lpstr>
      <vt:lpstr>XML</vt:lpstr>
      <vt:lpstr>WPF</vt:lpstr>
      <vt:lpstr>WPF Applications</vt:lpstr>
      <vt:lpstr>WPF Applications</vt:lpstr>
      <vt:lpstr>My.Dyalog.com</vt:lpstr>
      <vt:lpstr>My.Dyalog.com</vt:lpstr>
      <vt:lpstr>My.Dyalog.com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DanB2</cp:lastModifiedBy>
  <cp:revision>6</cp:revision>
  <cp:lastPrinted>2014-08-15T09:52:37Z</cp:lastPrinted>
  <dcterms:created xsi:type="dcterms:W3CDTF">2015-07-28T13:03:29Z</dcterms:created>
  <dcterms:modified xsi:type="dcterms:W3CDTF">2015-08-11T19:23:22Z</dcterms:modified>
</cp:coreProperties>
</file>