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</p:sldMasterIdLst>
  <p:notesMasterIdLst>
    <p:notesMasterId r:id="rId46"/>
  </p:notesMasterIdLst>
  <p:sldIdLst>
    <p:sldId id="256" r:id="rId2"/>
    <p:sldId id="294" r:id="rId3"/>
    <p:sldId id="304" r:id="rId4"/>
    <p:sldId id="261" r:id="rId5"/>
    <p:sldId id="262" r:id="rId6"/>
    <p:sldId id="263" r:id="rId7"/>
    <p:sldId id="264" r:id="rId8"/>
    <p:sldId id="265" r:id="rId9"/>
    <p:sldId id="312" r:id="rId10"/>
    <p:sldId id="305" r:id="rId11"/>
    <p:sldId id="267" r:id="rId12"/>
    <p:sldId id="268" r:id="rId13"/>
    <p:sldId id="269" r:id="rId14"/>
    <p:sldId id="302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6" r:id="rId28"/>
    <p:sldId id="283" r:id="rId29"/>
    <p:sldId id="284" r:id="rId30"/>
    <p:sldId id="285" r:id="rId31"/>
    <p:sldId id="288" r:id="rId32"/>
    <p:sldId id="308" r:id="rId33"/>
    <p:sldId id="289" r:id="rId34"/>
    <p:sldId id="292" r:id="rId35"/>
    <p:sldId id="293" r:id="rId36"/>
    <p:sldId id="299" r:id="rId37"/>
    <p:sldId id="300" r:id="rId38"/>
    <p:sldId id="301" r:id="rId39"/>
    <p:sldId id="306" r:id="rId40"/>
    <p:sldId id="307" r:id="rId41"/>
    <p:sldId id="297" r:id="rId42"/>
    <p:sldId id="296" r:id="rId43"/>
    <p:sldId id="298" r:id="rId44"/>
    <p:sldId id="303" r:id="rId45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2" autoAdjust="0"/>
    <p:restoredTop sz="99288" autoAdjust="0"/>
  </p:normalViewPr>
  <p:slideViewPr>
    <p:cSldViewPr>
      <p:cViewPr varScale="1">
        <p:scale>
          <a:sx n="65" d="100"/>
          <a:sy n="65" d="100"/>
        </p:scale>
        <p:origin x="78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482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830" y="4681220"/>
            <a:ext cx="5374640" cy="443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482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35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78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207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553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88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1592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29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116632"/>
            <a:ext cx="958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13" name="Picture 4" descr="C:\Users\fiona\Desktop\tes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205" y="2348880"/>
            <a:ext cx="2952328" cy="367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3"/>
          <p:cNvSpPr>
            <a:spLocks noGrp="1"/>
          </p:cNvSpPr>
          <p:nvPr>
            <p:ph type="title" hasCustomPrompt="1"/>
          </p:nvPr>
        </p:nvSpPr>
        <p:spPr>
          <a:xfrm>
            <a:off x="755575" y="620689"/>
            <a:ext cx="7632849" cy="720079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5576" y="1484784"/>
            <a:ext cx="7632849" cy="6486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Click to edit 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5929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4321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279" y="5701275"/>
            <a:ext cx="875054" cy="936104"/>
          </a:xfrm>
          <a:prstGeom prst="rect">
            <a:avLst/>
          </a:prstGeom>
        </p:spPr>
      </p:pic>
      <p:sp>
        <p:nvSpPr>
          <p:cNvPr id="8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4320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8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628800"/>
            <a:ext cx="3672408" cy="4392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/>
          </p:nvPr>
        </p:nvSpPr>
        <p:spPr>
          <a:xfrm>
            <a:off x="4716016" y="1654690"/>
            <a:ext cx="3672408" cy="436659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116632"/>
            <a:ext cx="958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279" y="5701275"/>
            <a:ext cx="875054" cy="936104"/>
          </a:xfrm>
          <a:prstGeom prst="rect">
            <a:avLst/>
          </a:prstGeom>
        </p:spPr>
      </p:pic>
      <p:sp>
        <p:nvSpPr>
          <p:cNvPr id="10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4320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709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C97E963A-2A83-41F9-AAD2-89FEDADEA62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5" y="620689"/>
            <a:ext cx="7632849" cy="92568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3889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008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116632"/>
            <a:ext cx="958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5" y="6452509"/>
            <a:ext cx="1224135" cy="207627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4320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6" r:id="rId3"/>
    <p:sldLayoutId id="2147483670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4" y="548680"/>
            <a:ext cx="7632849" cy="720079"/>
          </a:xfrm>
        </p:spPr>
        <p:txBody>
          <a:bodyPr/>
          <a:lstStyle/>
          <a:p>
            <a:r>
              <a:rPr lang="en-GB" sz="3600" dirty="0" smtClean="0"/>
              <a:t>Workshops SA3 &amp; SP3</a:t>
            </a:r>
            <a:br>
              <a:rPr lang="en-GB" sz="3600" dirty="0" smtClean="0"/>
            </a:br>
            <a:r>
              <a:rPr lang="en-GB" sz="3600" dirty="0" smtClean="0"/>
              <a:t>Parallel </a:t>
            </a:r>
            <a:r>
              <a:rPr lang="en-GB" sz="3600" dirty="0"/>
              <a:t>Programming in Dyalog with Futures and Isolates</a:t>
            </a:r>
          </a:p>
        </p:txBody>
      </p:sp>
    </p:spTree>
    <p:extLst>
      <p:ext uri="{BB962C8B-B14F-4D97-AF65-F5344CB8AC3E}">
        <p14:creationId xmlns:p14="http://schemas.microsoft.com/office/powerpoint/2010/main" val="132277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i="1" dirty="0" err="1" smtClean="0"/>
              <a:t>Deterministic</a:t>
            </a:r>
            <a:r>
              <a:rPr lang="da-DK" dirty="0" smtClean="0"/>
              <a:t> </a:t>
            </a:r>
            <a:r>
              <a:rPr lang="da-DK" dirty="0" err="1" smtClean="0"/>
              <a:t>Parallelism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785204" y="1700809"/>
            <a:ext cx="7632849" cy="720080"/>
          </a:xfrm>
        </p:spPr>
        <p:txBody>
          <a:bodyPr/>
          <a:lstStyle/>
          <a:p>
            <a:pPr marL="0" indent="0">
              <a:buNone/>
            </a:pPr>
            <a:r>
              <a:rPr lang="da-DK" sz="1600" dirty="0" err="1"/>
              <a:t>Inserting</a:t>
            </a:r>
            <a:r>
              <a:rPr lang="da-DK" sz="1600" dirty="0"/>
              <a:t> or </a:t>
            </a:r>
            <a:r>
              <a:rPr lang="da-DK" sz="1600" dirty="0" err="1"/>
              <a:t>removing</a:t>
            </a:r>
            <a:r>
              <a:rPr lang="da-DK" sz="1600" dirty="0"/>
              <a:t> Parallel operators </a:t>
            </a:r>
            <a:r>
              <a:rPr lang="da-DK" sz="1600" dirty="0" err="1"/>
              <a:t>does</a:t>
            </a:r>
            <a:r>
              <a:rPr lang="da-DK" sz="1600" dirty="0"/>
              <a:t> not </a:t>
            </a:r>
            <a:r>
              <a:rPr lang="da-DK" sz="1600" dirty="0" err="1"/>
              <a:t>change</a:t>
            </a:r>
            <a:r>
              <a:rPr lang="da-DK" sz="1600" dirty="0"/>
              <a:t> the </a:t>
            </a:r>
            <a:r>
              <a:rPr lang="da-DK" sz="1600" dirty="0" err="1"/>
              <a:t>meaning</a:t>
            </a:r>
            <a:r>
              <a:rPr lang="da-DK" sz="1600" dirty="0"/>
              <a:t> of the </a:t>
            </a:r>
            <a:r>
              <a:rPr lang="da-DK" sz="1600" dirty="0" err="1"/>
              <a:t>code</a:t>
            </a:r>
            <a:r>
              <a:rPr lang="da-DK" sz="1600" dirty="0"/>
              <a:t>. Thus, </a:t>
            </a:r>
            <a:r>
              <a:rPr lang="da-DK" sz="1600" dirty="0" err="1"/>
              <a:t>parallelism</a:t>
            </a:r>
            <a:r>
              <a:rPr lang="da-DK" sz="1600" dirty="0"/>
              <a:t> </a:t>
            </a:r>
            <a:r>
              <a:rPr lang="da-DK" sz="1600" dirty="0" err="1"/>
              <a:t>does</a:t>
            </a:r>
            <a:r>
              <a:rPr lang="da-DK" sz="1600" dirty="0"/>
              <a:t> not </a:t>
            </a:r>
            <a:r>
              <a:rPr lang="da-DK" sz="1600" dirty="0" err="1"/>
              <a:t>interfere</a:t>
            </a:r>
            <a:r>
              <a:rPr lang="da-DK" sz="1600" dirty="0"/>
              <a:t> with the notation.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Parallel Programming with Futures and Isolates</a:t>
            </a:r>
            <a:endParaRPr lang="da-DK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115615" y="2575325"/>
            <a:ext cx="4752529" cy="208882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•"/>
              <a:defRPr sz="3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–"/>
              <a:defRPr sz="2800">
                <a:solidFill>
                  <a:srgbClr val="333333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•"/>
              <a:defRPr sz="2400">
                <a:solidFill>
                  <a:srgbClr val="333333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–"/>
              <a:defRPr sz="2000">
                <a:solidFill>
                  <a:srgbClr val="333333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da-DK" sz="1800" kern="0" dirty="0" smtClean="0">
                <a:latin typeface="APL385 Unicode" pitchFamily="49" charset="0"/>
              </a:rPr>
              <a:t>   sums←{+/⍳⍵}</a:t>
            </a:r>
            <a:r>
              <a:rPr lang="da-DK" sz="1800" b="1" kern="0" dirty="0">
                <a:solidFill>
                  <a:srgbClr val="FF0000"/>
                </a:solidFill>
                <a:latin typeface="APL385 Unicode" pitchFamily="49" charset="0"/>
              </a:rPr>
              <a:t> </a:t>
            </a:r>
            <a:r>
              <a:rPr lang="da-DK" sz="1800" kern="0" dirty="0" smtClean="0">
                <a:latin typeface="APL385 Unicode" pitchFamily="49" charset="0"/>
              </a:rPr>
              <a:t>¨⍳100 </a:t>
            </a:r>
            <a:br>
              <a:rPr lang="da-DK" sz="1800" kern="0" dirty="0" smtClean="0">
                <a:latin typeface="APL385 Unicode" pitchFamily="49" charset="0"/>
              </a:rPr>
            </a:br>
            <a:r>
              <a:rPr lang="da-DK" sz="1800" kern="0" dirty="0" smtClean="0">
                <a:latin typeface="APL385 Unicode" pitchFamily="49" charset="0"/>
              </a:rPr>
              <a:t>   partitions←(100⍴25↑1)⊂sums</a:t>
            </a:r>
            <a:br>
              <a:rPr lang="da-DK" sz="1800" kern="0" dirty="0" smtClean="0">
                <a:latin typeface="APL385 Unicode" pitchFamily="49" charset="0"/>
              </a:rPr>
            </a:br>
            <a:r>
              <a:rPr lang="da-DK" sz="1800" kern="0" dirty="0" smtClean="0">
                <a:latin typeface="APL385 Unicode" pitchFamily="49" charset="0"/>
              </a:rPr>
              <a:t>   +/+/</a:t>
            </a:r>
            <a:r>
              <a:rPr lang="da-DK" sz="1800" b="1" kern="0" dirty="0">
                <a:solidFill>
                  <a:srgbClr val="FF0000"/>
                </a:solidFill>
                <a:latin typeface="APL385 Unicode" pitchFamily="49" charset="0"/>
              </a:rPr>
              <a:t> </a:t>
            </a:r>
            <a:r>
              <a:rPr lang="da-DK" sz="1800" kern="0" dirty="0" smtClean="0">
                <a:latin typeface="APL385 Unicode" pitchFamily="49" charset="0"/>
              </a:rPr>
              <a:t>¨partitions</a:t>
            </a:r>
            <a:br>
              <a:rPr lang="da-DK" sz="1800" kern="0" dirty="0" smtClean="0">
                <a:latin typeface="APL385 Unicode" pitchFamily="49" charset="0"/>
              </a:rPr>
            </a:br>
            <a:r>
              <a:rPr lang="da-DK" sz="1800" kern="0" dirty="0" smtClean="0">
                <a:latin typeface="APL385 Unicode" pitchFamily="49" charset="0"/>
              </a:rPr>
              <a:t>171700</a:t>
            </a:r>
          </a:p>
          <a:p>
            <a:pPr marL="0" indent="0">
              <a:buFontTx/>
              <a:buNone/>
            </a:pPr>
            <a:endParaRPr lang="da-DK" sz="1400" kern="0" dirty="0" smtClean="0">
              <a:latin typeface="APL385 Unicode" pitchFamily="49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110387" y="2575325"/>
            <a:ext cx="7632849" cy="208882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•"/>
              <a:defRPr sz="3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–"/>
              <a:defRPr sz="2800">
                <a:solidFill>
                  <a:srgbClr val="333333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•"/>
              <a:defRPr sz="2400">
                <a:solidFill>
                  <a:srgbClr val="333333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–"/>
              <a:defRPr sz="2000">
                <a:solidFill>
                  <a:srgbClr val="333333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da-DK" sz="1800" kern="0" dirty="0" smtClean="0">
                <a:latin typeface="APL385 Unicode" pitchFamily="49" charset="0"/>
              </a:rPr>
              <a:t>   sums←{+/⍳⍵}</a:t>
            </a:r>
            <a:r>
              <a:rPr lang="da-DK" sz="1800" b="1" kern="0" dirty="0" smtClean="0">
                <a:solidFill>
                  <a:srgbClr val="FF0000"/>
                </a:solidFill>
                <a:latin typeface="APL385 Unicode" pitchFamily="49" charset="0"/>
              </a:rPr>
              <a:t>∥</a:t>
            </a:r>
            <a:r>
              <a:rPr lang="da-DK" sz="1800" kern="0" dirty="0" smtClean="0">
                <a:latin typeface="APL385 Unicode" pitchFamily="49" charset="0"/>
              </a:rPr>
              <a:t>¨⍳100</a:t>
            </a:r>
            <a:br>
              <a:rPr lang="da-DK" sz="1800" kern="0" dirty="0" smtClean="0">
                <a:latin typeface="APL385 Unicode" pitchFamily="49" charset="0"/>
              </a:rPr>
            </a:br>
            <a:r>
              <a:rPr lang="da-DK" sz="1800" kern="0" dirty="0" smtClean="0">
                <a:latin typeface="APL385 Unicode" pitchFamily="49" charset="0"/>
              </a:rPr>
              <a:t>   partitions←(100⍴25↑1)⊂sums</a:t>
            </a:r>
            <a:br>
              <a:rPr lang="da-DK" sz="1800" kern="0" dirty="0" smtClean="0">
                <a:latin typeface="APL385 Unicode" pitchFamily="49" charset="0"/>
              </a:rPr>
            </a:br>
            <a:r>
              <a:rPr lang="da-DK" sz="1800" kern="0" dirty="0" smtClean="0">
                <a:latin typeface="APL385 Unicode" pitchFamily="49" charset="0"/>
              </a:rPr>
              <a:t>   +/+/</a:t>
            </a:r>
            <a:r>
              <a:rPr lang="da-DK" sz="1800" b="1" kern="0" dirty="0" smtClean="0">
                <a:solidFill>
                  <a:srgbClr val="FF0000"/>
                </a:solidFill>
                <a:latin typeface="APL385 Unicode" pitchFamily="49" charset="0"/>
              </a:rPr>
              <a:t>∥</a:t>
            </a:r>
            <a:r>
              <a:rPr lang="da-DK" sz="1800" kern="0" dirty="0" smtClean="0">
                <a:latin typeface="APL385 Unicode" pitchFamily="49" charset="0"/>
              </a:rPr>
              <a:t>¨partitions</a:t>
            </a:r>
            <a:br>
              <a:rPr lang="da-DK" sz="1800" kern="0" dirty="0" smtClean="0">
                <a:latin typeface="APL385 Unicode" pitchFamily="49" charset="0"/>
              </a:rPr>
            </a:br>
            <a:r>
              <a:rPr lang="da-DK" sz="1800" kern="0" dirty="0" smtClean="0">
                <a:latin typeface="APL385 Unicode" pitchFamily="49" charset="0"/>
              </a:rPr>
              <a:t>171700</a:t>
            </a:r>
          </a:p>
          <a:p>
            <a:pPr marL="0" indent="0">
              <a:buFontTx/>
              <a:buNone/>
            </a:pPr>
            <a:endParaRPr lang="da-DK" sz="1400" kern="0" dirty="0" smtClean="0">
              <a:latin typeface="APL385 Unicode" pitchFamily="49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785204" y="4818588"/>
            <a:ext cx="7632849" cy="41061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•"/>
              <a:defRPr sz="3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–"/>
              <a:defRPr sz="2800">
                <a:solidFill>
                  <a:srgbClr val="333333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•"/>
              <a:defRPr sz="2400">
                <a:solidFill>
                  <a:srgbClr val="333333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–"/>
              <a:defRPr sz="2000">
                <a:solidFill>
                  <a:srgbClr val="333333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da-DK" sz="1600" kern="0" dirty="0" smtClean="0"/>
              <a:t>(as long as </a:t>
            </a:r>
            <a:r>
              <a:rPr lang="da-DK" sz="1600" kern="0" dirty="0" err="1" smtClean="0"/>
              <a:t>your</a:t>
            </a:r>
            <a:r>
              <a:rPr lang="da-DK" sz="1600" kern="0" dirty="0" smtClean="0"/>
              <a:t> </a:t>
            </a:r>
            <a:r>
              <a:rPr lang="da-DK" sz="1600" kern="0" dirty="0" err="1" smtClean="0"/>
              <a:t>functions</a:t>
            </a:r>
            <a:r>
              <a:rPr lang="da-DK" sz="1600" kern="0" dirty="0" smtClean="0"/>
              <a:t> have </a:t>
            </a:r>
            <a:r>
              <a:rPr lang="da-DK" sz="1600" kern="0" dirty="0" err="1" smtClean="0"/>
              <a:t>no</a:t>
            </a:r>
            <a:r>
              <a:rPr lang="da-DK" sz="1600" kern="0" dirty="0" smtClean="0"/>
              <a:t> side </a:t>
            </a:r>
            <a:r>
              <a:rPr lang="da-DK" sz="1600" kern="0" dirty="0" err="1" smtClean="0"/>
              <a:t>effects</a:t>
            </a:r>
            <a:r>
              <a:rPr lang="da-DK" sz="1600" kern="0" dirty="0" smtClean="0"/>
              <a:t>)</a:t>
            </a:r>
            <a:endParaRPr lang="da-DK" sz="1200" kern="0" dirty="0" smtClean="0">
              <a:latin typeface="APL385 Unicode" pitchFamily="49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785204" y="5162966"/>
            <a:ext cx="7632849" cy="41061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•"/>
              <a:defRPr sz="3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–"/>
              <a:defRPr sz="2800">
                <a:solidFill>
                  <a:srgbClr val="333333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•"/>
              <a:defRPr sz="2400">
                <a:solidFill>
                  <a:srgbClr val="333333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–"/>
              <a:defRPr sz="2000">
                <a:solidFill>
                  <a:srgbClr val="333333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8000"/>
              </a:buClr>
              <a:buChar char="»"/>
              <a:defRPr sz="2000">
                <a:solidFill>
                  <a:srgbClr val="333333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da-DK" sz="1600" kern="0" dirty="0" smtClean="0"/>
              <a:t>(… and </a:t>
            </a:r>
            <a:r>
              <a:rPr lang="da-DK" sz="1600" kern="0" dirty="0" err="1" smtClean="0"/>
              <a:t>there</a:t>
            </a:r>
            <a:r>
              <a:rPr lang="da-DK" sz="1600" kern="0" dirty="0" smtClean="0"/>
              <a:t> </a:t>
            </a:r>
            <a:r>
              <a:rPr lang="da-DK" sz="1600" kern="0" dirty="0" err="1" smtClean="0"/>
              <a:t>are</a:t>
            </a:r>
            <a:r>
              <a:rPr lang="da-DK" sz="1600" kern="0" dirty="0" smtClean="0"/>
              <a:t> </a:t>
            </a:r>
            <a:r>
              <a:rPr lang="da-DK" sz="1600" kern="0" dirty="0" err="1" smtClean="0"/>
              <a:t>no</a:t>
            </a:r>
            <a:r>
              <a:rPr lang="da-DK" sz="1600" kern="0" dirty="0" smtClean="0"/>
              <a:t> </a:t>
            </a:r>
            <a:r>
              <a:rPr lang="da-DK" sz="1600" kern="0" dirty="0" err="1" smtClean="0"/>
              <a:t>errors</a:t>
            </a:r>
            <a:r>
              <a:rPr lang="da-DK" sz="1600" kern="0" dirty="0" smtClean="0"/>
              <a:t>)</a:t>
            </a:r>
            <a:endParaRPr lang="da-DK" sz="1200" kern="0" dirty="0" smtClean="0">
              <a:latin typeface="APL385 Unicod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28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/>
      <p:bldP spid="10" grpId="1"/>
      <p:bldP spid="11" grpId="0" uiExpand="1" build="p"/>
      <p:bldP spid="12" grpId="0" build="p"/>
      <p:bldP spid="1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Session 1 Summary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800" dirty="0" smtClean="0"/>
              <a:t>Isolates can be created using </a:t>
            </a:r>
            <a:r>
              <a:rPr lang="en-GB" sz="2800" dirty="0" err="1" smtClean="0">
                <a:latin typeface="APL385 Unicode" panose="020B0709000202000203" pitchFamily="49" charset="0"/>
              </a:rPr>
              <a:t>isolate.New</a:t>
            </a:r>
            <a:r>
              <a:rPr lang="en-GB" sz="2800" dirty="0" smtClean="0"/>
              <a:t>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… or   </a:t>
            </a:r>
            <a:r>
              <a:rPr lang="en-GB" sz="2800" dirty="0" smtClean="0">
                <a:latin typeface="APL385 Unicode" panose="020B0709000202000203" pitchFamily="49" charset="0"/>
              </a:rPr>
              <a:t>ø</a:t>
            </a:r>
            <a:r>
              <a:rPr lang="en-GB" sz="2800" dirty="0" smtClean="0"/>
              <a:t>   for (really) short</a:t>
            </a:r>
            <a:r>
              <a:rPr lang="en-GB" sz="2800" dirty="0" smtClean="0"/>
              <a:t>.</a:t>
            </a:r>
          </a:p>
          <a:p>
            <a:r>
              <a:rPr lang="en-GB" sz="2800" dirty="0" smtClean="0"/>
              <a:t>The right argument can be</a:t>
            </a:r>
          </a:p>
          <a:p>
            <a:pPr lvl="1"/>
            <a:r>
              <a:rPr lang="en-GB" sz="2400" dirty="0" smtClean="0"/>
              <a:t>A vector of vectors of </a:t>
            </a:r>
            <a:r>
              <a:rPr lang="en-GB" sz="2400" dirty="0" smtClean="0"/>
              <a:t>names to be copied</a:t>
            </a:r>
            <a:endParaRPr lang="en-GB" sz="2400" dirty="0" smtClean="0"/>
          </a:p>
          <a:p>
            <a:pPr lvl="1"/>
            <a:r>
              <a:rPr lang="en-GB" sz="2400" dirty="0" smtClean="0"/>
              <a:t>A namespace reference to </a:t>
            </a:r>
            <a:r>
              <a:rPr lang="en-GB" sz="2400" dirty="0" smtClean="0"/>
              <a:t>be cloned</a:t>
            </a:r>
            <a:endParaRPr lang="en-GB" sz="2400" dirty="0" smtClean="0"/>
          </a:p>
          <a:p>
            <a:pPr lvl="1"/>
            <a:r>
              <a:rPr lang="en-GB" sz="2400" dirty="0" smtClean="0"/>
              <a:t>A simple vector containing a workspace </a:t>
            </a:r>
            <a:r>
              <a:rPr lang="en-GB" sz="2400" dirty="0" smtClean="0"/>
              <a:t>name to </a:t>
            </a:r>
            <a:r>
              <a:rPr lang="en-GB" sz="2400" dirty="0" smtClean="0">
                <a:latin typeface="APL385 Unicode" panose="020B0709000202000203" pitchFamily="49" charset="0"/>
              </a:rPr>
              <a:t>⎕CY</a:t>
            </a:r>
            <a:endParaRPr lang="en-GB" sz="2400" dirty="0" smtClean="0">
              <a:latin typeface="APL385 Unicode" panose="020B0709000202000203" pitchFamily="49" charset="0"/>
            </a:endParaRPr>
          </a:p>
          <a:p>
            <a:r>
              <a:rPr lang="en-GB" sz="2800" dirty="0" smtClean="0"/>
              <a:t>An isolate looks, </a:t>
            </a:r>
            <a:r>
              <a:rPr lang="en-GB" sz="2800" dirty="0" smtClean="0"/>
              <a:t>tastes, feels </a:t>
            </a:r>
            <a:r>
              <a:rPr lang="en-GB" sz="2800" dirty="0" smtClean="0"/>
              <a:t>and smells </a:t>
            </a:r>
            <a:r>
              <a:rPr lang="en-GB" sz="2800" dirty="0" smtClean="0"/>
              <a:t>a lot like </a:t>
            </a:r>
            <a:r>
              <a:rPr lang="en-GB" sz="2800" dirty="0" smtClean="0"/>
              <a:t>a namespace</a:t>
            </a:r>
            <a:endParaRPr lang="en-GB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633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Some</a:t>
            </a:r>
            <a:r>
              <a:rPr lang="da-DK" dirty="0" smtClean="0"/>
              <a:t> </a:t>
            </a:r>
            <a:r>
              <a:rPr lang="da-DK" dirty="0" err="1" smtClean="0"/>
              <a:t>Restrictions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800" dirty="0" smtClean="0"/>
              <a:t>An expression executed in an isolate MUST return a result</a:t>
            </a:r>
          </a:p>
          <a:p>
            <a:pPr lvl="1"/>
            <a:r>
              <a:rPr lang="en-GB" dirty="0" smtClean="0"/>
              <a:t>The result may not be a Function or a Class.</a:t>
            </a:r>
          </a:p>
          <a:p>
            <a:pPr lvl="1"/>
            <a:r>
              <a:rPr lang="en-GB" dirty="0" smtClean="0"/>
              <a:t>If you </a:t>
            </a:r>
            <a:r>
              <a:rPr lang="en-GB" dirty="0" smtClean="0"/>
              <a:t>pass</a:t>
            </a:r>
            <a:r>
              <a:rPr lang="en-GB" dirty="0" smtClean="0"/>
              <a:t> </a:t>
            </a:r>
            <a:r>
              <a:rPr lang="en-GB" dirty="0" smtClean="0"/>
              <a:t>namespace </a:t>
            </a:r>
            <a:r>
              <a:rPr lang="en-GB" i="1" dirty="0" smtClean="0"/>
              <a:t>refs</a:t>
            </a:r>
            <a:r>
              <a:rPr lang="en-GB" dirty="0"/>
              <a:t> </a:t>
            </a:r>
            <a:r>
              <a:rPr lang="en-GB" dirty="0" smtClean="0"/>
              <a:t>(either way), </a:t>
            </a:r>
            <a:r>
              <a:rPr lang="en-GB" dirty="0" smtClean="0"/>
              <a:t>the spaces will be </a:t>
            </a:r>
            <a:r>
              <a:rPr lang="en-GB" b="1" i="1" dirty="0" smtClean="0"/>
              <a:t>copied</a:t>
            </a:r>
            <a:r>
              <a:rPr lang="en-GB" dirty="0" smtClean="0"/>
              <a:t>. Actual </a:t>
            </a:r>
            <a:r>
              <a:rPr lang="en-GB" i="1" dirty="0"/>
              <a:t>r</a:t>
            </a:r>
            <a:r>
              <a:rPr lang="en-GB" i="1" dirty="0" smtClean="0"/>
              <a:t>efs</a:t>
            </a:r>
            <a:r>
              <a:rPr lang="en-GB" dirty="0" smtClean="0"/>
              <a:t> </a:t>
            </a:r>
            <a:r>
              <a:rPr lang="en-GB" dirty="0" smtClean="0"/>
              <a:t>between processes are not possible.</a:t>
            </a:r>
          </a:p>
          <a:p>
            <a:pPr lvl="1"/>
            <a:r>
              <a:rPr lang="en-GB" dirty="0" smtClean="0"/>
              <a:t>Shy results will become </a:t>
            </a:r>
            <a:r>
              <a:rPr lang="en-GB" dirty="0" smtClean="0"/>
              <a:t>bold by the process of being a future (however briefly).</a:t>
            </a: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645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Session 1 </a:t>
            </a:r>
            <a:r>
              <a:rPr lang="da-DK" dirty="0" err="1" smtClean="0"/>
              <a:t>Exercises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55574" y="1574023"/>
            <a:ext cx="7632849" cy="4321075"/>
          </a:xfrm>
        </p:spPr>
        <p:txBody>
          <a:bodyPr/>
          <a:lstStyle/>
          <a:p>
            <a:r>
              <a:rPr lang="en-GB" sz="2400" dirty="0" smtClean="0"/>
              <a:t>Open the documentation, find section 4.2: </a:t>
            </a:r>
            <a:r>
              <a:rPr lang="en-GB" sz="2400" i="1" dirty="0" smtClean="0"/>
              <a:t>Explicit or Persistent Isolates </a:t>
            </a:r>
          </a:p>
          <a:p>
            <a:r>
              <a:rPr lang="en-GB" sz="2400" dirty="0" smtClean="0"/>
              <a:t>Verify that you can create an isolate. </a:t>
            </a:r>
            <a:br>
              <a:rPr lang="en-GB" sz="2400" dirty="0" smtClean="0"/>
            </a:br>
            <a:r>
              <a:rPr lang="en-GB" sz="2400" b="1" dirty="0" smtClean="0"/>
              <a:t>NB:</a:t>
            </a:r>
            <a:r>
              <a:rPr lang="en-GB" sz="2400" dirty="0" smtClean="0"/>
              <a:t>     </a:t>
            </a:r>
            <a:r>
              <a:rPr lang="en-GB" sz="2400" dirty="0" smtClean="0">
                <a:latin typeface="APL385 Unicode" panose="020B0709000202000203" pitchFamily="49" charset="0"/>
              </a:rPr>
              <a:t>ø </a:t>
            </a:r>
            <a:r>
              <a:rPr lang="en-GB" sz="2400" dirty="0" smtClean="0"/>
              <a:t>  is </a:t>
            </a:r>
            <a:r>
              <a:rPr lang="en-GB" sz="2400" dirty="0" smtClean="0"/>
              <a:t>a shortcut for </a:t>
            </a:r>
            <a:r>
              <a:rPr lang="en-GB" sz="2400" dirty="0" err="1" smtClean="0">
                <a:latin typeface="APL385 Unicode" panose="020B0709000202000203" pitchFamily="49" charset="0"/>
              </a:rPr>
              <a:t>isolate.New</a:t>
            </a:r>
            <a:endParaRPr lang="en-GB" sz="2400" dirty="0">
              <a:latin typeface="APL385 Unicode" panose="020B0709000202000203" pitchFamily="49" charset="0"/>
            </a:endParaRPr>
          </a:p>
          <a:p>
            <a:r>
              <a:rPr lang="en-GB" sz="2400" dirty="0"/>
              <a:t>Create </a:t>
            </a:r>
            <a:r>
              <a:rPr lang="en-GB" sz="2400" dirty="0" smtClean="0"/>
              <a:t>a vector </a:t>
            </a:r>
            <a:r>
              <a:rPr lang="en-GB" sz="2400" dirty="0"/>
              <a:t>of </a:t>
            </a:r>
            <a:r>
              <a:rPr lang="en-GB" sz="2400" dirty="0" smtClean="0"/>
              <a:t>isolates, </a:t>
            </a:r>
            <a:r>
              <a:rPr lang="en-GB" sz="2400" dirty="0"/>
              <a:t>distribute </a:t>
            </a:r>
            <a:r>
              <a:rPr lang="en-GB" sz="2400" dirty="0" smtClean="0"/>
              <a:t>data</a:t>
            </a:r>
            <a:r>
              <a:rPr lang="en-GB" sz="2400" dirty="0"/>
              <a:t> </a:t>
            </a:r>
            <a:r>
              <a:rPr lang="en-GB" sz="2400" dirty="0" smtClean="0"/>
              <a:t>across </a:t>
            </a:r>
            <a:r>
              <a:rPr lang="en-GB" sz="2400" dirty="0" smtClean="0"/>
              <a:t>the elements. </a:t>
            </a:r>
            <a:r>
              <a:rPr lang="en-GB" sz="2400" dirty="0" smtClean="0"/>
              <a:t>Compute </a:t>
            </a:r>
            <a:r>
              <a:rPr lang="en-GB" sz="2400" dirty="0" smtClean="0"/>
              <a:t>something in parallel.</a:t>
            </a:r>
            <a:endParaRPr lang="en-GB" sz="2400" dirty="0"/>
          </a:p>
          <a:p>
            <a:r>
              <a:rPr lang="en-GB" sz="2400" dirty="0" smtClean="0"/>
              <a:t>Practice i</a:t>
            </a:r>
            <a:r>
              <a:rPr lang="en-GB" sz="2400" dirty="0" smtClean="0"/>
              <a:t>nitialising </a:t>
            </a:r>
            <a:r>
              <a:rPr lang="en-GB" sz="2400" dirty="0"/>
              <a:t>isolates </a:t>
            </a:r>
            <a:r>
              <a:rPr lang="en-GB" sz="2400" dirty="0" smtClean="0"/>
              <a:t>from various sources:</a:t>
            </a:r>
          </a:p>
          <a:p>
            <a:pPr lvl="1"/>
            <a:r>
              <a:rPr lang="en-GB" sz="2000" dirty="0" smtClean="0"/>
              <a:t>a namespace</a:t>
            </a:r>
          </a:p>
          <a:p>
            <a:pPr lvl="1"/>
            <a:r>
              <a:rPr lang="en-GB" sz="2000" dirty="0" smtClean="0"/>
              <a:t>a workspace (</a:t>
            </a:r>
            <a:r>
              <a:rPr lang="en-GB" sz="2000" dirty="0" err="1" smtClean="0"/>
              <a:t>eg</a:t>
            </a:r>
            <a:r>
              <a:rPr lang="en-GB" sz="2000" dirty="0" smtClean="0"/>
              <a:t> </a:t>
            </a:r>
            <a:r>
              <a:rPr lang="en-GB" sz="2000" dirty="0" err="1" smtClean="0"/>
              <a:t>dfns.dws</a:t>
            </a:r>
            <a:r>
              <a:rPr lang="en-GB" sz="2000" dirty="0" smtClean="0"/>
              <a:t>)</a:t>
            </a:r>
          </a:p>
          <a:p>
            <a:pPr lvl="1"/>
            <a:r>
              <a:rPr lang="en-GB" sz="2000" dirty="0" smtClean="0"/>
              <a:t>a list of names</a:t>
            </a:r>
            <a:endParaRPr lang="en-GB" sz="2400" dirty="0" smtClean="0"/>
          </a:p>
          <a:p>
            <a:pPr lvl="1"/>
            <a:endParaRPr lang="en-GB" sz="2000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V14.1 Release Notes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55575" y="1700808"/>
            <a:ext cx="7920881" cy="4321075"/>
          </a:xfrm>
        </p:spPr>
        <p:txBody>
          <a:bodyPr/>
          <a:lstStyle/>
          <a:p>
            <a:r>
              <a:rPr lang="en-US" sz="2400" dirty="0" smtClean="0"/>
              <a:t>Interrupts should no longer stop “infrastructure” threads</a:t>
            </a:r>
          </a:p>
          <a:p>
            <a:r>
              <a:rPr lang="en-US" sz="2400" dirty="0" smtClean="0"/>
              <a:t>Errors in your application will not suspend infrastructure threads, even when “suspend threads on error” is enabled</a:t>
            </a:r>
          </a:p>
          <a:p>
            <a:r>
              <a:rPr lang="en-US" sz="2400" dirty="0" smtClean="0"/>
              <a:t>Windows: support for bound executables</a:t>
            </a:r>
          </a:p>
          <a:p>
            <a:r>
              <a:rPr lang="en-US" sz="2400" dirty="0" smtClean="0"/>
              <a:t>Workspace Explorer no longer crashes </a:t>
            </a:r>
            <a:r>
              <a:rPr lang="en-US" sz="2400" dirty="0" smtClean="0"/>
              <a:t>on</a:t>
            </a:r>
            <a:r>
              <a:rPr lang="en-US" sz="2400" dirty="0" smtClean="0"/>
              <a:t> </a:t>
            </a:r>
            <a:r>
              <a:rPr lang="en-US" sz="2400" dirty="0" smtClean="0"/>
              <a:t>isolates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(this fix also back </a:t>
            </a:r>
            <a:r>
              <a:rPr lang="en-US" sz="2400" dirty="0" smtClean="0"/>
              <a:t>ported to 14.0) </a:t>
            </a:r>
            <a:r>
              <a:rPr lang="en-US" sz="2400" dirty="0" smtClean="0">
                <a:sym typeface="Wingdings" panose="05000000000000000000" pitchFamily="2" charset="2"/>
              </a:rPr>
              <a:t>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Indirect enhancement: “External Workspaces” can be used to improve the performance of isolate initialization</a:t>
            </a:r>
          </a:p>
          <a:p>
            <a:r>
              <a:rPr lang="en-US" sz="2400" dirty="0" err="1" smtClean="0">
                <a:latin typeface="APL385 Unicode" panose="020B0709000202000203" pitchFamily="49" charset="0"/>
                <a:sym typeface="Wingdings" panose="05000000000000000000" pitchFamily="2" charset="2"/>
              </a:rPr>
              <a:t>StartServer</a:t>
            </a:r>
            <a:r>
              <a:rPr lang="en-US" sz="2400" dirty="0" smtClean="0">
                <a:sym typeface="Wingdings" panose="05000000000000000000" pitchFamily="2" charset="2"/>
              </a:rPr>
              <a:t> function now allows filtering client network addresses</a:t>
            </a:r>
          </a:p>
          <a:p>
            <a:r>
              <a:rPr lang="en-US" sz="2400" dirty="0" smtClean="0">
                <a:sym typeface="Wingdings" panose="05000000000000000000" pitchFamily="2" charset="2"/>
              </a:rPr>
              <a:t>See documentation…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620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Session 2 Summary (1/2)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000" b="1" dirty="0" smtClean="0"/>
              <a:t>The </a:t>
            </a:r>
            <a:r>
              <a:rPr lang="en-GB" sz="2000" b="1" dirty="0"/>
              <a:t>R</a:t>
            </a:r>
            <a:r>
              <a:rPr lang="en-GB" sz="2000" b="1" dirty="0" smtClean="0"/>
              <a:t>esult </a:t>
            </a:r>
            <a:r>
              <a:rPr lang="en-GB" sz="2000" dirty="0" smtClean="0"/>
              <a:t>of ANY expression executed in an isolate is a </a:t>
            </a:r>
            <a:r>
              <a:rPr lang="en-GB" sz="2000" b="1" i="1" dirty="0" smtClean="0"/>
              <a:t>future</a:t>
            </a:r>
          </a:p>
          <a:p>
            <a:pPr lvl="1"/>
            <a:r>
              <a:rPr lang="en-GB" sz="1800" dirty="0" smtClean="0"/>
              <a:t>Futures “block” when a primitive needs to know the value and the result is not yet </a:t>
            </a:r>
            <a:r>
              <a:rPr lang="en-GB" sz="1800" dirty="0" smtClean="0"/>
              <a:t>available</a:t>
            </a:r>
          </a:p>
          <a:p>
            <a:pPr lvl="1"/>
            <a:r>
              <a:rPr lang="da-DK" sz="1800" dirty="0" smtClean="0"/>
              <a:t>An array of futures can be operated on with structural functions without blocking</a:t>
            </a:r>
            <a:endParaRPr lang="en-GB" sz="1800" dirty="0" smtClean="0"/>
          </a:p>
          <a:p>
            <a:r>
              <a:rPr lang="en-GB" sz="2000" b="1" dirty="0" smtClean="0"/>
              <a:t>Errors</a:t>
            </a:r>
            <a:r>
              <a:rPr lang="en-GB" sz="2000" dirty="0" smtClean="0"/>
              <a:t> are signalled when an attempt is made to USE data, not when the error occurs</a:t>
            </a:r>
          </a:p>
          <a:p>
            <a:pPr lvl="1"/>
            <a:r>
              <a:rPr lang="en-GB" sz="1800" dirty="0" smtClean="0"/>
              <a:t>If you don’t look at the data, errors may go completely undetected</a:t>
            </a:r>
          </a:p>
          <a:p>
            <a:r>
              <a:rPr lang="en-GB" sz="2000" b="1" dirty="0" smtClean="0"/>
              <a:t>Interrupting</a:t>
            </a:r>
            <a:r>
              <a:rPr lang="en-GB" sz="2000" dirty="0" smtClean="0"/>
              <a:t> returns control to the client, but does NOT stop the asynchronous function call.</a:t>
            </a:r>
          </a:p>
          <a:p>
            <a:pPr lvl="1"/>
            <a:r>
              <a:rPr lang="en-GB" sz="1800" dirty="0" smtClean="0"/>
              <a:t>A new call to the same isolate will be queued</a:t>
            </a:r>
          </a:p>
          <a:p>
            <a:pPr lvl="1"/>
            <a:r>
              <a:rPr lang="en-GB" sz="1800" dirty="0" smtClean="0"/>
              <a:t>However: Calls to a different isolate hosted by the same process will run in a separate thread</a:t>
            </a:r>
          </a:p>
          <a:p>
            <a:pPr lvl="1"/>
            <a:endParaRPr lang="en-GB" sz="16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50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Session 2 Summary (2/2)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000" dirty="0" smtClean="0"/>
              <a:t>The state of an array containing futures can be inspected using functions in isolate namespace, each of which returns a result the same size as the named array:</a:t>
            </a:r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832467"/>
              </p:ext>
            </p:extLst>
          </p:nvPr>
        </p:nvGraphicFramePr>
        <p:xfrm>
          <a:off x="1189927" y="2852936"/>
          <a:ext cx="7162801" cy="1891622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432560"/>
                <a:gridCol w="5730241"/>
              </a:tblGrid>
              <a:tr h="60960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  <a:latin typeface="APL385 Unicode" panose="020B0709000202000203" pitchFamily="49" charset="0"/>
                        </a:rPr>
                        <a:t>Values</a:t>
                      </a:r>
                      <a:endParaRPr lang="en-GB" sz="2000" b="0" dirty="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Available values, with </a:t>
                      </a:r>
                      <a:r>
                        <a:rPr lang="en-GB" sz="1600" dirty="0">
                          <a:effectLst/>
                        </a:rPr>
                        <a:t>unfulfilled futures replaced with the value given as the left </a:t>
                      </a:r>
                      <a:r>
                        <a:rPr lang="en-GB" sz="1600" dirty="0" smtClean="0">
                          <a:effectLst/>
                        </a:rPr>
                        <a:t>argument</a:t>
                      </a:r>
                      <a:r>
                        <a:rPr lang="en-GB" sz="1600" baseline="0" dirty="0" smtClean="0">
                          <a:effectLst/>
                        </a:rPr>
                        <a:t> (</a:t>
                      </a:r>
                      <a:r>
                        <a:rPr lang="en-GB" sz="1600" baseline="0" dirty="0" smtClean="0">
                          <a:effectLst/>
                          <a:latin typeface="APL385 Unicode" panose="020B0709000202000203" pitchFamily="49" charset="0"/>
                        </a:rPr>
                        <a:t>⎕NULL</a:t>
                      </a:r>
                      <a:r>
                        <a:rPr lang="en-GB" sz="1600" baseline="0" dirty="0" smtClean="0">
                          <a:effectLst/>
                        </a:rPr>
                        <a:t> by default)</a:t>
                      </a:r>
                      <a:endParaRPr lang="en-GB" sz="2000" b="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100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  <a:latin typeface="APL385 Unicode" panose="020B0709000202000203" pitchFamily="49" charset="0"/>
                        </a:rPr>
                        <a:t>Available</a:t>
                      </a:r>
                      <a:endParaRPr lang="en-GB" sz="200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A Boolean array with 1 marking values which are </a:t>
                      </a:r>
                      <a:r>
                        <a:rPr lang="en-GB" sz="1600" dirty="0" smtClean="0">
                          <a:effectLst/>
                        </a:rPr>
                        <a:t>computed.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8306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  <a:latin typeface="APL385 Unicode" panose="020B0709000202000203" pitchFamily="49" charset="0"/>
                        </a:rPr>
                        <a:t>Failed</a:t>
                      </a:r>
                      <a:endParaRPr lang="en-GB" sz="200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A Boolean array with 1 marking futures which have encountered </a:t>
                      </a:r>
                      <a:r>
                        <a:rPr lang="en-GB" sz="1600" dirty="0" smtClean="0">
                          <a:effectLst/>
                        </a:rPr>
                        <a:t>errors (and will</a:t>
                      </a:r>
                      <a:r>
                        <a:rPr lang="en-GB" sz="1600" baseline="0" dirty="0" smtClean="0">
                          <a:effectLst/>
                        </a:rPr>
                        <a:t> not be computed)</a:t>
                      </a:r>
                      <a:r>
                        <a:rPr lang="en-GB" sz="1600" dirty="0" smtClean="0">
                          <a:effectLst/>
                        </a:rPr>
                        <a:t>.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2716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  <a:latin typeface="APL385 Unicode" panose="020B0709000202000203" pitchFamily="49" charset="0"/>
                        </a:rPr>
                        <a:t>Running</a:t>
                      </a:r>
                      <a:endParaRPr lang="en-GB" sz="2000" dirty="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1s identify futures where the isolate is still running.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488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2 Exercises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 dirty="0" smtClean="0"/>
              <a:t>Find section 4.5: </a:t>
            </a:r>
            <a:br>
              <a:rPr lang="en-GB" sz="2400" dirty="0" smtClean="0"/>
            </a:br>
            <a:r>
              <a:rPr lang="en-GB" sz="2400" i="1" dirty="0" smtClean="0"/>
              <a:t>Tracking the Status of Asynchronous Expressions</a:t>
            </a:r>
          </a:p>
          <a:p>
            <a:r>
              <a:rPr lang="en-GB" sz="2400" dirty="0" smtClean="0"/>
              <a:t>Experiment until comfortable with the use of </a:t>
            </a:r>
            <a:br>
              <a:rPr lang="en-GB" sz="2400" dirty="0" smtClean="0"/>
            </a:br>
            <a:r>
              <a:rPr lang="en-GB" sz="1200" dirty="0" smtClean="0"/>
              <a:t/>
            </a:r>
            <a:br>
              <a:rPr lang="en-GB" sz="1200" dirty="0" smtClean="0"/>
            </a:br>
            <a:r>
              <a:rPr lang="en-GB" sz="1200" dirty="0" smtClean="0"/>
              <a:t>      </a:t>
            </a:r>
            <a:r>
              <a:rPr lang="en-GB" sz="2400" dirty="0" smtClean="0">
                <a:latin typeface="APL385 Unicode" panose="020B0709000202000203" pitchFamily="49" charset="0"/>
              </a:rPr>
              <a:t>Values Running Failed Available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2400" dirty="0" smtClean="0"/>
              <a:t>to inspect the results of asynchronous calls. For example:</a:t>
            </a:r>
            <a:br>
              <a:rPr lang="en-GB" sz="2400" dirty="0" smtClean="0"/>
            </a:br>
            <a:r>
              <a:rPr lang="en-GB" sz="2000" dirty="0" smtClean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</a:t>
            </a:r>
            <a:r>
              <a:rPr lang="en-GB" sz="2000" dirty="0" smtClean="0">
                <a:latin typeface="APL385 Unicode" panose="020B0709000202000203" pitchFamily="49" charset="0"/>
              </a:rPr>
              <a:t>       </a:t>
            </a:r>
            <a:r>
              <a:rPr lang="en-GB" sz="2000" dirty="0" err="1" smtClean="0">
                <a:latin typeface="APL385 Unicode" panose="020B0709000202000203" pitchFamily="49" charset="0"/>
              </a:rPr>
              <a:t>isos←isolate.New</a:t>
            </a:r>
            <a:r>
              <a:rPr lang="en-GB" sz="2000" dirty="0" smtClean="0">
                <a:latin typeface="APL385 Unicode" panose="020B0709000202000203" pitchFamily="49" charset="0"/>
              </a:rPr>
              <a:t>¨</a:t>
            </a:r>
            <a:r>
              <a:rPr lang="en-GB" sz="2000" dirty="0">
                <a:latin typeface="APL385 Unicode" panose="020B0709000202000203" pitchFamily="49" charset="0"/>
              </a:rPr>
              <a:t>'' '' ''</a:t>
            </a:r>
            <a:endParaRPr lang="en-GB" sz="20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APL385 Unicode" panose="020B0709000202000203" pitchFamily="49" charset="0"/>
              </a:rPr>
              <a:t>        </a:t>
            </a:r>
            <a:r>
              <a:rPr lang="en-GB" sz="2000" dirty="0" err="1" smtClean="0">
                <a:latin typeface="APL385 Unicode" panose="020B0709000202000203" pitchFamily="49" charset="0"/>
              </a:rPr>
              <a:t>delays</a:t>
            </a:r>
            <a:r>
              <a:rPr lang="en-GB" sz="2000" dirty="0" err="1">
                <a:latin typeface="APL385 Unicode" panose="020B0709000202000203" pitchFamily="49" charset="0"/>
              </a:rPr>
              <a:t>←isos</a:t>
            </a:r>
            <a:r>
              <a:rPr lang="en-GB" sz="2000" dirty="0">
                <a:latin typeface="APL385 Unicode" panose="020B0709000202000203" pitchFamily="49" charset="0"/>
              </a:rPr>
              <a:t>.⎕DL 5 10 15</a:t>
            </a:r>
          </a:p>
          <a:p>
            <a:pPr marL="0" indent="0">
              <a:buNone/>
            </a:pPr>
            <a:r>
              <a:rPr lang="en-GB" sz="2000" dirty="0" smtClean="0">
                <a:latin typeface="APL385 Unicode" panose="020B0709000202000203" pitchFamily="49" charset="0"/>
              </a:rPr>
              <a:t>        </a:t>
            </a:r>
            <a:r>
              <a:rPr lang="en-GB" sz="2000" dirty="0" err="1" smtClean="0">
                <a:latin typeface="APL385 Unicode" panose="020B0709000202000203" pitchFamily="49" charset="0"/>
              </a:rPr>
              <a:t>isolate.Values</a:t>
            </a:r>
            <a:r>
              <a:rPr lang="en-GB" sz="2000" dirty="0" smtClean="0">
                <a:latin typeface="APL385 Unicode" panose="020B0709000202000203" pitchFamily="49" charset="0"/>
              </a:rPr>
              <a:t> </a:t>
            </a:r>
            <a:r>
              <a:rPr lang="en-GB" sz="2000" dirty="0">
                <a:latin typeface="APL385 Unicode" panose="020B0709000202000203" pitchFamily="49" charset="0"/>
              </a:rPr>
              <a:t>'delays'</a:t>
            </a:r>
          </a:p>
          <a:p>
            <a:pPr marL="0" indent="0">
              <a:buNone/>
            </a:pPr>
            <a:r>
              <a:rPr lang="en-GB" sz="2000" dirty="0" smtClean="0">
                <a:latin typeface="APL385 Unicode" panose="020B0709000202000203" pitchFamily="49" charset="0"/>
              </a:rPr>
              <a:t>   5.093  </a:t>
            </a:r>
            <a:r>
              <a:rPr lang="en-GB" sz="2000" dirty="0">
                <a:latin typeface="APL385 Unicode" panose="020B0709000202000203" pitchFamily="49" charset="0"/>
              </a:rPr>
              <a:t>[Null]  [Null] </a:t>
            </a:r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501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Coffee Break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endParaRPr lang="en-GB" sz="4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974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Session 3 Summary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000" dirty="0" smtClean="0"/>
              <a:t> </a:t>
            </a:r>
            <a:r>
              <a:rPr lang="en-GB" sz="2000" dirty="0" err="1" smtClean="0">
                <a:latin typeface="APL385 Unicode" panose="020B0709000202000203" pitchFamily="49" charset="0"/>
              </a:rPr>
              <a:t>isolate.ll</a:t>
            </a:r>
            <a:r>
              <a:rPr lang="en-GB" sz="2000" dirty="0" smtClean="0"/>
              <a:t> </a:t>
            </a:r>
            <a:r>
              <a:rPr lang="en-GB" sz="2000" dirty="0" smtClean="0"/>
              <a:t>	(</a:t>
            </a:r>
            <a:r>
              <a:rPr lang="en-GB" sz="2000" dirty="0" smtClean="0"/>
              <a:t>or </a:t>
            </a:r>
            <a:r>
              <a:rPr lang="en-GB" sz="2000" dirty="0" smtClean="0">
                <a:latin typeface="APL385 Unicode" panose="020B0709000202000203" pitchFamily="49" charset="0"/>
              </a:rPr>
              <a:t>II</a:t>
            </a:r>
            <a:r>
              <a:rPr lang="en-GB" sz="2000" dirty="0" smtClean="0"/>
              <a:t>) is a model of the parallel operator </a:t>
            </a:r>
            <a:r>
              <a:rPr lang="da-DK" sz="2000" b="1" dirty="0">
                <a:solidFill>
                  <a:schemeClr val="tx1"/>
                </a:solidFill>
                <a:latin typeface="APL385 Unicode" pitchFamily="49" charset="0"/>
              </a:rPr>
              <a:t>∥</a:t>
            </a:r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000" dirty="0" smtClean="0"/>
              <a:t> </a:t>
            </a:r>
            <a:r>
              <a:rPr lang="en-GB" sz="2000" dirty="0" err="1" smtClean="0">
                <a:latin typeface="APL385 Unicode" panose="020B0709000202000203" pitchFamily="49" charset="0"/>
              </a:rPr>
              <a:t>isolate.llEach</a:t>
            </a:r>
            <a:r>
              <a:rPr lang="en-GB" sz="2000" dirty="0" smtClean="0"/>
              <a:t> </a:t>
            </a:r>
            <a:r>
              <a:rPr lang="en-GB" sz="2000" dirty="0" smtClean="0"/>
              <a:t>	(</a:t>
            </a:r>
            <a:r>
              <a:rPr lang="en-GB" sz="2000" dirty="0" smtClean="0"/>
              <a:t>or </a:t>
            </a:r>
            <a:r>
              <a:rPr lang="en-GB" sz="2000" dirty="0" smtClean="0">
                <a:latin typeface="APL385 Unicode" panose="020B0709000202000203" pitchFamily="49" charset="0"/>
              </a:rPr>
              <a:t>IÏ</a:t>
            </a:r>
            <a:r>
              <a:rPr lang="en-GB" sz="2000" dirty="0" smtClean="0"/>
              <a:t>) is a model of what will be </a:t>
            </a:r>
            <a:r>
              <a:rPr lang="da-DK" sz="2000" b="1" dirty="0" smtClean="0">
                <a:solidFill>
                  <a:schemeClr val="tx1"/>
                </a:solidFill>
                <a:latin typeface="APL385 Unicode" pitchFamily="49" charset="0"/>
              </a:rPr>
              <a:t>∥¨</a:t>
            </a:r>
          </a:p>
          <a:p>
            <a:endParaRPr lang="da-DK" sz="2000" dirty="0" smtClean="0">
              <a:solidFill>
                <a:schemeClr val="tx1"/>
              </a:solidFill>
            </a:endParaRPr>
          </a:p>
          <a:p>
            <a:r>
              <a:rPr lang="da-DK" sz="2000" dirty="0" smtClean="0">
                <a:solidFill>
                  <a:schemeClr val="tx1"/>
                </a:solidFill>
              </a:rPr>
              <a:t>The parallel operator(s)</a:t>
            </a:r>
          </a:p>
          <a:p>
            <a:pPr lvl="1"/>
            <a:r>
              <a:rPr lang="da-DK" sz="1600" dirty="0" err="1" smtClean="0">
                <a:solidFill>
                  <a:schemeClr val="tx1"/>
                </a:solidFill>
              </a:rPr>
              <a:t>Creates</a:t>
            </a:r>
            <a:r>
              <a:rPr lang="da-DK" sz="1600" dirty="0" smtClean="0">
                <a:solidFill>
                  <a:schemeClr val="tx1"/>
                </a:solidFill>
              </a:rPr>
              <a:t> an </a:t>
            </a:r>
            <a:r>
              <a:rPr lang="da-DK" sz="1600" dirty="0" err="1" smtClean="0">
                <a:solidFill>
                  <a:schemeClr val="tx1"/>
                </a:solidFill>
              </a:rPr>
              <a:t>empty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isolate</a:t>
            </a:r>
            <a:endParaRPr lang="da-DK" sz="1600" dirty="0" smtClean="0">
              <a:solidFill>
                <a:schemeClr val="tx1"/>
              </a:solidFill>
            </a:endParaRPr>
          </a:p>
          <a:p>
            <a:pPr marL="914400" lvl="2" indent="0">
              <a:buNone/>
            </a:pPr>
            <a:r>
              <a:rPr lang="da-DK" sz="1600" dirty="0" smtClean="0">
                <a:solidFill>
                  <a:schemeClr val="tx1"/>
                </a:solidFill>
              </a:rPr>
              <a:t>(in </a:t>
            </a:r>
            <a:r>
              <a:rPr lang="da-DK" sz="1600" dirty="0">
                <a:solidFill>
                  <a:schemeClr val="tx1"/>
                </a:solidFill>
              </a:rPr>
              <a:t>the </a:t>
            </a:r>
            <a:r>
              <a:rPr lang="da-DK" sz="1600" dirty="0" err="1">
                <a:solidFill>
                  <a:schemeClr val="tx1"/>
                </a:solidFill>
              </a:rPr>
              <a:t>process</a:t>
            </a:r>
            <a:r>
              <a:rPr lang="da-DK" sz="1600" dirty="0">
                <a:solidFill>
                  <a:schemeClr val="tx1"/>
                </a:solidFill>
              </a:rPr>
              <a:t> with the smallest </a:t>
            </a:r>
            <a:r>
              <a:rPr lang="da-DK" sz="1600" dirty="0" err="1">
                <a:solidFill>
                  <a:schemeClr val="tx1"/>
                </a:solidFill>
              </a:rPr>
              <a:t>number</a:t>
            </a:r>
            <a:r>
              <a:rPr lang="da-DK" sz="1600" dirty="0">
                <a:solidFill>
                  <a:schemeClr val="tx1"/>
                </a:solidFill>
              </a:rPr>
              <a:t> of </a:t>
            </a:r>
            <a:r>
              <a:rPr lang="da-DK" sz="1600" dirty="0" err="1">
                <a:solidFill>
                  <a:schemeClr val="tx1"/>
                </a:solidFill>
              </a:rPr>
              <a:t>pre-existing</a:t>
            </a:r>
            <a:r>
              <a:rPr lang="da-DK" sz="1600" dirty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isolates</a:t>
            </a:r>
            <a:r>
              <a:rPr lang="da-DK" sz="16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da-DK" sz="1600" dirty="0" err="1" smtClean="0">
                <a:solidFill>
                  <a:schemeClr val="tx1"/>
                </a:solidFill>
              </a:rPr>
              <a:t>Inserts</a:t>
            </a:r>
            <a:r>
              <a:rPr lang="da-DK" sz="1600" dirty="0" smtClean="0">
                <a:solidFill>
                  <a:schemeClr val="tx1"/>
                </a:solidFill>
              </a:rPr>
              <a:t> a </a:t>
            </a:r>
            <a:r>
              <a:rPr lang="da-DK" sz="1600" dirty="0" err="1" smtClean="0">
                <a:solidFill>
                  <a:schemeClr val="tx1"/>
                </a:solidFill>
              </a:rPr>
              <a:t>copy</a:t>
            </a:r>
            <a:r>
              <a:rPr lang="da-DK" sz="1600" dirty="0" smtClean="0">
                <a:solidFill>
                  <a:schemeClr val="tx1"/>
                </a:solidFill>
              </a:rPr>
              <a:t> of the </a:t>
            </a:r>
            <a:r>
              <a:rPr lang="da-DK" sz="1600" dirty="0" err="1">
                <a:solidFill>
                  <a:schemeClr val="tx1"/>
                </a:solidFill>
              </a:rPr>
              <a:t>operand</a:t>
            </a:r>
            <a:r>
              <a:rPr lang="da-DK" sz="1600" dirty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function</a:t>
            </a:r>
            <a:r>
              <a:rPr lang="da-DK" sz="1600" dirty="0" smtClean="0">
                <a:solidFill>
                  <a:schemeClr val="tx1"/>
                </a:solidFill>
              </a:rPr>
              <a:t> </a:t>
            </a:r>
            <a:r>
              <a:rPr lang="da-DK" sz="1600" dirty="0" err="1" smtClean="0">
                <a:solidFill>
                  <a:schemeClr val="tx1"/>
                </a:solidFill>
              </a:rPr>
              <a:t>into</a:t>
            </a:r>
            <a:r>
              <a:rPr lang="da-DK" sz="1600" dirty="0" smtClean="0">
                <a:solidFill>
                  <a:schemeClr val="tx1"/>
                </a:solidFill>
              </a:rPr>
              <a:t> the </a:t>
            </a:r>
            <a:r>
              <a:rPr lang="da-DK" sz="1600" dirty="0" err="1" smtClean="0">
                <a:solidFill>
                  <a:schemeClr val="tx1"/>
                </a:solidFill>
              </a:rPr>
              <a:t>isolate</a:t>
            </a:r>
            <a:endParaRPr lang="da-DK" sz="1600" dirty="0" smtClean="0">
              <a:solidFill>
                <a:schemeClr val="tx1"/>
              </a:solidFill>
            </a:endParaRPr>
          </a:p>
          <a:p>
            <a:pPr lvl="1"/>
            <a:r>
              <a:rPr lang="da-DK" sz="1600" dirty="0" err="1" smtClean="0">
                <a:solidFill>
                  <a:schemeClr val="tx1"/>
                </a:solidFill>
              </a:rPr>
              <a:t>Invokes</a:t>
            </a:r>
            <a:r>
              <a:rPr lang="da-DK" sz="1600" dirty="0" smtClean="0">
                <a:solidFill>
                  <a:schemeClr val="tx1"/>
                </a:solidFill>
              </a:rPr>
              <a:t> the </a:t>
            </a:r>
            <a:r>
              <a:rPr lang="da-DK" sz="1600" dirty="0" err="1" smtClean="0">
                <a:solidFill>
                  <a:schemeClr val="tx1"/>
                </a:solidFill>
              </a:rPr>
              <a:t>function</a:t>
            </a:r>
            <a:endParaRPr lang="da-DK" sz="1600" dirty="0" smtClean="0">
              <a:solidFill>
                <a:schemeClr val="tx1"/>
              </a:solidFill>
            </a:endParaRPr>
          </a:p>
          <a:p>
            <a:pPr lvl="1"/>
            <a:r>
              <a:rPr lang="da-DK" sz="1600" dirty="0" smtClean="0">
                <a:solidFill>
                  <a:schemeClr val="tx1"/>
                </a:solidFill>
              </a:rPr>
              <a:t>Discards the </a:t>
            </a:r>
            <a:r>
              <a:rPr lang="da-DK" sz="1600" dirty="0" err="1" smtClean="0">
                <a:solidFill>
                  <a:schemeClr val="tx1"/>
                </a:solidFill>
              </a:rPr>
              <a:t>isolate</a:t>
            </a:r>
            <a:r>
              <a:rPr lang="da-DK" sz="1600" dirty="0" smtClean="0">
                <a:solidFill>
                  <a:schemeClr val="tx1"/>
                </a:solidFill>
              </a:rPr>
              <a:t/>
            </a:r>
            <a:br>
              <a:rPr lang="da-DK" sz="1600" dirty="0" smtClean="0">
                <a:solidFill>
                  <a:schemeClr val="tx1"/>
                </a:solidFill>
              </a:rPr>
            </a:br>
            <a:endParaRPr lang="da-DK" sz="1600" dirty="0" smtClean="0">
              <a:solidFill>
                <a:schemeClr val="tx1"/>
              </a:solidFill>
            </a:endParaRPr>
          </a:p>
          <a:p>
            <a:r>
              <a:rPr lang="da-DK" sz="2000" dirty="0" smtClean="0">
                <a:solidFill>
                  <a:schemeClr val="tx1"/>
                </a:solidFill>
              </a:rPr>
              <a:t>”Classical” Dyalog threading can be used to launch a thread which will wait on </a:t>
            </a:r>
            <a:r>
              <a:rPr lang="da-DK" sz="2000" dirty="0" smtClean="0">
                <a:solidFill>
                  <a:schemeClr val="tx1"/>
                </a:solidFill>
              </a:rPr>
              <a:t>an asynchronous computation while the main application thread continues</a:t>
            </a:r>
            <a:endParaRPr lang="da-DK" sz="2000" dirty="0" smtClean="0">
              <a:solidFill>
                <a:schemeClr val="tx1"/>
              </a:solidFill>
            </a:endParaRPr>
          </a:p>
          <a:p>
            <a:endParaRPr lang="en-GB" sz="1600" dirty="0" smtClean="0"/>
          </a:p>
          <a:p>
            <a:pPr lvl="1"/>
            <a:endParaRPr lang="en-GB" sz="16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99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Structure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 smtClean="0"/>
              <a:t>Part I (SA3) 09:30-13:00 </a:t>
            </a:r>
          </a:p>
          <a:p>
            <a:r>
              <a:rPr lang="en-US" sz="2800" dirty="0" smtClean="0"/>
              <a:t>6 x 30-minute sessions</a:t>
            </a:r>
          </a:p>
          <a:p>
            <a:pPr lvl="1"/>
            <a:r>
              <a:rPr lang="en-US" sz="2400" dirty="0" smtClean="0"/>
              <a:t>Roughly 15 </a:t>
            </a:r>
            <a:r>
              <a:rPr lang="en-US" sz="2400" dirty="0" smtClean="0"/>
              <a:t>minute intro + 15 minute exercise</a:t>
            </a:r>
          </a:p>
          <a:p>
            <a:pPr lvl="1"/>
            <a:r>
              <a:rPr lang="en-US" sz="2400" dirty="0" smtClean="0"/>
              <a:t>Breaks at 10:30 and 11:45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800" dirty="0"/>
              <a:t>Part </a:t>
            </a:r>
            <a:r>
              <a:rPr lang="en-US" sz="2800" dirty="0" smtClean="0"/>
              <a:t>II </a:t>
            </a:r>
            <a:r>
              <a:rPr lang="en-US" sz="2800" dirty="0"/>
              <a:t>(</a:t>
            </a:r>
            <a:r>
              <a:rPr lang="en-US" sz="2800" dirty="0" smtClean="0"/>
              <a:t>SP3) 14:00 – 17:30</a:t>
            </a:r>
            <a:endParaRPr lang="en-US" sz="2800" dirty="0"/>
          </a:p>
          <a:p>
            <a:r>
              <a:rPr lang="en-US" sz="2800" dirty="0" smtClean="0"/>
              <a:t>1 more 30-minute session</a:t>
            </a:r>
          </a:p>
          <a:p>
            <a:r>
              <a:rPr lang="en-US" sz="2800" dirty="0" smtClean="0"/>
              <a:t>BYOA (Bring Your Own Application)</a:t>
            </a:r>
          </a:p>
          <a:p>
            <a:r>
              <a:rPr lang="en-US" sz="2800" dirty="0" smtClean="0"/>
              <a:t>Perhaps a </a:t>
            </a:r>
            <a:r>
              <a:rPr lang="en-US" sz="2800" dirty="0" err="1" smtClean="0"/>
              <a:t>RandoriKata</a:t>
            </a:r>
            <a:r>
              <a:rPr lang="en-US" sz="2800" dirty="0" smtClean="0"/>
              <a:t> … ?</a:t>
            </a:r>
            <a:endParaRPr lang="en-US" sz="2800" dirty="0"/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83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3 Exercises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 dirty="0" smtClean="0"/>
              <a:t>Experiment with functions derived from </a:t>
            </a:r>
            <a:r>
              <a:rPr lang="en-GB" sz="2400" dirty="0" err="1" smtClean="0">
                <a:latin typeface="APL385 Unicode" panose="020B0709000202000203" pitchFamily="49" charset="0"/>
              </a:rPr>
              <a:t>isolate.ll</a:t>
            </a:r>
            <a:r>
              <a:rPr lang="en-GB" sz="2400" dirty="0" smtClean="0"/>
              <a:t> and </a:t>
            </a:r>
            <a:r>
              <a:rPr lang="en-GB" sz="2400" dirty="0" err="1" smtClean="0">
                <a:latin typeface="APL385 Unicode" panose="020B0709000202000203" pitchFamily="49" charset="0"/>
              </a:rPr>
              <a:t>isolate.llEach</a:t>
            </a:r>
            <a:r>
              <a:rPr lang="en-GB" sz="2400" dirty="0"/>
              <a:t>.</a:t>
            </a:r>
            <a:r>
              <a:rPr lang="en-GB" sz="2400" dirty="0" smtClean="0"/>
              <a:t>     For example: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>
                <a:latin typeface="APL385 Unicode" panose="020B0709000202000203" pitchFamily="49" charset="0"/>
              </a:rPr>
              <a:t>    </a:t>
            </a:r>
            <a:r>
              <a:rPr lang="en-GB" sz="2400" dirty="0" err="1" smtClean="0">
                <a:latin typeface="APL385 Unicode" panose="020B0709000202000203" pitchFamily="49" charset="0"/>
              </a:rPr>
              <a:t>fooAsynch←foo</a:t>
            </a:r>
            <a:r>
              <a:rPr lang="en-GB" sz="2400" dirty="0" smtClean="0">
                <a:latin typeface="APL385 Unicode" panose="020B0709000202000203" pitchFamily="49" charset="0"/>
              </a:rPr>
              <a:t> </a:t>
            </a:r>
            <a:r>
              <a:rPr lang="en-GB" sz="2400" dirty="0" err="1" smtClean="0">
                <a:latin typeface="APL385 Unicode" panose="020B0709000202000203" pitchFamily="49" charset="0"/>
              </a:rPr>
              <a:t>isolate.ll</a:t>
            </a:r>
            <a:r>
              <a:rPr lang="en-GB" sz="2400" dirty="0" smtClean="0">
                <a:latin typeface="APL385 Unicode" panose="020B0709000202000203" pitchFamily="49" charset="0"/>
              </a:rPr>
              <a:t/>
            </a:r>
            <a:br>
              <a:rPr lang="en-GB" sz="2400" dirty="0" smtClean="0">
                <a:latin typeface="APL385 Unicode" panose="020B0709000202000203" pitchFamily="49" charset="0"/>
              </a:rPr>
            </a:br>
            <a:endParaRPr lang="en-GB" sz="2400" dirty="0" smtClean="0">
              <a:latin typeface="APL385 Unicode" panose="020B0709000202000203" pitchFamily="49" charset="0"/>
            </a:endParaRPr>
          </a:p>
          <a:p>
            <a:r>
              <a:rPr lang="en-GB" sz="2400" dirty="0" smtClean="0"/>
              <a:t>Write a function which:</a:t>
            </a:r>
          </a:p>
          <a:p>
            <a:pPr lvl="1"/>
            <a:r>
              <a:rPr lang="en-GB" sz="2000" dirty="0" smtClean="0"/>
              <a:t>Starts an asynchronous calculation</a:t>
            </a:r>
          </a:p>
          <a:p>
            <a:pPr lvl="1"/>
            <a:r>
              <a:rPr lang="en-GB" sz="2000" dirty="0" smtClean="0"/>
              <a:t>Does something else</a:t>
            </a:r>
          </a:p>
          <a:p>
            <a:pPr lvl="1"/>
            <a:r>
              <a:rPr lang="en-GB" sz="2000" dirty="0" smtClean="0"/>
              <a:t>Displays output in the session (or if you prefer, a GUI object), when data becomes available.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181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Session 4 Summary (1/2)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 dirty="0" smtClean="0"/>
              <a:t>Configuration settings can be listed using</a:t>
            </a:r>
            <a:br>
              <a:rPr lang="en-GB" sz="2400" dirty="0" smtClean="0"/>
            </a:br>
            <a:r>
              <a:rPr lang="en-GB" sz="2400" dirty="0" smtClean="0"/>
              <a:t>        </a:t>
            </a:r>
            <a:r>
              <a:rPr lang="en-GB" sz="2400" dirty="0" err="1" smtClean="0">
                <a:latin typeface="APL385 Unicode" panose="020B0709000202000203" pitchFamily="49" charset="0"/>
              </a:rPr>
              <a:t>isolate.Config</a:t>
            </a:r>
            <a:r>
              <a:rPr lang="en-GB" sz="2400" dirty="0">
                <a:latin typeface="APL385 Unicode" panose="020B0709000202000203" pitchFamily="49" charset="0"/>
              </a:rPr>
              <a:t> </a:t>
            </a:r>
            <a:r>
              <a:rPr lang="en-GB" sz="2400" dirty="0" smtClean="0">
                <a:latin typeface="APL385 Unicode" panose="020B0709000202000203" pitchFamily="49" charset="0"/>
              </a:rPr>
              <a:t>''</a:t>
            </a:r>
            <a:endParaRPr lang="en-GB" sz="2400" dirty="0" smtClean="0">
              <a:solidFill>
                <a:schemeClr val="tx1"/>
              </a:solidFill>
            </a:endParaRPr>
          </a:p>
          <a:p>
            <a:r>
              <a:rPr lang="en-GB" sz="2400" dirty="0" err="1" smtClean="0"/>
              <a:t>Callbacks</a:t>
            </a:r>
            <a:r>
              <a:rPr lang="en-GB" sz="2400" dirty="0" smtClean="0"/>
              <a:t> from isolates to the main process are enabled using</a:t>
            </a:r>
            <a:br>
              <a:rPr lang="en-GB" sz="2400" dirty="0" smtClean="0"/>
            </a:br>
            <a:r>
              <a:rPr lang="en-GB" sz="2400" dirty="0" smtClean="0"/>
              <a:t>        </a:t>
            </a:r>
            <a:r>
              <a:rPr lang="en-GB" sz="2400" dirty="0" err="1" smtClean="0">
                <a:latin typeface="APL385 Unicode" panose="020B0709000202000203" pitchFamily="49" charset="0"/>
              </a:rPr>
              <a:t>isolate.Config</a:t>
            </a:r>
            <a:r>
              <a:rPr lang="en-GB" sz="2400" dirty="0">
                <a:latin typeface="APL385 Unicode" panose="020B0709000202000203" pitchFamily="49" charset="0"/>
              </a:rPr>
              <a:t> </a:t>
            </a:r>
            <a:r>
              <a:rPr lang="en-GB" sz="2400" dirty="0" smtClean="0">
                <a:latin typeface="APL385 Unicode" panose="020B0709000202000203" pitchFamily="49" charset="0"/>
              </a:rPr>
              <a:t>'listen' 1</a:t>
            </a:r>
            <a:r>
              <a:rPr lang="en-GB" sz="2400" dirty="0" smtClean="0"/>
              <a:t> </a:t>
            </a:r>
            <a:endParaRPr lang="da-DK" sz="2400" b="1" dirty="0" smtClean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da-DK" sz="2400" dirty="0" err="1" smtClean="0">
                <a:solidFill>
                  <a:schemeClr val="tx1"/>
                </a:solidFill>
              </a:rPr>
              <a:t>Following</a:t>
            </a:r>
            <a:r>
              <a:rPr lang="da-DK" sz="2400" dirty="0" smtClean="0">
                <a:solidFill>
                  <a:schemeClr val="tx1"/>
                </a:solidFill>
              </a:rPr>
              <a:t> a </a:t>
            </a:r>
            <a:r>
              <a:rPr lang="da-DK" sz="2400" dirty="0" err="1" smtClean="0">
                <a:solidFill>
                  <a:schemeClr val="tx1"/>
                </a:solidFill>
              </a:rPr>
              <a:t>configuration</a:t>
            </a:r>
            <a:r>
              <a:rPr lang="da-DK" sz="2400" dirty="0" smtClean="0">
                <a:solidFill>
                  <a:schemeClr val="tx1"/>
                </a:solidFill>
              </a:rPr>
              <a:t> </a:t>
            </a:r>
            <a:r>
              <a:rPr lang="da-DK" sz="2400" dirty="0" err="1" smtClean="0">
                <a:solidFill>
                  <a:schemeClr val="tx1"/>
                </a:solidFill>
              </a:rPr>
              <a:t>change</a:t>
            </a:r>
            <a:r>
              <a:rPr lang="da-DK" sz="2400" dirty="0" smtClean="0">
                <a:solidFill>
                  <a:schemeClr val="tx1"/>
                </a:solidFill>
              </a:rPr>
              <a:t> </a:t>
            </a:r>
            <a:r>
              <a:rPr lang="da-DK" sz="2400" dirty="0" err="1" smtClean="0">
                <a:solidFill>
                  <a:schemeClr val="tx1"/>
                </a:solidFill>
              </a:rPr>
              <a:t>which</a:t>
            </a:r>
            <a:r>
              <a:rPr lang="da-DK" sz="2400" dirty="0" smtClean="0">
                <a:solidFill>
                  <a:schemeClr val="tx1"/>
                </a:solidFill>
              </a:rPr>
              <a:t> </a:t>
            </a:r>
            <a:r>
              <a:rPr lang="da-DK" sz="2400" dirty="0" err="1" smtClean="0">
                <a:solidFill>
                  <a:schemeClr val="tx1"/>
                </a:solidFill>
              </a:rPr>
              <a:t>affects</a:t>
            </a:r>
            <a:r>
              <a:rPr lang="da-DK" sz="2400" dirty="0" smtClean="0">
                <a:solidFill>
                  <a:schemeClr val="tx1"/>
                </a:solidFill>
              </a:rPr>
              <a:t> </a:t>
            </a:r>
            <a:r>
              <a:rPr lang="da-DK" sz="2400" dirty="0" err="1" smtClean="0">
                <a:solidFill>
                  <a:schemeClr val="tx1"/>
                </a:solidFill>
              </a:rPr>
              <a:t>how</a:t>
            </a:r>
            <a:r>
              <a:rPr lang="da-DK" sz="2400" dirty="0" smtClean="0">
                <a:solidFill>
                  <a:schemeClr val="tx1"/>
                </a:solidFill>
              </a:rPr>
              <a:t> processes </a:t>
            </a:r>
            <a:r>
              <a:rPr lang="da-DK" sz="2400" dirty="0" err="1" smtClean="0">
                <a:solidFill>
                  <a:schemeClr val="tx1"/>
                </a:solidFill>
              </a:rPr>
              <a:t>are</a:t>
            </a:r>
            <a:r>
              <a:rPr lang="da-DK" sz="2400" dirty="0" smtClean="0">
                <a:solidFill>
                  <a:schemeClr val="tx1"/>
                </a:solidFill>
              </a:rPr>
              <a:t> </a:t>
            </a:r>
            <a:r>
              <a:rPr lang="da-DK" sz="2400" dirty="0" err="1" smtClean="0">
                <a:solidFill>
                  <a:schemeClr val="tx1"/>
                </a:solidFill>
              </a:rPr>
              <a:t>started</a:t>
            </a:r>
            <a:r>
              <a:rPr lang="da-DK" sz="2400" dirty="0" smtClean="0">
                <a:solidFill>
                  <a:schemeClr val="tx1"/>
                </a:solidFill>
              </a:rPr>
              <a:t> or </a:t>
            </a:r>
            <a:r>
              <a:rPr lang="da-DK" sz="2400" dirty="0" err="1" smtClean="0">
                <a:solidFill>
                  <a:schemeClr val="tx1"/>
                </a:solidFill>
              </a:rPr>
              <a:t>connected</a:t>
            </a:r>
            <a:r>
              <a:rPr lang="da-DK" sz="2400" dirty="0" smtClean="0">
                <a:solidFill>
                  <a:schemeClr val="tx1"/>
                </a:solidFill>
              </a:rPr>
              <a:t>, it is </a:t>
            </a:r>
            <a:r>
              <a:rPr lang="da-DK" sz="2400" dirty="0" err="1" smtClean="0">
                <a:solidFill>
                  <a:schemeClr val="tx1"/>
                </a:solidFill>
              </a:rPr>
              <a:t>recommended</a:t>
            </a:r>
            <a:r>
              <a:rPr lang="da-DK" sz="2400" dirty="0" smtClean="0">
                <a:solidFill>
                  <a:schemeClr val="tx1"/>
                </a:solidFill>
              </a:rPr>
              <a:t> to do a</a:t>
            </a:r>
            <a:br>
              <a:rPr lang="da-DK" sz="2400" dirty="0" smtClean="0">
                <a:solidFill>
                  <a:schemeClr val="tx1"/>
                </a:solidFill>
              </a:rPr>
            </a:br>
            <a:r>
              <a:rPr lang="da-DK" sz="2400" dirty="0" smtClean="0">
                <a:solidFill>
                  <a:schemeClr val="tx1"/>
                </a:solidFill>
              </a:rPr>
              <a:t>       </a:t>
            </a:r>
            <a:r>
              <a:rPr lang="en-GB" sz="2400" dirty="0" smtClean="0"/>
              <a:t> </a:t>
            </a:r>
            <a:r>
              <a:rPr lang="en-GB" sz="2400" dirty="0" err="1" smtClean="0">
                <a:latin typeface="APL385 Unicode" panose="020B0709000202000203" pitchFamily="49" charset="0"/>
              </a:rPr>
              <a:t>isolate.Reset</a:t>
            </a:r>
            <a:r>
              <a:rPr lang="en-GB" sz="2400" dirty="0" smtClean="0">
                <a:latin typeface="APL385 Unicode" panose="020B0709000202000203" pitchFamily="49" charset="0"/>
              </a:rPr>
              <a:t> 0</a:t>
            </a:r>
            <a:endParaRPr lang="da-DK" sz="2400" dirty="0" smtClean="0">
              <a:solidFill>
                <a:schemeClr val="tx1"/>
              </a:solidFill>
            </a:endParaRPr>
          </a:p>
          <a:p>
            <a:pPr lvl="1"/>
            <a:r>
              <a:rPr lang="da-DK" sz="1800" dirty="0" smtClean="0">
                <a:solidFill>
                  <a:schemeClr val="tx1"/>
                </a:solidFill>
              </a:rPr>
              <a:t>The right argument is </a:t>
            </a:r>
            <a:r>
              <a:rPr lang="da-DK" sz="1800" dirty="0" err="1" smtClean="0">
                <a:solidFill>
                  <a:schemeClr val="tx1"/>
                </a:solidFill>
              </a:rPr>
              <a:t>currently</a:t>
            </a:r>
            <a:r>
              <a:rPr lang="da-DK" sz="1800" dirty="0" smtClean="0">
                <a:solidFill>
                  <a:schemeClr val="tx1"/>
                </a:solidFill>
              </a:rPr>
              <a:t> </a:t>
            </a:r>
            <a:r>
              <a:rPr lang="da-DK" sz="1800" dirty="0" err="1" smtClean="0">
                <a:solidFill>
                  <a:schemeClr val="tx1"/>
                </a:solidFill>
              </a:rPr>
              <a:t>ignored</a:t>
            </a:r>
            <a:r>
              <a:rPr lang="da-DK" sz="1800" dirty="0" smtClean="0">
                <a:solidFill>
                  <a:schemeClr val="tx1"/>
                </a:solidFill>
              </a:rPr>
              <a:t>, but </a:t>
            </a:r>
            <a:r>
              <a:rPr lang="da-DK" sz="1800" dirty="0" err="1" smtClean="0">
                <a:solidFill>
                  <a:schemeClr val="tx1"/>
                </a:solidFill>
              </a:rPr>
              <a:t>please</a:t>
            </a:r>
            <a:r>
              <a:rPr lang="da-DK" sz="1800" dirty="0" smtClean="0">
                <a:solidFill>
                  <a:schemeClr val="tx1"/>
                </a:solidFill>
              </a:rPr>
              <a:t> </a:t>
            </a:r>
            <a:r>
              <a:rPr lang="da-DK" sz="1800" dirty="0" err="1" smtClean="0">
                <a:solidFill>
                  <a:schemeClr val="tx1"/>
                </a:solidFill>
              </a:rPr>
              <a:t>use</a:t>
            </a:r>
            <a:r>
              <a:rPr lang="da-DK" sz="1800" dirty="0" smtClean="0">
                <a:solidFill>
                  <a:schemeClr val="tx1"/>
                </a:solidFill>
              </a:rPr>
              <a:t> 0 or </a:t>
            </a:r>
            <a:r>
              <a:rPr lang="en-GB" sz="1800" dirty="0" smtClean="0">
                <a:latin typeface="APL385 Unicode" panose="020B0709000202000203" pitchFamily="49" charset="0"/>
              </a:rPr>
              <a:t>''</a:t>
            </a:r>
            <a:r>
              <a:rPr lang="en-GB" sz="1800" dirty="0" smtClean="0"/>
              <a:t> (if you care about whether application keeps working in 2015).</a:t>
            </a:r>
            <a:endParaRPr lang="da-DK" sz="1800" dirty="0" smtClean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543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Session 4 Summary (2/2)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sz="2400" dirty="0" smtClean="0">
                <a:solidFill>
                  <a:schemeClr val="tx1"/>
                </a:solidFill>
              </a:rPr>
              <a:t>From an </a:t>
            </a:r>
            <a:r>
              <a:rPr lang="da-DK" sz="2400" dirty="0" err="1" smtClean="0">
                <a:solidFill>
                  <a:schemeClr val="tx1"/>
                </a:solidFill>
              </a:rPr>
              <a:t>isolate</a:t>
            </a:r>
            <a:r>
              <a:rPr lang="da-DK" sz="2400" dirty="0" smtClean="0">
                <a:solidFill>
                  <a:schemeClr val="tx1"/>
                </a:solidFill>
              </a:rPr>
              <a:t>, </a:t>
            </a:r>
            <a:r>
              <a:rPr lang="da-DK" sz="2400" dirty="0" smtClean="0">
                <a:solidFill>
                  <a:schemeClr val="tx1"/>
                </a:solidFill>
                <a:latin typeface="APL385 Unicode" panose="020B0709000202000203" pitchFamily="49" charset="0"/>
              </a:rPr>
              <a:t>##</a:t>
            </a:r>
            <a:r>
              <a:rPr lang="da-DK" sz="2400" dirty="0" smtClean="0">
                <a:solidFill>
                  <a:schemeClr val="tx1"/>
                </a:solidFill>
              </a:rPr>
              <a:t> is a reference to the </a:t>
            </a:r>
            <a:r>
              <a:rPr lang="da-DK" sz="2400" dirty="0" err="1" smtClean="0">
                <a:solidFill>
                  <a:schemeClr val="tx1"/>
                </a:solidFill>
              </a:rPr>
              <a:t>root</a:t>
            </a:r>
            <a:r>
              <a:rPr lang="da-DK" sz="2400" dirty="0" smtClean="0">
                <a:solidFill>
                  <a:schemeClr val="tx1"/>
                </a:solidFill>
              </a:rPr>
              <a:t> of the </a:t>
            </a:r>
            <a:r>
              <a:rPr lang="da-DK" sz="2400" dirty="0" err="1" smtClean="0">
                <a:solidFill>
                  <a:schemeClr val="tx1"/>
                </a:solidFill>
              </a:rPr>
              <a:t>main</a:t>
            </a:r>
            <a:r>
              <a:rPr lang="da-DK" sz="2400" dirty="0" smtClean="0">
                <a:solidFill>
                  <a:schemeClr val="tx1"/>
                </a:solidFill>
              </a:rPr>
              <a:t> (</a:t>
            </a:r>
            <a:r>
              <a:rPr lang="da-DK" sz="2400" dirty="0" err="1" smtClean="0">
                <a:solidFill>
                  <a:schemeClr val="tx1"/>
                </a:solidFill>
              </a:rPr>
              <a:t>client</a:t>
            </a:r>
            <a:r>
              <a:rPr lang="da-DK" sz="2400" dirty="0" smtClean="0">
                <a:solidFill>
                  <a:schemeClr val="tx1"/>
                </a:solidFill>
              </a:rPr>
              <a:t>) </a:t>
            </a:r>
            <a:r>
              <a:rPr lang="da-DK" sz="2400" dirty="0" err="1" smtClean="0">
                <a:solidFill>
                  <a:schemeClr val="tx1"/>
                </a:solidFill>
              </a:rPr>
              <a:t>process</a:t>
            </a:r>
            <a:r>
              <a:rPr lang="da-DK" sz="2400" dirty="0" smtClean="0">
                <a:solidFill>
                  <a:schemeClr val="tx1"/>
                </a:solidFill>
              </a:rPr>
              <a:t> </a:t>
            </a:r>
            <a:r>
              <a:rPr lang="da-DK" sz="2400" dirty="0" err="1" smtClean="0">
                <a:solidFill>
                  <a:schemeClr val="tx1"/>
                </a:solidFill>
              </a:rPr>
              <a:t>workspace</a:t>
            </a:r>
            <a:r>
              <a:rPr lang="da-DK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da-DK" sz="2400" dirty="0" smtClean="0">
                <a:solidFill>
                  <a:schemeClr val="tx1"/>
                </a:solidFill>
              </a:rPr>
              <a:t>Thus, </a:t>
            </a:r>
            <a:r>
              <a:rPr lang="da-DK" sz="2400" dirty="0" smtClean="0">
                <a:solidFill>
                  <a:schemeClr val="tx1"/>
                </a:solidFill>
                <a:latin typeface="APL385 Unicode" panose="020B0709000202000203" pitchFamily="49" charset="0"/>
              </a:rPr>
              <a:t>##.XYZ</a:t>
            </a:r>
            <a:r>
              <a:rPr lang="da-DK" sz="2400" dirty="0" smtClean="0">
                <a:solidFill>
                  <a:schemeClr val="tx1"/>
                </a:solidFill>
              </a:rPr>
              <a:t> </a:t>
            </a:r>
            <a:r>
              <a:rPr lang="da-DK" sz="2400" dirty="0" err="1" smtClean="0">
                <a:solidFill>
                  <a:schemeClr val="tx1"/>
                </a:solidFill>
              </a:rPr>
              <a:t>corresponds</a:t>
            </a:r>
            <a:r>
              <a:rPr lang="da-DK" sz="2400" dirty="0" smtClean="0">
                <a:solidFill>
                  <a:schemeClr val="tx1"/>
                </a:solidFill>
              </a:rPr>
              <a:t> to </a:t>
            </a:r>
            <a:r>
              <a:rPr lang="da-DK" sz="2400" dirty="0" smtClean="0">
                <a:solidFill>
                  <a:schemeClr val="tx1"/>
                </a:solidFill>
                <a:latin typeface="APL385 Unicode" panose="020B0709000202000203" pitchFamily="49" charset="0"/>
              </a:rPr>
              <a:t>#.XYZ</a:t>
            </a:r>
            <a:r>
              <a:rPr lang="da-DK" sz="2400" dirty="0" smtClean="0">
                <a:solidFill>
                  <a:schemeClr val="tx1"/>
                </a:solidFill>
              </a:rPr>
              <a:t> in the </a:t>
            </a:r>
            <a:r>
              <a:rPr lang="da-DK" sz="2400" dirty="0" err="1" smtClean="0">
                <a:solidFill>
                  <a:schemeClr val="tx1"/>
                </a:solidFill>
              </a:rPr>
              <a:t>main</a:t>
            </a:r>
            <a:r>
              <a:rPr lang="da-DK" sz="2400" dirty="0" smtClean="0">
                <a:solidFill>
                  <a:schemeClr val="tx1"/>
                </a:solidFill>
              </a:rPr>
              <a:t> </a:t>
            </a:r>
            <a:r>
              <a:rPr lang="da-DK" sz="2400" dirty="0" err="1" smtClean="0">
                <a:solidFill>
                  <a:schemeClr val="tx1"/>
                </a:solidFill>
              </a:rPr>
              <a:t>workspace</a:t>
            </a:r>
            <a:r>
              <a:rPr lang="da-DK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da-DK" sz="2400" dirty="0" smtClean="0">
                <a:solidFill>
                  <a:schemeClr val="tx1"/>
                </a:solidFill>
              </a:rPr>
              <a:t>Calls </a:t>
            </a:r>
            <a:r>
              <a:rPr lang="da-DK" sz="2400" dirty="0" err="1" smtClean="0">
                <a:solidFill>
                  <a:schemeClr val="tx1"/>
                </a:solidFill>
              </a:rPr>
              <a:t>into</a:t>
            </a:r>
            <a:r>
              <a:rPr lang="da-DK" sz="2400" dirty="0" smtClean="0">
                <a:solidFill>
                  <a:schemeClr val="tx1"/>
                </a:solidFill>
              </a:rPr>
              <a:t> </a:t>
            </a:r>
            <a:r>
              <a:rPr lang="da-DK" sz="2400" dirty="0" err="1" smtClean="0">
                <a:solidFill>
                  <a:schemeClr val="tx1"/>
                </a:solidFill>
              </a:rPr>
              <a:t>any</a:t>
            </a:r>
            <a:r>
              <a:rPr lang="da-DK" sz="2400" dirty="0" smtClean="0">
                <a:solidFill>
                  <a:schemeClr val="tx1"/>
                </a:solidFill>
              </a:rPr>
              <a:t> </a:t>
            </a:r>
            <a:r>
              <a:rPr lang="da-DK" sz="2400" dirty="0" err="1" smtClean="0">
                <a:solidFill>
                  <a:schemeClr val="tx1"/>
                </a:solidFill>
              </a:rPr>
              <a:t>isolate</a:t>
            </a:r>
            <a:r>
              <a:rPr lang="da-DK" sz="2400" dirty="0" smtClean="0">
                <a:solidFill>
                  <a:schemeClr val="tx1"/>
                </a:solidFill>
              </a:rPr>
              <a:t>, </a:t>
            </a:r>
            <a:r>
              <a:rPr lang="da-DK" sz="2400" dirty="0" err="1" smtClean="0">
                <a:solidFill>
                  <a:schemeClr val="tx1"/>
                </a:solidFill>
              </a:rPr>
              <a:t>including</a:t>
            </a:r>
            <a:r>
              <a:rPr lang="da-DK" sz="2400" dirty="0" smtClean="0">
                <a:solidFill>
                  <a:schemeClr val="tx1"/>
                </a:solidFill>
              </a:rPr>
              <a:t> the </a:t>
            </a:r>
            <a:r>
              <a:rPr lang="da-DK" sz="2400" dirty="0" err="1" smtClean="0">
                <a:solidFill>
                  <a:schemeClr val="tx1"/>
                </a:solidFill>
              </a:rPr>
              <a:t>main</a:t>
            </a:r>
            <a:r>
              <a:rPr lang="da-DK" sz="2400" dirty="0" smtClean="0">
                <a:solidFill>
                  <a:schemeClr val="tx1"/>
                </a:solidFill>
              </a:rPr>
              <a:t> </a:t>
            </a:r>
            <a:r>
              <a:rPr lang="da-DK" sz="2400" dirty="0" err="1" smtClean="0">
                <a:solidFill>
                  <a:schemeClr val="tx1"/>
                </a:solidFill>
              </a:rPr>
              <a:t>process</a:t>
            </a:r>
            <a:r>
              <a:rPr lang="da-DK" sz="2400" dirty="0" smtClean="0">
                <a:solidFill>
                  <a:schemeClr val="tx1"/>
                </a:solidFill>
              </a:rPr>
              <a:t>, </a:t>
            </a:r>
            <a:r>
              <a:rPr lang="da-DK" sz="2400" dirty="0" err="1" smtClean="0">
                <a:solidFill>
                  <a:schemeClr val="tx1"/>
                </a:solidFill>
              </a:rPr>
              <a:t>are</a:t>
            </a:r>
            <a:r>
              <a:rPr lang="da-DK" sz="2400" dirty="0" smtClean="0">
                <a:solidFill>
                  <a:schemeClr val="tx1"/>
                </a:solidFill>
              </a:rPr>
              <a:t> </a:t>
            </a:r>
            <a:r>
              <a:rPr lang="da-DK" sz="2400" dirty="0" err="1" smtClean="0">
                <a:solidFill>
                  <a:schemeClr val="tx1"/>
                </a:solidFill>
              </a:rPr>
              <a:t>serialised</a:t>
            </a:r>
            <a:r>
              <a:rPr lang="da-DK" sz="2400" dirty="0" smtClean="0">
                <a:solidFill>
                  <a:schemeClr val="tx1"/>
                </a:solidFill>
              </a:rPr>
              <a:t>: </a:t>
            </a:r>
            <a:r>
              <a:rPr lang="da-DK" sz="2400" dirty="0" err="1" smtClean="0">
                <a:solidFill>
                  <a:schemeClr val="tx1"/>
                </a:solidFill>
              </a:rPr>
              <a:t>Only</a:t>
            </a:r>
            <a:r>
              <a:rPr lang="da-DK" sz="2400" dirty="0" smtClean="0">
                <a:solidFill>
                  <a:schemeClr val="tx1"/>
                </a:solidFill>
              </a:rPr>
              <a:t> </a:t>
            </a:r>
            <a:r>
              <a:rPr lang="da-DK" sz="2400" dirty="0" err="1" smtClean="0">
                <a:solidFill>
                  <a:schemeClr val="tx1"/>
                </a:solidFill>
              </a:rPr>
              <a:t>one</a:t>
            </a:r>
            <a:r>
              <a:rPr lang="da-DK" sz="2400" dirty="0" smtClean="0">
                <a:solidFill>
                  <a:schemeClr val="tx1"/>
                </a:solidFill>
              </a:rPr>
              <a:t> </a:t>
            </a:r>
            <a:r>
              <a:rPr lang="da-DK" sz="2400" dirty="0" err="1" smtClean="0">
                <a:solidFill>
                  <a:schemeClr val="tx1"/>
                </a:solidFill>
              </a:rPr>
              <a:t>call</a:t>
            </a:r>
            <a:r>
              <a:rPr lang="da-DK" sz="2400" dirty="0" smtClean="0">
                <a:solidFill>
                  <a:schemeClr val="tx1"/>
                </a:solidFill>
              </a:rPr>
              <a:t> is </a:t>
            </a:r>
            <a:r>
              <a:rPr lang="da-DK" sz="2400" dirty="0" err="1" smtClean="0">
                <a:solidFill>
                  <a:schemeClr val="tx1"/>
                </a:solidFill>
              </a:rPr>
              <a:t>executed</a:t>
            </a:r>
            <a:r>
              <a:rPr lang="da-DK" sz="2400" dirty="0" smtClean="0">
                <a:solidFill>
                  <a:schemeClr val="tx1"/>
                </a:solidFill>
              </a:rPr>
              <a:t> at a time. </a:t>
            </a:r>
          </a:p>
          <a:p>
            <a:pPr lvl="1"/>
            <a:r>
              <a:rPr lang="da-DK" sz="2000" dirty="0" smtClean="0">
                <a:solidFill>
                  <a:schemeClr val="tx1"/>
                </a:solidFill>
              </a:rPr>
              <a:t>This </a:t>
            </a:r>
            <a:r>
              <a:rPr lang="da-DK" sz="2000" dirty="0" err="1" smtClean="0">
                <a:solidFill>
                  <a:schemeClr val="tx1"/>
                </a:solidFill>
              </a:rPr>
              <a:t>allows</a:t>
            </a:r>
            <a:r>
              <a:rPr lang="da-DK" sz="2000" dirty="0" smtClean="0">
                <a:solidFill>
                  <a:schemeClr val="tx1"/>
                </a:solidFill>
              </a:rPr>
              <a:t> a </a:t>
            </a:r>
            <a:r>
              <a:rPr lang="da-DK" sz="2000" dirty="0" err="1" smtClean="0">
                <a:solidFill>
                  <a:schemeClr val="tx1"/>
                </a:solidFill>
              </a:rPr>
              <a:t>function</a:t>
            </a:r>
            <a:r>
              <a:rPr lang="da-DK" sz="2000" dirty="0" smtClean="0">
                <a:solidFill>
                  <a:schemeClr val="tx1"/>
                </a:solidFill>
              </a:rPr>
              <a:t> </a:t>
            </a:r>
            <a:r>
              <a:rPr lang="da-DK" sz="2000" dirty="0" err="1" smtClean="0">
                <a:solidFill>
                  <a:schemeClr val="tx1"/>
                </a:solidFill>
              </a:rPr>
              <a:t>call</a:t>
            </a:r>
            <a:r>
              <a:rPr lang="da-DK" sz="2000" dirty="0" smtClean="0">
                <a:solidFill>
                  <a:schemeClr val="tx1"/>
                </a:solidFill>
              </a:rPr>
              <a:t> to perform </a:t>
            </a:r>
            <a:r>
              <a:rPr lang="da-DK" sz="2000" dirty="0" err="1" smtClean="0">
                <a:solidFill>
                  <a:schemeClr val="tx1"/>
                </a:solidFill>
              </a:rPr>
              <a:t>atomic</a:t>
            </a:r>
            <a:r>
              <a:rPr lang="da-DK" sz="2000" dirty="0" smtClean="0">
                <a:solidFill>
                  <a:schemeClr val="tx1"/>
                </a:solidFill>
              </a:rPr>
              <a:t> </a:t>
            </a:r>
            <a:r>
              <a:rPr lang="da-DK" sz="2000" dirty="0" err="1" smtClean="0">
                <a:solidFill>
                  <a:schemeClr val="tx1"/>
                </a:solidFill>
              </a:rPr>
              <a:t>updates</a:t>
            </a:r>
            <a:r>
              <a:rPr lang="da-DK" sz="2000" dirty="0" smtClean="0">
                <a:solidFill>
                  <a:schemeClr val="tx1"/>
                </a:solidFill>
              </a:rPr>
              <a:t>.</a:t>
            </a:r>
            <a:endParaRPr lang="da-DK" sz="2400" dirty="0" smtClean="0">
              <a:solidFill>
                <a:schemeClr val="tx1"/>
              </a:solidFill>
            </a:endParaRPr>
          </a:p>
          <a:p>
            <a:r>
              <a:rPr lang="da-DK" sz="2400" dirty="0" smtClean="0">
                <a:solidFill>
                  <a:schemeClr val="tx1"/>
                </a:solidFill>
              </a:rPr>
              <a:t>A </a:t>
            </a:r>
            <a:r>
              <a:rPr lang="da-DK" sz="2400" dirty="0" err="1" smtClean="0">
                <a:solidFill>
                  <a:schemeClr val="tx1"/>
                </a:solidFill>
              </a:rPr>
              <a:t>configuration</a:t>
            </a:r>
            <a:r>
              <a:rPr lang="da-DK" sz="2400" dirty="0" smtClean="0">
                <a:solidFill>
                  <a:schemeClr val="tx1"/>
                </a:solidFill>
              </a:rPr>
              <a:t> option </a:t>
            </a:r>
            <a:r>
              <a:rPr lang="da-DK" sz="2400" dirty="0" err="1" smtClean="0">
                <a:solidFill>
                  <a:schemeClr val="tx1"/>
                </a:solidFill>
              </a:rPr>
              <a:t>may</a:t>
            </a:r>
            <a:r>
              <a:rPr lang="da-DK" sz="2400" dirty="0" smtClean="0">
                <a:solidFill>
                  <a:schemeClr val="tx1"/>
                </a:solidFill>
              </a:rPr>
              <a:t> </a:t>
            </a:r>
            <a:r>
              <a:rPr lang="da-DK" sz="2400" dirty="0" err="1" smtClean="0">
                <a:solidFill>
                  <a:schemeClr val="tx1"/>
                </a:solidFill>
              </a:rPr>
              <a:t>allow</a:t>
            </a:r>
            <a:r>
              <a:rPr lang="da-DK" sz="2400" dirty="0" smtClean="0">
                <a:solidFill>
                  <a:schemeClr val="tx1"/>
                </a:solidFill>
              </a:rPr>
              <a:t> parallel </a:t>
            </a:r>
            <a:r>
              <a:rPr lang="da-DK" sz="2400" dirty="0" err="1" smtClean="0">
                <a:solidFill>
                  <a:schemeClr val="tx1"/>
                </a:solidFill>
              </a:rPr>
              <a:t>calls</a:t>
            </a:r>
            <a:r>
              <a:rPr lang="da-DK" sz="2400" dirty="0" smtClean="0">
                <a:solidFill>
                  <a:schemeClr val="tx1"/>
                </a:solidFill>
              </a:rPr>
              <a:t> in the future, but it </a:t>
            </a:r>
            <a:r>
              <a:rPr lang="da-DK" sz="2400" dirty="0" err="1" smtClean="0">
                <a:solidFill>
                  <a:schemeClr val="tx1"/>
                </a:solidFill>
              </a:rPr>
              <a:t>will</a:t>
            </a:r>
            <a:r>
              <a:rPr lang="da-DK" sz="2400" dirty="0" smtClean="0">
                <a:solidFill>
                  <a:schemeClr val="tx1"/>
                </a:solidFill>
              </a:rPr>
              <a:t> </a:t>
            </a:r>
            <a:r>
              <a:rPr lang="da-DK" sz="2400" dirty="0" err="1" smtClean="0">
                <a:solidFill>
                  <a:schemeClr val="tx1"/>
                </a:solidFill>
              </a:rPr>
              <a:t>be</a:t>
            </a:r>
            <a:r>
              <a:rPr lang="da-DK" sz="2400" dirty="0" smtClean="0">
                <a:solidFill>
                  <a:schemeClr val="tx1"/>
                </a:solidFill>
              </a:rPr>
              <a:t> under </a:t>
            </a:r>
            <a:r>
              <a:rPr lang="da-DK" sz="2400" dirty="0" err="1" smtClean="0">
                <a:solidFill>
                  <a:schemeClr val="tx1"/>
                </a:solidFill>
              </a:rPr>
              <a:t>your</a:t>
            </a:r>
            <a:r>
              <a:rPr lang="da-DK" sz="2400" dirty="0" smtClean="0">
                <a:solidFill>
                  <a:schemeClr val="tx1"/>
                </a:solidFill>
              </a:rPr>
              <a:t> </a:t>
            </a:r>
            <a:r>
              <a:rPr lang="da-DK" sz="2400" dirty="0" err="1" smtClean="0">
                <a:solidFill>
                  <a:schemeClr val="tx1"/>
                </a:solidFill>
              </a:rPr>
              <a:t>control</a:t>
            </a:r>
            <a:r>
              <a:rPr lang="da-DK" sz="2400" dirty="0" smtClean="0">
                <a:solidFill>
                  <a:schemeClr val="tx1"/>
                </a:solidFill>
              </a:rPr>
              <a:t>.</a:t>
            </a:r>
          </a:p>
          <a:p>
            <a:endParaRPr lang="en-GB" sz="1800" dirty="0" smtClean="0"/>
          </a:p>
          <a:p>
            <a:pPr lvl="1"/>
            <a:endParaRPr lang="en-GB" sz="18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2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Troubleshooting #1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 dirty="0" smtClean="0">
                <a:latin typeface="APL385 Unicode" panose="020B0709000202000203" pitchFamily="49" charset="0"/>
              </a:rPr>
              <a:t>Unable to create isolate processes</a:t>
            </a:r>
          </a:p>
          <a:p>
            <a:pPr lvl="1"/>
            <a:r>
              <a:rPr lang="en-GB" sz="1800" dirty="0" smtClean="0"/>
              <a:t>If not using the default isolate workspace location: Check the setting of the “workspace” option: remember that runtime interpreters may have no WSPATH</a:t>
            </a:r>
          </a:p>
          <a:p>
            <a:pPr lvl="1"/>
            <a:r>
              <a:rPr lang="en-GB" sz="1800" dirty="0" smtClean="0"/>
              <a:t>Switch </a:t>
            </a:r>
            <a:r>
              <a:rPr lang="en-GB" sz="1800" dirty="0"/>
              <a:t>to (</a:t>
            </a:r>
            <a:r>
              <a:rPr lang="en-GB" sz="1800" dirty="0" smtClean="0"/>
              <a:t>'</a:t>
            </a:r>
            <a:r>
              <a:rPr lang="en-GB" sz="1800" dirty="0">
                <a:latin typeface="APL385 Unicode" panose="020B0709000202000203" pitchFamily="49" charset="0"/>
              </a:rPr>
              <a:t>runtime' </a:t>
            </a:r>
            <a:r>
              <a:rPr lang="en-GB" sz="1800" dirty="0" smtClean="0">
                <a:latin typeface="APL385 Unicode" panose="020B0709000202000203" pitchFamily="49" charset="0"/>
              </a:rPr>
              <a:t>0</a:t>
            </a:r>
            <a:r>
              <a:rPr lang="en-GB" sz="1800" dirty="0" smtClean="0"/>
              <a:t>) and see whether you can spot any hints in the session output. A logging mechanism will soon be added.</a:t>
            </a:r>
            <a:endParaRPr lang="en-GB" sz="1600" dirty="0"/>
          </a:p>
          <a:p>
            <a:r>
              <a:rPr lang="en-US" sz="2000" dirty="0" smtClean="0">
                <a:latin typeface="APL385 Unicode" panose="020B0709000202000203" pitchFamily="49" charset="0"/>
              </a:rPr>
              <a:t>Everything is hung…</a:t>
            </a:r>
          </a:p>
          <a:p>
            <a:pPr lvl="1"/>
            <a:r>
              <a:rPr lang="en-GB" sz="1800" dirty="0" smtClean="0"/>
              <a:t>Try restarting all threads. It is recommended not to use “pause threads on error” when using isolates. This should not be an issue from v14.1.</a:t>
            </a:r>
          </a:p>
          <a:p>
            <a:pPr lvl="1"/>
            <a:r>
              <a:rPr lang="en-GB" sz="1800" dirty="0" smtClean="0"/>
              <a:t>If you have had an error or interrupt deep inside the isolate model, you may have a thread pool issue. Try (</a:t>
            </a:r>
            <a:r>
              <a:rPr lang="en-GB" sz="1800" dirty="0" err="1" smtClean="0">
                <a:latin typeface="APL385 Unicode" panose="020B0709000202000203" pitchFamily="49" charset="0"/>
              </a:rPr>
              <a:t>isolate.Reset</a:t>
            </a:r>
            <a:r>
              <a:rPr lang="en-GB" sz="1800" dirty="0" smtClean="0">
                <a:latin typeface="APL385 Unicode" panose="020B0709000202000203" pitchFamily="49" charset="0"/>
              </a:rPr>
              <a:t> 0</a:t>
            </a:r>
            <a:r>
              <a:rPr lang="en-GB" sz="1800" dirty="0" smtClean="0"/>
              <a:t>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31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</a:t>
            </a:r>
            <a:r>
              <a:rPr lang="en-US" dirty="0"/>
              <a:t>4</a:t>
            </a:r>
            <a:r>
              <a:rPr lang="en-US" dirty="0" smtClean="0"/>
              <a:t> Exercises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 dirty="0" smtClean="0"/>
              <a:t>Call an expression in an isolate which makes a </a:t>
            </a:r>
            <a:r>
              <a:rPr lang="en-GB" sz="2400" dirty="0" err="1" smtClean="0"/>
              <a:t>callback</a:t>
            </a:r>
            <a:r>
              <a:rPr lang="en-GB" sz="2400" dirty="0" smtClean="0"/>
              <a:t> to the root, e.g.</a:t>
            </a:r>
            <a:br>
              <a:rPr lang="en-GB" sz="2400" dirty="0" smtClean="0"/>
            </a:br>
            <a:r>
              <a:rPr lang="en-GB" sz="2400" dirty="0" smtClean="0"/>
              <a:t>         </a:t>
            </a:r>
            <a:r>
              <a:rPr lang="en-GB" sz="2400" dirty="0" err="1" smtClean="0">
                <a:latin typeface="APL385 Unicode" panose="020B0709000202000203" pitchFamily="49" charset="0"/>
              </a:rPr>
              <a:t>myIS</a:t>
            </a:r>
            <a:r>
              <a:rPr lang="en-GB" sz="2400" dirty="0" smtClean="0">
                <a:latin typeface="APL385 Unicode" panose="020B0709000202000203" pitchFamily="49" charset="0"/>
              </a:rPr>
              <a:t>.(##.foo)</a:t>
            </a:r>
          </a:p>
          <a:p>
            <a:r>
              <a:rPr lang="en-GB" sz="2400" dirty="0" smtClean="0"/>
              <a:t>Repeat the call from more than one isolate in parallel</a:t>
            </a:r>
            <a:br>
              <a:rPr lang="en-GB" sz="2400" dirty="0" smtClean="0"/>
            </a:br>
            <a:r>
              <a:rPr lang="en-GB" sz="2400" dirty="0" smtClean="0"/>
              <a:t>        </a:t>
            </a:r>
            <a:r>
              <a:rPr lang="en-GB" sz="2400" dirty="0" smtClean="0">
                <a:latin typeface="APL385 Unicode" panose="020B0709000202000203" pitchFamily="49" charset="0"/>
              </a:rPr>
              <a:t>isolates.(##.foo)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Verify that the calls to foo are serialised.</a:t>
            </a:r>
            <a:br>
              <a:rPr lang="en-GB" sz="2400" dirty="0" smtClean="0"/>
            </a:br>
            <a:r>
              <a:rPr lang="en-GB" sz="2400" dirty="0" smtClean="0"/>
              <a:t>     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398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Session 5 Summary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 dirty="0" smtClean="0"/>
              <a:t>Enable debugging with:</a:t>
            </a:r>
            <a:br>
              <a:rPr lang="en-GB" sz="2400" dirty="0" smtClean="0"/>
            </a:br>
            <a:r>
              <a:rPr lang="en-GB" sz="2400" dirty="0" smtClean="0"/>
              <a:t>        </a:t>
            </a:r>
            <a:r>
              <a:rPr lang="en-GB" sz="2400" dirty="0" err="1" smtClean="0">
                <a:latin typeface="APL385 Unicode" panose="020B0709000202000203" pitchFamily="49" charset="0"/>
              </a:rPr>
              <a:t>isolate.Config</a:t>
            </a:r>
            <a:r>
              <a:rPr lang="en-GB" sz="2400" dirty="0">
                <a:latin typeface="APL385 Unicode" panose="020B0709000202000203" pitchFamily="49" charset="0"/>
              </a:rPr>
              <a:t> </a:t>
            </a:r>
            <a:r>
              <a:rPr lang="en-GB" sz="2400" dirty="0" smtClean="0">
                <a:latin typeface="APL385 Unicode" panose="020B0709000202000203" pitchFamily="49" charset="0"/>
              </a:rPr>
              <a:t>'</a:t>
            </a:r>
            <a:r>
              <a:rPr lang="en-GB" sz="2400" dirty="0" err="1" smtClean="0">
                <a:latin typeface="APL385 Unicode" panose="020B0709000202000203" pitchFamily="49" charset="0"/>
              </a:rPr>
              <a:t>onerror</a:t>
            </a:r>
            <a:r>
              <a:rPr lang="en-GB" sz="2400" dirty="0" smtClean="0">
                <a:latin typeface="APL385 Unicode" panose="020B0709000202000203" pitchFamily="49" charset="0"/>
              </a:rPr>
              <a:t>' 'debug'</a:t>
            </a:r>
            <a:endParaRPr lang="en-GB" sz="2400" dirty="0" smtClean="0">
              <a:solidFill>
                <a:schemeClr val="tx1"/>
              </a:solidFill>
            </a:endParaRPr>
          </a:p>
          <a:p>
            <a:r>
              <a:rPr lang="en-GB" sz="2400" dirty="0" smtClean="0"/>
              <a:t>This will automatically select the development interpreter, rather than a runtime (regardless of the runtime configuration setting).</a:t>
            </a:r>
          </a:p>
          <a:p>
            <a:r>
              <a:rPr lang="en-GB" sz="2400" dirty="0" smtClean="0"/>
              <a:t>Switch back with</a:t>
            </a:r>
            <a:br>
              <a:rPr lang="en-GB" sz="2400" dirty="0" smtClean="0"/>
            </a:br>
            <a:r>
              <a:rPr lang="en-GB" sz="2400" dirty="0" smtClean="0"/>
              <a:t>       </a:t>
            </a:r>
            <a:r>
              <a:rPr lang="en-GB" sz="2400" dirty="0" err="1">
                <a:latin typeface="APL385 Unicode" panose="020B0709000202000203" pitchFamily="49" charset="0"/>
              </a:rPr>
              <a:t>isolate.Config</a:t>
            </a:r>
            <a:r>
              <a:rPr lang="en-GB" sz="2400" dirty="0">
                <a:latin typeface="APL385 Unicode" panose="020B0709000202000203" pitchFamily="49" charset="0"/>
              </a:rPr>
              <a:t> '</a:t>
            </a:r>
            <a:r>
              <a:rPr lang="en-GB" sz="2400" dirty="0" err="1">
                <a:latin typeface="APL385 Unicode" panose="020B0709000202000203" pitchFamily="49" charset="0"/>
              </a:rPr>
              <a:t>onerror</a:t>
            </a:r>
            <a:r>
              <a:rPr lang="en-GB" sz="2400" dirty="0">
                <a:latin typeface="APL385 Unicode" panose="020B0709000202000203" pitchFamily="49" charset="0"/>
              </a:rPr>
              <a:t>' </a:t>
            </a:r>
            <a:r>
              <a:rPr lang="en-GB" sz="2400" dirty="0" smtClean="0">
                <a:latin typeface="APL385 Unicode" panose="020B0709000202000203" pitchFamily="49" charset="0"/>
              </a:rPr>
              <a:t>'signal'</a:t>
            </a:r>
            <a:endParaRPr lang="en-GB" sz="2400" dirty="0" smtClean="0"/>
          </a:p>
          <a:p>
            <a:r>
              <a:rPr lang="da-DK" sz="2400" dirty="0" smtClean="0"/>
              <a:t>Under Windows, the </a:t>
            </a:r>
            <a:r>
              <a:rPr lang="da-DK" sz="2400" dirty="0" err="1"/>
              <a:t>w</a:t>
            </a:r>
            <a:r>
              <a:rPr lang="da-DK" sz="2400" dirty="0" err="1" smtClean="0"/>
              <a:t>indow</a:t>
            </a:r>
            <a:r>
              <a:rPr lang="da-DK" sz="2400" dirty="0" smtClean="0"/>
              <a:t> </a:t>
            </a:r>
            <a:r>
              <a:rPr lang="da-DK" sz="2400" dirty="0" err="1"/>
              <a:t>c</a:t>
            </a:r>
            <a:r>
              <a:rPr lang="da-DK" sz="2400" dirty="0" err="1" smtClean="0"/>
              <a:t>aption</a:t>
            </a:r>
            <a:r>
              <a:rPr lang="da-DK" sz="2400" dirty="0" smtClean="0"/>
              <a:t> of a </a:t>
            </a:r>
            <a:r>
              <a:rPr lang="da-DK" sz="2400" dirty="0" err="1" smtClean="0"/>
              <a:t>suspended</a:t>
            </a:r>
            <a:r>
              <a:rPr lang="da-DK" sz="2400" dirty="0" smtClean="0"/>
              <a:t> </a:t>
            </a:r>
            <a:r>
              <a:rPr lang="da-DK" sz="2400" dirty="0" err="1" smtClean="0"/>
              <a:t>isolate</a:t>
            </a:r>
            <a:r>
              <a:rPr lang="da-DK" sz="2400" dirty="0" smtClean="0"/>
              <a:t> </a:t>
            </a:r>
            <a:r>
              <a:rPr lang="da-DK" sz="2400" dirty="0" err="1" smtClean="0"/>
              <a:t>process</a:t>
            </a:r>
            <a:r>
              <a:rPr lang="da-DK" sz="2400" dirty="0" smtClean="0"/>
              <a:t> is </a:t>
            </a:r>
            <a:r>
              <a:rPr lang="da-DK" sz="2400" dirty="0" err="1" smtClean="0"/>
              <a:t>modified</a:t>
            </a:r>
            <a:r>
              <a:rPr lang="da-DK" sz="2400" dirty="0" smtClean="0"/>
              <a:t> to </a:t>
            </a:r>
            <a:r>
              <a:rPr lang="da-DK" sz="2400" dirty="0" err="1" smtClean="0"/>
              <a:t>help</a:t>
            </a:r>
            <a:r>
              <a:rPr lang="da-DK" sz="2400" dirty="0" smtClean="0"/>
              <a:t> </a:t>
            </a:r>
            <a:r>
              <a:rPr lang="da-DK" sz="2400" dirty="0" err="1" smtClean="0"/>
              <a:t>you</a:t>
            </a:r>
            <a:r>
              <a:rPr lang="da-DK" sz="2400" dirty="0" smtClean="0"/>
              <a:t> find it</a:t>
            </a:r>
            <a:endParaRPr lang="da-DK" sz="2400" dirty="0" smtClean="0">
              <a:solidFill>
                <a:schemeClr val="tx1"/>
              </a:solidFill>
            </a:endParaRPr>
          </a:p>
          <a:p>
            <a:endParaRPr lang="en-GB" sz="1800" dirty="0" smtClean="0"/>
          </a:p>
          <a:p>
            <a:pPr lvl="1"/>
            <a:endParaRPr lang="en-GB" sz="1800" dirty="0" smtClean="0"/>
          </a:p>
          <a:p>
            <a:endParaRPr lang="en-GB" sz="2400" dirty="0" smtClean="0"/>
          </a:p>
          <a:p>
            <a:endParaRPr lang="en-GB" sz="2400" dirty="0" smtClean="0"/>
          </a:p>
          <a:p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65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5 Exercises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 dirty="0" smtClean="0"/>
              <a:t>Put a bug in your code, and fix it inside an isolate</a:t>
            </a:r>
            <a:endParaRPr lang="en-GB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73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2nd </a:t>
            </a:r>
            <a:r>
              <a:rPr lang="da-DK" dirty="0" err="1" smtClean="0"/>
              <a:t>Coffee</a:t>
            </a:r>
            <a:r>
              <a:rPr lang="da-DK" dirty="0" smtClean="0"/>
              <a:t> Break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sz="1600" dirty="0" smtClean="0"/>
          </a:p>
          <a:p>
            <a:pPr lvl="1"/>
            <a:endParaRPr lang="en-GB" sz="16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83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Options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295400" y="1546372"/>
          <a:ext cx="7617587" cy="42696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6832"/>
                <a:gridCol w="1359535"/>
                <a:gridCol w="4681220"/>
              </a:tblGrid>
              <a:tr h="357584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Option Name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</a:rPr>
                        <a:t>Default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</a:rPr>
                        <a:t>Description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1308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  <a:latin typeface="APL385 Unicode" panose="020B0709000202000203" pitchFamily="49" charset="0"/>
                        </a:rPr>
                        <a:t>drc</a:t>
                      </a:r>
                      <a:endParaRPr lang="en-GB" sz="200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  <a:latin typeface="APL385 Unicode" panose="020B0709000202000203" pitchFamily="49" charset="0"/>
                        </a:rPr>
                        <a:t>#</a:t>
                      </a:r>
                      <a:endParaRPr lang="en-GB" sz="200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</a:rPr>
                        <a:t>Location of CONGA namespace to use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1308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  <a:latin typeface="APL385 Unicode" panose="020B0709000202000203" pitchFamily="49" charset="0"/>
                        </a:rPr>
                        <a:t>homeport</a:t>
                      </a:r>
                      <a:endParaRPr lang="en-GB" sz="200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  <a:latin typeface="APL385 Unicode" panose="020B0709000202000203" pitchFamily="49" charset="0"/>
                        </a:rPr>
                        <a:t>7051</a:t>
                      </a:r>
                      <a:endParaRPr lang="en-GB" sz="200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</a:rPr>
                        <a:t>The lowest port number that will be used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1308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  <a:latin typeface="APL385 Unicode" panose="020B0709000202000203" pitchFamily="49" charset="0"/>
                        </a:rPr>
                        <a:t>homeportmax</a:t>
                      </a:r>
                      <a:endParaRPr lang="en-GB" sz="200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  <a:latin typeface="APL385 Unicode" panose="020B0709000202000203" pitchFamily="49" charset="0"/>
                        </a:rPr>
                        <a:t>7151</a:t>
                      </a:r>
                      <a:endParaRPr lang="en-GB" sz="200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</a:rPr>
                        <a:t>The highest port number to try listening on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1308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  <a:latin typeface="APL385 Unicode" panose="020B0709000202000203" pitchFamily="49" charset="0"/>
                        </a:rPr>
                        <a:t>isolates                          </a:t>
                      </a:r>
                      <a:endParaRPr lang="en-GB" sz="200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  <a:latin typeface="APL385 Unicode" panose="020B0709000202000203" pitchFamily="49" charset="0"/>
                        </a:rPr>
                        <a:t>99</a:t>
                      </a:r>
                      <a:endParaRPr lang="en-GB" sz="200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</a:rPr>
                        <a:t>Number or isolates allowed per process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1308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  <a:latin typeface="APL385 Unicode" panose="020B0709000202000203" pitchFamily="49" charset="0"/>
                        </a:rPr>
                        <a:t>listen                          </a:t>
                      </a:r>
                      <a:endParaRPr lang="en-GB" sz="200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  <a:latin typeface="APL385 Unicode" panose="020B0709000202000203" pitchFamily="49" charset="0"/>
                        </a:rPr>
                        <a:t>0</a:t>
                      </a:r>
                      <a:endParaRPr lang="en-GB" sz="200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</a:rPr>
                        <a:t>1 to allow isolates to issue callbacks to parent process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85064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  <a:latin typeface="APL385 Unicode" panose="020B0709000202000203" pitchFamily="49" charset="0"/>
                        </a:rPr>
                        <a:t>maxws</a:t>
                      </a:r>
                      <a:endParaRPr lang="en-GB" sz="200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  <a:latin typeface="APL385 Unicode" panose="020B0709000202000203" pitchFamily="49" charset="0"/>
                        </a:rPr>
                        <a:t>'64000'</a:t>
                      </a:r>
                      <a:endParaRPr lang="en-GB" sz="200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</a:rPr>
                        <a:t>By default, uses the same setting as the current APL session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1308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  <a:latin typeface="APL385 Unicode" panose="020B0709000202000203" pitchFamily="49" charset="0"/>
                        </a:rPr>
                        <a:t>onerror</a:t>
                      </a:r>
                      <a:endParaRPr lang="en-GB" sz="200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  <a:latin typeface="APL385 Unicode" panose="020B0709000202000203" pitchFamily="49" charset="0"/>
                        </a:rPr>
                        <a:t>'signal'</a:t>
                      </a:r>
                      <a:endParaRPr lang="en-GB" sz="200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</a:rPr>
                        <a:t>Signal errors to the line waiting for results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1308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  <a:latin typeface="APL385 Unicode" panose="020B0709000202000203" pitchFamily="49" charset="0"/>
                        </a:rPr>
                        <a:t>processes                       </a:t>
                      </a:r>
                      <a:endParaRPr lang="en-GB" sz="200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  <a:latin typeface="APL385 Unicode" panose="020B0709000202000203" pitchFamily="49" charset="0"/>
                        </a:rPr>
                        <a:t>1</a:t>
                      </a:r>
                      <a:endParaRPr lang="en-GB" sz="200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The number of processes to start per </a:t>
                      </a:r>
                      <a:r>
                        <a:rPr lang="en-GB" sz="1600" dirty="0" smtClean="0">
                          <a:effectLst/>
                        </a:rPr>
                        <a:t>processor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2617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  <a:latin typeface="APL385 Unicode" panose="020B0709000202000203" pitchFamily="49" charset="0"/>
                        </a:rPr>
                        <a:t>processors          </a:t>
                      </a:r>
                      <a:endParaRPr lang="en-GB" sz="200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  <a:latin typeface="APL385 Unicode" panose="020B0709000202000203" pitchFamily="49" charset="0"/>
                        </a:rPr>
                        <a:t>4</a:t>
                      </a:r>
                      <a:endParaRPr lang="en-GB" sz="200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Number of processors </a:t>
                      </a:r>
                      <a:r>
                        <a:rPr lang="en-GB" sz="1600" dirty="0" smtClean="0">
                          <a:effectLst/>
                        </a:rPr>
                        <a:t>(default </a:t>
                      </a:r>
                      <a:r>
                        <a:rPr lang="en-GB" sz="1600" dirty="0">
                          <a:effectLst/>
                        </a:rPr>
                        <a:t>determined automatically)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1308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  <a:latin typeface="APL385 Unicode" panose="020B0709000202000203" pitchFamily="49" charset="0"/>
                        </a:rPr>
                        <a:t>runtime  </a:t>
                      </a:r>
                      <a:endParaRPr lang="en-GB" sz="200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>
                          <a:effectLst/>
                          <a:latin typeface="APL385 Unicode" panose="020B0709000202000203" pitchFamily="49" charset="0"/>
                        </a:rPr>
                        <a:t>1</a:t>
                      </a:r>
                      <a:endParaRPr lang="en-GB" sz="200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Whether to run isolates using the runtime engine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1308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  <a:latin typeface="APL385 Unicode" panose="020B0709000202000203" pitchFamily="49" charset="0"/>
                        </a:rPr>
                        <a:t>workspace            </a:t>
                      </a:r>
                      <a:endParaRPr lang="en-GB" sz="2000" dirty="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  <a:latin typeface="APL385 Unicode" panose="020B0709000202000203" pitchFamily="49" charset="0"/>
                        </a:rPr>
                        <a:t>'isolate'</a:t>
                      </a:r>
                      <a:endParaRPr lang="en-GB" sz="2000" dirty="0">
                        <a:effectLst/>
                        <a:latin typeface="APL385 Unicode" panose="020B0709000202000203" pitchFamily="49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dirty="0">
                          <a:effectLst/>
                        </a:rPr>
                        <a:t>Workspace to load when starting new isolates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671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More </a:t>
            </a:r>
            <a:r>
              <a:rPr lang="da-DK" dirty="0" err="1" smtClean="0"/>
              <a:t>limitations</a:t>
            </a:r>
            <a:r>
              <a:rPr lang="da-DK" dirty="0" smtClean="0"/>
              <a:t> / </a:t>
            </a:r>
            <a:r>
              <a:rPr lang="da-DK" dirty="0" err="1" smtClean="0"/>
              <a:t>Gotchas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8064897" cy="4321075"/>
          </a:xfrm>
        </p:spPr>
        <p:txBody>
          <a:bodyPr/>
          <a:lstStyle/>
          <a:p>
            <a:r>
              <a:rPr lang="en-GB" sz="2800" dirty="0" smtClean="0"/>
              <a:t>Beware of isolates sharing a process</a:t>
            </a:r>
          </a:p>
          <a:p>
            <a:r>
              <a:rPr lang="en-GB" sz="2800" dirty="0" smtClean="0"/>
              <a:t>Don’t create excessive numbers of </a:t>
            </a:r>
            <a:r>
              <a:rPr lang="en-GB" sz="2800" dirty="0"/>
              <a:t>isolates</a:t>
            </a:r>
            <a:r>
              <a:rPr lang="en-GB" sz="2800" dirty="0" smtClean="0"/>
              <a:t>:</a:t>
            </a:r>
            <a:br>
              <a:rPr lang="en-GB" sz="2800" dirty="0" smtClean="0"/>
            </a:br>
            <a:r>
              <a:rPr lang="en-GB" sz="2800" dirty="0"/>
              <a:t/>
            </a:r>
            <a:br>
              <a:rPr lang="en-GB" sz="2800" dirty="0"/>
            </a:br>
            <a:r>
              <a:rPr lang="en-GB" sz="2000" dirty="0">
                <a:latin typeface="APL385 Unicode" panose="020B0709000202000203" pitchFamily="49" charset="0"/>
              </a:rPr>
              <a:t>ISOLATE ERROR: All processes are in </a:t>
            </a:r>
            <a:r>
              <a:rPr lang="en-GB" sz="2000" dirty="0" smtClean="0">
                <a:latin typeface="APL385 Unicode" panose="020B0709000202000203" pitchFamily="49" charset="0"/>
              </a:rPr>
              <a:t>use</a:t>
            </a:r>
            <a:br>
              <a:rPr lang="en-GB" sz="2000" dirty="0" smtClean="0">
                <a:latin typeface="APL385 Unicode" panose="020B0709000202000203" pitchFamily="49" charset="0"/>
              </a:rPr>
            </a:br>
            <a:r>
              <a:rPr lang="en-GB" sz="2000" dirty="0" smtClean="0">
                <a:latin typeface="APL385 Unicode" panose="020B0709000202000203" pitchFamily="49" charset="0"/>
              </a:rPr>
              <a:t>      </a:t>
            </a:r>
            <a:r>
              <a:rPr lang="en-GB" sz="2000" dirty="0">
                <a:latin typeface="APL385 Unicode" panose="020B0709000202000203" pitchFamily="49" charset="0"/>
              </a:rPr>
              <a:t>{+/⍳⍵}</a:t>
            </a:r>
            <a:r>
              <a:rPr lang="en-GB" sz="2000" dirty="0" smtClean="0">
                <a:latin typeface="APL385 Unicode" panose="020B0709000202000203" pitchFamily="49" charset="0"/>
              </a:rPr>
              <a:t>IÏ ⍳500</a:t>
            </a:r>
            <a:br>
              <a:rPr lang="en-GB" sz="2000" dirty="0" smtClean="0">
                <a:latin typeface="APL385 Unicode" panose="020B0709000202000203" pitchFamily="49" charset="0"/>
              </a:rPr>
            </a:br>
            <a:r>
              <a:rPr lang="en-GB" sz="2000" dirty="0" smtClean="0">
                <a:latin typeface="APL385 Unicode" panose="020B0709000202000203" pitchFamily="49" charset="0"/>
              </a:rPr>
              <a:t>     </a:t>
            </a:r>
            <a:r>
              <a:rPr lang="en-GB" sz="2000" dirty="0">
                <a:latin typeface="APL385 Unicode" panose="020B0709000202000203" pitchFamily="49" charset="0"/>
              </a:rPr>
              <a:t>∧</a:t>
            </a:r>
            <a:endParaRPr lang="en-GB" sz="2800" dirty="0" smtClean="0">
              <a:latin typeface="APL385 Unicode" panose="020B0709000202000203" pitchFamily="49" charset="0"/>
            </a:endParaRPr>
          </a:p>
          <a:p>
            <a:r>
              <a:rPr lang="en-GB" sz="2800" dirty="0" smtClean="0"/>
              <a:t>Remember </a:t>
            </a:r>
            <a:r>
              <a:rPr lang="en-GB" sz="2800" i="1" dirty="0" smtClean="0"/>
              <a:t>refs</a:t>
            </a:r>
            <a:r>
              <a:rPr lang="en-GB" sz="2800" dirty="0" smtClean="0"/>
              <a:t> cannot cross process </a:t>
            </a:r>
            <a:r>
              <a:rPr lang="en-GB" sz="2800" dirty="0"/>
              <a:t>borders</a:t>
            </a:r>
          </a:p>
          <a:p>
            <a:pPr lvl="1"/>
            <a:r>
              <a:rPr lang="en-GB" sz="2400" dirty="0"/>
              <a:t>Namespaces will always be </a:t>
            </a:r>
            <a:r>
              <a:rPr lang="en-GB" sz="2400" dirty="0" smtClean="0"/>
              <a:t>COPIED</a:t>
            </a:r>
            <a:br>
              <a:rPr lang="en-GB" sz="2400" dirty="0" smtClean="0"/>
            </a:br>
            <a:r>
              <a:rPr lang="en-GB" sz="2400" dirty="0" smtClean="0"/>
              <a:t>e.g.     </a:t>
            </a:r>
            <a:r>
              <a:rPr lang="en-GB" sz="2400" dirty="0" smtClean="0">
                <a:latin typeface="APL385 Unicode" panose="020B0709000202000203" pitchFamily="49" charset="0"/>
              </a:rPr>
              <a:t>ref←is1.ns</a:t>
            </a:r>
            <a:endParaRPr lang="en-GB" sz="2400" dirty="0">
              <a:latin typeface="APL385 Unicode" panose="020B0709000202000203" pitchFamily="49" charset="0"/>
            </a:endParaRPr>
          </a:p>
          <a:p>
            <a:endParaRPr lang="en-GB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509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We Start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800" dirty="0" smtClean="0"/>
              <a:t>Copy the contents of the USB stick to a convenient location on your laptop</a:t>
            </a:r>
          </a:p>
          <a:p>
            <a:pPr marL="457200" lvl="1" indent="0">
              <a:buNone/>
            </a:pPr>
            <a:r>
              <a:rPr lang="en-US" sz="2400" dirty="0" smtClean="0"/>
              <a:t>(You may need to type the folder name a few times)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80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Troubleshooting #2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000" dirty="0" smtClean="0">
                <a:latin typeface="APL385 Unicode" panose="020B0709000202000203" pitchFamily="49" charset="0"/>
              </a:rPr>
              <a:t>Warning: Ports in use…</a:t>
            </a:r>
          </a:p>
          <a:p>
            <a:pPr lvl="1"/>
            <a:r>
              <a:rPr lang="en-GB" sz="1600" dirty="0" smtClean="0"/>
              <a:t>Either you have two APL sessions both using isolates</a:t>
            </a:r>
          </a:p>
          <a:p>
            <a:pPr lvl="1"/>
            <a:r>
              <a:rPr lang="en-GB" sz="1600" dirty="0" smtClean="0"/>
              <a:t>Or you have “zombie” isolate processes, typically created if you exit from your APL process without running the destructors</a:t>
            </a:r>
          </a:p>
          <a:p>
            <a:pPr lvl="1"/>
            <a:r>
              <a:rPr lang="en-GB" sz="1600" dirty="0" smtClean="0"/>
              <a:t>Currently, there is no way to kill them other than using </a:t>
            </a:r>
            <a:r>
              <a:rPr lang="en-GB" sz="1600" dirty="0" err="1" smtClean="0"/>
              <a:t>TaskMgr</a:t>
            </a:r>
            <a:endParaRPr lang="en-GB" sz="1600" dirty="0" smtClean="0"/>
          </a:p>
          <a:p>
            <a:pPr lvl="1"/>
            <a:endParaRPr lang="en-GB" sz="1600" dirty="0"/>
          </a:p>
          <a:p>
            <a:r>
              <a:rPr lang="en-US" sz="1800" dirty="0">
                <a:latin typeface="APL385 Unicode" panose="020B0709000202000203" pitchFamily="49" charset="0"/>
              </a:rPr>
              <a:t>Soft interrupt received, RPC Server shutting </a:t>
            </a:r>
            <a:r>
              <a:rPr lang="en-US" sz="1800" dirty="0" smtClean="0">
                <a:latin typeface="APL385 Unicode" panose="020B0709000202000203" pitchFamily="49" charset="0"/>
              </a:rPr>
              <a:t>down</a:t>
            </a:r>
            <a:br>
              <a:rPr lang="en-US" sz="1800" dirty="0" smtClean="0">
                <a:latin typeface="APL385 Unicode" panose="020B0709000202000203" pitchFamily="49" charset="0"/>
              </a:rPr>
            </a:br>
            <a:r>
              <a:rPr lang="en-US" sz="1800" dirty="0" smtClean="0">
                <a:latin typeface="APL385 Unicode" panose="020B0709000202000203" pitchFamily="49" charset="0"/>
              </a:rPr>
              <a:t>ISOLATE</a:t>
            </a:r>
            <a:r>
              <a:rPr lang="en-US" sz="1800" dirty="0">
                <a:latin typeface="APL385 Unicode" panose="020B0709000202000203" pitchFamily="49" charset="0"/>
              </a:rPr>
              <a:t>: Callback server restarted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r>
              <a:rPr lang="en-GB" sz="1600" dirty="0" smtClean="0"/>
              <a:t>When </a:t>
            </a:r>
            <a:r>
              <a:rPr lang="en-GB" sz="1600" dirty="0" err="1" smtClean="0"/>
              <a:t>callbacks</a:t>
            </a:r>
            <a:r>
              <a:rPr lang="en-GB" sz="1600" dirty="0" smtClean="0"/>
              <a:t> are enabled, a thread is running a Conga TCP listener</a:t>
            </a:r>
          </a:p>
          <a:p>
            <a:pPr lvl="1"/>
            <a:r>
              <a:rPr lang="en-GB" sz="1600" dirty="0" smtClean="0"/>
              <a:t>If you issue an interrupt, this thread may be killed – this gives the first message</a:t>
            </a:r>
          </a:p>
          <a:p>
            <a:pPr lvl="1"/>
            <a:r>
              <a:rPr lang="en-GB" sz="1600" dirty="0" smtClean="0"/>
              <a:t>On the next call to an isolate, the second message will be issued</a:t>
            </a:r>
          </a:p>
          <a:p>
            <a:pPr lvl="1"/>
            <a:r>
              <a:rPr lang="en-GB" sz="1600" dirty="0" smtClean="0"/>
              <a:t>Should no longer be an issue in v14.1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371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Session </a:t>
            </a:r>
            <a:r>
              <a:rPr lang="da-DK" dirty="0"/>
              <a:t>6</a:t>
            </a:r>
            <a:r>
              <a:rPr lang="da-DK" dirty="0" smtClean="0"/>
              <a:t> Summary (1/2)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1800" dirty="0" err="1" smtClean="0">
                <a:latin typeface="APL385 Unicode" panose="020B0709000202000203" pitchFamily="49" charset="0"/>
              </a:rPr>
              <a:t>ll.Each</a:t>
            </a:r>
            <a:r>
              <a:rPr lang="en-GB" sz="1800" dirty="0" smtClean="0"/>
              <a:t> is a utility which re-uses isolates rather than creating one for each element of the right argument:</a:t>
            </a:r>
            <a:br>
              <a:rPr lang="en-GB" sz="1800" dirty="0" smtClean="0"/>
            </a:br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dirty="0" smtClean="0">
                <a:latin typeface="APL385 Unicode" panose="020B0709000202000203" pitchFamily="49" charset="0"/>
              </a:rPr>
              <a:t>      (⎕Dl </a:t>
            </a:r>
            <a:r>
              <a:rPr lang="en-GB" sz="1800" dirty="0" err="1" smtClean="0">
                <a:latin typeface="APL385 Unicode" panose="020B0709000202000203" pitchFamily="49" charset="0"/>
              </a:rPr>
              <a:t>ll.Each</a:t>
            </a:r>
            <a:r>
              <a:rPr lang="en-GB" sz="1800" dirty="0" smtClean="0">
                <a:latin typeface="APL385 Unicode" panose="020B0709000202000203" pitchFamily="49" charset="0"/>
              </a:rPr>
              <a:t>) 40⍴1</a:t>
            </a:r>
          </a:p>
          <a:p>
            <a:endParaRPr lang="en-GB" sz="1800" dirty="0" smtClean="0"/>
          </a:p>
          <a:p>
            <a:r>
              <a:rPr lang="en-GB" sz="1800" dirty="0" err="1">
                <a:latin typeface="APL385 Unicode" panose="020B0709000202000203" pitchFamily="49" charset="0"/>
              </a:rPr>
              <a:t>ll.Each</a:t>
            </a:r>
            <a:r>
              <a:rPr lang="en-GB" sz="1800" dirty="0"/>
              <a:t> is built </a:t>
            </a:r>
            <a:r>
              <a:rPr lang="en-GB" sz="1800" dirty="0" smtClean="0"/>
              <a:t>upon </a:t>
            </a:r>
            <a:r>
              <a:rPr lang="en-GB" sz="1800" dirty="0" err="1">
                <a:latin typeface="APL385 Unicode" panose="020B0709000202000203" pitchFamily="49" charset="0"/>
              </a:rPr>
              <a:t>ll.EachX</a:t>
            </a:r>
            <a:r>
              <a:rPr lang="en-GB" sz="1800" dirty="0"/>
              <a:t>, which allows </a:t>
            </a:r>
            <a:r>
              <a:rPr lang="en-GB" sz="1800" dirty="0" smtClean="0"/>
              <a:t>you to manage the </a:t>
            </a:r>
            <a:r>
              <a:rPr lang="en-GB" sz="1800" dirty="0"/>
              <a:t>isolates used to distribute the calls</a:t>
            </a:r>
            <a:r>
              <a:rPr lang="en-GB" sz="1800" dirty="0" smtClean="0"/>
              <a:t>:</a:t>
            </a:r>
            <a:br>
              <a:rPr lang="en-GB" sz="1800" dirty="0" smtClean="0"/>
            </a:b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>
                <a:latin typeface="APL385 Unicode" panose="020B0709000202000203" pitchFamily="49" charset="0"/>
              </a:rPr>
              <a:t>      iss←</a:t>
            </a:r>
            <a:r>
              <a:rPr lang="en-GB" sz="1800" dirty="0" smtClean="0">
                <a:latin typeface="APL385 Unicode" panose="020B0709000202000203" pitchFamily="49" charset="0"/>
              </a:rPr>
              <a:t>ø¨8⍴⊂''</a:t>
            </a:r>
            <a:r>
              <a:rPr lang="en-GB" sz="1800" dirty="0">
                <a:latin typeface="APL385 Unicode" panose="020B0709000202000203" pitchFamily="49" charset="0"/>
              </a:rPr>
              <a:t/>
            </a:r>
            <a:br>
              <a:rPr lang="en-GB" sz="1800" dirty="0">
                <a:latin typeface="APL385 Unicode" panose="020B0709000202000203" pitchFamily="49" charset="0"/>
              </a:rPr>
            </a:br>
            <a:r>
              <a:rPr lang="en-GB" sz="1800" dirty="0">
                <a:latin typeface="APL385 Unicode" panose="020B0709000202000203" pitchFamily="49" charset="0"/>
              </a:rPr>
              <a:t>      (FOO </a:t>
            </a:r>
            <a:r>
              <a:rPr lang="en-GB" sz="1800" dirty="0" err="1" smtClean="0">
                <a:latin typeface="APL385 Unicode" panose="020B0709000202000203" pitchFamily="49" charset="0"/>
              </a:rPr>
              <a:t>ll.EachX</a:t>
            </a:r>
            <a:r>
              <a:rPr lang="en-GB" sz="1800" dirty="0" smtClean="0">
                <a:latin typeface="APL385 Unicode" panose="020B0709000202000203" pitchFamily="49" charset="0"/>
              </a:rPr>
              <a:t> </a:t>
            </a:r>
            <a:r>
              <a:rPr lang="en-GB" sz="1800" dirty="0" err="1">
                <a:latin typeface="APL385 Unicode" panose="020B0709000202000203" pitchFamily="49" charset="0"/>
              </a:rPr>
              <a:t>iss</a:t>
            </a:r>
            <a:r>
              <a:rPr lang="en-GB" sz="1800" dirty="0">
                <a:latin typeface="APL385 Unicode" panose="020B0709000202000203" pitchFamily="49" charset="0"/>
              </a:rPr>
              <a:t>) ⍳</a:t>
            </a:r>
            <a:r>
              <a:rPr lang="en-GB" sz="1800" dirty="0" smtClean="0">
                <a:latin typeface="APL385 Unicode" panose="020B0709000202000203" pitchFamily="49" charset="0"/>
              </a:rPr>
              <a:t>100</a:t>
            </a:r>
          </a:p>
          <a:p>
            <a:endParaRPr lang="en-GB" sz="1800" dirty="0" smtClean="0"/>
          </a:p>
          <a:p>
            <a:r>
              <a:rPr lang="en-GB" sz="1800" dirty="0" smtClean="0"/>
              <a:t>If </a:t>
            </a:r>
            <a:r>
              <a:rPr lang="en-GB" sz="1800" dirty="0"/>
              <a:t>right operand </a:t>
            </a:r>
            <a:r>
              <a:rPr lang="en-GB" sz="1800" dirty="0" smtClean="0"/>
              <a:t>to </a:t>
            </a:r>
            <a:r>
              <a:rPr lang="en-GB" sz="1800" dirty="0" err="1" smtClean="0">
                <a:latin typeface="APL385 Unicode" panose="020B0709000202000203" pitchFamily="49" charset="0"/>
              </a:rPr>
              <a:t>EachX</a:t>
            </a:r>
            <a:r>
              <a:rPr lang="en-GB" sz="1800" dirty="0" smtClean="0"/>
              <a:t> is </a:t>
            </a:r>
            <a:r>
              <a:rPr lang="en-GB" sz="1800" dirty="0">
                <a:latin typeface="APL385 Unicode" panose="020B0709000202000203" pitchFamily="49" charset="0"/>
              </a:rPr>
              <a:t>⍬</a:t>
            </a:r>
            <a:r>
              <a:rPr lang="en-GB" sz="1800" dirty="0"/>
              <a:t>, isolates are manufactured (as many as you have processors in the machine</a:t>
            </a:r>
            <a:r>
              <a:rPr lang="en-GB" sz="1800" dirty="0" smtClean="0"/>
              <a:t>).</a:t>
            </a:r>
            <a:endParaRPr lang="en-GB" sz="1800" dirty="0">
              <a:latin typeface="APL385 Unicode" panose="020B0709000202000203" pitchFamily="49" charset="0"/>
            </a:endParaRPr>
          </a:p>
          <a:p>
            <a:r>
              <a:rPr lang="en-GB" sz="1800" dirty="0" smtClean="0"/>
              <a:t>The operand function is always inserted into the isolates before the operation begins.</a:t>
            </a:r>
            <a:endParaRPr lang="en-GB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29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Session </a:t>
            </a:r>
            <a:r>
              <a:rPr lang="da-DK" dirty="0"/>
              <a:t>6</a:t>
            </a:r>
            <a:r>
              <a:rPr lang="da-DK" dirty="0" smtClean="0"/>
              <a:t> Summary (2/2)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1800" dirty="0" smtClean="0"/>
              <a:t>The left operand can be a two or three element vector:</a:t>
            </a:r>
            <a:br>
              <a:rPr lang="en-GB" sz="1800" dirty="0" smtClean="0"/>
            </a:br>
            <a:r>
              <a:rPr lang="en-GB" sz="1800" dirty="0" smtClean="0"/>
              <a:t>     (</a:t>
            </a:r>
            <a:r>
              <a:rPr lang="en-GB" sz="1800" dirty="0" err="1" smtClean="0">
                <a:latin typeface="APL385 Unicode" panose="020B0709000202000203" pitchFamily="49" charset="0"/>
              </a:rPr>
              <a:t>fn</a:t>
            </a:r>
            <a:r>
              <a:rPr lang="en-GB" sz="1800" dirty="0" smtClean="0">
                <a:latin typeface="APL385 Unicode" panose="020B0709000202000203" pitchFamily="49" charset="0"/>
              </a:rPr>
              <a:t> </a:t>
            </a:r>
            <a:r>
              <a:rPr lang="en-GB" sz="1800" dirty="0" err="1" smtClean="0">
                <a:latin typeface="APL385 Unicode" panose="020B0709000202000203" pitchFamily="49" charset="0"/>
              </a:rPr>
              <a:t>callbackfn</a:t>
            </a:r>
            <a:r>
              <a:rPr lang="en-GB" sz="1800" dirty="0" smtClean="0">
                <a:latin typeface="APL385 Unicode" panose="020B0709000202000203" pitchFamily="49" charset="0"/>
              </a:rPr>
              <a:t> </a:t>
            </a:r>
            <a:r>
              <a:rPr lang="en-GB" sz="1800" dirty="0" err="1" smtClean="0">
                <a:latin typeface="APL385 Unicode" panose="020B0709000202000203" pitchFamily="49" charset="0"/>
              </a:rPr>
              <a:t>callback_larg</a:t>
            </a:r>
            <a:r>
              <a:rPr lang="en-GB" sz="1800" dirty="0" smtClean="0"/>
              <a:t>) </a:t>
            </a:r>
          </a:p>
          <a:p>
            <a:r>
              <a:rPr lang="en-GB" sz="1800" dirty="0" err="1" smtClean="0">
                <a:latin typeface="APL385 Unicode" panose="020B0709000202000203" pitchFamily="49" charset="0"/>
              </a:rPr>
              <a:t>callbackfn</a:t>
            </a:r>
            <a:r>
              <a:rPr lang="en-GB" sz="1800" dirty="0" smtClean="0"/>
              <a:t> is called each time a function call is completed, with an argument which is a vector of the number of calls handled by each isolate, plus the total number of calls.</a:t>
            </a:r>
          </a:p>
          <a:p>
            <a:r>
              <a:rPr lang="en-GB" sz="1800" dirty="0" err="1" smtClean="0">
                <a:latin typeface="APL385 Unicode" panose="020B0709000202000203" pitchFamily="49" charset="0"/>
              </a:rPr>
              <a:t>callback_larg</a:t>
            </a:r>
            <a:r>
              <a:rPr lang="en-GB" sz="1800" dirty="0" smtClean="0"/>
              <a:t> is provided as a left argument (</a:t>
            </a:r>
            <a:r>
              <a:rPr lang="en-GB" sz="1800" dirty="0" err="1" smtClean="0"/>
              <a:t>typicall</a:t>
            </a:r>
            <a:r>
              <a:rPr lang="en-GB" sz="1800" dirty="0" smtClean="0"/>
              <a:t> used for a “caption”)</a:t>
            </a:r>
          </a:p>
          <a:p>
            <a:r>
              <a:rPr lang="en-GB" sz="1800" dirty="0" smtClean="0"/>
              <a:t>The </a:t>
            </a:r>
            <a:r>
              <a:rPr lang="en-GB" sz="1800" dirty="0" err="1" smtClean="0"/>
              <a:t>callback</a:t>
            </a:r>
            <a:r>
              <a:rPr lang="en-GB" sz="1800" dirty="0" smtClean="0"/>
              <a:t> function must return 0 to continue or 1 to cancel the calculation</a:t>
            </a:r>
          </a:p>
          <a:p>
            <a:r>
              <a:rPr lang="en-GB" sz="1800" dirty="0" smtClean="0"/>
              <a:t>If you do not supply a </a:t>
            </a:r>
            <a:r>
              <a:rPr lang="en-GB" sz="1800" dirty="0" err="1" smtClean="0"/>
              <a:t>callback</a:t>
            </a:r>
            <a:r>
              <a:rPr lang="en-GB" sz="1800" dirty="0" smtClean="0"/>
              <a:t> </a:t>
            </a:r>
            <a:r>
              <a:rPr lang="en-GB" sz="1800" dirty="0" err="1" smtClean="0"/>
              <a:t>fn</a:t>
            </a:r>
            <a:r>
              <a:rPr lang="en-GB" sz="1800" dirty="0" smtClean="0"/>
              <a:t>, a form is displayed to track progress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74" y="4606067"/>
            <a:ext cx="7791450" cy="178117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550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</a:t>
            </a:r>
            <a:r>
              <a:rPr lang="en-US" dirty="0"/>
              <a:t>6</a:t>
            </a:r>
            <a:r>
              <a:rPr lang="en-US" dirty="0" smtClean="0"/>
              <a:t> Exercises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Test </a:t>
            </a:r>
            <a:r>
              <a:rPr lang="en-GB" dirty="0" err="1" smtClean="0">
                <a:latin typeface="APL385 Unicode" panose="020B0709000202000203" pitchFamily="49" charset="0"/>
              </a:rPr>
              <a:t>ll.Each</a:t>
            </a:r>
            <a:r>
              <a:rPr lang="en-GB" dirty="0" smtClean="0"/>
              <a:t> and </a:t>
            </a:r>
            <a:r>
              <a:rPr lang="en-GB" dirty="0" err="1" smtClean="0">
                <a:latin typeface="APL385 Unicode" panose="020B0709000202000203" pitchFamily="49" charset="0"/>
              </a:rPr>
              <a:t>ll.EachX</a:t>
            </a:r>
            <a:endParaRPr lang="en-GB" dirty="0" smtClean="0">
              <a:latin typeface="APL385 Unicode" panose="020B0709000202000203" pitchFamily="49" charset="0"/>
            </a:endParaRPr>
          </a:p>
          <a:p>
            <a:r>
              <a:rPr lang="en-GB" dirty="0" smtClean="0"/>
              <a:t>Write your own </a:t>
            </a:r>
            <a:r>
              <a:rPr lang="en-GB" dirty="0" err="1" smtClean="0"/>
              <a:t>callback</a:t>
            </a:r>
            <a:r>
              <a:rPr lang="en-GB" dirty="0" smtClean="0"/>
              <a:t> function</a:t>
            </a:r>
            <a:endParaRPr lang="en-GB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808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Futures and Isolates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sz="2800" dirty="0" err="1" smtClean="0"/>
              <a:t>Goal</a:t>
            </a:r>
            <a:r>
              <a:rPr lang="da-DK" sz="2800" dirty="0" smtClean="0"/>
              <a:t>: </a:t>
            </a:r>
            <a:r>
              <a:rPr lang="da-DK" sz="2800" dirty="0" err="1" smtClean="0"/>
              <a:t>Allow</a:t>
            </a:r>
            <a:r>
              <a:rPr lang="da-DK" sz="2800" dirty="0" smtClean="0"/>
              <a:t> the APL </a:t>
            </a:r>
            <a:r>
              <a:rPr lang="da-DK" sz="2800" dirty="0" err="1" smtClean="0"/>
              <a:t>user</a:t>
            </a:r>
            <a:r>
              <a:rPr lang="da-DK" sz="2800" dirty="0" smtClean="0"/>
              <a:t> to explicitly express parallelism in a ”natural” </a:t>
            </a:r>
            <a:r>
              <a:rPr lang="da-DK" sz="2800" dirty="0" err="1" smtClean="0"/>
              <a:t>way</a:t>
            </a:r>
            <a:endParaRPr lang="da-DK" sz="2800" dirty="0" smtClean="0"/>
          </a:p>
          <a:p>
            <a:endParaRPr lang="da-DK" sz="2800" dirty="0"/>
          </a:p>
          <a:p>
            <a:r>
              <a:rPr lang="da-DK" sz="2800" dirty="0" smtClean="0"/>
              <a:t>How </a:t>
            </a:r>
            <a:r>
              <a:rPr lang="da-DK" sz="2800" dirty="0" err="1" smtClean="0"/>
              <a:t>close</a:t>
            </a:r>
            <a:r>
              <a:rPr lang="da-DK" sz="2800" dirty="0" smtClean="0"/>
              <a:t> </a:t>
            </a:r>
            <a:r>
              <a:rPr lang="da-DK" sz="2800" dirty="0" err="1" smtClean="0"/>
              <a:t>are</a:t>
            </a:r>
            <a:r>
              <a:rPr lang="da-DK" sz="2800" dirty="0" smtClean="0"/>
              <a:t> </a:t>
            </a:r>
            <a:r>
              <a:rPr lang="da-DK" sz="2800" dirty="0" err="1" smtClean="0"/>
              <a:t>we</a:t>
            </a:r>
            <a:r>
              <a:rPr lang="da-DK" sz="2800" dirty="0" smtClean="0"/>
              <a:t>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Parallel Programming with Futures and Isolates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0232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55575" y="1546372"/>
            <a:ext cx="7632849" cy="4321075"/>
          </a:xfrm>
        </p:spPr>
        <p:txBody>
          <a:bodyPr/>
          <a:lstStyle/>
          <a:p>
            <a:r>
              <a:rPr lang="en-GB" sz="2800" dirty="0" smtClean="0"/>
              <a:t>Start-up logging</a:t>
            </a:r>
          </a:p>
          <a:p>
            <a:r>
              <a:rPr lang="en-GB" sz="2800" dirty="0" smtClean="0"/>
              <a:t>Start an isolate or invoke a call </a:t>
            </a:r>
            <a:r>
              <a:rPr lang="en-GB" sz="2800" dirty="0"/>
              <a:t>on </a:t>
            </a:r>
            <a:r>
              <a:rPr lang="en-GB" sz="2800" dirty="0" smtClean="0"/>
              <a:t>a specific process</a:t>
            </a:r>
          </a:p>
          <a:p>
            <a:r>
              <a:rPr lang="en-GB" sz="2800" dirty="0" smtClean="0"/>
              <a:t>Ability to terminate an asynchronous call</a:t>
            </a:r>
          </a:p>
          <a:p>
            <a:r>
              <a:rPr lang="en-GB" sz="2800" dirty="0" smtClean="0"/>
              <a:t>Add ability to return functions or classes</a:t>
            </a:r>
          </a:p>
          <a:p>
            <a:r>
              <a:rPr lang="en-GB" sz="2800" dirty="0"/>
              <a:t>M</a:t>
            </a:r>
            <a:r>
              <a:rPr lang="en-GB" sz="2800" dirty="0" smtClean="0"/>
              <a:t>anagement mechanism for “batches” of work</a:t>
            </a:r>
          </a:p>
          <a:p>
            <a:r>
              <a:rPr lang="en-GB" sz="2800" dirty="0" smtClean="0"/>
              <a:t>Fault tolerance: </a:t>
            </a:r>
            <a:r>
              <a:rPr lang="en-GB" sz="2800" dirty="0" err="1" smtClean="0">
                <a:latin typeface="APL385 Unicode" panose="020B0709000202000203" pitchFamily="49" charset="0"/>
              </a:rPr>
              <a:t>ll.EachX</a:t>
            </a:r>
            <a:r>
              <a:rPr lang="en-GB" sz="2800" dirty="0" smtClean="0"/>
              <a:t> to transfer work to remaining isolates on network failure </a:t>
            </a:r>
            <a:r>
              <a:rPr lang="en-GB" sz="2800" dirty="0" err="1" smtClean="0"/>
              <a:t>etc</a:t>
            </a:r>
            <a:endParaRPr lang="en-GB" sz="2800" dirty="0"/>
          </a:p>
          <a:p>
            <a:endParaRPr lang="en-GB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617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SA3 – Futures &amp; Isolates Part II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Isolate servers</a:t>
            </a:r>
          </a:p>
          <a:p>
            <a:r>
              <a:rPr lang="en-US" dirty="0" smtClean="0"/>
              <a:t>Using your application workspace as the isolate host</a:t>
            </a:r>
          </a:p>
          <a:p>
            <a:r>
              <a:rPr lang="en-US" dirty="0" err="1" smtClean="0"/>
              <a:t>RandoriKatas</a:t>
            </a:r>
            <a:r>
              <a:rPr lang="en-US" dirty="0" smtClean="0"/>
              <a:t> or individual work?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69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Session 7 Summary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000" dirty="0" smtClean="0"/>
              <a:t>Start isolate processes using </a:t>
            </a:r>
            <a:r>
              <a:rPr lang="en-GB" sz="2000" dirty="0" err="1" smtClean="0"/>
              <a:t>StartServer</a:t>
            </a:r>
            <a:r>
              <a:rPr lang="en-GB" sz="2000" dirty="0" smtClean="0"/>
              <a:t>:</a:t>
            </a:r>
            <a:br>
              <a:rPr lang="en-GB" sz="2000" dirty="0" smtClean="0"/>
            </a:br>
            <a:r>
              <a:rPr lang="en-GB" sz="2000" dirty="0" smtClean="0"/>
              <a:t>        </a:t>
            </a:r>
            <a:r>
              <a:rPr lang="en-GB" sz="2000" dirty="0" err="1" smtClean="0">
                <a:latin typeface="APL385 Unicode" panose="020B0709000202000203" pitchFamily="49" charset="0"/>
              </a:rPr>
              <a:t>isolate.StartServer</a:t>
            </a:r>
            <a:r>
              <a:rPr lang="en-GB" sz="2000" dirty="0" smtClean="0">
                <a:latin typeface="APL385 Unicode" panose="020B0709000202000203" pitchFamily="49" charset="0"/>
              </a:rPr>
              <a:t> </a:t>
            </a:r>
            <a:r>
              <a:rPr lang="en-GB" sz="2000" dirty="0" smtClean="0">
                <a:latin typeface="APL385 Unicode" panose="020B0709000202000203" pitchFamily="49" charset="0"/>
              </a:rPr>
              <a:t>'</a:t>
            </a:r>
            <a:r>
              <a:rPr lang="en-GB" sz="2000" dirty="0" err="1" smtClean="0">
                <a:latin typeface="APL385 Unicode" panose="020B0709000202000203" pitchFamily="49" charset="0"/>
              </a:rPr>
              <a:t>ip</a:t>
            </a:r>
            <a:r>
              <a:rPr lang="en-GB" sz="2000" dirty="0" smtClean="0">
                <a:latin typeface="APL385 Unicode" panose="020B0709000202000203" pitchFamily="49" charset="0"/>
              </a:rPr>
              <a:t>=192.168.0</a:t>
            </a:r>
            <a:r>
              <a:rPr lang="en-GB" sz="2000" dirty="0" smtClean="0">
                <a:latin typeface="APL385 Unicode" panose="020B0709000202000203" pitchFamily="49" charset="0"/>
              </a:rPr>
              <a:t>'</a:t>
            </a:r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000" dirty="0" smtClean="0"/>
              <a:t>This uses all the usual </a:t>
            </a:r>
            <a:r>
              <a:rPr lang="en-GB" sz="2000" dirty="0" err="1" smtClean="0"/>
              <a:t>Config</a:t>
            </a:r>
            <a:r>
              <a:rPr lang="en-GB" sz="2000" dirty="0" smtClean="0"/>
              <a:t> settings to decide how many processes to start, whether to use runtime, allow debugging, etc.</a:t>
            </a:r>
          </a:p>
          <a:p>
            <a:endParaRPr lang="en-GB" sz="2000" dirty="0" smtClean="0"/>
          </a:p>
          <a:p>
            <a:r>
              <a:rPr lang="en-GB" sz="2000" dirty="0" smtClean="0"/>
              <a:t>As a client, you can add and remote servers using:</a:t>
            </a:r>
            <a:br>
              <a:rPr lang="en-GB" sz="2000" dirty="0" smtClean="0"/>
            </a:br>
            <a:r>
              <a:rPr lang="en-GB" sz="2000" dirty="0" smtClean="0">
                <a:latin typeface="APL385 Unicode" panose="020B0709000202000203" pitchFamily="49" charset="0"/>
              </a:rPr>
              <a:t>   </a:t>
            </a:r>
            <a:r>
              <a:rPr lang="en-GB" sz="2000" dirty="0" err="1" smtClean="0">
                <a:latin typeface="APL385 Unicode" panose="020B0709000202000203" pitchFamily="49" charset="0"/>
              </a:rPr>
              <a:t>isolate.AddServer</a:t>
            </a:r>
            <a:r>
              <a:rPr lang="en-GB" sz="2000" dirty="0" smtClean="0">
                <a:latin typeface="APL385 Unicode" panose="020B0709000202000203" pitchFamily="49" charset="0"/>
              </a:rPr>
              <a:t> 'address' ports</a:t>
            </a:r>
            <a:br>
              <a:rPr lang="en-GB" sz="2000" dirty="0" smtClean="0">
                <a:latin typeface="APL385 Unicode" panose="020B0709000202000203" pitchFamily="49" charset="0"/>
              </a:rPr>
            </a:br>
            <a:r>
              <a:rPr lang="en-GB" sz="2000" dirty="0" smtClean="0">
                <a:latin typeface="APL385 Unicode" panose="020B0709000202000203" pitchFamily="49" charset="0"/>
              </a:rPr>
              <a:t>   </a:t>
            </a:r>
            <a:r>
              <a:rPr lang="en-GB" sz="2000" dirty="0" err="1" smtClean="0">
                <a:latin typeface="APL385 Unicode" panose="020B0709000202000203" pitchFamily="49" charset="0"/>
              </a:rPr>
              <a:t>isolate.RemoveServer</a:t>
            </a:r>
            <a:r>
              <a:rPr lang="en-GB" sz="2000" dirty="0" smtClean="0">
                <a:latin typeface="APL385 Unicode" panose="020B0709000202000203" pitchFamily="49" charset="0"/>
              </a:rPr>
              <a:t> </a:t>
            </a:r>
            <a:r>
              <a:rPr lang="en-GB" sz="2000" dirty="0">
                <a:latin typeface="APL385 Unicode" panose="020B0709000202000203" pitchFamily="49" charset="0"/>
              </a:rPr>
              <a:t>'address'</a:t>
            </a:r>
            <a:endParaRPr lang="en-GB" sz="2000" dirty="0" smtClean="0"/>
          </a:p>
          <a:p>
            <a:endParaRPr lang="en-GB" sz="2000" dirty="0" smtClean="0"/>
          </a:p>
          <a:p>
            <a:r>
              <a:rPr lang="da-DK" sz="2000" dirty="0" err="1" smtClean="0"/>
              <a:t>Use</a:t>
            </a:r>
            <a:r>
              <a:rPr lang="da-DK" sz="2000" dirty="0" smtClean="0"/>
              <a:t>       </a:t>
            </a:r>
            <a:r>
              <a:rPr lang="da-DK" sz="2000" dirty="0" err="1" smtClean="0">
                <a:latin typeface="APL385 Unicode" panose="020B0709000202000203" pitchFamily="49" charset="0"/>
              </a:rPr>
              <a:t>isolate.State</a:t>
            </a:r>
            <a:r>
              <a:rPr lang="da-DK" sz="2000" dirty="0" smtClean="0">
                <a:latin typeface="APL385 Unicode" panose="020B0709000202000203" pitchFamily="49" charset="0"/>
              </a:rPr>
              <a:t> </a:t>
            </a:r>
            <a:r>
              <a:rPr lang="en-GB" sz="2000" dirty="0" smtClean="0">
                <a:latin typeface="APL385 Unicode" panose="020B0709000202000203" pitchFamily="49" charset="0"/>
              </a:rPr>
              <a:t>''   </a:t>
            </a:r>
            <a:r>
              <a:rPr lang="en-GB" sz="2000" dirty="0" smtClean="0"/>
              <a:t>to monitor status.</a:t>
            </a:r>
            <a:endParaRPr lang="da-DK" sz="2000" dirty="0" smtClean="0">
              <a:solidFill>
                <a:schemeClr val="tx1"/>
              </a:solidFill>
            </a:endParaRPr>
          </a:p>
          <a:p>
            <a:endParaRPr lang="en-GB" sz="1600" dirty="0" smtClean="0"/>
          </a:p>
          <a:p>
            <a:pPr lvl="1"/>
            <a:endParaRPr lang="en-GB" sz="16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088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7 Exercises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 dirty="0" smtClean="0"/>
              <a:t>Connect to SSID: Isolates, Password: Parallel15</a:t>
            </a:r>
          </a:p>
          <a:p>
            <a:endParaRPr lang="en-GB" sz="2400" dirty="0" smtClean="0"/>
          </a:p>
          <a:p>
            <a:r>
              <a:rPr lang="en-GB" sz="2400" dirty="0" smtClean="0"/>
              <a:t>Pair up with someone and see if you can make your server available to them (or vice versa)</a:t>
            </a:r>
          </a:p>
          <a:p>
            <a:endParaRPr lang="en-GB" sz="2400" dirty="0"/>
          </a:p>
          <a:p>
            <a:r>
              <a:rPr lang="en-GB" sz="2400" dirty="0" smtClean="0"/>
              <a:t>Give me your IP address and we’ll try to set a new record for the highest number of processes ever used at once!</a:t>
            </a:r>
            <a:endParaRPr lang="en-GB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825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Session 8 Summary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sz="2000" dirty="0" err="1" smtClean="0"/>
              <a:t>You</a:t>
            </a:r>
            <a:r>
              <a:rPr lang="da-DK" sz="2000" dirty="0" smtClean="0"/>
              <a:t> </a:t>
            </a:r>
            <a:r>
              <a:rPr lang="da-DK" sz="2000" dirty="0" err="1" smtClean="0"/>
              <a:t>can</a:t>
            </a:r>
            <a:r>
              <a:rPr lang="da-DK" sz="2000" dirty="0" smtClean="0"/>
              <a:t> </a:t>
            </a:r>
            <a:r>
              <a:rPr lang="da-DK" sz="2000" dirty="0" err="1" smtClean="0"/>
              <a:t>use</a:t>
            </a:r>
            <a:r>
              <a:rPr lang="da-DK" sz="2000" dirty="0" smtClean="0"/>
              <a:t> </a:t>
            </a:r>
            <a:r>
              <a:rPr lang="da-DK" sz="2000" dirty="0" err="1" smtClean="0"/>
              <a:t>your</a:t>
            </a:r>
            <a:r>
              <a:rPr lang="da-DK" sz="2000" dirty="0" smtClean="0"/>
              <a:t> </a:t>
            </a:r>
            <a:r>
              <a:rPr lang="da-DK" sz="2000" dirty="0" err="1" smtClean="0"/>
              <a:t>own</a:t>
            </a:r>
            <a:r>
              <a:rPr lang="da-DK" sz="2000" dirty="0" smtClean="0"/>
              <a:t> </a:t>
            </a:r>
            <a:r>
              <a:rPr lang="da-DK" sz="2000" dirty="0" err="1" smtClean="0"/>
              <a:t>application</a:t>
            </a:r>
            <a:r>
              <a:rPr lang="da-DK" sz="2000" dirty="0" smtClean="0"/>
              <a:t> </a:t>
            </a:r>
            <a:r>
              <a:rPr lang="da-DK" sz="2000" dirty="0" err="1" smtClean="0"/>
              <a:t>workspace</a:t>
            </a:r>
            <a:r>
              <a:rPr lang="da-DK" sz="2000" dirty="0" smtClean="0"/>
              <a:t> as the host for </a:t>
            </a:r>
            <a:r>
              <a:rPr lang="da-DK" sz="2000" dirty="0" err="1" smtClean="0"/>
              <a:t>isolate</a:t>
            </a:r>
            <a:r>
              <a:rPr lang="da-DK" sz="2000" dirty="0" smtClean="0"/>
              <a:t> processes. </a:t>
            </a:r>
            <a:r>
              <a:rPr lang="da-DK" sz="2000" dirty="0" err="1" smtClean="0"/>
              <a:t>You</a:t>
            </a:r>
            <a:r>
              <a:rPr lang="da-DK" sz="2000" dirty="0" smtClean="0"/>
              <a:t> must:</a:t>
            </a:r>
            <a:br>
              <a:rPr lang="da-DK" sz="2000" dirty="0" smtClean="0"/>
            </a:br>
            <a:r>
              <a:rPr lang="da-DK" sz="2000" dirty="0" smtClean="0">
                <a:latin typeface="APL385 Unicode" panose="020B0709000202000203" pitchFamily="49" charset="0"/>
              </a:rPr>
              <a:t>)COPY conga DRC</a:t>
            </a:r>
            <a:br>
              <a:rPr lang="da-DK" sz="2000" dirty="0" smtClean="0">
                <a:latin typeface="APL385 Unicode" panose="020B0709000202000203" pitchFamily="49" charset="0"/>
              </a:rPr>
            </a:br>
            <a:r>
              <a:rPr lang="da-DK" sz="2000" dirty="0" smtClean="0">
                <a:latin typeface="APL385 Unicode" panose="020B0709000202000203" pitchFamily="49" charset="0"/>
              </a:rPr>
              <a:t>)COPY </a:t>
            </a:r>
            <a:r>
              <a:rPr lang="da-DK" sz="2000" dirty="0" err="1" smtClean="0">
                <a:latin typeface="APL385 Unicode" panose="020B0709000202000203" pitchFamily="49" charset="0"/>
              </a:rPr>
              <a:t>isolate</a:t>
            </a:r>
            <a:r>
              <a:rPr lang="da-DK" sz="2000" dirty="0" smtClean="0">
                <a:latin typeface="APL385 Unicode" panose="020B0709000202000203" pitchFamily="49" charset="0"/>
              </a:rPr>
              <a:t> </a:t>
            </a:r>
            <a:r>
              <a:rPr lang="da-DK" sz="2000" dirty="0" err="1" smtClean="0">
                <a:latin typeface="APL385 Unicode" panose="020B0709000202000203" pitchFamily="49" charset="0"/>
              </a:rPr>
              <a:t>isolate</a:t>
            </a:r>
            <a:r>
              <a:rPr lang="da-DK" sz="2000" dirty="0" smtClean="0">
                <a:latin typeface="APL385 Unicode" panose="020B0709000202000203" pitchFamily="49" charset="0"/>
              </a:rPr>
              <a:t/>
            </a:r>
            <a:br>
              <a:rPr lang="da-DK" sz="2000" dirty="0" smtClean="0">
                <a:latin typeface="APL385 Unicode" panose="020B0709000202000203" pitchFamily="49" charset="0"/>
              </a:rPr>
            </a:br>
            <a:endParaRPr lang="da-DK" sz="2000" dirty="0" smtClean="0">
              <a:latin typeface="APL385 Unicode" panose="020B0709000202000203" pitchFamily="49" charset="0"/>
            </a:endParaRPr>
          </a:p>
          <a:p>
            <a:r>
              <a:rPr lang="da-DK" sz="2000" dirty="0" smtClean="0">
                <a:solidFill>
                  <a:schemeClr val="tx1"/>
                </a:solidFill>
              </a:rPr>
              <a:t>The latent </a:t>
            </a:r>
            <a:r>
              <a:rPr lang="da-DK" sz="2000" dirty="0" err="1" smtClean="0">
                <a:solidFill>
                  <a:schemeClr val="tx1"/>
                </a:solidFill>
              </a:rPr>
              <a:t>expression</a:t>
            </a:r>
            <a:r>
              <a:rPr lang="da-DK" sz="2000" dirty="0" smtClean="0">
                <a:solidFill>
                  <a:schemeClr val="tx1"/>
                </a:solidFill>
              </a:rPr>
              <a:t> must give the </a:t>
            </a:r>
            <a:r>
              <a:rPr lang="da-DK" sz="2000" dirty="0" err="1" smtClean="0">
                <a:solidFill>
                  <a:schemeClr val="tx1"/>
                </a:solidFill>
              </a:rPr>
              <a:t>isolate</a:t>
            </a:r>
            <a:r>
              <a:rPr lang="da-DK" sz="2000" dirty="0" smtClean="0">
                <a:solidFill>
                  <a:schemeClr val="tx1"/>
                </a:solidFill>
              </a:rPr>
              <a:t> server a chance to start, it </a:t>
            </a:r>
            <a:r>
              <a:rPr lang="da-DK" sz="2000" dirty="0" err="1" smtClean="0">
                <a:solidFill>
                  <a:schemeClr val="tx1"/>
                </a:solidFill>
              </a:rPr>
              <a:t>will</a:t>
            </a:r>
            <a:r>
              <a:rPr lang="da-DK" sz="2000" dirty="0" smtClean="0">
                <a:solidFill>
                  <a:schemeClr val="tx1"/>
                </a:solidFill>
              </a:rPr>
              <a:t> check the </a:t>
            </a:r>
            <a:r>
              <a:rPr lang="da-DK" sz="2000" dirty="0" err="1" smtClean="0">
                <a:solidFill>
                  <a:schemeClr val="tx1"/>
                </a:solidFill>
              </a:rPr>
              <a:t>command</a:t>
            </a:r>
            <a:r>
              <a:rPr lang="da-DK" sz="2000" dirty="0" smtClean="0">
                <a:solidFill>
                  <a:schemeClr val="tx1"/>
                </a:solidFill>
              </a:rPr>
              <a:t> line for switches and </a:t>
            </a:r>
            <a:r>
              <a:rPr lang="da-DK" sz="2000" dirty="0" err="1" smtClean="0">
                <a:solidFill>
                  <a:schemeClr val="tx1"/>
                </a:solidFill>
              </a:rPr>
              <a:t>only</a:t>
            </a:r>
            <a:r>
              <a:rPr lang="da-DK" sz="2000" dirty="0" smtClean="0">
                <a:solidFill>
                  <a:schemeClr val="tx1"/>
                </a:solidFill>
              </a:rPr>
              <a:t> start a slave </a:t>
            </a:r>
            <a:r>
              <a:rPr lang="da-DK" sz="2000" dirty="0" err="1" smtClean="0">
                <a:solidFill>
                  <a:schemeClr val="tx1"/>
                </a:solidFill>
              </a:rPr>
              <a:t>process</a:t>
            </a:r>
            <a:r>
              <a:rPr lang="da-DK" sz="2000" dirty="0" smtClean="0">
                <a:solidFill>
                  <a:schemeClr val="tx1"/>
                </a:solidFill>
              </a:rPr>
              <a:t> if it has </a:t>
            </a:r>
            <a:r>
              <a:rPr lang="da-DK" sz="2000" dirty="0" err="1" smtClean="0">
                <a:solidFill>
                  <a:schemeClr val="tx1"/>
                </a:solidFill>
              </a:rPr>
              <a:t>bee</a:t>
            </a:r>
            <a:r>
              <a:rPr lang="da-DK" sz="2000" dirty="0" smtClean="0">
                <a:solidFill>
                  <a:schemeClr val="tx1"/>
                </a:solidFill>
              </a:rPr>
              <a:t> </a:t>
            </a:r>
            <a:r>
              <a:rPr lang="da-DK" sz="2000" dirty="0" err="1" smtClean="0">
                <a:solidFill>
                  <a:schemeClr val="tx1"/>
                </a:solidFill>
              </a:rPr>
              <a:t>asked</a:t>
            </a:r>
            <a:r>
              <a:rPr lang="da-DK" sz="2000" dirty="0" smtClean="0">
                <a:solidFill>
                  <a:schemeClr val="tx1"/>
                </a:solidFill>
              </a:rPr>
              <a:t> to. For </a:t>
            </a:r>
            <a:r>
              <a:rPr lang="da-DK" sz="2000" dirty="0" err="1" smtClean="0">
                <a:solidFill>
                  <a:schemeClr val="tx1"/>
                </a:solidFill>
              </a:rPr>
              <a:t>example</a:t>
            </a:r>
            <a:r>
              <a:rPr lang="da-DK" sz="2000" dirty="0" smtClean="0">
                <a:solidFill>
                  <a:schemeClr val="tx1"/>
                </a:solidFill>
              </a:rPr>
              <a:t>:</a:t>
            </a:r>
            <a:r>
              <a:rPr lang="da-DK" sz="2000" dirty="0">
                <a:solidFill>
                  <a:schemeClr val="tx1"/>
                </a:solidFill>
              </a:rPr>
              <a:t/>
            </a:r>
            <a:br>
              <a:rPr lang="da-DK" sz="2000" dirty="0">
                <a:solidFill>
                  <a:schemeClr val="tx1"/>
                </a:solidFill>
              </a:rPr>
            </a:br>
            <a:r>
              <a:rPr lang="da-DK" sz="2000" dirty="0">
                <a:solidFill>
                  <a:schemeClr val="tx1"/>
                </a:solidFill>
                <a:latin typeface="APL385 Unicode" panose="020B0709000202000203" pitchFamily="49" charset="0"/>
              </a:rPr>
              <a:t>⎕LX←'#.</a:t>
            </a:r>
            <a:r>
              <a:rPr lang="da-DK" sz="2000" dirty="0" err="1">
                <a:solidFill>
                  <a:schemeClr val="tx1"/>
                </a:solidFill>
                <a:latin typeface="APL385 Unicode" panose="020B0709000202000203" pitchFamily="49" charset="0"/>
              </a:rPr>
              <a:t>isolate.ynys.isoStart</a:t>
            </a:r>
            <a:r>
              <a:rPr lang="da-DK" sz="2000" dirty="0">
                <a:solidFill>
                  <a:schemeClr val="tx1"/>
                </a:solidFill>
                <a:latin typeface="APL385 Unicode" panose="020B0709000202000203" pitchFamily="49" charset="0"/>
              </a:rPr>
              <a:t> ⍬ ⋄ Run'</a:t>
            </a:r>
            <a:endParaRPr lang="da-DK" sz="2000" dirty="0" smtClean="0">
              <a:solidFill>
                <a:schemeClr val="tx1"/>
              </a:solidFill>
              <a:latin typeface="APL385 Unicode" panose="020B0709000202000203" pitchFamily="49" charset="0"/>
            </a:endParaRPr>
          </a:p>
          <a:p>
            <a:endParaRPr lang="en-GB" sz="2000" dirty="0" smtClean="0"/>
          </a:p>
          <a:p>
            <a:r>
              <a:rPr lang="en-GB" sz="2000" dirty="0" smtClean="0"/>
              <a:t>You application </a:t>
            </a:r>
            <a:r>
              <a:rPr lang="en-GB" sz="2000" dirty="0" err="1" smtClean="0"/>
              <a:t>startup</a:t>
            </a:r>
            <a:r>
              <a:rPr lang="en-GB" sz="2000" dirty="0" smtClean="0"/>
              <a:t> code should use </a:t>
            </a:r>
            <a:r>
              <a:rPr lang="en-GB" sz="2000" dirty="0" err="1" smtClean="0">
                <a:latin typeface="APL385 Unicode" panose="020B0709000202000203" pitchFamily="49" charset="0"/>
              </a:rPr>
              <a:t>isolate.isSlave</a:t>
            </a:r>
            <a:r>
              <a:rPr lang="en-GB" sz="2000" dirty="0" smtClean="0"/>
              <a:t> to check for this case and exit. </a:t>
            </a:r>
            <a:r>
              <a:rPr lang="en-GB" sz="2000" dirty="0"/>
              <a:t>For example</a:t>
            </a:r>
            <a:r>
              <a:rPr lang="en-GB" sz="2000" dirty="0" smtClean="0"/>
              <a:t>: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>
                <a:latin typeface="APL385 Unicode" panose="020B0709000202000203" pitchFamily="49" charset="0"/>
              </a:rPr>
              <a:t>→isolate.isSlave⍴</a:t>
            </a:r>
            <a:r>
              <a:rPr lang="en-GB" sz="2000" dirty="0" smtClean="0">
                <a:latin typeface="APL385 Unicode" panose="020B0709000202000203" pitchFamily="49" charset="0"/>
              </a:rPr>
              <a:t>0</a:t>
            </a:r>
            <a:endParaRPr lang="en-GB" sz="2000" dirty="0">
              <a:latin typeface="APL385 Unicode" panose="020B0709000202000203" pitchFamily="49" charset="0"/>
            </a:endParaRPr>
          </a:p>
          <a:p>
            <a:endParaRPr lang="en-GB" sz="1600" dirty="0"/>
          </a:p>
          <a:p>
            <a:endParaRPr lang="en-GB" sz="1600" dirty="0" smtClean="0"/>
          </a:p>
          <a:p>
            <a:pPr lvl="1"/>
            <a:endParaRPr lang="en-GB" sz="16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501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Futures and Isolates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sz="2800" dirty="0" err="1" smtClean="0"/>
              <a:t>Goal</a:t>
            </a:r>
            <a:r>
              <a:rPr lang="da-DK" sz="2800" dirty="0" smtClean="0"/>
              <a:t>: </a:t>
            </a:r>
            <a:r>
              <a:rPr lang="da-DK" sz="2800" dirty="0" err="1" smtClean="0"/>
              <a:t>Allow</a:t>
            </a:r>
            <a:r>
              <a:rPr lang="da-DK" sz="2800" dirty="0" smtClean="0"/>
              <a:t> the APL </a:t>
            </a:r>
            <a:r>
              <a:rPr lang="da-DK" sz="2800" dirty="0" err="1" smtClean="0"/>
              <a:t>user</a:t>
            </a:r>
            <a:r>
              <a:rPr lang="da-DK" sz="2800" dirty="0" smtClean="0"/>
              <a:t> to explicitly express parallelism in a </a:t>
            </a:r>
            <a:r>
              <a:rPr lang="da-DK" sz="2800" dirty="0" err="1" smtClean="0"/>
              <a:t>natural</a:t>
            </a:r>
            <a:r>
              <a:rPr lang="da-DK" sz="2800" dirty="0" smtClean="0"/>
              <a:t> way</a:t>
            </a:r>
          </a:p>
          <a:p>
            <a:r>
              <a:rPr lang="da-DK" sz="2800" dirty="0" smtClean="0"/>
              <a:t>In the interpreter, </a:t>
            </a:r>
            <a:r>
              <a:rPr lang="da-DK" sz="2800" dirty="0"/>
              <a:t>f</a:t>
            </a:r>
            <a:r>
              <a:rPr lang="da-DK" sz="2800" dirty="0" smtClean="0"/>
              <a:t>utures and isolates enable </a:t>
            </a:r>
            <a:r>
              <a:rPr lang="da-DK" sz="2800" dirty="0" err="1" smtClean="0"/>
              <a:t>coarse-grained</a:t>
            </a:r>
            <a:r>
              <a:rPr lang="da-DK" sz="2800" dirty="0" smtClean="0"/>
              <a:t> </a:t>
            </a:r>
            <a:r>
              <a:rPr lang="da-DK" sz="2800" i="1" dirty="0" err="1" smtClean="0"/>
              <a:t>task</a:t>
            </a:r>
            <a:r>
              <a:rPr lang="da-DK" sz="2800" dirty="0" smtClean="0"/>
              <a:t> parallelism</a:t>
            </a:r>
          </a:p>
          <a:p>
            <a:pPr lvl="1"/>
            <a:r>
              <a:rPr lang="da-DK" sz="2400" dirty="0" err="1" smtClean="0"/>
              <a:t>Tasks</a:t>
            </a:r>
            <a:r>
              <a:rPr lang="da-DK" sz="2400" dirty="0" smtClean="0"/>
              <a:t> with a </a:t>
            </a:r>
            <a:r>
              <a:rPr lang="da-DK" sz="2400" dirty="0" err="1" smtClean="0"/>
              <a:t>duration</a:t>
            </a:r>
            <a:r>
              <a:rPr lang="da-DK" sz="2400" dirty="0" smtClean="0"/>
              <a:t> of at </a:t>
            </a:r>
            <a:r>
              <a:rPr lang="da-DK" sz="2400" dirty="0" err="1" smtClean="0"/>
              <a:t>least</a:t>
            </a:r>
            <a:r>
              <a:rPr lang="da-DK" sz="2400" dirty="0" smtClean="0"/>
              <a:t> 100ms</a:t>
            </a:r>
          </a:p>
          <a:p>
            <a:r>
              <a:rPr lang="da-DK" sz="2800" dirty="0" smtClean="0"/>
              <a:t>In a compiler, futures can be used to </a:t>
            </a:r>
            <a:r>
              <a:rPr lang="da-DK" sz="2800" dirty="0" err="1" smtClean="0"/>
              <a:t>express</a:t>
            </a:r>
            <a:r>
              <a:rPr lang="da-DK" sz="2800" dirty="0" smtClean="0"/>
              <a:t> fine-</a:t>
            </a:r>
            <a:r>
              <a:rPr lang="da-DK" sz="2800" dirty="0" err="1" smtClean="0"/>
              <a:t>grained</a:t>
            </a:r>
            <a:r>
              <a:rPr lang="da-DK" sz="2800" dirty="0" smtClean="0"/>
              <a:t> </a:t>
            </a:r>
            <a:r>
              <a:rPr lang="da-DK" sz="2800" i="1" dirty="0" smtClean="0"/>
              <a:t>data</a:t>
            </a:r>
            <a:r>
              <a:rPr lang="da-DK" sz="2800" dirty="0" smtClean="0"/>
              <a:t> parallelism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Parallel Programming with Futures and Isolates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68769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8 Exercises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 dirty="0" smtClean="0"/>
              <a:t>Modify </a:t>
            </a:r>
            <a:r>
              <a:rPr lang="en-GB" sz="2400" dirty="0" err="1" smtClean="0"/>
              <a:t>MyApp</a:t>
            </a:r>
            <a:r>
              <a:rPr lang="en-GB" sz="2400" dirty="0" smtClean="0"/>
              <a:t> to run some of your own application code</a:t>
            </a:r>
            <a:endParaRPr lang="en-GB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1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PM Exercise 1 – Share the Work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 dirty="0" smtClean="0"/>
              <a:t>Write a function which computes a result for each element of the right argument in a loop.</a:t>
            </a:r>
          </a:p>
          <a:p>
            <a:pPr lvl="1"/>
            <a:r>
              <a:rPr lang="en-GB" sz="2000" dirty="0" smtClean="0"/>
              <a:t>Ideally something that takes a little time to compute.</a:t>
            </a:r>
          </a:p>
          <a:p>
            <a:r>
              <a:rPr lang="en-GB" sz="2400" dirty="0" smtClean="0"/>
              <a:t>Enhance it to start a configurable number of isolates, and 1/nth of the task to each isolate.</a:t>
            </a:r>
          </a:p>
          <a:p>
            <a:r>
              <a:rPr lang="en-GB" sz="2400" dirty="0" smtClean="0"/>
              <a:t>Vary the number of isolates and find the optimal number of isolates to use for this task.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019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PM Exercise 2 – Ticker Plant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66298" y="1554304"/>
            <a:ext cx="7632849" cy="4321075"/>
          </a:xfrm>
        </p:spPr>
        <p:txBody>
          <a:bodyPr/>
          <a:lstStyle/>
          <a:p>
            <a:r>
              <a:rPr lang="en-GB" sz="2000" dirty="0" smtClean="0"/>
              <a:t>Write a function which will run for a significant amount of time in an isolate, and occasionally call a function in the parent workspace (</a:t>
            </a:r>
            <a:r>
              <a:rPr lang="en-GB" sz="2000" dirty="0" smtClean="0">
                <a:latin typeface="APL385 Unicode" panose="020B0709000202000203" pitchFamily="49" charset="0"/>
              </a:rPr>
              <a:t>##.</a:t>
            </a:r>
            <a:r>
              <a:rPr lang="en-GB" sz="2000" dirty="0" err="1" smtClean="0">
                <a:latin typeface="APL385 Unicode" panose="020B0709000202000203" pitchFamily="49" charset="0"/>
              </a:rPr>
              <a:t>CallBack</a:t>
            </a:r>
            <a:r>
              <a:rPr lang="en-GB" sz="2000" dirty="0" smtClean="0"/>
              <a:t>) with updated information</a:t>
            </a:r>
            <a:r>
              <a:rPr lang="en-GB" sz="2000" dirty="0"/>
              <a:t> </a:t>
            </a:r>
            <a:r>
              <a:rPr lang="en-GB" sz="2000" dirty="0" smtClean="0"/>
              <a:t>(simulate a “ticker plant”).</a:t>
            </a:r>
          </a:p>
          <a:p>
            <a:r>
              <a:rPr lang="en-GB" sz="2000" dirty="0" smtClean="0"/>
              <a:t>The </a:t>
            </a:r>
            <a:r>
              <a:rPr lang="en-GB" sz="2000" dirty="0" err="1" smtClean="0"/>
              <a:t>callback</a:t>
            </a:r>
            <a:r>
              <a:rPr lang="en-GB" sz="2000" dirty="0" smtClean="0"/>
              <a:t> function should display the updates in the session or via a GUI.</a:t>
            </a:r>
          </a:p>
          <a:p>
            <a:r>
              <a:rPr lang="en-GB" sz="2000" dirty="0" smtClean="0"/>
              <a:t>Enhance </a:t>
            </a:r>
            <a:r>
              <a:rPr lang="en-GB" sz="2000" dirty="0" err="1" smtClean="0">
                <a:latin typeface="APL385 Unicode" panose="020B0709000202000203" pitchFamily="49" charset="0"/>
              </a:rPr>
              <a:t>CallBack</a:t>
            </a:r>
            <a:r>
              <a:rPr lang="en-GB" sz="2000" dirty="0" smtClean="0"/>
              <a:t> so the ticker plant will terminate if it returns 1 or continue on 0.</a:t>
            </a:r>
          </a:p>
          <a:p>
            <a:r>
              <a:rPr lang="en-GB" sz="2000" b="1" dirty="0" smtClean="0"/>
              <a:t>Beware:</a:t>
            </a:r>
            <a:r>
              <a:rPr lang="en-GB" sz="2000" dirty="0" smtClean="0"/>
              <a:t> Do not display the result of your long-running function in the session, there seems to be a conflict between delaying on a future and GUI message queue processing.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774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PM Exercise 3 – </a:t>
            </a:r>
            <a:r>
              <a:rPr lang="en-US" dirty="0" err="1" smtClean="0"/>
              <a:t>ll.Each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 dirty="0" smtClean="0"/>
              <a:t>Experiment with </a:t>
            </a:r>
            <a:r>
              <a:rPr lang="en-GB" sz="2400" dirty="0" err="1" smtClean="0">
                <a:latin typeface="APL385 Unicode" panose="020B0709000202000203" pitchFamily="49" charset="0"/>
              </a:rPr>
              <a:t>ll.Each</a:t>
            </a:r>
            <a:r>
              <a:rPr lang="en-GB" sz="2400" dirty="0" smtClean="0"/>
              <a:t>: Understand the </a:t>
            </a:r>
            <a:r>
              <a:rPr lang="en-GB" sz="2400" dirty="0" err="1" smtClean="0">
                <a:latin typeface="APL385 Unicode" panose="020B0709000202000203" pitchFamily="49" charset="0"/>
              </a:rPr>
              <a:t>llPageStats</a:t>
            </a:r>
            <a:r>
              <a:rPr lang="en-GB" sz="2400" dirty="0" smtClean="0"/>
              <a:t> example and modify it to perform your own computation.</a:t>
            </a:r>
          </a:p>
          <a:p>
            <a:r>
              <a:rPr lang="en-GB" sz="2400" dirty="0" smtClean="0"/>
              <a:t>Experiment with timings for using different numbers of isolate processes.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64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PM Exercise 4 – External WS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Create an External Workspace</a:t>
            </a:r>
          </a:p>
          <a:p>
            <a:r>
              <a:rPr lang="en-US" dirty="0" smtClean="0"/>
              <a:t>Experiment with attaching it to isolate processes using and verify that you can call the functions in it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Parallel Programming with Futures and Isolates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3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Isolates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dirty="0" smtClean="0"/>
              <a:t>An </a:t>
            </a:r>
            <a:r>
              <a:rPr lang="da-DK" b="1" i="1" dirty="0"/>
              <a:t>I</a:t>
            </a:r>
            <a:r>
              <a:rPr lang="da-DK" b="1" i="1" dirty="0" smtClean="0"/>
              <a:t>solate</a:t>
            </a:r>
            <a:r>
              <a:rPr lang="da-DK" dirty="0" smtClean="0"/>
              <a:t> tastes, smells, looks like a Dyalog namespace, except that...</a:t>
            </a:r>
          </a:p>
          <a:p>
            <a:r>
              <a:rPr lang="da-DK" dirty="0" smtClean="0"/>
              <a:t>Expressions executed </a:t>
            </a:r>
            <a:r>
              <a:rPr lang="da-DK" b="1" i="1" dirty="0" smtClean="0"/>
              <a:t>in the isolate </a:t>
            </a:r>
            <a:r>
              <a:rPr lang="da-DK" dirty="0" smtClean="0"/>
              <a:t>run in a separate process from the main interpreter thread (”in parallel”)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Parallel Programming with Futures and Isolates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42855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Isolates in Action</a:t>
            </a:r>
            <a:endParaRPr lang="da-DK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Parallel Programming with Futures and Isolates</a:t>
            </a:r>
            <a:endParaRPr lang="da-DK" dirty="0"/>
          </a:p>
        </p:txBody>
      </p:sp>
      <p:sp>
        <p:nvSpPr>
          <p:cNvPr id="4" name="Oval 3"/>
          <p:cNvSpPr/>
          <p:nvPr/>
        </p:nvSpPr>
        <p:spPr bwMode="auto">
          <a:xfrm>
            <a:off x="2174954" y="1815005"/>
            <a:ext cx="3917911" cy="2736304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8" name="Chord 7"/>
          <p:cNvSpPr/>
          <p:nvPr/>
        </p:nvSpPr>
        <p:spPr bwMode="auto">
          <a:xfrm flipH="1">
            <a:off x="3205982" y="3183157"/>
            <a:ext cx="1855853" cy="2315334"/>
          </a:xfrm>
          <a:prstGeom prst="chord">
            <a:avLst>
              <a:gd name="adj1" fmla="val 21418589"/>
              <a:gd name="adj2" fmla="val 1099454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7" name="Chord 6"/>
          <p:cNvSpPr/>
          <p:nvPr/>
        </p:nvSpPr>
        <p:spPr bwMode="auto">
          <a:xfrm flipH="1">
            <a:off x="4767242" y="2945866"/>
            <a:ext cx="1649647" cy="2104849"/>
          </a:xfrm>
          <a:prstGeom prst="chord">
            <a:avLst>
              <a:gd name="adj1" fmla="val 1131296"/>
              <a:gd name="adj2" fmla="val 143702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5" name="Chord 4"/>
          <p:cNvSpPr/>
          <p:nvPr/>
        </p:nvSpPr>
        <p:spPr bwMode="auto">
          <a:xfrm>
            <a:off x="1958930" y="2953700"/>
            <a:ext cx="1794961" cy="2104849"/>
          </a:xfrm>
          <a:prstGeom prst="chord">
            <a:avLst>
              <a:gd name="adj1" fmla="val 1131296"/>
              <a:gd name="adj2" fmla="val 1365006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18138" y="4135219"/>
            <a:ext cx="14765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900" b="1" dirty="0" smtClean="0">
                <a:latin typeface="APL385 Unicode" pitchFamily="49" charset="0"/>
              </a:rPr>
              <a:t>X←1 2 3</a:t>
            </a:r>
            <a:endParaRPr lang="da-DK" sz="1900" b="1" dirty="0">
              <a:latin typeface="APL385 Unicode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53891" y="4607239"/>
            <a:ext cx="1178149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900" b="1" dirty="0" smtClean="0">
                <a:latin typeface="APL385 Unicode" pitchFamily="49" charset="0"/>
              </a:rPr>
              <a:t>X←4 5</a:t>
            </a:r>
            <a:endParaRPr lang="da-DK" sz="1900" b="1" dirty="0">
              <a:latin typeface="APL385 Unicode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50719" y="4069519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 smtClean="0">
                <a:latin typeface="APL385 Unicode" pitchFamily="49" charset="0"/>
              </a:rPr>
              <a:t>X←6</a:t>
            </a:r>
            <a:endParaRPr lang="da-DK" sz="2000" b="1" dirty="0">
              <a:latin typeface="APL385 Unicode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72626" y="2216669"/>
            <a:ext cx="4209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900" b="1" dirty="0" smtClean="0">
                <a:latin typeface="APL385 Unicode" pitchFamily="49" charset="0"/>
              </a:rPr>
              <a:t>  I3←</a:t>
            </a:r>
            <a:r>
              <a:rPr lang="da-DK" sz="1900" b="1" dirty="0">
                <a:latin typeface="APL385 Unicode" pitchFamily="49" charset="0"/>
              </a:rPr>
              <a:t>¤¨3⍴⊂''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2626" y="2798436"/>
            <a:ext cx="4209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900" b="1" dirty="0" smtClean="0">
                <a:latin typeface="APL385 Unicode" pitchFamily="49" charset="0"/>
              </a:rPr>
              <a:t>  I3.({(+/⍵)÷≢⍵}</a:t>
            </a:r>
            <a:r>
              <a:rPr lang="da-DK" sz="1900" b="1" dirty="0" smtClean="0">
                <a:solidFill>
                  <a:srgbClr val="333333"/>
                </a:solidFill>
                <a:latin typeface="APL385 Unicode" pitchFamily="49" charset="0"/>
              </a:rPr>
              <a:t>X)</a:t>
            </a:r>
            <a:endParaRPr lang="da-DK" sz="1900" b="1" dirty="0">
              <a:latin typeface="APL385 Unicode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72626" y="2519023"/>
            <a:ext cx="4209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900" b="1" dirty="0" smtClean="0">
                <a:latin typeface="APL385 Unicode" pitchFamily="49" charset="0"/>
              </a:rPr>
              <a:t>  I3.X←(1 2 3)(4 5)6   </a:t>
            </a:r>
            <a:endParaRPr lang="da-DK" sz="1900" b="1" dirty="0">
              <a:latin typeface="APL385 Unicode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23466" y="3133085"/>
            <a:ext cx="42090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900" b="1" dirty="0" smtClean="0">
                <a:solidFill>
                  <a:srgbClr val="333333"/>
                </a:solidFill>
                <a:latin typeface="APL385 Unicode" pitchFamily="49" charset="0"/>
              </a:rPr>
              <a:t>2 4.5 6</a:t>
            </a:r>
            <a:endParaRPr lang="da-DK" sz="1900" b="1" dirty="0">
              <a:latin typeface="APL385 Unicode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61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46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7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51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2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50" autoRev="1" fill="remove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56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7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autoRev="1" fill="remove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5" grpId="0" animBg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 bwMode="auto">
          <a:xfrm>
            <a:off x="3962400" y="1295400"/>
            <a:ext cx="4953000" cy="4800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A 2-Core Computer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How it Works</a:t>
            </a:r>
            <a:r>
              <a:rPr lang="en-GB" dirty="0" smtClean="0"/>
              <a:t>…	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Parallel Programming with Futures and Isolates</a:t>
            </a:r>
            <a:endParaRPr lang="da-DK" dirty="0"/>
          </a:p>
        </p:txBody>
      </p:sp>
      <p:sp>
        <p:nvSpPr>
          <p:cNvPr id="6" name="Rectangle 5"/>
          <p:cNvSpPr/>
          <p:nvPr/>
        </p:nvSpPr>
        <p:spPr bwMode="auto">
          <a:xfrm>
            <a:off x="4038600" y="2050676"/>
            <a:ext cx="1905000" cy="193693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A Dyalog</a:t>
            </a:r>
            <a:b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</a:b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Application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934200" y="2050676"/>
            <a:ext cx="1905000" cy="1981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Isolate</a:t>
            </a:r>
            <a:b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</a:b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Process 1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934200" y="4121523"/>
            <a:ext cx="1905000" cy="1905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Isolate</a:t>
            </a:r>
            <a:b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</a:b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Process</a:t>
            </a: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2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5715000" y="2292723"/>
            <a:ext cx="1371600" cy="58987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 bwMode="auto">
          <a:xfrm>
            <a:off x="5753100" y="3079601"/>
            <a:ext cx="1333500" cy="127052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 bwMode="auto">
          <a:xfrm>
            <a:off x="7104529" y="2952078"/>
            <a:ext cx="1600200" cy="4953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charset="0"/>
              </a:rPr>
              <a:t>Isolate 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104529" y="4913779"/>
            <a:ext cx="1600200" cy="4953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charset="0"/>
              </a:rPr>
              <a:t>Isolate 2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5029200" y="80657"/>
            <a:ext cx="1905000" cy="30771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Dyalog Processes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7101840" y="80657"/>
            <a:ext cx="1905000" cy="30771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Namespaces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4191000" y="3452812"/>
            <a:ext cx="304800" cy="357187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charset="0"/>
              </a:rPr>
              <a:t>1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4550376" y="3452813"/>
            <a:ext cx="304800" cy="357186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charset="0"/>
              </a:rPr>
              <a:t>2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4913448" y="3452813"/>
            <a:ext cx="304800" cy="357186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charset="0"/>
              </a:rPr>
              <a:t>3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5295689" y="3452813"/>
            <a:ext cx="304800" cy="357186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charset="0"/>
              </a:rPr>
              <a:t>4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966652" y="93233"/>
            <a:ext cx="1905000" cy="3077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Computers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228600" y="1295401"/>
            <a:ext cx="3561624" cy="4800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Another </a:t>
            </a:r>
            <a:r>
              <a:rPr lang="en-GB" dirty="0">
                <a:latin typeface="+mn-lt"/>
              </a:rPr>
              <a:t>Computer</a:t>
            </a:r>
            <a:br>
              <a:rPr lang="en-GB" dirty="0">
                <a:latin typeface="+mn-lt"/>
              </a:rPr>
            </a:br>
            <a:r>
              <a:rPr lang="en-GB" sz="1400" dirty="0" err="1" smtClean="0">
                <a:latin typeface="APL385 Unicode" panose="020B0709000202000203" pitchFamily="49" charset="0"/>
              </a:rPr>
              <a:t>isolate.StartServer</a:t>
            </a:r>
            <a:r>
              <a:rPr lang="en-GB" sz="1400" dirty="0" smtClean="0">
                <a:latin typeface="APL385 Unicode" panose="020B0709000202000203" pitchFamily="49" charset="0"/>
              </a:rPr>
              <a:t> '</a:t>
            </a:r>
            <a:r>
              <a:rPr lang="en-GB" sz="1400" dirty="0" err="1" smtClean="0">
                <a:latin typeface="APL385 Unicode" panose="020B0709000202000203" pitchFamily="49" charset="0"/>
              </a:rPr>
              <a:t>ip</a:t>
            </a:r>
            <a:r>
              <a:rPr lang="en-GB" sz="1400" dirty="0" smtClean="0">
                <a:latin typeface="APL385 Unicode" panose="020B0709000202000203" pitchFamily="49" charset="0"/>
              </a:rPr>
              <a:t>=10.0.0'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PL385 Unicode" panose="020B0709000202000203" pitchFamily="49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1076160" y="2050676"/>
            <a:ext cx="1905000" cy="1981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Isolate</a:t>
            </a:r>
            <a:b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</a:b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Process 1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1076160" y="4121523"/>
            <a:ext cx="1905000" cy="1905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Isolate</a:t>
            </a:r>
            <a:b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</a:b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Process</a:t>
            </a:r>
            <a:r>
              <a:rPr kumimoji="0" lang="en-GB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cs typeface="Arial" charset="0"/>
              </a:rPr>
              <a:t> 2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 flipH="1" flipV="1">
            <a:off x="2844000" y="2409018"/>
            <a:ext cx="1423200" cy="50451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 bwMode="auto">
          <a:xfrm flipV="1">
            <a:off x="2844000" y="3091143"/>
            <a:ext cx="1423200" cy="126326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006025" y="4426759"/>
            <a:ext cx="1502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 err="1">
                <a:latin typeface="APL385 Unicode" panose="020B0709000202000203" pitchFamily="49" charset="0"/>
              </a:rPr>
              <a:t>i</a:t>
            </a:r>
            <a:r>
              <a:rPr lang="en-GB" sz="1800" dirty="0" err="1" smtClean="0">
                <a:latin typeface="APL385 Unicode" panose="020B0709000202000203" pitchFamily="49" charset="0"/>
              </a:rPr>
              <a:t>ss</a:t>
            </a:r>
            <a:r>
              <a:rPr lang="en-GB" sz="1800" dirty="0" smtClean="0">
                <a:latin typeface="APL385 Unicode" panose="020B0709000202000203" pitchFamily="49" charset="0"/>
              </a:rPr>
              <a:t>←¤¨4⍴</a:t>
            </a:r>
            <a:r>
              <a:rPr lang="da-DK" sz="1800" dirty="0" smtClean="0">
                <a:latin typeface="APL385 Unicode" panose="020B0709000202000203" pitchFamily="49" charset="0"/>
              </a:rPr>
              <a:t>⊂⍬</a:t>
            </a:r>
            <a:endParaRPr lang="en-GB" sz="1800" dirty="0">
              <a:latin typeface="APL385 Unicode" panose="020B0709000202000203" pitchFamily="49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997233" y="4781556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800" dirty="0" err="1" smtClean="0">
                <a:latin typeface="APL385 Unicode" panose="020B0709000202000203" pitchFamily="49" charset="0"/>
              </a:rPr>
              <a:t>AddServer</a:t>
            </a:r>
            <a:r>
              <a:rPr lang="da-DK" sz="1800" dirty="0" smtClean="0">
                <a:latin typeface="APL385 Unicode" panose="020B0709000202000203" pitchFamily="49" charset="0"/>
              </a:rPr>
              <a:t> '10.0.0.4'</a:t>
            </a:r>
            <a:endParaRPr lang="en-GB" sz="1800" dirty="0">
              <a:latin typeface="APL385 Unicode" panose="020B0709000202000203" pitchFamily="49" charset="0"/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6438900" y="774225"/>
            <a:ext cx="2283655" cy="8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518689" y="602323"/>
            <a:ext cx="20829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 smtClean="0">
                <a:latin typeface="+mn-lt"/>
              </a:rPr>
              <a:t>CONGA / TCP Sockets</a:t>
            </a:r>
            <a:endParaRPr lang="en-GB" sz="1600" dirty="0"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101840" y="3492313"/>
            <a:ext cx="1600200" cy="4953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charset="0"/>
              </a:rPr>
              <a:t>Isolate 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7101840" y="5460066"/>
            <a:ext cx="1600200" cy="4953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charset="0"/>
              </a:rPr>
              <a:t>Isolate 4</a:t>
            </a:r>
          </a:p>
        </p:txBody>
      </p:sp>
    </p:spTree>
    <p:extLst>
      <p:ext uri="{BB962C8B-B14F-4D97-AF65-F5344CB8AC3E}">
        <p14:creationId xmlns:p14="http://schemas.microsoft.com/office/powerpoint/2010/main" val="3835546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7 L -0.63924 -0.07801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62" y="-3912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-0.63924 -0.06945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62" y="-3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6" grpId="0" animBg="1"/>
      <p:bldP spid="17" grpId="0" animBg="1"/>
      <p:bldP spid="21" grpId="0" animBg="1"/>
      <p:bldP spid="24" grpId="0" animBg="1"/>
      <p:bldP spid="25" grpId="0" animBg="1"/>
      <p:bldP spid="26" grpId="0" animBg="1"/>
      <p:bldP spid="27" grpId="0" animBg="1"/>
      <p:bldP spid="33" grpId="0" animBg="1"/>
      <p:bldP spid="35" grpId="0" animBg="1"/>
      <p:bldP spid="36" grpId="0" animBg="1"/>
      <p:bldP spid="55" grpId="0"/>
      <p:bldP spid="56" grpId="0"/>
      <p:bldP spid="59" grpId="0"/>
      <p:bldP spid="18" grpId="0" animBg="1"/>
      <p:bldP spid="18" grpId="1" animBg="1"/>
      <p:bldP spid="19" grpId="0" animBg="1"/>
      <p:bldP spid="1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Futures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sz="2800" dirty="0" smtClean="0"/>
              <a:t>The result of an expression executed in an Isolate is a </a:t>
            </a:r>
            <a:r>
              <a:rPr lang="da-DK" sz="2800" b="1" i="1" dirty="0" smtClean="0"/>
              <a:t>Future</a:t>
            </a:r>
          </a:p>
          <a:p>
            <a:r>
              <a:rPr lang="da-DK" sz="2800" dirty="0" smtClean="0"/>
              <a:t>Futures can be passed as arguments to functions without blocking</a:t>
            </a:r>
          </a:p>
          <a:p>
            <a:r>
              <a:rPr lang="da-DK" sz="2800" dirty="0" smtClean="0"/>
              <a:t>Structural functions can work on arrays containing futures without blocking</a:t>
            </a:r>
          </a:p>
          <a:p>
            <a:r>
              <a:rPr lang="da-DK" sz="2800" dirty="0" smtClean="0"/>
              <a:t>Primitives which need to reference the </a:t>
            </a:r>
            <a:r>
              <a:rPr lang="da-DK" sz="2800" b="1" i="1" dirty="0" smtClean="0"/>
              <a:t>value</a:t>
            </a:r>
            <a:r>
              <a:rPr lang="da-DK" sz="2800" dirty="0" smtClean="0"/>
              <a:t> will block</a:t>
            </a:r>
            <a:endParaRPr lang="da-DK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Parallel Programming with Futures and Isolates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1866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Last </a:t>
            </a:r>
            <a:r>
              <a:rPr lang="da-DK" dirty="0" err="1" smtClean="0"/>
              <a:t>Piece</a:t>
            </a:r>
            <a:r>
              <a:rPr lang="da-DK" dirty="0" smtClean="0"/>
              <a:t>: The Parallel Operator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1800" dirty="0" smtClean="0"/>
              <a:t>Monadic operator </a:t>
            </a:r>
            <a:r>
              <a:rPr lang="da-DK" sz="1800" i="1" dirty="0" smtClean="0"/>
              <a:t>parallel</a:t>
            </a:r>
            <a:r>
              <a:rPr lang="da-DK" sz="1800" dirty="0" smtClean="0"/>
              <a:t> (</a:t>
            </a:r>
            <a:r>
              <a:rPr lang="da-DK" sz="1800" dirty="0">
                <a:latin typeface="APL385 Unicode" panose="020B0709000202000203" pitchFamily="49" charset="0"/>
              </a:rPr>
              <a:t>∥</a:t>
            </a:r>
            <a:r>
              <a:rPr lang="da-DK" sz="1800" dirty="0" smtClean="0"/>
              <a:t>) derives a </a:t>
            </a:r>
            <a:r>
              <a:rPr lang="da-DK" sz="1800" dirty="0" err="1" smtClean="0"/>
              <a:t>function</a:t>
            </a:r>
            <a:r>
              <a:rPr lang="da-DK" sz="1800" dirty="0" smtClean="0"/>
              <a:t> </a:t>
            </a:r>
            <a:r>
              <a:rPr lang="da-DK" sz="1800" dirty="0" err="1" smtClean="0"/>
              <a:t>which</a:t>
            </a:r>
            <a:r>
              <a:rPr lang="da-DK" sz="1800" dirty="0" smtClean="0"/>
              <a:t>:</a:t>
            </a:r>
          </a:p>
          <a:p>
            <a:pPr>
              <a:buFontTx/>
              <a:buChar char="-"/>
            </a:pPr>
            <a:r>
              <a:rPr lang="da-DK" sz="1800" dirty="0" smtClean="0"/>
              <a:t>creates an empty </a:t>
            </a:r>
            <a:r>
              <a:rPr lang="da-DK" sz="1800" dirty="0" smtClean="0"/>
              <a:t>isolate</a:t>
            </a:r>
            <a:endParaRPr lang="da-DK" sz="1800" dirty="0" smtClean="0"/>
          </a:p>
          <a:p>
            <a:pPr>
              <a:buFontTx/>
              <a:buChar char="-"/>
            </a:pPr>
            <a:r>
              <a:rPr lang="da-DK" sz="1800" dirty="0" err="1" smtClean="0"/>
              <a:t>executes</a:t>
            </a:r>
            <a:r>
              <a:rPr lang="da-DK" sz="1800" dirty="0" smtClean="0"/>
              <a:t> the operand </a:t>
            </a:r>
            <a:r>
              <a:rPr lang="da-DK" sz="1800" dirty="0" err="1" smtClean="0"/>
              <a:t>inside</a:t>
            </a:r>
            <a:r>
              <a:rPr lang="da-DK" sz="1800" dirty="0" smtClean="0"/>
              <a:t> the </a:t>
            </a:r>
            <a:r>
              <a:rPr lang="da-DK" sz="1800" dirty="0" err="1" smtClean="0"/>
              <a:t>isolate</a:t>
            </a:r>
            <a:endParaRPr lang="da-DK" sz="1800" dirty="0" smtClean="0"/>
          </a:p>
          <a:p>
            <a:pPr>
              <a:buFontTx/>
              <a:buChar char="-"/>
            </a:pPr>
            <a:r>
              <a:rPr lang="da-DK" sz="1800" dirty="0" err="1" smtClean="0"/>
              <a:t>returns</a:t>
            </a:r>
            <a:r>
              <a:rPr lang="da-DK" sz="1800" dirty="0" smtClean="0"/>
              <a:t> a future (and discards the </a:t>
            </a:r>
            <a:r>
              <a:rPr lang="da-DK" sz="1800" dirty="0" err="1" smtClean="0"/>
              <a:t>isolate</a:t>
            </a:r>
            <a:r>
              <a:rPr lang="da-DK" sz="1800" dirty="0" smtClean="0"/>
              <a:t>)</a:t>
            </a:r>
            <a:r>
              <a:rPr lang="da-DK" sz="1600" dirty="0" smtClean="0"/>
              <a:t/>
            </a:r>
            <a:br>
              <a:rPr lang="da-DK" sz="1600" dirty="0" smtClean="0"/>
            </a:br>
            <a:endParaRPr lang="da-DK" sz="1200" dirty="0" smtClean="0"/>
          </a:p>
          <a:p>
            <a:pPr marL="0" indent="0">
              <a:buNone/>
            </a:pPr>
            <a:r>
              <a:rPr lang="da-DK" sz="1600" dirty="0" smtClean="0">
                <a:latin typeface="APL385 Unicode" pitchFamily="49" charset="0"/>
              </a:rPr>
              <a:t>   sums</a:t>
            </a:r>
            <a:r>
              <a:rPr lang="da-DK" sz="1600" dirty="0">
                <a:latin typeface="APL385 Unicode" pitchFamily="49" charset="0"/>
              </a:rPr>
              <a:t>←{+/⍳⍵}</a:t>
            </a:r>
            <a:r>
              <a:rPr lang="da-DK" sz="1600" b="1" dirty="0">
                <a:solidFill>
                  <a:srgbClr val="FF0000"/>
                </a:solidFill>
                <a:latin typeface="APL385 Unicode" pitchFamily="49" charset="0"/>
              </a:rPr>
              <a:t>∥</a:t>
            </a:r>
            <a:r>
              <a:rPr lang="da-DK" sz="1600" dirty="0">
                <a:latin typeface="APL385 Unicode" pitchFamily="49" charset="0"/>
              </a:rPr>
              <a:t>¨⍳100 ⍝ returns </a:t>
            </a:r>
            <a:r>
              <a:rPr lang="da-DK" sz="1600" dirty="0" smtClean="0">
                <a:latin typeface="APL385 Unicode" pitchFamily="49" charset="0"/>
              </a:rPr>
              <a:t>100 futures - IMMEDIATELY</a:t>
            </a:r>
          </a:p>
          <a:p>
            <a:pPr marL="0" indent="0">
              <a:buNone/>
            </a:pPr>
            <a:r>
              <a:rPr lang="da-DK" sz="1600" dirty="0">
                <a:latin typeface="APL385 Unicode" pitchFamily="49" charset="0"/>
              </a:rPr>
              <a:t> </a:t>
            </a:r>
            <a:r>
              <a:rPr lang="da-DK" sz="1600" dirty="0" smtClean="0">
                <a:latin typeface="APL385 Unicode" pitchFamily="49" charset="0"/>
              </a:rPr>
              <a:t>  ≢sums ⍝ structural functions do not ”realize” futures</a:t>
            </a:r>
            <a:br>
              <a:rPr lang="da-DK" sz="1600" dirty="0" smtClean="0">
                <a:latin typeface="APL385 Unicode" pitchFamily="49" charset="0"/>
              </a:rPr>
            </a:br>
            <a:r>
              <a:rPr lang="da-DK" sz="1600" dirty="0" smtClean="0">
                <a:latin typeface="APL385 Unicode" pitchFamily="49" charset="0"/>
              </a:rPr>
              <a:t>100</a:t>
            </a:r>
          </a:p>
          <a:p>
            <a:pPr marL="0" indent="0">
              <a:buNone/>
            </a:pPr>
            <a:r>
              <a:rPr lang="da-DK" sz="1600" dirty="0" smtClean="0">
                <a:latin typeface="APL385 Unicode" pitchFamily="49" charset="0"/>
              </a:rPr>
              <a:t>   ≢partitions</a:t>
            </a:r>
            <a:r>
              <a:rPr lang="da-DK" sz="1600" dirty="0">
                <a:latin typeface="APL385 Unicode" pitchFamily="49" charset="0"/>
              </a:rPr>
              <a:t>←</a:t>
            </a:r>
            <a:r>
              <a:rPr lang="da-DK" sz="1600" dirty="0" smtClean="0">
                <a:latin typeface="APL385 Unicode" pitchFamily="49" charset="0"/>
              </a:rPr>
              <a:t>(100⍴25↑1)</a:t>
            </a:r>
            <a:r>
              <a:rPr lang="da-DK" sz="1600" dirty="0">
                <a:latin typeface="APL385 Unicode" pitchFamily="49" charset="0"/>
              </a:rPr>
              <a:t>⊂sums ⍝ </a:t>
            </a:r>
            <a:r>
              <a:rPr lang="da-DK" sz="1600" dirty="0" err="1" smtClean="0">
                <a:latin typeface="APL385 Unicode" pitchFamily="49" charset="0"/>
              </a:rPr>
              <a:t>Partitioned</a:t>
            </a:r>
            <a:r>
              <a:rPr lang="da-DK" sz="1600" dirty="0" smtClean="0">
                <a:latin typeface="APL385 Unicode" pitchFamily="49" charset="0"/>
              </a:rPr>
              <a:t> </a:t>
            </a:r>
            <a:r>
              <a:rPr lang="da-DK" sz="1600" dirty="0" err="1" smtClean="0">
                <a:latin typeface="APL385 Unicode" pitchFamily="49" charset="0"/>
              </a:rPr>
              <a:t>Enclose</a:t>
            </a:r>
            <a:endParaRPr lang="da-DK" sz="1600" dirty="0" smtClean="0">
              <a:latin typeface="APL385 Unicode" pitchFamily="49" charset="0"/>
            </a:endParaRPr>
          </a:p>
          <a:p>
            <a:pPr marL="0" indent="0">
              <a:buNone/>
            </a:pPr>
            <a:r>
              <a:rPr lang="da-DK" sz="1600" dirty="0" smtClean="0">
                <a:latin typeface="APL385 Unicode" pitchFamily="49" charset="0"/>
              </a:rPr>
              <a:t>4</a:t>
            </a:r>
          </a:p>
          <a:p>
            <a:pPr marL="0" indent="0">
              <a:buNone/>
            </a:pPr>
            <a:r>
              <a:rPr lang="da-DK" sz="1600" dirty="0">
                <a:latin typeface="APL385 Unicode" pitchFamily="49" charset="0"/>
              </a:rPr>
              <a:t> </a:t>
            </a:r>
            <a:r>
              <a:rPr lang="da-DK" sz="1600" dirty="0" smtClean="0">
                <a:latin typeface="APL385 Unicode" pitchFamily="49" charset="0"/>
              </a:rPr>
              <a:t>  ≢¨partitions ⍝ 4 </a:t>
            </a:r>
            <a:r>
              <a:rPr lang="da-DK" sz="1600" dirty="0" err="1" smtClean="0">
                <a:latin typeface="APL385 Unicode" pitchFamily="49" charset="0"/>
              </a:rPr>
              <a:t>groups</a:t>
            </a:r>
            <a:r>
              <a:rPr lang="da-DK" sz="1600" dirty="0" smtClean="0">
                <a:latin typeface="APL385 Unicode" pitchFamily="49" charset="0"/>
              </a:rPr>
              <a:t>, </a:t>
            </a:r>
            <a:r>
              <a:rPr lang="da-DK" sz="1600" dirty="0" err="1" smtClean="0">
                <a:latin typeface="APL385 Unicode" pitchFamily="49" charset="0"/>
              </a:rPr>
              <a:t>each</a:t>
            </a:r>
            <a:r>
              <a:rPr lang="da-DK" sz="1600" dirty="0" smtClean="0">
                <a:latin typeface="APL385 Unicode" pitchFamily="49" charset="0"/>
              </a:rPr>
              <a:t> containing 25 futures</a:t>
            </a:r>
            <a:br>
              <a:rPr lang="da-DK" sz="1600" dirty="0" smtClean="0">
                <a:latin typeface="APL385 Unicode" pitchFamily="49" charset="0"/>
              </a:rPr>
            </a:br>
            <a:r>
              <a:rPr lang="da-DK" sz="1600" dirty="0" smtClean="0">
                <a:latin typeface="APL385 Unicode" pitchFamily="49" charset="0"/>
              </a:rPr>
              <a:t>25 25 25 25</a:t>
            </a:r>
          </a:p>
          <a:p>
            <a:pPr marL="0" indent="0">
              <a:buNone/>
            </a:pPr>
            <a:r>
              <a:rPr lang="da-DK" sz="1600" dirty="0" smtClean="0">
                <a:latin typeface="APL385 Unicode" pitchFamily="49" charset="0"/>
              </a:rPr>
              <a:t>   +/ +/</a:t>
            </a:r>
            <a:r>
              <a:rPr lang="da-DK" sz="1600" b="1" dirty="0">
                <a:solidFill>
                  <a:srgbClr val="FF0000"/>
                </a:solidFill>
                <a:latin typeface="APL385 Unicode" pitchFamily="49" charset="0"/>
              </a:rPr>
              <a:t>∥</a:t>
            </a:r>
            <a:r>
              <a:rPr lang="da-DK" sz="1600" dirty="0">
                <a:latin typeface="APL385 Unicode" pitchFamily="49" charset="0"/>
              </a:rPr>
              <a:t>¨partitions ⍝ </a:t>
            </a:r>
            <a:r>
              <a:rPr lang="da-DK" sz="1600" dirty="0" smtClean="0">
                <a:latin typeface="APL385 Unicode" pitchFamily="49" charset="0"/>
              </a:rPr>
              <a:t>4 parallel +/’es</a:t>
            </a:r>
            <a:br>
              <a:rPr lang="da-DK" sz="1600" dirty="0" smtClean="0">
                <a:latin typeface="APL385 Unicode" pitchFamily="49" charset="0"/>
              </a:rPr>
            </a:br>
            <a:r>
              <a:rPr lang="da-DK" sz="1600" dirty="0" smtClean="0">
                <a:latin typeface="APL385 Unicode" pitchFamily="49" charset="0"/>
              </a:rPr>
              <a:t>171700</a:t>
            </a:r>
          </a:p>
          <a:p>
            <a:pPr marL="0" indent="0">
              <a:buNone/>
            </a:pPr>
            <a:endParaRPr lang="da-DK" sz="1200" dirty="0" smtClean="0">
              <a:latin typeface="APL385 Unicode" pitchFamily="49" charset="0"/>
            </a:endParaRPr>
          </a:p>
          <a:p>
            <a:pPr marL="0" indent="0">
              <a:buNone/>
            </a:pPr>
            <a:r>
              <a:rPr lang="da-DK" sz="1600" dirty="0" smtClean="0"/>
              <a:t>(We </a:t>
            </a:r>
            <a:r>
              <a:rPr lang="da-DK" sz="1600" dirty="0" err="1" smtClean="0"/>
              <a:t>used</a:t>
            </a:r>
            <a:r>
              <a:rPr lang="da-DK" sz="1600" dirty="0" smtClean="0"/>
              <a:t> 1+4+100 parallel threads to compute the end </a:t>
            </a:r>
            <a:r>
              <a:rPr lang="da-DK" sz="1600" dirty="0" err="1" smtClean="0"/>
              <a:t>result</a:t>
            </a:r>
            <a:r>
              <a:rPr lang="da-DK" sz="1600" dirty="0" smtClean="0"/>
              <a:t>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Parallel Programming with Futures and Isolates</a:t>
            </a:r>
            <a:endParaRPr lang="da-DK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2267744" y="3573016"/>
            <a:ext cx="360040" cy="22678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 flipV="1">
            <a:off x="1907704" y="5517232"/>
            <a:ext cx="38542" cy="32367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H="1" flipV="1">
            <a:off x="1475657" y="5373216"/>
            <a:ext cx="216023" cy="46768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1136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resentation_dyalog15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ctr">
          <a:defRPr sz="3200" dirty="0" smtClean="0">
            <a:latin typeface="+mj-lt"/>
          </a:defRPr>
        </a:defPPr>
      </a:lstStyle>
    </a:tx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ter Powerpoint template 19 aug 2014.potx" id="{0049EF10-ADAC-4A86-823C-08B6527A6A7B}" vid="{CA850941-80F2-41C4-9D9B-50111ED1566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Presentation_dyalog15</Template>
  <TotalTime>7636</TotalTime>
  <Words>1989</Words>
  <Application>Microsoft Office PowerPoint</Application>
  <PresentationFormat>On-screen Show (4:3)</PresentationFormat>
  <Paragraphs>368</Paragraphs>
  <Slides>44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APL385 Unicode</vt:lpstr>
      <vt:lpstr>Arial</vt:lpstr>
      <vt:lpstr>Calibri</vt:lpstr>
      <vt:lpstr>Geneva</vt:lpstr>
      <vt:lpstr>MS Mincho</vt:lpstr>
      <vt:lpstr>Times</vt:lpstr>
      <vt:lpstr>Times New Roman</vt:lpstr>
      <vt:lpstr>Wingdings</vt:lpstr>
      <vt:lpstr>Presentation_dyalog15</vt:lpstr>
      <vt:lpstr>Workshops SA3 &amp; SP3 Parallel Programming in Dyalog with Futures and Isolates</vt:lpstr>
      <vt:lpstr>Workshop Structure</vt:lpstr>
      <vt:lpstr>Before We Start</vt:lpstr>
      <vt:lpstr>Futures and Isolates</vt:lpstr>
      <vt:lpstr>Isolates</vt:lpstr>
      <vt:lpstr>Isolates in Action</vt:lpstr>
      <vt:lpstr>How it Works… </vt:lpstr>
      <vt:lpstr>Futures</vt:lpstr>
      <vt:lpstr>Last Piece: The Parallel Operator</vt:lpstr>
      <vt:lpstr>Deterministic Parallelism</vt:lpstr>
      <vt:lpstr>Session 1 Summary</vt:lpstr>
      <vt:lpstr>Some Restrictions</vt:lpstr>
      <vt:lpstr>Session 1 Exercises</vt:lpstr>
      <vt:lpstr>V14.1 Release Notes</vt:lpstr>
      <vt:lpstr>Session 2 Summary (1/2)</vt:lpstr>
      <vt:lpstr>Session 2 Summary (2/2)</vt:lpstr>
      <vt:lpstr>Session 2 Exercises</vt:lpstr>
      <vt:lpstr>First Coffee Break</vt:lpstr>
      <vt:lpstr>Session 3 Summary</vt:lpstr>
      <vt:lpstr>Session 3 Exercises</vt:lpstr>
      <vt:lpstr>Session 4 Summary (1/2)</vt:lpstr>
      <vt:lpstr>Session 4 Summary (2/2)</vt:lpstr>
      <vt:lpstr>Troubleshooting #1</vt:lpstr>
      <vt:lpstr>Session 4 Exercises</vt:lpstr>
      <vt:lpstr>Session 5 Summary</vt:lpstr>
      <vt:lpstr>Session 5 Exercises</vt:lpstr>
      <vt:lpstr>2nd Coffee Break</vt:lpstr>
      <vt:lpstr>Configuration Options</vt:lpstr>
      <vt:lpstr>More limitations / Gotchas</vt:lpstr>
      <vt:lpstr>Troubleshooting #2</vt:lpstr>
      <vt:lpstr>Session 6 Summary (1/2)</vt:lpstr>
      <vt:lpstr>Session 6 Summary (2/2)</vt:lpstr>
      <vt:lpstr>Session 6 Exercises</vt:lpstr>
      <vt:lpstr>Futures and Isolates</vt:lpstr>
      <vt:lpstr>Future Work</vt:lpstr>
      <vt:lpstr>SA3 – Futures &amp; Isolates Part II</vt:lpstr>
      <vt:lpstr>Session 7 Summary</vt:lpstr>
      <vt:lpstr>Session 7 Exercises</vt:lpstr>
      <vt:lpstr>Session 8 Summary</vt:lpstr>
      <vt:lpstr>Session 8 Exercises</vt:lpstr>
      <vt:lpstr>PM Exercise 1 – Share the Work</vt:lpstr>
      <vt:lpstr>PM Exercise 2 – Ticker Plant</vt:lpstr>
      <vt:lpstr>PM Exercise 3 – ll.Each</vt:lpstr>
      <vt:lpstr>PM Exercise 4 – External WS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Morten Kromberg</cp:lastModifiedBy>
  <cp:revision>58</cp:revision>
  <cp:lastPrinted>2014-08-15T09:52:37Z</cp:lastPrinted>
  <dcterms:created xsi:type="dcterms:W3CDTF">2015-07-28T13:03:29Z</dcterms:created>
  <dcterms:modified xsi:type="dcterms:W3CDTF">2015-09-06T05:12:51Z</dcterms:modified>
</cp:coreProperties>
</file>