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0" r:id="rId1"/>
  </p:sldMasterIdLst>
  <p:notesMasterIdLst>
    <p:notesMasterId r:id="rId36"/>
  </p:notesMasterIdLst>
  <p:sldIdLst>
    <p:sldId id="285" r:id="rId2"/>
    <p:sldId id="284" r:id="rId3"/>
    <p:sldId id="257" r:id="rId4"/>
    <p:sldId id="262" r:id="rId5"/>
    <p:sldId id="268" r:id="rId6"/>
    <p:sldId id="260" r:id="rId7"/>
    <p:sldId id="258" r:id="rId8"/>
    <p:sldId id="259" r:id="rId9"/>
    <p:sldId id="261" r:id="rId10"/>
    <p:sldId id="263" r:id="rId11"/>
    <p:sldId id="264" r:id="rId12"/>
    <p:sldId id="265" r:id="rId13"/>
    <p:sldId id="266" r:id="rId14"/>
    <p:sldId id="286" r:id="rId15"/>
    <p:sldId id="293" r:id="rId16"/>
    <p:sldId id="269" r:id="rId17"/>
    <p:sldId id="280" r:id="rId18"/>
    <p:sldId id="270" r:id="rId19"/>
    <p:sldId id="278" r:id="rId20"/>
    <p:sldId id="281" r:id="rId21"/>
    <p:sldId id="271" r:id="rId22"/>
    <p:sldId id="272" r:id="rId23"/>
    <p:sldId id="288" r:id="rId24"/>
    <p:sldId id="273" r:id="rId25"/>
    <p:sldId id="274" r:id="rId26"/>
    <p:sldId id="279" r:id="rId27"/>
    <p:sldId id="275" r:id="rId28"/>
    <p:sldId id="282" r:id="rId29"/>
    <p:sldId id="283" r:id="rId30"/>
    <p:sldId id="289" r:id="rId31"/>
    <p:sldId id="292" r:id="rId32"/>
    <p:sldId id="291" r:id="rId33"/>
    <p:sldId id="277" r:id="rId34"/>
    <p:sldId id="287" r:id="rId35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2" autoAdjust="0"/>
    <p:restoredTop sz="98861" autoAdjust="0"/>
  </p:normalViewPr>
  <p:slideViewPr>
    <p:cSldViewPr>
      <p:cViewPr>
        <p:scale>
          <a:sx n="100" d="100"/>
          <a:sy n="100" d="100"/>
        </p:scale>
        <p:origin x="-883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482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830" y="4681220"/>
            <a:ext cx="5374640" cy="443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482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Correct</a:t>
            </a:r>
            <a:r>
              <a:rPr lang="en-GB" baseline="0" dirty="0" smtClean="0"/>
              <a:t> answers are : 1, vi, no extensions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61964-6444-4A0A-B491-14F4DC9855C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778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Cricket</a:t>
            </a:r>
          </a:p>
          <a:p>
            <a:r>
              <a:rPr lang="en-GB" dirty="0" smtClean="0"/>
              <a:t>Shortest test innings (number of balls)</a:t>
            </a:r>
          </a:p>
          <a:p>
            <a:r>
              <a:rPr lang="en-GB" dirty="0" smtClean="0"/>
              <a:t>First time extras were top scorer</a:t>
            </a:r>
          </a:p>
          <a:p>
            <a:r>
              <a:rPr lang="en-GB" dirty="0" smtClean="0"/>
              <a:t>4</a:t>
            </a:r>
            <a:r>
              <a:rPr lang="en-GB" baseline="30000" dirty="0" smtClean="0"/>
              <a:t>th</a:t>
            </a:r>
            <a:r>
              <a:rPr lang="en-GB" dirty="0" smtClean="0"/>
              <a:t> time first</a:t>
            </a:r>
            <a:r>
              <a:rPr lang="en-GB" baseline="0" dirty="0" smtClean="0"/>
              <a:t> innings finished before lunch on first day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106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61964-6444-4A0A-B491-14F4DC9855C3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504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61964-6444-4A0A-B491-14F4DC9855C3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504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61964-6444-4A0A-B491-14F4DC9855C3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504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61964-6444-4A0A-B491-14F4DC9855C3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5048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61964-6444-4A0A-B491-14F4DC9855C3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5048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61964-6444-4A0A-B491-14F4DC9855C3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504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61964-6444-4A0A-B491-14F4DC9855C3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504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116632"/>
            <a:ext cx="958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11" name="Title Placeholder 4"/>
          <p:cNvSpPr txBox="1">
            <a:spLocks/>
          </p:cNvSpPr>
          <p:nvPr userDrawn="1"/>
        </p:nvSpPr>
        <p:spPr>
          <a:xfrm>
            <a:off x="685800" y="1412776"/>
            <a:ext cx="77724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 baseline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US" sz="3200" kern="0" dirty="0" smtClean="0"/>
              <a:t>Click to add Author Name</a:t>
            </a:r>
            <a:endParaRPr lang="en-GB" sz="3200" kern="0" dirty="0"/>
          </a:p>
        </p:txBody>
      </p:sp>
      <p:sp>
        <p:nvSpPr>
          <p:cNvPr id="12" name="Title Placeholder 4"/>
          <p:cNvSpPr txBox="1">
            <a:spLocks/>
          </p:cNvSpPr>
          <p:nvPr userDrawn="1"/>
        </p:nvSpPr>
        <p:spPr>
          <a:xfrm>
            <a:off x="652463" y="620689"/>
            <a:ext cx="7886700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 baseline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US" kern="0" dirty="0" smtClean="0"/>
              <a:t>Click to add Title</a:t>
            </a:r>
            <a:endParaRPr lang="en-GB" kern="0" dirty="0"/>
          </a:p>
        </p:txBody>
      </p:sp>
      <p:pic>
        <p:nvPicPr>
          <p:cNvPr id="13" name="Picture 4" descr="C:\Users\fiona\Desktop\tes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205" y="2348880"/>
            <a:ext cx="2952328" cy="367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5929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4321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279" y="5701275"/>
            <a:ext cx="875054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8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628800"/>
            <a:ext cx="3672408" cy="4392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4716016" y="1654690"/>
            <a:ext cx="3672408" cy="43665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116632"/>
            <a:ext cx="958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279" y="5701275"/>
            <a:ext cx="875054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709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6A6354-20C7-4D00-A639-32B75CCD6631}" type="datetimeFigureOut">
              <a:rPr lang="en-GB" smtClean="0"/>
              <a:t>04/09/2015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E850E-0CF9-4136-9A76-7FB7672930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855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First sli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116632"/>
            <a:ext cx="958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13" name="Picture 4" descr="C:\Users\fiona\Desktop\tes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205" y="2348880"/>
            <a:ext cx="2952328" cy="367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3"/>
          <p:cNvSpPr>
            <a:spLocks noGrp="1"/>
          </p:cNvSpPr>
          <p:nvPr>
            <p:ph type="title" hasCustomPrompt="1"/>
          </p:nvPr>
        </p:nvSpPr>
        <p:spPr>
          <a:xfrm>
            <a:off x="755575" y="620689"/>
            <a:ext cx="7632849" cy="720079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55576" y="1484784"/>
            <a:ext cx="7632849" cy="6486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Click to edit 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4113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116632"/>
            <a:ext cx="958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5" y="6452509"/>
            <a:ext cx="1224135" cy="20762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6" r:id="rId3"/>
    <p:sldLayoutId id="2147483669" r:id="rId4"/>
    <p:sldLayoutId id="2147483670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baseline="0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mailto:andys@dyalog.com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Not a lot of people know that v2.0</a:t>
            </a:r>
            <a:endParaRPr lang="en-GB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Andy </a:t>
            </a:r>
            <a:r>
              <a:rPr lang="en-GB" dirty="0" err="1" smtClean="0"/>
              <a:t>Shiers</a:t>
            </a:r>
            <a:r>
              <a:rPr lang="en-GB" dirty="0" smtClean="0"/>
              <a:t>, COO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986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854968"/>
          </a:xfrm>
        </p:spPr>
        <p:txBody>
          <a:bodyPr/>
          <a:lstStyle/>
          <a:p>
            <a:r>
              <a:rPr lang="en-GB" dirty="0" smtClean="0"/>
              <a:t>Workspace filenames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)save </a:t>
            </a:r>
            <a:r>
              <a:rPr lang="en-GB" dirty="0" err="1" smtClean="0"/>
              <a:t>myws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Windows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14.0 and prior: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	</a:t>
            </a:r>
            <a:r>
              <a:rPr lang="en-GB" dirty="0" err="1" smtClean="0"/>
              <a:t>myws.DWS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14.1</a:t>
            </a:r>
          </a:p>
          <a:p>
            <a:pPr marL="0" indent="0">
              <a:buNone/>
            </a:pPr>
            <a:r>
              <a:rPr lang="en-GB" dirty="0"/>
              <a:t>		</a:t>
            </a:r>
            <a:r>
              <a:rPr lang="en-GB" dirty="0" smtClean="0"/>
              <a:t>	</a:t>
            </a:r>
            <a:r>
              <a:rPr lang="en-GB" dirty="0" err="1" smtClean="0"/>
              <a:t>myws.dws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6197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710952"/>
          </a:xfrm>
        </p:spPr>
        <p:txBody>
          <a:bodyPr/>
          <a:lstStyle/>
          <a:p>
            <a:r>
              <a:rPr lang="en-GB" dirty="0" smtClean="0"/>
              <a:t>WSEXT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Windows users expect file extensions, UNIX users (generally) don't</a:t>
            </a:r>
          </a:p>
          <a:p>
            <a:r>
              <a:rPr lang="en-GB" sz="2800" dirty="0" smtClean="0"/>
              <a:t>There is no one "right" way </a:t>
            </a:r>
            <a:endParaRPr lang="en-GB" sz="2800" dirty="0"/>
          </a:p>
          <a:p>
            <a:pPr lvl="1"/>
            <a:r>
              <a:rPr lang="en-GB" sz="2400" dirty="0" smtClean="0">
                <a:latin typeface="APL385 Unicode" panose="020B0709000202000203" pitchFamily="49" charset="0"/>
              </a:rPr>
              <a:t>⎕</a:t>
            </a:r>
            <a:r>
              <a:rPr lang="en-GB" sz="2400" dirty="0" err="1" smtClean="0">
                <a:latin typeface="APL385 Unicode" panose="020B0709000202000203" pitchFamily="49" charset="0"/>
              </a:rPr>
              <a:t>io</a:t>
            </a:r>
            <a:endParaRPr lang="en-GB" sz="2400" dirty="0" smtClean="0">
              <a:latin typeface="APL385 Unicode" panose="020B0709000202000203" pitchFamily="49" charset="0"/>
            </a:endParaRPr>
          </a:p>
          <a:p>
            <a:pPr lvl="1"/>
            <a:r>
              <a:rPr lang="en-GB" sz="2400" dirty="0" smtClean="0"/>
              <a:t>vi vs </a:t>
            </a:r>
            <a:r>
              <a:rPr lang="en-GB" sz="2400" dirty="0" err="1" smtClean="0"/>
              <a:t>emacs</a:t>
            </a:r>
            <a:endParaRPr lang="en-GB" sz="2400" dirty="0"/>
          </a:p>
          <a:p>
            <a:pPr marL="457200" lvl="1" indent="0">
              <a:buNone/>
            </a:pPr>
            <a:r>
              <a:rPr lang="en-GB" sz="2400" dirty="0" smtClean="0"/>
              <a:t>	</a:t>
            </a:r>
            <a:r>
              <a:rPr lang="en-GB" sz="2400" dirty="0" smtClean="0">
                <a:solidFill>
                  <a:srgbClr val="FF0000"/>
                </a:solidFill>
              </a:rPr>
              <a:t>Of course there is: correct answers are none, 1, vi</a:t>
            </a:r>
            <a:endParaRPr lang="en-GB" sz="2400" dirty="0">
              <a:solidFill>
                <a:srgbClr val="FF0000"/>
              </a:solidFill>
            </a:endParaRPr>
          </a:p>
          <a:p>
            <a:r>
              <a:rPr lang="en-GB" sz="2800" dirty="0" smtClean="0"/>
              <a:t>Need cross-platform  support</a:t>
            </a:r>
          </a:p>
          <a:p>
            <a:pPr lvl="1"/>
            <a:r>
              <a:rPr lang="en-GB" sz="2400" dirty="0" smtClean="0">
                <a:latin typeface="APL385 Unicode" panose="020B0709000202000203" pitchFamily="49" charset="0"/>
              </a:rPr>
              <a:t>'DRC' ⎕</a:t>
            </a:r>
            <a:r>
              <a:rPr lang="en-GB" sz="2400" dirty="0" err="1" smtClean="0">
                <a:latin typeface="APL385 Unicode" panose="020B0709000202000203" pitchFamily="49" charset="0"/>
              </a:rPr>
              <a:t>cy'conga</a:t>
            </a:r>
            <a:r>
              <a:rPr lang="en-GB" sz="2400" dirty="0" smtClean="0">
                <a:latin typeface="APL385 Unicode" panose="020B0709000202000203" pitchFamily="49" charset="0"/>
              </a:rPr>
              <a:t>'</a:t>
            </a:r>
          </a:p>
          <a:p>
            <a:pPr lvl="1"/>
            <a:r>
              <a:rPr lang="en-GB" sz="2400" dirty="0"/>
              <a:t>We see more multi-platform systems </a:t>
            </a:r>
            <a:r>
              <a:rPr lang="en-GB" sz="2400" dirty="0" smtClean="0"/>
              <a:t>now</a:t>
            </a:r>
            <a:endParaRPr lang="en-GB" sz="2400" dirty="0"/>
          </a:p>
          <a:p>
            <a:pPr marL="457200" lvl="1" indent="0">
              <a:buNone/>
            </a:pPr>
            <a:endParaRPr lang="en-GB" sz="2400" dirty="0" smtClean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89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n-GB" dirty="0" smtClean="0"/>
              <a:t>WSEXT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WSEXT </a:t>
            </a:r>
          </a:p>
          <a:p>
            <a:pPr lvl="1"/>
            <a:r>
              <a:rPr lang="en-GB" dirty="0" smtClean="0"/>
              <a:t>Defines what APL appends to filenames</a:t>
            </a:r>
          </a:p>
          <a:p>
            <a:pPr lvl="1"/>
            <a:r>
              <a:rPr lang="en-GB" dirty="0" smtClean="0"/>
              <a:t>Allows cross-platform code to be written</a:t>
            </a:r>
          </a:p>
          <a:p>
            <a:pPr lvl="1"/>
            <a:r>
              <a:rPr lang="en-GB" dirty="0" smtClean="0"/>
              <a:t>But</a:t>
            </a:r>
          </a:p>
          <a:p>
            <a:pPr lvl="2"/>
            <a:r>
              <a:rPr lang="en-GB" dirty="0" smtClean="0"/>
              <a:t>Can cause some confusion</a:t>
            </a:r>
          </a:p>
          <a:p>
            <a:pPr lvl="2"/>
            <a:r>
              <a:rPr lang="en-GB" dirty="0" smtClean="0"/>
              <a:t>May cause apparently odd errors</a:t>
            </a:r>
          </a:p>
          <a:p>
            <a:pPr marL="914400" lvl="2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078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864096"/>
          </a:xfrm>
        </p:spPr>
        <p:txBody>
          <a:bodyPr/>
          <a:lstStyle/>
          <a:p>
            <a:r>
              <a:rPr lang="en-GB" dirty="0" smtClean="0"/>
              <a:t>WSEXT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WSEXT </a:t>
            </a:r>
          </a:p>
          <a:p>
            <a:pPr lvl="1"/>
            <a:r>
              <a:rPr lang="en-GB" sz="2400" dirty="0" smtClean="0"/>
              <a:t>is a colon delimited list</a:t>
            </a:r>
          </a:p>
          <a:p>
            <a:pPr lvl="1"/>
            <a:r>
              <a:rPr lang="en-GB" sz="2400" dirty="0" smtClean="0"/>
              <a:t>elements can be empty</a:t>
            </a:r>
          </a:p>
          <a:p>
            <a:pPr lvl="1"/>
            <a:r>
              <a:rPr lang="en-GB" sz="2400" dirty="0"/>
              <a:t>it is a standard configuration </a:t>
            </a:r>
            <a:r>
              <a:rPr lang="en-GB" sz="2400" dirty="0" smtClean="0"/>
              <a:t>parameter</a:t>
            </a:r>
          </a:p>
          <a:p>
            <a:pPr lvl="1"/>
            <a:r>
              <a:rPr lang="en-GB" sz="2400" dirty="0" smtClean="0"/>
              <a:t>First element is used by default for </a:t>
            </a:r>
            <a:r>
              <a:rPr lang="en-GB" sz="2400" dirty="0" smtClean="0">
                <a:latin typeface="APL385 Unicode" panose="020B0709000202000203" pitchFamily="49" charset="0"/>
              </a:rPr>
              <a:t>)SAVE</a:t>
            </a:r>
            <a:endParaRPr lang="en-GB" sz="2400" dirty="0">
              <a:latin typeface="APL385 Unicode" panose="020B0709000202000203" pitchFamily="49" charset="0"/>
            </a:endParaRPr>
          </a:p>
          <a:p>
            <a:pPr marL="457200" lvl="1" indent="0">
              <a:buNone/>
            </a:pPr>
            <a:endParaRPr lang="en-GB" sz="2400" dirty="0" smtClean="0"/>
          </a:p>
          <a:p>
            <a:r>
              <a:rPr lang="en-GB" sz="2800" dirty="0" smtClean="0"/>
              <a:t>WSEXT default values:</a:t>
            </a:r>
          </a:p>
          <a:p>
            <a:pPr lvl="1"/>
            <a:r>
              <a:rPr lang="en-GB" sz="2400" dirty="0" smtClean="0"/>
              <a:t>Windows		</a:t>
            </a:r>
            <a:r>
              <a:rPr lang="en-GB" sz="2400" dirty="0" smtClean="0">
                <a:latin typeface="APL385 Unicode" panose="020B0709000202000203" pitchFamily="49" charset="0"/>
              </a:rPr>
              <a:t>.</a:t>
            </a:r>
            <a:r>
              <a:rPr lang="en-GB" sz="2400" dirty="0" err="1" smtClean="0">
                <a:latin typeface="APL385 Unicode" panose="020B0709000202000203" pitchFamily="49" charset="0"/>
              </a:rPr>
              <a:t>dws</a:t>
            </a:r>
            <a:r>
              <a:rPr lang="en-GB" sz="2400" dirty="0" smtClean="0">
                <a:latin typeface="APL385 Unicode" panose="020B0709000202000203" pitchFamily="49" charset="0"/>
              </a:rPr>
              <a:t>:</a:t>
            </a:r>
          </a:p>
          <a:p>
            <a:pPr lvl="1"/>
            <a:r>
              <a:rPr lang="en-GB" sz="2400" dirty="0" smtClean="0"/>
              <a:t>Non-Windows		</a:t>
            </a:r>
            <a:r>
              <a:rPr lang="en-GB" sz="2400" dirty="0" smtClean="0">
                <a:latin typeface="APL385 Unicode" panose="020B0709000202000203" pitchFamily="49" charset="0"/>
              </a:rPr>
              <a:t>:.</a:t>
            </a:r>
            <a:r>
              <a:rPr lang="en-GB" sz="2400" dirty="0" err="1" smtClean="0">
                <a:latin typeface="APL385 Unicode" panose="020B0709000202000203" pitchFamily="49" charset="0"/>
              </a:rPr>
              <a:t>dws</a:t>
            </a:r>
            <a:r>
              <a:rPr lang="en-GB" sz="2400" dirty="0" smtClean="0">
                <a:latin typeface="APL385 Unicode" panose="020B0709000202000203" pitchFamily="49" charset="0"/>
              </a:rPr>
              <a:t>:.DWS</a:t>
            </a:r>
            <a:endParaRPr lang="en-GB" dirty="0" smtClean="0"/>
          </a:p>
          <a:p>
            <a:pPr marL="914400" lvl="2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143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864096"/>
          </a:xfrm>
        </p:spPr>
        <p:txBody>
          <a:bodyPr/>
          <a:lstStyle/>
          <a:p>
            <a:r>
              <a:rPr lang="en-GB" dirty="0" smtClean="0"/>
              <a:t>WSEXT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Be aware of interaction between WSEXT and WSPATH</a:t>
            </a:r>
            <a:endParaRPr lang="en-GB" sz="2400" dirty="0"/>
          </a:p>
          <a:p>
            <a:pPr lvl="1"/>
            <a:r>
              <a:rPr lang="en-GB" sz="2000" dirty="0" smtClean="0"/>
              <a:t>outer loop is elements of WSEXT</a:t>
            </a:r>
          </a:p>
          <a:p>
            <a:pPr lvl="1"/>
            <a:r>
              <a:rPr lang="en-GB" sz="2000" dirty="0"/>
              <a:t>i</a:t>
            </a:r>
            <a:r>
              <a:rPr lang="en-GB" sz="2000" dirty="0" smtClean="0"/>
              <a:t>nner loop is element of WSPATH</a:t>
            </a:r>
          </a:p>
          <a:p>
            <a:pPr lvl="1"/>
            <a:r>
              <a:rPr lang="en-GB" sz="2000" dirty="0" smtClean="0"/>
              <a:t>for all but </a:t>
            </a:r>
            <a:r>
              <a:rPr lang="en-GB" sz="2000" dirty="0" smtClean="0">
                <a:latin typeface="APL385 Unicode" panose="020B0709000202000203" pitchFamily="49" charset="0"/>
              </a:rPr>
              <a:t>)DROP</a:t>
            </a:r>
            <a:r>
              <a:rPr lang="en-GB" sz="2000" dirty="0" smtClean="0"/>
              <a:t>, the first hit is the one that is used</a:t>
            </a:r>
            <a:endParaRPr lang="en-GB" sz="2000" dirty="0"/>
          </a:p>
          <a:p>
            <a:pPr lvl="2"/>
            <a:r>
              <a:rPr lang="en-GB" sz="1600" dirty="0"/>
              <a:t>for </a:t>
            </a:r>
            <a:r>
              <a:rPr lang="en-GB" sz="1600" dirty="0" smtClean="0">
                <a:latin typeface="APL385 Unicode" panose="020B0709000202000203" pitchFamily="49" charset="0"/>
              </a:rPr>
              <a:t>)DROP</a:t>
            </a:r>
            <a:r>
              <a:rPr lang="en-GB" sz="1600" dirty="0" smtClean="0"/>
              <a:t> for multiple hits, all are displayed and nothing is deleted</a:t>
            </a:r>
          </a:p>
        </p:txBody>
      </p:sp>
    </p:spTree>
    <p:extLst>
      <p:ext uri="{BB962C8B-B14F-4D97-AF65-F5344CB8AC3E}">
        <p14:creationId xmlns:p14="http://schemas.microsoft.com/office/powerpoint/2010/main" val="334332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864096"/>
          </a:xfrm>
        </p:spPr>
        <p:txBody>
          <a:bodyPr/>
          <a:lstStyle/>
          <a:p>
            <a:r>
              <a:rPr lang="en-GB" dirty="0" smtClean="0"/>
              <a:t>WSEXT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APL385 Unicode" panose="020B0709000202000203" pitchFamily="49" charset="0"/>
              </a:rPr>
              <a:t>)WSID</a:t>
            </a:r>
            <a:r>
              <a:rPr lang="en-GB" sz="2400" dirty="0" smtClean="0"/>
              <a:t> always includes any file extension</a:t>
            </a:r>
          </a:p>
          <a:p>
            <a:r>
              <a:rPr lang="en-GB" sz="2400" dirty="0" smtClean="0"/>
              <a:t>On Windows all system commands that report workspace names will have at least one "." in each name</a:t>
            </a:r>
          </a:p>
          <a:p>
            <a:r>
              <a:rPr lang="en-GB" sz="2400" dirty="0" smtClean="0"/>
              <a:t>No changes have been made to </a:t>
            </a:r>
            <a:r>
              <a:rPr lang="en-GB" sz="2400" dirty="0" smtClean="0">
                <a:latin typeface="APL385 Unicode" panose="020B0709000202000203" pitchFamily="49" charset="0"/>
              </a:rPr>
              <a:t>⎕WSID</a:t>
            </a:r>
            <a:endParaRPr lang="en-GB" sz="24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80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 smtClean="0"/>
              <a:t>Shared pockets and </a:t>
            </a:r>
            <a:r>
              <a:rPr lang="en-GB" dirty="0" smtClean="0">
                <a:latin typeface="APL385 Unicode" panose="020B0709000202000203" pitchFamily="49" charset="0"/>
              </a:rPr>
              <a:t>127⌶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060849"/>
            <a:ext cx="8229600" cy="3960440"/>
          </a:xfrm>
        </p:spPr>
        <p:txBody>
          <a:bodyPr/>
          <a:lstStyle/>
          <a:p>
            <a:r>
              <a:rPr lang="en-GB" dirty="0" smtClean="0">
                <a:latin typeface="APL385 Unicode" panose="020B0709000202000203" pitchFamily="49" charset="0"/>
              </a:rPr>
              <a:t>127⌶</a:t>
            </a:r>
            <a:r>
              <a:rPr lang="en-GB" dirty="0"/>
              <a:t>: Overwrite Free </a:t>
            </a:r>
            <a:r>
              <a:rPr lang="en-GB" dirty="0" smtClean="0"/>
              <a:t>Pockets</a:t>
            </a:r>
          </a:p>
          <a:p>
            <a:pPr lvl="1"/>
            <a:r>
              <a:rPr lang="en-GB" dirty="0"/>
              <a:t>"</a:t>
            </a:r>
            <a:r>
              <a:rPr lang="en-GB" i="1" dirty="0"/>
              <a:t>It is the responsibility of the programmer to ensure that there are no USED pockets in the workspace that reference the data</a:t>
            </a:r>
            <a:r>
              <a:rPr lang="en-GB" i="1" dirty="0" smtClean="0"/>
              <a:t>.</a:t>
            </a:r>
            <a:r>
              <a:rPr lang="en-GB" dirty="0" smtClean="0"/>
              <a:t>"</a:t>
            </a:r>
            <a:endParaRPr lang="en-GB" dirty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What's this all about ?</a:t>
            </a:r>
          </a:p>
          <a:p>
            <a:pPr marL="457200" lvl="1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2154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854968"/>
          </a:xfrm>
        </p:spPr>
        <p:txBody>
          <a:bodyPr/>
          <a:lstStyle/>
          <a:p>
            <a:r>
              <a:rPr lang="en-GB" dirty="0" smtClean="0"/>
              <a:t>Shared pockets and </a:t>
            </a:r>
            <a:r>
              <a:rPr lang="en-GB" dirty="0" smtClean="0">
                <a:latin typeface="APL385 Unicode" panose="020B0709000202000203" pitchFamily="49" charset="0"/>
              </a:rPr>
              <a:t>127⌶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060849"/>
            <a:ext cx="8229600" cy="3960440"/>
          </a:xfrm>
        </p:spPr>
        <p:txBody>
          <a:bodyPr/>
          <a:lstStyle/>
          <a:p>
            <a:r>
              <a:rPr lang="en-GB" sz="2800" dirty="0" smtClean="0"/>
              <a:t>Will mention:</a:t>
            </a:r>
          </a:p>
          <a:p>
            <a:pPr lvl="1"/>
            <a:r>
              <a:rPr lang="en-GB" sz="2400" dirty="0" smtClean="0"/>
              <a:t>Pockets</a:t>
            </a:r>
            <a:endParaRPr lang="en-GB" sz="2400" dirty="0"/>
          </a:p>
          <a:p>
            <a:pPr lvl="1"/>
            <a:r>
              <a:rPr lang="en-GB" sz="2400" dirty="0" smtClean="0">
                <a:latin typeface="APL385 Unicode" panose="020B0709000202000203" pitchFamily="49" charset="0"/>
              </a:rPr>
              <a:t>⎕</a:t>
            </a:r>
            <a:r>
              <a:rPr lang="en-GB" sz="2400" dirty="0" err="1" smtClean="0">
                <a:latin typeface="APL385 Unicode" panose="020B0709000202000203" pitchFamily="49" charset="0"/>
              </a:rPr>
              <a:t>wa</a:t>
            </a:r>
            <a:r>
              <a:rPr lang="en-GB" sz="2400" dirty="0" smtClean="0">
                <a:latin typeface="APL385 Unicode" panose="020B0709000202000203" pitchFamily="49" charset="0"/>
              </a:rPr>
              <a:t>, 2000⌶, ⎕size, ⎕</a:t>
            </a:r>
            <a:r>
              <a:rPr lang="en-GB" sz="2400" dirty="0" err="1" smtClean="0">
                <a:latin typeface="APL385 Unicode" panose="020B0709000202000203" pitchFamily="49" charset="0"/>
              </a:rPr>
              <a:t>dm</a:t>
            </a:r>
            <a:r>
              <a:rPr lang="en-GB" sz="2400" dirty="0" smtClean="0">
                <a:latin typeface="APL385 Unicode" panose="020B0709000202000203" pitchFamily="49" charset="0"/>
              </a:rPr>
              <a:t>/⎕</a:t>
            </a:r>
            <a:r>
              <a:rPr lang="en-GB" sz="2400" dirty="0" err="1" smtClean="0">
                <a:latin typeface="APL385 Unicode" panose="020B0709000202000203" pitchFamily="49" charset="0"/>
              </a:rPr>
              <a:t>dmx</a:t>
            </a:r>
            <a:endParaRPr lang="en-GB" sz="2400" dirty="0" smtClean="0">
              <a:latin typeface="APL385 Unicode" panose="020B0709000202000203" pitchFamily="49" charset="0"/>
            </a:endParaRPr>
          </a:p>
          <a:p>
            <a:endParaRPr lang="en-GB" dirty="0" smtClean="0"/>
          </a:p>
          <a:p>
            <a:r>
              <a:rPr lang="en-GB" sz="2800" dirty="0" smtClean="0"/>
              <a:t>Won't mention:</a:t>
            </a:r>
          </a:p>
          <a:p>
            <a:pPr lvl="1"/>
            <a:r>
              <a:rPr lang="en-GB" sz="2400" dirty="0" smtClean="0"/>
              <a:t>Much of what is in a pocket, much of what is in a workspace (will not be documented)</a:t>
            </a:r>
          </a:p>
          <a:p>
            <a:pPr lvl="1"/>
            <a:r>
              <a:rPr lang="en-GB" sz="2400" dirty="0"/>
              <a:t>How memory is </a:t>
            </a:r>
            <a:r>
              <a:rPr lang="en-GB" sz="2400" dirty="0" smtClean="0"/>
              <a:t>managed (partially documented</a:t>
            </a:r>
            <a:r>
              <a:rPr lang="en-GB" sz="2400" dirty="0"/>
              <a:t>)</a:t>
            </a:r>
          </a:p>
          <a:p>
            <a:pPr lvl="1"/>
            <a:endParaRPr lang="en-GB" sz="2400" dirty="0" smtClean="0"/>
          </a:p>
          <a:p>
            <a:pPr marL="457200" lvl="1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42890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854968"/>
          </a:xfrm>
        </p:spPr>
        <p:txBody>
          <a:bodyPr/>
          <a:lstStyle/>
          <a:p>
            <a:r>
              <a:rPr lang="en-GB" dirty="0" smtClean="0"/>
              <a:t>Let's have some data !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403648" y="2804735"/>
            <a:ext cx="6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04W24W0W04100000W40000110W020000401000W000000000101000011W0011200010040040000W1W30000000000000400000000000001004W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92280" y="4118883"/>
            <a:ext cx="8640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2015-08-06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48414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9816"/>
            <a:ext cx="8229600" cy="854968"/>
          </a:xfrm>
        </p:spPr>
        <p:txBody>
          <a:bodyPr/>
          <a:lstStyle/>
          <a:p>
            <a:r>
              <a:rPr lang="en-GB" dirty="0" smtClean="0"/>
              <a:t>Isn't Key wonderful 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237931"/>
          </a:xfrm>
        </p:spPr>
        <p:txBody>
          <a:bodyPr/>
          <a:lstStyle/>
          <a:p>
            <a:pPr marL="0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	</a:t>
            </a:r>
            <a:r>
              <a:rPr lang="en-GB" sz="1600" dirty="0" smtClean="0">
                <a:latin typeface="APL385 Unicode" panose="020B0709000202000203" pitchFamily="49" charset="0"/>
              </a:rPr>
              <a:t>a←'04W24W0W04100000W40000110W020000401000W000000000101000011W0011200010040040000W1W30000000000000400000000000001004W'</a:t>
            </a:r>
          </a:p>
          <a:p>
            <a:pPr marL="0" indent="0">
              <a:buNone/>
            </a:pPr>
            <a:r>
              <a:rPr lang="en-GB" sz="1600" dirty="0" smtClean="0">
                <a:latin typeface="APL385 Unicode" panose="020B0709000202000203" pitchFamily="49" charset="0"/>
              </a:rPr>
              <a:t>      </a:t>
            </a:r>
            <a:r>
              <a:rPr lang="pl-PL" sz="1600" dirty="0" smtClean="0">
                <a:latin typeface="APL385 Unicode" panose="020B0709000202000203" pitchFamily="49" charset="0"/>
              </a:rPr>
              <a:t>{⍵[⍋⍵[;1];]}</a:t>
            </a:r>
            <a:r>
              <a:rPr lang="en-GB" sz="1600" dirty="0" smtClean="0">
                <a:latin typeface="APL385 Unicode" panose="020B0709000202000203" pitchFamily="49" charset="0"/>
              </a:rPr>
              <a:t>   </a:t>
            </a:r>
            <a:r>
              <a:rPr lang="pl-PL" sz="1600" dirty="0" smtClean="0">
                <a:latin typeface="APL385 Unicode" panose="020B0709000202000203" pitchFamily="49" charset="0"/>
              </a:rPr>
              <a:t>,∘≢⌸a</a:t>
            </a:r>
          </a:p>
          <a:p>
            <a:pPr marL="0" indent="0">
              <a:buNone/>
            </a:pPr>
            <a:r>
              <a:rPr lang="pl-PL" sz="1600" dirty="0" smtClean="0">
                <a:latin typeface="APL385 Unicode" panose="020B0709000202000203" pitchFamily="49" charset="0"/>
              </a:rPr>
              <a:t>0 77</a:t>
            </a:r>
          </a:p>
          <a:p>
            <a:pPr marL="0" indent="0">
              <a:buNone/>
            </a:pPr>
            <a:r>
              <a:rPr lang="pl-PL" sz="1600" dirty="0" smtClean="0">
                <a:latin typeface="APL385 Unicode" panose="020B0709000202000203" pitchFamily="49" charset="0"/>
              </a:rPr>
              <a:t>1 13</a:t>
            </a:r>
          </a:p>
          <a:p>
            <a:pPr marL="0" indent="0">
              <a:buNone/>
            </a:pPr>
            <a:r>
              <a:rPr lang="pl-PL" sz="1600" dirty="0" smtClean="0">
                <a:latin typeface="APL385 Unicode" panose="020B0709000202000203" pitchFamily="49" charset="0"/>
              </a:rPr>
              <a:t>2  3</a:t>
            </a:r>
          </a:p>
          <a:p>
            <a:pPr marL="0" indent="0">
              <a:buNone/>
            </a:pPr>
            <a:r>
              <a:rPr lang="pl-PL" sz="1600" dirty="0" smtClean="0">
                <a:latin typeface="APL385 Unicode" panose="020B0709000202000203" pitchFamily="49" charset="0"/>
              </a:rPr>
              <a:t>3  1</a:t>
            </a:r>
          </a:p>
          <a:p>
            <a:pPr marL="0" indent="0">
              <a:buNone/>
            </a:pPr>
            <a:r>
              <a:rPr lang="pl-PL" sz="1600" dirty="0" smtClean="0">
                <a:latin typeface="APL385 Unicode" panose="020B0709000202000203" pitchFamily="49" charset="0"/>
              </a:rPr>
              <a:t>4  9</a:t>
            </a:r>
          </a:p>
          <a:p>
            <a:pPr marL="0" indent="0">
              <a:buNone/>
            </a:pPr>
            <a:r>
              <a:rPr lang="pl-PL" sz="1600" dirty="0" smtClean="0">
                <a:latin typeface="APL385 Unicode" panose="020B0709000202000203" pitchFamily="49" charset="0"/>
              </a:rPr>
              <a:t>W 10</a:t>
            </a:r>
            <a:endParaRPr lang="en-GB" sz="16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en-GB" sz="1800" dirty="0" smtClean="0">
              <a:latin typeface="APL385 Unicode" panose="020B0709000202000203" pitchFamily="49" charset="0"/>
            </a:endParaRPr>
          </a:p>
          <a:p>
            <a:r>
              <a:rPr lang="en-GB" sz="1800" dirty="0" smtClean="0"/>
              <a:t>(</a:t>
            </a:r>
            <a:r>
              <a:rPr lang="pl-PL" sz="1800" dirty="0" smtClean="0">
                <a:latin typeface="APL385 Unicode" panose="020B0709000202000203" pitchFamily="49" charset="0"/>
              </a:rPr>
              <a:t>,</a:t>
            </a:r>
            <a:r>
              <a:rPr lang="pl-PL" sz="1800" dirty="0">
                <a:latin typeface="APL385 Unicode" panose="020B0709000202000203" pitchFamily="49" charset="0"/>
              </a:rPr>
              <a:t>∘≢⌸</a:t>
            </a:r>
            <a:r>
              <a:rPr lang="pl-PL" sz="1800" dirty="0" smtClean="0">
                <a:latin typeface="APL385 Unicode" panose="020B0709000202000203" pitchFamily="49" charset="0"/>
              </a:rPr>
              <a:t>a</a:t>
            </a:r>
            <a:r>
              <a:rPr lang="en-GB" sz="1800" dirty="0" smtClean="0"/>
              <a:t> can be written as </a:t>
            </a:r>
            <a:r>
              <a:rPr lang="en-GB" sz="1800" dirty="0" smtClean="0">
                <a:latin typeface="APL385 Unicode" panose="020B0709000202000203" pitchFamily="49" charset="0"/>
              </a:rPr>
              <a:t>{⍺,≢⍵}⌸a</a:t>
            </a:r>
            <a:r>
              <a:rPr lang="en-GB" sz="1800" dirty="0" smtClean="0"/>
              <a:t>)</a:t>
            </a:r>
          </a:p>
          <a:p>
            <a:endParaRPr lang="en-GB" sz="1800" dirty="0" smtClean="0"/>
          </a:p>
          <a:p>
            <a:r>
              <a:rPr lang="en-GB" sz="1800" dirty="0" smtClean="0"/>
              <a:t>For England supporters: isn't that a wonderful thing to behold ?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208436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Synopsis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755575" y="1628800"/>
            <a:ext cx="7632849" cy="4537099"/>
          </a:xfrm>
        </p:spPr>
        <p:txBody>
          <a:bodyPr/>
          <a:lstStyle/>
          <a:p>
            <a:r>
              <a:rPr lang="en-GB" sz="2400" dirty="0" smtClean="0"/>
              <a:t>We should have said ..</a:t>
            </a:r>
          </a:p>
          <a:p>
            <a:pPr lvl="1"/>
            <a:r>
              <a:rPr lang="en-GB" sz="2000" dirty="0" smtClean="0"/>
              <a:t>Miscellaneous notes from earlier presentations</a:t>
            </a:r>
          </a:p>
          <a:p>
            <a:r>
              <a:rPr lang="en-GB" sz="2400" dirty="0" smtClean="0"/>
              <a:t>I'd like to point out ..</a:t>
            </a:r>
          </a:p>
          <a:p>
            <a:pPr lvl="1"/>
            <a:r>
              <a:rPr lang="en-GB" sz="2000" dirty="0" smtClean="0"/>
              <a:t>Some small but important/interesting things</a:t>
            </a:r>
          </a:p>
          <a:p>
            <a:r>
              <a:rPr lang="en-GB" sz="2400" dirty="0" smtClean="0"/>
              <a:t>A regular favourite ..</a:t>
            </a:r>
          </a:p>
          <a:p>
            <a:pPr lvl="1"/>
            <a:r>
              <a:rPr lang="en-GB" sz="2000" dirty="0" smtClean="0"/>
              <a:t>Editor and Tracer</a:t>
            </a:r>
          </a:p>
          <a:p>
            <a:r>
              <a:rPr lang="en-GB" sz="2400" dirty="0" smtClean="0"/>
              <a:t>What's in a (workspace) name ..</a:t>
            </a:r>
          </a:p>
          <a:p>
            <a:pPr lvl="1"/>
            <a:r>
              <a:rPr lang="en-GB" sz="2000" dirty="0" smtClean="0"/>
              <a:t>Well, it's obvious, </a:t>
            </a:r>
            <a:r>
              <a:rPr lang="en-GB" sz="2000" dirty="0" err="1" smtClean="0"/>
              <a:t>innit</a:t>
            </a:r>
            <a:r>
              <a:rPr lang="en-GB" sz="2000" dirty="0" smtClean="0"/>
              <a:t> ?</a:t>
            </a:r>
          </a:p>
          <a:p>
            <a:r>
              <a:rPr lang="en-GB" sz="2400" dirty="0" smtClean="0"/>
              <a:t>What does that mean ..</a:t>
            </a:r>
          </a:p>
          <a:p>
            <a:pPr lvl="1"/>
            <a:r>
              <a:rPr lang="en-GB" sz="2000" dirty="0" smtClean="0"/>
              <a:t>A small comment hides a wealth of interest ..</a:t>
            </a:r>
          </a:p>
          <a:p>
            <a:r>
              <a:rPr lang="en-GB" sz="2400" dirty="0" smtClean="0"/>
              <a:t>That’s All Folks</a:t>
            </a:r>
          </a:p>
          <a:p>
            <a:endParaRPr lang="en-GB" sz="2400" dirty="0" smtClean="0"/>
          </a:p>
          <a:p>
            <a:pPr lvl="1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8235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535" y="692696"/>
            <a:ext cx="8229600" cy="926976"/>
          </a:xfrm>
        </p:spPr>
        <p:txBody>
          <a:bodyPr/>
          <a:lstStyle/>
          <a:p>
            <a:r>
              <a:rPr lang="en-GB" dirty="0" smtClean="0"/>
              <a:t>What is a Workspace ?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979712" y="1988840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 lot of pockets, a </a:t>
            </a:r>
            <a:r>
              <a:rPr lang="en-GB" u="sng" dirty="0" smtClean="0"/>
              <a:t>lot</a:t>
            </a:r>
            <a:r>
              <a:rPr lang="en-GB" dirty="0" smtClean="0"/>
              <a:t> of pointers</a:t>
            </a:r>
            <a:endParaRPr lang="en-GB" dirty="0"/>
          </a:p>
        </p:txBody>
      </p:sp>
      <p:grpSp>
        <p:nvGrpSpPr>
          <p:cNvPr id="56" name="Group 55"/>
          <p:cNvGrpSpPr/>
          <p:nvPr/>
        </p:nvGrpSpPr>
        <p:grpSpPr>
          <a:xfrm>
            <a:off x="1331640" y="2852936"/>
            <a:ext cx="6840760" cy="2016224"/>
            <a:chOff x="1331640" y="2564904"/>
            <a:chExt cx="6840760" cy="2016224"/>
          </a:xfrm>
        </p:grpSpPr>
        <p:sp>
          <p:nvSpPr>
            <p:cNvPr id="55" name="Rectangle 54"/>
            <p:cNvSpPr/>
            <p:nvPr/>
          </p:nvSpPr>
          <p:spPr bwMode="auto">
            <a:xfrm>
              <a:off x="1331640" y="2564904"/>
              <a:ext cx="6840760" cy="201622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556540" y="2708920"/>
              <a:ext cx="648072" cy="25391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 smtClean="0"/>
                <a:t>Symbol</a:t>
              </a:r>
              <a:endParaRPr lang="en-GB" sz="105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55052" y="3429000"/>
              <a:ext cx="648072" cy="25391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 smtClean="0"/>
                <a:t>Class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25536" y="2708920"/>
              <a:ext cx="882744" cy="25391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 smtClean="0"/>
                <a:t>Free space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58248" y="4149080"/>
              <a:ext cx="821764" cy="25391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 smtClean="0"/>
                <a:t>DMX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92180" y="2708920"/>
              <a:ext cx="612068" cy="253916"/>
            </a:xfrm>
            <a:prstGeom prst="rect">
              <a:avLst/>
            </a:prstGeom>
            <a:noFill/>
            <a:ln w="12700">
              <a:solidFill>
                <a:schemeClr val="tx2">
                  <a:lumMod val="50000"/>
                  <a:lumOff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 smtClean="0">
                  <a:solidFill>
                    <a:schemeClr val="tx2">
                      <a:lumMod val="50000"/>
                      <a:lumOff val="50000"/>
                    </a:schemeClr>
                  </a:solidFill>
                </a:rPr>
                <a:t>Others</a:t>
              </a:r>
              <a:endParaRPr lang="en-GB" sz="1050" dirty="0">
                <a:solidFill>
                  <a:schemeClr val="tx2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677464" y="2708920"/>
              <a:ext cx="648072" cy="25391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 smtClean="0"/>
                <a:t>Symbol</a:t>
              </a:r>
              <a:endParaRPr lang="en-GB" sz="105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204612" y="2708920"/>
              <a:ext cx="468052" cy="25391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 smtClean="0"/>
                <a:t>Data</a:t>
              </a:r>
              <a:endParaRPr lang="en-GB" sz="105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211960" y="2708920"/>
              <a:ext cx="468052" cy="25391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 smtClean="0"/>
                <a:t>Data</a:t>
              </a:r>
              <a:endParaRPr lang="en-GB" sz="105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680012" y="2708920"/>
              <a:ext cx="900100" cy="25391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 smtClean="0"/>
                <a:t>Data</a:t>
              </a:r>
              <a:endParaRPr lang="en-GB" sz="105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814924" y="2708920"/>
              <a:ext cx="882744" cy="25391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 smtClean="0"/>
                <a:t>Free space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580112" y="2708920"/>
              <a:ext cx="612068" cy="253916"/>
            </a:xfrm>
            <a:prstGeom prst="rect">
              <a:avLst/>
            </a:prstGeom>
            <a:noFill/>
            <a:ln w="12700">
              <a:solidFill>
                <a:schemeClr val="tx2">
                  <a:lumMod val="50000"/>
                  <a:lumOff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 smtClean="0">
                  <a:solidFill>
                    <a:schemeClr val="tx2">
                      <a:lumMod val="50000"/>
                      <a:lumOff val="50000"/>
                    </a:schemeClr>
                  </a:solidFill>
                </a:rPr>
                <a:t>Others</a:t>
              </a:r>
              <a:endParaRPr lang="en-GB" sz="1050" dirty="0">
                <a:solidFill>
                  <a:schemeClr val="tx2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697668" y="2708920"/>
              <a:ext cx="28803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dirty="0" smtClean="0"/>
                <a:t>..</a:t>
              </a:r>
              <a:endParaRPr lang="en-GB" sz="105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204612" y="3429000"/>
              <a:ext cx="648072" cy="25391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 smtClean="0"/>
                <a:t>Symbol</a:t>
              </a:r>
              <a:endParaRPr lang="en-GB" sz="105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852684" y="3429000"/>
              <a:ext cx="648072" cy="25391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 smtClean="0"/>
                <a:t>Symbol</a:t>
              </a:r>
              <a:endParaRPr lang="en-GB" sz="105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500756" y="3429000"/>
              <a:ext cx="1629306" cy="25391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 smtClean="0"/>
                <a:t>Free space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130062" y="3429000"/>
              <a:ext cx="1962218" cy="25391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 smtClean="0"/>
                <a:t>Function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103406" y="3429000"/>
              <a:ext cx="612068" cy="253916"/>
            </a:xfrm>
            <a:prstGeom prst="rect">
              <a:avLst/>
            </a:prstGeom>
            <a:noFill/>
            <a:ln w="12700">
              <a:solidFill>
                <a:schemeClr val="tx2">
                  <a:lumMod val="50000"/>
                  <a:lumOff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50" dirty="0" smtClean="0">
                  <a:solidFill>
                    <a:schemeClr val="tx2">
                      <a:lumMod val="50000"/>
                      <a:lumOff val="50000"/>
                    </a:schemeClr>
                  </a:solidFill>
                </a:rPr>
                <a:t>Others</a:t>
              </a:r>
              <a:endParaRPr lang="en-GB" sz="1050" dirty="0">
                <a:solidFill>
                  <a:schemeClr val="tx2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715474" y="3430344"/>
              <a:ext cx="28803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dirty="0" smtClean="0"/>
                <a:t>..</a:t>
              </a:r>
              <a:endParaRPr lang="en-GB" sz="1050" dirty="0"/>
            </a:p>
          </p:txBody>
        </p:sp>
        <p:cxnSp>
          <p:nvCxnSpPr>
            <p:cNvPr id="42" name="Straight Arrow Connector 41"/>
            <p:cNvCxnSpPr>
              <a:endCxn id="21" idx="2"/>
            </p:cNvCxnSpPr>
            <p:nvPr/>
          </p:nvCxnSpPr>
          <p:spPr bwMode="auto">
            <a:xfrm flipV="1">
              <a:off x="5886146" y="2962836"/>
              <a:ext cx="0" cy="4661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 flipH="1" flipV="1">
              <a:off x="5303314" y="2962836"/>
              <a:ext cx="348806" cy="4661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8" name="Straight Arrow Connector 47"/>
            <p:cNvCxnSpPr>
              <a:endCxn id="18" idx="2"/>
            </p:cNvCxnSpPr>
            <p:nvPr/>
          </p:nvCxnSpPr>
          <p:spPr bwMode="auto">
            <a:xfrm flipH="1" flipV="1">
              <a:off x="4445986" y="2962836"/>
              <a:ext cx="857328" cy="4675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0" name="Straight Arrow Connector 49"/>
            <p:cNvCxnSpPr>
              <a:stCxn id="16" idx="2"/>
              <a:endCxn id="26" idx="0"/>
            </p:cNvCxnSpPr>
            <p:nvPr/>
          </p:nvCxnSpPr>
          <p:spPr bwMode="auto">
            <a:xfrm>
              <a:off x="3001500" y="2962836"/>
              <a:ext cx="3109671" cy="4661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2" name="Straight Arrow Connector 51"/>
            <p:cNvCxnSpPr>
              <a:endCxn id="16" idx="2"/>
            </p:cNvCxnSpPr>
            <p:nvPr/>
          </p:nvCxnSpPr>
          <p:spPr bwMode="auto">
            <a:xfrm flipV="1">
              <a:off x="1763688" y="2962836"/>
              <a:ext cx="1237812" cy="4661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4" name="Straight Arrow Connector 53"/>
            <p:cNvCxnSpPr>
              <a:stCxn id="9" idx="2"/>
            </p:cNvCxnSpPr>
            <p:nvPr/>
          </p:nvCxnSpPr>
          <p:spPr bwMode="auto">
            <a:xfrm>
              <a:off x="1880576" y="2962836"/>
              <a:ext cx="99136" cy="4661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9810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 smtClean="0"/>
              <a:t>Data Pocket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539552" y="2492896"/>
            <a:ext cx="8136904" cy="1584176"/>
            <a:chOff x="539552" y="1983656"/>
            <a:chExt cx="8136904" cy="1584176"/>
          </a:xfrm>
        </p:grpSpPr>
        <p:sp>
          <p:nvSpPr>
            <p:cNvPr id="8" name="Rectangle 7"/>
            <p:cNvSpPr/>
            <p:nvPr/>
          </p:nvSpPr>
          <p:spPr>
            <a:xfrm>
              <a:off x="539552" y="1983656"/>
              <a:ext cx="8136904" cy="15841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355976" y="1983656"/>
              <a:ext cx="424847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dirty="0">
                  <a:latin typeface="APL385 Unicode" panose="020B0709000202000203" pitchFamily="49" charset="0"/>
                </a:rPr>
                <a:t>Data:</a:t>
              </a:r>
            </a:p>
            <a:p>
              <a:r>
                <a:rPr lang="en-GB" sz="1800" dirty="0">
                  <a:latin typeface="APL385 Unicode" panose="020B0709000202000203" pitchFamily="49" charset="0"/>
                </a:rPr>
                <a:t>04W24W0W04100000W40000110W020000401000W000000000101000011W0011200010040040000W1W30000000000000400000000000001004W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55576" y="1983656"/>
              <a:ext cx="1204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Other meta data </a:t>
              </a:r>
              <a:endPara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23728" y="1983656"/>
              <a:ext cx="21560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/>
                <a:t>Type: Character</a:t>
              </a:r>
            </a:p>
            <a:p>
              <a:r>
                <a:rPr lang="en-GB" sz="2000" dirty="0" smtClean="0"/>
                <a:t>Rank: 1</a:t>
              </a:r>
            </a:p>
            <a:p>
              <a:r>
                <a:rPr lang="en-GB" sz="2000" dirty="0" smtClean="0"/>
                <a:t>Length:  113</a:t>
              </a:r>
              <a:endParaRPr lang="en-GB" sz="2000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275856" y="170080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Data Pocket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223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782960"/>
          </a:xfrm>
        </p:spPr>
        <p:txBody>
          <a:bodyPr/>
          <a:lstStyle/>
          <a:p>
            <a:r>
              <a:rPr lang="en-GB" dirty="0" smtClean="0"/>
              <a:t>A Simple Variable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01056" y="1700808"/>
            <a:ext cx="363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APL385 Unicode" panose="020B0709000202000203" pitchFamily="49" charset="0"/>
              </a:rPr>
              <a:t>Innings←'04W24W..'</a:t>
            </a:r>
            <a:endParaRPr lang="en-GB" dirty="0">
              <a:latin typeface="APL385 Unicode" panose="020B0709000202000203" pitchFamily="49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687760" y="2636912"/>
            <a:ext cx="3740224" cy="1152128"/>
            <a:chOff x="615752" y="2492896"/>
            <a:chExt cx="3740224" cy="1152128"/>
          </a:xfrm>
        </p:grpSpPr>
        <p:sp>
          <p:nvSpPr>
            <p:cNvPr id="24" name="Rectangle 23"/>
            <p:cNvSpPr/>
            <p:nvPr/>
          </p:nvSpPr>
          <p:spPr>
            <a:xfrm>
              <a:off x="615752" y="2492896"/>
              <a:ext cx="3740224" cy="11521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55576" y="2492896"/>
              <a:ext cx="1204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Other meta data </a:t>
              </a:r>
              <a:endPara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123728" y="2492896"/>
              <a:ext cx="21560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/>
                <a:t>Type: Symbol</a:t>
              </a:r>
            </a:p>
            <a:p>
              <a:r>
                <a:rPr lang="en-GB" sz="2000" dirty="0" smtClean="0"/>
                <a:t>Name: Innings</a:t>
              </a:r>
            </a:p>
            <a:p>
              <a:r>
                <a:rPr lang="en-GB" sz="2000" dirty="0" smtClean="0"/>
                <a:t>Value:</a:t>
              </a:r>
              <a:endParaRPr lang="en-GB" sz="20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14120" y="4653136"/>
            <a:ext cx="8136904" cy="1584176"/>
            <a:chOff x="539552" y="1983656"/>
            <a:chExt cx="8136904" cy="1584176"/>
          </a:xfrm>
        </p:grpSpPr>
        <p:sp>
          <p:nvSpPr>
            <p:cNvPr id="31" name="Rectangle 30"/>
            <p:cNvSpPr/>
            <p:nvPr/>
          </p:nvSpPr>
          <p:spPr>
            <a:xfrm>
              <a:off x="539552" y="1983656"/>
              <a:ext cx="8136904" cy="15841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355976" y="1983656"/>
              <a:ext cx="424847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800" dirty="0">
                  <a:latin typeface="APL385 Unicode" panose="020B0709000202000203" pitchFamily="49" charset="0"/>
                </a:rPr>
                <a:t>Data:</a:t>
              </a:r>
            </a:p>
            <a:p>
              <a:r>
                <a:rPr lang="en-GB" sz="1800" dirty="0">
                  <a:latin typeface="APL385 Unicode" panose="020B0709000202000203" pitchFamily="49" charset="0"/>
                </a:rPr>
                <a:t>04W24W0W04100000W40000110W020000401000W000000000101000011W0011200010040040000W1W30000000000000400000000000001004W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55576" y="1983656"/>
              <a:ext cx="1204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Other meta data </a:t>
              </a:r>
              <a:endPara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123728" y="1983656"/>
              <a:ext cx="21560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/>
                <a:t>Type: Character</a:t>
              </a:r>
            </a:p>
            <a:p>
              <a:r>
                <a:rPr lang="en-GB" sz="2000" dirty="0" smtClean="0"/>
                <a:t>Rank: 1</a:t>
              </a:r>
            </a:p>
            <a:p>
              <a:r>
                <a:rPr lang="en-GB" sz="2000" dirty="0" smtClean="0"/>
                <a:t>Length:  113</a:t>
              </a:r>
              <a:endParaRPr lang="en-GB" sz="2000" dirty="0"/>
            </a:p>
          </p:txBody>
        </p:sp>
      </p:grpSp>
      <p:cxnSp>
        <p:nvCxnSpPr>
          <p:cNvPr id="35" name="Straight Arrow Connector 34"/>
          <p:cNvCxnSpPr>
            <a:endCxn id="33" idx="0"/>
          </p:cNvCxnSpPr>
          <p:nvPr/>
        </p:nvCxnSpPr>
        <p:spPr bwMode="auto">
          <a:xfrm flipH="1">
            <a:off x="1432444" y="3501008"/>
            <a:ext cx="1715104" cy="115212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3355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782960"/>
          </a:xfrm>
        </p:spPr>
        <p:txBody>
          <a:bodyPr/>
          <a:lstStyle/>
          <a:p>
            <a:r>
              <a:rPr lang="en-GB" dirty="0" smtClean="0"/>
              <a:t>A Nested Variable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01056" y="1700808"/>
            <a:ext cx="4286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APL385 Unicode" panose="020B0709000202000203" pitchFamily="49" charset="0"/>
              </a:rPr>
              <a:t>Innings2←⊂'04W24W..'</a:t>
            </a:r>
            <a:endParaRPr lang="en-GB" dirty="0">
              <a:latin typeface="APL385 Unicode" panose="020B0709000202000203" pitchFamily="49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687760" y="2636912"/>
            <a:ext cx="3740224" cy="1152128"/>
            <a:chOff x="615752" y="2492896"/>
            <a:chExt cx="3740224" cy="1152128"/>
          </a:xfrm>
        </p:grpSpPr>
        <p:sp>
          <p:nvSpPr>
            <p:cNvPr id="24" name="Rectangle 23"/>
            <p:cNvSpPr/>
            <p:nvPr/>
          </p:nvSpPr>
          <p:spPr>
            <a:xfrm>
              <a:off x="615752" y="2492896"/>
              <a:ext cx="3740224" cy="11521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55576" y="2492896"/>
              <a:ext cx="1204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Other meta data </a:t>
              </a:r>
              <a:endPara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123728" y="2492896"/>
              <a:ext cx="21560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/>
                <a:t>Type: Symbol</a:t>
              </a:r>
            </a:p>
            <a:p>
              <a:r>
                <a:rPr lang="en-GB" sz="2000" dirty="0" smtClean="0"/>
                <a:t>Name: Innings2</a:t>
              </a:r>
            </a:p>
            <a:p>
              <a:r>
                <a:rPr lang="en-GB" sz="2000" dirty="0" smtClean="0"/>
                <a:t>Value:</a:t>
              </a:r>
              <a:endParaRPr lang="en-GB" sz="20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810005" y="4982639"/>
            <a:ext cx="5135789" cy="1152128"/>
            <a:chOff x="1115992" y="2415704"/>
            <a:chExt cx="5089572" cy="1152128"/>
          </a:xfrm>
        </p:grpSpPr>
        <p:sp>
          <p:nvSpPr>
            <p:cNvPr id="15" name="Rectangle 14"/>
            <p:cNvSpPr/>
            <p:nvPr/>
          </p:nvSpPr>
          <p:spPr>
            <a:xfrm>
              <a:off x="1115992" y="2415704"/>
              <a:ext cx="5089572" cy="11521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304095" y="2461456"/>
              <a:ext cx="290146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 smtClean="0">
                  <a:latin typeface="APL385 Unicode" panose="020B0709000202000203" pitchFamily="49" charset="0"/>
                </a:rPr>
                <a:t>Data:</a:t>
              </a:r>
            </a:p>
            <a:p>
              <a:r>
                <a:rPr lang="en-GB" sz="1200" dirty="0" smtClean="0">
                  <a:latin typeface="APL385 Unicode" panose="020B0709000202000203" pitchFamily="49" charset="0"/>
                </a:rPr>
                <a:t>04W24W0W04100000W40000110W020000401000W000000000101000011W0011200010040040000W1W30000000000000400000000000001004W</a:t>
              </a:r>
              <a:endParaRPr lang="en-GB" sz="1200" dirty="0">
                <a:latin typeface="APL385 Unicode" panose="020B0709000202000203" pitchFamily="49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163295" y="2511398"/>
              <a:ext cx="9276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Other </a:t>
              </a:r>
            </a:p>
            <a:p>
              <a:pPr algn="ctr"/>
              <a:r>
                <a:rPr lang="en-GB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meta data </a:t>
              </a:r>
              <a:endPara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123728" y="2469007"/>
              <a:ext cx="12753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 smtClean="0"/>
                <a:t>Type: Character</a:t>
              </a:r>
            </a:p>
            <a:p>
              <a:r>
                <a:rPr lang="en-GB" sz="1200" dirty="0" smtClean="0"/>
                <a:t>Rank: 1</a:t>
              </a:r>
            </a:p>
            <a:p>
              <a:r>
                <a:rPr lang="en-GB" sz="1200" dirty="0" smtClean="0"/>
                <a:t>Length:  113</a:t>
              </a:r>
              <a:endParaRPr lang="en-GB" sz="1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955958" y="3287803"/>
            <a:ext cx="3806650" cy="1025977"/>
            <a:chOff x="4955958" y="3287803"/>
            <a:chExt cx="3806650" cy="1025977"/>
          </a:xfrm>
        </p:grpSpPr>
        <p:sp>
          <p:nvSpPr>
            <p:cNvPr id="22" name="Rectangle 21"/>
            <p:cNvSpPr/>
            <p:nvPr/>
          </p:nvSpPr>
          <p:spPr>
            <a:xfrm>
              <a:off x="4955958" y="3287803"/>
              <a:ext cx="3806650" cy="10259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458355" y="3338223"/>
              <a:ext cx="10266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latin typeface="APL385 Unicode" panose="020B0709000202000203" pitchFamily="49" charset="0"/>
                </a:rPr>
                <a:t>Data: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955958" y="3339127"/>
              <a:ext cx="9464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Other </a:t>
              </a:r>
            </a:p>
            <a:p>
              <a:pPr algn="ctr"/>
              <a:r>
                <a:rPr lang="en-GB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meta data </a:t>
              </a:r>
              <a:endPara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905300" y="3339127"/>
              <a:ext cx="139816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Type: Pointer</a:t>
              </a:r>
            </a:p>
            <a:p>
              <a:r>
                <a:rPr lang="en-GB" sz="1600" dirty="0" smtClean="0"/>
                <a:t>Rank: 0</a:t>
              </a:r>
            </a:p>
            <a:p>
              <a:r>
                <a:rPr lang="en-GB" sz="1600" dirty="0" smtClean="0"/>
                <a:t>Length: -</a:t>
              </a:r>
              <a:endParaRPr lang="en-GB" sz="1600" dirty="0"/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7805180" y="3866565"/>
              <a:ext cx="72008" cy="138499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endParaRPr>
            </a:p>
          </p:txBody>
        </p:sp>
      </p:grpSp>
      <p:cxnSp>
        <p:nvCxnSpPr>
          <p:cNvPr id="35" name="Straight Arrow Connector 34"/>
          <p:cNvCxnSpPr/>
          <p:nvPr/>
        </p:nvCxnSpPr>
        <p:spPr bwMode="auto">
          <a:xfrm flipH="1">
            <a:off x="4211960" y="3926205"/>
            <a:ext cx="3616989" cy="105643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3131840" y="3507500"/>
            <a:ext cx="1824118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2415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782960"/>
          </a:xfrm>
        </p:spPr>
        <p:txBody>
          <a:bodyPr/>
          <a:lstStyle/>
          <a:p>
            <a:r>
              <a:rPr lang="en-GB" dirty="0" smtClean="0"/>
              <a:t>Sharing Pockets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26519" y="1599183"/>
            <a:ext cx="5294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APL385 Unicode" panose="020B0709000202000203" pitchFamily="49" charset="0"/>
              </a:rPr>
              <a:t>WorthRepeating←5 2⍴⊂Innings</a:t>
            </a:r>
            <a:endParaRPr lang="en-GB" dirty="0">
              <a:latin typeface="APL385 Unicode" panose="020B0709000202000203" pitchFamily="49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3811926" y="5085184"/>
            <a:ext cx="5135789" cy="1152128"/>
            <a:chOff x="1115992" y="2415704"/>
            <a:chExt cx="5089572" cy="1152128"/>
          </a:xfrm>
        </p:grpSpPr>
        <p:sp>
          <p:nvSpPr>
            <p:cNvPr id="19" name="Rectangle 18"/>
            <p:cNvSpPr/>
            <p:nvPr/>
          </p:nvSpPr>
          <p:spPr>
            <a:xfrm>
              <a:off x="1115992" y="2415704"/>
              <a:ext cx="5089572" cy="11521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304095" y="2461456"/>
              <a:ext cx="290146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 smtClean="0">
                  <a:latin typeface="APL385 Unicode" panose="020B0709000202000203" pitchFamily="49" charset="0"/>
                </a:rPr>
                <a:t>Data:</a:t>
              </a:r>
            </a:p>
            <a:p>
              <a:r>
                <a:rPr lang="en-GB" sz="1200" dirty="0" smtClean="0">
                  <a:latin typeface="APL385 Unicode" panose="020B0709000202000203" pitchFamily="49" charset="0"/>
                </a:rPr>
                <a:t>04W24W0W04100000W40000110W020000401000W000000000101000011W0011200010040040000W1W30000000000000400000000000001004W</a:t>
              </a:r>
              <a:endParaRPr lang="en-GB" sz="1200" dirty="0">
                <a:latin typeface="APL385 Unicode" panose="020B0709000202000203" pitchFamily="49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163295" y="2511398"/>
              <a:ext cx="9276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Other </a:t>
              </a:r>
            </a:p>
            <a:p>
              <a:pPr algn="ctr"/>
              <a:r>
                <a:rPr lang="en-GB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meta data </a:t>
              </a:r>
              <a:endPara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23728" y="2469007"/>
              <a:ext cx="12753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 smtClean="0"/>
                <a:t>Type: Character</a:t>
              </a:r>
            </a:p>
            <a:p>
              <a:r>
                <a:rPr lang="en-GB" sz="1200" dirty="0" smtClean="0"/>
                <a:t>Rank: 1</a:t>
              </a:r>
            </a:p>
            <a:p>
              <a:r>
                <a:rPr lang="en-GB" sz="1200" dirty="0" smtClean="0"/>
                <a:t>Length:  113</a:t>
              </a:r>
              <a:endParaRPr lang="en-GB" sz="12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04587" y="5208004"/>
            <a:ext cx="2456225" cy="906487"/>
            <a:chOff x="449704" y="1983656"/>
            <a:chExt cx="2648232" cy="906487"/>
          </a:xfrm>
        </p:grpSpPr>
        <p:sp>
          <p:nvSpPr>
            <p:cNvPr id="26" name="Rectangle 25"/>
            <p:cNvSpPr/>
            <p:nvPr/>
          </p:nvSpPr>
          <p:spPr>
            <a:xfrm>
              <a:off x="449704" y="1983656"/>
              <a:ext cx="2648232" cy="90648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21712" y="2199680"/>
              <a:ext cx="1204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Other</a:t>
              </a:r>
            </a:p>
            <a:p>
              <a:pPr algn="ctr"/>
              <a:r>
                <a:rPr lang="en-GB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meta data </a:t>
              </a:r>
              <a:endParaRPr lang="en-GB" sz="10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745848" y="2127672"/>
              <a:ext cx="122413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 smtClean="0"/>
                <a:t>Type: Symbol</a:t>
              </a:r>
            </a:p>
            <a:p>
              <a:r>
                <a:rPr lang="en-GB" sz="1000" dirty="0" smtClean="0"/>
                <a:t>Name: Innings</a:t>
              </a:r>
            </a:p>
            <a:p>
              <a:r>
                <a:rPr lang="en-GB" sz="1000" dirty="0" smtClean="0"/>
                <a:t>Value:</a:t>
              </a:r>
              <a:endParaRPr lang="en-GB" sz="1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937820" y="2426115"/>
            <a:ext cx="3418156" cy="858869"/>
            <a:chOff x="449704" y="2031274"/>
            <a:chExt cx="3685359" cy="858869"/>
          </a:xfrm>
        </p:grpSpPr>
        <p:sp>
          <p:nvSpPr>
            <p:cNvPr id="42" name="Rectangle 41"/>
            <p:cNvSpPr/>
            <p:nvPr/>
          </p:nvSpPr>
          <p:spPr>
            <a:xfrm>
              <a:off x="449704" y="2031274"/>
              <a:ext cx="3530085" cy="85886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49704" y="2127672"/>
              <a:ext cx="12009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Other </a:t>
              </a:r>
            </a:p>
            <a:p>
              <a:pPr algn="ctr"/>
              <a:r>
                <a:rPr lang="en-GB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m</a:t>
              </a:r>
              <a:r>
                <a:rPr lang="en-GB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eta data </a:t>
              </a:r>
              <a:endParaRPr lang="en-GB" sz="10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552543" y="2031274"/>
              <a:ext cx="258252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Type: Symbol</a:t>
              </a:r>
            </a:p>
            <a:p>
              <a:r>
                <a:rPr lang="en-GB" sz="1600" dirty="0" err="1" smtClean="0"/>
                <a:t>Name:WorthRepeating</a:t>
              </a:r>
              <a:endParaRPr lang="en-GB" sz="1600" dirty="0" smtClean="0"/>
            </a:p>
            <a:p>
              <a:r>
                <a:rPr lang="en-GB" sz="1600" dirty="0" smtClean="0"/>
                <a:t>Value:</a:t>
              </a:r>
              <a:endParaRPr lang="en-GB" sz="1600" dirty="0"/>
            </a:p>
          </p:txBody>
        </p:sp>
      </p:grpSp>
      <p:cxnSp>
        <p:nvCxnSpPr>
          <p:cNvPr id="4" name="Straight Arrow Connector 3"/>
          <p:cNvCxnSpPr/>
          <p:nvPr/>
        </p:nvCxnSpPr>
        <p:spPr bwMode="auto">
          <a:xfrm>
            <a:off x="2699792" y="3140968"/>
            <a:ext cx="2256166" cy="36653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 flipV="1">
            <a:off x="2474446" y="5411710"/>
            <a:ext cx="1337480" cy="37310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4955958" y="3287803"/>
            <a:ext cx="3806650" cy="1025977"/>
            <a:chOff x="4955958" y="3287803"/>
            <a:chExt cx="3806650" cy="1025977"/>
          </a:xfrm>
        </p:grpSpPr>
        <p:sp>
          <p:nvSpPr>
            <p:cNvPr id="52" name="Rectangle 51"/>
            <p:cNvSpPr/>
            <p:nvPr/>
          </p:nvSpPr>
          <p:spPr>
            <a:xfrm>
              <a:off x="4955958" y="3287803"/>
              <a:ext cx="3806650" cy="10259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458355" y="3338223"/>
              <a:ext cx="10266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latin typeface="APL385 Unicode" panose="020B0709000202000203" pitchFamily="49" charset="0"/>
                </a:rPr>
                <a:t>Data: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955958" y="3339127"/>
              <a:ext cx="9464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Other </a:t>
              </a:r>
            </a:p>
            <a:p>
              <a:pPr algn="ctr"/>
              <a:r>
                <a:rPr lang="en-GB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meta data </a:t>
              </a:r>
              <a:endPara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905300" y="3339127"/>
              <a:ext cx="139816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Type: Pointer</a:t>
              </a:r>
            </a:p>
            <a:p>
              <a:r>
                <a:rPr lang="en-GB" sz="1600" dirty="0" smtClean="0"/>
                <a:t>Rank: 2</a:t>
              </a:r>
            </a:p>
            <a:p>
              <a:r>
                <a:rPr lang="en-GB" sz="1600" dirty="0" smtClean="0"/>
                <a:t>Lengths: 5 2</a:t>
              </a:r>
              <a:endParaRPr lang="en-GB" sz="1600" dirty="0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7517149" y="3866565"/>
              <a:ext cx="720079" cy="138499"/>
              <a:chOff x="7452321" y="3717032"/>
              <a:chExt cx="720079" cy="138499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7452321" y="3717032"/>
                <a:ext cx="72008" cy="138499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  <a:cs typeface="Arial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 bwMode="auto">
              <a:xfrm>
                <a:off x="7524329" y="3717032"/>
                <a:ext cx="72008" cy="138499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  <a:cs typeface="Arial" charset="0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>
                <a:off x="7596336" y="3717032"/>
                <a:ext cx="72008" cy="138499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  <a:cs typeface="Arial" charset="0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 bwMode="auto">
              <a:xfrm>
                <a:off x="7668344" y="3717032"/>
                <a:ext cx="72008" cy="138499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  <a:cs typeface="Arial" charset="0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 bwMode="auto">
              <a:xfrm>
                <a:off x="7740352" y="3717032"/>
                <a:ext cx="72008" cy="138499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  <a:cs typeface="Arial" charset="0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7812360" y="3717032"/>
                <a:ext cx="72008" cy="138499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  <a:cs typeface="Arial" charset="0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 bwMode="auto">
              <a:xfrm>
                <a:off x="7884368" y="3717032"/>
                <a:ext cx="72008" cy="138499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  <a:cs typeface="Arial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 bwMode="auto">
              <a:xfrm>
                <a:off x="7956376" y="3717032"/>
                <a:ext cx="72008" cy="138499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  <a:cs typeface="Arial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 bwMode="auto">
              <a:xfrm>
                <a:off x="8028384" y="3717032"/>
                <a:ext cx="72008" cy="138499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  <a:cs typeface="Arial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 bwMode="auto">
              <a:xfrm>
                <a:off x="8100392" y="3717032"/>
                <a:ext cx="72008" cy="138499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  <a:cs typeface="Arial" charset="0"/>
                </a:endParaRPr>
              </a:p>
            </p:txBody>
          </p:sp>
        </p:grpSp>
      </p:grpSp>
      <p:cxnSp>
        <p:nvCxnSpPr>
          <p:cNvPr id="78" name="Straight Arrow Connector 77"/>
          <p:cNvCxnSpPr/>
          <p:nvPr/>
        </p:nvCxnSpPr>
        <p:spPr bwMode="auto">
          <a:xfrm>
            <a:off x="4327710" y="4725144"/>
            <a:ext cx="0" cy="36004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Connector 101"/>
          <p:cNvCxnSpPr/>
          <p:nvPr/>
        </p:nvCxnSpPr>
        <p:spPr bwMode="auto">
          <a:xfrm>
            <a:off x="4327710" y="4725144"/>
            <a:ext cx="387351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17" name="Straight Connector 116"/>
          <p:cNvCxnSpPr/>
          <p:nvPr/>
        </p:nvCxnSpPr>
        <p:spPr bwMode="auto">
          <a:xfrm>
            <a:off x="8201224" y="4005064"/>
            <a:ext cx="0" cy="720080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19" name="Straight Connector 118"/>
          <p:cNvCxnSpPr/>
          <p:nvPr/>
        </p:nvCxnSpPr>
        <p:spPr bwMode="auto">
          <a:xfrm>
            <a:off x="8129216" y="4005064"/>
            <a:ext cx="0" cy="720080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20" name="Straight Connector 119"/>
          <p:cNvCxnSpPr/>
          <p:nvPr/>
        </p:nvCxnSpPr>
        <p:spPr bwMode="auto">
          <a:xfrm>
            <a:off x="8057208" y="4005064"/>
            <a:ext cx="0" cy="720080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>
            <a:off x="7985200" y="4005064"/>
            <a:ext cx="0" cy="720080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22" name="Straight Connector 121"/>
          <p:cNvCxnSpPr/>
          <p:nvPr/>
        </p:nvCxnSpPr>
        <p:spPr bwMode="auto">
          <a:xfrm>
            <a:off x="7913192" y="4005064"/>
            <a:ext cx="0" cy="720080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23" name="Straight Connector 122"/>
          <p:cNvCxnSpPr/>
          <p:nvPr/>
        </p:nvCxnSpPr>
        <p:spPr bwMode="auto">
          <a:xfrm>
            <a:off x="7841184" y="4005064"/>
            <a:ext cx="0" cy="720080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24" name="Straight Connector 123"/>
          <p:cNvCxnSpPr/>
          <p:nvPr/>
        </p:nvCxnSpPr>
        <p:spPr bwMode="auto">
          <a:xfrm>
            <a:off x="7769176" y="4005064"/>
            <a:ext cx="0" cy="720080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25" name="Straight Connector 124"/>
          <p:cNvCxnSpPr/>
          <p:nvPr/>
        </p:nvCxnSpPr>
        <p:spPr bwMode="auto">
          <a:xfrm>
            <a:off x="7693557" y="4005064"/>
            <a:ext cx="0" cy="720080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26" name="Straight Connector 125"/>
          <p:cNvCxnSpPr/>
          <p:nvPr/>
        </p:nvCxnSpPr>
        <p:spPr bwMode="auto">
          <a:xfrm>
            <a:off x="7625360" y="4005064"/>
            <a:ext cx="0" cy="720080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27" name="Straight Connector 126"/>
          <p:cNvCxnSpPr/>
          <p:nvPr/>
        </p:nvCxnSpPr>
        <p:spPr bwMode="auto">
          <a:xfrm>
            <a:off x="7553153" y="4005064"/>
            <a:ext cx="0" cy="720080"/>
          </a:xfrm>
          <a:prstGeom prst="line">
            <a:avLst/>
          </a:prstGeom>
          <a:solidFill>
            <a:schemeClr val="accent1"/>
          </a:solidFill>
          <a:ln w="25400" cap="sq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46924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 smtClean="0"/>
              <a:t>No automatic sharing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latin typeface="APL385 Unicode" panose="020B0709000202000203" pitchFamily="49" charset="0"/>
              </a:rPr>
              <a:t>     </a:t>
            </a:r>
            <a:r>
              <a:rPr lang="en-GB" sz="2800" dirty="0" err="1" smtClean="0">
                <a:latin typeface="APL385 Unicode" panose="020B0709000202000203" pitchFamily="49" charset="0"/>
              </a:rPr>
              <a:t>a←'Hello</a:t>
            </a:r>
            <a:r>
              <a:rPr lang="en-GB" sz="2800" dirty="0" smtClean="0">
                <a:latin typeface="APL385 Unicode" panose="020B0709000202000203" pitchFamily="49" charset="0"/>
              </a:rPr>
              <a:t>'</a:t>
            </a:r>
          </a:p>
          <a:p>
            <a:pPr lvl="3"/>
            <a:r>
              <a:rPr lang="en-GB" sz="1600" dirty="0" smtClean="0"/>
              <a:t>Pocket 1: </a:t>
            </a:r>
          </a:p>
          <a:p>
            <a:pPr lvl="4"/>
            <a:r>
              <a:rPr lang="en-GB" sz="1600" dirty="0" smtClean="0"/>
              <a:t> Symbol: Name: a, Value: pointer to</a:t>
            </a:r>
            <a:endParaRPr lang="en-GB" sz="800" dirty="0" smtClean="0"/>
          </a:p>
          <a:p>
            <a:pPr lvl="3"/>
            <a:r>
              <a:rPr lang="en-GB" sz="1600" dirty="0" smtClean="0"/>
              <a:t>Pocket 2:  </a:t>
            </a:r>
          </a:p>
          <a:p>
            <a:pPr lvl="4"/>
            <a:r>
              <a:rPr lang="en-GB" sz="1600" dirty="0" smtClean="0"/>
              <a:t>Data: Value: Hello</a:t>
            </a:r>
          </a:p>
          <a:p>
            <a:pPr marL="0" indent="0">
              <a:buNone/>
            </a:pPr>
            <a:r>
              <a:rPr lang="en-GB" sz="2800" dirty="0" smtClean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buNone/>
            </a:pPr>
            <a:r>
              <a:rPr lang="en-GB" sz="2800" dirty="0">
                <a:latin typeface="APL385 Unicode" panose="020B0709000202000203" pitchFamily="49" charset="0"/>
              </a:rPr>
              <a:t>	</a:t>
            </a:r>
            <a:r>
              <a:rPr lang="en-GB" sz="2800" dirty="0" smtClean="0">
                <a:latin typeface="APL385 Unicode" panose="020B0709000202000203" pitchFamily="49" charset="0"/>
              </a:rPr>
              <a:t> </a:t>
            </a:r>
            <a:r>
              <a:rPr lang="en-GB" sz="2800" dirty="0" err="1" smtClean="0">
                <a:latin typeface="APL385 Unicode" panose="020B0709000202000203" pitchFamily="49" charset="0"/>
              </a:rPr>
              <a:t>b←</a:t>
            </a:r>
            <a:r>
              <a:rPr lang="en-GB" sz="2800" dirty="0" err="1">
                <a:latin typeface="APL385 Unicode" panose="020B0709000202000203" pitchFamily="49" charset="0"/>
              </a:rPr>
              <a:t>'Hello</a:t>
            </a:r>
            <a:r>
              <a:rPr lang="en-GB" sz="2800" dirty="0">
                <a:latin typeface="APL385 Unicode" panose="020B0709000202000203" pitchFamily="49" charset="0"/>
              </a:rPr>
              <a:t>'</a:t>
            </a:r>
          </a:p>
          <a:p>
            <a:pPr lvl="3"/>
            <a:r>
              <a:rPr lang="en-GB" sz="1600" dirty="0"/>
              <a:t>Pocket </a:t>
            </a:r>
            <a:r>
              <a:rPr lang="en-GB" sz="1600" dirty="0" smtClean="0"/>
              <a:t>3: </a:t>
            </a:r>
            <a:endParaRPr lang="en-GB" sz="1600" dirty="0"/>
          </a:p>
          <a:p>
            <a:pPr lvl="4"/>
            <a:r>
              <a:rPr lang="en-GB" sz="1600" dirty="0"/>
              <a:t> </a:t>
            </a:r>
            <a:r>
              <a:rPr lang="en-GB" sz="1600" dirty="0" smtClean="0"/>
              <a:t>Symbol: Name</a:t>
            </a:r>
            <a:r>
              <a:rPr lang="en-GB" sz="1600" dirty="0"/>
              <a:t>: </a:t>
            </a:r>
            <a:r>
              <a:rPr lang="en-GB" sz="1600" dirty="0" smtClean="0"/>
              <a:t>b, </a:t>
            </a:r>
            <a:r>
              <a:rPr lang="en-GB" sz="1600" dirty="0"/>
              <a:t>Value: pointer to</a:t>
            </a:r>
            <a:endParaRPr lang="en-GB" sz="800" dirty="0"/>
          </a:p>
          <a:p>
            <a:pPr lvl="3"/>
            <a:r>
              <a:rPr lang="en-GB" sz="1600" dirty="0"/>
              <a:t>Pocket </a:t>
            </a:r>
            <a:r>
              <a:rPr lang="en-GB" sz="1600" dirty="0" smtClean="0"/>
              <a:t>4:  </a:t>
            </a:r>
            <a:endParaRPr lang="en-GB" sz="1600" dirty="0"/>
          </a:p>
          <a:p>
            <a:pPr lvl="4"/>
            <a:r>
              <a:rPr lang="en-GB" sz="1600" dirty="0" smtClean="0"/>
              <a:t>Data: Value</a:t>
            </a:r>
            <a:r>
              <a:rPr lang="en-GB" sz="1600" dirty="0"/>
              <a:t>: Hello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2239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 smtClean="0"/>
              <a:t>Sharing pockets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800" dirty="0" smtClean="0">
                <a:latin typeface="APL385 Unicode" panose="020B0709000202000203" pitchFamily="49" charset="0"/>
              </a:rPr>
              <a:t>      </a:t>
            </a:r>
            <a:r>
              <a:rPr lang="en-GB" sz="2800" dirty="0" err="1" smtClean="0">
                <a:latin typeface="APL385 Unicode" panose="020B0709000202000203" pitchFamily="49" charset="0"/>
              </a:rPr>
              <a:t>a←'Hello</a:t>
            </a:r>
            <a:r>
              <a:rPr lang="en-GB" sz="2800" dirty="0" smtClean="0">
                <a:latin typeface="APL385 Unicode" panose="020B0709000202000203" pitchFamily="49" charset="0"/>
              </a:rPr>
              <a:t>'</a:t>
            </a:r>
          </a:p>
          <a:p>
            <a:pPr lvl="3"/>
            <a:r>
              <a:rPr lang="en-GB" sz="1700" dirty="0" smtClean="0"/>
              <a:t>Pocket 1: </a:t>
            </a:r>
          </a:p>
          <a:p>
            <a:pPr lvl="4"/>
            <a:r>
              <a:rPr lang="en-GB" sz="1700" dirty="0" smtClean="0"/>
              <a:t> Symbol: Name: a, Value: pointer to</a:t>
            </a:r>
          </a:p>
          <a:p>
            <a:pPr lvl="3"/>
            <a:r>
              <a:rPr lang="en-GB" sz="1700" dirty="0" smtClean="0"/>
              <a:t>Pocket 2:  </a:t>
            </a:r>
          </a:p>
          <a:p>
            <a:pPr lvl="4"/>
            <a:r>
              <a:rPr lang="en-GB" sz="1700" dirty="0" smtClean="0"/>
              <a:t>Data: Value: Hello</a:t>
            </a:r>
          </a:p>
          <a:p>
            <a:pPr marL="0" indent="0">
              <a:buNone/>
            </a:pPr>
            <a:endParaRPr lang="en-GB" sz="16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800" dirty="0" smtClean="0">
                <a:latin typeface="APL385 Unicode" panose="020B0709000202000203" pitchFamily="49" charset="0"/>
              </a:rPr>
              <a:t>      </a:t>
            </a:r>
            <a:r>
              <a:rPr lang="en-GB" sz="2800" dirty="0" err="1" smtClean="0">
                <a:latin typeface="APL385 Unicode" panose="020B0709000202000203" pitchFamily="49" charset="0"/>
              </a:rPr>
              <a:t>b←a</a:t>
            </a:r>
            <a:endParaRPr lang="en-GB" sz="2800" dirty="0" smtClean="0">
              <a:latin typeface="APL385 Unicode" panose="020B0709000202000203" pitchFamily="49" charset="0"/>
            </a:endParaRPr>
          </a:p>
          <a:p>
            <a:pPr lvl="3"/>
            <a:r>
              <a:rPr lang="en-GB" sz="1600" dirty="0" smtClean="0"/>
              <a:t>Pocket 3: </a:t>
            </a:r>
          </a:p>
          <a:p>
            <a:pPr lvl="4"/>
            <a:r>
              <a:rPr lang="en-GB" sz="1600" dirty="0" smtClean="0"/>
              <a:t>Symbol: Name b, Value: pointer to Pocket 2</a:t>
            </a:r>
          </a:p>
          <a:p>
            <a:pPr marL="0" indent="0">
              <a:buNone/>
            </a:pPr>
            <a:endParaRPr lang="en-GB" sz="16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800" dirty="0" smtClean="0">
                <a:latin typeface="APL385 Unicode" panose="020B0709000202000203" pitchFamily="49" charset="0"/>
              </a:rPr>
              <a:t>      c←2e6⍴⊂a</a:t>
            </a:r>
            <a:endParaRPr lang="en-GB" sz="2800" dirty="0">
              <a:latin typeface="APL385 Unicode" panose="020B0709000202000203" pitchFamily="49" charset="0"/>
            </a:endParaRPr>
          </a:p>
          <a:p>
            <a:pPr lvl="3"/>
            <a:r>
              <a:rPr lang="en-GB" sz="1600" dirty="0" smtClean="0"/>
              <a:t>Pocket 4:</a:t>
            </a:r>
          </a:p>
          <a:p>
            <a:pPr lvl="4"/>
            <a:r>
              <a:rPr lang="en-GB" sz="1600" dirty="0" smtClean="0"/>
              <a:t>Symbol: Name c, Value: pointer to Pocket  5</a:t>
            </a:r>
          </a:p>
          <a:p>
            <a:pPr lvl="3"/>
            <a:r>
              <a:rPr lang="en-GB" sz="1600" dirty="0" smtClean="0"/>
              <a:t>Pocket 5:</a:t>
            </a:r>
          </a:p>
          <a:p>
            <a:pPr lvl="4"/>
            <a:r>
              <a:rPr lang="en-GB" sz="1600" dirty="0" smtClean="0"/>
              <a:t>Data: Value: 2e6 pointers to Pocket 2</a:t>
            </a:r>
          </a:p>
          <a:p>
            <a:pPr lvl="3"/>
            <a:r>
              <a:rPr lang="en-GB" sz="1600" dirty="0" smtClean="0"/>
              <a:t>c apparently takes up more space than there is in the workspace</a:t>
            </a:r>
          </a:p>
          <a:p>
            <a:pPr lvl="3"/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326957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 smtClean="0"/>
              <a:t>Shared pockets can easily stop being shared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60440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>
                <a:latin typeface="APL385 Unicode" panose="020B0709000202000203" pitchFamily="49" charset="0"/>
              </a:rPr>
              <a:t>      c</a:t>
            </a:r>
            <a:r>
              <a:rPr lang="en-GB" sz="2800" dirty="0">
                <a:latin typeface="APL385 Unicode" panose="020B0709000202000203" pitchFamily="49" charset="0"/>
              </a:rPr>
              <a:t>,¨←'a</a:t>
            </a:r>
            <a:r>
              <a:rPr lang="en-GB" sz="2800" dirty="0" smtClean="0">
                <a:latin typeface="APL385 Unicode" panose="020B0709000202000203" pitchFamily="49" charset="0"/>
              </a:rPr>
              <a:t>'</a:t>
            </a:r>
          </a:p>
          <a:p>
            <a:pPr marL="0" indent="0">
              <a:buNone/>
            </a:pPr>
            <a:r>
              <a:rPr lang="en-GB" sz="2800" dirty="0" smtClean="0">
                <a:latin typeface="APL385 Unicode" panose="020B0709000202000203" pitchFamily="49" charset="0"/>
              </a:rPr>
              <a:t>WS FULL</a:t>
            </a:r>
          </a:p>
          <a:p>
            <a:pPr lvl="2"/>
            <a:r>
              <a:rPr lang="en-GB" dirty="0" smtClean="0"/>
              <a:t>Each element has to be generated</a:t>
            </a:r>
          </a:p>
          <a:p>
            <a:pPr lvl="2"/>
            <a:r>
              <a:rPr lang="en-GB" dirty="0" smtClean="0"/>
              <a:t>Each element is separate from all others</a:t>
            </a:r>
          </a:p>
          <a:p>
            <a:pPr marL="457200" lvl="1" indent="0"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457200" lvl="1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    c[2],←</a:t>
            </a:r>
            <a:r>
              <a:rPr lang="en-GB" dirty="0">
                <a:latin typeface="APL385 Unicode" panose="020B0709000202000203" pitchFamily="49" charset="0"/>
              </a:rPr>
              <a:t>'a</a:t>
            </a:r>
            <a:r>
              <a:rPr lang="en-GB" dirty="0" smtClean="0">
                <a:latin typeface="APL385 Unicode" panose="020B0709000202000203" pitchFamily="49" charset="0"/>
              </a:rPr>
              <a:t>'</a:t>
            </a:r>
          </a:p>
          <a:p>
            <a:pPr lvl="2"/>
            <a:r>
              <a:rPr lang="en-GB" dirty="0" smtClean="0">
                <a:latin typeface="APL385 Unicode" panose="020B0709000202000203" pitchFamily="49" charset="0"/>
              </a:rPr>
              <a:t> .. ((¯1+2e6)⍴⊂'hello') and 1⍴⊂'</a:t>
            </a:r>
            <a:r>
              <a:rPr lang="en-GB" dirty="0" err="1" smtClean="0">
                <a:latin typeface="APL385 Unicode" panose="020B0709000202000203" pitchFamily="49" charset="0"/>
              </a:rPr>
              <a:t>helloa</a:t>
            </a:r>
            <a:r>
              <a:rPr lang="en-GB" dirty="0" smtClean="0">
                <a:latin typeface="APL385 Unicode" panose="020B0709000202000203" pitchFamily="49" charset="0"/>
              </a:rPr>
              <a:t>'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766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 smtClean="0"/>
              <a:t>Some useful system functions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en-GB" sz="2800" dirty="0" smtClean="0">
                <a:latin typeface="APL385 Unicode" panose="020B0709000202000203" pitchFamily="49" charset="0"/>
              </a:rPr>
              <a:t>⎕SIZE</a:t>
            </a:r>
          </a:p>
          <a:p>
            <a:pPr lvl="1"/>
            <a:r>
              <a:rPr lang="en-GB" sz="1800" dirty="0" smtClean="0"/>
              <a:t>Reports what the object would take up if no pocket sharing occurring</a:t>
            </a:r>
          </a:p>
          <a:p>
            <a:pPr lvl="1"/>
            <a:r>
              <a:rPr lang="en-GB" sz="1800" dirty="0" smtClean="0"/>
              <a:t>Is best used on numeric/character data</a:t>
            </a:r>
          </a:p>
          <a:p>
            <a:pPr lvl="1"/>
            <a:r>
              <a:rPr lang="en-GB" sz="1800" dirty="0" smtClean="0"/>
              <a:t>Is of little practical use</a:t>
            </a:r>
          </a:p>
          <a:p>
            <a:r>
              <a:rPr lang="en-GB" sz="2800" dirty="0" smtClean="0">
                <a:latin typeface="APL385 Unicode" panose="020B0709000202000203" pitchFamily="49" charset="0"/>
              </a:rPr>
              <a:t>⎕WA</a:t>
            </a:r>
          </a:p>
          <a:p>
            <a:pPr lvl="1"/>
            <a:r>
              <a:rPr lang="en-GB" sz="1800" dirty="0" smtClean="0"/>
              <a:t>Reports how much free space left in workspace</a:t>
            </a:r>
          </a:p>
          <a:p>
            <a:pPr lvl="1"/>
            <a:r>
              <a:rPr lang="en-GB" sz="1800" dirty="0" smtClean="0"/>
              <a:t>Is a "heavy" operation</a:t>
            </a:r>
          </a:p>
          <a:p>
            <a:pPr lvl="2"/>
            <a:r>
              <a:rPr lang="en-GB" sz="1400" dirty="0" smtClean="0"/>
              <a:t>Forces a compaction</a:t>
            </a:r>
          </a:p>
          <a:p>
            <a:pPr lvl="2"/>
            <a:r>
              <a:rPr lang="en-GB" sz="1400" dirty="0" smtClean="0"/>
              <a:t>Forces all data to be squeezed where possible</a:t>
            </a:r>
          </a:p>
          <a:p>
            <a:r>
              <a:rPr lang="en-GB" sz="2800" dirty="0" smtClean="0">
                <a:latin typeface="APL385 Unicode" panose="020B0709000202000203" pitchFamily="49" charset="0"/>
              </a:rPr>
              <a:t>⎕DR</a:t>
            </a:r>
          </a:p>
          <a:p>
            <a:pPr lvl="1"/>
            <a:r>
              <a:rPr lang="en-GB" sz="1800" dirty="0" smtClean="0"/>
              <a:t>Monadic use reports the data type</a:t>
            </a:r>
          </a:p>
          <a:p>
            <a:pPr lvl="2"/>
            <a:r>
              <a:rPr lang="en-GB" sz="1400" dirty="0" smtClean="0"/>
              <a:t>Squeezes the data first if possible</a:t>
            </a:r>
          </a:p>
          <a:p>
            <a:pPr marL="0" indent="0">
              <a:buNone/>
            </a:pPr>
            <a:endParaRPr lang="en-GB" sz="2800" dirty="0" smtClean="0">
              <a:latin typeface="APL385 Unicode" panose="020B0709000202000203" pitchFamily="49" charset="0"/>
            </a:endParaRPr>
          </a:p>
          <a:p>
            <a:pPr lvl="1"/>
            <a:endParaRPr lang="en-GB" sz="2000" dirty="0" smtClean="0"/>
          </a:p>
          <a:p>
            <a:pPr lvl="1"/>
            <a:endParaRPr lang="en-GB" sz="1800" dirty="0" smtClean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812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926976"/>
          </a:xfrm>
        </p:spPr>
        <p:txBody>
          <a:bodyPr/>
          <a:lstStyle/>
          <a:p>
            <a:r>
              <a:rPr lang="en-GB" dirty="0" smtClean="0"/>
              <a:t>Some useful I-Beams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64496"/>
          </a:xfrm>
        </p:spPr>
        <p:txBody>
          <a:bodyPr/>
          <a:lstStyle/>
          <a:p>
            <a:r>
              <a:rPr lang="en-GB" sz="2400" dirty="0" smtClean="0">
                <a:latin typeface="APL385 Unicode" panose="020B0709000202000203" pitchFamily="49" charset="0"/>
              </a:rPr>
              <a:t>2000⌶</a:t>
            </a:r>
          </a:p>
          <a:p>
            <a:pPr lvl="1"/>
            <a:r>
              <a:rPr lang="en-GB" sz="1800" dirty="0" smtClean="0"/>
              <a:t>0: A quick </a:t>
            </a:r>
            <a:r>
              <a:rPr lang="en-GB" sz="1800" dirty="0" smtClean="0">
                <a:latin typeface="APL385 Unicode" panose="020B0709000202000203" pitchFamily="49" charset="0"/>
              </a:rPr>
              <a:t>⎕WA</a:t>
            </a:r>
          </a:p>
          <a:p>
            <a:pPr lvl="2"/>
            <a:r>
              <a:rPr lang="en-GB" sz="1400" dirty="0" smtClean="0"/>
              <a:t>No Compaction, no squeeze, some approximation</a:t>
            </a:r>
          </a:p>
          <a:p>
            <a:pPr lvl="1"/>
            <a:r>
              <a:rPr lang="en-GB" sz="1800" dirty="0" smtClean="0"/>
              <a:t>1: Workspace used</a:t>
            </a:r>
          </a:p>
          <a:p>
            <a:pPr lvl="2"/>
            <a:r>
              <a:rPr lang="en-GB" sz="1400" dirty="0" smtClean="0"/>
              <a:t>Some approximation of more complex structures</a:t>
            </a:r>
          </a:p>
          <a:p>
            <a:pPr lvl="1"/>
            <a:r>
              <a:rPr lang="en-GB" sz="1800" dirty="0" smtClean="0"/>
              <a:t>2: Number of compactions since last workspace loaded</a:t>
            </a:r>
          </a:p>
          <a:p>
            <a:pPr lvl="2"/>
            <a:r>
              <a:rPr lang="en-GB" sz="1400" dirty="0" smtClean="0"/>
              <a:t>Keep this as small as possible !</a:t>
            </a:r>
          </a:p>
          <a:p>
            <a:pPr lvl="2"/>
            <a:r>
              <a:rPr lang="en-GB" sz="1400" dirty="0" smtClean="0"/>
              <a:t>Includes number of calls to ⎕WA</a:t>
            </a:r>
          </a:p>
          <a:p>
            <a:r>
              <a:rPr lang="en-GB" sz="2400" dirty="0" smtClean="0">
                <a:latin typeface="APL385 Unicode" panose="020B0709000202000203" pitchFamily="49" charset="0"/>
              </a:rPr>
              <a:t>2002⌶</a:t>
            </a:r>
            <a:endParaRPr lang="en-GB" sz="2400" dirty="0">
              <a:latin typeface="APL385 Unicode" panose="020B0709000202000203" pitchFamily="49" charset="0"/>
            </a:endParaRPr>
          </a:p>
          <a:p>
            <a:pPr marL="857250" lvl="1"/>
            <a:r>
              <a:rPr lang="en-GB" sz="1800" dirty="0" smtClean="0"/>
              <a:t>"</a:t>
            </a:r>
            <a:r>
              <a:rPr lang="en-GB" sz="1800" dirty="0" smtClean="0">
                <a:latin typeface="APL385 Unicode" panose="020B0709000202000203" pitchFamily="49" charset="0"/>
              </a:rPr>
              <a:t>⎕WA</a:t>
            </a:r>
            <a:r>
              <a:rPr lang="en-GB" sz="1800" dirty="0" smtClean="0"/>
              <a:t> and a bit"</a:t>
            </a:r>
          </a:p>
          <a:p>
            <a:pPr marL="1257300" lvl="2"/>
            <a:r>
              <a:rPr lang="en-GB" sz="1400" dirty="0" smtClean="0"/>
              <a:t>Keeps a bit more workspace available</a:t>
            </a:r>
          </a:p>
          <a:p>
            <a:r>
              <a:rPr lang="en-GB" sz="2400" dirty="0" smtClean="0">
                <a:latin typeface="APL385 Unicode" panose="020B0709000202000203" pitchFamily="49" charset="0"/>
              </a:rPr>
              <a:t>181⌶</a:t>
            </a:r>
            <a:endParaRPr lang="en-GB" sz="2400" dirty="0">
              <a:latin typeface="APL385 Unicode" panose="020B0709000202000203" pitchFamily="49" charset="0"/>
            </a:endParaRPr>
          </a:p>
          <a:p>
            <a:pPr marL="857250" lvl="1"/>
            <a:r>
              <a:rPr lang="en-GB" sz="1800" dirty="0" smtClean="0"/>
              <a:t>"</a:t>
            </a:r>
            <a:r>
              <a:rPr lang="en-GB" sz="1800" dirty="0" smtClean="0">
                <a:latin typeface="APL385 Unicode" panose="020B0709000202000203" pitchFamily="49" charset="0"/>
              </a:rPr>
              <a:t>⎕DR</a:t>
            </a:r>
            <a:r>
              <a:rPr lang="en-GB" sz="1800" dirty="0" smtClean="0"/>
              <a:t> without the squeeze"</a:t>
            </a:r>
          </a:p>
          <a:p>
            <a:pPr marL="1257300" lvl="2"/>
            <a:r>
              <a:rPr lang="en-GB" sz="1400" dirty="0" smtClean="0"/>
              <a:t>Squeeze is possible if a compaction happens when returning result !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12125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n-GB" dirty="0" smtClean="0"/>
              <a:t>Capsules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capsule is the outermost </a:t>
            </a:r>
            <a:r>
              <a:rPr lang="en-GB" dirty="0" err="1" smtClean="0"/>
              <a:t>dfn</a:t>
            </a:r>
            <a:r>
              <a:rPr lang="en-GB" dirty="0" smtClean="0"/>
              <a:t> of a (possibly empty) set of nested dfns </a:t>
            </a:r>
          </a:p>
          <a:p>
            <a:r>
              <a:rPr lang="en-GB" dirty="0" smtClean="0"/>
              <a:t>Some editor and tracer features work at the capsule level</a:t>
            </a:r>
          </a:p>
          <a:p>
            <a:r>
              <a:rPr lang="en-GB" dirty="0" smtClean="0"/>
              <a:t>The concept of the capsule is likely to become more prominent in future versions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06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82960"/>
          </a:xfrm>
        </p:spPr>
        <p:txBody>
          <a:bodyPr/>
          <a:lstStyle/>
          <a:p>
            <a:r>
              <a:rPr lang="en-GB" dirty="0" smtClean="0"/>
              <a:t>So what about that comment ?</a:t>
            </a:r>
            <a:endParaRPr lang="en-GB" dirty="0"/>
          </a:p>
        </p:txBody>
      </p:sp>
      <p:grpSp>
        <p:nvGrpSpPr>
          <p:cNvPr id="23" name="Group 22"/>
          <p:cNvGrpSpPr/>
          <p:nvPr/>
        </p:nvGrpSpPr>
        <p:grpSpPr>
          <a:xfrm>
            <a:off x="893756" y="1613406"/>
            <a:ext cx="6065451" cy="3283049"/>
            <a:chOff x="893756" y="1613406"/>
            <a:chExt cx="6065451" cy="3283049"/>
          </a:xfrm>
        </p:grpSpPr>
        <p:sp>
          <p:nvSpPr>
            <p:cNvPr id="10" name="TextBox 9"/>
            <p:cNvSpPr txBox="1"/>
            <p:nvPr/>
          </p:nvSpPr>
          <p:spPr>
            <a:xfrm>
              <a:off x="1796287" y="1613406"/>
              <a:ext cx="51519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 smtClean="0">
                  <a:latin typeface="APL385 Unicode" panose="020B0709000202000203" pitchFamily="49" charset="0"/>
                </a:rPr>
                <a:t>'</a:t>
              </a:r>
              <a:r>
                <a:rPr lang="en-GB" sz="2000" dirty="0" err="1" smtClean="0">
                  <a:latin typeface="APL385 Unicode" panose="020B0709000202000203" pitchFamily="49" charset="0"/>
                </a:rPr>
                <a:t>andys</a:t>
              </a:r>
              <a:r>
                <a:rPr lang="en-GB" sz="2000" dirty="0" smtClean="0">
                  <a:latin typeface="APL385 Unicode" panose="020B0709000202000203" pitchFamily="49" charset="0"/>
                </a:rPr>
                <a:t>'⎕ns'' ⋄ define foo ⋄ foo</a:t>
              </a:r>
              <a:endParaRPr lang="en-GB" dirty="0">
                <a:latin typeface="APL385 Unicode" panose="020B0709000202000203" pitchFamily="49" charset="0"/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893756" y="3466458"/>
              <a:ext cx="2598124" cy="1429997"/>
              <a:chOff x="449704" y="1983656"/>
              <a:chExt cx="2801223" cy="1429997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449704" y="1983656"/>
                <a:ext cx="2801223" cy="142999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21712" y="2090214"/>
                <a:ext cx="102120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Other</a:t>
                </a:r>
              </a:p>
              <a:p>
                <a:pPr algn="ctr"/>
                <a:r>
                  <a:rPr lang="en-GB" sz="10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meta data </a:t>
                </a:r>
                <a:endParaRPr lang="en-GB" sz="1000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11270" y="2522262"/>
                <a:ext cx="103925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 smtClean="0"/>
                  <a:t>Type: Function</a:t>
                </a:r>
              </a:p>
              <a:p>
                <a:r>
                  <a:rPr lang="en-GB" sz="1000" dirty="0" smtClean="0"/>
                  <a:t>Name: foo</a:t>
                </a:r>
              </a:p>
              <a:p>
                <a:r>
                  <a:rPr lang="en-GB" sz="1000" dirty="0" err="1" smtClean="0">
                    <a:solidFill>
                      <a:schemeClr val="bg1">
                        <a:lumMod val="50000"/>
                      </a:schemeClr>
                    </a:solidFill>
                  </a:rPr>
                  <a:t>Other_stuff</a:t>
                </a:r>
                <a:r>
                  <a:rPr lang="en-GB" sz="1000" dirty="0" smtClean="0">
                    <a:solidFill>
                      <a:schemeClr val="bg1">
                        <a:lumMod val="50000"/>
                      </a:schemeClr>
                    </a:solidFill>
                  </a:rPr>
                  <a:t>:</a:t>
                </a:r>
                <a:endParaRPr lang="en-GB" sz="10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42" name="Rectangle 41"/>
            <p:cNvSpPr/>
            <p:nvPr/>
          </p:nvSpPr>
          <p:spPr>
            <a:xfrm>
              <a:off x="937820" y="2426115"/>
              <a:ext cx="2122012" cy="64633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937820" y="2522513"/>
              <a:ext cx="11139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Other </a:t>
              </a:r>
            </a:p>
            <a:p>
              <a:pPr algn="ctr"/>
              <a:r>
                <a:rPr lang="en-GB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m</a:t>
              </a:r>
              <a:r>
                <a:rPr lang="en-GB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eta data </a:t>
              </a:r>
              <a:endParaRPr lang="en-GB" sz="10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960699" y="2426115"/>
              <a:ext cx="10991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 smtClean="0"/>
                <a:t>Type: Symbol</a:t>
              </a:r>
            </a:p>
            <a:p>
              <a:r>
                <a:rPr lang="en-GB" sz="1200" dirty="0" smtClean="0"/>
                <a:t>Name: </a:t>
              </a:r>
              <a:r>
                <a:rPr lang="en-GB" sz="1200" dirty="0" err="1" smtClean="0"/>
                <a:t>andys</a:t>
              </a:r>
              <a:endParaRPr lang="en-GB" sz="1200" dirty="0" smtClean="0"/>
            </a:p>
            <a:p>
              <a:r>
                <a:rPr lang="en-GB" sz="1200" dirty="0" smtClean="0"/>
                <a:t>Value:</a:t>
              </a:r>
              <a:endParaRPr lang="en-GB" sz="1200" dirty="0"/>
            </a:p>
          </p:txBody>
        </p:sp>
        <p:cxnSp>
          <p:nvCxnSpPr>
            <p:cNvPr id="4" name="Straight Arrow Connector 3"/>
            <p:cNvCxnSpPr>
              <a:endCxn id="54" idx="1"/>
            </p:cNvCxnSpPr>
            <p:nvPr/>
          </p:nvCxnSpPr>
          <p:spPr bwMode="auto">
            <a:xfrm flipV="1">
              <a:off x="2551508" y="2643637"/>
              <a:ext cx="1823149" cy="28128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2" name="Rectangle 51"/>
            <p:cNvSpPr/>
            <p:nvPr/>
          </p:nvSpPr>
          <p:spPr>
            <a:xfrm>
              <a:off x="4374657" y="2361481"/>
              <a:ext cx="2211443" cy="7794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374657" y="2412804"/>
              <a:ext cx="9774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Other </a:t>
              </a:r>
            </a:p>
            <a:p>
              <a:pPr algn="ctr"/>
              <a:r>
                <a:rPr lang="en-GB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meta data </a:t>
              </a:r>
              <a:endPara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267735" y="2412804"/>
              <a:ext cx="16914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 smtClean="0"/>
                <a:t>Type: Namespace</a:t>
              </a:r>
            </a:p>
            <a:p>
              <a:r>
                <a:rPr lang="en-GB" sz="1200" dirty="0" smtClean="0"/>
                <a:t>Name: </a:t>
              </a:r>
              <a:r>
                <a:rPr lang="en-GB" sz="1200" dirty="0" err="1" smtClean="0"/>
                <a:t>andys</a:t>
              </a:r>
              <a:endParaRPr lang="en-GB" sz="1200" dirty="0" smtClean="0"/>
            </a:p>
            <a:p>
              <a:r>
                <a:rPr lang="en-GB" sz="1200" dirty="0" smtClean="0"/>
                <a:t>Contents: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51720" y="3709481"/>
              <a:ext cx="151216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 ∇ </a:t>
              </a:r>
              <a:r>
                <a:rPr lang="en-GB" sz="1000" dirty="0" err="1"/>
                <a:t>foo;secret</a:t>
              </a:r>
              <a:endParaRPr lang="en-GB" sz="1000" dirty="0"/>
            </a:p>
            <a:p>
              <a:r>
                <a:rPr lang="en-GB" sz="1000" dirty="0"/>
                <a:t>[1]    secret</a:t>
              </a:r>
              <a:r>
                <a:rPr lang="en-GB" sz="1000" dirty="0" smtClean="0"/>
                <a:t>←'</a:t>
              </a:r>
              <a:r>
                <a:rPr lang="en-GB" sz="1000" dirty="0" err="1" smtClean="0"/>
                <a:t>MySecret</a:t>
              </a:r>
              <a:r>
                <a:rPr lang="en-GB" sz="1000" dirty="0"/>
                <a:t>'</a:t>
              </a:r>
            </a:p>
            <a:p>
              <a:r>
                <a:rPr lang="en-GB" sz="1000" dirty="0"/>
                <a:t>[2]    :Trap 0</a:t>
              </a:r>
            </a:p>
            <a:p>
              <a:r>
                <a:rPr lang="en-GB" sz="1000" dirty="0"/>
                <a:t>[3]        ÷0</a:t>
              </a:r>
            </a:p>
            <a:p>
              <a:r>
                <a:rPr lang="en-GB" sz="1000" dirty="0"/>
                <a:t>[</a:t>
              </a:r>
              <a:r>
                <a:rPr lang="en-GB" sz="1000" dirty="0" smtClean="0"/>
                <a:t>4]    </a:t>
              </a:r>
              <a:r>
                <a:rPr lang="en-GB" sz="1000" dirty="0"/>
                <a:t>:</a:t>
              </a:r>
              <a:r>
                <a:rPr lang="en-GB" sz="1000" dirty="0" err="1"/>
                <a:t>EndTrap</a:t>
              </a:r>
              <a:endParaRPr lang="en-GB" sz="1000" dirty="0"/>
            </a:p>
            <a:p>
              <a:r>
                <a:rPr lang="en-GB" sz="1000" dirty="0" smtClean="0"/>
                <a:t> ∇</a:t>
              </a:r>
              <a:endParaRPr lang="en-GB" sz="1000" dirty="0"/>
            </a:p>
          </p:txBody>
        </p:sp>
        <p:cxnSp>
          <p:nvCxnSpPr>
            <p:cNvPr id="13" name="Straight Arrow Connector 12"/>
            <p:cNvCxnSpPr>
              <a:endCxn id="26" idx="0"/>
            </p:cNvCxnSpPr>
            <p:nvPr/>
          </p:nvCxnSpPr>
          <p:spPr bwMode="auto">
            <a:xfrm flipH="1">
              <a:off x="2192818" y="2964745"/>
              <a:ext cx="3920654" cy="50171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2" name="Group 31"/>
          <p:cNvGrpSpPr/>
          <p:nvPr/>
        </p:nvGrpSpPr>
        <p:grpSpPr>
          <a:xfrm>
            <a:off x="3933582" y="2964815"/>
            <a:ext cx="2294602" cy="3128480"/>
            <a:chOff x="3933582" y="2964815"/>
            <a:chExt cx="2294602" cy="3128480"/>
          </a:xfrm>
        </p:grpSpPr>
        <p:grpSp>
          <p:nvGrpSpPr>
            <p:cNvPr id="65" name="Group 64"/>
            <p:cNvGrpSpPr/>
            <p:nvPr/>
          </p:nvGrpSpPr>
          <p:grpSpPr>
            <a:xfrm>
              <a:off x="3943236" y="3961557"/>
              <a:ext cx="1243392" cy="792088"/>
              <a:chOff x="594400" y="2404641"/>
              <a:chExt cx="1243392" cy="792088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594400" y="2420888"/>
                <a:ext cx="1243392" cy="77584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611559" y="2404641"/>
                <a:ext cx="103699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Other meta data </a:t>
                </a:r>
                <a:endParaRPr lang="en-GB" sz="1000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640445" y="2620665"/>
                <a:ext cx="1078024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 smtClean="0"/>
                  <a:t>Type: Symbol</a:t>
                </a:r>
              </a:p>
              <a:p>
                <a:r>
                  <a:rPr lang="en-GB" sz="1000" dirty="0" smtClean="0"/>
                  <a:t>Name: secret</a:t>
                </a:r>
              </a:p>
              <a:p>
                <a:r>
                  <a:rPr lang="en-GB" sz="1000" dirty="0" smtClean="0"/>
                  <a:t>Value:</a:t>
                </a:r>
                <a:endParaRPr lang="en-GB" sz="1000" dirty="0"/>
              </a:p>
            </p:txBody>
          </p:sp>
        </p:grpSp>
        <p:grpSp>
          <p:nvGrpSpPr>
            <p:cNvPr id="69" name="Group 68"/>
            <p:cNvGrpSpPr/>
            <p:nvPr/>
          </p:nvGrpSpPr>
          <p:grpSpPr>
            <a:xfrm>
              <a:off x="3933582" y="5079086"/>
              <a:ext cx="1253046" cy="1014209"/>
              <a:chOff x="584746" y="2420888"/>
              <a:chExt cx="1253046" cy="1014209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594400" y="2420888"/>
                <a:ext cx="1243392" cy="101420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584746" y="2420888"/>
                <a:ext cx="108221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Other meta data </a:t>
                </a:r>
                <a:endParaRPr lang="en-GB" sz="1000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6754" y="2636912"/>
                <a:ext cx="10780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 smtClean="0"/>
                  <a:t>Type: Character</a:t>
                </a:r>
              </a:p>
              <a:p>
                <a:r>
                  <a:rPr lang="en-GB" sz="1000" dirty="0" smtClean="0"/>
                  <a:t>Rank: 1 </a:t>
                </a:r>
              </a:p>
              <a:p>
                <a:r>
                  <a:rPr lang="en-GB" sz="1000" dirty="0" smtClean="0"/>
                  <a:t>Length: 8</a:t>
                </a:r>
              </a:p>
              <a:p>
                <a:r>
                  <a:rPr lang="en-GB" sz="1000" dirty="0" smtClean="0"/>
                  <a:t>Value: </a:t>
                </a:r>
                <a:r>
                  <a:rPr lang="en-GB" sz="1000" dirty="0" err="1" smtClean="0"/>
                  <a:t>MySecret</a:t>
                </a:r>
                <a:endParaRPr lang="en-GB" sz="1000" dirty="0"/>
              </a:p>
            </p:txBody>
          </p:sp>
        </p:grpSp>
        <p:cxnSp>
          <p:nvCxnSpPr>
            <p:cNvPr id="27" name="Straight Arrow Connector 26"/>
            <p:cNvCxnSpPr>
              <a:endCxn id="66" idx="0"/>
            </p:cNvCxnSpPr>
            <p:nvPr/>
          </p:nvCxnSpPr>
          <p:spPr bwMode="auto">
            <a:xfrm flipH="1">
              <a:off x="4564932" y="2964815"/>
              <a:ext cx="1663252" cy="101298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endCxn id="70" idx="0"/>
            </p:cNvCxnSpPr>
            <p:nvPr/>
          </p:nvCxnSpPr>
          <p:spPr bwMode="auto">
            <a:xfrm>
              <a:off x="4564932" y="4559062"/>
              <a:ext cx="0" cy="520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86" name="Group 85"/>
          <p:cNvGrpSpPr/>
          <p:nvPr/>
        </p:nvGrpSpPr>
        <p:grpSpPr>
          <a:xfrm>
            <a:off x="3491880" y="2751225"/>
            <a:ext cx="5226696" cy="1790653"/>
            <a:chOff x="3491880" y="2751225"/>
            <a:chExt cx="5226696" cy="1790653"/>
          </a:xfrm>
        </p:grpSpPr>
        <p:cxnSp>
          <p:nvCxnSpPr>
            <p:cNvPr id="38" name="Straight Arrow Connector 37"/>
            <p:cNvCxnSpPr>
              <a:stCxn id="79" idx="1"/>
              <a:endCxn id="52" idx="3"/>
            </p:cNvCxnSpPr>
            <p:nvPr/>
          </p:nvCxnSpPr>
          <p:spPr bwMode="auto">
            <a:xfrm flipH="1" flipV="1">
              <a:off x="6586100" y="2751225"/>
              <a:ext cx="889084" cy="12835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H="1" flipV="1">
              <a:off x="3491880" y="3587871"/>
              <a:ext cx="3970094" cy="44158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9" name="Rectangle 78"/>
            <p:cNvSpPr/>
            <p:nvPr/>
          </p:nvSpPr>
          <p:spPr>
            <a:xfrm>
              <a:off x="7475184" y="3527669"/>
              <a:ext cx="1243392" cy="10142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465530" y="3527669"/>
              <a:ext cx="108221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Other meta data </a:t>
              </a:r>
              <a:endParaRPr lang="en-GB" sz="10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7537538" y="3743693"/>
              <a:ext cx="1078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 smtClean="0"/>
                <a:t>Type: ⎕DM(X)</a:t>
              </a:r>
            </a:p>
          </p:txBody>
        </p:sp>
        <p:cxnSp>
          <p:nvCxnSpPr>
            <p:cNvPr id="46" name="Straight Arrow Connector 45"/>
            <p:cNvCxnSpPr>
              <a:stCxn id="79" idx="1"/>
              <a:endCxn id="66" idx="3"/>
            </p:cNvCxnSpPr>
            <p:nvPr/>
          </p:nvCxnSpPr>
          <p:spPr bwMode="auto">
            <a:xfrm flipH="1">
              <a:off x="5186628" y="4034774"/>
              <a:ext cx="2288556" cy="33095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75179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82960"/>
          </a:xfrm>
        </p:spPr>
        <p:txBody>
          <a:bodyPr/>
          <a:lstStyle/>
          <a:p>
            <a:r>
              <a:rPr lang="en-GB" dirty="0" smtClean="0"/>
              <a:t>Delete the namespace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239800" y="1613406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APL385 Unicode" panose="020B0709000202000203" pitchFamily="49" charset="0"/>
              </a:rPr>
              <a:t>)erase </a:t>
            </a:r>
            <a:r>
              <a:rPr lang="en-GB" sz="2000" dirty="0" err="1" smtClean="0">
                <a:latin typeface="APL385 Unicode" panose="020B0709000202000203" pitchFamily="49" charset="0"/>
              </a:rPr>
              <a:t>andys</a:t>
            </a:r>
            <a:endParaRPr lang="en-GB" dirty="0">
              <a:latin typeface="APL385 Unicode" panose="020B0709000202000203" pitchFamily="49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937820" y="3466458"/>
            <a:ext cx="2598124" cy="1429997"/>
            <a:chOff x="449704" y="1983656"/>
            <a:chExt cx="2801223" cy="1429997"/>
          </a:xfrm>
        </p:grpSpPr>
        <p:sp>
          <p:nvSpPr>
            <p:cNvPr id="26" name="Rectangle 25"/>
            <p:cNvSpPr/>
            <p:nvPr/>
          </p:nvSpPr>
          <p:spPr>
            <a:xfrm>
              <a:off x="449704" y="1983656"/>
              <a:ext cx="2801223" cy="14299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21712" y="2090214"/>
              <a:ext cx="102120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Other</a:t>
              </a:r>
            </a:p>
            <a:p>
              <a:pPr algn="ctr"/>
              <a:r>
                <a:rPr lang="en-GB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meta data </a:t>
              </a:r>
              <a:endParaRPr lang="en-GB" sz="10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11270" y="2522262"/>
              <a:ext cx="103925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 smtClean="0"/>
                <a:t>Type: Function</a:t>
              </a:r>
            </a:p>
            <a:p>
              <a:r>
                <a:rPr lang="en-GB" sz="1000" dirty="0" smtClean="0"/>
                <a:t>Name: foo</a:t>
              </a:r>
            </a:p>
            <a:p>
              <a:r>
                <a:rPr lang="en-GB" sz="1000" dirty="0" err="1" smtClean="0">
                  <a:solidFill>
                    <a:schemeClr val="bg1">
                      <a:lumMod val="50000"/>
                    </a:schemeClr>
                  </a:solidFill>
                </a:rPr>
                <a:t>Other_stuff</a:t>
              </a:r>
              <a:r>
                <a:rPr lang="en-GB" sz="1000" dirty="0" smtClean="0">
                  <a:solidFill>
                    <a:schemeClr val="bg1">
                      <a:lumMod val="50000"/>
                    </a:schemeClr>
                  </a:solidFill>
                </a:rPr>
                <a:t>:</a:t>
              </a:r>
              <a:endParaRPr lang="en-GB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81884" y="2426115"/>
            <a:ext cx="3436837" cy="646331"/>
            <a:chOff x="981884" y="2426115"/>
            <a:chExt cx="3436837" cy="646331"/>
          </a:xfrm>
        </p:grpSpPr>
        <p:sp>
          <p:nvSpPr>
            <p:cNvPr id="42" name="Rectangle 41"/>
            <p:cNvSpPr/>
            <p:nvPr/>
          </p:nvSpPr>
          <p:spPr>
            <a:xfrm>
              <a:off x="981884" y="2426115"/>
              <a:ext cx="2122012" cy="64633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981884" y="2522513"/>
              <a:ext cx="11139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Other </a:t>
              </a:r>
            </a:p>
            <a:p>
              <a:pPr algn="ctr"/>
              <a:r>
                <a:rPr lang="en-GB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m</a:t>
              </a:r>
              <a:r>
                <a:rPr lang="en-GB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eta data </a:t>
              </a:r>
              <a:endParaRPr lang="en-GB" sz="10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004763" y="2426115"/>
              <a:ext cx="10991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 smtClean="0"/>
                <a:t>Type: Symbol</a:t>
              </a:r>
            </a:p>
            <a:p>
              <a:r>
                <a:rPr lang="en-GB" sz="1200" dirty="0" smtClean="0"/>
                <a:t>Name: </a:t>
              </a:r>
              <a:r>
                <a:rPr lang="en-GB" sz="1200" dirty="0" err="1" smtClean="0"/>
                <a:t>andys</a:t>
              </a:r>
              <a:endParaRPr lang="en-GB" sz="1200" dirty="0" smtClean="0"/>
            </a:p>
            <a:p>
              <a:r>
                <a:rPr lang="en-GB" sz="1200" dirty="0" smtClean="0"/>
                <a:t>Value:</a:t>
              </a:r>
              <a:endParaRPr lang="en-GB" sz="1200" dirty="0"/>
            </a:p>
          </p:txBody>
        </p:sp>
        <p:cxnSp>
          <p:nvCxnSpPr>
            <p:cNvPr id="4" name="Straight Arrow Connector 3"/>
            <p:cNvCxnSpPr>
              <a:endCxn id="54" idx="1"/>
            </p:cNvCxnSpPr>
            <p:nvPr/>
          </p:nvCxnSpPr>
          <p:spPr bwMode="auto">
            <a:xfrm flipV="1">
              <a:off x="2595572" y="2643637"/>
              <a:ext cx="1823149" cy="28128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52" name="Rectangle 51"/>
          <p:cNvSpPr/>
          <p:nvPr/>
        </p:nvSpPr>
        <p:spPr>
          <a:xfrm>
            <a:off x="4418721" y="2361481"/>
            <a:ext cx="2211443" cy="779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4418721" y="2412804"/>
            <a:ext cx="977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Other </a:t>
            </a:r>
          </a:p>
          <a:p>
            <a:pPr algn="ctr"/>
            <a:r>
              <a:rPr lang="en-GB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meta data </a:t>
            </a: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230692" y="2361481"/>
            <a:ext cx="1691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Type: Namespace</a:t>
            </a:r>
          </a:p>
          <a:p>
            <a:r>
              <a:rPr lang="en-GB" sz="1200" dirty="0" smtClean="0"/>
              <a:t>Name: </a:t>
            </a:r>
            <a:r>
              <a:rPr lang="en-GB" sz="1200" dirty="0" err="1" smtClean="0"/>
              <a:t>andys</a:t>
            </a:r>
            <a:endParaRPr lang="en-GB" sz="1200" dirty="0" smtClean="0"/>
          </a:p>
          <a:p>
            <a:r>
              <a:rPr lang="en-GB" sz="1200" dirty="0" smtClean="0"/>
              <a:t>Contents: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95784" y="3709481"/>
            <a:ext cx="15121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 ∇ </a:t>
            </a:r>
            <a:r>
              <a:rPr lang="en-GB" sz="1000" dirty="0" err="1"/>
              <a:t>foo;secret</a:t>
            </a:r>
            <a:endParaRPr lang="en-GB" sz="1000" dirty="0"/>
          </a:p>
          <a:p>
            <a:r>
              <a:rPr lang="en-GB" sz="1000" dirty="0"/>
              <a:t>[1]    secret</a:t>
            </a:r>
            <a:r>
              <a:rPr lang="en-GB" sz="1000" dirty="0" smtClean="0"/>
              <a:t>←'</a:t>
            </a:r>
            <a:r>
              <a:rPr lang="en-GB" sz="1000" dirty="0" err="1" smtClean="0"/>
              <a:t>MySecret</a:t>
            </a:r>
            <a:r>
              <a:rPr lang="en-GB" sz="1000" dirty="0"/>
              <a:t>'</a:t>
            </a:r>
          </a:p>
          <a:p>
            <a:r>
              <a:rPr lang="en-GB" sz="1000" dirty="0"/>
              <a:t>[2]    :Trap 0</a:t>
            </a:r>
          </a:p>
          <a:p>
            <a:r>
              <a:rPr lang="en-GB" sz="1000" dirty="0"/>
              <a:t>[3]        ÷0</a:t>
            </a:r>
          </a:p>
          <a:p>
            <a:r>
              <a:rPr lang="en-GB" sz="1000" dirty="0"/>
              <a:t>[</a:t>
            </a:r>
            <a:r>
              <a:rPr lang="en-GB" sz="1000" dirty="0" smtClean="0"/>
              <a:t>4]    </a:t>
            </a:r>
            <a:r>
              <a:rPr lang="en-GB" sz="1000" dirty="0"/>
              <a:t>:</a:t>
            </a:r>
            <a:r>
              <a:rPr lang="en-GB" sz="1000" dirty="0" err="1"/>
              <a:t>EndTrap</a:t>
            </a:r>
            <a:endParaRPr lang="en-GB" sz="1000" dirty="0"/>
          </a:p>
          <a:p>
            <a:r>
              <a:rPr lang="en-GB" sz="1000" dirty="0" smtClean="0"/>
              <a:t> ∇</a:t>
            </a:r>
            <a:endParaRPr lang="en-GB" sz="1000" dirty="0"/>
          </a:p>
        </p:txBody>
      </p:sp>
      <p:cxnSp>
        <p:nvCxnSpPr>
          <p:cNvPr id="13" name="Straight Arrow Connector 12"/>
          <p:cNvCxnSpPr>
            <a:endCxn id="26" idx="0"/>
          </p:cNvCxnSpPr>
          <p:nvPr/>
        </p:nvCxnSpPr>
        <p:spPr bwMode="auto">
          <a:xfrm flipH="1">
            <a:off x="2236882" y="2964745"/>
            <a:ext cx="3920654" cy="5017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2" name="Group 31"/>
          <p:cNvGrpSpPr/>
          <p:nvPr/>
        </p:nvGrpSpPr>
        <p:grpSpPr>
          <a:xfrm>
            <a:off x="3933582" y="2964815"/>
            <a:ext cx="2294602" cy="3128480"/>
            <a:chOff x="3933582" y="2964815"/>
            <a:chExt cx="2294602" cy="3128480"/>
          </a:xfrm>
        </p:grpSpPr>
        <p:grpSp>
          <p:nvGrpSpPr>
            <p:cNvPr id="65" name="Group 64"/>
            <p:cNvGrpSpPr/>
            <p:nvPr/>
          </p:nvGrpSpPr>
          <p:grpSpPr>
            <a:xfrm>
              <a:off x="3943236" y="3961557"/>
              <a:ext cx="1243392" cy="792088"/>
              <a:chOff x="594400" y="2404641"/>
              <a:chExt cx="1243392" cy="792088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594400" y="2420888"/>
                <a:ext cx="1243392" cy="77584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611559" y="2404641"/>
                <a:ext cx="103699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Other meta data </a:t>
                </a:r>
                <a:endParaRPr lang="en-GB" sz="1000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640445" y="2620665"/>
                <a:ext cx="1078024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 smtClean="0"/>
                  <a:t>Type: Symbol</a:t>
                </a:r>
              </a:p>
              <a:p>
                <a:r>
                  <a:rPr lang="en-GB" sz="1000" dirty="0" smtClean="0"/>
                  <a:t>Name: secret</a:t>
                </a:r>
              </a:p>
              <a:p>
                <a:r>
                  <a:rPr lang="en-GB" sz="1000" dirty="0" smtClean="0"/>
                  <a:t>Value:</a:t>
                </a:r>
                <a:endParaRPr lang="en-GB" sz="1000" dirty="0"/>
              </a:p>
            </p:txBody>
          </p:sp>
        </p:grpSp>
        <p:grpSp>
          <p:nvGrpSpPr>
            <p:cNvPr id="69" name="Group 68"/>
            <p:cNvGrpSpPr/>
            <p:nvPr/>
          </p:nvGrpSpPr>
          <p:grpSpPr>
            <a:xfrm>
              <a:off x="3933582" y="5079086"/>
              <a:ext cx="1253046" cy="1014209"/>
              <a:chOff x="584746" y="2420888"/>
              <a:chExt cx="1253046" cy="1014209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594400" y="2420888"/>
                <a:ext cx="1243392" cy="101420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584746" y="2420888"/>
                <a:ext cx="108221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Other meta data </a:t>
                </a:r>
                <a:endParaRPr lang="en-GB" sz="1000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6754" y="2636912"/>
                <a:ext cx="10780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 smtClean="0"/>
                  <a:t>Type: Character</a:t>
                </a:r>
              </a:p>
              <a:p>
                <a:r>
                  <a:rPr lang="en-GB" sz="1000" dirty="0" smtClean="0"/>
                  <a:t>Rank: 1 </a:t>
                </a:r>
              </a:p>
              <a:p>
                <a:r>
                  <a:rPr lang="en-GB" sz="1000" dirty="0" smtClean="0"/>
                  <a:t>Length: 8</a:t>
                </a:r>
              </a:p>
              <a:p>
                <a:r>
                  <a:rPr lang="en-GB" sz="1000" dirty="0" smtClean="0"/>
                  <a:t>Value: </a:t>
                </a:r>
                <a:r>
                  <a:rPr lang="en-GB" sz="1000" dirty="0" err="1" smtClean="0"/>
                  <a:t>MySecret</a:t>
                </a:r>
                <a:endParaRPr lang="en-GB" sz="1000" dirty="0"/>
              </a:p>
            </p:txBody>
          </p:sp>
        </p:grpSp>
        <p:cxnSp>
          <p:nvCxnSpPr>
            <p:cNvPr id="27" name="Straight Arrow Connector 26"/>
            <p:cNvCxnSpPr>
              <a:endCxn id="66" idx="0"/>
            </p:cNvCxnSpPr>
            <p:nvPr/>
          </p:nvCxnSpPr>
          <p:spPr bwMode="auto">
            <a:xfrm flipH="1">
              <a:off x="4564932" y="2964815"/>
              <a:ext cx="1663252" cy="101298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endCxn id="70" idx="0"/>
            </p:cNvCxnSpPr>
            <p:nvPr/>
          </p:nvCxnSpPr>
          <p:spPr bwMode="auto">
            <a:xfrm>
              <a:off x="4564932" y="4559062"/>
              <a:ext cx="0" cy="520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86" name="Group 85"/>
          <p:cNvGrpSpPr/>
          <p:nvPr/>
        </p:nvGrpSpPr>
        <p:grpSpPr>
          <a:xfrm>
            <a:off x="3491880" y="2751225"/>
            <a:ext cx="5226696" cy="1790653"/>
            <a:chOff x="3491880" y="2751225"/>
            <a:chExt cx="5226696" cy="1790653"/>
          </a:xfrm>
        </p:grpSpPr>
        <p:cxnSp>
          <p:nvCxnSpPr>
            <p:cNvPr id="38" name="Straight Arrow Connector 37"/>
            <p:cNvCxnSpPr>
              <a:stCxn id="79" idx="1"/>
              <a:endCxn id="52" idx="3"/>
            </p:cNvCxnSpPr>
            <p:nvPr/>
          </p:nvCxnSpPr>
          <p:spPr bwMode="auto">
            <a:xfrm flipH="1" flipV="1">
              <a:off x="6630164" y="2751225"/>
              <a:ext cx="845020" cy="12835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H="1" flipV="1">
              <a:off x="3491880" y="3587871"/>
              <a:ext cx="3970094" cy="44158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9" name="Rectangle 78"/>
            <p:cNvSpPr/>
            <p:nvPr/>
          </p:nvSpPr>
          <p:spPr>
            <a:xfrm>
              <a:off x="7475184" y="3527669"/>
              <a:ext cx="1243392" cy="10142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465530" y="3527669"/>
              <a:ext cx="108221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Other meta data </a:t>
              </a:r>
              <a:endParaRPr lang="en-GB" sz="10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7537538" y="3743693"/>
              <a:ext cx="1078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 smtClean="0"/>
                <a:t>Type: ⎕DM(X)</a:t>
              </a:r>
            </a:p>
          </p:txBody>
        </p:sp>
        <p:cxnSp>
          <p:nvCxnSpPr>
            <p:cNvPr id="46" name="Straight Arrow Connector 45"/>
            <p:cNvCxnSpPr>
              <a:stCxn id="79" idx="1"/>
              <a:endCxn id="66" idx="3"/>
            </p:cNvCxnSpPr>
            <p:nvPr/>
          </p:nvCxnSpPr>
          <p:spPr bwMode="auto">
            <a:xfrm flipH="1">
              <a:off x="5186628" y="4034774"/>
              <a:ext cx="2288556" cy="33095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0786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802" y="692696"/>
            <a:ext cx="8229600" cy="782960"/>
          </a:xfrm>
        </p:spPr>
        <p:txBody>
          <a:bodyPr/>
          <a:lstStyle/>
          <a:p>
            <a:r>
              <a:rPr lang="en-GB" dirty="0" smtClean="0"/>
              <a:t>Clear up: ÷0</a:t>
            </a:r>
            <a:endParaRPr lang="en-GB" dirty="0"/>
          </a:p>
        </p:txBody>
      </p:sp>
      <p:grpSp>
        <p:nvGrpSpPr>
          <p:cNvPr id="36" name="Group 35"/>
          <p:cNvGrpSpPr/>
          <p:nvPr/>
        </p:nvGrpSpPr>
        <p:grpSpPr>
          <a:xfrm>
            <a:off x="893756" y="2361481"/>
            <a:ext cx="5692344" cy="3731814"/>
            <a:chOff x="893756" y="2361481"/>
            <a:chExt cx="5692344" cy="3731814"/>
          </a:xfrm>
        </p:grpSpPr>
        <p:sp>
          <p:nvSpPr>
            <p:cNvPr id="26" name="Rectangle 25"/>
            <p:cNvSpPr/>
            <p:nvPr/>
          </p:nvSpPr>
          <p:spPr>
            <a:xfrm>
              <a:off x="893756" y="3466458"/>
              <a:ext cx="2598124" cy="142999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60543" y="3573016"/>
              <a:ext cx="94716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Other</a:t>
              </a:r>
            </a:p>
            <a:p>
              <a:pPr algn="ctr"/>
              <a:r>
                <a:rPr lang="en-GB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meta data </a:t>
              </a:r>
              <a:endParaRPr lang="en-GB" sz="10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043608" y="4005064"/>
              <a:ext cx="96390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 smtClean="0"/>
                <a:t>Type: Function</a:t>
              </a:r>
            </a:p>
            <a:p>
              <a:r>
                <a:rPr lang="en-GB" sz="1000" dirty="0" smtClean="0"/>
                <a:t>Name: foo</a:t>
              </a:r>
            </a:p>
            <a:p>
              <a:r>
                <a:rPr lang="en-GB" sz="1000" dirty="0" err="1" smtClean="0">
                  <a:solidFill>
                    <a:schemeClr val="bg1">
                      <a:lumMod val="50000"/>
                    </a:schemeClr>
                  </a:solidFill>
                </a:rPr>
                <a:t>Other_stuff</a:t>
              </a:r>
              <a:r>
                <a:rPr lang="en-GB" sz="1000" dirty="0" smtClean="0">
                  <a:solidFill>
                    <a:schemeClr val="bg1">
                      <a:lumMod val="50000"/>
                    </a:schemeClr>
                  </a:solidFill>
                </a:rPr>
                <a:t>:</a:t>
              </a:r>
              <a:endParaRPr lang="en-GB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374657" y="2361481"/>
              <a:ext cx="2211443" cy="7794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292080" y="2687816"/>
              <a:ext cx="12830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 smtClean="0">
                  <a:cs typeface="Times" panose="02020603050405020304" pitchFamily="18" charset="0"/>
                </a:rPr>
                <a:t>Contents: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374657" y="2412804"/>
              <a:ext cx="9774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Other </a:t>
              </a:r>
            </a:p>
            <a:p>
              <a:pPr algn="ctr"/>
              <a:r>
                <a:rPr lang="en-GB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meta data </a:t>
              </a:r>
              <a:endPara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51720" y="3709481"/>
              <a:ext cx="151216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 ∇ </a:t>
              </a:r>
              <a:r>
                <a:rPr lang="en-GB" sz="1000" dirty="0" err="1"/>
                <a:t>foo;secret</a:t>
              </a:r>
              <a:endParaRPr lang="en-GB" sz="1000" dirty="0"/>
            </a:p>
            <a:p>
              <a:r>
                <a:rPr lang="en-GB" sz="1000" dirty="0"/>
                <a:t>[1]    secret</a:t>
              </a:r>
              <a:r>
                <a:rPr lang="en-GB" sz="1000" dirty="0" smtClean="0"/>
                <a:t>←'</a:t>
              </a:r>
              <a:r>
                <a:rPr lang="en-GB" sz="1000" dirty="0" err="1" smtClean="0"/>
                <a:t>MySecret</a:t>
              </a:r>
              <a:r>
                <a:rPr lang="en-GB" sz="1000" dirty="0"/>
                <a:t>'</a:t>
              </a:r>
            </a:p>
            <a:p>
              <a:r>
                <a:rPr lang="en-GB" sz="1000" dirty="0"/>
                <a:t>[2]    :Trap 0</a:t>
              </a:r>
            </a:p>
            <a:p>
              <a:r>
                <a:rPr lang="en-GB" sz="1000" dirty="0"/>
                <a:t>[3]        ÷0</a:t>
              </a:r>
            </a:p>
            <a:p>
              <a:r>
                <a:rPr lang="en-GB" sz="1000" dirty="0"/>
                <a:t>[</a:t>
              </a:r>
              <a:r>
                <a:rPr lang="en-GB" sz="1000" dirty="0" smtClean="0"/>
                <a:t>4]    </a:t>
              </a:r>
              <a:r>
                <a:rPr lang="en-GB" sz="1000" dirty="0"/>
                <a:t>:</a:t>
              </a:r>
              <a:r>
                <a:rPr lang="en-GB" sz="1000" dirty="0" err="1"/>
                <a:t>EndTrap</a:t>
              </a:r>
              <a:endParaRPr lang="en-GB" sz="1000" dirty="0"/>
            </a:p>
            <a:p>
              <a:r>
                <a:rPr lang="en-GB" sz="1000" dirty="0" smtClean="0"/>
                <a:t> ∇</a:t>
              </a:r>
              <a:endParaRPr lang="en-GB" sz="1000" dirty="0"/>
            </a:p>
          </p:txBody>
        </p:sp>
        <p:cxnSp>
          <p:nvCxnSpPr>
            <p:cNvPr id="13" name="Straight Arrow Connector 12"/>
            <p:cNvCxnSpPr>
              <a:endCxn id="26" idx="0"/>
            </p:cNvCxnSpPr>
            <p:nvPr/>
          </p:nvCxnSpPr>
          <p:spPr bwMode="auto">
            <a:xfrm flipH="1">
              <a:off x="2192818" y="2964745"/>
              <a:ext cx="3920654" cy="50171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65" name="Group 64"/>
            <p:cNvGrpSpPr/>
            <p:nvPr/>
          </p:nvGrpSpPr>
          <p:grpSpPr>
            <a:xfrm>
              <a:off x="3943236" y="3961557"/>
              <a:ext cx="1243392" cy="792088"/>
              <a:chOff x="594400" y="2404641"/>
              <a:chExt cx="1243392" cy="792088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594400" y="2420888"/>
                <a:ext cx="1243392" cy="77584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611559" y="2404641"/>
                <a:ext cx="103699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Other meta data </a:t>
                </a:r>
                <a:endParaRPr lang="en-GB" sz="1000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640445" y="2620665"/>
                <a:ext cx="1078024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 smtClean="0"/>
                  <a:t>Type: Symbol</a:t>
                </a:r>
              </a:p>
              <a:p>
                <a:r>
                  <a:rPr lang="en-GB" sz="1000" dirty="0" smtClean="0"/>
                  <a:t>Name: secret</a:t>
                </a:r>
              </a:p>
              <a:p>
                <a:r>
                  <a:rPr lang="en-GB" sz="1000" dirty="0" smtClean="0"/>
                  <a:t>Value:</a:t>
                </a:r>
                <a:endParaRPr lang="en-GB" sz="1000" dirty="0"/>
              </a:p>
            </p:txBody>
          </p:sp>
        </p:grpSp>
        <p:grpSp>
          <p:nvGrpSpPr>
            <p:cNvPr id="69" name="Group 68"/>
            <p:cNvGrpSpPr/>
            <p:nvPr/>
          </p:nvGrpSpPr>
          <p:grpSpPr>
            <a:xfrm>
              <a:off x="3933582" y="5079086"/>
              <a:ext cx="1253046" cy="1014209"/>
              <a:chOff x="584746" y="2420888"/>
              <a:chExt cx="1253046" cy="1014209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594400" y="2420888"/>
                <a:ext cx="1243392" cy="101420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584746" y="2420888"/>
                <a:ext cx="108221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Other meta data </a:t>
                </a:r>
                <a:endParaRPr lang="en-GB" sz="1000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6754" y="2636912"/>
                <a:ext cx="10780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 smtClean="0"/>
                  <a:t>Type: Character</a:t>
                </a:r>
              </a:p>
              <a:p>
                <a:r>
                  <a:rPr lang="en-GB" sz="1000" dirty="0" smtClean="0"/>
                  <a:t>Rank: 1 </a:t>
                </a:r>
              </a:p>
              <a:p>
                <a:r>
                  <a:rPr lang="en-GB" sz="1000" dirty="0" smtClean="0"/>
                  <a:t>Length: 8</a:t>
                </a:r>
              </a:p>
              <a:p>
                <a:r>
                  <a:rPr lang="en-GB" sz="1000" dirty="0" smtClean="0"/>
                  <a:t>Value: </a:t>
                </a:r>
                <a:r>
                  <a:rPr lang="en-GB" sz="1000" dirty="0" err="1" smtClean="0"/>
                  <a:t>MySecret</a:t>
                </a:r>
                <a:endParaRPr lang="en-GB" sz="1000" dirty="0"/>
              </a:p>
            </p:txBody>
          </p:sp>
        </p:grpSp>
        <p:cxnSp>
          <p:nvCxnSpPr>
            <p:cNvPr id="27" name="Straight Arrow Connector 26"/>
            <p:cNvCxnSpPr>
              <a:endCxn id="66" idx="0"/>
            </p:cNvCxnSpPr>
            <p:nvPr/>
          </p:nvCxnSpPr>
          <p:spPr bwMode="auto">
            <a:xfrm flipH="1">
              <a:off x="4564932" y="2964815"/>
              <a:ext cx="1663252" cy="101298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endCxn id="70" idx="0"/>
            </p:cNvCxnSpPr>
            <p:nvPr/>
          </p:nvCxnSpPr>
          <p:spPr bwMode="auto">
            <a:xfrm>
              <a:off x="4564932" y="4559062"/>
              <a:ext cx="0" cy="520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5" name="TextBox 54"/>
            <p:cNvSpPr txBox="1"/>
            <p:nvPr/>
          </p:nvSpPr>
          <p:spPr>
            <a:xfrm>
              <a:off x="5256792" y="2412804"/>
              <a:ext cx="13293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 smtClean="0"/>
                <a:t>Type: Namespace</a:t>
              </a:r>
            </a:p>
          </p:txBody>
        </p:sp>
      </p:grpSp>
      <p:sp>
        <p:nvSpPr>
          <p:cNvPr id="79" name="Rectangle 78"/>
          <p:cNvSpPr/>
          <p:nvPr/>
        </p:nvSpPr>
        <p:spPr>
          <a:xfrm>
            <a:off x="7475184" y="3527669"/>
            <a:ext cx="1243392" cy="10142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TextBox 79"/>
          <p:cNvSpPr txBox="1"/>
          <p:nvPr/>
        </p:nvSpPr>
        <p:spPr>
          <a:xfrm>
            <a:off x="7465530" y="3527669"/>
            <a:ext cx="10822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Other meta data 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537538" y="3743693"/>
            <a:ext cx="1078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Type: ⎕DM(X)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3491880" y="2751225"/>
            <a:ext cx="3983304" cy="1614500"/>
            <a:chOff x="3491880" y="2751225"/>
            <a:chExt cx="3983304" cy="1614500"/>
          </a:xfrm>
        </p:grpSpPr>
        <p:cxnSp>
          <p:nvCxnSpPr>
            <p:cNvPr id="38" name="Straight Arrow Connector 37"/>
            <p:cNvCxnSpPr>
              <a:stCxn id="79" idx="1"/>
              <a:endCxn id="52" idx="3"/>
            </p:cNvCxnSpPr>
            <p:nvPr/>
          </p:nvCxnSpPr>
          <p:spPr bwMode="auto">
            <a:xfrm flipH="1" flipV="1">
              <a:off x="6586100" y="2751225"/>
              <a:ext cx="889084" cy="12835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H="1" flipV="1">
              <a:off x="3491880" y="3587871"/>
              <a:ext cx="3970094" cy="44158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6" name="Straight Arrow Connector 45"/>
            <p:cNvCxnSpPr>
              <a:stCxn id="79" idx="1"/>
              <a:endCxn id="66" idx="3"/>
            </p:cNvCxnSpPr>
            <p:nvPr/>
          </p:nvCxnSpPr>
          <p:spPr bwMode="auto">
            <a:xfrm flipH="1">
              <a:off x="5186628" y="4034774"/>
              <a:ext cx="2288556" cy="33095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3" name="Group 42"/>
          <p:cNvGrpSpPr/>
          <p:nvPr/>
        </p:nvGrpSpPr>
        <p:grpSpPr>
          <a:xfrm>
            <a:off x="6789710" y="5095125"/>
            <a:ext cx="1253046" cy="1014209"/>
            <a:chOff x="7465530" y="3527669"/>
            <a:chExt cx="1253046" cy="1014209"/>
          </a:xfrm>
        </p:grpSpPr>
        <p:sp>
          <p:nvSpPr>
            <p:cNvPr id="47" name="Rectangle 46"/>
            <p:cNvSpPr/>
            <p:nvPr/>
          </p:nvSpPr>
          <p:spPr>
            <a:xfrm>
              <a:off x="7475184" y="3527669"/>
              <a:ext cx="1243392" cy="10142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465530" y="3527669"/>
              <a:ext cx="108221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Other meta data </a:t>
              </a:r>
              <a:endParaRPr lang="en-GB" sz="10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537538" y="3743693"/>
              <a:ext cx="1078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 smtClean="0"/>
                <a:t>Type: ÷0 error</a:t>
              </a:r>
            </a:p>
          </p:txBody>
        </p:sp>
      </p:grpSp>
      <p:cxnSp>
        <p:nvCxnSpPr>
          <p:cNvPr id="14" name="Straight Arrow Connector 13"/>
          <p:cNvCxnSpPr>
            <a:endCxn id="47" idx="0"/>
          </p:cNvCxnSpPr>
          <p:nvPr/>
        </p:nvCxnSpPr>
        <p:spPr bwMode="auto">
          <a:xfrm flipH="1">
            <a:off x="7421060" y="4207778"/>
            <a:ext cx="675820" cy="8873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786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782960"/>
          </a:xfrm>
        </p:spPr>
        <p:txBody>
          <a:bodyPr/>
          <a:lstStyle/>
          <a:p>
            <a:r>
              <a:rPr lang="en-GB" dirty="0" smtClean="0"/>
              <a:t>Ask yourself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When using </a:t>
            </a:r>
            <a:r>
              <a:rPr lang="en-GB" sz="2400" dirty="0" smtClean="0">
                <a:latin typeface="APL385 Unicode" panose="020B0709000202000203" pitchFamily="49" charset="0"/>
              </a:rPr>
              <a:t>127⌶</a:t>
            </a:r>
            <a:r>
              <a:rPr lang="en-GB" sz="2400" dirty="0" smtClean="0"/>
              <a:t>:</a:t>
            </a:r>
            <a:endParaRPr lang="en-GB" sz="2400" dirty="0" smtClean="0">
              <a:latin typeface="APL385 Unicode" panose="020B0709000202000203" pitchFamily="49" charset="0"/>
            </a:endParaRPr>
          </a:p>
          <a:p>
            <a:pPr lvl="1"/>
            <a:r>
              <a:rPr lang="en-GB" sz="2000" dirty="0" smtClean="0"/>
              <a:t>Have </a:t>
            </a:r>
            <a:r>
              <a:rPr lang="en-GB" sz="2000" dirty="0" smtClean="0"/>
              <a:t>you shared that sensitive data pocket </a:t>
            </a:r>
            <a:r>
              <a:rPr lang="en-GB" sz="2000" dirty="0" smtClean="0"/>
              <a:t>?</a:t>
            </a:r>
          </a:p>
          <a:p>
            <a:pPr lvl="1"/>
            <a:r>
              <a:rPr lang="en-GB" sz="2000" dirty="0" smtClean="0"/>
              <a:t>Have you unintentionally shared that sensitiv</a:t>
            </a:r>
            <a:r>
              <a:rPr lang="en-GB" sz="2000" dirty="0" smtClean="0"/>
              <a:t>e data pocket?</a:t>
            </a:r>
          </a:p>
          <a:p>
            <a:pPr lvl="1"/>
            <a:endParaRPr lang="en-GB" sz="2000" dirty="0"/>
          </a:p>
          <a:p>
            <a:r>
              <a:rPr lang="en-GB" sz="2400" dirty="0" smtClean="0"/>
              <a:t>When saving a workspace:</a:t>
            </a:r>
          </a:p>
          <a:p>
            <a:pPr lvl="1"/>
            <a:r>
              <a:rPr lang="en-GB" sz="1600" dirty="0" smtClean="0"/>
              <a:t>Is it worth running </a:t>
            </a:r>
            <a:r>
              <a:rPr lang="en-GB" sz="1600" dirty="0" smtClean="0">
                <a:latin typeface="APL385 Unicode" panose="020B0709000202000203" pitchFamily="49" charset="0"/>
              </a:rPr>
              <a:t>)RESET</a:t>
            </a:r>
          </a:p>
          <a:p>
            <a:pPr lvl="1"/>
            <a:r>
              <a:rPr lang="en-GB" sz="1600" dirty="0" smtClean="0"/>
              <a:t>Is it worth </a:t>
            </a:r>
            <a:r>
              <a:rPr lang="en-GB" sz="1600" dirty="0" smtClean="0">
                <a:latin typeface="APL385 Unicode" panose="020B0709000202000203" pitchFamily="49" charset="0"/>
              </a:rPr>
              <a:t>)</a:t>
            </a:r>
            <a:r>
              <a:rPr lang="en-GB" sz="1600" dirty="0" err="1" smtClean="0">
                <a:latin typeface="APL385 Unicode" panose="020B0709000202000203" pitchFamily="49" charset="0"/>
              </a:rPr>
              <a:t>SAVE</a:t>
            </a:r>
            <a:r>
              <a:rPr lang="en-GB" sz="1600" dirty="0" err="1" smtClean="0"/>
              <a:t>ing</a:t>
            </a:r>
            <a:r>
              <a:rPr lang="en-GB" sz="1600" dirty="0" smtClean="0"/>
              <a:t> the workspace and then </a:t>
            </a:r>
            <a:r>
              <a:rPr lang="en-GB" sz="1600" dirty="0" smtClean="0">
                <a:latin typeface="APL385 Unicode" panose="020B0709000202000203" pitchFamily="49" charset="0"/>
              </a:rPr>
              <a:t>)</a:t>
            </a:r>
            <a:r>
              <a:rPr lang="en-GB" sz="1600" dirty="0" err="1" smtClean="0">
                <a:latin typeface="APL385 Unicode" panose="020B0709000202000203" pitchFamily="49" charset="0"/>
              </a:rPr>
              <a:t>COPY</a:t>
            </a:r>
            <a:r>
              <a:rPr lang="en-GB" sz="1600" dirty="0" err="1" smtClean="0"/>
              <a:t>ing</a:t>
            </a:r>
            <a:r>
              <a:rPr lang="en-GB" sz="1600" dirty="0" smtClean="0"/>
              <a:t> it into a </a:t>
            </a:r>
            <a:r>
              <a:rPr lang="en-GB" sz="1600" dirty="0" smtClean="0">
                <a:latin typeface="APL385 Unicode" panose="020B0709000202000203" pitchFamily="49" charset="0"/>
              </a:rPr>
              <a:t>CLEAR WS </a:t>
            </a:r>
            <a:r>
              <a:rPr lang="en-GB" sz="1600" dirty="0" smtClean="0"/>
              <a:t>?</a:t>
            </a:r>
            <a:endParaRPr lang="en-GB" sz="2400" dirty="0" smtClean="0"/>
          </a:p>
          <a:p>
            <a:pPr marL="457200" lvl="1" indent="0">
              <a:buNone/>
            </a:pPr>
            <a:endParaRPr lang="en-GB" sz="2400" dirty="0"/>
          </a:p>
          <a:p>
            <a:r>
              <a:rPr lang="en-GB" sz="2400" dirty="0" smtClean="0"/>
              <a:t>When developing code:</a:t>
            </a:r>
          </a:p>
          <a:p>
            <a:pPr lvl="1"/>
            <a:r>
              <a:rPr lang="en-GB" sz="1600" dirty="0" smtClean="0"/>
              <a:t>What am I hoping to learn by using </a:t>
            </a:r>
            <a:r>
              <a:rPr lang="en-GB" sz="1600" dirty="0" smtClean="0">
                <a:latin typeface="APL385 Unicode" panose="020B0709000202000203" pitchFamily="49" charset="0"/>
              </a:rPr>
              <a:t>⎕SIZE</a:t>
            </a:r>
            <a:r>
              <a:rPr lang="en-GB" sz="1600" dirty="0" smtClean="0"/>
              <a:t>/</a:t>
            </a:r>
            <a:r>
              <a:rPr lang="en-GB" sz="1600" dirty="0" smtClean="0">
                <a:latin typeface="APL385 Unicode" panose="020B0709000202000203" pitchFamily="49" charset="0"/>
              </a:rPr>
              <a:t>⎕WA</a:t>
            </a:r>
            <a:r>
              <a:rPr lang="en-GB" sz="1600" dirty="0" smtClean="0"/>
              <a:t>/</a:t>
            </a:r>
            <a:r>
              <a:rPr lang="en-GB" sz="1600" dirty="0" smtClean="0">
                <a:latin typeface="APL385 Unicode" panose="020B0709000202000203" pitchFamily="49" charset="0"/>
              </a:rPr>
              <a:t>⎕DR </a:t>
            </a:r>
            <a:r>
              <a:rPr lang="en-GB" sz="1600" dirty="0" smtClean="0"/>
              <a:t>?</a:t>
            </a:r>
          </a:p>
          <a:p>
            <a:pPr lvl="1"/>
            <a:r>
              <a:rPr lang="en-GB" sz="1600" dirty="0" smtClean="0"/>
              <a:t>Make use of </a:t>
            </a:r>
            <a:r>
              <a:rPr lang="en-GB" sz="1600" dirty="0" smtClean="0">
                <a:latin typeface="APL385 Unicode" panose="020B0709000202000203" pitchFamily="49" charset="0"/>
              </a:rPr>
              <a:t>2000⌶</a:t>
            </a:r>
          </a:p>
        </p:txBody>
      </p:sp>
    </p:spTree>
    <p:extLst>
      <p:ext uri="{BB962C8B-B14F-4D97-AF65-F5344CB8AC3E}">
        <p14:creationId xmlns:p14="http://schemas.microsoft.com/office/powerpoint/2010/main" val="392478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7834"/>
            <a:ext cx="8229600" cy="940966"/>
          </a:xfrm>
        </p:spPr>
        <p:txBody>
          <a:bodyPr/>
          <a:lstStyle/>
          <a:p>
            <a:r>
              <a:rPr lang="en-GB" dirty="0" smtClean="0"/>
              <a:t>And that's that 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1916833"/>
            <a:ext cx="8229600" cy="4104456"/>
          </a:xfrm>
        </p:spPr>
        <p:txBody>
          <a:bodyPr/>
          <a:lstStyle/>
          <a:p>
            <a:endParaRPr lang="en-GB" dirty="0" smtClean="0">
              <a:hlinkClick r:id="rId2"/>
            </a:endParaRPr>
          </a:p>
          <a:p>
            <a:endParaRPr lang="en-GB" dirty="0">
              <a:hlinkClick r:id="rId2"/>
            </a:endParaRPr>
          </a:p>
          <a:p>
            <a:pPr marL="0" indent="0" algn="ctr">
              <a:buNone/>
            </a:pPr>
            <a:r>
              <a:rPr lang="en-GB" dirty="0" smtClean="0">
                <a:hlinkClick r:id="rId2"/>
              </a:rPr>
              <a:t>andys@dyalog.com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E850E-0CF9-4136-9A76-7FB76729301A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n-GB" dirty="0" smtClean="0"/>
              <a:t>Scripted Objects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14.1 you cannot have two definitions of the same-named one-line </a:t>
            </a:r>
            <a:r>
              <a:rPr lang="en-GB" dirty="0" err="1" smtClean="0"/>
              <a:t>dfn</a:t>
            </a:r>
            <a:endParaRPr lang="en-GB" dirty="0" smtClean="0"/>
          </a:p>
          <a:p>
            <a:pPr lvl="1"/>
            <a:r>
              <a:rPr lang="en-GB" dirty="0" smtClean="0"/>
              <a:t>This is now consistent with attempts to redefine </a:t>
            </a:r>
            <a:r>
              <a:rPr lang="en-GB" dirty="0" err="1" smtClean="0"/>
              <a:t>tradfns</a:t>
            </a:r>
            <a:r>
              <a:rPr lang="en-GB" dirty="0" smtClean="0"/>
              <a:t> and multi-line dfns </a:t>
            </a:r>
          </a:p>
          <a:p>
            <a:pPr lvl="1"/>
            <a:endParaRPr lang="en-GB" dirty="0" smtClean="0"/>
          </a:p>
          <a:p>
            <a:pPr marL="457200" lvl="1" indent="0"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      :Namespace </a:t>
            </a:r>
            <a:r>
              <a:rPr lang="en-GB" sz="1800" dirty="0" err="1" smtClean="0">
                <a:latin typeface="APL385 Unicode" panose="020B0709000202000203" pitchFamily="49" charset="0"/>
              </a:rPr>
              <a:t>andys</a:t>
            </a:r>
            <a:endParaRPr lang="en-GB" sz="1800" dirty="0" smtClean="0">
              <a:latin typeface="APL385 Unicode" panose="020B0709000202000203" pitchFamily="49" charset="0"/>
            </a:endParaRPr>
          </a:p>
          <a:p>
            <a:pPr marL="457200" lvl="1" indent="0"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           foo←{⍺ ⍵}</a:t>
            </a:r>
          </a:p>
          <a:p>
            <a:pPr marL="457200" lvl="1" indent="0"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           foo←{⍺,⍵}</a:t>
            </a:r>
          </a:p>
          <a:p>
            <a:pPr marL="457200" lvl="1" indent="0">
              <a:buNone/>
            </a:pPr>
            <a:r>
              <a:rPr lang="en-GB" sz="1800" dirty="0" smtClean="0">
                <a:latin typeface="APL385 Unicode" panose="020B0709000202000203" pitchFamily="49" charset="0"/>
              </a:rPr>
              <a:t>      :</a:t>
            </a:r>
            <a:r>
              <a:rPr lang="en-GB" sz="1800" dirty="0" err="1" smtClean="0">
                <a:latin typeface="APL385 Unicode" panose="020B0709000202000203" pitchFamily="49" charset="0"/>
              </a:rPr>
              <a:t>Endnamespace</a:t>
            </a:r>
            <a:endParaRPr lang="en-GB" sz="1800" dirty="0" smtClean="0">
              <a:latin typeface="APL385 Unicode" panose="020B0709000202000203" pitchFamily="49" charset="0"/>
            </a:endParaRPr>
          </a:p>
          <a:p>
            <a:pPr marL="457200" lvl="1" indent="0">
              <a:buNone/>
            </a:pPr>
            <a:endParaRPr lang="en-GB" sz="1800" dirty="0">
              <a:latin typeface="APL385 Unicode" panose="020B0709000202000203" pitchFamily="49" charset="0"/>
            </a:endParaRPr>
          </a:p>
          <a:p>
            <a:pPr marL="457200" lvl="1" indent="0">
              <a:buNone/>
            </a:pPr>
            <a:r>
              <a:rPr lang="en-GB" sz="1800" dirty="0" smtClean="0"/>
              <a:t>Will not fix !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925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r>
              <a:rPr lang="en-GB" dirty="0" smtClean="0"/>
              <a:t>Altering the Language Bar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r>
              <a:rPr lang="en-GB" sz="2800" dirty="0" smtClean="0"/>
              <a:t>Have always been able to adjust it</a:t>
            </a:r>
          </a:p>
          <a:p>
            <a:r>
              <a:rPr lang="en-GB" sz="2800" dirty="0" smtClean="0"/>
              <a:t>Was all too easy to delete entries</a:t>
            </a:r>
          </a:p>
          <a:p>
            <a:r>
              <a:rPr lang="en-GB" sz="2800" dirty="0" smtClean="0"/>
              <a:t>In 14.1 can now Reset to default</a:t>
            </a:r>
          </a:p>
          <a:p>
            <a:endParaRPr lang="en-GB" sz="2800" dirty="0"/>
          </a:p>
          <a:p>
            <a:r>
              <a:rPr lang="en-GB" sz="2800" dirty="0" smtClean="0"/>
              <a:t>For earlier versions, send us an email.</a:t>
            </a:r>
          </a:p>
          <a:p>
            <a:endParaRPr lang="en-GB" sz="2800" dirty="0"/>
          </a:p>
          <a:p>
            <a:r>
              <a:rPr lang="en-GB" sz="2800" dirty="0" smtClean="0"/>
              <a:t>Applies to old IDE only</a:t>
            </a:r>
          </a:p>
          <a:p>
            <a:pPr lvl="1"/>
            <a:r>
              <a:rPr lang="en-GB" sz="2400" dirty="0" smtClean="0"/>
              <a:t>RIDE language bar is not alterable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9115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n-GB" dirty="0" smtClean="0"/>
              <a:t>Editor/Tracer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dfns: can now </a:t>
            </a:r>
            <a:r>
              <a:rPr lang="en-GB" b="1" i="1" u="sng" dirty="0" smtClean="0"/>
              <a:t>view</a:t>
            </a:r>
            <a:r>
              <a:rPr lang="en-GB" dirty="0" smtClean="0"/>
              <a:t>  </a:t>
            </a:r>
            <a:r>
              <a:rPr lang="en-GB" dirty="0" smtClean="0">
                <a:latin typeface="APL385 Unicode" panose="020B0709000202000203" pitchFamily="49" charset="0"/>
              </a:rPr>
              <a:t>⍺ ⍺⍺ ⍵ ⍵⍵</a:t>
            </a:r>
          </a:p>
          <a:p>
            <a:pPr lvl="1"/>
            <a:r>
              <a:rPr lang="en-GB" dirty="0" smtClean="0"/>
              <a:t>Unlikely to make these editable</a:t>
            </a:r>
          </a:p>
          <a:p>
            <a:pPr lvl="1"/>
            <a:r>
              <a:rPr lang="en-GB" dirty="0" smtClean="0"/>
              <a:t>Unlikely to add </a:t>
            </a:r>
            <a:r>
              <a:rPr lang="en-GB" dirty="0" smtClean="0">
                <a:latin typeface="APL385 Unicode" panose="020B0709000202000203" pitchFamily="49" charset="0"/>
              </a:rPr>
              <a:t>∇</a:t>
            </a:r>
            <a:r>
              <a:rPr lang="en-GB" dirty="0" smtClean="0"/>
              <a:t> - you're already looking at it !</a:t>
            </a:r>
            <a:endParaRPr lang="en-GB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35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n-GB" dirty="0" smtClean="0"/>
              <a:t>Editor/Tracer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Align Comments:</a:t>
            </a:r>
          </a:p>
          <a:p>
            <a:pPr lvl="1"/>
            <a:r>
              <a:rPr lang="en-GB" dirty="0" smtClean="0"/>
              <a:t>14.0: Worked only in simple functions</a:t>
            </a:r>
          </a:p>
          <a:p>
            <a:pPr lvl="1"/>
            <a:r>
              <a:rPr lang="en-GB" dirty="0" smtClean="0"/>
              <a:t>14.1: Works in scripted objects too</a:t>
            </a:r>
          </a:p>
          <a:p>
            <a:pPr lvl="2"/>
            <a:r>
              <a:rPr lang="en-GB" dirty="0" smtClean="0"/>
              <a:t>On selected text</a:t>
            </a:r>
          </a:p>
          <a:p>
            <a:pPr lvl="2"/>
            <a:r>
              <a:rPr lang="en-GB" dirty="0" smtClean="0"/>
              <a:t>On current </a:t>
            </a:r>
            <a:r>
              <a:rPr lang="en-GB" dirty="0" err="1" smtClean="0"/>
              <a:t>tradfn</a:t>
            </a:r>
            <a:endParaRPr lang="en-GB" dirty="0" smtClean="0"/>
          </a:p>
          <a:p>
            <a:pPr lvl="3"/>
            <a:r>
              <a:rPr lang="en-GB" dirty="0" smtClean="0"/>
              <a:t>Any dfns defined in </a:t>
            </a:r>
            <a:r>
              <a:rPr lang="en-GB" dirty="0" err="1" smtClean="0"/>
              <a:t>tradfn</a:t>
            </a:r>
            <a:r>
              <a:rPr lang="en-GB" dirty="0" smtClean="0"/>
              <a:t> will also have comments aligned</a:t>
            </a:r>
          </a:p>
          <a:p>
            <a:pPr lvl="2"/>
            <a:r>
              <a:rPr lang="en-GB" dirty="0" smtClean="0"/>
              <a:t>On current capsule</a:t>
            </a:r>
          </a:p>
        </p:txBody>
      </p:sp>
    </p:spTree>
    <p:extLst>
      <p:ext uri="{BB962C8B-B14F-4D97-AF65-F5344CB8AC3E}">
        <p14:creationId xmlns:p14="http://schemas.microsoft.com/office/powerpoint/2010/main" val="25886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n-GB" dirty="0" smtClean="0"/>
              <a:t>Editor/Tracer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Skipping lines</a:t>
            </a:r>
          </a:p>
          <a:p>
            <a:pPr lvl="1"/>
            <a:r>
              <a:rPr lang="en-GB" dirty="0" smtClean="0"/>
              <a:t>14.0: </a:t>
            </a:r>
          </a:p>
          <a:p>
            <a:pPr lvl="2"/>
            <a:r>
              <a:rPr lang="en-GB" dirty="0" smtClean="0"/>
              <a:t>can select Skip Blank Lines and Comments or not</a:t>
            </a:r>
          </a:p>
          <a:p>
            <a:pPr lvl="1"/>
            <a:r>
              <a:rPr lang="en-GB" dirty="0" smtClean="0"/>
              <a:t>14.1: </a:t>
            </a:r>
          </a:p>
          <a:p>
            <a:pPr lvl="2"/>
            <a:r>
              <a:rPr lang="en-GB" dirty="0" smtClean="0"/>
              <a:t>can select Skip Blank Lines or not</a:t>
            </a:r>
          </a:p>
          <a:p>
            <a:pPr lvl="2"/>
            <a:r>
              <a:rPr lang="en-GB" dirty="0" smtClean="0"/>
              <a:t>can select Skip Comment Lines or not</a:t>
            </a:r>
          </a:p>
          <a:p>
            <a:pPr lvl="1"/>
            <a:r>
              <a:rPr lang="en-GB" dirty="0" smtClean="0"/>
              <a:t>Still always stops on line[1]</a:t>
            </a:r>
          </a:p>
          <a:p>
            <a:pPr lvl="1"/>
            <a:r>
              <a:rPr lang="en-GB" dirty="0" smtClean="0"/>
              <a:t>Still always stops on the last line of a </a:t>
            </a:r>
            <a:r>
              <a:rPr lang="en-GB" dirty="0" err="1" smtClean="0"/>
              <a:t>tradfn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39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926976"/>
          </a:xfrm>
        </p:spPr>
        <p:txBody>
          <a:bodyPr/>
          <a:lstStyle/>
          <a:p>
            <a:r>
              <a:rPr lang="en-GB" dirty="0" smtClean="0">
                <a:latin typeface="APL385 Unicode" panose="020B0709000202000203" pitchFamily="49" charset="0"/>
              </a:rPr>
              <a:t>⎕ED</a:t>
            </a:r>
            <a:r>
              <a:rPr lang="en-GB" dirty="0" smtClean="0"/>
              <a:t> and Variants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r>
              <a:rPr lang="en-GB" sz="2800" dirty="0" err="1" smtClean="0"/>
              <a:t>ReadOnly</a:t>
            </a:r>
            <a:r>
              <a:rPr lang="en-GB" sz="2800" dirty="0" smtClean="0"/>
              <a:t>: 0 or 1</a:t>
            </a:r>
          </a:p>
          <a:p>
            <a:pPr lvl="1"/>
            <a:r>
              <a:rPr lang="en-GB" sz="2400" dirty="0" smtClean="0"/>
              <a:t>Only allows you to not alter an object that by default could be altered</a:t>
            </a:r>
          </a:p>
          <a:p>
            <a:pPr lvl="1"/>
            <a:r>
              <a:rPr lang="en-GB" sz="2400" dirty="0" smtClean="0"/>
              <a:t>Doesn't enable editing of objects that cannot be altered !</a:t>
            </a:r>
          </a:p>
          <a:p>
            <a:pPr lvl="1"/>
            <a:endParaRPr lang="en-GB" dirty="0" smtClean="0"/>
          </a:p>
          <a:p>
            <a:r>
              <a:rPr lang="en-GB" sz="2800" dirty="0" err="1" smtClean="0"/>
              <a:t>EditName</a:t>
            </a:r>
            <a:r>
              <a:rPr lang="en-GB" sz="2800" dirty="0" smtClean="0"/>
              <a:t>: Default, Allow, Disallow</a:t>
            </a:r>
          </a:p>
          <a:p>
            <a:pPr lvl="1"/>
            <a:r>
              <a:rPr lang="en-GB" sz="2400" dirty="0" smtClean="0"/>
              <a:t>Returns list of names that have changed or been created</a:t>
            </a:r>
          </a:p>
          <a:p>
            <a:pPr lvl="1"/>
            <a:r>
              <a:rPr lang="en-GB" sz="2400" dirty="0" smtClean="0"/>
              <a:t>Default is Disallow, it will always remain so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8995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_dyalog15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Master Powerpoint template 19 aug 2014.potx" id="{0049EF10-ADAC-4A86-823C-08B6527A6A7B}" vid="{CA850941-80F2-41C4-9D9B-50111ED1566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Presentation_dyalog15</Template>
  <TotalTime>809</TotalTime>
  <Words>1612</Words>
  <Application>Microsoft Office PowerPoint</Application>
  <PresentationFormat>On-screen Show (4:3)</PresentationFormat>
  <Paragraphs>420</Paragraphs>
  <Slides>34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Presentation_dyalog15</vt:lpstr>
      <vt:lpstr>Not a lot of people know that v2.0</vt:lpstr>
      <vt:lpstr>Synopsis</vt:lpstr>
      <vt:lpstr>Capsules</vt:lpstr>
      <vt:lpstr>Scripted Objects</vt:lpstr>
      <vt:lpstr>Altering the Language Bar</vt:lpstr>
      <vt:lpstr>Editor/Tracer</vt:lpstr>
      <vt:lpstr>Editor/Tracer</vt:lpstr>
      <vt:lpstr>Editor/Tracer</vt:lpstr>
      <vt:lpstr>⎕ED and Variants</vt:lpstr>
      <vt:lpstr>Workspace filenames</vt:lpstr>
      <vt:lpstr>WSEXT</vt:lpstr>
      <vt:lpstr>WSEXT</vt:lpstr>
      <vt:lpstr>WSEXT</vt:lpstr>
      <vt:lpstr>WSEXT</vt:lpstr>
      <vt:lpstr>WSEXT</vt:lpstr>
      <vt:lpstr>Shared pockets and 127⌶</vt:lpstr>
      <vt:lpstr>Shared pockets and 127⌶</vt:lpstr>
      <vt:lpstr>Let's have some data !</vt:lpstr>
      <vt:lpstr>Isn't Key wonderful ?</vt:lpstr>
      <vt:lpstr>What is a Workspace ?</vt:lpstr>
      <vt:lpstr>Data Pocket</vt:lpstr>
      <vt:lpstr>A Simple Variable</vt:lpstr>
      <vt:lpstr>A Nested Variable</vt:lpstr>
      <vt:lpstr>Sharing Pockets</vt:lpstr>
      <vt:lpstr>No automatic sharing</vt:lpstr>
      <vt:lpstr>Sharing pockets</vt:lpstr>
      <vt:lpstr>Shared pockets can easily stop being shared</vt:lpstr>
      <vt:lpstr>Some useful system functions</vt:lpstr>
      <vt:lpstr>Some useful I-Beams</vt:lpstr>
      <vt:lpstr>So what about that comment ?</vt:lpstr>
      <vt:lpstr>Delete the namespace</vt:lpstr>
      <vt:lpstr>Clear up: ÷0</vt:lpstr>
      <vt:lpstr>Ask yourself</vt:lpstr>
      <vt:lpstr>And that's that 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Shiers</dc:creator>
  <cp:lastModifiedBy>Andy Shiers</cp:lastModifiedBy>
  <cp:revision>52</cp:revision>
  <cp:lastPrinted>2014-08-15T09:52:37Z</cp:lastPrinted>
  <dcterms:created xsi:type="dcterms:W3CDTF">2015-08-19T10:11:24Z</dcterms:created>
  <dcterms:modified xsi:type="dcterms:W3CDTF">2015-09-04T09:17:12Z</dcterms:modified>
</cp:coreProperties>
</file>