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63" r:id="rId3"/>
    <p:sldId id="265" r:id="rId4"/>
    <p:sldId id="268" r:id="rId5"/>
    <p:sldId id="264" r:id="rId6"/>
    <p:sldId id="273" r:id="rId7"/>
    <p:sldId id="267" r:id="rId8"/>
    <p:sldId id="274" r:id="rId9"/>
    <p:sldId id="270" r:id="rId10"/>
    <p:sldId id="272" r:id="rId11"/>
    <p:sldId id="261" r:id="rId12"/>
    <p:sldId id="269" r:id="rId13"/>
  </p:sldIdLst>
  <p:sldSz cx="12192000" cy="6858000"/>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e" initials="s" lastIdx="6" clrIdx="0"/>
  <p:cmAuthor id="1" name="Mette Trier" initials="MTI"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5374"/>
    <a:srgbClr val="1F497D"/>
    <a:srgbClr val="025BFF"/>
    <a:srgbClr val="00F562"/>
    <a:srgbClr val="00AF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9" autoAdjust="0"/>
    <p:restoredTop sz="80478" autoAdjust="0"/>
  </p:normalViewPr>
  <p:slideViewPr>
    <p:cSldViewPr snapToGrid="0" showGuides="1">
      <p:cViewPr varScale="1">
        <p:scale>
          <a:sx n="76" d="100"/>
          <a:sy n="76" d="100"/>
        </p:scale>
        <p:origin x="120" y="102"/>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72" d="100"/>
          <a:sy n="72" d="100"/>
        </p:scale>
        <p:origin x="217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33DACC-3CDC-43B8-9709-19EE341F30F0}" type="datetimeFigureOut">
              <a:rPr lang="en-GB" smtClean="0"/>
              <a:pPr/>
              <a:t>08/09/2015</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432DC0-55E3-4CD0-9031-91D1703D7D88}" type="slidenum">
              <a:rPr lang="en-GB" smtClean="0"/>
              <a:pPr/>
              <a:t>‹#›</a:t>
            </a:fld>
            <a:endParaRPr lang="en-GB"/>
          </a:p>
        </p:txBody>
      </p:sp>
    </p:spTree>
    <p:extLst>
      <p:ext uri="{BB962C8B-B14F-4D97-AF65-F5344CB8AC3E}">
        <p14:creationId xmlns:p14="http://schemas.microsoft.com/office/powerpoint/2010/main" val="2325543185"/>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 give an idea of the size of our product and organisation.</a:t>
            </a:r>
            <a:endParaRPr lang="en-GB" dirty="0"/>
          </a:p>
        </p:txBody>
      </p:sp>
      <p:sp>
        <p:nvSpPr>
          <p:cNvPr id="4" name="Slide Number Placeholder 3"/>
          <p:cNvSpPr>
            <a:spLocks noGrp="1"/>
          </p:cNvSpPr>
          <p:nvPr>
            <p:ph type="sldNum" sz="quarter" idx="10"/>
          </p:nvPr>
        </p:nvSpPr>
        <p:spPr/>
        <p:txBody>
          <a:bodyPr/>
          <a:lstStyle/>
          <a:p>
            <a:fld id="{52432DC0-55E3-4CD0-9031-91D1703D7D88}" type="slidenum">
              <a:rPr lang="en-GB" smtClean="0"/>
              <a:pPr/>
              <a:t>2</a:t>
            </a:fld>
            <a:endParaRPr lang="en-GB"/>
          </a:p>
        </p:txBody>
      </p:sp>
    </p:spTree>
    <p:extLst>
      <p:ext uri="{BB962C8B-B14F-4D97-AF65-F5344CB8AC3E}">
        <p14:creationId xmlns:p14="http://schemas.microsoft.com/office/powerpoint/2010/main" val="40799850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noProof="0" dirty="0" smtClean="0"/>
              <a:t>NB! You get a small penalty when you start to use functions/variables</a:t>
            </a:r>
            <a:r>
              <a:rPr lang="en-US" baseline="0" noProof="0" dirty="0" smtClean="0"/>
              <a:t> not yet loaded into memory map.</a:t>
            </a:r>
            <a:endParaRPr lang="en-US" noProof="0" dirty="0"/>
          </a:p>
        </p:txBody>
      </p:sp>
      <p:sp>
        <p:nvSpPr>
          <p:cNvPr id="4" name="Slide Number Placeholder 3"/>
          <p:cNvSpPr>
            <a:spLocks noGrp="1"/>
          </p:cNvSpPr>
          <p:nvPr>
            <p:ph type="sldNum" sz="quarter" idx="10"/>
          </p:nvPr>
        </p:nvSpPr>
        <p:spPr/>
        <p:txBody>
          <a:bodyPr/>
          <a:lstStyle/>
          <a:p>
            <a:fld id="{52432DC0-55E3-4CD0-9031-91D1703D7D88}" type="slidenum">
              <a:rPr lang="en-GB" smtClean="0"/>
              <a:pPr/>
              <a:t>11</a:t>
            </a:fld>
            <a:endParaRPr lang="en-GB"/>
          </a:p>
        </p:txBody>
      </p:sp>
    </p:spTree>
    <p:extLst>
      <p:ext uri="{BB962C8B-B14F-4D97-AF65-F5344CB8AC3E}">
        <p14:creationId xmlns:p14="http://schemas.microsoft.com/office/powerpoint/2010/main" val="2186233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smtClean="0"/>
              <a:t>Old </a:t>
            </a:r>
            <a:r>
              <a:rPr lang="da-DK" dirty="0" err="1" smtClean="0"/>
              <a:t>fasion</a:t>
            </a:r>
            <a:r>
              <a:rPr lang="da-DK" dirty="0" smtClean="0"/>
              <a:t> </a:t>
            </a:r>
            <a:r>
              <a:rPr lang="da-DK" dirty="0" err="1" smtClean="0"/>
              <a:t>way</a:t>
            </a:r>
            <a:r>
              <a:rPr lang="da-DK" dirty="0" smtClean="0"/>
              <a:t> with </a:t>
            </a:r>
            <a:r>
              <a:rPr lang="da-DK" dirty="0" err="1" smtClean="0"/>
              <a:t>no</a:t>
            </a:r>
            <a:r>
              <a:rPr lang="da-DK" dirty="0" smtClean="0"/>
              <a:t> </a:t>
            </a:r>
            <a:r>
              <a:rPr lang="da-DK" dirty="0" err="1" smtClean="0"/>
              <a:t>local</a:t>
            </a:r>
            <a:r>
              <a:rPr lang="da-DK" dirty="0" smtClean="0"/>
              <a:t> installation (</a:t>
            </a:r>
            <a:r>
              <a:rPr lang="da-DK" dirty="0" err="1" smtClean="0"/>
              <a:t>we</a:t>
            </a:r>
            <a:r>
              <a:rPr lang="da-DK" dirty="0" smtClean="0"/>
              <a:t> have it, but not </a:t>
            </a:r>
            <a:r>
              <a:rPr lang="da-DK" dirty="0" err="1" smtClean="0"/>
              <a:t>used</a:t>
            </a:r>
            <a:r>
              <a:rPr lang="da-DK" dirty="0" smtClean="0"/>
              <a:t> </a:t>
            </a:r>
            <a:r>
              <a:rPr lang="da-DK" dirty="0" err="1" smtClean="0"/>
              <a:t>every</a:t>
            </a:r>
            <a:r>
              <a:rPr lang="da-DK" dirty="0" smtClean="0"/>
              <a:t> </a:t>
            </a:r>
            <a:r>
              <a:rPr lang="da-DK" dirty="0" err="1" smtClean="0"/>
              <a:t>where</a:t>
            </a:r>
            <a:r>
              <a:rPr lang="da-DK" dirty="0" smtClean="0"/>
              <a:t>)</a:t>
            </a:r>
          </a:p>
          <a:p>
            <a:r>
              <a:rPr lang="da-DK" dirty="0" smtClean="0"/>
              <a:t>Memory </a:t>
            </a:r>
            <a:r>
              <a:rPr lang="da-DK" dirty="0" err="1" smtClean="0"/>
              <a:t>usage</a:t>
            </a:r>
            <a:r>
              <a:rPr lang="da-DK" dirty="0" smtClean="0"/>
              <a:t> is not a problem in </a:t>
            </a:r>
            <a:r>
              <a:rPr lang="da-DK" dirty="0" err="1" smtClean="0"/>
              <a:t>this</a:t>
            </a:r>
            <a:r>
              <a:rPr lang="da-DK" dirty="0" smtClean="0"/>
              <a:t> </a:t>
            </a:r>
            <a:r>
              <a:rPr lang="da-DK" dirty="0" err="1" smtClean="0"/>
              <a:t>setup</a:t>
            </a:r>
            <a:endParaRPr lang="en-GB" dirty="0"/>
          </a:p>
        </p:txBody>
      </p:sp>
      <p:sp>
        <p:nvSpPr>
          <p:cNvPr id="4" name="Slide Number Placeholder 3"/>
          <p:cNvSpPr>
            <a:spLocks noGrp="1"/>
          </p:cNvSpPr>
          <p:nvPr>
            <p:ph type="sldNum" sz="quarter" idx="10"/>
          </p:nvPr>
        </p:nvSpPr>
        <p:spPr/>
        <p:txBody>
          <a:bodyPr/>
          <a:lstStyle/>
          <a:p>
            <a:fld id="{52432DC0-55E3-4CD0-9031-91D1703D7D88}" type="slidenum">
              <a:rPr lang="en-GB" smtClean="0"/>
              <a:pPr/>
              <a:t>3</a:t>
            </a:fld>
            <a:endParaRPr lang="en-GB"/>
          </a:p>
        </p:txBody>
      </p:sp>
    </p:spTree>
    <p:extLst>
      <p:ext uri="{BB962C8B-B14F-4D97-AF65-F5344CB8AC3E}">
        <p14:creationId xmlns:p14="http://schemas.microsoft.com/office/powerpoint/2010/main" val="478883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smtClean="0"/>
              <a:t>On a Citrix server it </a:t>
            </a:r>
            <a:r>
              <a:rPr lang="da-DK" dirty="0" err="1" smtClean="0"/>
              <a:t>becomes</a:t>
            </a:r>
            <a:r>
              <a:rPr lang="da-DK" dirty="0" smtClean="0"/>
              <a:t> </a:t>
            </a:r>
            <a:r>
              <a:rPr lang="da-DK" dirty="0" err="1" smtClean="0"/>
              <a:t>interesting</a:t>
            </a:r>
            <a:r>
              <a:rPr lang="da-DK" dirty="0" smtClean="0"/>
              <a:t> to </a:t>
            </a:r>
            <a:r>
              <a:rPr lang="da-DK" dirty="0" err="1" smtClean="0"/>
              <a:t>think</a:t>
            </a:r>
            <a:r>
              <a:rPr lang="da-DK" dirty="0" smtClean="0"/>
              <a:t> </a:t>
            </a:r>
            <a:r>
              <a:rPr lang="da-DK" dirty="0" err="1" smtClean="0"/>
              <a:t>about</a:t>
            </a:r>
            <a:r>
              <a:rPr lang="da-DK" dirty="0" smtClean="0"/>
              <a:t> </a:t>
            </a:r>
            <a:r>
              <a:rPr lang="da-DK" dirty="0" err="1" smtClean="0"/>
              <a:t>memory</a:t>
            </a:r>
            <a:r>
              <a:rPr lang="da-DK" dirty="0" smtClean="0"/>
              <a:t> </a:t>
            </a:r>
            <a:r>
              <a:rPr lang="da-DK" dirty="0" err="1" smtClean="0"/>
              <a:t>footprint</a:t>
            </a:r>
            <a:r>
              <a:rPr lang="da-DK" dirty="0" smtClean="0"/>
              <a:t>.</a:t>
            </a:r>
            <a:endParaRPr lang="en-GB" dirty="0"/>
          </a:p>
        </p:txBody>
      </p:sp>
      <p:sp>
        <p:nvSpPr>
          <p:cNvPr id="4" name="Slide Number Placeholder 3"/>
          <p:cNvSpPr>
            <a:spLocks noGrp="1"/>
          </p:cNvSpPr>
          <p:nvPr>
            <p:ph type="sldNum" sz="quarter" idx="10"/>
          </p:nvPr>
        </p:nvSpPr>
        <p:spPr/>
        <p:txBody>
          <a:bodyPr/>
          <a:lstStyle/>
          <a:p>
            <a:fld id="{52432DC0-55E3-4CD0-9031-91D1703D7D88}" type="slidenum">
              <a:rPr lang="en-GB" smtClean="0"/>
              <a:pPr/>
              <a:t>4</a:t>
            </a:fld>
            <a:endParaRPr lang="en-GB"/>
          </a:p>
        </p:txBody>
      </p:sp>
    </p:spTree>
    <p:extLst>
      <p:ext uri="{BB962C8B-B14F-4D97-AF65-F5344CB8AC3E}">
        <p14:creationId xmlns:p14="http://schemas.microsoft.com/office/powerpoint/2010/main" val="712292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err="1" smtClean="0"/>
              <a:t>Huge</a:t>
            </a:r>
            <a:r>
              <a:rPr lang="da-DK" dirty="0" smtClean="0"/>
              <a:t> </a:t>
            </a:r>
            <a:r>
              <a:rPr lang="da-DK" dirty="0" err="1" smtClean="0"/>
              <a:t>number</a:t>
            </a:r>
            <a:r>
              <a:rPr lang="da-DK" dirty="0" smtClean="0"/>
              <a:t> of variables </a:t>
            </a:r>
            <a:r>
              <a:rPr lang="da-DK" dirty="0" err="1" smtClean="0"/>
              <a:t>that</a:t>
            </a:r>
            <a:r>
              <a:rPr lang="da-DK" dirty="0" smtClean="0"/>
              <a:t> </a:t>
            </a:r>
            <a:r>
              <a:rPr lang="da-DK" dirty="0" err="1" smtClean="0"/>
              <a:t>are</a:t>
            </a:r>
            <a:r>
              <a:rPr lang="da-DK" baseline="0" dirty="0" smtClean="0"/>
              <a:t> </a:t>
            </a:r>
            <a:r>
              <a:rPr lang="da-DK" baseline="0" dirty="0" err="1" smtClean="0"/>
              <a:t>actually</a:t>
            </a:r>
            <a:r>
              <a:rPr lang="da-DK" baseline="0" dirty="0" smtClean="0"/>
              <a:t> ”</a:t>
            </a:r>
            <a:r>
              <a:rPr lang="da-DK" baseline="0" dirty="0" err="1" smtClean="0"/>
              <a:t>constants</a:t>
            </a:r>
            <a:r>
              <a:rPr lang="da-DK" baseline="0" dirty="0" smtClean="0"/>
              <a:t>”. </a:t>
            </a:r>
            <a:r>
              <a:rPr lang="da-DK" baseline="0" dirty="0" err="1" smtClean="0"/>
              <a:t>Extensive</a:t>
            </a:r>
            <a:r>
              <a:rPr lang="da-DK" baseline="0" dirty="0" smtClean="0"/>
              <a:t> </a:t>
            </a:r>
            <a:r>
              <a:rPr lang="da-DK" baseline="0" dirty="0" err="1" smtClean="0"/>
              <a:t>framework</a:t>
            </a:r>
            <a:r>
              <a:rPr lang="da-DK" baseline="0" dirty="0" smtClean="0"/>
              <a:t> with </a:t>
            </a:r>
            <a:r>
              <a:rPr lang="da-DK" baseline="0" dirty="0" err="1" smtClean="0"/>
              <a:t>many</a:t>
            </a:r>
            <a:r>
              <a:rPr lang="da-DK" baseline="0" dirty="0" smtClean="0"/>
              <a:t> </a:t>
            </a:r>
            <a:r>
              <a:rPr lang="da-DK" baseline="0" dirty="0" err="1" smtClean="0"/>
              <a:t>rarely</a:t>
            </a:r>
            <a:r>
              <a:rPr lang="da-DK" baseline="0" dirty="0" smtClean="0"/>
              <a:t> </a:t>
            </a:r>
            <a:r>
              <a:rPr lang="da-DK" baseline="0" dirty="0" err="1" smtClean="0"/>
              <a:t>used</a:t>
            </a:r>
            <a:r>
              <a:rPr lang="da-DK" baseline="0" dirty="0" smtClean="0"/>
              <a:t> </a:t>
            </a:r>
            <a:r>
              <a:rPr lang="da-DK" baseline="0" dirty="0" err="1" smtClean="0"/>
              <a:t>functions</a:t>
            </a:r>
            <a:r>
              <a:rPr lang="da-DK" baseline="0" dirty="0" smtClean="0"/>
              <a:t>.</a:t>
            </a:r>
          </a:p>
          <a:p>
            <a:r>
              <a:rPr lang="da-DK" baseline="0" dirty="0" smtClean="0"/>
              <a:t>Tell </a:t>
            </a:r>
            <a:r>
              <a:rPr lang="da-DK" baseline="0" dirty="0" err="1" smtClean="0"/>
              <a:t>about</a:t>
            </a:r>
            <a:r>
              <a:rPr lang="da-DK" baseline="0" dirty="0" smtClean="0"/>
              <a:t> </a:t>
            </a:r>
            <a:r>
              <a:rPr lang="da-DK" baseline="0" dirty="0" err="1" smtClean="0"/>
              <a:t>modules</a:t>
            </a:r>
            <a:r>
              <a:rPr lang="da-DK" baseline="0" dirty="0" smtClean="0"/>
              <a:t> and </a:t>
            </a:r>
            <a:r>
              <a:rPr lang="da-DK" baseline="0" dirty="0" err="1" smtClean="0"/>
              <a:t>creation</a:t>
            </a:r>
            <a:r>
              <a:rPr lang="da-DK" baseline="0" dirty="0" smtClean="0"/>
              <a:t> of ”</a:t>
            </a:r>
            <a:r>
              <a:rPr lang="da-DK" baseline="0" dirty="0" err="1" smtClean="0"/>
              <a:t>main.dws</a:t>
            </a:r>
            <a:r>
              <a:rPr lang="da-DK" baseline="0" dirty="0" smtClean="0"/>
              <a:t>”</a:t>
            </a:r>
            <a:endParaRPr lang="en-GB" dirty="0"/>
          </a:p>
        </p:txBody>
      </p:sp>
      <p:sp>
        <p:nvSpPr>
          <p:cNvPr id="4" name="Slide Number Placeholder 3"/>
          <p:cNvSpPr>
            <a:spLocks noGrp="1"/>
          </p:cNvSpPr>
          <p:nvPr>
            <p:ph type="sldNum" sz="quarter" idx="10"/>
          </p:nvPr>
        </p:nvSpPr>
        <p:spPr/>
        <p:txBody>
          <a:bodyPr/>
          <a:lstStyle/>
          <a:p>
            <a:fld id="{52432DC0-55E3-4CD0-9031-91D1703D7D88}" type="slidenum">
              <a:rPr lang="en-GB" smtClean="0"/>
              <a:pPr/>
              <a:t>5</a:t>
            </a:fld>
            <a:endParaRPr lang="en-GB"/>
          </a:p>
        </p:txBody>
      </p:sp>
    </p:spTree>
    <p:extLst>
      <p:ext uri="{BB962C8B-B14F-4D97-AF65-F5344CB8AC3E}">
        <p14:creationId xmlns:p14="http://schemas.microsoft.com/office/powerpoint/2010/main" val="1751256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smtClean="0"/>
              <a:t>Can </a:t>
            </a:r>
            <a:r>
              <a:rPr lang="da-DK" dirty="0" err="1" smtClean="0"/>
              <a:t>either</a:t>
            </a:r>
            <a:r>
              <a:rPr lang="da-DK" dirty="0" smtClean="0"/>
              <a:t> </a:t>
            </a:r>
            <a:r>
              <a:rPr lang="da-DK" dirty="0" err="1" smtClean="0"/>
              <a:t>choose</a:t>
            </a:r>
            <a:r>
              <a:rPr lang="da-DK" dirty="0" smtClean="0"/>
              <a:t> to </a:t>
            </a:r>
            <a:r>
              <a:rPr lang="da-DK" dirty="0" err="1" smtClean="0"/>
              <a:t>only</a:t>
            </a:r>
            <a:r>
              <a:rPr lang="da-DK" dirty="0" smtClean="0"/>
              <a:t> let </a:t>
            </a:r>
            <a:r>
              <a:rPr lang="da-DK" dirty="0" err="1" smtClean="0"/>
              <a:t>main</a:t>
            </a:r>
            <a:r>
              <a:rPr lang="da-DK" dirty="0" smtClean="0"/>
              <a:t> WS </a:t>
            </a:r>
            <a:r>
              <a:rPr lang="da-DK" dirty="0" err="1" smtClean="0"/>
              <a:t>be</a:t>
            </a:r>
            <a:r>
              <a:rPr lang="da-DK" dirty="0" smtClean="0"/>
              <a:t> </a:t>
            </a:r>
            <a:r>
              <a:rPr lang="da-DK" dirty="0" err="1" smtClean="0"/>
              <a:t>stored</a:t>
            </a:r>
            <a:r>
              <a:rPr lang="da-DK" dirty="0" smtClean="0"/>
              <a:t> as EW or all </a:t>
            </a:r>
            <a:r>
              <a:rPr lang="da-DK" dirty="0" err="1" smtClean="0"/>
              <a:t>functions</a:t>
            </a:r>
            <a:r>
              <a:rPr lang="da-DK" dirty="0" smtClean="0"/>
              <a:t> (to </a:t>
            </a:r>
            <a:r>
              <a:rPr lang="da-DK" dirty="0" err="1" smtClean="0"/>
              <a:t>get</a:t>
            </a:r>
            <a:r>
              <a:rPr lang="da-DK" dirty="0" smtClean="0"/>
              <a:t> rid of </a:t>
            </a:r>
            <a:r>
              <a:rPr lang="da-DK" dirty="0" err="1" smtClean="0"/>
              <a:t>module</a:t>
            </a:r>
            <a:r>
              <a:rPr lang="da-DK" baseline="0" dirty="0" smtClean="0"/>
              <a:t> load)</a:t>
            </a:r>
          </a:p>
          <a:p>
            <a:r>
              <a:rPr lang="da-DK" baseline="0" dirty="0" smtClean="0"/>
              <a:t>Morten </a:t>
            </a:r>
            <a:r>
              <a:rPr lang="da-DK" baseline="0" dirty="0" err="1" smtClean="0"/>
              <a:t>mentioned</a:t>
            </a:r>
            <a:r>
              <a:rPr lang="da-DK" baseline="0" dirty="0" smtClean="0"/>
              <a:t> </a:t>
            </a:r>
            <a:r>
              <a:rPr lang="da-DK" baseline="0" dirty="0" err="1" smtClean="0"/>
              <a:t>that</a:t>
            </a:r>
            <a:r>
              <a:rPr lang="da-DK" baseline="0" dirty="0" smtClean="0"/>
              <a:t> a ”</a:t>
            </a:r>
            <a:r>
              <a:rPr lang="da-DK" baseline="0" dirty="0" err="1" smtClean="0"/>
              <a:t>shared</a:t>
            </a:r>
            <a:r>
              <a:rPr lang="da-DK" baseline="0" dirty="0" smtClean="0"/>
              <a:t> </a:t>
            </a:r>
            <a:r>
              <a:rPr lang="da-DK" baseline="0" dirty="0" err="1" smtClean="0"/>
              <a:t>dynamic</a:t>
            </a:r>
            <a:r>
              <a:rPr lang="da-DK" baseline="0" dirty="0" smtClean="0"/>
              <a:t> data cache” is in the pipeline! </a:t>
            </a:r>
            <a:r>
              <a:rPr lang="da-DK" baseline="0" dirty="0" err="1" smtClean="0"/>
              <a:t>Could</a:t>
            </a:r>
            <a:r>
              <a:rPr lang="da-DK" baseline="0" dirty="0" smtClean="0"/>
              <a:t> </a:t>
            </a:r>
            <a:r>
              <a:rPr lang="da-DK" baseline="0" dirty="0" err="1" smtClean="0"/>
              <a:t>be</a:t>
            </a:r>
            <a:r>
              <a:rPr lang="da-DK" baseline="0" dirty="0" smtClean="0"/>
              <a:t> </a:t>
            </a:r>
            <a:r>
              <a:rPr lang="da-DK" baseline="0" dirty="0" err="1" smtClean="0"/>
              <a:t>very</a:t>
            </a:r>
            <a:r>
              <a:rPr lang="da-DK" baseline="0" dirty="0" smtClean="0"/>
              <a:t> </a:t>
            </a:r>
            <a:r>
              <a:rPr lang="da-DK" baseline="0" dirty="0" err="1" smtClean="0"/>
              <a:t>interesting</a:t>
            </a:r>
            <a:r>
              <a:rPr lang="da-DK" baseline="0" dirty="0" smtClean="0"/>
              <a:t> to </a:t>
            </a:r>
            <a:r>
              <a:rPr lang="da-DK" baseline="0" dirty="0" err="1" smtClean="0"/>
              <a:t>us</a:t>
            </a:r>
            <a:r>
              <a:rPr lang="da-DK" baseline="0" dirty="0" smtClean="0"/>
              <a:t>!!!</a:t>
            </a:r>
            <a:endParaRPr lang="da-DK" dirty="0" smtClean="0"/>
          </a:p>
          <a:p>
            <a:r>
              <a:rPr lang="da-DK" dirty="0" err="1" smtClean="0"/>
              <a:t>Functions</a:t>
            </a:r>
            <a:r>
              <a:rPr lang="da-DK" dirty="0" smtClean="0"/>
              <a:t> and </a:t>
            </a:r>
            <a:r>
              <a:rPr lang="da-DK" dirty="0" err="1" smtClean="0"/>
              <a:t>constants</a:t>
            </a:r>
            <a:r>
              <a:rPr lang="da-DK" baseline="0" dirty="0" smtClean="0"/>
              <a:t> </a:t>
            </a:r>
            <a:r>
              <a:rPr lang="da-DK" baseline="0" dirty="0" err="1" smtClean="0"/>
              <a:t>are</a:t>
            </a:r>
            <a:r>
              <a:rPr lang="da-DK" baseline="0" dirty="0" smtClean="0"/>
              <a:t> </a:t>
            </a:r>
            <a:r>
              <a:rPr lang="da-DK" baseline="0" dirty="0" err="1" smtClean="0"/>
              <a:t>static</a:t>
            </a:r>
            <a:r>
              <a:rPr lang="da-DK" baseline="0" dirty="0" smtClean="0"/>
              <a:t> (</a:t>
            </a:r>
            <a:r>
              <a:rPr lang="da-DK" baseline="0" dirty="0" err="1" smtClean="0"/>
              <a:t>read</a:t>
            </a:r>
            <a:r>
              <a:rPr lang="da-DK" baseline="0" dirty="0" smtClean="0"/>
              <a:t> </a:t>
            </a:r>
            <a:r>
              <a:rPr lang="da-DK" baseline="0" dirty="0" err="1" smtClean="0"/>
              <a:t>only</a:t>
            </a:r>
            <a:r>
              <a:rPr lang="da-DK" baseline="0" dirty="0" smtClean="0"/>
              <a:t>), </a:t>
            </a:r>
            <a:r>
              <a:rPr lang="da-DK" baseline="0" dirty="0" err="1" smtClean="0"/>
              <a:t>while</a:t>
            </a:r>
            <a:r>
              <a:rPr lang="da-DK" baseline="0" dirty="0" smtClean="0"/>
              <a:t> data cache is </a:t>
            </a:r>
            <a:r>
              <a:rPr lang="da-DK" baseline="0" dirty="0" err="1" smtClean="0"/>
              <a:t>dynamic</a:t>
            </a:r>
            <a:r>
              <a:rPr lang="da-DK" baseline="0" dirty="0" smtClean="0"/>
              <a:t> (R/W).</a:t>
            </a:r>
          </a:p>
        </p:txBody>
      </p:sp>
      <p:sp>
        <p:nvSpPr>
          <p:cNvPr id="4" name="Slide Number Placeholder 3"/>
          <p:cNvSpPr>
            <a:spLocks noGrp="1"/>
          </p:cNvSpPr>
          <p:nvPr>
            <p:ph type="sldNum" sz="quarter" idx="10"/>
          </p:nvPr>
        </p:nvSpPr>
        <p:spPr/>
        <p:txBody>
          <a:bodyPr/>
          <a:lstStyle/>
          <a:p>
            <a:fld id="{52432DC0-55E3-4CD0-9031-91D1703D7D88}" type="slidenum">
              <a:rPr lang="en-GB" smtClean="0"/>
              <a:pPr/>
              <a:t>6</a:t>
            </a:fld>
            <a:endParaRPr lang="en-GB"/>
          </a:p>
        </p:txBody>
      </p:sp>
    </p:spTree>
    <p:extLst>
      <p:ext uri="{BB962C8B-B14F-4D97-AF65-F5344CB8AC3E}">
        <p14:creationId xmlns:p14="http://schemas.microsoft.com/office/powerpoint/2010/main" val="3892386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da-DK" dirty="0" err="1" smtClean="0"/>
              <a:t>Almost</a:t>
            </a:r>
            <a:r>
              <a:rPr lang="da-DK" dirty="0" smtClean="0"/>
              <a:t> ”Clear” WS with </a:t>
            </a:r>
            <a:r>
              <a:rPr lang="en-GB" dirty="0" smtClean="0"/>
              <a:t>73917</a:t>
            </a:r>
            <a:r>
              <a:rPr lang="en-GB" baseline="0" dirty="0" smtClean="0"/>
              <a:t> functions!</a:t>
            </a:r>
          </a:p>
          <a:p>
            <a:pPr marL="0" marR="0" indent="0" algn="l" defTabSz="1219170" rtl="0" eaLnBrk="1" fontAlgn="auto" latinLnBrk="0" hangingPunct="1">
              <a:lnSpc>
                <a:spcPct val="100000"/>
              </a:lnSpc>
              <a:spcBef>
                <a:spcPts val="0"/>
              </a:spcBef>
              <a:spcAft>
                <a:spcPts val="0"/>
              </a:spcAft>
              <a:buClrTx/>
              <a:buSzTx/>
              <a:buFontTx/>
              <a:buNone/>
              <a:tabLst/>
              <a:defRPr/>
            </a:pPr>
            <a:r>
              <a:rPr lang="en-GB" baseline="0" dirty="0" smtClean="0"/>
              <a:t>Data caches put back to WS until we get the “thing” from </a:t>
            </a:r>
            <a:r>
              <a:rPr lang="en-GB" baseline="0" dirty="0" err="1" smtClean="0"/>
              <a:t>Dyalog</a:t>
            </a:r>
            <a:endParaRPr lang="en-GB" baseline="0" dirty="0" smtClean="0"/>
          </a:p>
        </p:txBody>
      </p:sp>
      <p:sp>
        <p:nvSpPr>
          <p:cNvPr id="4" name="Slide Number Placeholder 3"/>
          <p:cNvSpPr>
            <a:spLocks noGrp="1"/>
          </p:cNvSpPr>
          <p:nvPr>
            <p:ph type="sldNum" sz="quarter" idx="10"/>
          </p:nvPr>
        </p:nvSpPr>
        <p:spPr/>
        <p:txBody>
          <a:bodyPr/>
          <a:lstStyle/>
          <a:p>
            <a:fld id="{52432DC0-55E3-4CD0-9031-91D1703D7D88}" type="slidenum">
              <a:rPr lang="en-GB" smtClean="0"/>
              <a:pPr/>
              <a:t>7</a:t>
            </a:fld>
            <a:endParaRPr lang="en-GB"/>
          </a:p>
        </p:txBody>
      </p:sp>
    </p:spTree>
    <p:extLst>
      <p:ext uri="{BB962C8B-B14F-4D97-AF65-F5344CB8AC3E}">
        <p14:creationId xmlns:p14="http://schemas.microsoft.com/office/powerpoint/2010/main" val="3268507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noProof="0" dirty="0" smtClean="0"/>
              <a:t>Once loaded from EW, all succeeding processes share the same ”data”</a:t>
            </a:r>
            <a:r>
              <a:rPr lang="en-US" baseline="0" noProof="0" dirty="0" smtClean="0"/>
              <a:t> – i.e. kept out of WS</a:t>
            </a:r>
            <a:endParaRPr lang="en-US" noProof="0" dirty="0" smtClean="0"/>
          </a:p>
        </p:txBody>
      </p:sp>
      <p:sp>
        <p:nvSpPr>
          <p:cNvPr id="4" name="Slide Number Placeholder 3"/>
          <p:cNvSpPr>
            <a:spLocks noGrp="1"/>
          </p:cNvSpPr>
          <p:nvPr>
            <p:ph type="sldNum" sz="quarter" idx="10"/>
          </p:nvPr>
        </p:nvSpPr>
        <p:spPr/>
        <p:txBody>
          <a:bodyPr/>
          <a:lstStyle/>
          <a:p>
            <a:fld id="{52432DC0-55E3-4CD0-9031-91D1703D7D88}" type="slidenum">
              <a:rPr lang="en-GB" smtClean="0"/>
              <a:pPr/>
              <a:t>8</a:t>
            </a:fld>
            <a:endParaRPr lang="en-GB"/>
          </a:p>
        </p:txBody>
      </p:sp>
    </p:spTree>
    <p:extLst>
      <p:ext uri="{BB962C8B-B14F-4D97-AF65-F5344CB8AC3E}">
        <p14:creationId xmlns:p14="http://schemas.microsoft.com/office/powerpoint/2010/main" val="3979500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Saving</a:t>
            </a:r>
            <a:r>
              <a:rPr lang="en-GB" baseline="0" dirty="0" smtClean="0"/>
              <a:t> a few 100 MB’s on a Citrix server is not the primary reason to use EW for us. Start looking at parallelization made it clear that something like </a:t>
            </a:r>
            <a:r>
              <a:rPr lang="en-GB" baseline="0" smtClean="0"/>
              <a:t>this is needed.</a:t>
            </a:r>
            <a:endParaRPr lang="en-GB" dirty="0"/>
          </a:p>
        </p:txBody>
      </p:sp>
      <p:sp>
        <p:nvSpPr>
          <p:cNvPr id="4" name="Slide Number Placeholder 3"/>
          <p:cNvSpPr>
            <a:spLocks noGrp="1"/>
          </p:cNvSpPr>
          <p:nvPr>
            <p:ph type="sldNum" sz="quarter" idx="10"/>
          </p:nvPr>
        </p:nvSpPr>
        <p:spPr/>
        <p:txBody>
          <a:bodyPr/>
          <a:lstStyle/>
          <a:p>
            <a:fld id="{52432DC0-55E3-4CD0-9031-91D1703D7D88}" type="slidenum">
              <a:rPr lang="en-GB" smtClean="0"/>
              <a:pPr/>
              <a:t>9</a:t>
            </a:fld>
            <a:endParaRPr lang="en-GB"/>
          </a:p>
        </p:txBody>
      </p:sp>
    </p:spTree>
    <p:extLst>
      <p:ext uri="{BB962C8B-B14F-4D97-AF65-F5344CB8AC3E}">
        <p14:creationId xmlns:p14="http://schemas.microsoft.com/office/powerpoint/2010/main" val="16751822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noProof="0" dirty="0" smtClean="0"/>
              <a:t>Where we really</a:t>
            </a:r>
            <a:r>
              <a:rPr lang="en-US" baseline="0" noProof="0" dirty="0" smtClean="0"/>
              <a:t> could benefit from Isolates, is to spawn clones of main WS to split up and parallelize e.g. calculations (aka “worker bees”)</a:t>
            </a:r>
            <a:endParaRPr lang="en-US" noProof="0" dirty="0"/>
          </a:p>
        </p:txBody>
      </p:sp>
      <p:sp>
        <p:nvSpPr>
          <p:cNvPr id="4" name="Slide Number Placeholder 3"/>
          <p:cNvSpPr>
            <a:spLocks noGrp="1"/>
          </p:cNvSpPr>
          <p:nvPr>
            <p:ph type="sldNum" sz="quarter" idx="10"/>
          </p:nvPr>
        </p:nvSpPr>
        <p:spPr/>
        <p:txBody>
          <a:bodyPr/>
          <a:lstStyle/>
          <a:p>
            <a:fld id="{52432DC0-55E3-4CD0-9031-91D1703D7D88}" type="slidenum">
              <a:rPr lang="en-GB" smtClean="0"/>
              <a:pPr/>
              <a:t>10</a:t>
            </a:fld>
            <a:endParaRPr lang="en-GB"/>
          </a:p>
        </p:txBody>
      </p:sp>
    </p:spTree>
    <p:extLst>
      <p:ext uri="{BB962C8B-B14F-4D97-AF65-F5344CB8AC3E}">
        <p14:creationId xmlns:p14="http://schemas.microsoft.com/office/powerpoint/2010/main" val="23393862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one lin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998800" y="1000800"/>
            <a:ext cx="6728400" cy="626400"/>
          </a:xfrm>
        </p:spPr>
        <p:txBody>
          <a:bodyPr anchor="t" anchorCtr="0"/>
          <a:lstStyle>
            <a:lvl1pPr algn="l">
              <a:defRPr sz="4800">
                <a:solidFill>
                  <a:schemeClr val="tx2"/>
                </a:solidFill>
              </a:defRPr>
            </a:lvl1pPr>
          </a:lstStyle>
          <a:p>
            <a:r>
              <a:rPr lang="en-US" dirty="0" smtClean="0"/>
              <a:t>Click to edit title</a:t>
            </a:r>
            <a:endParaRPr lang="en-US" dirty="0"/>
          </a:p>
        </p:txBody>
      </p:sp>
      <p:sp>
        <p:nvSpPr>
          <p:cNvPr id="3" name="Subtitle 2"/>
          <p:cNvSpPr>
            <a:spLocks noGrp="1"/>
          </p:cNvSpPr>
          <p:nvPr>
            <p:ph type="subTitle" idx="1" hasCustomPrompt="1"/>
          </p:nvPr>
        </p:nvSpPr>
        <p:spPr>
          <a:xfrm>
            <a:off x="2998800" y="1828800"/>
            <a:ext cx="6728400" cy="2473200"/>
          </a:xfrm>
        </p:spPr>
        <p:txBody>
          <a:bodyPr/>
          <a:lstStyle>
            <a:lvl1pPr marL="0" indent="0" algn="l">
              <a:buNone/>
              <a:defRPr sz="2800" i="1">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subtitle style</a:t>
            </a:r>
            <a:endParaRPr lang="en-US" dirty="0"/>
          </a:p>
        </p:txBody>
      </p:sp>
      <p:sp>
        <p:nvSpPr>
          <p:cNvPr id="4" name="Date Placeholder 3"/>
          <p:cNvSpPr>
            <a:spLocks noGrp="1"/>
          </p:cNvSpPr>
          <p:nvPr>
            <p:ph type="dt" sz="half" idx="10"/>
          </p:nvPr>
        </p:nvSpPr>
        <p:spPr/>
        <p:txBody>
          <a:bodyPr/>
          <a:lstStyle/>
          <a:p>
            <a:fld id="{33344311-05F4-4603-B0FB-B998084534F2}" type="datetime1">
              <a:rPr lang="en-US" smtClean="0"/>
              <a:t>9/8/2015</a:t>
            </a:fld>
            <a:endParaRPr lang="en-US"/>
          </a:p>
        </p:txBody>
      </p:sp>
      <p:sp>
        <p:nvSpPr>
          <p:cNvPr id="5" name="Footer Placeholder 4"/>
          <p:cNvSpPr>
            <a:spLocks noGrp="1"/>
          </p:cNvSpPr>
          <p:nvPr>
            <p:ph type="ftr" sz="quarter" idx="11"/>
          </p:nvPr>
        </p:nvSpPr>
        <p:spPr/>
        <p:txBody>
          <a:bodyPr/>
          <a:lstStyle/>
          <a:p>
            <a:r>
              <a:rPr lang="en-US" smtClean="0"/>
              <a:t>SimCorp Template</a:t>
            </a:r>
            <a:endParaRPr lang="en-US"/>
          </a:p>
        </p:txBody>
      </p:sp>
      <p:sp>
        <p:nvSpPr>
          <p:cNvPr id="6" name="Slide Number Placeholder 5"/>
          <p:cNvSpPr>
            <a:spLocks noGrp="1"/>
          </p:cNvSpPr>
          <p:nvPr>
            <p:ph type="sldNum" sz="quarter" idx="12"/>
          </p:nvPr>
        </p:nvSpPr>
        <p:spPr/>
        <p:txBody>
          <a:bodyPr/>
          <a:lstStyle/>
          <a:p>
            <a:fld id="{49F05FF6-5389-4A02-8D7B-CA7D64CBA6AA}" type="slidenum">
              <a:rPr lang="en-US" smtClean="0"/>
              <a:t>‹#›</a:t>
            </a:fld>
            <a:endParaRPr lang="en-US"/>
          </a:p>
        </p:txBody>
      </p:sp>
      <p:sp>
        <p:nvSpPr>
          <p:cNvPr id="9" name="Text Placeholder 8"/>
          <p:cNvSpPr>
            <a:spLocks noGrp="1"/>
          </p:cNvSpPr>
          <p:nvPr>
            <p:ph type="body" sz="quarter" idx="13"/>
          </p:nvPr>
        </p:nvSpPr>
        <p:spPr>
          <a:xfrm>
            <a:off x="2998788" y="4593600"/>
            <a:ext cx="6727825" cy="864000"/>
          </a:xfrm>
        </p:spPr>
        <p:txBody>
          <a:bodyPr numCol="1" spcCol="0" anchor="b" anchorCtr="0"/>
          <a:lstStyle>
            <a:lvl1pPr marL="0" indent="0">
              <a:spcBef>
                <a:spcPts val="0"/>
              </a:spcBef>
              <a:spcAft>
                <a:spcPts val="0"/>
              </a:spcAft>
              <a:buFontTx/>
              <a:buNone/>
              <a:defRPr/>
            </a:lvl1pPr>
            <a:lvl2pPr marL="174625" indent="0">
              <a:buFontTx/>
              <a:buNone/>
              <a:defRPr/>
            </a:lvl2pPr>
            <a:lvl3pPr marL="360363" indent="0">
              <a:buFontTx/>
              <a:buNone/>
              <a:defRPr/>
            </a:lvl3pPr>
            <a:lvl4pPr marL="534988" indent="0">
              <a:buFontTx/>
              <a:buNone/>
              <a:defRPr/>
            </a:lvl4pPr>
            <a:lvl5pPr marL="719138" indent="0">
              <a:buFontTx/>
              <a:buNone/>
              <a:defRPr/>
            </a:lvl5pPr>
          </a:lstStyle>
          <a:p>
            <a:pPr lvl="0"/>
            <a:r>
              <a:rPr lang="en-US" smtClean="0"/>
              <a:t>Click to edit Master text styles</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12640" y="6451668"/>
            <a:ext cx="1207010" cy="268225"/>
          </a:xfrm>
          <a:prstGeom prst="rect">
            <a:avLst/>
          </a:prstGeom>
        </p:spPr>
      </p:pic>
    </p:spTree>
    <p:extLst>
      <p:ext uri="{BB962C8B-B14F-4D97-AF65-F5344CB8AC3E}">
        <p14:creationId xmlns:p14="http://schemas.microsoft.com/office/powerpoint/2010/main" val="34655292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Full bleed image">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1" y="0"/>
            <a:ext cx="12192000" cy="6858000"/>
          </a:xfrm>
          <a:solidFill>
            <a:schemeClr val="tx2"/>
          </a:solidFill>
        </p:spPr>
        <p:txBody>
          <a:bodyPr anchor="ctr" anchorCtr="0"/>
          <a:lstStyle>
            <a:lvl1pPr marL="0" indent="0" algn="ctr">
              <a:buFontTx/>
              <a:buNone/>
              <a:defRPr baseline="0">
                <a:solidFill>
                  <a:schemeClr val="tx1"/>
                </a:solidFill>
              </a:defRPr>
            </a:lvl1pPr>
          </a:lstStyle>
          <a:p>
            <a:r>
              <a:rPr lang="en-US" dirty="0" smtClean="0"/>
              <a:t>Insert picture, and send to back</a:t>
            </a:r>
            <a:endParaRPr lang="en-US" dirty="0"/>
          </a:p>
        </p:txBody>
      </p:sp>
      <p:sp>
        <p:nvSpPr>
          <p:cNvPr id="8" name="Date Placeholder 7"/>
          <p:cNvSpPr>
            <a:spLocks noGrp="1"/>
          </p:cNvSpPr>
          <p:nvPr>
            <p:ph type="dt" sz="half" idx="15"/>
          </p:nvPr>
        </p:nvSpPr>
        <p:spPr/>
        <p:txBody>
          <a:bodyPr/>
          <a:lstStyle>
            <a:lvl1pPr>
              <a:defRPr>
                <a:solidFill>
                  <a:schemeClr val="bg1"/>
                </a:solidFill>
              </a:defRPr>
            </a:lvl1pPr>
          </a:lstStyle>
          <a:p>
            <a:fld id="{5C69715D-E48C-4A2D-88E0-F44E87D452F2}" type="datetime1">
              <a:rPr lang="en-US" smtClean="0"/>
              <a:t>9/8/2015</a:t>
            </a:fld>
            <a:endParaRPr lang="en-US" dirty="0"/>
          </a:p>
        </p:txBody>
      </p:sp>
      <p:sp>
        <p:nvSpPr>
          <p:cNvPr id="12" name="Footer Placeholder 11"/>
          <p:cNvSpPr>
            <a:spLocks noGrp="1"/>
          </p:cNvSpPr>
          <p:nvPr>
            <p:ph type="ftr" sz="quarter" idx="16"/>
          </p:nvPr>
        </p:nvSpPr>
        <p:spPr/>
        <p:txBody>
          <a:bodyPr/>
          <a:lstStyle>
            <a:lvl1pPr>
              <a:defRPr>
                <a:solidFill>
                  <a:schemeClr val="bg1"/>
                </a:solidFill>
              </a:defRPr>
            </a:lvl1pPr>
          </a:lstStyle>
          <a:p>
            <a:r>
              <a:rPr lang="da-DK" smtClean="0"/>
              <a:t>SimCorp Template</a:t>
            </a:r>
            <a:endParaRPr lang="da-DK" dirty="0"/>
          </a:p>
        </p:txBody>
      </p:sp>
      <p:sp>
        <p:nvSpPr>
          <p:cNvPr id="13" name="Slide Number Placeholder 12"/>
          <p:cNvSpPr>
            <a:spLocks noGrp="1"/>
          </p:cNvSpPr>
          <p:nvPr>
            <p:ph type="sldNum" sz="quarter" idx="17"/>
          </p:nvPr>
        </p:nvSpPr>
        <p:spPr/>
        <p:txBody>
          <a:bodyPr/>
          <a:lstStyle>
            <a:lvl1pPr>
              <a:defRPr>
                <a:solidFill>
                  <a:schemeClr val="bg1"/>
                </a:solidFill>
              </a:defRPr>
            </a:lvl1pPr>
          </a:lstStyle>
          <a:p>
            <a:fld id="{E5125ACB-207D-4471-AF99-E3860601606F}" type="slidenum">
              <a:rPr lang="en-US" smtClean="0"/>
              <a:pPr/>
              <a:t>‹#›</a:t>
            </a:fld>
            <a:endParaRPr lang="en-US" dirty="0"/>
          </a:p>
        </p:txBody>
      </p:sp>
      <p:sp>
        <p:nvSpPr>
          <p:cNvPr id="3" name="Picture Placeholder 2"/>
          <p:cNvSpPr>
            <a:spLocks noGrp="1"/>
          </p:cNvSpPr>
          <p:nvPr>
            <p:ph type="pic" sz="quarter" idx="18" hasCustomPrompt="1"/>
          </p:nvPr>
        </p:nvSpPr>
        <p:spPr>
          <a:xfrm>
            <a:off x="10165605" y="6374010"/>
            <a:ext cx="1270800" cy="410400"/>
          </a:xfrm>
          <a:blipFill>
            <a:blip r:embed="rId2"/>
            <a:stretch>
              <a:fillRect/>
            </a:stretch>
          </a:blipFill>
        </p:spPr>
        <p:txBody>
          <a:bodyPr/>
          <a:lstStyle>
            <a:lvl1pPr marL="0" indent="0">
              <a:buNone/>
              <a:defRPr/>
            </a:lvl1pPr>
          </a:lstStyle>
          <a:p>
            <a:r>
              <a:rPr lang="da-DK" dirty="0" smtClean="0"/>
              <a:t> </a:t>
            </a:r>
            <a:endParaRPr lang="da-DK" dirty="0"/>
          </a:p>
        </p:txBody>
      </p:sp>
    </p:spTree>
    <p:extLst>
      <p:ext uri="{BB962C8B-B14F-4D97-AF65-F5344CB8AC3E}">
        <p14:creationId xmlns:p14="http://schemas.microsoft.com/office/powerpoint/2010/main" val="253306547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AD954915-B7D8-4BB0-8681-99F21938D89C}" type="datetime1">
              <a:rPr lang="en-US" smtClean="0"/>
              <a:t>9/8/2015</a:t>
            </a:fld>
            <a:endParaRPr lang="en-US" dirty="0"/>
          </a:p>
        </p:txBody>
      </p:sp>
      <p:sp>
        <p:nvSpPr>
          <p:cNvPr id="11" name="Footer Placeholder 10"/>
          <p:cNvSpPr>
            <a:spLocks noGrp="1"/>
          </p:cNvSpPr>
          <p:nvPr>
            <p:ph type="ftr" sz="quarter" idx="11"/>
          </p:nvPr>
        </p:nvSpPr>
        <p:spPr/>
        <p:txBody>
          <a:bodyPr/>
          <a:lstStyle/>
          <a:p>
            <a:r>
              <a:rPr lang="da-DK" smtClean="0"/>
              <a:t>SimCorp Template</a:t>
            </a:r>
            <a:endParaRPr lang="da-DK" dirty="0"/>
          </a:p>
        </p:txBody>
      </p:sp>
      <p:sp>
        <p:nvSpPr>
          <p:cNvPr id="12" name="Slide Number Placeholder 11"/>
          <p:cNvSpPr>
            <a:spLocks noGrp="1"/>
          </p:cNvSpPr>
          <p:nvPr>
            <p:ph type="sldNum" sz="quarter" idx="12"/>
          </p:nvPr>
        </p:nvSpPr>
        <p:spPr/>
        <p:txBody>
          <a:bodyPr/>
          <a:lstStyle/>
          <a:p>
            <a:fld id="{E5125ACB-207D-4471-AF99-E3860601606F}" type="slidenum">
              <a:rPr lang="en-US" smtClean="0"/>
              <a:pPr/>
              <a:t>‹#›</a:t>
            </a:fld>
            <a:endParaRPr lang="en-US" dirty="0"/>
          </a:p>
        </p:txBody>
      </p:sp>
    </p:spTree>
    <p:extLst>
      <p:ext uri="{BB962C8B-B14F-4D97-AF65-F5344CB8AC3E}">
        <p14:creationId xmlns:p14="http://schemas.microsoft.com/office/powerpoint/2010/main" val="139153059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green box layout">
    <p:spTree>
      <p:nvGrpSpPr>
        <p:cNvPr id="1" name=""/>
        <p:cNvGrpSpPr/>
        <p:nvPr/>
      </p:nvGrpSpPr>
      <p:grpSpPr>
        <a:xfrm>
          <a:off x="0" y="0"/>
          <a:ext cx="0" cy="0"/>
          <a:chOff x="0" y="0"/>
          <a:chExt cx="0" cy="0"/>
        </a:xfrm>
      </p:grpSpPr>
      <p:sp>
        <p:nvSpPr>
          <p:cNvPr id="25" name="Text Placeholder 24"/>
          <p:cNvSpPr>
            <a:spLocks noGrp="1"/>
          </p:cNvSpPr>
          <p:nvPr>
            <p:ph type="body" sz="quarter" idx="10"/>
          </p:nvPr>
        </p:nvSpPr>
        <p:spPr>
          <a:xfrm>
            <a:off x="817033" y="1773239"/>
            <a:ext cx="10560000" cy="3960000"/>
          </a:xfrm>
        </p:spPr>
        <p:txBody>
          <a:bodyPr numCol="1" spcCol="0"/>
          <a:lstStyle>
            <a:lvl1pPr>
              <a:defRPr sz="2000"/>
            </a:lvl1pPr>
            <a:lvl2pPr>
              <a:defRPr sz="1800"/>
            </a:lvl2pPr>
            <a:lvl3pPr>
              <a:defRPr sz="1600"/>
            </a:lvl3pPr>
            <a:lvl4pPr>
              <a:defRPr sz="14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itle 2"/>
          <p:cNvSpPr>
            <a:spLocks noGrp="1"/>
          </p:cNvSpPr>
          <p:nvPr>
            <p:ph type="title" hasCustomPrompt="1"/>
          </p:nvPr>
        </p:nvSpPr>
        <p:spPr>
          <a:xfrm>
            <a:off x="2170800" y="730251"/>
            <a:ext cx="9214750" cy="768351"/>
          </a:xfrm>
        </p:spPr>
        <p:txBody>
          <a:bodyPr/>
          <a:lstStyle>
            <a:lvl1pPr>
              <a:lnSpc>
                <a:spcPts val="4000"/>
              </a:lnSpc>
              <a:defRPr sz="3600"/>
            </a:lvl1pPr>
          </a:lstStyle>
          <a:p>
            <a:r>
              <a:rPr lang="en-US" dirty="0" smtClean="0"/>
              <a:t>Click to edit title</a:t>
            </a:r>
            <a:endParaRPr lang="da-DK" dirty="0"/>
          </a:p>
        </p:txBody>
      </p:sp>
      <p:sp>
        <p:nvSpPr>
          <p:cNvPr id="6" name="Date Placeholder 5"/>
          <p:cNvSpPr>
            <a:spLocks noGrp="1"/>
          </p:cNvSpPr>
          <p:nvPr>
            <p:ph type="dt" sz="half" idx="16"/>
          </p:nvPr>
        </p:nvSpPr>
        <p:spPr/>
        <p:txBody>
          <a:bodyPr/>
          <a:lstStyle/>
          <a:p>
            <a:fld id="{A8C16C7E-C4A7-456E-BF2A-622E96EBBC5D}" type="datetime1">
              <a:rPr lang="en-US" smtClean="0"/>
              <a:t>9/8/2015</a:t>
            </a:fld>
            <a:endParaRPr lang="en-US" dirty="0"/>
          </a:p>
        </p:txBody>
      </p:sp>
      <p:sp>
        <p:nvSpPr>
          <p:cNvPr id="8" name="Footer Placeholder 7"/>
          <p:cNvSpPr>
            <a:spLocks noGrp="1"/>
          </p:cNvSpPr>
          <p:nvPr>
            <p:ph type="ftr" sz="quarter" idx="17"/>
          </p:nvPr>
        </p:nvSpPr>
        <p:spPr/>
        <p:txBody>
          <a:bodyPr/>
          <a:lstStyle/>
          <a:p>
            <a:r>
              <a:rPr lang="da-DK" smtClean="0"/>
              <a:t>SimCorp Template</a:t>
            </a:r>
            <a:endParaRPr lang="da-DK" dirty="0"/>
          </a:p>
        </p:txBody>
      </p:sp>
      <p:sp>
        <p:nvSpPr>
          <p:cNvPr id="9" name="Slide Number Placeholder 8"/>
          <p:cNvSpPr>
            <a:spLocks noGrp="1"/>
          </p:cNvSpPr>
          <p:nvPr>
            <p:ph type="sldNum" sz="quarter" idx="18"/>
          </p:nvPr>
        </p:nvSpPr>
        <p:spPr/>
        <p:txBody>
          <a:bodyPr/>
          <a:lstStyle/>
          <a:p>
            <a:fld id="{E5125ACB-207D-4471-AF99-E3860601606F}" type="slidenum">
              <a:rPr lang="en-US" smtClean="0"/>
              <a:pPr/>
              <a:t>‹#›</a:t>
            </a:fld>
            <a:endParaRPr lang="en-US" dirty="0"/>
          </a:p>
        </p:txBody>
      </p:sp>
      <p:sp>
        <p:nvSpPr>
          <p:cNvPr id="14" name="TextBox 13"/>
          <p:cNvSpPr txBox="1"/>
          <p:nvPr userDrawn="1"/>
        </p:nvSpPr>
        <p:spPr>
          <a:xfrm>
            <a:off x="824400" y="727349"/>
            <a:ext cx="914478" cy="7131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US" sz="1000" b="1" dirty="0" smtClean="0">
              <a:solidFill>
                <a:schemeClr val="bg1"/>
              </a:solidFill>
              <a:latin typeface="+mj-lt"/>
            </a:endParaRPr>
          </a:p>
        </p:txBody>
      </p:sp>
      <p:sp>
        <p:nvSpPr>
          <p:cNvPr id="15" name="Text Placeholder 6"/>
          <p:cNvSpPr>
            <a:spLocks noGrp="1"/>
          </p:cNvSpPr>
          <p:nvPr>
            <p:ph type="body" sz="quarter" idx="14" hasCustomPrompt="1"/>
          </p:nvPr>
        </p:nvSpPr>
        <p:spPr>
          <a:xfrm>
            <a:off x="964752" y="824127"/>
            <a:ext cx="633774" cy="129212"/>
          </a:xfrm>
        </p:spPr>
        <p:txBody>
          <a:bodyPr numCol="1" spcCol="0"/>
          <a:lstStyle>
            <a:lvl1pPr marL="0" indent="0" algn="ctr">
              <a:buFontTx/>
              <a:buNone/>
              <a:defRPr sz="1000" b="1">
                <a:solidFill>
                  <a:schemeClr val="bg1"/>
                </a:solidFill>
                <a:latin typeface="+mj-lt"/>
              </a:defRPr>
            </a:lvl1pPr>
          </a:lstStyle>
          <a:p>
            <a:pPr lvl="0"/>
            <a:r>
              <a:rPr lang="en-US" dirty="0" smtClean="0"/>
              <a:t>Edit txt</a:t>
            </a:r>
            <a:endParaRPr lang="en-US" dirty="0"/>
          </a:p>
        </p:txBody>
      </p:sp>
      <p:sp>
        <p:nvSpPr>
          <p:cNvPr id="16" name="Text Placeholder 6"/>
          <p:cNvSpPr>
            <a:spLocks noGrp="1"/>
          </p:cNvSpPr>
          <p:nvPr>
            <p:ph type="body" sz="quarter" idx="15" hasCustomPrompt="1"/>
          </p:nvPr>
        </p:nvSpPr>
        <p:spPr>
          <a:xfrm>
            <a:off x="964752" y="957737"/>
            <a:ext cx="633774" cy="424880"/>
          </a:xfrm>
        </p:spPr>
        <p:txBody>
          <a:bodyPr numCol="1" spcCol="0"/>
          <a:lstStyle>
            <a:lvl1pPr marL="0" indent="0" algn="ctr">
              <a:buFontTx/>
              <a:buNone/>
              <a:defRPr sz="2800" b="1">
                <a:solidFill>
                  <a:schemeClr val="bg1"/>
                </a:solidFill>
                <a:latin typeface="+mj-lt"/>
              </a:defRPr>
            </a:lvl1pPr>
          </a:lstStyle>
          <a:p>
            <a:pPr lvl="0"/>
            <a:r>
              <a:rPr lang="en-US" dirty="0" smtClean="0"/>
              <a:t>#.#</a:t>
            </a:r>
            <a:endParaRPr lang="en-US" dirty="0"/>
          </a:p>
        </p:txBody>
      </p:sp>
      <p:grpSp>
        <p:nvGrpSpPr>
          <p:cNvPr id="10" name="Group 9"/>
          <p:cNvGrpSpPr/>
          <p:nvPr userDrawn="1"/>
        </p:nvGrpSpPr>
        <p:grpSpPr>
          <a:xfrm>
            <a:off x="-1778394" y="936071"/>
            <a:ext cx="1221901" cy="3760116"/>
            <a:chOff x="-1778394" y="936071"/>
            <a:chExt cx="1221901" cy="3760116"/>
          </a:xfrm>
        </p:grpSpPr>
        <p:sp>
          <p:nvSpPr>
            <p:cNvPr id="11" name="TextBox 10"/>
            <p:cNvSpPr txBox="1"/>
            <p:nvPr userDrawn="1"/>
          </p:nvSpPr>
          <p:spPr>
            <a:xfrm>
              <a:off x="-1778394" y="936071"/>
              <a:ext cx="1221901" cy="4214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r">
                <a:lnSpc>
                  <a:spcPct val="100000"/>
                </a:lnSpc>
              </a:pPr>
              <a:r>
                <a:rPr lang="en-US" sz="1600" b="1" dirty="0" smtClean="0">
                  <a:solidFill>
                    <a:schemeClr val="tx2"/>
                  </a:solidFill>
                </a:rPr>
                <a:t>EXAMPLE</a:t>
              </a:r>
              <a:br>
                <a:rPr lang="en-US" sz="1600" b="1" dirty="0" smtClean="0">
                  <a:solidFill>
                    <a:schemeClr val="tx2"/>
                  </a:solidFill>
                </a:rPr>
              </a:br>
              <a:r>
                <a:rPr lang="en-US" sz="1600" b="1" dirty="0" smtClean="0">
                  <a:solidFill>
                    <a:schemeClr val="tx2"/>
                  </a:solidFill>
                </a:rPr>
                <a:t>GREEN</a:t>
              </a:r>
              <a:r>
                <a:rPr lang="en-US" sz="1600" b="1" baseline="0" dirty="0" smtClean="0">
                  <a:solidFill>
                    <a:schemeClr val="tx2"/>
                  </a:solidFill>
                </a:rPr>
                <a:t> BOXES</a:t>
              </a:r>
              <a:endParaRPr lang="en-US" sz="1600" b="1" dirty="0" smtClean="0">
                <a:solidFill>
                  <a:schemeClr val="tx2"/>
                </a:solidFill>
              </a:endParaRPr>
            </a:p>
          </p:txBody>
        </p:sp>
        <p:grpSp>
          <p:nvGrpSpPr>
            <p:cNvPr id="7" name="Group 6"/>
            <p:cNvGrpSpPr/>
            <p:nvPr userDrawn="1"/>
          </p:nvGrpSpPr>
          <p:grpSpPr>
            <a:xfrm>
              <a:off x="-1475590" y="3971883"/>
              <a:ext cx="914478" cy="724304"/>
              <a:chOff x="-1339597" y="1502849"/>
              <a:chExt cx="914478" cy="724304"/>
            </a:xfrm>
          </p:grpSpPr>
          <p:sp>
            <p:nvSpPr>
              <p:cNvPr id="33" name="TextBox 32"/>
              <p:cNvSpPr txBox="1"/>
              <p:nvPr userDrawn="1"/>
            </p:nvSpPr>
            <p:spPr>
              <a:xfrm>
                <a:off x="-1339597" y="1502849"/>
                <a:ext cx="914478" cy="7131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US" sz="1000" b="1" dirty="0" smtClean="0">
                  <a:solidFill>
                    <a:schemeClr val="bg1"/>
                  </a:solidFill>
                  <a:latin typeface="+mj-lt"/>
                </a:endParaRPr>
              </a:p>
            </p:txBody>
          </p:sp>
          <p:sp>
            <p:nvSpPr>
              <p:cNvPr id="4" name="TextBox 3"/>
              <p:cNvSpPr txBox="1"/>
              <p:nvPr userDrawn="1"/>
            </p:nvSpPr>
            <p:spPr>
              <a:xfrm>
                <a:off x="-1303344" y="1702052"/>
                <a:ext cx="841972" cy="5251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lnSpc>
                    <a:spcPct val="100000"/>
                  </a:lnSpc>
                </a:pPr>
                <a:r>
                  <a:rPr lang="en-US" sz="2800" b="1" dirty="0" smtClean="0">
                    <a:solidFill>
                      <a:schemeClr val="bg1"/>
                    </a:solidFill>
                    <a:latin typeface="+mj-lt"/>
                  </a:rPr>
                  <a:t>5.6</a:t>
                </a:r>
              </a:p>
            </p:txBody>
          </p:sp>
        </p:grpSp>
        <p:grpSp>
          <p:nvGrpSpPr>
            <p:cNvPr id="43" name="Group 42"/>
            <p:cNvGrpSpPr/>
            <p:nvPr userDrawn="1"/>
          </p:nvGrpSpPr>
          <p:grpSpPr>
            <a:xfrm>
              <a:off x="-1475590" y="3184865"/>
              <a:ext cx="914478" cy="713144"/>
              <a:chOff x="-1339597" y="3078152"/>
              <a:chExt cx="914478" cy="713144"/>
            </a:xfrm>
          </p:grpSpPr>
          <p:sp>
            <p:nvSpPr>
              <p:cNvPr id="44" name="TextBox 43"/>
              <p:cNvSpPr txBox="1"/>
              <p:nvPr userDrawn="1"/>
            </p:nvSpPr>
            <p:spPr>
              <a:xfrm>
                <a:off x="-1339597" y="3078152"/>
                <a:ext cx="914478" cy="7131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US" sz="1000" b="1" dirty="0" smtClean="0">
                  <a:solidFill>
                    <a:schemeClr val="bg1"/>
                  </a:solidFill>
                  <a:latin typeface="+mj-lt"/>
                </a:endParaRPr>
              </a:p>
            </p:txBody>
          </p:sp>
          <p:sp>
            <p:nvSpPr>
              <p:cNvPr id="46" name="TextBox 45"/>
              <p:cNvSpPr txBox="1"/>
              <p:nvPr userDrawn="1"/>
            </p:nvSpPr>
            <p:spPr>
              <a:xfrm>
                <a:off x="-1303344" y="3168714"/>
                <a:ext cx="841972" cy="172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lnSpc>
                    <a:spcPct val="100000"/>
                  </a:lnSpc>
                </a:pPr>
                <a:r>
                  <a:rPr lang="en-US" sz="1000" b="1" dirty="0" smtClean="0">
                    <a:solidFill>
                      <a:schemeClr val="bg1"/>
                    </a:solidFill>
                    <a:latin typeface="+mj-lt"/>
                  </a:rPr>
                  <a:t>Expected</a:t>
                </a:r>
              </a:p>
            </p:txBody>
          </p:sp>
        </p:grpSp>
        <p:grpSp>
          <p:nvGrpSpPr>
            <p:cNvPr id="47" name="Group 46"/>
            <p:cNvGrpSpPr/>
            <p:nvPr userDrawn="1"/>
          </p:nvGrpSpPr>
          <p:grpSpPr>
            <a:xfrm>
              <a:off x="-1475590" y="1588507"/>
              <a:ext cx="914478" cy="724304"/>
              <a:chOff x="-1339597" y="3078152"/>
              <a:chExt cx="914478" cy="724304"/>
            </a:xfrm>
          </p:grpSpPr>
          <p:sp>
            <p:nvSpPr>
              <p:cNvPr id="48" name="TextBox 47"/>
              <p:cNvSpPr txBox="1"/>
              <p:nvPr userDrawn="1"/>
            </p:nvSpPr>
            <p:spPr>
              <a:xfrm>
                <a:off x="-1339597" y="3078152"/>
                <a:ext cx="914478" cy="7131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US" sz="1000" b="1" dirty="0" smtClean="0">
                  <a:solidFill>
                    <a:schemeClr val="bg1"/>
                  </a:solidFill>
                  <a:latin typeface="+mj-lt"/>
                </a:endParaRPr>
              </a:p>
            </p:txBody>
          </p:sp>
          <p:sp>
            <p:nvSpPr>
              <p:cNvPr id="49" name="TextBox 48"/>
              <p:cNvSpPr txBox="1"/>
              <p:nvPr userDrawn="1"/>
            </p:nvSpPr>
            <p:spPr>
              <a:xfrm>
                <a:off x="-1303344" y="3277355"/>
                <a:ext cx="841972" cy="5251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lnSpc>
                    <a:spcPct val="100000"/>
                  </a:lnSpc>
                </a:pPr>
                <a:r>
                  <a:rPr lang="en-US" sz="2800" b="1" dirty="0" smtClean="0">
                    <a:solidFill>
                      <a:schemeClr val="bg1"/>
                    </a:solidFill>
                    <a:latin typeface="+mj-lt"/>
                  </a:rPr>
                  <a:t>5.8</a:t>
                </a:r>
              </a:p>
            </p:txBody>
          </p:sp>
          <p:sp>
            <p:nvSpPr>
              <p:cNvPr id="50" name="TextBox 49"/>
              <p:cNvSpPr txBox="1"/>
              <p:nvPr userDrawn="1"/>
            </p:nvSpPr>
            <p:spPr>
              <a:xfrm>
                <a:off x="-1303344" y="3168714"/>
                <a:ext cx="841972" cy="172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lnSpc>
                    <a:spcPct val="100000"/>
                  </a:lnSpc>
                </a:pPr>
                <a:r>
                  <a:rPr lang="en-US" sz="1000" b="1" dirty="0" smtClean="0">
                    <a:solidFill>
                      <a:schemeClr val="bg1"/>
                    </a:solidFill>
                    <a:latin typeface="+mj-lt"/>
                  </a:rPr>
                  <a:t>Release</a:t>
                </a:r>
              </a:p>
            </p:txBody>
          </p:sp>
        </p:grpSp>
        <p:grpSp>
          <p:nvGrpSpPr>
            <p:cNvPr id="26" name="Group 25"/>
            <p:cNvGrpSpPr/>
            <p:nvPr userDrawn="1"/>
          </p:nvGrpSpPr>
          <p:grpSpPr>
            <a:xfrm>
              <a:off x="-1475590" y="2386686"/>
              <a:ext cx="914478" cy="724304"/>
              <a:chOff x="-1339597" y="3078152"/>
              <a:chExt cx="914478" cy="724304"/>
            </a:xfrm>
          </p:grpSpPr>
          <p:sp>
            <p:nvSpPr>
              <p:cNvPr id="27" name="TextBox 26"/>
              <p:cNvSpPr txBox="1"/>
              <p:nvPr userDrawn="1"/>
            </p:nvSpPr>
            <p:spPr>
              <a:xfrm>
                <a:off x="-1339597" y="3078152"/>
                <a:ext cx="914478" cy="7131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US" sz="1000" b="1" dirty="0" smtClean="0">
                  <a:solidFill>
                    <a:schemeClr val="bg1"/>
                  </a:solidFill>
                  <a:latin typeface="+mj-lt"/>
                </a:endParaRPr>
              </a:p>
            </p:txBody>
          </p:sp>
          <p:sp>
            <p:nvSpPr>
              <p:cNvPr id="28" name="TextBox 27"/>
              <p:cNvSpPr txBox="1"/>
              <p:nvPr userDrawn="1"/>
            </p:nvSpPr>
            <p:spPr>
              <a:xfrm>
                <a:off x="-1303344" y="3277355"/>
                <a:ext cx="841972" cy="5251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lnSpc>
                    <a:spcPct val="100000"/>
                  </a:lnSpc>
                </a:pPr>
                <a:r>
                  <a:rPr lang="en-US" sz="2800" b="1" dirty="0" smtClean="0">
                    <a:solidFill>
                      <a:schemeClr val="bg1"/>
                    </a:solidFill>
                    <a:latin typeface="+mj-lt"/>
                  </a:rPr>
                  <a:t>5.9</a:t>
                </a:r>
              </a:p>
            </p:txBody>
          </p:sp>
          <p:sp>
            <p:nvSpPr>
              <p:cNvPr id="29" name="TextBox 28"/>
              <p:cNvSpPr txBox="1"/>
              <p:nvPr userDrawn="1"/>
            </p:nvSpPr>
            <p:spPr>
              <a:xfrm>
                <a:off x="-1303344" y="3168714"/>
                <a:ext cx="841972" cy="172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lnSpc>
                    <a:spcPct val="100000"/>
                  </a:lnSpc>
                </a:pPr>
                <a:r>
                  <a:rPr lang="en-US" sz="1000" b="1" dirty="0" smtClean="0">
                    <a:solidFill>
                      <a:schemeClr val="bg1"/>
                    </a:solidFill>
                    <a:latin typeface="+mj-lt"/>
                  </a:rPr>
                  <a:t>Expected</a:t>
                </a:r>
              </a:p>
            </p:txBody>
          </p:sp>
        </p:grpSp>
      </p:grpSp>
    </p:spTree>
    <p:extLst>
      <p:ext uri="{BB962C8B-B14F-4D97-AF65-F5344CB8AC3E}">
        <p14:creationId xmlns:p14="http://schemas.microsoft.com/office/powerpoint/2010/main" val="3685029635"/>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green box layout">
    <p:spTree>
      <p:nvGrpSpPr>
        <p:cNvPr id="1" name=""/>
        <p:cNvGrpSpPr/>
        <p:nvPr/>
      </p:nvGrpSpPr>
      <p:grpSpPr>
        <a:xfrm>
          <a:off x="0" y="0"/>
          <a:ext cx="0" cy="0"/>
          <a:chOff x="0" y="0"/>
          <a:chExt cx="0" cy="0"/>
        </a:xfrm>
      </p:grpSpPr>
      <p:sp>
        <p:nvSpPr>
          <p:cNvPr id="25" name="Text Placeholder 24"/>
          <p:cNvSpPr>
            <a:spLocks noGrp="1"/>
          </p:cNvSpPr>
          <p:nvPr>
            <p:ph type="body" sz="quarter" idx="10"/>
          </p:nvPr>
        </p:nvSpPr>
        <p:spPr>
          <a:xfrm>
            <a:off x="817033" y="1773239"/>
            <a:ext cx="10560000" cy="3960000"/>
          </a:xfrm>
        </p:spPr>
        <p:txBody>
          <a:bodyPr numCol="1" spcCol="0"/>
          <a:lstStyle>
            <a:lvl1pPr>
              <a:defRPr sz="2000"/>
            </a:lvl1pPr>
            <a:lvl2pPr>
              <a:defRPr sz="1800"/>
            </a:lvl2pPr>
            <a:lvl3pPr>
              <a:defRPr sz="1600"/>
            </a:lvl3pPr>
            <a:lvl4pPr>
              <a:defRPr sz="14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itle 2"/>
          <p:cNvSpPr>
            <a:spLocks noGrp="1"/>
          </p:cNvSpPr>
          <p:nvPr>
            <p:ph type="title" hasCustomPrompt="1"/>
          </p:nvPr>
        </p:nvSpPr>
        <p:spPr>
          <a:xfrm>
            <a:off x="3214800" y="730251"/>
            <a:ext cx="8170750" cy="768351"/>
          </a:xfrm>
        </p:spPr>
        <p:txBody>
          <a:bodyPr/>
          <a:lstStyle>
            <a:lvl1pPr>
              <a:lnSpc>
                <a:spcPts val="4000"/>
              </a:lnSpc>
              <a:defRPr sz="3600"/>
            </a:lvl1pPr>
          </a:lstStyle>
          <a:p>
            <a:r>
              <a:rPr lang="en-US" dirty="0" smtClean="0"/>
              <a:t>Click to edit title</a:t>
            </a:r>
            <a:endParaRPr lang="da-DK" dirty="0"/>
          </a:p>
        </p:txBody>
      </p:sp>
      <p:sp>
        <p:nvSpPr>
          <p:cNvPr id="2" name="TextBox 1"/>
          <p:cNvSpPr txBox="1"/>
          <p:nvPr userDrawn="1"/>
        </p:nvSpPr>
        <p:spPr>
          <a:xfrm>
            <a:off x="824400" y="727349"/>
            <a:ext cx="914478" cy="7131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US" sz="1000" b="1" dirty="0" smtClean="0">
              <a:solidFill>
                <a:schemeClr val="bg1"/>
              </a:solidFill>
              <a:latin typeface="+mj-lt"/>
            </a:endParaRPr>
          </a:p>
        </p:txBody>
      </p:sp>
      <p:sp>
        <p:nvSpPr>
          <p:cNvPr id="7" name="Text Placeholder 6"/>
          <p:cNvSpPr>
            <a:spLocks noGrp="1"/>
          </p:cNvSpPr>
          <p:nvPr>
            <p:ph type="body" sz="quarter" idx="14" hasCustomPrompt="1"/>
          </p:nvPr>
        </p:nvSpPr>
        <p:spPr>
          <a:xfrm>
            <a:off x="964752" y="824127"/>
            <a:ext cx="633774" cy="129212"/>
          </a:xfrm>
        </p:spPr>
        <p:txBody>
          <a:bodyPr numCol="1" spcCol="0"/>
          <a:lstStyle>
            <a:lvl1pPr marL="0" indent="0" algn="ctr">
              <a:buFontTx/>
              <a:buNone/>
              <a:defRPr sz="1000" b="1">
                <a:solidFill>
                  <a:schemeClr val="bg1"/>
                </a:solidFill>
                <a:latin typeface="+mj-lt"/>
              </a:defRPr>
            </a:lvl1pPr>
          </a:lstStyle>
          <a:p>
            <a:pPr lvl="0"/>
            <a:r>
              <a:rPr lang="en-US" dirty="0" smtClean="0"/>
              <a:t>Edit txt</a:t>
            </a:r>
            <a:endParaRPr lang="en-US" dirty="0"/>
          </a:p>
        </p:txBody>
      </p:sp>
      <p:sp>
        <p:nvSpPr>
          <p:cNvPr id="10" name="Text Placeholder 6"/>
          <p:cNvSpPr>
            <a:spLocks noGrp="1"/>
          </p:cNvSpPr>
          <p:nvPr>
            <p:ph type="body" sz="quarter" idx="15" hasCustomPrompt="1"/>
          </p:nvPr>
        </p:nvSpPr>
        <p:spPr>
          <a:xfrm>
            <a:off x="964752" y="957737"/>
            <a:ext cx="633774" cy="424880"/>
          </a:xfrm>
        </p:spPr>
        <p:txBody>
          <a:bodyPr numCol="1" spcCol="0"/>
          <a:lstStyle>
            <a:lvl1pPr marL="0" indent="0" algn="ctr">
              <a:buFontTx/>
              <a:buNone/>
              <a:defRPr sz="2800" b="1">
                <a:solidFill>
                  <a:schemeClr val="bg1"/>
                </a:solidFill>
                <a:latin typeface="+mj-lt"/>
              </a:defRPr>
            </a:lvl1pPr>
          </a:lstStyle>
          <a:p>
            <a:pPr lvl="0"/>
            <a:r>
              <a:rPr lang="en-US" dirty="0" smtClean="0"/>
              <a:t>#.#</a:t>
            </a:r>
            <a:endParaRPr lang="en-US" dirty="0"/>
          </a:p>
        </p:txBody>
      </p:sp>
      <p:sp>
        <p:nvSpPr>
          <p:cNvPr id="11" name="TextBox 10"/>
          <p:cNvSpPr txBox="1"/>
          <p:nvPr userDrawn="1"/>
        </p:nvSpPr>
        <p:spPr>
          <a:xfrm>
            <a:off x="1797067" y="727349"/>
            <a:ext cx="914478" cy="7131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US" sz="1000" b="1" dirty="0" smtClean="0">
              <a:solidFill>
                <a:schemeClr val="bg1"/>
              </a:solidFill>
              <a:latin typeface="+mj-lt"/>
            </a:endParaRPr>
          </a:p>
        </p:txBody>
      </p:sp>
      <p:sp>
        <p:nvSpPr>
          <p:cNvPr id="12" name="Text Placeholder 6"/>
          <p:cNvSpPr>
            <a:spLocks noGrp="1"/>
          </p:cNvSpPr>
          <p:nvPr>
            <p:ph type="body" sz="quarter" idx="16" hasCustomPrompt="1"/>
          </p:nvPr>
        </p:nvSpPr>
        <p:spPr>
          <a:xfrm>
            <a:off x="1937419" y="824127"/>
            <a:ext cx="633774" cy="129212"/>
          </a:xfrm>
        </p:spPr>
        <p:txBody>
          <a:bodyPr numCol="1" spcCol="0"/>
          <a:lstStyle>
            <a:lvl1pPr marL="0" indent="0" algn="ctr">
              <a:buFontTx/>
              <a:buNone/>
              <a:defRPr sz="1000" b="1">
                <a:solidFill>
                  <a:schemeClr val="bg1"/>
                </a:solidFill>
                <a:latin typeface="+mj-lt"/>
              </a:defRPr>
            </a:lvl1pPr>
          </a:lstStyle>
          <a:p>
            <a:pPr lvl="0"/>
            <a:r>
              <a:rPr lang="en-US" dirty="0" smtClean="0"/>
              <a:t>Edit txt</a:t>
            </a:r>
            <a:endParaRPr lang="en-US" dirty="0"/>
          </a:p>
        </p:txBody>
      </p:sp>
      <p:sp>
        <p:nvSpPr>
          <p:cNvPr id="13" name="Text Placeholder 6"/>
          <p:cNvSpPr>
            <a:spLocks noGrp="1"/>
          </p:cNvSpPr>
          <p:nvPr>
            <p:ph type="body" sz="quarter" idx="17" hasCustomPrompt="1"/>
          </p:nvPr>
        </p:nvSpPr>
        <p:spPr>
          <a:xfrm>
            <a:off x="1937419" y="957737"/>
            <a:ext cx="633774" cy="424880"/>
          </a:xfrm>
        </p:spPr>
        <p:txBody>
          <a:bodyPr numCol="1" spcCol="0"/>
          <a:lstStyle>
            <a:lvl1pPr marL="0" indent="0" algn="ctr">
              <a:buFontTx/>
              <a:buNone/>
              <a:defRPr sz="2800" b="1">
                <a:solidFill>
                  <a:schemeClr val="bg1"/>
                </a:solidFill>
                <a:latin typeface="+mj-lt"/>
              </a:defRPr>
            </a:lvl1pPr>
          </a:lstStyle>
          <a:p>
            <a:pPr lvl="0"/>
            <a:r>
              <a:rPr lang="en-US" dirty="0" smtClean="0"/>
              <a:t>#.#</a:t>
            </a:r>
            <a:endParaRPr lang="en-US" dirty="0"/>
          </a:p>
        </p:txBody>
      </p:sp>
      <p:sp>
        <p:nvSpPr>
          <p:cNvPr id="6" name="Date Placeholder 5"/>
          <p:cNvSpPr>
            <a:spLocks noGrp="1"/>
          </p:cNvSpPr>
          <p:nvPr>
            <p:ph type="dt" sz="half" idx="18"/>
          </p:nvPr>
        </p:nvSpPr>
        <p:spPr/>
        <p:txBody>
          <a:bodyPr/>
          <a:lstStyle/>
          <a:p>
            <a:fld id="{805A4609-ED5E-409C-A7E4-322721972CB7}" type="datetime1">
              <a:rPr lang="en-US" smtClean="0"/>
              <a:t>9/8/2015</a:t>
            </a:fld>
            <a:endParaRPr lang="en-US" dirty="0"/>
          </a:p>
        </p:txBody>
      </p:sp>
      <p:sp>
        <p:nvSpPr>
          <p:cNvPr id="8" name="Footer Placeholder 7"/>
          <p:cNvSpPr>
            <a:spLocks noGrp="1"/>
          </p:cNvSpPr>
          <p:nvPr>
            <p:ph type="ftr" sz="quarter" idx="19"/>
          </p:nvPr>
        </p:nvSpPr>
        <p:spPr/>
        <p:txBody>
          <a:bodyPr/>
          <a:lstStyle/>
          <a:p>
            <a:r>
              <a:rPr lang="da-DK" smtClean="0"/>
              <a:t>SimCorp Template</a:t>
            </a:r>
            <a:endParaRPr lang="da-DK" dirty="0"/>
          </a:p>
        </p:txBody>
      </p:sp>
      <p:sp>
        <p:nvSpPr>
          <p:cNvPr id="9" name="Slide Number Placeholder 8"/>
          <p:cNvSpPr>
            <a:spLocks noGrp="1"/>
          </p:cNvSpPr>
          <p:nvPr>
            <p:ph type="sldNum" sz="quarter" idx="20"/>
          </p:nvPr>
        </p:nvSpPr>
        <p:spPr/>
        <p:txBody>
          <a:bodyPr/>
          <a:lstStyle/>
          <a:p>
            <a:fld id="{E5125ACB-207D-4471-AF99-E3860601606F}" type="slidenum">
              <a:rPr lang="en-US" smtClean="0"/>
              <a:pPr/>
              <a:t>‹#›</a:t>
            </a:fld>
            <a:endParaRPr lang="en-US" dirty="0"/>
          </a:p>
        </p:txBody>
      </p:sp>
      <p:grpSp>
        <p:nvGrpSpPr>
          <p:cNvPr id="54" name="Group 53"/>
          <p:cNvGrpSpPr/>
          <p:nvPr userDrawn="1"/>
        </p:nvGrpSpPr>
        <p:grpSpPr>
          <a:xfrm>
            <a:off x="-1778394" y="936071"/>
            <a:ext cx="1221901" cy="3760116"/>
            <a:chOff x="-1778394" y="936071"/>
            <a:chExt cx="1221901" cy="3760116"/>
          </a:xfrm>
        </p:grpSpPr>
        <p:sp>
          <p:nvSpPr>
            <p:cNvPr id="55" name="TextBox 54"/>
            <p:cNvSpPr txBox="1"/>
            <p:nvPr userDrawn="1"/>
          </p:nvSpPr>
          <p:spPr>
            <a:xfrm>
              <a:off x="-1778394" y="936071"/>
              <a:ext cx="1221901" cy="4214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r">
                <a:lnSpc>
                  <a:spcPct val="100000"/>
                </a:lnSpc>
              </a:pPr>
              <a:r>
                <a:rPr lang="en-US" sz="1600" b="1" dirty="0" smtClean="0">
                  <a:solidFill>
                    <a:schemeClr val="tx2"/>
                  </a:solidFill>
                </a:rPr>
                <a:t>EXAMPLE</a:t>
              </a:r>
              <a:br>
                <a:rPr lang="en-US" sz="1600" b="1" dirty="0" smtClean="0">
                  <a:solidFill>
                    <a:schemeClr val="tx2"/>
                  </a:solidFill>
                </a:rPr>
              </a:br>
              <a:r>
                <a:rPr lang="en-US" sz="1600" b="1" dirty="0" smtClean="0">
                  <a:solidFill>
                    <a:schemeClr val="tx2"/>
                  </a:solidFill>
                </a:rPr>
                <a:t>GREEN</a:t>
              </a:r>
              <a:r>
                <a:rPr lang="en-US" sz="1600" b="1" baseline="0" dirty="0" smtClean="0">
                  <a:solidFill>
                    <a:schemeClr val="tx2"/>
                  </a:solidFill>
                </a:rPr>
                <a:t> BOXES</a:t>
              </a:r>
              <a:endParaRPr lang="en-US" sz="1600" b="1" dirty="0" smtClean="0">
                <a:solidFill>
                  <a:schemeClr val="tx2"/>
                </a:solidFill>
              </a:endParaRPr>
            </a:p>
          </p:txBody>
        </p:sp>
        <p:grpSp>
          <p:nvGrpSpPr>
            <p:cNvPr id="56" name="Group 55"/>
            <p:cNvGrpSpPr/>
            <p:nvPr userDrawn="1"/>
          </p:nvGrpSpPr>
          <p:grpSpPr>
            <a:xfrm>
              <a:off x="-1475590" y="3971883"/>
              <a:ext cx="914478" cy="724304"/>
              <a:chOff x="-1339597" y="1502849"/>
              <a:chExt cx="914478" cy="724304"/>
            </a:xfrm>
          </p:grpSpPr>
          <p:sp>
            <p:nvSpPr>
              <p:cNvPr id="68" name="TextBox 67"/>
              <p:cNvSpPr txBox="1"/>
              <p:nvPr userDrawn="1"/>
            </p:nvSpPr>
            <p:spPr>
              <a:xfrm>
                <a:off x="-1339597" y="1502849"/>
                <a:ext cx="914478" cy="7131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US" sz="1000" b="1" dirty="0" smtClean="0">
                  <a:solidFill>
                    <a:schemeClr val="bg1"/>
                  </a:solidFill>
                  <a:latin typeface="+mj-lt"/>
                </a:endParaRPr>
              </a:p>
            </p:txBody>
          </p:sp>
          <p:sp>
            <p:nvSpPr>
              <p:cNvPr id="69" name="TextBox 68"/>
              <p:cNvSpPr txBox="1"/>
              <p:nvPr userDrawn="1"/>
            </p:nvSpPr>
            <p:spPr>
              <a:xfrm>
                <a:off x="-1303344" y="1702052"/>
                <a:ext cx="841972" cy="5251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lnSpc>
                    <a:spcPct val="100000"/>
                  </a:lnSpc>
                </a:pPr>
                <a:r>
                  <a:rPr lang="en-US" sz="2800" b="1" dirty="0" smtClean="0">
                    <a:solidFill>
                      <a:schemeClr val="bg1"/>
                    </a:solidFill>
                    <a:latin typeface="+mj-lt"/>
                  </a:rPr>
                  <a:t>5.6</a:t>
                </a:r>
              </a:p>
            </p:txBody>
          </p:sp>
        </p:grpSp>
        <p:grpSp>
          <p:nvGrpSpPr>
            <p:cNvPr id="57" name="Group 56"/>
            <p:cNvGrpSpPr/>
            <p:nvPr userDrawn="1"/>
          </p:nvGrpSpPr>
          <p:grpSpPr>
            <a:xfrm>
              <a:off x="-1475590" y="3184865"/>
              <a:ext cx="914478" cy="713144"/>
              <a:chOff x="-1339597" y="3078152"/>
              <a:chExt cx="914478" cy="713144"/>
            </a:xfrm>
          </p:grpSpPr>
          <p:sp>
            <p:nvSpPr>
              <p:cNvPr id="66" name="TextBox 65"/>
              <p:cNvSpPr txBox="1"/>
              <p:nvPr userDrawn="1"/>
            </p:nvSpPr>
            <p:spPr>
              <a:xfrm>
                <a:off x="-1339597" y="3078152"/>
                <a:ext cx="914478" cy="7131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US" sz="1000" b="1" dirty="0" smtClean="0">
                  <a:solidFill>
                    <a:schemeClr val="bg1"/>
                  </a:solidFill>
                  <a:latin typeface="+mj-lt"/>
                </a:endParaRPr>
              </a:p>
            </p:txBody>
          </p:sp>
          <p:sp>
            <p:nvSpPr>
              <p:cNvPr id="67" name="TextBox 66"/>
              <p:cNvSpPr txBox="1"/>
              <p:nvPr userDrawn="1"/>
            </p:nvSpPr>
            <p:spPr>
              <a:xfrm>
                <a:off x="-1303344" y="3168714"/>
                <a:ext cx="841972" cy="172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lnSpc>
                    <a:spcPct val="100000"/>
                  </a:lnSpc>
                </a:pPr>
                <a:r>
                  <a:rPr lang="en-US" sz="1000" b="1" dirty="0" smtClean="0">
                    <a:solidFill>
                      <a:schemeClr val="bg1"/>
                    </a:solidFill>
                    <a:latin typeface="+mj-lt"/>
                  </a:rPr>
                  <a:t>Expected</a:t>
                </a:r>
              </a:p>
            </p:txBody>
          </p:sp>
        </p:grpSp>
        <p:grpSp>
          <p:nvGrpSpPr>
            <p:cNvPr id="58" name="Group 57"/>
            <p:cNvGrpSpPr/>
            <p:nvPr userDrawn="1"/>
          </p:nvGrpSpPr>
          <p:grpSpPr>
            <a:xfrm>
              <a:off x="-1475590" y="1588507"/>
              <a:ext cx="914478" cy="724304"/>
              <a:chOff x="-1339597" y="3078152"/>
              <a:chExt cx="914478" cy="724304"/>
            </a:xfrm>
          </p:grpSpPr>
          <p:sp>
            <p:nvSpPr>
              <p:cNvPr id="63" name="TextBox 62"/>
              <p:cNvSpPr txBox="1"/>
              <p:nvPr userDrawn="1"/>
            </p:nvSpPr>
            <p:spPr>
              <a:xfrm>
                <a:off x="-1339597" y="3078152"/>
                <a:ext cx="914478" cy="7131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US" sz="1000" b="1" dirty="0" smtClean="0">
                  <a:solidFill>
                    <a:schemeClr val="bg1"/>
                  </a:solidFill>
                  <a:latin typeface="+mj-lt"/>
                </a:endParaRPr>
              </a:p>
            </p:txBody>
          </p:sp>
          <p:sp>
            <p:nvSpPr>
              <p:cNvPr id="64" name="TextBox 63"/>
              <p:cNvSpPr txBox="1"/>
              <p:nvPr userDrawn="1"/>
            </p:nvSpPr>
            <p:spPr>
              <a:xfrm>
                <a:off x="-1303344" y="3277355"/>
                <a:ext cx="841972" cy="5251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lnSpc>
                    <a:spcPct val="100000"/>
                  </a:lnSpc>
                </a:pPr>
                <a:r>
                  <a:rPr lang="en-US" sz="2800" b="1" dirty="0" smtClean="0">
                    <a:solidFill>
                      <a:schemeClr val="bg1"/>
                    </a:solidFill>
                    <a:latin typeface="+mj-lt"/>
                  </a:rPr>
                  <a:t>5.8</a:t>
                </a:r>
              </a:p>
            </p:txBody>
          </p:sp>
          <p:sp>
            <p:nvSpPr>
              <p:cNvPr id="65" name="TextBox 64"/>
              <p:cNvSpPr txBox="1"/>
              <p:nvPr userDrawn="1"/>
            </p:nvSpPr>
            <p:spPr>
              <a:xfrm>
                <a:off x="-1303344" y="3168714"/>
                <a:ext cx="841972" cy="172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lnSpc>
                    <a:spcPct val="100000"/>
                  </a:lnSpc>
                </a:pPr>
                <a:r>
                  <a:rPr lang="en-US" sz="1000" b="1" dirty="0" smtClean="0">
                    <a:solidFill>
                      <a:schemeClr val="bg1"/>
                    </a:solidFill>
                    <a:latin typeface="+mj-lt"/>
                  </a:rPr>
                  <a:t>Release</a:t>
                </a:r>
              </a:p>
            </p:txBody>
          </p:sp>
        </p:grpSp>
        <p:grpSp>
          <p:nvGrpSpPr>
            <p:cNvPr id="59" name="Group 58"/>
            <p:cNvGrpSpPr/>
            <p:nvPr userDrawn="1"/>
          </p:nvGrpSpPr>
          <p:grpSpPr>
            <a:xfrm>
              <a:off x="-1475590" y="2386686"/>
              <a:ext cx="914478" cy="724304"/>
              <a:chOff x="-1339597" y="3078152"/>
              <a:chExt cx="914478" cy="724304"/>
            </a:xfrm>
          </p:grpSpPr>
          <p:sp>
            <p:nvSpPr>
              <p:cNvPr id="60" name="TextBox 59"/>
              <p:cNvSpPr txBox="1"/>
              <p:nvPr userDrawn="1"/>
            </p:nvSpPr>
            <p:spPr>
              <a:xfrm>
                <a:off x="-1339597" y="3078152"/>
                <a:ext cx="914478" cy="7131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ct val="90000"/>
                  </a:lnSpc>
                </a:pPr>
                <a:endParaRPr lang="en-US" sz="1000" b="1" dirty="0" smtClean="0">
                  <a:solidFill>
                    <a:schemeClr val="bg1"/>
                  </a:solidFill>
                  <a:latin typeface="+mj-lt"/>
                </a:endParaRPr>
              </a:p>
            </p:txBody>
          </p:sp>
          <p:sp>
            <p:nvSpPr>
              <p:cNvPr id="61" name="TextBox 60"/>
              <p:cNvSpPr txBox="1"/>
              <p:nvPr userDrawn="1"/>
            </p:nvSpPr>
            <p:spPr>
              <a:xfrm>
                <a:off x="-1303344" y="3277355"/>
                <a:ext cx="841972" cy="5251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lnSpc>
                    <a:spcPct val="100000"/>
                  </a:lnSpc>
                </a:pPr>
                <a:r>
                  <a:rPr lang="en-US" sz="2800" b="1" dirty="0" smtClean="0">
                    <a:solidFill>
                      <a:schemeClr val="bg1"/>
                    </a:solidFill>
                    <a:latin typeface="+mj-lt"/>
                  </a:rPr>
                  <a:t>5.9</a:t>
                </a:r>
              </a:p>
            </p:txBody>
          </p:sp>
          <p:sp>
            <p:nvSpPr>
              <p:cNvPr id="62" name="TextBox 61"/>
              <p:cNvSpPr txBox="1"/>
              <p:nvPr userDrawn="1"/>
            </p:nvSpPr>
            <p:spPr>
              <a:xfrm>
                <a:off x="-1303344" y="3168714"/>
                <a:ext cx="841972" cy="172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lnSpc>
                    <a:spcPct val="100000"/>
                  </a:lnSpc>
                </a:pPr>
                <a:r>
                  <a:rPr lang="en-US" sz="1000" b="1" dirty="0" smtClean="0">
                    <a:solidFill>
                      <a:schemeClr val="bg1"/>
                    </a:solidFill>
                    <a:latin typeface="+mj-lt"/>
                  </a:rPr>
                  <a:t>Expected</a:t>
                </a:r>
              </a:p>
            </p:txBody>
          </p:sp>
        </p:grpSp>
      </p:grpSp>
    </p:spTree>
    <p:extLst>
      <p:ext uri="{BB962C8B-B14F-4D97-AF65-F5344CB8AC3E}">
        <p14:creationId xmlns:p14="http://schemas.microsoft.com/office/powerpoint/2010/main" val="139718666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4" name="Picture Placeholder 13"/>
          <p:cNvSpPr>
            <a:spLocks noGrp="1"/>
          </p:cNvSpPr>
          <p:nvPr>
            <p:ph type="pic" sz="quarter" idx="17" hasCustomPrompt="1"/>
          </p:nvPr>
        </p:nvSpPr>
        <p:spPr>
          <a:xfrm>
            <a:off x="6213475" y="1947863"/>
            <a:ext cx="5164138" cy="3784600"/>
          </a:xfrm>
          <a:blipFill>
            <a:blip r:embed="rId2"/>
            <a:stretch>
              <a:fillRect/>
            </a:stretch>
          </a:blipFill>
        </p:spPr>
        <p:txBody>
          <a:bodyPr anchor="ctr" anchorCtr="0"/>
          <a:lstStyle>
            <a:lvl1pPr marL="0" indent="0" algn="ctr">
              <a:buFontTx/>
              <a:buNone/>
              <a:defRPr>
                <a:solidFill>
                  <a:schemeClr val="bg1"/>
                </a:solidFill>
              </a:defRPr>
            </a:lvl1pPr>
          </a:lstStyle>
          <a:p>
            <a:r>
              <a:rPr lang="en-US" dirty="0" smtClean="0"/>
              <a:t>Insert picture</a:t>
            </a:r>
            <a:endParaRPr lang="en-US" dirty="0"/>
          </a:p>
        </p:txBody>
      </p:sp>
      <p:sp>
        <p:nvSpPr>
          <p:cNvPr id="3" name="Text Placeholder 2"/>
          <p:cNvSpPr>
            <a:spLocks noGrp="1"/>
          </p:cNvSpPr>
          <p:nvPr>
            <p:ph type="body" sz="quarter" idx="18" hasCustomPrompt="1"/>
          </p:nvPr>
        </p:nvSpPr>
        <p:spPr>
          <a:xfrm>
            <a:off x="825499" y="1860550"/>
            <a:ext cx="4771069" cy="265705"/>
          </a:xfrm>
        </p:spPr>
        <p:txBody>
          <a:bodyPr numCol="1" spcCol="0"/>
          <a:lstStyle>
            <a:lvl1pPr marL="0" indent="0">
              <a:buFontTx/>
              <a:buNone/>
              <a:defRPr b="1"/>
            </a:lvl1pPr>
          </a:lstStyle>
          <a:p>
            <a:pPr lvl="0"/>
            <a:r>
              <a:rPr lang="en-US" dirty="0" smtClean="0"/>
              <a:t>Name</a:t>
            </a:r>
          </a:p>
        </p:txBody>
      </p:sp>
      <p:sp>
        <p:nvSpPr>
          <p:cNvPr id="12" name="Text Placeholder 2"/>
          <p:cNvSpPr>
            <a:spLocks noGrp="1"/>
          </p:cNvSpPr>
          <p:nvPr>
            <p:ph type="body" sz="quarter" idx="19" hasCustomPrompt="1"/>
          </p:nvPr>
        </p:nvSpPr>
        <p:spPr>
          <a:xfrm>
            <a:off x="825499" y="2126255"/>
            <a:ext cx="4771069" cy="605928"/>
          </a:xfrm>
        </p:spPr>
        <p:txBody>
          <a:bodyPr numCol="1" spcCol="0"/>
          <a:lstStyle>
            <a:lvl1pPr marL="0" indent="0">
              <a:spcBef>
                <a:spcPts val="0"/>
              </a:spcBef>
              <a:spcAft>
                <a:spcPts val="0"/>
              </a:spcAft>
              <a:buFontTx/>
              <a:buNone/>
              <a:defRPr b="0" i="1"/>
            </a:lvl1pPr>
          </a:lstStyle>
          <a:p>
            <a:pPr lvl="0"/>
            <a:r>
              <a:rPr lang="en-US" dirty="0" smtClean="0"/>
              <a:t>Title</a:t>
            </a:r>
          </a:p>
        </p:txBody>
      </p:sp>
      <p:sp>
        <p:nvSpPr>
          <p:cNvPr id="15" name="Text Placeholder 2"/>
          <p:cNvSpPr>
            <a:spLocks noGrp="1"/>
          </p:cNvSpPr>
          <p:nvPr>
            <p:ph type="body" sz="quarter" idx="20" hasCustomPrompt="1"/>
          </p:nvPr>
        </p:nvSpPr>
        <p:spPr>
          <a:xfrm>
            <a:off x="825499" y="2997888"/>
            <a:ext cx="4771069" cy="274122"/>
          </a:xfrm>
        </p:spPr>
        <p:txBody>
          <a:bodyPr numCol="1" spcCol="0"/>
          <a:lstStyle>
            <a:lvl1pPr marL="0" indent="0">
              <a:buFontTx/>
              <a:buNone/>
              <a:defRPr b="1"/>
            </a:lvl1pPr>
          </a:lstStyle>
          <a:p>
            <a:pPr lvl="0"/>
            <a:r>
              <a:rPr lang="en-US" dirty="0" smtClean="0"/>
              <a:t>Company</a:t>
            </a:r>
          </a:p>
        </p:txBody>
      </p:sp>
      <p:sp>
        <p:nvSpPr>
          <p:cNvPr id="16" name="Text Placeholder 2"/>
          <p:cNvSpPr>
            <a:spLocks noGrp="1"/>
          </p:cNvSpPr>
          <p:nvPr>
            <p:ph type="body" sz="quarter" idx="21" hasCustomPrompt="1"/>
          </p:nvPr>
        </p:nvSpPr>
        <p:spPr>
          <a:xfrm>
            <a:off x="825499" y="3305777"/>
            <a:ext cx="4771069" cy="891650"/>
          </a:xfrm>
        </p:spPr>
        <p:txBody>
          <a:bodyPr numCol="1" spcCol="0"/>
          <a:lstStyle>
            <a:lvl1pPr marL="0" indent="0">
              <a:spcBef>
                <a:spcPts val="0"/>
              </a:spcBef>
              <a:spcAft>
                <a:spcPts val="0"/>
              </a:spcAft>
              <a:buFontTx/>
              <a:buNone/>
              <a:defRPr b="0"/>
            </a:lvl1pPr>
          </a:lstStyle>
          <a:p>
            <a:pPr lvl="0"/>
            <a:r>
              <a:rPr lang="en-US" dirty="0" err="1" smtClean="0"/>
              <a:t>Adress</a:t>
            </a:r>
            <a:r>
              <a:rPr lang="en-US" dirty="0" smtClean="0"/>
              <a:t> 1</a:t>
            </a:r>
            <a:br>
              <a:rPr lang="en-US" dirty="0" smtClean="0"/>
            </a:br>
            <a:r>
              <a:rPr lang="en-US" dirty="0" err="1" smtClean="0"/>
              <a:t>Adress</a:t>
            </a:r>
            <a:r>
              <a:rPr lang="en-US" dirty="0" smtClean="0"/>
              <a:t> 2</a:t>
            </a:r>
            <a:br>
              <a:rPr lang="en-US" dirty="0" smtClean="0"/>
            </a:br>
            <a:r>
              <a:rPr lang="en-US" dirty="0" smtClean="0"/>
              <a:t>Country</a:t>
            </a:r>
          </a:p>
        </p:txBody>
      </p:sp>
      <p:sp>
        <p:nvSpPr>
          <p:cNvPr id="18" name="Text Placeholder 2"/>
          <p:cNvSpPr>
            <a:spLocks noGrp="1"/>
          </p:cNvSpPr>
          <p:nvPr>
            <p:ph type="body" sz="quarter" idx="22" hasCustomPrompt="1"/>
          </p:nvPr>
        </p:nvSpPr>
        <p:spPr>
          <a:xfrm>
            <a:off x="1717865" y="4382248"/>
            <a:ext cx="3878703" cy="310938"/>
          </a:xfrm>
        </p:spPr>
        <p:txBody>
          <a:bodyPr numCol="1" spcCol="0"/>
          <a:lstStyle>
            <a:lvl1pPr marL="0" indent="0">
              <a:buFontTx/>
              <a:buNone/>
              <a:defRPr b="0"/>
            </a:lvl1pPr>
          </a:lstStyle>
          <a:p>
            <a:pPr lvl="0"/>
            <a:r>
              <a:rPr lang="en-US" dirty="0" smtClean="0"/>
              <a:t>+##</a:t>
            </a:r>
            <a:br>
              <a:rPr lang="en-US" dirty="0" smtClean="0"/>
            </a:br>
            <a:endParaRPr lang="en-US" dirty="0" smtClean="0"/>
          </a:p>
        </p:txBody>
      </p:sp>
      <p:sp>
        <p:nvSpPr>
          <p:cNvPr id="19" name="Text Placeholder 2"/>
          <p:cNvSpPr>
            <a:spLocks noGrp="1"/>
          </p:cNvSpPr>
          <p:nvPr>
            <p:ph type="body" sz="quarter" idx="23" hasCustomPrompt="1"/>
          </p:nvPr>
        </p:nvSpPr>
        <p:spPr>
          <a:xfrm>
            <a:off x="1717865" y="4722538"/>
            <a:ext cx="3878703" cy="310938"/>
          </a:xfrm>
        </p:spPr>
        <p:txBody>
          <a:bodyPr numCol="1" spcCol="0"/>
          <a:lstStyle>
            <a:lvl1pPr marL="0" indent="0">
              <a:buFontTx/>
              <a:buNone/>
              <a:defRPr b="0"/>
            </a:lvl1pPr>
          </a:lstStyle>
          <a:p>
            <a:pPr lvl="0"/>
            <a:r>
              <a:rPr lang="en-US" dirty="0" smtClean="0"/>
              <a:t>+##</a:t>
            </a:r>
            <a:br>
              <a:rPr lang="en-US" dirty="0" smtClean="0"/>
            </a:br>
            <a:endParaRPr lang="en-US" dirty="0" smtClean="0"/>
          </a:p>
        </p:txBody>
      </p:sp>
      <p:sp>
        <p:nvSpPr>
          <p:cNvPr id="20" name="Text Placeholder 2"/>
          <p:cNvSpPr>
            <a:spLocks noGrp="1"/>
          </p:cNvSpPr>
          <p:nvPr>
            <p:ph type="body" sz="quarter" idx="24" hasCustomPrompt="1"/>
          </p:nvPr>
        </p:nvSpPr>
        <p:spPr>
          <a:xfrm>
            <a:off x="1717865" y="5032244"/>
            <a:ext cx="3878703" cy="310938"/>
          </a:xfrm>
        </p:spPr>
        <p:txBody>
          <a:bodyPr numCol="1" spcCol="0"/>
          <a:lstStyle>
            <a:lvl1pPr marL="0" indent="0">
              <a:buFontTx/>
              <a:buNone/>
              <a:defRPr b="0"/>
            </a:lvl1pPr>
          </a:lstStyle>
          <a:p>
            <a:pPr lvl="0"/>
            <a:r>
              <a:rPr lang="en-US" dirty="0" smtClean="0"/>
              <a:t>+##</a:t>
            </a:r>
            <a:br>
              <a:rPr lang="en-US" dirty="0" smtClean="0"/>
            </a:br>
            <a:endParaRPr lang="en-US" dirty="0" smtClean="0"/>
          </a:p>
        </p:txBody>
      </p:sp>
      <p:sp>
        <p:nvSpPr>
          <p:cNvPr id="21" name="Text Placeholder 2"/>
          <p:cNvSpPr>
            <a:spLocks noGrp="1"/>
          </p:cNvSpPr>
          <p:nvPr>
            <p:ph type="body" sz="quarter" idx="25" hasCustomPrompt="1"/>
          </p:nvPr>
        </p:nvSpPr>
        <p:spPr>
          <a:xfrm>
            <a:off x="1717865" y="5343182"/>
            <a:ext cx="3878703" cy="310938"/>
          </a:xfrm>
        </p:spPr>
        <p:txBody>
          <a:bodyPr numCol="1" spcCol="0"/>
          <a:lstStyle>
            <a:lvl1pPr marL="0" indent="0">
              <a:buFontTx/>
              <a:buNone/>
              <a:defRPr b="0"/>
            </a:lvl1pPr>
          </a:lstStyle>
          <a:p>
            <a:pPr lvl="0"/>
            <a:r>
              <a:rPr lang="en-US" dirty="0" smtClean="0"/>
              <a:t>+##</a:t>
            </a:r>
            <a:br>
              <a:rPr lang="en-US" dirty="0" smtClean="0"/>
            </a:br>
            <a:endParaRPr lang="en-US" dirty="0" smtClean="0"/>
          </a:p>
        </p:txBody>
      </p:sp>
      <p:sp>
        <p:nvSpPr>
          <p:cNvPr id="22" name="Text Placeholder 2"/>
          <p:cNvSpPr>
            <a:spLocks noGrp="1"/>
          </p:cNvSpPr>
          <p:nvPr>
            <p:ph type="body" sz="quarter" idx="26" hasCustomPrompt="1"/>
          </p:nvPr>
        </p:nvSpPr>
        <p:spPr>
          <a:xfrm>
            <a:off x="825499" y="5674922"/>
            <a:ext cx="4771069" cy="304773"/>
          </a:xfrm>
        </p:spPr>
        <p:txBody>
          <a:bodyPr numCol="1" spcCol="0"/>
          <a:lstStyle>
            <a:lvl1pPr marL="0" indent="0">
              <a:buFontTx/>
              <a:buNone/>
              <a:defRPr b="0"/>
            </a:lvl1pPr>
          </a:lstStyle>
          <a:p>
            <a:pPr lvl="0"/>
            <a:r>
              <a:rPr lang="en-US" dirty="0" smtClean="0"/>
              <a:t>email</a:t>
            </a:r>
            <a:br>
              <a:rPr lang="en-US" dirty="0" smtClean="0"/>
            </a:br>
            <a:endParaRPr lang="en-US" dirty="0" smtClean="0"/>
          </a:p>
        </p:txBody>
      </p:sp>
      <p:sp>
        <p:nvSpPr>
          <p:cNvPr id="6" name="TextBox 5"/>
          <p:cNvSpPr txBox="1"/>
          <p:nvPr userDrawn="1"/>
        </p:nvSpPr>
        <p:spPr>
          <a:xfrm>
            <a:off x="825499" y="4382248"/>
            <a:ext cx="892366" cy="1270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US" sz="2000" dirty="0" smtClean="0">
                <a:solidFill>
                  <a:schemeClr val="tx1"/>
                </a:solidFill>
              </a:rPr>
              <a:t>Tel:</a:t>
            </a:r>
          </a:p>
          <a:p>
            <a:pPr>
              <a:lnSpc>
                <a:spcPct val="100000"/>
              </a:lnSpc>
            </a:pPr>
            <a:r>
              <a:rPr lang="en-US" sz="2000" dirty="0" smtClean="0">
                <a:solidFill>
                  <a:schemeClr val="tx1"/>
                </a:solidFill>
              </a:rPr>
              <a:t>Direct:</a:t>
            </a:r>
          </a:p>
          <a:p>
            <a:pPr>
              <a:lnSpc>
                <a:spcPct val="100000"/>
              </a:lnSpc>
            </a:pPr>
            <a:r>
              <a:rPr lang="en-US" sz="2000" dirty="0" smtClean="0">
                <a:solidFill>
                  <a:schemeClr val="tx1"/>
                </a:solidFill>
              </a:rPr>
              <a:t>Mobile:</a:t>
            </a:r>
          </a:p>
          <a:p>
            <a:pPr>
              <a:lnSpc>
                <a:spcPct val="100000"/>
              </a:lnSpc>
            </a:pPr>
            <a:r>
              <a:rPr lang="en-US" sz="2000" dirty="0" smtClean="0">
                <a:solidFill>
                  <a:schemeClr val="tx1"/>
                </a:solidFill>
              </a:rPr>
              <a:t>Fax:</a:t>
            </a:r>
          </a:p>
        </p:txBody>
      </p:sp>
      <p:sp>
        <p:nvSpPr>
          <p:cNvPr id="23" name="TextBox 22"/>
          <p:cNvSpPr txBox="1"/>
          <p:nvPr userDrawn="1"/>
        </p:nvSpPr>
        <p:spPr>
          <a:xfrm>
            <a:off x="825499" y="5993178"/>
            <a:ext cx="3228326" cy="3219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US" sz="2000" dirty="0" smtClean="0">
                <a:solidFill>
                  <a:schemeClr val="tx1"/>
                </a:solidFill>
              </a:rPr>
              <a:t>www.simcorp.com</a:t>
            </a:r>
          </a:p>
        </p:txBody>
      </p:sp>
      <p:sp>
        <p:nvSpPr>
          <p:cNvPr id="9" name="TextBox 8"/>
          <p:cNvSpPr txBox="1"/>
          <p:nvPr userDrawn="1"/>
        </p:nvSpPr>
        <p:spPr>
          <a:xfrm>
            <a:off x="-4560440" y="1419642"/>
            <a:ext cx="4472305" cy="4879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indent="0">
              <a:buNone/>
            </a:pPr>
            <a:r>
              <a:rPr lang="en-GB" sz="2000" b="1" dirty="0" smtClean="0">
                <a:solidFill>
                  <a:schemeClr val="tx2"/>
                </a:solidFill>
              </a:rPr>
              <a:t>EXAMPLE</a:t>
            </a:r>
          </a:p>
          <a:p>
            <a:pPr marL="0" indent="0">
              <a:buNone/>
            </a:pPr>
            <a:endParaRPr lang="en-GB" sz="2000" b="1" dirty="0" smtClean="0">
              <a:solidFill>
                <a:schemeClr val="bg1">
                  <a:lumMod val="50000"/>
                </a:schemeClr>
              </a:solidFill>
            </a:endParaRPr>
          </a:p>
          <a:p>
            <a:pPr marL="0" indent="0">
              <a:buNone/>
            </a:pPr>
            <a:r>
              <a:rPr lang="en-GB" sz="2000" b="1" dirty="0" smtClean="0">
                <a:solidFill>
                  <a:schemeClr val="tx1"/>
                </a:solidFill>
              </a:rPr>
              <a:t>John Doe</a:t>
            </a:r>
            <a:br>
              <a:rPr lang="en-GB" sz="2000" b="1" dirty="0" smtClean="0">
                <a:solidFill>
                  <a:schemeClr val="tx1"/>
                </a:solidFill>
              </a:rPr>
            </a:br>
            <a:r>
              <a:rPr lang="en-GB" sz="2000" i="1" dirty="0" smtClean="0">
                <a:solidFill>
                  <a:schemeClr val="tx1"/>
                </a:solidFill>
              </a:rPr>
              <a:t>Domain Manager – Portfolio Management</a:t>
            </a:r>
            <a:br>
              <a:rPr lang="en-GB" sz="2000" i="1" dirty="0" smtClean="0">
                <a:solidFill>
                  <a:schemeClr val="tx1"/>
                </a:solidFill>
              </a:rPr>
            </a:br>
            <a:r>
              <a:rPr lang="en-GB" sz="2000" i="1" dirty="0" smtClean="0">
                <a:solidFill>
                  <a:schemeClr val="tx1"/>
                </a:solidFill>
              </a:rPr>
              <a:t>Product Management</a:t>
            </a:r>
          </a:p>
          <a:p>
            <a:pPr marL="0" indent="0">
              <a:buNone/>
            </a:pPr>
            <a:endParaRPr lang="en-GB" sz="2000" b="1" dirty="0" smtClean="0">
              <a:solidFill>
                <a:schemeClr val="tx1"/>
              </a:solidFill>
            </a:endParaRPr>
          </a:p>
          <a:p>
            <a:pPr marL="0" indent="0">
              <a:buNone/>
            </a:pPr>
            <a:r>
              <a:rPr lang="en-GB" sz="2000" b="1" dirty="0" smtClean="0">
                <a:solidFill>
                  <a:schemeClr val="tx1"/>
                </a:solidFill>
              </a:rPr>
              <a:t>SimCorp Ltd.</a:t>
            </a:r>
            <a:br>
              <a:rPr lang="en-GB" sz="2000" b="1" dirty="0" smtClean="0">
                <a:solidFill>
                  <a:schemeClr val="tx1"/>
                </a:solidFill>
              </a:rPr>
            </a:br>
            <a:r>
              <a:rPr lang="en-GB" sz="2000" dirty="0" smtClean="0">
                <a:solidFill>
                  <a:schemeClr val="tx1"/>
                </a:solidFill>
              </a:rPr>
              <a:t>100 Wood Street</a:t>
            </a:r>
            <a:br>
              <a:rPr lang="en-GB" sz="2000" dirty="0" smtClean="0">
                <a:solidFill>
                  <a:schemeClr val="tx1"/>
                </a:solidFill>
              </a:rPr>
            </a:br>
            <a:r>
              <a:rPr lang="en-GB" sz="2000" dirty="0" smtClean="0">
                <a:solidFill>
                  <a:schemeClr val="tx1"/>
                </a:solidFill>
              </a:rPr>
              <a:t>London EC2V 7AN</a:t>
            </a:r>
            <a:br>
              <a:rPr lang="en-GB" sz="2000" dirty="0" smtClean="0">
                <a:solidFill>
                  <a:schemeClr val="tx1"/>
                </a:solidFill>
              </a:rPr>
            </a:br>
            <a:r>
              <a:rPr lang="en-GB" sz="2000" dirty="0" smtClean="0">
                <a:solidFill>
                  <a:schemeClr val="tx1"/>
                </a:solidFill>
              </a:rPr>
              <a:t>United Kingdom</a:t>
            </a:r>
          </a:p>
          <a:p>
            <a:pPr marL="0" indent="0">
              <a:buNone/>
              <a:tabLst>
                <a:tab pos="714375" algn="l"/>
              </a:tabLst>
            </a:pPr>
            <a:r>
              <a:rPr lang="en-GB" sz="2000" dirty="0" smtClean="0">
                <a:solidFill>
                  <a:schemeClr val="tx1"/>
                </a:solidFill>
              </a:rPr>
              <a:t>Tel:	+44 (0)10 1234 5678</a:t>
            </a:r>
            <a:br>
              <a:rPr lang="en-GB" sz="2000" dirty="0" smtClean="0">
                <a:solidFill>
                  <a:schemeClr val="tx1"/>
                </a:solidFill>
              </a:rPr>
            </a:br>
            <a:r>
              <a:rPr lang="en-GB" sz="2000" dirty="0" smtClean="0">
                <a:solidFill>
                  <a:schemeClr val="tx1"/>
                </a:solidFill>
              </a:rPr>
              <a:t>Direct:	+44 (0)10 1234 5678</a:t>
            </a:r>
            <a:br>
              <a:rPr lang="en-GB" sz="2000" dirty="0" smtClean="0">
                <a:solidFill>
                  <a:schemeClr val="tx1"/>
                </a:solidFill>
              </a:rPr>
            </a:br>
            <a:r>
              <a:rPr lang="en-GB" sz="2000" dirty="0" smtClean="0">
                <a:solidFill>
                  <a:schemeClr val="tx1"/>
                </a:solidFill>
              </a:rPr>
              <a:t>Mobile:	+44 (0)1234 567 890</a:t>
            </a:r>
            <a:br>
              <a:rPr lang="en-GB" sz="2000" dirty="0" smtClean="0">
                <a:solidFill>
                  <a:schemeClr val="tx1"/>
                </a:solidFill>
              </a:rPr>
            </a:br>
            <a:r>
              <a:rPr lang="en-GB" sz="2000" dirty="0" smtClean="0">
                <a:solidFill>
                  <a:schemeClr val="tx1"/>
                </a:solidFill>
              </a:rPr>
              <a:t>Fax:	+44 (0)20 1234 5678</a:t>
            </a:r>
            <a:br>
              <a:rPr lang="en-GB" sz="2000" dirty="0" smtClean="0">
                <a:solidFill>
                  <a:schemeClr val="tx1"/>
                </a:solidFill>
              </a:rPr>
            </a:br>
            <a:r>
              <a:rPr lang="en-GB" sz="2000" dirty="0" smtClean="0">
                <a:solidFill>
                  <a:schemeClr val="tx1"/>
                </a:solidFill>
              </a:rPr>
              <a:t>john.doe@simcorp.com</a:t>
            </a:r>
            <a:br>
              <a:rPr lang="en-GB" sz="2000" dirty="0" smtClean="0">
                <a:solidFill>
                  <a:schemeClr val="tx1"/>
                </a:solidFill>
              </a:rPr>
            </a:br>
            <a:r>
              <a:rPr lang="en-GB" sz="2000" dirty="0" smtClean="0">
                <a:solidFill>
                  <a:schemeClr val="tx1"/>
                </a:solidFill>
              </a:rPr>
              <a:t>www.simcorp.com</a:t>
            </a:r>
          </a:p>
          <a:p>
            <a:pPr>
              <a:lnSpc>
                <a:spcPct val="100000"/>
              </a:lnSpc>
            </a:pPr>
            <a:endParaRPr lang="en-US" sz="2000" dirty="0" smtClean="0">
              <a:solidFill>
                <a:schemeClr val="bg1">
                  <a:lumMod val="50000"/>
                </a:schemeClr>
              </a:solidFill>
            </a:endParaRPr>
          </a:p>
        </p:txBody>
      </p:sp>
      <p:sp>
        <p:nvSpPr>
          <p:cNvPr id="10" name="TextBox 9"/>
          <p:cNvSpPr txBox="1"/>
          <p:nvPr userDrawn="1"/>
        </p:nvSpPr>
        <p:spPr>
          <a:xfrm>
            <a:off x="817033" y="708217"/>
            <a:ext cx="2401677" cy="6059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nSpc>
                <a:spcPct val="100000"/>
              </a:lnSpc>
            </a:pPr>
            <a:r>
              <a:rPr lang="en-US" sz="3600" b="1" dirty="0" smtClean="0">
                <a:solidFill>
                  <a:schemeClr val="tx1"/>
                </a:solidFill>
                <a:latin typeface="+mj-lt"/>
              </a:rPr>
              <a:t>Contact</a:t>
            </a:r>
          </a:p>
        </p:txBody>
      </p:sp>
      <p:sp>
        <p:nvSpPr>
          <p:cNvPr id="11" name="Date Placeholder 10"/>
          <p:cNvSpPr>
            <a:spLocks noGrp="1"/>
          </p:cNvSpPr>
          <p:nvPr>
            <p:ph type="dt" sz="half" idx="27"/>
          </p:nvPr>
        </p:nvSpPr>
        <p:spPr/>
        <p:txBody>
          <a:bodyPr/>
          <a:lstStyle/>
          <a:p>
            <a:fld id="{ACC72A00-9586-4C3B-8934-83D8DA2EE7F2}" type="datetime1">
              <a:rPr lang="en-US" smtClean="0"/>
              <a:t>9/8/2015</a:t>
            </a:fld>
            <a:endParaRPr lang="en-US" dirty="0"/>
          </a:p>
        </p:txBody>
      </p:sp>
      <p:sp>
        <p:nvSpPr>
          <p:cNvPr id="24" name="Footer Placeholder 23"/>
          <p:cNvSpPr>
            <a:spLocks noGrp="1"/>
          </p:cNvSpPr>
          <p:nvPr>
            <p:ph type="ftr" sz="quarter" idx="28"/>
          </p:nvPr>
        </p:nvSpPr>
        <p:spPr/>
        <p:txBody>
          <a:bodyPr/>
          <a:lstStyle/>
          <a:p>
            <a:r>
              <a:rPr lang="da-DK" smtClean="0"/>
              <a:t>SimCorp Template</a:t>
            </a:r>
            <a:endParaRPr lang="da-DK" dirty="0"/>
          </a:p>
        </p:txBody>
      </p:sp>
      <p:sp>
        <p:nvSpPr>
          <p:cNvPr id="25" name="Slide Number Placeholder 24"/>
          <p:cNvSpPr>
            <a:spLocks noGrp="1"/>
          </p:cNvSpPr>
          <p:nvPr>
            <p:ph type="sldNum" sz="quarter" idx="29"/>
          </p:nvPr>
        </p:nvSpPr>
        <p:spPr/>
        <p:txBody>
          <a:bodyPr/>
          <a:lstStyle/>
          <a:p>
            <a:fld id="{E5125ACB-207D-4471-AF99-E3860601606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userDrawn="1"/>
        </p:nvSpPr>
        <p:spPr>
          <a:xfrm>
            <a:off x="4644013" y="2331217"/>
            <a:ext cx="3324330" cy="15976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nSpc>
                <a:spcPct val="100000"/>
              </a:lnSpc>
            </a:pPr>
            <a:r>
              <a:rPr lang="en-US" sz="10000" b="1" spc="-500" baseline="0" dirty="0" smtClean="0">
                <a:solidFill>
                  <a:schemeClr val="tx2"/>
                </a:solidFill>
                <a:latin typeface="+mj-lt"/>
              </a:rPr>
              <a:t>Q</a:t>
            </a:r>
            <a:r>
              <a:rPr lang="en-US" sz="10000" b="1" spc="800" baseline="0" dirty="0" smtClean="0">
                <a:solidFill>
                  <a:schemeClr val="tx2"/>
                </a:solidFill>
                <a:latin typeface="+mj-lt"/>
              </a:rPr>
              <a:t>&amp;A</a:t>
            </a:r>
          </a:p>
        </p:txBody>
      </p:sp>
      <p:sp>
        <p:nvSpPr>
          <p:cNvPr id="2" name="Date Placeholder 1"/>
          <p:cNvSpPr>
            <a:spLocks noGrp="1"/>
          </p:cNvSpPr>
          <p:nvPr>
            <p:ph type="dt" sz="half" idx="10"/>
          </p:nvPr>
        </p:nvSpPr>
        <p:spPr/>
        <p:txBody>
          <a:bodyPr/>
          <a:lstStyle/>
          <a:p>
            <a:fld id="{8ED766DB-324C-44A7-8ED8-C236CC987A3B}" type="datetime1">
              <a:rPr lang="en-US" smtClean="0"/>
              <a:t>9/8/2015</a:t>
            </a:fld>
            <a:endParaRPr lang="en-US" dirty="0"/>
          </a:p>
        </p:txBody>
      </p:sp>
      <p:sp>
        <p:nvSpPr>
          <p:cNvPr id="6" name="Footer Placeholder 5"/>
          <p:cNvSpPr>
            <a:spLocks noGrp="1"/>
          </p:cNvSpPr>
          <p:nvPr>
            <p:ph type="ftr" sz="quarter" idx="11"/>
          </p:nvPr>
        </p:nvSpPr>
        <p:spPr/>
        <p:txBody>
          <a:bodyPr/>
          <a:lstStyle/>
          <a:p>
            <a:r>
              <a:rPr lang="da-DK" smtClean="0"/>
              <a:t>SimCorp Template</a:t>
            </a:r>
            <a:endParaRPr lang="da-DK" dirty="0"/>
          </a:p>
        </p:txBody>
      </p:sp>
      <p:sp>
        <p:nvSpPr>
          <p:cNvPr id="7" name="Slide Number Placeholder 6"/>
          <p:cNvSpPr>
            <a:spLocks noGrp="1"/>
          </p:cNvSpPr>
          <p:nvPr>
            <p:ph type="sldNum" sz="quarter" idx="12"/>
          </p:nvPr>
        </p:nvSpPr>
        <p:spPr/>
        <p:txBody>
          <a:bodyPr/>
          <a:lstStyle/>
          <a:p>
            <a:fld id="{E5125ACB-207D-4471-AF99-E3860601606F}" type="slidenum">
              <a:rPr lang="en-US" smtClean="0"/>
              <a:pPr/>
              <a:t>‹#›</a:t>
            </a:fld>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12640" y="6451668"/>
            <a:ext cx="1207010" cy="268225"/>
          </a:xfrm>
          <a:prstGeom prst="rect">
            <a:avLst/>
          </a:prstGeom>
        </p:spPr>
      </p:pic>
    </p:spTree>
    <p:extLst>
      <p:ext uri="{BB962C8B-B14F-4D97-AF65-F5344CB8AC3E}">
        <p14:creationId xmlns:p14="http://schemas.microsoft.com/office/powerpoint/2010/main" val="83033469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egal">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E5125ACB-207D-4471-AF99-E3860601606F}" type="slidenum">
              <a:rPr lang="en-US" smtClean="0"/>
              <a:pPr/>
              <a:t>‹#›</a:t>
            </a:fld>
            <a:endParaRPr lang="en-US"/>
          </a:p>
        </p:txBody>
      </p:sp>
      <p:sp>
        <p:nvSpPr>
          <p:cNvPr id="4" name="Date Placeholder 3"/>
          <p:cNvSpPr>
            <a:spLocks noGrp="1"/>
          </p:cNvSpPr>
          <p:nvPr>
            <p:ph type="dt" sz="half" idx="11"/>
          </p:nvPr>
        </p:nvSpPr>
        <p:spPr/>
        <p:txBody>
          <a:bodyPr/>
          <a:lstStyle/>
          <a:p>
            <a:fld id="{303BA53E-8C55-4EF9-AB7F-FD456AD59B0F}" type="datetime1">
              <a:rPr lang="en-US" smtClean="0"/>
              <a:t>9/8/2015</a:t>
            </a:fld>
            <a:endParaRPr lang="en-US" dirty="0"/>
          </a:p>
        </p:txBody>
      </p:sp>
      <p:sp>
        <p:nvSpPr>
          <p:cNvPr id="5" name="Footer Placeholder 4"/>
          <p:cNvSpPr>
            <a:spLocks noGrp="1"/>
          </p:cNvSpPr>
          <p:nvPr>
            <p:ph type="ftr" sz="quarter" idx="12"/>
          </p:nvPr>
        </p:nvSpPr>
        <p:spPr/>
        <p:txBody>
          <a:bodyPr/>
          <a:lstStyle/>
          <a:p>
            <a:r>
              <a:rPr lang="da-DK" smtClean="0"/>
              <a:t>SimCorp Template</a:t>
            </a:r>
            <a:endParaRPr lang="da-DK" dirty="0"/>
          </a:p>
        </p:txBody>
      </p:sp>
      <p:sp>
        <p:nvSpPr>
          <p:cNvPr id="9" name="Content Placeholder 2"/>
          <p:cNvSpPr txBox="1">
            <a:spLocks/>
          </p:cNvSpPr>
          <p:nvPr userDrawn="1"/>
        </p:nvSpPr>
        <p:spPr>
          <a:xfrm>
            <a:off x="817562" y="2364706"/>
            <a:ext cx="10561637" cy="3960000"/>
          </a:xfrm>
          <a:prstGeom prst="rect">
            <a:avLst/>
          </a:prstGeom>
        </p:spPr>
        <p:txBody>
          <a:bodyPr vert="horz" lIns="0" tIns="0" rIns="0" bIns="0" numCol="2" spcCol="216000" rtlCol="0" anchor="t" anchorCtr="0"/>
          <a:lstStyle>
            <a:defPPr>
              <a:defRPr lang="en-US"/>
            </a:defPPr>
            <a:lvl1pPr marL="0" algn="l" defTabSz="1219170" rtl="0" eaLnBrk="1" latinLnBrk="0" hangingPunct="1">
              <a:lnSpc>
                <a:spcPts val="1600"/>
              </a:lnSpc>
              <a:defRPr sz="1333" kern="1200">
                <a:solidFill>
                  <a:srgbClr val="41414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nSpc>
                <a:spcPct val="100000"/>
              </a:lnSpc>
            </a:pPr>
            <a:r>
              <a:rPr lang="en-GB" sz="1600" dirty="0" smtClean="0"/>
              <a:t>The contents of this presentation are for general information and illustrative purposes only and are used at the reader’s </a:t>
            </a:r>
            <a:br>
              <a:rPr lang="en-GB" sz="1600" dirty="0" smtClean="0"/>
            </a:br>
            <a:r>
              <a:rPr lang="en-GB" sz="1600" dirty="0" smtClean="0"/>
              <a:t>own risk. SimCorp uses all reasonable endeavors to ensure </a:t>
            </a:r>
            <a:br>
              <a:rPr lang="en-GB" sz="1600" dirty="0" smtClean="0"/>
            </a:br>
            <a:r>
              <a:rPr lang="en-GB" sz="1600" dirty="0" smtClean="0"/>
              <a:t>the accuracy of the information. However, SimCorp does not guarantee or warrant the accuracy, completeness, factual correctness, or reliability of any information in this publication and does not accept liability for errors, omissions, inaccura-cies, or typographical errors. The views and opinions expres-sed in this publication are not necessarily those of SimCorp.</a:t>
            </a:r>
          </a:p>
          <a:p>
            <a:pPr>
              <a:lnSpc>
                <a:spcPct val="100000"/>
              </a:lnSpc>
            </a:pPr>
            <a:endParaRPr lang="en-GB" sz="1600" dirty="0" smtClean="0"/>
          </a:p>
          <a:p>
            <a:pPr>
              <a:lnSpc>
                <a:spcPct val="100000"/>
              </a:lnSpc>
            </a:pPr>
            <a:endParaRPr lang="en-GB" sz="1600" dirty="0" smtClean="0"/>
          </a:p>
          <a:p>
            <a:pPr>
              <a:lnSpc>
                <a:spcPct val="100000"/>
              </a:lnSpc>
            </a:pPr>
            <a:endParaRPr lang="en-GB" sz="1600" dirty="0" smtClean="0"/>
          </a:p>
          <a:p>
            <a:pPr>
              <a:lnSpc>
                <a:spcPct val="100000"/>
              </a:lnSpc>
            </a:pPr>
            <a:endParaRPr lang="en-GB" sz="1600" dirty="0" smtClean="0"/>
          </a:p>
          <a:p>
            <a:pPr>
              <a:lnSpc>
                <a:spcPct val="100000"/>
              </a:lnSpc>
            </a:pPr>
            <a:endParaRPr lang="en-GB" sz="1600" dirty="0"/>
          </a:p>
          <a:p>
            <a:pPr>
              <a:lnSpc>
                <a:spcPct val="100000"/>
              </a:lnSpc>
            </a:pPr>
            <a:endParaRPr lang="en-GB" sz="1600" dirty="0" smtClean="0"/>
          </a:p>
          <a:p>
            <a:pPr>
              <a:lnSpc>
                <a:spcPct val="100000"/>
              </a:lnSpc>
            </a:pPr>
            <a:endParaRPr lang="en-GB" sz="1600" dirty="0"/>
          </a:p>
          <a:p>
            <a:pPr>
              <a:lnSpc>
                <a:spcPct val="100000"/>
              </a:lnSpc>
            </a:pPr>
            <a:r>
              <a:rPr lang="en-GB" sz="1600" dirty="0" smtClean="0"/>
              <a:t>© 2015 SimCorp A/S. All rights reserved. Without limiting rights under copyright, no part of this document may be reproduced, stored in, or introduced into a retrieval system, </a:t>
            </a:r>
            <a:br>
              <a:rPr lang="en-GB" sz="1600" dirty="0" smtClean="0"/>
            </a:br>
            <a:r>
              <a:rPr lang="en-GB" sz="1600" dirty="0" smtClean="0"/>
              <a:t>or transmitted in any form, by any means (electronic, mechanical, photocopying, recording, or otherwise), or </a:t>
            </a:r>
            <a:br>
              <a:rPr lang="en-GB" sz="1600" dirty="0" smtClean="0"/>
            </a:br>
            <a:r>
              <a:rPr lang="en-GB" sz="1600" dirty="0" smtClean="0"/>
              <a:t>for any purpose without the express written permission </a:t>
            </a:r>
            <a:br>
              <a:rPr lang="en-GB" sz="1600" dirty="0" smtClean="0"/>
            </a:br>
            <a:r>
              <a:rPr lang="en-GB" sz="1600" dirty="0" smtClean="0"/>
              <a:t>of SimCorp A/S. </a:t>
            </a:r>
            <a:endParaRPr lang="en-US" sz="1600" dirty="0"/>
          </a:p>
        </p:txBody>
      </p:sp>
      <p:sp>
        <p:nvSpPr>
          <p:cNvPr id="12" name="TextBox 11"/>
          <p:cNvSpPr txBox="1"/>
          <p:nvPr userDrawn="1"/>
        </p:nvSpPr>
        <p:spPr>
          <a:xfrm>
            <a:off x="817033" y="706561"/>
            <a:ext cx="3176337" cy="5775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nSpc>
                <a:spcPct val="100000"/>
              </a:lnSpc>
            </a:pPr>
            <a:r>
              <a:rPr lang="da-DK" sz="3600" b="1" dirty="0" smtClean="0">
                <a:solidFill>
                  <a:schemeClr val="tx1"/>
                </a:solidFill>
                <a:latin typeface="+mj-lt"/>
              </a:rPr>
              <a:t>Legal Notice</a:t>
            </a:r>
            <a:endParaRPr lang="en-US" sz="3600" b="1" dirty="0" smtClean="0">
              <a:solidFill>
                <a:schemeClr val="tx1"/>
              </a:solidFill>
              <a:latin typeface="+mj-lt"/>
            </a:endParaRPr>
          </a:p>
        </p:txBody>
      </p:sp>
    </p:spTree>
    <p:extLst>
      <p:ext uri="{BB962C8B-B14F-4D97-AF65-F5344CB8AC3E}">
        <p14:creationId xmlns:p14="http://schemas.microsoft.com/office/powerpoint/2010/main" val="7210486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two headlin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998800" y="1000800"/>
            <a:ext cx="6728400" cy="1227600"/>
          </a:xfrm>
        </p:spPr>
        <p:txBody>
          <a:bodyPr anchor="t" anchorCtr="0"/>
          <a:lstStyle>
            <a:lvl1pPr algn="l">
              <a:defRPr sz="4800">
                <a:solidFill>
                  <a:schemeClr val="tx2"/>
                </a:solidFill>
              </a:defRPr>
            </a:lvl1pPr>
          </a:lstStyle>
          <a:p>
            <a:r>
              <a:rPr lang="en-US" dirty="0" smtClean="0"/>
              <a:t>Click to edit title</a:t>
            </a:r>
            <a:endParaRPr lang="en-US" dirty="0"/>
          </a:p>
        </p:txBody>
      </p:sp>
      <p:sp>
        <p:nvSpPr>
          <p:cNvPr id="3" name="Subtitle 2"/>
          <p:cNvSpPr>
            <a:spLocks noGrp="1"/>
          </p:cNvSpPr>
          <p:nvPr>
            <p:ph type="subTitle" idx="1" hasCustomPrompt="1"/>
          </p:nvPr>
        </p:nvSpPr>
        <p:spPr>
          <a:xfrm>
            <a:off x="2998800" y="2484000"/>
            <a:ext cx="6728400" cy="1814400"/>
          </a:xfrm>
        </p:spPr>
        <p:txBody>
          <a:bodyPr/>
          <a:lstStyle>
            <a:lvl1pPr marL="0" indent="0" algn="l">
              <a:buNone/>
              <a:defRPr sz="2800" i="1">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subtitle style</a:t>
            </a:r>
            <a:endParaRPr lang="en-US" dirty="0"/>
          </a:p>
        </p:txBody>
      </p:sp>
      <p:sp>
        <p:nvSpPr>
          <p:cNvPr id="4" name="Date Placeholder 3"/>
          <p:cNvSpPr>
            <a:spLocks noGrp="1"/>
          </p:cNvSpPr>
          <p:nvPr>
            <p:ph type="dt" sz="half" idx="10"/>
          </p:nvPr>
        </p:nvSpPr>
        <p:spPr/>
        <p:txBody>
          <a:bodyPr/>
          <a:lstStyle/>
          <a:p>
            <a:fld id="{ED279779-F9F7-478D-A08E-71B3B0593791}" type="datetime1">
              <a:rPr lang="en-US" smtClean="0"/>
              <a:t>9/8/2015</a:t>
            </a:fld>
            <a:endParaRPr lang="en-US"/>
          </a:p>
        </p:txBody>
      </p:sp>
      <p:sp>
        <p:nvSpPr>
          <p:cNvPr id="5" name="Footer Placeholder 4"/>
          <p:cNvSpPr>
            <a:spLocks noGrp="1"/>
          </p:cNvSpPr>
          <p:nvPr>
            <p:ph type="ftr" sz="quarter" idx="11"/>
          </p:nvPr>
        </p:nvSpPr>
        <p:spPr/>
        <p:txBody>
          <a:bodyPr/>
          <a:lstStyle/>
          <a:p>
            <a:r>
              <a:rPr lang="en-US" smtClean="0"/>
              <a:t>SimCorp Template</a:t>
            </a:r>
            <a:endParaRPr lang="en-US"/>
          </a:p>
        </p:txBody>
      </p:sp>
      <p:sp>
        <p:nvSpPr>
          <p:cNvPr id="6" name="Slide Number Placeholder 5"/>
          <p:cNvSpPr>
            <a:spLocks noGrp="1"/>
          </p:cNvSpPr>
          <p:nvPr>
            <p:ph type="sldNum" sz="quarter" idx="12"/>
          </p:nvPr>
        </p:nvSpPr>
        <p:spPr/>
        <p:txBody>
          <a:bodyPr/>
          <a:lstStyle/>
          <a:p>
            <a:fld id="{49F05FF6-5389-4A02-8D7B-CA7D64CBA6AA}" type="slidenum">
              <a:rPr lang="en-US" smtClean="0"/>
              <a:t>‹#›</a:t>
            </a:fld>
            <a:endParaRPr lang="en-US"/>
          </a:p>
        </p:txBody>
      </p:sp>
      <p:sp>
        <p:nvSpPr>
          <p:cNvPr id="8" name="Text Placeholder 8"/>
          <p:cNvSpPr>
            <a:spLocks noGrp="1"/>
          </p:cNvSpPr>
          <p:nvPr>
            <p:ph type="body" sz="quarter" idx="13"/>
          </p:nvPr>
        </p:nvSpPr>
        <p:spPr>
          <a:xfrm>
            <a:off x="2998788" y="4593600"/>
            <a:ext cx="6727825" cy="864000"/>
          </a:xfrm>
        </p:spPr>
        <p:txBody>
          <a:bodyPr numCol="1" spcCol="0" anchor="b" anchorCtr="0"/>
          <a:lstStyle>
            <a:lvl1pPr marL="0" indent="0">
              <a:spcBef>
                <a:spcPts val="0"/>
              </a:spcBef>
              <a:spcAft>
                <a:spcPts val="0"/>
              </a:spcAft>
              <a:buFontTx/>
              <a:buNone/>
              <a:defRPr/>
            </a:lvl1pPr>
            <a:lvl2pPr marL="174625" indent="0">
              <a:buFontTx/>
              <a:buNone/>
              <a:defRPr/>
            </a:lvl2pPr>
            <a:lvl3pPr marL="360363" indent="0">
              <a:buFontTx/>
              <a:buNone/>
              <a:defRPr/>
            </a:lvl3pPr>
            <a:lvl4pPr marL="534988" indent="0">
              <a:buFontTx/>
              <a:buNone/>
              <a:defRPr/>
            </a:lvl4pPr>
            <a:lvl5pPr marL="719138" indent="0">
              <a:buFontTx/>
              <a:buNone/>
              <a:defRPr/>
            </a:lvl5pPr>
          </a:lstStyle>
          <a:p>
            <a:pPr lvl="0"/>
            <a:r>
              <a:rPr lang="en-US" smtClean="0"/>
              <a:t>Click to edit Master text styles</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12640" y="6451668"/>
            <a:ext cx="1207010" cy="268225"/>
          </a:xfrm>
          <a:prstGeom prst="rect">
            <a:avLst/>
          </a:prstGeom>
        </p:spPr>
      </p:pic>
    </p:spTree>
    <p:extLst>
      <p:ext uri="{BB962C8B-B14F-4D97-AF65-F5344CB8AC3E}">
        <p14:creationId xmlns:p14="http://schemas.microsoft.com/office/powerpoint/2010/main" val="30872621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gen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512484" y="1783081"/>
            <a:ext cx="7194549" cy="806714"/>
          </a:xfrm>
          <a:noFill/>
        </p:spPr>
        <p:txBody>
          <a:bodyPr wrap="square" lIns="360000" rIns="360000" bIns="360000" numCol="1">
            <a:spAutoFit/>
          </a:bodyPr>
          <a:lstStyle>
            <a:lvl1pPr marL="0" indent="0">
              <a:spcBef>
                <a:spcPts val="600"/>
              </a:spcBef>
              <a:spcAft>
                <a:spcPts val="0"/>
              </a:spcAft>
              <a:buClr>
                <a:schemeClr val="bg1"/>
              </a:buClr>
              <a:buFont typeface="Arial" panose="020B0604020202020204" pitchFamily="34" charset="0"/>
              <a:buChar char="•"/>
              <a:defRPr sz="1600" b="1" cap="all" baseline="0"/>
            </a:lvl1pPr>
            <a:lvl2pPr marL="239713" indent="-171450">
              <a:spcBef>
                <a:spcPts val="0"/>
              </a:spcBef>
              <a:spcAft>
                <a:spcPts val="0"/>
              </a:spcAft>
              <a:buFont typeface="Arial" panose="020B0604020202020204" pitchFamily="34" charset="0"/>
              <a:buChar char="•"/>
              <a:defRPr sz="1600"/>
            </a:lvl2pPr>
            <a:lvl3pPr marL="484705" indent="-239178">
              <a:spcAft>
                <a:spcPts val="0"/>
              </a:spcAft>
              <a:defRPr sz="1600"/>
            </a:lvl3pPr>
            <a:lvl4pPr marL="713300" indent="-239178">
              <a:spcAft>
                <a:spcPts val="0"/>
              </a:spcAft>
              <a:defRPr sz="1600"/>
            </a:lvl4pPr>
            <a:lvl5pPr marL="963060" indent="-241294" defTabSz="1195887">
              <a:spcAft>
                <a:spcPts val="0"/>
              </a:spcAft>
              <a:defRPr sz="1600"/>
            </a:lvl5pPr>
          </a:lstStyle>
          <a:p>
            <a:pPr lvl="0"/>
            <a:r>
              <a:rPr lang="en-US" smtClean="0"/>
              <a:t>Click to edit Master text styles</a:t>
            </a:r>
          </a:p>
          <a:p>
            <a:pPr lvl="1"/>
            <a:r>
              <a:rPr lang="en-US" smtClean="0"/>
              <a:t>Second level</a:t>
            </a:r>
          </a:p>
        </p:txBody>
      </p:sp>
      <p:sp>
        <p:nvSpPr>
          <p:cNvPr id="16" name="TextBox 15" hidden="1"/>
          <p:cNvSpPr txBox="1"/>
          <p:nvPr userDrawn="1"/>
        </p:nvSpPr>
        <p:spPr>
          <a:xfrm>
            <a:off x="-2258751" y="1808164"/>
            <a:ext cx="2159651" cy="18368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r" defTabSz="1219170" rtl="0" eaLnBrk="1" fontAlgn="auto" latinLnBrk="0" hangingPunct="1">
              <a:lnSpc>
                <a:spcPct val="100000"/>
              </a:lnSpc>
              <a:spcBef>
                <a:spcPts val="0"/>
              </a:spcBef>
              <a:spcAft>
                <a:spcPts val="0"/>
              </a:spcAft>
              <a:buClrTx/>
              <a:buSzTx/>
              <a:buFontTx/>
              <a:buNone/>
              <a:tabLst/>
              <a:defRPr/>
            </a:pPr>
            <a:r>
              <a:rPr lang="en-US" sz="1333" b="1" i="1" u="sng" kern="1200" dirty="0" smtClean="0">
                <a:solidFill>
                  <a:schemeClr val="bg1"/>
                </a:solidFill>
                <a:effectLst/>
                <a:latin typeface="+mn-lt"/>
                <a:ea typeface="+mn-ea"/>
                <a:cs typeface="+mn-cs"/>
              </a:rPr>
              <a:t>To add bullets (use only circular bullets), use Home/Paragraph/Increase Indent List Level</a:t>
            </a:r>
            <a:r>
              <a:rPr lang="en-US" sz="1333" b="1" i="1" u="sng" kern="1200" baseline="0" dirty="0" smtClean="0">
                <a:solidFill>
                  <a:schemeClr val="bg1"/>
                </a:solidFill>
                <a:effectLst/>
                <a:latin typeface="+mn-lt"/>
                <a:ea typeface="+mn-ea"/>
                <a:cs typeface="+mn-cs"/>
              </a:rPr>
              <a:t> </a:t>
            </a:r>
            <a:r>
              <a:rPr lang="en-US" sz="1333" b="1" i="1" u="sng" kern="1200" dirty="0" smtClean="0">
                <a:solidFill>
                  <a:schemeClr val="bg1"/>
                </a:solidFill>
                <a:effectLst/>
                <a:latin typeface="+mn-lt"/>
                <a:ea typeface="+mn-ea"/>
                <a:cs typeface="+mn-cs"/>
              </a:rPr>
              <a:t>or Decrease Indent List Level – or use the context-sensitive shortcut menu that appears above highlighted text when you move the cursor upwards.</a:t>
            </a:r>
          </a:p>
          <a:p>
            <a:pPr marL="0" marR="0" indent="0" algn="r" defTabSz="1219170" rtl="0" eaLnBrk="1" fontAlgn="auto" latinLnBrk="0" hangingPunct="1">
              <a:lnSpc>
                <a:spcPct val="100000"/>
              </a:lnSpc>
              <a:spcBef>
                <a:spcPts val="0"/>
              </a:spcBef>
              <a:spcAft>
                <a:spcPts val="0"/>
              </a:spcAft>
              <a:buClrTx/>
              <a:buSzTx/>
              <a:buFontTx/>
              <a:buNone/>
              <a:tabLst/>
              <a:defRPr/>
            </a:pPr>
            <a:endParaRPr lang="en-US" sz="1333" b="1" i="1" u="sng" kern="1200" dirty="0" smtClean="0">
              <a:solidFill>
                <a:schemeClr val="bg1"/>
              </a:solidFill>
              <a:effectLst/>
              <a:latin typeface="+mn-lt"/>
              <a:ea typeface="+mn-ea"/>
              <a:cs typeface="+mn-cs"/>
            </a:endParaRPr>
          </a:p>
          <a:p>
            <a:pPr marL="0" marR="0" indent="0" algn="r" defTabSz="1219170" rtl="0" eaLnBrk="1" fontAlgn="auto" latinLnBrk="0" hangingPunct="1">
              <a:lnSpc>
                <a:spcPct val="100000"/>
              </a:lnSpc>
              <a:spcBef>
                <a:spcPts val="0"/>
              </a:spcBef>
              <a:spcAft>
                <a:spcPts val="0"/>
              </a:spcAft>
              <a:buClrTx/>
              <a:buSzTx/>
              <a:buFontTx/>
              <a:buNone/>
              <a:tabLst/>
              <a:defRPr/>
            </a:pPr>
            <a:endParaRPr lang="en-US" sz="1333" b="1" i="1" u="sng" kern="1200" dirty="0" smtClean="0">
              <a:solidFill>
                <a:schemeClr val="bg1"/>
              </a:solidFill>
              <a:effectLst/>
              <a:latin typeface="+mn-lt"/>
              <a:ea typeface="+mn-ea"/>
              <a:cs typeface="+mn-cs"/>
            </a:endParaRPr>
          </a:p>
          <a:p>
            <a:pPr marL="0" marR="0" indent="0" algn="r" defTabSz="1219170" rtl="0" eaLnBrk="1" fontAlgn="auto" latinLnBrk="0" hangingPunct="1">
              <a:lnSpc>
                <a:spcPct val="100000"/>
              </a:lnSpc>
              <a:spcBef>
                <a:spcPts val="0"/>
              </a:spcBef>
              <a:spcAft>
                <a:spcPts val="0"/>
              </a:spcAft>
              <a:buClrTx/>
              <a:buSzTx/>
              <a:buFontTx/>
              <a:buNone/>
              <a:tabLst/>
              <a:defRPr/>
            </a:pPr>
            <a:endParaRPr lang="en-US" sz="1333" b="1" i="1" u="sng" kern="1200" dirty="0" smtClean="0">
              <a:solidFill>
                <a:schemeClr val="bg1"/>
              </a:solidFill>
              <a:effectLst/>
              <a:latin typeface="+mn-lt"/>
              <a:ea typeface="+mn-ea"/>
              <a:cs typeface="+mn-cs"/>
            </a:endParaRPr>
          </a:p>
          <a:p>
            <a:pPr marL="0" marR="0" indent="0" algn="r" defTabSz="1219170" rtl="0" eaLnBrk="1" fontAlgn="auto" latinLnBrk="0" hangingPunct="1">
              <a:lnSpc>
                <a:spcPct val="100000"/>
              </a:lnSpc>
              <a:spcBef>
                <a:spcPts val="0"/>
              </a:spcBef>
              <a:spcAft>
                <a:spcPts val="0"/>
              </a:spcAft>
              <a:buClrTx/>
              <a:buSzTx/>
              <a:buFontTx/>
              <a:buNone/>
              <a:tabLst/>
              <a:defRPr/>
            </a:pPr>
            <a:r>
              <a:rPr lang="en-US" sz="1333" b="1" i="1" u="sng" kern="1200" dirty="0" smtClean="0">
                <a:solidFill>
                  <a:schemeClr val="bg1"/>
                </a:solidFill>
                <a:effectLst/>
                <a:latin typeface="+mn-lt"/>
                <a:ea typeface="+mn-ea"/>
                <a:cs typeface="+mn-cs"/>
              </a:rPr>
              <a:t>To remove bullets:</a:t>
            </a:r>
          </a:p>
          <a:p>
            <a:pPr marL="0" marR="0" indent="0" algn="r" defTabSz="1219170" rtl="0" eaLnBrk="1" fontAlgn="auto" latinLnBrk="0" hangingPunct="1">
              <a:lnSpc>
                <a:spcPct val="100000"/>
              </a:lnSpc>
              <a:spcBef>
                <a:spcPts val="0"/>
              </a:spcBef>
              <a:spcAft>
                <a:spcPts val="0"/>
              </a:spcAft>
              <a:buClrTx/>
              <a:buSzTx/>
              <a:buFontTx/>
              <a:buNone/>
              <a:tabLst/>
              <a:defRPr/>
            </a:pPr>
            <a:r>
              <a:rPr lang="en-US" sz="1333" b="1" i="1" u="sng" kern="1200" dirty="0" smtClean="0">
                <a:solidFill>
                  <a:schemeClr val="bg1"/>
                </a:solidFill>
                <a:effectLst/>
                <a:latin typeface="+mn-lt"/>
                <a:ea typeface="+mn-ea"/>
                <a:cs typeface="+mn-cs"/>
              </a:rPr>
              <a:t>Use</a:t>
            </a:r>
            <a:r>
              <a:rPr lang="en-US" sz="1333" b="1" i="1" u="sng" kern="1200" baseline="0" dirty="0" smtClean="0">
                <a:solidFill>
                  <a:schemeClr val="bg1"/>
                </a:solidFill>
                <a:effectLst/>
                <a:latin typeface="+mn-lt"/>
                <a:ea typeface="+mn-ea"/>
                <a:cs typeface="+mn-cs"/>
              </a:rPr>
              <a:t> backspace.</a:t>
            </a:r>
            <a:endParaRPr lang="en-US" sz="1333" b="1" i="1" u="sng" kern="1200" dirty="0" smtClean="0">
              <a:solidFill>
                <a:schemeClr val="bg1"/>
              </a:solidFill>
              <a:effectLst/>
              <a:latin typeface="+mn-lt"/>
              <a:ea typeface="+mn-ea"/>
              <a:cs typeface="+mn-cs"/>
            </a:endParaRPr>
          </a:p>
          <a:p>
            <a:pPr marL="0" marR="0" indent="0" algn="r" defTabSz="1219170" rtl="0" eaLnBrk="1" fontAlgn="auto" latinLnBrk="0" hangingPunct="1">
              <a:lnSpc>
                <a:spcPct val="100000"/>
              </a:lnSpc>
              <a:spcBef>
                <a:spcPts val="0"/>
              </a:spcBef>
              <a:spcAft>
                <a:spcPts val="0"/>
              </a:spcAft>
              <a:buClrTx/>
              <a:buSzTx/>
              <a:buFontTx/>
              <a:buNone/>
              <a:tabLst/>
              <a:defRPr/>
            </a:pPr>
            <a:endParaRPr lang="en-US" sz="1333" b="1" i="1" u="sng" kern="1200" dirty="0" smtClean="0">
              <a:solidFill>
                <a:schemeClr val="bg1"/>
              </a:solidFill>
              <a:effectLst/>
              <a:latin typeface="+mn-lt"/>
              <a:ea typeface="+mn-ea"/>
              <a:cs typeface="+mn-cs"/>
            </a:endParaRPr>
          </a:p>
          <a:p>
            <a:pPr algn="r">
              <a:lnSpc>
                <a:spcPct val="100000"/>
              </a:lnSpc>
            </a:pPr>
            <a:endParaRPr lang="en-US" sz="1333" b="1" i="1" u="sng" dirty="0" smtClean="0">
              <a:solidFill>
                <a:schemeClr val="bg1"/>
              </a:solidFill>
              <a:latin typeface="+mj-lt"/>
            </a:endParaRPr>
          </a:p>
        </p:txBody>
      </p:sp>
      <p:sp>
        <p:nvSpPr>
          <p:cNvPr id="3" name="TextBox 2"/>
          <p:cNvSpPr txBox="1"/>
          <p:nvPr userDrawn="1"/>
        </p:nvSpPr>
        <p:spPr>
          <a:xfrm>
            <a:off x="2846379" y="981621"/>
            <a:ext cx="2147299" cy="66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nSpc>
                <a:spcPct val="100000"/>
              </a:lnSpc>
            </a:pPr>
            <a:r>
              <a:rPr kumimoji="0" lang="en-US" sz="3600" b="1" i="0" u="none" strike="noStrike" kern="1200" cap="none" spc="0" normalizeH="0" baseline="0" noProof="0" dirty="0" smtClean="0">
                <a:ln>
                  <a:noFill/>
                </a:ln>
                <a:solidFill>
                  <a:schemeClr val="tx2"/>
                </a:solidFill>
                <a:effectLst/>
                <a:uLnTx/>
                <a:uFillTx/>
                <a:latin typeface="Georgia" pitchFamily="18" charset="0"/>
                <a:ea typeface="+mj-ea"/>
                <a:cs typeface="+mj-cs"/>
              </a:rPr>
              <a:t>Agenda</a:t>
            </a:r>
            <a:endParaRPr lang="en-US" sz="3600" dirty="0" smtClean="0">
              <a:solidFill>
                <a:schemeClr val="tx2"/>
              </a:solidFill>
            </a:endParaRPr>
          </a:p>
        </p:txBody>
      </p:sp>
      <p:sp>
        <p:nvSpPr>
          <p:cNvPr id="2" name="Date Placeholder 1"/>
          <p:cNvSpPr>
            <a:spLocks noGrp="1"/>
          </p:cNvSpPr>
          <p:nvPr>
            <p:ph type="dt" sz="half" idx="11"/>
          </p:nvPr>
        </p:nvSpPr>
        <p:spPr/>
        <p:txBody>
          <a:bodyPr/>
          <a:lstStyle/>
          <a:p>
            <a:fld id="{4480FB81-2FF6-4BEA-B369-2220E75A24C8}" type="datetime1">
              <a:rPr lang="en-US" smtClean="0"/>
              <a:t>9/8/2015</a:t>
            </a:fld>
            <a:endParaRPr lang="en-US" dirty="0"/>
          </a:p>
        </p:txBody>
      </p:sp>
      <p:sp>
        <p:nvSpPr>
          <p:cNvPr id="5" name="Footer Placeholder 4"/>
          <p:cNvSpPr>
            <a:spLocks noGrp="1"/>
          </p:cNvSpPr>
          <p:nvPr>
            <p:ph type="ftr" sz="quarter" idx="12"/>
          </p:nvPr>
        </p:nvSpPr>
        <p:spPr/>
        <p:txBody>
          <a:bodyPr/>
          <a:lstStyle/>
          <a:p>
            <a:r>
              <a:rPr lang="da-DK" smtClean="0"/>
              <a:t>SimCorp Template</a:t>
            </a:r>
            <a:endParaRPr lang="da-DK" dirty="0"/>
          </a:p>
        </p:txBody>
      </p:sp>
      <p:sp>
        <p:nvSpPr>
          <p:cNvPr id="8" name="Slide Number Placeholder 7"/>
          <p:cNvSpPr>
            <a:spLocks noGrp="1"/>
          </p:cNvSpPr>
          <p:nvPr>
            <p:ph type="sldNum" sz="quarter" idx="13"/>
          </p:nvPr>
        </p:nvSpPr>
        <p:spPr/>
        <p:txBody>
          <a:bodyPr/>
          <a:lstStyle/>
          <a:p>
            <a:fld id="{E5125ACB-207D-4471-AF99-E3860601606F}" type="slidenum">
              <a:rPr lang="en-US" smtClean="0"/>
              <a:pPr/>
              <a:t>‹#›</a:t>
            </a:fld>
            <a:endParaRPr lang="en-US" dirty="0"/>
          </a:p>
        </p:txBody>
      </p:sp>
      <p:grpSp>
        <p:nvGrpSpPr>
          <p:cNvPr id="13" name="Group 12"/>
          <p:cNvGrpSpPr/>
          <p:nvPr userDrawn="1"/>
        </p:nvGrpSpPr>
        <p:grpSpPr>
          <a:xfrm>
            <a:off x="-4447247" y="691165"/>
            <a:ext cx="4043388" cy="5175988"/>
            <a:chOff x="-4447247" y="691165"/>
            <a:chExt cx="4043388" cy="5175988"/>
          </a:xfrm>
        </p:grpSpPr>
        <p:sp>
          <p:nvSpPr>
            <p:cNvPr id="14" name="TextBox 13"/>
            <p:cNvSpPr txBox="1"/>
            <p:nvPr userDrawn="1"/>
          </p:nvSpPr>
          <p:spPr>
            <a:xfrm>
              <a:off x="-4447247" y="691165"/>
              <a:ext cx="4043388" cy="5175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180000" indent="-180000">
                <a:spcBef>
                  <a:spcPts val="0"/>
                </a:spcBef>
              </a:pPr>
              <a:r>
                <a:rPr lang="en-GB" sz="1100" b="1" cap="all" dirty="0" smtClean="0">
                  <a:solidFill>
                    <a:schemeClr val="tx2"/>
                  </a:solidFill>
                </a:rPr>
                <a:t>EXAMPLE</a:t>
              </a:r>
            </a:p>
            <a:p>
              <a:pPr marL="180000" indent="-180000">
                <a:spcBef>
                  <a:spcPts val="0"/>
                </a:spcBef>
              </a:pPr>
              <a:endParaRPr lang="en-GB" sz="1100" cap="all" dirty="0" smtClean="0">
                <a:solidFill>
                  <a:schemeClr val="tx1"/>
                </a:solidFill>
              </a:endParaRPr>
            </a:p>
            <a:p>
              <a:pPr marL="180000" indent="-180000">
                <a:spcBef>
                  <a:spcPts val="0"/>
                </a:spcBef>
              </a:pPr>
              <a:endParaRPr lang="en-GB" sz="1100" cap="all" dirty="0" smtClean="0">
                <a:solidFill>
                  <a:schemeClr val="tx1"/>
                </a:solidFill>
              </a:endParaRPr>
            </a:p>
            <a:p>
              <a:pPr marL="180000" indent="-180000">
                <a:spcBef>
                  <a:spcPts val="0"/>
                </a:spcBef>
              </a:pPr>
              <a:r>
                <a:rPr lang="en-GB" sz="1100" b="1" cap="all" dirty="0" smtClean="0">
                  <a:solidFill>
                    <a:schemeClr val="tx1"/>
                  </a:solidFill>
                </a:rPr>
                <a:t>Lorem ipsum</a:t>
              </a:r>
            </a:p>
            <a:p>
              <a:pPr marL="179388" indent="-179388">
                <a:spcBef>
                  <a:spcPts val="0"/>
                </a:spcBef>
                <a:buFont typeface="Arial" panose="020B0604020202020204" pitchFamily="34" charset="0"/>
                <a:buChar char="•"/>
              </a:pPr>
              <a:r>
                <a:rPr lang="en-US" sz="1100" b="0" dirty="0" smtClean="0">
                  <a:solidFill>
                    <a:schemeClr val="tx1"/>
                  </a:solidFill>
                </a:rPr>
                <a:t>Lorem ipsum</a:t>
              </a:r>
            </a:p>
            <a:p>
              <a:pPr marL="179388" indent="-179388">
                <a:spcBef>
                  <a:spcPts val="0"/>
                </a:spcBef>
                <a:buFont typeface="Arial" panose="020B0604020202020204" pitchFamily="34" charset="0"/>
                <a:buChar char="•"/>
              </a:pPr>
              <a:r>
                <a:rPr lang="en-US" sz="1100" dirty="0" smtClean="0">
                  <a:solidFill>
                    <a:schemeClr val="tx1"/>
                  </a:solidFill>
                </a:rPr>
                <a:t>Lorem </a:t>
              </a:r>
            </a:p>
            <a:p>
              <a:pPr marL="180000" indent="-180000">
                <a:spcBef>
                  <a:spcPts val="1200"/>
                </a:spcBef>
              </a:pPr>
              <a:r>
                <a:rPr lang="en-GB" sz="1100" b="1" cap="all" dirty="0" smtClean="0">
                  <a:solidFill>
                    <a:schemeClr val="tx1"/>
                  </a:solidFill>
                </a:rPr>
                <a:t>Lorem ipsum</a:t>
              </a:r>
            </a:p>
            <a:p>
              <a:pPr marL="174625" lvl="1" indent="-174625">
                <a:buFont typeface="Arial" panose="020B0604020202020204" pitchFamily="34" charset="0"/>
                <a:buChar char="•"/>
              </a:pPr>
              <a:r>
                <a:rPr lang="en-GB" sz="1100" dirty="0" smtClean="0">
                  <a:solidFill>
                    <a:schemeClr val="tx1"/>
                  </a:solidFill>
                </a:rPr>
                <a:t>Lorem ipsum</a:t>
              </a:r>
            </a:p>
            <a:p>
              <a:pPr marL="174625" lvl="1" indent="-174625">
                <a:buFont typeface="Arial" panose="020B0604020202020204" pitchFamily="34" charset="0"/>
                <a:buChar char="•"/>
              </a:pPr>
              <a:r>
                <a:rPr lang="en-GB" sz="1100" dirty="0" smtClean="0">
                  <a:solidFill>
                    <a:schemeClr val="tx1"/>
                  </a:solidFill>
                </a:rPr>
                <a:t>lorem</a:t>
              </a:r>
            </a:p>
            <a:p>
              <a:pPr marL="180000" indent="-180000">
                <a:spcBef>
                  <a:spcPts val="1200"/>
                </a:spcBef>
              </a:pPr>
              <a:r>
                <a:rPr lang="en-GB" sz="1100" b="1" cap="all" dirty="0" smtClean="0">
                  <a:solidFill>
                    <a:schemeClr val="accent1"/>
                  </a:solidFill>
                </a:rPr>
                <a:t>Lorem ipsum</a:t>
              </a:r>
            </a:p>
            <a:p>
              <a:pPr marL="174625" lvl="1" indent="-174625">
                <a:buFont typeface="Arial" panose="020B0604020202020204" pitchFamily="34" charset="0"/>
                <a:buChar char="•"/>
              </a:pPr>
              <a:r>
                <a:rPr lang="en-GB" sz="1100" dirty="0" smtClean="0">
                  <a:solidFill>
                    <a:schemeClr val="tx1"/>
                  </a:solidFill>
                </a:rPr>
                <a:t>Lorem ipsum</a:t>
              </a:r>
            </a:p>
            <a:p>
              <a:pPr marL="174625" lvl="1" indent="-174625">
                <a:buFont typeface="Arial" panose="020B0604020202020204" pitchFamily="34" charset="0"/>
                <a:buChar char="•"/>
              </a:pPr>
              <a:r>
                <a:rPr lang="en-GB" sz="1100" dirty="0" smtClean="0">
                  <a:solidFill>
                    <a:schemeClr val="accent1"/>
                  </a:solidFill>
                </a:rPr>
                <a:t>Lorem </a:t>
              </a:r>
            </a:p>
            <a:p>
              <a:pPr marL="180000" indent="-180000">
                <a:spcBef>
                  <a:spcPts val="1200"/>
                </a:spcBef>
              </a:pPr>
              <a:r>
                <a:rPr lang="en-GB" sz="1100" b="1" cap="all" dirty="0" smtClean="0">
                  <a:solidFill>
                    <a:schemeClr val="tx1"/>
                  </a:solidFill>
                </a:rPr>
                <a:t>Summary </a:t>
              </a:r>
            </a:p>
            <a:p>
              <a:pPr marL="180000" indent="-180000">
                <a:spcBef>
                  <a:spcPts val="1200"/>
                </a:spcBef>
              </a:pPr>
              <a:r>
                <a:rPr lang="en-GB" sz="1100" b="1" cap="all" dirty="0" smtClean="0">
                  <a:solidFill>
                    <a:schemeClr val="tx1"/>
                  </a:solidFill>
                </a:rPr>
                <a:t>Q&amp;A session</a:t>
              </a:r>
            </a:p>
            <a:p>
              <a:pPr marL="0" indent="0">
                <a:spcBef>
                  <a:spcPts val="1200"/>
                </a:spcBef>
              </a:pPr>
              <a:r>
                <a:rPr lang="en-GB" sz="1100" b="0" i="1" cap="none" baseline="0" dirty="0" smtClean="0">
                  <a:solidFill>
                    <a:schemeClr val="accent1"/>
                  </a:solidFill>
                </a:rPr>
                <a:t>Blue</a:t>
              </a:r>
              <a:r>
                <a:rPr lang="en-GB" sz="1100" b="0" i="1" cap="none" baseline="0" dirty="0" smtClean="0">
                  <a:solidFill>
                    <a:schemeClr val="tx1"/>
                  </a:solidFill>
                </a:rPr>
                <a:t> marked text indicates where you are in your presentation.</a:t>
              </a:r>
              <a:br>
                <a:rPr lang="en-GB" sz="1100" b="0" i="1" cap="none" baseline="0" dirty="0" smtClean="0">
                  <a:solidFill>
                    <a:schemeClr val="tx1"/>
                  </a:solidFill>
                </a:rPr>
              </a:br>
              <a:r>
                <a:rPr lang="en-GB" sz="1100" b="0" i="1" cap="none" baseline="0" dirty="0" smtClean="0">
                  <a:solidFill>
                    <a:schemeClr val="tx1"/>
                  </a:solidFill>
                </a:rPr>
                <a:t> - This is done manually by marking the agenda text and then </a:t>
              </a:r>
              <a:br>
                <a:rPr lang="en-GB" sz="1100" b="0" i="1" cap="none" baseline="0" dirty="0" smtClean="0">
                  <a:solidFill>
                    <a:schemeClr val="tx1"/>
                  </a:solidFill>
                </a:rPr>
              </a:br>
              <a:r>
                <a:rPr lang="en-GB" sz="1100" b="0" i="1" cap="none" baseline="0" dirty="0" smtClean="0">
                  <a:solidFill>
                    <a:schemeClr val="tx1"/>
                  </a:solidFill>
                </a:rPr>
                <a:t>selecting the blue </a:t>
              </a:r>
              <a:r>
                <a:rPr lang="en-GB" sz="1100" b="0" i="1" cap="none" baseline="0" dirty="0" err="1" smtClean="0">
                  <a:solidFill>
                    <a:schemeClr val="tx1"/>
                  </a:solidFill>
                </a:rPr>
                <a:t>fontcolor</a:t>
              </a:r>
              <a:endParaRPr lang="en-GB" sz="1100" b="0" i="1" cap="none" baseline="0" dirty="0" smtClean="0">
                <a:solidFill>
                  <a:schemeClr val="tx1"/>
                </a:solidFill>
              </a:endParaRPr>
            </a:p>
            <a:p>
              <a:pPr marL="0" indent="0">
                <a:spcBef>
                  <a:spcPts val="1200"/>
                </a:spcBef>
              </a:pPr>
              <a:endParaRPr lang="en-GB" sz="1100" b="0" i="1" cap="none" baseline="0" dirty="0" smtClean="0">
                <a:solidFill>
                  <a:schemeClr val="tx1"/>
                </a:solidFill>
              </a:endParaRPr>
            </a:p>
            <a:p>
              <a:pPr marL="0" indent="0">
                <a:spcBef>
                  <a:spcPts val="1200"/>
                </a:spcBef>
              </a:pPr>
              <a:r>
                <a:rPr lang="en-US" sz="1100" b="0" i="1" cap="none" baseline="0" dirty="0" smtClean="0">
                  <a:solidFill>
                    <a:schemeClr val="tx1"/>
                  </a:solidFill>
                </a:rPr>
                <a:t>Use indent level to make headlines/sub-headlines                       </a:t>
              </a:r>
            </a:p>
            <a:p>
              <a:pPr marL="0" indent="0">
                <a:spcBef>
                  <a:spcPts val="1200"/>
                </a:spcBef>
              </a:pPr>
              <a:r>
                <a:rPr lang="en-US" sz="1100" b="0" i="1" cap="none" baseline="0" dirty="0" smtClean="0">
                  <a:solidFill>
                    <a:schemeClr val="tx1"/>
                  </a:solidFill>
                </a:rPr>
                <a:t>buttons in the Ribbon </a:t>
              </a:r>
            </a:p>
            <a:p>
              <a:pPr>
                <a:lnSpc>
                  <a:spcPct val="100000"/>
                </a:lnSpc>
              </a:pPr>
              <a:endParaRPr lang="en-US" sz="1100" dirty="0" smtClean="0">
                <a:solidFill>
                  <a:schemeClr val="tx1"/>
                </a:solidFill>
              </a:endParaRPr>
            </a:p>
          </p:txBody>
        </p:sp>
        <p:pic>
          <p:nvPicPr>
            <p:cNvPr id="15" name="Picture 14"/>
            <p:cNvPicPr>
              <a:picLocks noChangeAspect="1"/>
            </p:cNvPicPr>
            <p:nvPr userDrawn="1"/>
          </p:nvPicPr>
          <p:blipFill>
            <a:blip r:embed="rId3"/>
            <a:stretch>
              <a:fillRect/>
            </a:stretch>
          </p:blipFill>
          <p:spPr>
            <a:xfrm>
              <a:off x="-1554841" y="4688201"/>
              <a:ext cx="523875" cy="314325"/>
            </a:xfrm>
            <a:prstGeom prst="rect">
              <a:avLst/>
            </a:prstGeom>
          </p:spPr>
        </p:pic>
      </p:grpSp>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212640" y="6451668"/>
            <a:ext cx="1207010" cy="268225"/>
          </a:xfrm>
          <a:prstGeom prst="rect">
            <a:avLst/>
          </a:prstGeom>
        </p:spPr>
      </p:pic>
    </p:spTree>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592919" y="3172570"/>
            <a:ext cx="7508210" cy="1820417"/>
          </a:xfrm>
          <a:noFill/>
        </p:spPr>
        <p:txBody>
          <a:bodyPr lIns="0" tIns="0" rIns="0" bIns="0" numCol="1"/>
          <a:lstStyle>
            <a:lvl1pPr marL="0" indent="0">
              <a:lnSpc>
                <a:spcPct val="90000"/>
              </a:lnSpc>
              <a:spcBef>
                <a:spcPts val="0"/>
              </a:spcBef>
              <a:spcAft>
                <a:spcPts val="0"/>
              </a:spcAft>
              <a:buNone/>
              <a:defRPr sz="2400" b="1">
                <a:solidFill>
                  <a:schemeClr val="accent1"/>
                </a:solidFill>
                <a:latin typeface="+mj-lt"/>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smtClean="0"/>
              <a:t>Click to edit Master text styles</a:t>
            </a:r>
          </a:p>
        </p:txBody>
      </p:sp>
      <p:sp>
        <p:nvSpPr>
          <p:cNvPr id="9" name="Title 8"/>
          <p:cNvSpPr>
            <a:spLocks noGrp="1"/>
          </p:cNvSpPr>
          <p:nvPr>
            <p:ph type="title" hasCustomPrompt="1"/>
          </p:nvPr>
        </p:nvSpPr>
        <p:spPr>
          <a:xfrm>
            <a:off x="2592919" y="2466577"/>
            <a:ext cx="7508210" cy="768351"/>
          </a:xfrm>
        </p:spPr>
        <p:txBody>
          <a:bodyPr lIns="36000"/>
          <a:lstStyle>
            <a:lvl1pPr>
              <a:defRPr sz="4000">
                <a:solidFill>
                  <a:schemeClr val="tx2"/>
                </a:solidFill>
              </a:defRPr>
            </a:lvl1pPr>
          </a:lstStyle>
          <a:p>
            <a:r>
              <a:rPr lang="en-US" dirty="0" smtClean="0"/>
              <a:t>Click to edit title</a:t>
            </a:r>
            <a:endParaRPr lang="en-US" dirty="0"/>
          </a:p>
        </p:txBody>
      </p:sp>
      <p:sp>
        <p:nvSpPr>
          <p:cNvPr id="6" name="Date Placeholder 5"/>
          <p:cNvSpPr>
            <a:spLocks noGrp="1"/>
          </p:cNvSpPr>
          <p:nvPr>
            <p:ph type="dt" sz="half" idx="11"/>
          </p:nvPr>
        </p:nvSpPr>
        <p:spPr/>
        <p:txBody>
          <a:bodyPr/>
          <a:lstStyle/>
          <a:p>
            <a:fld id="{9B327623-26D8-40D2-A341-8CD974220CC6}" type="datetime1">
              <a:rPr lang="en-US" smtClean="0"/>
              <a:t>9/8/2015</a:t>
            </a:fld>
            <a:endParaRPr lang="en-US" dirty="0"/>
          </a:p>
        </p:txBody>
      </p:sp>
      <p:sp>
        <p:nvSpPr>
          <p:cNvPr id="7" name="Footer Placeholder 6"/>
          <p:cNvSpPr>
            <a:spLocks noGrp="1"/>
          </p:cNvSpPr>
          <p:nvPr>
            <p:ph type="ftr" sz="quarter" idx="12"/>
          </p:nvPr>
        </p:nvSpPr>
        <p:spPr/>
        <p:txBody>
          <a:bodyPr/>
          <a:lstStyle/>
          <a:p>
            <a:r>
              <a:rPr lang="da-DK" smtClean="0"/>
              <a:t>SimCorp Template</a:t>
            </a:r>
            <a:endParaRPr lang="da-DK" dirty="0"/>
          </a:p>
        </p:txBody>
      </p:sp>
      <p:sp>
        <p:nvSpPr>
          <p:cNvPr id="8" name="Slide Number Placeholder 7"/>
          <p:cNvSpPr>
            <a:spLocks noGrp="1"/>
          </p:cNvSpPr>
          <p:nvPr>
            <p:ph type="sldNum" sz="quarter" idx="13"/>
          </p:nvPr>
        </p:nvSpPr>
        <p:spPr/>
        <p:txBody>
          <a:bodyPr/>
          <a:lstStyle/>
          <a:p>
            <a:fld id="{E5125ACB-207D-4471-AF99-E3860601606F}" type="slidenum">
              <a:rPr lang="en-US" smtClean="0"/>
              <a:pPr/>
              <a:t>‹#›</a:t>
            </a:fld>
            <a:endParaRPr lang="en-US" dirty="0"/>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12640" y="6451668"/>
            <a:ext cx="1207010" cy="268225"/>
          </a:xfrm>
          <a:prstGeom prst="rect">
            <a:avLst/>
          </a:prstGeom>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Rectangle 11"/>
          <p:cNvSpPr/>
          <p:nvPr userDrawn="1"/>
        </p:nvSpPr>
        <p:spPr>
          <a:xfrm>
            <a:off x="965675" y="914400"/>
            <a:ext cx="10246407" cy="5076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ts val="2533"/>
              </a:lnSpc>
            </a:pPr>
            <a:endParaRPr lang="da-DK" sz="2133" dirty="0" smtClean="0">
              <a:solidFill>
                <a:schemeClr val="bg1"/>
              </a:solidFill>
            </a:endParaRPr>
          </a:p>
        </p:txBody>
      </p:sp>
      <p:sp>
        <p:nvSpPr>
          <p:cNvPr id="11" name="Text Placeholder 10"/>
          <p:cNvSpPr>
            <a:spLocks noGrp="1"/>
          </p:cNvSpPr>
          <p:nvPr>
            <p:ph type="body" sz="quarter" idx="10" hasCustomPrompt="1"/>
          </p:nvPr>
        </p:nvSpPr>
        <p:spPr>
          <a:xfrm>
            <a:off x="965675" y="876139"/>
            <a:ext cx="10246407" cy="5114463"/>
          </a:xfrm>
          <a:noFill/>
        </p:spPr>
        <p:txBody>
          <a:bodyPr wrap="square" lIns="540000" tIns="180000" rIns="540000" bIns="180000" numCol="1" anchor="ctr" anchorCtr="0">
            <a:noAutofit/>
          </a:bodyPr>
          <a:lstStyle>
            <a:lvl1pPr marL="0" indent="0">
              <a:lnSpc>
                <a:spcPct val="100000"/>
              </a:lnSpc>
              <a:spcBef>
                <a:spcPts val="0"/>
              </a:spcBef>
              <a:spcAft>
                <a:spcPts val="0"/>
              </a:spcAft>
              <a:buNone/>
              <a:defRPr sz="4000">
                <a:latin typeface="+mj-lt"/>
              </a:defRPr>
            </a:lvl1pPr>
            <a:lvl2pPr marL="4233" indent="0">
              <a:lnSpc>
                <a:spcPts val="6720"/>
              </a:lnSpc>
              <a:spcBef>
                <a:spcPts val="0"/>
              </a:spcBef>
              <a:spcAft>
                <a:spcPts val="0"/>
              </a:spcAft>
              <a:buNone/>
              <a:defRPr sz="4000" i="1">
                <a:latin typeface="+mj-lt"/>
              </a:defRPr>
            </a:lvl2pPr>
            <a:lvl3pPr marL="0" indent="0">
              <a:lnSpc>
                <a:spcPct val="100000"/>
              </a:lnSpc>
              <a:spcBef>
                <a:spcPts val="0"/>
              </a:spcBef>
              <a:spcAft>
                <a:spcPts val="0"/>
              </a:spcAft>
              <a:buNone/>
              <a:defRPr sz="4000">
                <a:latin typeface="+mj-lt"/>
              </a:defRPr>
            </a:lvl3pPr>
            <a:lvl4pPr marL="4233" indent="0">
              <a:lnSpc>
                <a:spcPct val="100000"/>
              </a:lnSpc>
              <a:spcBef>
                <a:spcPts val="0"/>
              </a:spcBef>
              <a:spcAft>
                <a:spcPts val="0"/>
              </a:spcAft>
              <a:buNone/>
              <a:defRPr sz="4000" i="1">
                <a:latin typeface="+mj-lt"/>
              </a:defRPr>
            </a:lvl4pPr>
            <a:lvl5pPr marL="0" indent="0">
              <a:lnSpc>
                <a:spcPts val="6720"/>
              </a:lnSpc>
              <a:spcBef>
                <a:spcPts val="0"/>
              </a:spcBef>
              <a:spcAft>
                <a:spcPts val="0"/>
              </a:spcAft>
              <a:buNone/>
              <a:defRPr sz="4000" i="1">
                <a:latin typeface="+mj-lt"/>
              </a:defRPr>
            </a:lvl5pPr>
          </a:lstStyle>
          <a:p>
            <a:pPr lvl="0"/>
            <a:r>
              <a:rPr lang="en-US" dirty="0" smtClean="0"/>
              <a:t>Click to edit text</a:t>
            </a:r>
          </a:p>
        </p:txBody>
      </p:sp>
      <p:sp>
        <p:nvSpPr>
          <p:cNvPr id="2" name="Date Placeholder 1"/>
          <p:cNvSpPr>
            <a:spLocks noGrp="1"/>
          </p:cNvSpPr>
          <p:nvPr>
            <p:ph type="dt" sz="half" idx="11"/>
          </p:nvPr>
        </p:nvSpPr>
        <p:spPr/>
        <p:txBody>
          <a:bodyPr/>
          <a:lstStyle>
            <a:lvl1pPr>
              <a:defRPr>
                <a:solidFill>
                  <a:schemeClr val="bg1"/>
                </a:solidFill>
              </a:defRPr>
            </a:lvl1pPr>
          </a:lstStyle>
          <a:p>
            <a:fld id="{0112580F-961E-451F-9B40-5ABC5C265886}" type="datetime1">
              <a:rPr lang="en-US" smtClean="0"/>
              <a:t>9/8/2015</a:t>
            </a:fld>
            <a:endParaRPr lang="en-US" dirty="0"/>
          </a:p>
        </p:txBody>
      </p:sp>
      <p:sp>
        <p:nvSpPr>
          <p:cNvPr id="5" name="Footer Placeholder 4"/>
          <p:cNvSpPr>
            <a:spLocks noGrp="1"/>
          </p:cNvSpPr>
          <p:nvPr>
            <p:ph type="ftr" sz="quarter" idx="12"/>
          </p:nvPr>
        </p:nvSpPr>
        <p:spPr/>
        <p:txBody>
          <a:bodyPr/>
          <a:lstStyle/>
          <a:p>
            <a:r>
              <a:rPr lang="da-DK" smtClean="0"/>
              <a:t>SimCorp Template</a:t>
            </a:r>
            <a:endParaRPr lang="da-DK" dirty="0"/>
          </a:p>
        </p:txBody>
      </p:sp>
      <p:sp>
        <p:nvSpPr>
          <p:cNvPr id="6" name="Slide Number Placeholder 5"/>
          <p:cNvSpPr>
            <a:spLocks noGrp="1"/>
          </p:cNvSpPr>
          <p:nvPr>
            <p:ph type="sldNum" sz="quarter" idx="13"/>
          </p:nvPr>
        </p:nvSpPr>
        <p:spPr/>
        <p:txBody>
          <a:bodyPr/>
          <a:lstStyle>
            <a:lvl1pPr>
              <a:defRPr>
                <a:solidFill>
                  <a:schemeClr val="bg1"/>
                </a:solidFill>
              </a:defRPr>
            </a:lvl1pPr>
          </a:lstStyle>
          <a:p>
            <a:fld id="{E5125ACB-207D-4471-AF99-E3860601606F}" type="slidenum">
              <a:rPr lang="en-US" smtClean="0"/>
              <a:pPr/>
              <a:t>‹#›</a:t>
            </a:fld>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12640" y="6451668"/>
            <a:ext cx="1207010" cy="268225"/>
          </a:xfrm>
          <a:prstGeom prst="rect">
            <a:avLst/>
          </a:prstGeom>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5" name="Text Placeholder 24"/>
          <p:cNvSpPr>
            <a:spLocks noGrp="1"/>
          </p:cNvSpPr>
          <p:nvPr>
            <p:ph type="body" sz="quarter" idx="10"/>
          </p:nvPr>
        </p:nvSpPr>
        <p:spPr>
          <a:xfrm>
            <a:off x="817033" y="1773239"/>
            <a:ext cx="10560000" cy="3960000"/>
          </a:xfrm>
        </p:spPr>
        <p:txBody>
          <a:bodyPr numCol="1" spcCol="0"/>
          <a:lstStyle>
            <a:lvl1pPr>
              <a:defRPr sz="2000"/>
            </a:lvl1pPr>
            <a:lvl2pPr>
              <a:defRPr sz="1800"/>
            </a:lvl2pPr>
            <a:lvl3pPr>
              <a:defRPr sz="1600"/>
            </a:lvl3pPr>
            <a:lvl4pPr>
              <a:defRPr sz="14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2" name="Date Placeholder 1"/>
          <p:cNvSpPr>
            <a:spLocks noGrp="1"/>
          </p:cNvSpPr>
          <p:nvPr>
            <p:ph type="dt" sz="half" idx="11"/>
          </p:nvPr>
        </p:nvSpPr>
        <p:spPr/>
        <p:txBody>
          <a:bodyPr/>
          <a:lstStyle/>
          <a:p>
            <a:fld id="{C9A48ED0-52F6-4A79-9452-4D6FB42A3A5A}" type="datetime1">
              <a:rPr lang="en-US" smtClean="0"/>
              <a:t>9/8/2015</a:t>
            </a:fld>
            <a:endParaRPr lang="en-US" dirty="0"/>
          </a:p>
        </p:txBody>
      </p:sp>
      <p:sp>
        <p:nvSpPr>
          <p:cNvPr id="3" name="Footer Placeholder 2"/>
          <p:cNvSpPr>
            <a:spLocks noGrp="1"/>
          </p:cNvSpPr>
          <p:nvPr>
            <p:ph type="ftr" sz="quarter" idx="12"/>
          </p:nvPr>
        </p:nvSpPr>
        <p:spPr/>
        <p:txBody>
          <a:bodyPr/>
          <a:lstStyle/>
          <a:p>
            <a:r>
              <a:rPr lang="da-DK" smtClean="0"/>
              <a:t>SimCorp Template</a:t>
            </a:r>
            <a:endParaRPr lang="da-DK" dirty="0"/>
          </a:p>
        </p:txBody>
      </p:sp>
      <p:sp>
        <p:nvSpPr>
          <p:cNvPr id="6" name="Slide Number Placeholder 5"/>
          <p:cNvSpPr>
            <a:spLocks noGrp="1"/>
          </p:cNvSpPr>
          <p:nvPr>
            <p:ph type="sldNum" sz="quarter" idx="13"/>
          </p:nvPr>
        </p:nvSpPr>
        <p:spPr/>
        <p:txBody>
          <a:bodyPr/>
          <a:lstStyle/>
          <a:p>
            <a:fld id="{E5125ACB-207D-4471-AF99-E3860601606F}" type="slidenum">
              <a:rPr lang="en-US" smtClean="0"/>
              <a:pPr/>
              <a:t>‹#›</a:t>
            </a:fld>
            <a:endParaRPr lang="en-US" dirty="0"/>
          </a:p>
        </p:txBody>
      </p:sp>
    </p:spTree>
    <p:extLst>
      <p:ext uri="{BB962C8B-B14F-4D97-AF65-F5344CB8AC3E}">
        <p14:creationId xmlns:p14="http://schemas.microsoft.com/office/powerpoint/2010/main" val="30041129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colums">
    <p:spTree>
      <p:nvGrpSpPr>
        <p:cNvPr id="1" name=""/>
        <p:cNvGrpSpPr/>
        <p:nvPr/>
      </p:nvGrpSpPr>
      <p:grpSpPr>
        <a:xfrm>
          <a:off x="0" y="0"/>
          <a:ext cx="0" cy="0"/>
          <a:chOff x="0" y="0"/>
          <a:chExt cx="0" cy="0"/>
        </a:xfrm>
      </p:grpSpPr>
      <p:sp>
        <p:nvSpPr>
          <p:cNvPr id="25" name="Text Placeholder 24"/>
          <p:cNvSpPr>
            <a:spLocks noGrp="1"/>
          </p:cNvSpPr>
          <p:nvPr>
            <p:ph type="body" sz="quarter" idx="10"/>
          </p:nvPr>
        </p:nvSpPr>
        <p:spPr>
          <a:xfrm>
            <a:off x="817033" y="1773239"/>
            <a:ext cx="10560000" cy="3960000"/>
          </a:xfrm>
        </p:spPr>
        <p:txBody>
          <a:bodyPr numCol="2" spcCol="180000"/>
          <a:lstStyle>
            <a:lvl1pPr>
              <a:defRPr sz="2000"/>
            </a:lvl1pPr>
            <a:lvl2pPr>
              <a:defRPr sz="1800"/>
            </a:lvl2pPr>
            <a:lvl3pPr>
              <a:defRPr sz="1600"/>
            </a:lvl3pPr>
            <a:lvl4pPr>
              <a:defRPr sz="14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1"/>
          </p:nvPr>
        </p:nvSpPr>
        <p:spPr/>
        <p:txBody>
          <a:bodyPr/>
          <a:lstStyle/>
          <a:p>
            <a:fld id="{5062AA3E-17CE-40F4-A78D-11377C21A24B}" type="datetime1">
              <a:rPr lang="en-US" smtClean="0"/>
              <a:t>9/8/2015</a:t>
            </a:fld>
            <a:endParaRPr lang="en-US" dirty="0"/>
          </a:p>
        </p:txBody>
      </p:sp>
      <p:sp>
        <p:nvSpPr>
          <p:cNvPr id="6" name="Footer Placeholder 5"/>
          <p:cNvSpPr>
            <a:spLocks noGrp="1"/>
          </p:cNvSpPr>
          <p:nvPr>
            <p:ph type="ftr" sz="quarter" idx="12"/>
          </p:nvPr>
        </p:nvSpPr>
        <p:spPr/>
        <p:txBody>
          <a:bodyPr/>
          <a:lstStyle/>
          <a:p>
            <a:r>
              <a:rPr lang="da-DK" smtClean="0"/>
              <a:t>SimCorp Template</a:t>
            </a:r>
            <a:endParaRPr lang="da-DK" dirty="0"/>
          </a:p>
        </p:txBody>
      </p:sp>
      <p:sp>
        <p:nvSpPr>
          <p:cNvPr id="7" name="Slide Number Placeholder 6"/>
          <p:cNvSpPr>
            <a:spLocks noGrp="1"/>
          </p:cNvSpPr>
          <p:nvPr>
            <p:ph type="sldNum" sz="quarter" idx="13"/>
          </p:nvPr>
        </p:nvSpPr>
        <p:spPr/>
        <p:txBody>
          <a:bodyPr/>
          <a:lstStyle/>
          <a:p>
            <a:fld id="{E5125ACB-207D-4471-AF99-E3860601606F}" type="slidenum">
              <a:rPr lang="en-US" smtClean="0"/>
              <a:pPr/>
              <a:t>‹#›</a:t>
            </a:fld>
            <a:endParaRPr lang="en-US" dirty="0"/>
          </a:p>
        </p:txBody>
      </p:sp>
    </p:spTree>
    <p:extLst>
      <p:ext uri="{BB962C8B-B14F-4D97-AF65-F5344CB8AC3E}">
        <p14:creationId xmlns:p14="http://schemas.microsoft.com/office/powerpoint/2010/main" val="787295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0" name="Content Placeholder 2"/>
          <p:cNvSpPr>
            <a:spLocks noGrp="1"/>
          </p:cNvSpPr>
          <p:nvPr>
            <p:ph sz="quarter" idx="13" hasCustomPrompt="1"/>
          </p:nvPr>
        </p:nvSpPr>
        <p:spPr>
          <a:xfrm>
            <a:off x="817032" y="1773238"/>
            <a:ext cx="10562168" cy="4376737"/>
          </a:xfrm>
        </p:spPr>
        <p:txBody>
          <a:bodyPr/>
          <a:lstStyle>
            <a:lvl1pPr>
              <a:buFontTx/>
              <a:buNone/>
              <a:defRPr/>
            </a:lvl1pPr>
          </a:lstStyle>
          <a:p>
            <a:pPr lvl="0"/>
            <a:r>
              <a:rPr lang="en-US" smtClean="0"/>
              <a:t>Click to add chart</a:t>
            </a:r>
            <a:endParaRPr lang="da-DK" dirty="0"/>
          </a:p>
        </p:txBody>
      </p:sp>
      <p:sp>
        <p:nvSpPr>
          <p:cNvPr id="5" name="Title 4"/>
          <p:cNvSpPr>
            <a:spLocks noGrp="1"/>
          </p:cNvSpPr>
          <p:nvPr>
            <p:ph type="title" hasCustomPrompt="1"/>
          </p:nvPr>
        </p:nvSpPr>
        <p:spPr/>
        <p:txBody>
          <a:bodyPr/>
          <a:lstStyle>
            <a:lvl1pPr>
              <a:defRPr baseline="0"/>
            </a:lvl1pPr>
          </a:lstStyle>
          <a:p>
            <a:r>
              <a:rPr lang="en-US" dirty="0" smtClean="0"/>
              <a:t>Click to edit title</a:t>
            </a:r>
            <a:endParaRPr lang="en-US" dirty="0"/>
          </a:p>
        </p:txBody>
      </p:sp>
      <p:sp>
        <p:nvSpPr>
          <p:cNvPr id="2" name="Date Placeholder 1"/>
          <p:cNvSpPr>
            <a:spLocks noGrp="1"/>
          </p:cNvSpPr>
          <p:nvPr>
            <p:ph type="dt" sz="half" idx="14"/>
          </p:nvPr>
        </p:nvSpPr>
        <p:spPr/>
        <p:txBody>
          <a:bodyPr/>
          <a:lstStyle/>
          <a:p>
            <a:fld id="{EB95FD5E-67F9-4370-BFB1-A7EC2EADB569}" type="datetime1">
              <a:rPr lang="en-US" smtClean="0"/>
              <a:t>9/8/2015</a:t>
            </a:fld>
            <a:endParaRPr lang="en-US" dirty="0"/>
          </a:p>
        </p:txBody>
      </p:sp>
      <p:sp>
        <p:nvSpPr>
          <p:cNvPr id="6" name="Footer Placeholder 5"/>
          <p:cNvSpPr>
            <a:spLocks noGrp="1"/>
          </p:cNvSpPr>
          <p:nvPr>
            <p:ph type="ftr" sz="quarter" idx="15"/>
          </p:nvPr>
        </p:nvSpPr>
        <p:spPr/>
        <p:txBody>
          <a:bodyPr/>
          <a:lstStyle/>
          <a:p>
            <a:r>
              <a:rPr lang="da-DK" smtClean="0"/>
              <a:t>SimCorp Template</a:t>
            </a:r>
            <a:endParaRPr lang="da-DK" dirty="0"/>
          </a:p>
        </p:txBody>
      </p:sp>
      <p:sp>
        <p:nvSpPr>
          <p:cNvPr id="7" name="Slide Number Placeholder 6"/>
          <p:cNvSpPr>
            <a:spLocks noGrp="1"/>
          </p:cNvSpPr>
          <p:nvPr>
            <p:ph type="sldNum" sz="quarter" idx="16"/>
          </p:nvPr>
        </p:nvSpPr>
        <p:spPr/>
        <p:txBody>
          <a:bodyPr/>
          <a:lstStyle/>
          <a:p>
            <a:fld id="{E5125ACB-207D-4471-AF99-E3860601606F}" type="slidenum">
              <a:rPr lang="en-US" smtClean="0"/>
              <a:pPr/>
              <a:t>‹#›</a:t>
            </a:fld>
            <a:endParaRPr lang="en-US" dirty="0"/>
          </a:p>
        </p:txBody>
      </p:sp>
    </p:spTree>
    <p:extLst>
      <p:ext uri="{BB962C8B-B14F-4D97-AF65-F5344CB8AC3E}">
        <p14:creationId xmlns:p14="http://schemas.microsoft.com/office/powerpoint/2010/main" val="173481726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image ">
    <p:spTree>
      <p:nvGrpSpPr>
        <p:cNvPr id="1" name=""/>
        <p:cNvGrpSpPr/>
        <p:nvPr/>
      </p:nvGrpSpPr>
      <p:grpSpPr>
        <a:xfrm>
          <a:off x="0" y="0"/>
          <a:ext cx="0" cy="0"/>
          <a:chOff x="0" y="0"/>
          <a:chExt cx="0" cy="0"/>
        </a:xfrm>
      </p:grpSpPr>
      <p:sp>
        <p:nvSpPr>
          <p:cNvPr id="25" name="Text Placeholder 24"/>
          <p:cNvSpPr>
            <a:spLocks noGrp="1"/>
          </p:cNvSpPr>
          <p:nvPr>
            <p:ph type="body" sz="quarter" idx="10"/>
          </p:nvPr>
        </p:nvSpPr>
        <p:spPr>
          <a:xfrm>
            <a:off x="817035" y="1773239"/>
            <a:ext cx="5160000" cy="3960000"/>
          </a:xfrm>
        </p:spPr>
        <p:txBody>
          <a:bodyPr numCol="1"/>
          <a:lstStyle>
            <a:lvl1pPr>
              <a:defRPr sz="2000"/>
            </a:lvl1pPr>
            <a:lvl2pPr>
              <a:defRPr sz="1800"/>
            </a:lvl2pPr>
            <a:lvl3pPr>
              <a:defRPr sz="1600"/>
            </a:lvl3pPr>
            <a:lvl4pPr>
              <a:defRPr sz="14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14"/>
          </p:nvPr>
        </p:nvSpPr>
        <p:spPr>
          <a:xfrm>
            <a:off x="6218509" y="1773238"/>
            <a:ext cx="5159375" cy="3959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5"/>
          </p:nvPr>
        </p:nvSpPr>
        <p:spPr/>
        <p:txBody>
          <a:bodyPr/>
          <a:lstStyle/>
          <a:p>
            <a:fld id="{ED07207D-EE83-4E56-A341-1D278687D77D}" type="datetime1">
              <a:rPr lang="en-US" smtClean="0"/>
              <a:t>9/8/2015</a:t>
            </a:fld>
            <a:endParaRPr lang="en-US" dirty="0"/>
          </a:p>
        </p:txBody>
      </p:sp>
      <p:sp>
        <p:nvSpPr>
          <p:cNvPr id="5" name="Footer Placeholder 4"/>
          <p:cNvSpPr>
            <a:spLocks noGrp="1"/>
          </p:cNvSpPr>
          <p:nvPr>
            <p:ph type="ftr" sz="quarter" idx="16"/>
          </p:nvPr>
        </p:nvSpPr>
        <p:spPr/>
        <p:txBody>
          <a:bodyPr/>
          <a:lstStyle/>
          <a:p>
            <a:r>
              <a:rPr lang="da-DK" smtClean="0"/>
              <a:t>SimCorp Template</a:t>
            </a:r>
            <a:endParaRPr lang="da-DK" dirty="0"/>
          </a:p>
        </p:txBody>
      </p:sp>
      <p:sp>
        <p:nvSpPr>
          <p:cNvPr id="8" name="Slide Number Placeholder 7"/>
          <p:cNvSpPr>
            <a:spLocks noGrp="1"/>
          </p:cNvSpPr>
          <p:nvPr>
            <p:ph type="sldNum" sz="quarter" idx="17"/>
          </p:nvPr>
        </p:nvSpPr>
        <p:spPr/>
        <p:txBody>
          <a:bodyPr/>
          <a:lstStyle/>
          <a:p>
            <a:fld id="{E5125ACB-207D-4471-AF99-E3860601606F}" type="slidenum">
              <a:rPr lang="en-US" smtClean="0"/>
              <a:pPr/>
              <a:t>‹#›</a:t>
            </a:fld>
            <a:endParaRPr lang="en-US" dirty="0"/>
          </a:p>
        </p:txBody>
      </p:sp>
    </p:spTree>
    <p:extLst>
      <p:ext uri="{BB962C8B-B14F-4D97-AF65-F5344CB8AC3E}">
        <p14:creationId xmlns:p14="http://schemas.microsoft.com/office/powerpoint/2010/main" val="4537647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userDrawn="1">
            <p:ph type="body" idx="1"/>
          </p:nvPr>
        </p:nvSpPr>
        <p:spPr>
          <a:xfrm>
            <a:off x="817033" y="1773239"/>
            <a:ext cx="10560000" cy="3960000"/>
          </a:xfrm>
          <a:prstGeom prst="rect">
            <a:avLst/>
          </a:prstGeom>
        </p:spPr>
        <p:txBody>
          <a:bodyPr vert="horz" wrap="square" lIns="0" tIns="0" rIns="0" bIns="0" numCol="1" spcCol="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Placeholder 1"/>
          <p:cNvSpPr>
            <a:spLocks noGrp="1"/>
          </p:cNvSpPr>
          <p:nvPr userDrawn="1">
            <p:ph type="title"/>
          </p:nvPr>
        </p:nvSpPr>
        <p:spPr>
          <a:xfrm>
            <a:off x="817033" y="730251"/>
            <a:ext cx="10560000" cy="768351"/>
          </a:xfrm>
          <a:prstGeom prst="rect">
            <a:avLst/>
          </a:prstGeom>
        </p:spPr>
        <p:txBody>
          <a:bodyPr vert="horz" lIns="0" tIns="0" rIns="0" bIns="0" rtlCol="0" anchor="t" anchorCtr="0">
            <a:noAutofit/>
          </a:bodyPr>
          <a:lstStyle/>
          <a:p>
            <a:r>
              <a:rPr lang="en-US" dirty="0" smtClean="0"/>
              <a:t>Click to </a:t>
            </a:r>
            <a:r>
              <a:rPr lang="en-US" smtClean="0"/>
              <a:t>edit title</a:t>
            </a:r>
            <a:endParaRPr lang="en-US" dirty="0"/>
          </a:p>
        </p:txBody>
      </p:sp>
      <p:sp>
        <p:nvSpPr>
          <p:cNvPr id="8" name="Slide Number Placeholder 5"/>
          <p:cNvSpPr>
            <a:spLocks noGrp="1"/>
          </p:cNvSpPr>
          <p:nvPr userDrawn="1">
            <p:ph type="sldNum" sz="quarter" idx="4"/>
          </p:nvPr>
        </p:nvSpPr>
        <p:spPr>
          <a:xfrm>
            <a:off x="825501" y="6453420"/>
            <a:ext cx="498616" cy="178568"/>
          </a:xfrm>
          <a:prstGeom prst="rect">
            <a:avLst/>
          </a:prstGeom>
        </p:spPr>
        <p:txBody>
          <a:bodyPr vert="horz" lIns="0" tIns="0" rIns="0" bIns="0" rtlCol="0" anchor="t" anchorCtr="0"/>
          <a:lstStyle>
            <a:lvl1pPr algn="l">
              <a:lnSpc>
                <a:spcPts val="1600"/>
              </a:lnSpc>
              <a:defRPr sz="1200">
                <a:solidFill>
                  <a:srgbClr val="414141"/>
                </a:solidFill>
              </a:defRPr>
            </a:lvl1pPr>
          </a:lstStyle>
          <a:p>
            <a:fld id="{E5125ACB-207D-4471-AF99-E3860601606F}" type="slidenum">
              <a:rPr lang="en-US" smtClean="0"/>
              <a:pPr/>
              <a:t>‹#›</a:t>
            </a:fld>
            <a:endParaRPr lang="en-US" dirty="0"/>
          </a:p>
        </p:txBody>
      </p:sp>
      <p:sp>
        <p:nvSpPr>
          <p:cNvPr id="2" name="Date Placeholder 1"/>
          <p:cNvSpPr>
            <a:spLocks noGrp="1"/>
          </p:cNvSpPr>
          <p:nvPr userDrawn="1">
            <p:ph type="dt" sz="half" idx="2"/>
          </p:nvPr>
        </p:nvSpPr>
        <p:spPr>
          <a:xfrm>
            <a:off x="1356677" y="6453420"/>
            <a:ext cx="3262599" cy="178568"/>
          </a:xfrm>
          <a:prstGeom prst="rect">
            <a:avLst/>
          </a:prstGeom>
        </p:spPr>
        <p:txBody>
          <a:bodyPr vert="horz" lIns="91440" tIns="45720" rIns="91440" bIns="45720" rtlCol="0" anchor="ctr"/>
          <a:lstStyle>
            <a:lvl1pPr algn="l">
              <a:defRPr sz="1200">
                <a:solidFill>
                  <a:schemeClr val="tx1"/>
                </a:solidFill>
              </a:defRPr>
            </a:lvl1pPr>
          </a:lstStyle>
          <a:p>
            <a:fld id="{1440A2A9-A220-4802-AD48-559064F966C2}" type="datetime1">
              <a:rPr lang="en-US" smtClean="0"/>
              <a:t>9/8/2015</a:t>
            </a:fld>
            <a:endParaRPr lang="en-US" dirty="0"/>
          </a:p>
        </p:txBody>
      </p:sp>
      <p:sp>
        <p:nvSpPr>
          <p:cNvPr id="4" name="Footer Placeholder 3"/>
          <p:cNvSpPr>
            <a:spLocks noGrp="1"/>
          </p:cNvSpPr>
          <p:nvPr userDrawn="1">
            <p:ph type="ftr" sz="quarter" idx="3"/>
          </p:nvPr>
        </p:nvSpPr>
        <p:spPr>
          <a:xfrm>
            <a:off x="817033" y="134518"/>
            <a:ext cx="5278967" cy="365125"/>
          </a:xfrm>
          <a:prstGeom prst="rect">
            <a:avLst/>
          </a:prstGeom>
        </p:spPr>
        <p:txBody>
          <a:bodyPr vert="horz" lIns="0" tIns="45720" rIns="91440" bIns="45720" rtlCol="0" anchor="ctr"/>
          <a:lstStyle>
            <a:lvl1pPr algn="l">
              <a:defRPr sz="1200">
                <a:solidFill>
                  <a:schemeClr val="tx1"/>
                </a:solidFill>
              </a:defRPr>
            </a:lvl1pPr>
          </a:lstStyle>
          <a:p>
            <a:r>
              <a:rPr lang="da-DK" smtClean="0"/>
              <a:t>SimCorp Template</a:t>
            </a:r>
            <a:endParaRPr lang="da-DK" dirty="0"/>
          </a:p>
        </p:txBody>
      </p:sp>
      <p:pic>
        <p:nvPicPr>
          <p:cNvPr id="6" name="Picture 5"/>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212640" y="6451668"/>
            <a:ext cx="1207010" cy="268225"/>
          </a:xfrm>
          <a:prstGeom prst="rect">
            <a:avLst/>
          </a:prstGeom>
        </p:spPr>
      </p:pic>
    </p:spTree>
  </p:cSld>
  <p:clrMap bg1="lt1" tx1="dk1" bg2="lt2" tx2="dk2" accent1="accent1" accent2="accent2" accent3="accent3" accent4="accent4" accent5="accent5" accent6="accent6" hlink="hlink" folHlink="folHlink"/>
  <p:sldLayoutIdLst>
    <p:sldLayoutId id="2147483746" r:id="rId1"/>
    <p:sldLayoutId id="2147483747" r:id="rId2"/>
    <p:sldLayoutId id="2147483685" r:id="rId3"/>
    <p:sldLayoutId id="2147483691" r:id="rId4"/>
    <p:sldLayoutId id="2147483658" r:id="rId5"/>
    <p:sldLayoutId id="2147483719" r:id="rId6"/>
    <p:sldLayoutId id="2147483722" r:id="rId7"/>
    <p:sldLayoutId id="2147483716" r:id="rId8"/>
    <p:sldLayoutId id="2147483714" r:id="rId9"/>
    <p:sldLayoutId id="2147483732" r:id="rId10"/>
    <p:sldLayoutId id="2147483723" r:id="rId11"/>
    <p:sldLayoutId id="2147483730" r:id="rId12"/>
    <p:sldLayoutId id="2147483731" r:id="rId13"/>
    <p:sldLayoutId id="2147483659" r:id="rId14"/>
    <p:sldLayoutId id="2147483704" r:id="rId15"/>
    <p:sldLayoutId id="2147483733" r:id="rId16"/>
  </p:sldLayoutIdLst>
  <p:timing>
    <p:tnLst>
      <p:par>
        <p:cTn id="1" dur="indefinite" restart="never" nodeType="tmRoot"/>
      </p:par>
    </p:tnLst>
  </p:timing>
  <p:hf hdr="0" ftr="0" dt="0"/>
  <p:txStyles>
    <p:titleStyle>
      <a:lvl1pPr algn="l" defTabSz="1219170" rtl="0" eaLnBrk="1" latinLnBrk="0" hangingPunct="1">
        <a:lnSpc>
          <a:spcPct val="90000"/>
        </a:lnSpc>
        <a:spcBef>
          <a:spcPct val="0"/>
        </a:spcBef>
        <a:buNone/>
        <a:defRPr sz="3600" b="1" kern="1200">
          <a:solidFill>
            <a:schemeClr val="tx1"/>
          </a:solidFill>
          <a:latin typeface="Georgia" pitchFamily="18" charset="0"/>
          <a:ea typeface="+mj-ea"/>
          <a:cs typeface="+mj-cs"/>
        </a:defRPr>
      </a:lvl1pPr>
    </p:titleStyle>
    <p:bodyStyle>
      <a:lvl1pPr marL="174625" indent="-174625" algn="l" defTabSz="1219170" rtl="0" eaLnBrk="1" latinLnBrk="0" hangingPunct="1">
        <a:lnSpc>
          <a:spcPct val="90000"/>
        </a:lnSpc>
        <a:spcBef>
          <a:spcPts val="600"/>
        </a:spcBef>
        <a:spcAft>
          <a:spcPts val="600"/>
        </a:spcAft>
        <a:buFont typeface="Arial" pitchFamily="34" charset="0"/>
        <a:buChar char="•"/>
        <a:defRPr sz="2000" b="0" kern="1200">
          <a:solidFill>
            <a:schemeClr val="tx1"/>
          </a:solidFill>
          <a:latin typeface="+mn-lt"/>
          <a:ea typeface="+mn-ea"/>
          <a:cs typeface="+mn-cs"/>
        </a:defRPr>
      </a:lvl1pPr>
      <a:lvl2pPr marL="360363" indent="-185738" algn="l" defTabSz="1219170" rtl="0" eaLnBrk="1" latinLnBrk="0" hangingPunct="1">
        <a:lnSpc>
          <a:spcPct val="90000"/>
        </a:lnSpc>
        <a:spcBef>
          <a:spcPts val="600"/>
        </a:spcBef>
        <a:spcAft>
          <a:spcPts val="600"/>
        </a:spcAft>
        <a:buFont typeface="Arial" pitchFamily="34" charset="0"/>
        <a:buChar char="•"/>
        <a:defRPr sz="1800" b="0" kern="1200">
          <a:solidFill>
            <a:schemeClr val="tx1"/>
          </a:solidFill>
          <a:latin typeface="+mn-lt"/>
          <a:ea typeface="+mn-ea"/>
          <a:cs typeface="+mn-cs"/>
        </a:defRPr>
      </a:lvl2pPr>
      <a:lvl3pPr marL="534988" indent="-174625" algn="l" defTabSz="1219170" rtl="0" eaLnBrk="1" latinLnBrk="0" hangingPunct="1">
        <a:lnSpc>
          <a:spcPct val="90000"/>
        </a:lnSpc>
        <a:spcBef>
          <a:spcPts val="600"/>
        </a:spcBef>
        <a:spcAft>
          <a:spcPts val="600"/>
        </a:spcAft>
        <a:buFont typeface="Arial" pitchFamily="34" charset="0"/>
        <a:buChar char="•"/>
        <a:defRPr sz="1600" b="0" kern="1200">
          <a:solidFill>
            <a:schemeClr val="tx1"/>
          </a:solidFill>
          <a:latin typeface="+mn-lt"/>
          <a:ea typeface="+mn-ea"/>
          <a:cs typeface="+mn-cs"/>
        </a:defRPr>
      </a:lvl3pPr>
      <a:lvl4pPr marL="719138" indent="-184150" algn="l" defTabSz="1219170" rtl="0" eaLnBrk="1" latinLnBrk="0" hangingPunct="1">
        <a:lnSpc>
          <a:spcPct val="90000"/>
        </a:lnSpc>
        <a:spcBef>
          <a:spcPts val="600"/>
        </a:spcBef>
        <a:spcAft>
          <a:spcPts val="600"/>
        </a:spcAft>
        <a:buFont typeface="Arial" pitchFamily="34" charset="0"/>
        <a:buChar char="•"/>
        <a:defRPr sz="1400" b="0" kern="1200">
          <a:solidFill>
            <a:schemeClr val="tx1"/>
          </a:solidFill>
          <a:latin typeface="+mn-lt"/>
          <a:ea typeface="+mn-ea"/>
          <a:cs typeface="+mn-cs"/>
        </a:defRPr>
      </a:lvl4pPr>
      <a:lvl5pPr marL="893763" indent="-174625" algn="l" defTabSz="1219170" rtl="0" eaLnBrk="1" latinLnBrk="0" hangingPunct="1">
        <a:lnSpc>
          <a:spcPct val="90000"/>
        </a:lnSpc>
        <a:spcBef>
          <a:spcPts val="600"/>
        </a:spcBef>
        <a:spcAft>
          <a:spcPts val="600"/>
        </a:spcAft>
        <a:buFont typeface="Arial" pitchFamily="34" charset="0"/>
        <a:buChar char="•"/>
        <a:defRPr sz="1200" b="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442" userDrawn="1">
          <p15:clr>
            <a:srgbClr val="F26B43"/>
          </p15:clr>
        </p15:guide>
        <p15:guide id="2" orient="horz" pos="421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a-DK" dirty="0" err="1" smtClean="0"/>
              <a:t>External</a:t>
            </a:r>
            <a:r>
              <a:rPr lang="da-DK" dirty="0" smtClean="0"/>
              <a:t> Workspaces in </a:t>
            </a:r>
            <a:r>
              <a:rPr lang="da-DK" dirty="0" err="1" smtClean="0"/>
              <a:t>SimCorp</a:t>
            </a:r>
            <a:endParaRPr lang="da-DK" dirty="0"/>
          </a:p>
        </p:txBody>
      </p:sp>
      <p:sp>
        <p:nvSpPr>
          <p:cNvPr id="3" name="Subtitle 2"/>
          <p:cNvSpPr>
            <a:spLocks noGrp="1"/>
          </p:cNvSpPr>
          <p:nvPr>
            <p:ph type="subTitle" idx="1"/>
          </p:nvPr>
        </p:nvSpPr>
        <p:spPr>
          <a:xfrm>
            <a:off x="2998213" y="2451798"/>
            <a:ext cx="6728400" cy="2473200"/>
          </a:xfrm>
        </p:spPr>
        <p:txBody>
          <a:bodyPr/>
          <a:lstStyle/>
          <a:p>
            <a:r>
              <a:rPr lang="da-DK" dirty="0" smtClean="0"/>
              <a:t>A short </a:t>
            </a:r>
            <a:r>
              <a:rPr lang="en-GB" dirty="0" smtClean="0"/>
              <a:t>presentation</a:t>
            </a:r>
            <a:r>
              <a:rPr lang="da-DK" dirty="0" smtClean="0"/>
              <a:t> of</a:t>
            </a:r>
            <a:r>
              <a:rPr lang="en-GB" dirty="0" smtClean="0"/>
              <a:t> our experience with using External Workspaces</a:t>
            </a:r>
            <a:endParaRPr lang="da-DK" dirty="0"/>
          </a:p>
        </p:txBody>
      </p:sp>
      <p:sp>
        <p:nvSpPr>
          <p:cNvPr id="4" name="Text Placeholder 3"/>
          <p:cNvSpPr>
            <a:spLocks noGrp="1"/>
          </p:cNvSpPr>
          <p:nvPr>
            <p:ph type="body" sz="quarter" idx="13"/>
          </p:nvPr>
        </p:nvSpPr>
        <p:spPr/>
        <p:txBody>
          <a:bodyPr/>
          <a:lstStyle/>
          <a:p>
            <a:endParaRPr lang="da-DK" dirty="0" smtClean="0"/>
          </a:p>
          <a:p>
            <a:endParaRPr lang="da-DK" dirty="0"/>
          </a:p>
          <a:p>
            <a:endParaRPr lang="da-DK" dirty="0" smtClean="0"/>
          </a:p>
          <a:p>
            <a:endParaRPr lang="da-DK" dirty="0"/>
          </a:p>
          <a:p>
            <a:endParaRPr lang="da-DK" dirty="0" smtClean="0"/>
          </a:p>
          <a:p>
            <a:endParaRPr lang="da-DK" dirty="0"/>
          </a:p>
          <a:p>
            <a:endParaRPr lang="da-DK" dirty="0" smtClean="0"/>
          </a:p>
          <a:p>
            <a:r>
              <a:rPr lang="da-DK" dirty="0" err="1" smtClean="0"/>
              <a:t>Dyalog</a:t>
            </a:r>
            <a:r>
              <a:rPr lang="da-DK" dirty="0" smtClean="0"/>
              <a:t> </a:t>
            </a:r>
            <a:r>
              <a:rPr lang="da-DK" strike="sngStrike" dirty="0" err="1" smtClean="0"/>
              <a:t>Conf</a:t>
            </a:r>
            <a:r>
              <a:rPr lang="da-DK" dirty="0" err="1" smtClean="0"/>
              <a:t>usermeeting</a:t>
            </a:r>
            <a:r>
              <a:rPr lang="da-DK" dirty="0" smtClean="0"/>
              <a:t>, </a:t>
            </a:r>
            <a:r>
              <a:rPr lang="da-DK" dirty="0" err="1" smtClean="0"/>
              <a:t>Sicily</a:t>
            </a:r>
            <a:r>
              <a:rPr lang="da-DK" dirty="0" smtClean="0"/>
              <a:t> 2015, Stig Nielsen, </a:t>
            </a:r>
            <a:r>
              <a:rPr lang="da-DK" dirty="0" err="1" smtClean="0"/>
              <a:t>SimCorp</a:t>
            </a:r>
            <a:endParaRPr lang="da-DK" dirty="0"/>
          </a:p>
        </p:txBody>
      </p:sp>
    </p:spTree>
    <p:extLst>
      <p:ext uri="{BB962C8B-B14F-4D97-AF65-F5344CB8AC3E}">
        <p14:creationId xmlns:p14="http://schemas.microsoft.com/office/powerpoint/2010/main" val="2354692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149320" y="314325"/>
            <a:ext cx="7587425" cy="7407275"/>
            <a:chOff x="2096533" y="644525"/>
            <a:chExt cx="7587425" cy="7407275"/>
          </a:xfrm>
        </p:grpSpPr>
        <p:sp>
          <p:nvSpPr>
            <p:cNvPr id="27" name="Oval 26"/>
            <p:cNvSpPr/>
            <p:nvPr/>
          </p:nvSpPr>
          <p:spPr>
            <a:xfrm>
              <a:off x="2096533" y="695325"/>
              <a:ext cx="4178300" cy="4254500"/>
            </a:xfrm>
            <a:prstGeom prst="ellipse">
              <a:avLst/>
            </a:prstGeom>
            <a:solidFill>
              <a:schemeClr val="accent6">
                <a:lumMod val="20000"/>
                <a:lumOff val="80000"/>
              </a:schemeClr>
            </a:solidFill>
            <a:ln/>
          </p:spPr>
          <p:style>
            <a:lnRef idx="2">
              <a:schemeClr val="dk1"/>
            </a:lnRef>
            <a:fillRef idx="1">
              <a:schemeClr val="lt1"/>
            </a:fillRef>
            <a:effectRef idx="0">
              <a:schemeClr val="dk1"/>
            </a:effectRef>
            <a:fontRef idx="minor">
              <a:schemeClr val="dk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29" name="Oval 28"/>
            <p:cNvSpPr/>
            <p:nvPr/>
          </p:nvSpPr>
          <p:spPr>
            <a:xfrm>
              <a:off x="5505658" y="644525"/>
              <a:ext cx="4178300" cy="4254500"/>
            </a:xfrm>
            <a:prstGeom prst="ellipse">
              <a:avLst/>
            </a:prstGeom>
            <a:solidFill>
              <a:schemeClr val="accent6">
                <a:lumMod val="20000"/>
                <a:lumOff val="80000"/>
              </a:schemeClr>
            </a:solidFill>
            <a:ln/>
          </p:spPr>
          <p:style>
            <a:lnRef idx="2">
              <a:schemeClr val="dk1"/>
            </a:lnRef>
            <a:fillRef idx="1">
              <a:schemeClr val="lt1"/>
            </a:fillRef>
            <a:effectRef idx="0">
              <a:schemeClr val="dk1"/>
            </a:effectRef>
            <a:fontRef idx="minor">
              <a:schemeClr val="dk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31" name="Oval 30"/>
            <p:cNvSpPr/>
            <p:nvPr/>
          </p:nvSpPr>
          <p:spPr>
            <a:xfrm>
              <a:off x="3631683" y="3797300"/>
              <a:ext cx="4178300" cy="4254500"/>
            </a:xfrm>
            <a:prstGeom prst="ellipse">
              <a:avLst/>
            </a:prstGeom>
            <a:solidFill>
              <a:schemeClr val="accent6">
                <a:lumMod val="20000"/>
                <a:lumOff val="80000"/>
              </a:schemeClr>
            </a:solidFill>
            <a:ln/>
          </p:spPr>
          <p:style>
            <a:lnRef idx="2">
              <a:schemeClr val="dk1"/>
            </a:lnRef>
            <a:fillRef idx="1">
              <a:schemeClr val="lt1"/>
            </a:fillRef>
            <a:effectRef idx="0">
              <a:schemeClr val="dk1"/>
            </a:effectRef>
            <a:fontRef idx="minor">
              <a:schemeClr val="dk1"/>
            </a:fontRef>
          </p:style>
          <p:txBody>
            <a:bodyPr lIns="108000" tIns="108000" rIns="108000" bIns="108000" rtlCol="0" anchor="ctr"/>
            <a:lstStyle/>
            <a:p>
              <a:pPr algn="ctr">
                <a:lnSpc>
                  <a:spcPts val="1900"/>
                </a:lnSpc>
              </a:pPr>
              <a:endParaRPr lang="en-GB" sz="1600" dirty="0" smtClean="0">
                <a:solidFill>
                  <a:schemeClr val="bg1"/>
                </a:solidFill>
              </a:endParaRPr>
            </a:p>
          </p:txBody>
        </p:sp>
      </p:grpSp>
      <p:sp>
        <p:nvSpPr>
          <p:cNvPr id="3" name="Title 2"/>
          <p:cNvSpPr>
            <a:spLocks noGrp="1"/>
          </p:cNvSpPr>
          <p:nvPr>
            <p:ph type="title"/>
          </p:nvPr>
        </p:nvSpPr>
        <p:spPr/>
        <p:txBody>
          <a:bodyPr/>
          <a:lstStyle/>
          <a:p>
            <a:r>
              <a:rPr lang="en-US" dirty="0" smtClean="0"/>
              <a:t>What we actually need it for!</a:t>
            </a:r>
            <a:endParaRPr lang="en-US" dirty="0"/>
          </a:p>
        </p:txBody>
      </p:sp>
      <p:sp>
        <p:nvSpPr>
          <p:cNvPr id="4" name="Slide Number Placeholder 3"/>
          <p:cNvSpPr>
            <a:spLocks noGrp="1"/>
          </p:cNvSpPr>
          <p:nvPr>
            <p:ph type="sldNum" sz="quarter" idx="13"/>
          </p:nvPr>
        </p:nvSpPr>
        <p:spPr/>
        <p:txBody>
          <a:bodyPr/>
          <a:lstStyle/>
          <a:p>
            <a:fld id="{E5125ACB-207D-4471-AF99-E3860601606F}" type="slidenum">
              <a:rPr lang="en-US" smtClean="0"/>
              <a:pPr/>
              <a:t>10</a:t>
            </a:fld>
            <a:endParaRPr lang="en-US" dirty="0"/>
          </a:p>
        </p:txBody>
      </p:sp>
      <p:sp>
        <p:nvSpPr>
          <p:cNvPr id="15" name="Oval 14"/>
          <p:cNvSpPr/>
          <p:nvPr/>
        </p:nvSpPr>
        <p:spPr>
          <a:xfrm>
            <a:off x="3607833" y="1708150"/>
            <a:ext cx="4178300" cy="4254500"/>
          </a:xfrm>
          <a:prstGeom prst="ellipse">
            <a:avLst/>
          </a:prstGeom>
          <a:solidFill>
            <a:schemeClr val="accent6">
              <a:lumMod val="20000"/>
              <a:lumOff val="80000"/>
            </a:schemeClr>
          </a:solidFill>
          <a:ln/>
        </p:spPr>
        <p:style>
          <a:lnRef idx="2">
            <a:schemeClr val="dk1"/>
          </a:lnRef>
          <a:fillRef idx="1">
            <a:schemeClr val="lt1"/>
          </a:fillRef>
          <a:effectRef idx="0">
            <a:schemeClr val="dk1"/>
          </a:effectRef>
          <a:fontRef idx="minor">
            <a:schemeClr val="dk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6" name="TextBox 15"/>
          <p:cNvSpPr txBox="1"/>
          <p:nvPr/>
        </p:nvSpPr>
        <p:spPr>
          <a:xfrm>
            <a:off x="4763533" y="3613267"/>
            <a:ext cx="2146300" cy="66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dirty="0" err="1" smtClean="0">
                <a:solidFill>
                  <a:schemeClr val="tx1"/>
                </a:solidFill>
              </a:rPr>
              <a:t>SimCorp</a:t>
            </a:r>
            <a:r>
              <a:rPr lang="da-DK" dirty="0" smtClean="0">
                <a:solidFill>
                  <a:schemeClr val="tx1"/>
                </a:solidFill>
              </a:rPr>
              <a:t> APL WS</a:t>
            </a:r>
            <a:endParaRPr lang="en-GB" dirty="0" smtClean="0">
              <a:solidFill>
                <a:schemeClr val="tx1"/>
              </a:solidFill>
            </a:endParaRPr>
          </a:p>
        </p:txBody>
      </p:sp>
      <p:grpSp>
        <p:nvGrpSpPr>
          <p:cNvPr id="6" name="Group 5"/>
          <p:cNvGrpSpPr/>
          <p:nvPr/>
        </p:nvGrpSpPr>
        <p:grpSpPr>
          <a:xfrm>
            <a:off x="8063495" y="3035300"/>
            <a:ext cx="4402581" cy="2927350"/>
            <a:chOff x="8063495" y="3035300"/>
            <a:chExt cx="4402581" cy="2927350"/>
          </a:xfrm>
        </p:grpSpPr>
        <p:sp>
          <p:nvSpPr>
            <p:cNvPr id="26" name="TextBox 25"/>
            <p:cNvSpPr txBox="1"/>
            <p:nvPr/>
          </p:nvSpPr>
          <p:spPr>
            <a:xfrm>
              <a:off x="10133106" y="4017963"/>
              <a:ext cx="21336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dirty="0" smtClean="0">
                  <a:solidFill>
                    <a:schemeClr val="tx1"/>
                  </a:solidFill>
                </a:rPr>
                <a:t>”</a:t>
              </a:r>
              <a:r>
                <a:rPr lang="da-DK" dirty="0" err="1" smtClean="0">
                  <a:solidFill>
                    <a:schemeClr val="tx1"/>
                  </a:solidFill>
                </a:rPr>
                <a:t>Isolates</a:t>
              </a:r>
              <a:r>
                <a:rPr lang="da-DK" dirty="0" smtClean="0">
                  <a:solidFill>
                    <a:schemeClr val="tx1"/>
                  </a:solidFill>
                </a:rPr>
                <a:t>”</a:t>
              </a:r>
              <a:endParaRPr lang="en-GB" dirty="0" smtClean="0">
                <a:solidFill>
                  <a:schemeClr val="tx1"/>
                </a:solidFill>
              </a:endParaRPr>
            </a:p>
          </p:txBody>
        </p:sp>
        <p:cxnSp>
          <p:nvCxnSpPr>
            <p:cNvPr id="28" name="Straight Arrow Connector 27"/>
            <p:cNvCxnSpPr/>
            <p:nvPr/>
          </p:nvCxnSpPr>
          <p:spPr>
            <a:xfrm flipH="1" flipV="1">
              <a:off x="9736745" y="3035300"/>
              <a:ext cx="396361" cy="1138238"/>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8063495" y="4395788"/>
              <a:ext cx="2069612" cy="1566862"/>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0152508" y="4395788"/>
              <a:ext cx="2313568" cy="5619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dirty="0" err="1" smtClean="0">
                  <a:solidFill>
                    <a:schemeClr val="tx1"/>
                  </a:solidFill>
                </a:rPr>
                <a:t>SimCorp</a:t>
              </a:r>
              <a:r>
                <a:rPr lang="da-DK" dirty="0" smtClean="0">
                  <a:solidFill>
                    <a:schemeClr val="tx1"/>
                  </a:solidFill>
                </a:rPr>
                <a:t> version</a:t>
              </a:r>
              <a:endParaRPr lang="en-GB" dirty="0" smtClean="0">
                <a:solidFill>
                  <a:schemeClr val="tx1"/>
                </a:solidFill>
              </a:endParaRPr>
            </a:p>
          </p:txBody>
        </p:sp>
      </p:grpSp>
    </p:spTree>
    <p:extLst>
      <p:ext uri="{BB962C8B-B14F-4D97-AF65-F5344CB8AC3E}">
        <p14:creationId xmlns:p14="http://schemas.microsoft.com/office/powerpoint/2010/main" val="129147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sz="2800" dirty="0" smtClean="0"/>
              <a:t>1. load with External Workspace (EW) main WS only is </a:t>
            </a:r>
            <a:r>
              <a:rPr lang="en-US" sz="2800" dirty="0" err="1" smtClean="0"/>
              <a:t>appr</a:t>
            </a:r>
            <a:r>
              <a:rPr lang="en-US" sz="2800" dirty="0" smtClean="0"/>
              <a:t>. 16% faster</a:t>
            </a:r>
          </a:p>
          <a:p>
            <a:r>
              <a:rPr lang="en-US" sz="2800" dirty="0" smtClean="0"/>
              <a:t>1. load with EW containing all functions is </a:t>
            </a:r>
            <a:r>
              <a:rPr lang="en-US" sz="2800" dirty="0" err="1" smtClean="0"/>
              <a:t>appr</a:t>
            </a:r>
            <a:r>
              <a:rPr lang="en-US" sz="2800" dirty="0" smtClean="0"/>
              <a:t>. 25% slower than loading the main WS</a:t>
            </a:r>
          </a:p>
          <a:p>
            <a:r>
              <a:rPr lang="en-US" sz="2800" dirty="0"/>
              <a:t>2. load with EW (containing </a:t>
            </a:r>
            <a:r>
              <a:rPr lang="en-US" sz="2800" dirty="0" smtClean="0"/>
              <a:t>main only) </a:t>
            </a:r>
            <a:r>
              <a:rPr lang="en-US" sz="2800" dirty="0"/>
              <a:t>is </a:t>
            </a:r>
            <a:r>
              <a:rPr lang="en-US" sz="2800" dirty="0" err="1" smtClean="0"/>
              <a:t>appr</a:t>
            </a:r>
            <a:r>
              <a:rPr lang="en-US" sz="2800" dirty="0" smtClean="0"/>
              <a:t>. 48% faster</a:t>
            </a:r>
          </a:p>
          <a:p>
            <a:r>
              <a:rPr lang="en-US" sz="2800" dirty="0" smtClean="0"/>
              <a:t>2. load with EW (containing all functions) is in our case 13% faster than loading the main WS only (in the old way)</a:t>
            </a:r>
          </a:p>
          <a:p>
            <a:r>
              <a:rPr lang="en-US" sz="2800" dirty="0" smtClean="0"/>
              <a:t>Workspace memory consumption reduced with 58 MB per process</a:t>
            </a:r>
          </a:p>
          <a:p>
            <a:r>
              <a:rPr lang="en-US" sz="2800" dirty="0" smtClean="0"/>
              <a:t>These 58 MB are only loaded once regardless of the number of processes on the same machine</a:t>
            </a:r>
          </a:p>
          <a:p>
            <a:pPr marL="0" indent="0">
              <a:buNone/>
            </a:pPr>
            <a:endParaRPr lang="en-US" sz="2800" dirty="0"/>
          </a:p>
        </p:txBody>
      </p:sp>
      <p:sp>
        <p:nvSpPr>
          <p:cNvPr id="4" name="Title 3"/>
          <p:cNvSpPr>
            <a:spLocks noGrp="1"/>
          </p:cNvSpPr>
          <p:nvPr>
            <p:ph type="title"/>
          </p:nvPr>
        </p:nvSpPr>
        <p:spPr/>
        <p:txBody>
          <a:bodyPr/>
          <a:lstStyle/>
          <a:p>
            <a:r>
              <a:rPr lang="da-DK" dirty="0" err="1" smtClean="0"/>
              <a:t>Some</a:t>
            </a:r>
            <a:r>
              <a:rPr lang="da-DK" dirty="0" smtClean="0"/>
              <a:t> </a:t>
            </a:r>
            <a:r>
              <a:rPr lang="da-DK" dirty="0" err="1" smtClean="0"/>
              <a:t>figures</a:t>
            </a:r>
            <a:endParaRPr lang="da-DK" dirty="0"/>
          </a:p>
        </p:txBody>
      </p:sp>
      <p:sp>
        <p:nvSpPr>
          <p:cNvPr id="3" name="Slide Number Placeholder 2"/>
          <p:cNvSpPr>
            <a:spLocks noGrp="1"/>
          </p:cNvSpPr>
          <p:nvPr>
            <p:ph type="sldNum" sz="quarter" idx="13"/>
          </p:nvPr>
        </p:nvSpPr>
        <p:spPr/>
        <p:txBody>
          <a:bodyPr/>
          <a:lstStyle/>
          <a:p>
            <a:fld id="{E5125ACB-207D-4471-AF99-E3860601606F}" type="slidenum">
              <a:rPr lang="en-US" smtClean="0"/>
              <a:pPr/>
              <a:t>11</a:t>
            </a:fld>
            <a:endParaRPr lang="en-US" dirty="0"/>
          </a:p>
        </p:txBody>
      </p:sp>
    </p:spTree>
    <p:extLst>
      <p:ext uri="{BB962C8B-B14F-4D97-AF65-F5344CB8AC3E}">
        <p14:creationId xmlns:p14="http://schemas.microsoft.com/office/powerpoint/2010/main" val="32321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sz="2800" dirty="0" smtClean="0"/>
              <a:t>No more VALUE ERROR’s due to missing functions in WS!</a:t>
            </a:r>
          </a:p>
          <a:p>
            <a:r>
              <a:rPr lang="en-US" sz="2800" dirty="0" smtClean="0"/>
              <a:t>Smaller memory footprint with multiple processes</a:t>
            </a:r>
          </a:p>
          <a:p>
            <a:r>
              <a:rPr lang="en-US" sz="2800" dirty="0" smtClean="0"/>
              <a:t>Faster load when many processes on same machine (e.g. Citrix)</a:t>
            </a:r>
          </a:p>
          <a:p>
            <a:r>
              <a:rPr lang="en-US" sz="2800" dirty="0" smtClean="0"/>
              <a:t>Smaller MAXWS</a:t>
            </a:r>
          </a:p>
          <a:p>
            <a:r>
              <a:rPr lang="en-US" sz="2800" dirty="0" smtClean="0"/>
              <a:t>Only functions that are used are </a:t>
            </a:r>
            <a:r>
              <a:rPr lang="en-US" sz="2800" dirty="0" smtClean="0"/>
              <a:t>loaded</a:t>
            </a:r>
          </a:p>
          <a:p>
            <a:endParaRPr lang="en-US" sz="2800" dirty="0"/>
          </a:p>
          <a:p>
            <a:r>
              <a:rPr lang="en-US" sz="2800" smtClean="0"/>
              <a:t>THE END!</a:t>
            </a:r>
            <a:endParaRPr lang="en-US" sz="2800" dirty="0" smtClean="0"/>
          </a:p>
          <a:p>
            <a:endParaRPr lang="da-DK" sz="2800" dirty="0" smtClean="0"/>
          </a:p>
          <a:p>
            <a:endParaRPr lang="da-DK" sz="2800" dirty="0"/>
          </a:p>
        </p:txBody>
      </p:sp>
      <p:sp>
        <p:nvSpPr>
          <p:cNvPr id="4" name="Title 3"/>
          <p:cNvSpPr>
            <a:spLocks noGrp="1"/>
          </p:cNvSpPr>
          <p:nvPr>
            <p:ph type="title"/>
          </p:nvPr>
        </p:nvSpPr>
        <p:spPr/>
        <p:txBody>
          <a:bodyPr/>
          <a:lstStyle/>
          <a:p>
            <a:r>
              <a:rPr lang="da-DK" dirty="0" err="1" smtClean="0"/>
              <a:t>Benefits</a:t>
            </a:r>
            <a:endParaRPr lang="da-DK" dirty="0"/>
          </a:p>
        </p:txBody>
      </p:sp>
      <p:sp>
        <p:nvSpPr>
          <p:cNvPr id="3" name="Slide Number Placeholder 2"/>
          <p:cNvSpPr>
            <a:spLocks noGrp="1"/>
          </p:cNvSpPr>
          <p:nvPr>
            <p:ph type="sldNum" sz="quarter" idx="13"/>
          </p:nvPr>
        </p:nvSpPr>
        <p:spPr/>
        <p:txBody>
          <a:bodyPr/>
          <a:lstStyle/>
          <a:p>
            <a:fld id="{E5125ACB-207D-4471-AF99-E3860601606F}" type="slidenum">
              <a:rPr lang="en-US" smtClean="0"/>
              <a:pPr/>
              <a:t>12</a:t>
            </a:fld>
            <a:endParaRPr lang="en-US" dirty="0"/>
          </a:p>
        </p:txBody>
      </p:sp>
    </p:spTree>
    <p:extLst>
      <p:ext uri="{BB962C8B-B14F-4D97-AF65-F5344CB8AC3E}">
        <p14:creationId xmlns:p14="http://schemas.microsoft.com/office/powerpoint/2010/main" val="2746415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114" y="387322"/>
            <a:ext cx="11040022" cy="768351"/>
          </a:xfrm>
        </p:spPr>
        <p:txBody>
          <a:bodyPr/>
          <a:lstStyle/>
          <a:p>
            <a:r>
              <a:rPr lang="en-GB" dirty="0" smtClean="0"/>
              <a:t>A bit about </a:t>
            </a:r>
            <a:r>
              <a:rPr lang="en-GB" dirty="0" err="1" smtClean="0"/>
              <a:t>SimCorp</a:t>
            </a:r>
            <a:r>
              <a:rPr lang="en-GB" dirty="0" smtClean="0"/>
              <a:t> and </a:t>
            </a:r>
            <a:r>
              <a:rPr lang="en-GB" dirty="0" err="1" smtClean="0"/>
              <a:t>SimCorp</a:t>
            </a:r>
            <a:r>
              <a:rPr lang="en-GB" dirty="0" smtClean="0"/>
              <a:t> Dimension</a:t>
            </a:r>
            <a:endParaRPr lang="en-GB" dirty="0"/>
          </a:p>
        </p:txBody>
      </p:sp>
      <p:sp>
        <p:nvSpPr>
          <p:cNvPr id="3" name="Content Placeholder 2"/>
          <p:cNvSpPr>
            <a:spLocks noGrp="1"/>
          </p:cNvSpPr>
          <p:nvPr>
            <p:ph idx="4294967295"/>
          </p:nvPr>
        </p:nvSpPr>
        <p:spPr>
          <a:xfrm>
            <a:off x="1086654" y="1529001"/>
            <a:ext cx="9072563" cy="4681537"/>
          </a:xfrm>
          <a:prstGeom prst="rect">
            <a:avLst/>
          </a:prstGeom>
        </p:spPr>
        <p:txBody>
          <a:bodyPr/>
          <a:lstStyle/>
          <a:p>
            <a:r>
              <a:rPr lang="en-GB" dirty="0" err="1" smtClean="0"/>
              <a:t>SimCorp</a:t>
            </a:r>
            <a:r>
              <a:rPr lang="en-GB" dirty="0" smtClean="0"/>
              <a:t> is a Danish company founded in 1971</a:t>
            </a:r>
          </a:p>
          <a:p>
            <a:r>
              <a:rPr lang="en-GB" dirty="0" smtClean="0"/>
              <a:t>Subsidiaries in Australia, Austria, Belgium, Canada, </a:t>
            </a:r>
            <a:r>
              <a:rPr lang="en-GB" b="1" dirty="0" smtClean="0"/>
              <a:t>Denmark</a:t>
            </a:r>
            <a:r>
              <a:rPr lang="en-GB" dirty="0" smtClean="0"/>
              <a:t>, Finland, France, </a:t>
            </a:r>
            <a:r>
              <a:rPr lang="en-GB" b="1" dirty="0" smtClean="0"/>
              <a:t>Germany</a:t>
            </a:r>
            <a:r>
              <a:rPr lang="en-GB" dirty="0" smtClean="0"/>
              <a:t>, Hong Kong, Luxembourg, Netherlands, Norway, Singapore, Sweden, Switzerland, </a:t>
            </a:r>
            <a:r>
              <a:rPr lang="en-GB" b="1" dirty="0" smtClean="0"/>
              <a:t>Ukraine</a:t>
            </a:r>
            <a:r>
              <a:rPr lang="en-GB" dirty="0" smtClean="0"/>
              <a:t>, United Arab Emirates, </a:t>
            </a:r>
            <a:r>
              <a:rPr lang="en-GB" b="1" dirty="0" smtClean="0"/>
              <a:t>United Kingdom</a:t>
            </a:r>
            <a:r>
              <a:rPr lang="en-GB" dirty="0" smtClean="0"/>
              <a:t> and USA</a:t>
            </a:r>
          </a:p>
          <a:p>
            <a:r>
              <a:rPr lang="en-GB" dirty="0" err="1" smtClean="0"/>
              <a:t>SimCorp</a:t>
            </a:r>
            <a:r>
              <a:rPr lang="en-GB" dirty="0" smtClean="0"/>
              <a:t> Dimension is an investment/asset management system, covering all aspects of back, middle and front office tasks on one single database.</a:t>
            </a:r>
          </a:p>
          <a:p>
            <a:r>
              <a:rPr lang="en-GB" dirty="0" err="1" smtClean="0"/>
              <a:t>SimCorp</a:t>
            </a:r>
            <a:r>
              <a:rPr lang="en-GB" dirty="0" smtClean="0"/>
              <a:t> has 1241 employees worldwide</a:t>
            </a:r>
          </a:p>
          <a:p>
            <a:r>
              <a:rPr lang="en-GB" dirty="0" err="1" smtClean="0"/>
              <a:t>SimCorp</a:t>
            </a:r>
            <a:r>
              <a:rPr lang="en-GB" dirty="0" smtClean="0"/>
              <a:t> Dimension is mainly developed in APL, partly in C#</a:t>
            </a:r>
          </a:p>
          <a:p>
            <a:r>
              <a:rPr lang="en-GB" dirty="0" smtClean="0"/>
              <a:t>300 developers (200 APL and 100 C#?)</a:t>
            </a:r>
          </a:p>
          <a:p>
            <a:r>
              <a:rPr lang="en-GB" dirty="0" smtClean="0"/>
              <a:t>73000+ functions with 1,66 mill lines of APL code (excl. comments and blank lines!)</a:t>
            </a:r>
          </a:p>
        </p:txBody>
      </p:sp>
      <p:sp>
        <p:nvSpPr>
          <p:cNvPr id="4" name="Slide Number Placeholder 3"/>
          <p:cNvSpPr>
            <a:spLocks noGrp="1"/>
          </p:cNvSpPr>
          <p:nvPr>
            <p:ph type="sldNum" sz="quarter" idx="11"/>
          </p:nvPr>
        </p:nvSpPr>
        <p:spPr/>
        <p:txBody>
          <a:bodyPr/>
          <a:lstStyle/>
          <a:p>
            <a:fld id="{FE6C9E00-EF2E-4DDB-AE4E-8E9652E0EC69}" type="slidenum">
              <a:rPr lang="en-GB" smtClean="0"/>
              <a:pPr/>
              <a:t>2</a:t>
            </a:fld>
            <a:r>
              <a:rPr lang="en-GB" smtClean="0"/>
              <a:t> </a:t>
            </a:r>
            <a:endParaRPr lang="en-GB"/>
          </a:p>
        </p:txBody>
      </p:sp>
    </p:spTree>
    <p:extLst>
      <p:ext uri="{BB962C8B-B14F-4D97-AF65-F5344CB8AC3E}">
        <p14:creationId xmlns:p14="http://schemas.microsoft.com/office/powerpoint/2010/main" val="4020632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a-DK" dirty="0" smtClean="0"/>
              <a:t>A </a:t>
            </a:r>
            <a:r>
              <a:rPr lang="da-DK" dirty="0" err="1" smtClean="0"/>
              <a:t>typical</a:t>
            </a:r>
            <a:r>
              <a:rPr lang="da-DK" dirty="0" smtClean="0"/>
              <a:t> </a:t>
            </a:r>
            <a:r>
              <a:rPr lang="da-DK" dirty="0" err="1" smtClean="0"/>
              <a:t>setup</a:t>
            </a:r>
            <a:endParaRPr lang="en-GB" dirty="0"/>
          </a:p>
        </p:txBody>
      </p:sp>
      <p:sp>
        <p:nvSpPr>
          <p:cNvPr id="4" name="Slide Number Placeholder 3"/>
          <p:cNvSpPr>
            <a:spLocks noGrp="1"/>
          </p:cNvSpPr>
          <p:nvPr>
            <p:ph type="sldNum" sz="quarter" idx="13"/>
          </p:nvPr>
        </p:nvSpPr>
        <p:spPr/>
        <p:txBody>
          <a:bodyPr/>
          <a:lstStyle/>
          <a:p>
            <a:fld id="{E5125ACB-207D-4471-AF99-E3860601606F}" type="slidenum">
              <a:rPr lang="en-US" smtClean="0"/>
              <a:pPr/>
              <a:t>3</a:t>
            </a:fld>
            <a:endParaRPr lang="en-US" dirty="0"/>
          </a:p>
        </p:txBody>
      </p:sp>
      <p:grpSp>
        <p:nvGrpSpPr>
          <p:cNvPr id="9" name="Group 8"/>
          <p:cNvGrpSpPr/>
          <p:nvPr/>
        </p:nvGrpSpPr>
        <p:grpSpPr>
          <a:xfrm>
            <a:off x="4284874" y="1498602"/>
            <a:ext cx="2072206" cy="2355048"/>
            <a:chOff x="4305077" y="1217248"/>
            <a:chExt cx="2072206" cy="2355048"/>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5077" y="1629828"/>
              <a:ext cx="1942468" cy="1942468"/>
            </a:xfrm>
            <a:prstGeom prst="rect">
              <a:avLst/>
            </a:prstGeom>
          </p:spPr>
        </p:pic>
        <p:sp>
          <p:nvSpPr>
            <p:cNvPr id="8" name="TextBox 7"/>
            <p:cNvSpPr txBox="1"/>
            <p:nvPr/>
          </p:nvSpPr>
          <p:spPr>
            <a:xfrm>
              <a:off x="4608773" y="1217248"/>
              <a:ext cx="1768510" cy="4904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600" b="1" dirty="0" err="1" smtClean="0">
                  <a:solidFill>
                    <a:schemeClr val="tx1"/>
                  </a:solidFill>
                </a:rPr>
                <a:t>SimCorp</a:t>
              </a:r>
              <a:r>
                <a:rPr lang="da-DK" sz="1600" b="1" dirty="0" smtClean="0">
                  <a:solidFill>
                    <a:schemeClr val="tx1"/>
                  </a:solidFill>
                </a:rPr>
                <a:t> Dimension file and DB server</a:t>
              </a:r>
              <a:endParaRPr lang="en-GB" sz="1600" b="1" dirty="0" smtClean="0">
                <a:solidFill>
                  <a:schemeClr val="tx1"/>
                </a:solidFill>
              </a:endParaRPr>
            </a:p>
          </p:txBody>
        </p:sp>
      </p:grpSp>
      <p:grpSp>
        <p:nvGrpSpPr>
          <p:cNvPr id="12" name="Group 11"/>
          <p:cNvGrpSpPr/>
          <p:nvPr/>
        </p:nvGrpSpPr>
        <p:grpSpPr>
          <a:xfrm>
            <a:off x="1252052" y="2601062"/>
            <a:ext cx="2438400" cy="1219200"/>
            <a:chOff x="1252052" y="2601062"/>
            <a:chExt cx="2438400" cy="121920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2052" y="2601062"/>
              <a:ext cx="1219200" cy="12192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1652" y="2601062"/>
              <a:ext cx="1219200" cy="1219200"/>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1252" y="2601062"/>
              <a:ext cx="1219200" cy="1219200"/>
            </a:xfrm>
            <a:prstGeom prst="rect">
              <a:avLst/>
            </a:prstGeom>
          </p:spPr>
        </p:pic>
      </p:grpSp>
      <p:grpSp>
        <p:nvGrpSpPr>
          <p:cNvPr id="13" name="Group 12"/>
          <p:cNvGrpSpPr/>
          <p:nvPr/>
        </p:nvGrpSpPr>
        <p:grpSpPr>
          <a:xfrm>
            <a:off x="6821764" y="2601062"/>
            <a:ext cx="2438400" cy="1219200"/>
            <a:chOff x="1252052" y="2601062"/>
            <a:chExt cx="2438400" cy="1219200"/>
          </a:xfrm>
        </p:grpSpPr>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2052" y="2601062"/>
              <a:ext cx="1219200" cy="1219200"/>
            </a:xfrm>
            <a:prstGeom prst="rect">
              <a:avLst/>
            </a:prstGeom>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1652" y="2601062"/>
              <a:ext cx="1219200" cy="1219200"/>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1252" y="2601062"/>
              <a:ext cx="1219200" cy="1219200"/>
            </a:xfrm>
            <a:prstGeom prst="rect">
              <a:avLst/>
            </a:prstGeom>
          </p:spPr>
        </p:pic>
      </p:grpSp>
      <p:sp>
        <p:nvSpPr>
          <p:cNvPr id="17" name="TextBox 16"/>
          <p:cNvSpPr txBox="1"/>
          <p:nvPr/>
        </p:nvSpPr>
        <p:spPr>
          <a:xfrm>
            <a:off x="1576948" y="2345893"/>
            <a:ext cx="1788607" cy="381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600" dirty="0" err="1" smtClean="0">
                <a:solidFill>
                  <a:schemeClr val="tx1"/>
                </a:solidFill>
              </a:rPr>
              <a:t>Calculations</a:t>
            </a:r>
            <a:r>
              <a:rPr lang="da-DK" sz="1600" dirty="0" smtClean="0">
                <a:solidFill>
                  <a:schemeClr val="tx1"/>
                </a:solidFill>
              </a:rPr>
              <a:t> servers</a:t>
            </a:r>
            <a:endParaRPr lang="en-GB" sz="1600" dirty="0" smtClean="0">
              <a:solidFill>
                <a:schemeClr val="tx1"/>
              </a:solidFill>
            </a:endParaRPr>
          </a:p>
        </p:txBody>
      </p:sp>
      <p:sp>
        <p:nvSpPr>
          <p:cNvPr id="18" name="TextBox 17"/>
          <p:cNvSpPr txBox="1"/>
          <p:nvPr/>
        </p:nvSpPr>
        <p:spPr>
          <a:xfrm>
            <a:off x="7361024" y="2345893"/>
            <a:ext cx="1788607" cy="381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600" dirty="0" smtClean="0">
                <a:solidFill>
                  <a:schemeClr val="tx1"/>
                </a:solidFill>
              </a:rPr>
              <a:t>Batch servers</a:t>
            </a:r>
            <a:endParaRPr lang="en-GB" sz="1600" dirty="0" smtClean="0">
              <a:solidFill>
                <a:schemeClr val="tx1"/>
              </a:solidFill>
            </a:endParaRPr>
          </a:p>
        </p:txBody>
      </p:sp>
      <p:pic>
        <p:nvPicPr>
          <p:cNvPr id="19" name="Picture 18"/>
          <p:cNvPicPr>
            <a:picLocks noChangeAspect="1"/>
          </p:cNvPicPr>
          <p:nvPr/>
        </p:nvPicPr>
        <p:blipFill>
          <a:blip r:embed="rId4"/>
          <a:stretch>
            <a:fillRect/>
          </a:stretch>
        </p:blipFill>
        <p:spPr>
          <a:xfrm>
            <a:off x="1576948" y="4922722"/>
            <a:ext cx="809625" cy="733425"/>
          </a:xfrm>
          <a:prstGeom prst="rect">
            <a:avLst/>
          </a:prstGeom>
        </p:spPr>
      </p:pic>
      <p:pic>
        <p:nvPicPr>
          <p:cNvPr id="20" name="Picture 19"/>
          <p:cNvPicPr>
            <a:picLocks noChangeAspect="1"/>
          </p:cNvPicPr>
          <p:nvPr/>
        </p:nvPicPr>
        <p:blipFill>
          <a:blip r:embed="rId4"/>
          <a:stretch>
            <a:fillRect/>
          </a:stretch>
        </p:blipFill>
        <p:spPr>
          <a:xfrm>
            <a:off x="2676039" y="4922722"/>
            <a:ext cx="809625" cy="733425"/>
          </a:xfrm>
          <a:prstGeom prst="rect">
            <a:avLst/>
          </a:prstGeom>
        </p:spPr>
      </p:pic>
      <p:pic>
        <p:nvPicPr>
          <p:cNvPr id="21" name="Picture 20"/>
          <p:cNvPicPr>
            <a:picLocks noChangeAspect="1"/>
          </p:cNvPicPr>
          <p:nvPr/>
        </p:nvPicPr>
        <p:blipFill>
          <a:blip r:embed="rId4"/>
          <a:stretch>
            <a:fillRect/>
          </a:stretch>
        </p:blipFill>
        <p:spPr>
          <a:xfrm>
            <a:off x="3775130" y="4922721"/>
            <a:ext cx="809625" cy="733425"/>
          </a:xfrm>
          <a:prstGeom prst="rect">
            <a:avLst/>
          </a:prstGeom>
        </p:spPr>
      </p:pic>
      <p:pic>
        <p:nvPicPr>
          <p:cNvPr id="22" name="Picture 21"/>
          <p:cNvPicPr>
            <a:picLocks noChangeAspect="1"/>
          </p:cNvPicPr>
          <p:nvPr/>
        </p:nvPicPr>
        <p:blipFill>
          <a:blip r:embed="rId4"/>
          <a:stretch>
            <a:fillRect/>
          </a:stretch>
        </p:blipFill>
        <p:spPr>
          <a:xfrm>
            <a:off x="4874221" y="4922721"/>
            <a:ext cx="809625" cy="733425"/>
          </a:xfrm>
          <a:prstGeom prst="rect">
            <a:avLst/>
          </a:prstGeom>
        </p:spPr>
      </p:pic>
      <p:pic>
        <p:nvPicPr>
          <p:cNvPr id="23" name="Picture 22"/>
          <p:cNvPicPr>
            <a:picLocks noChangeAspect="1"/>
          </p:cNvPicPr>
          <p:nvPr/>
        </p:nvPicPr>
        <p:blipFill>
          <a:blip r:embed="rId4"/>
          <a:stretch>
            <a:fillRect/>
          </a:stretch>
        </p:blipFill>
        <p:spPr>
          <a:xfrm>
            <a:off x="5973312" y="4922721"/>
            <a:ext cx="809625" cy="733425"/>
          </a:xfrm>
          <a:prstGeom prst="rect">
            <a:avLst/>
          </a:prstGeom>
        </p:spPr>
      </p:pic>
      <p:pic>
        <p:nvPicPr>
          <p:cNvPr id="24" name="Picture 23"/>
          <p:cNvPicPr>
            <a:picLocks noChangeAspect="1"/>
          </p:cNvPicPr>
          <p:nvPr/>
        </p:nvPicPr>
        <p:blipFill>
          <a:blip r:embed="rId4"/>
          <a:stretch>
            <a:fillRect/>
          </a:stretch>
        </p:blipFill>
        <p:spPr>
          <a:xfrm>
            <a:off x="7072403" y="4922720"/>
            <a:ext cx="809625" cy="733425"/>
          </a:xfrm>
          <a:prstGeom prst="rect">
            <a:avLst/>
          </a:prstGeom>
        </p:spPr>
      </p:pic>
      <p:pic>
        <p:nvPicPr>
          <p:cNvPr id="25" name="Picture 24"/>
          <p:cNvPicPr>
            <a:picLocks noChangeAspect="1"/>
          </p:cNvPicPr>
          <p:nvPr/>
        </p:nvPicPr>
        <p:blipFill>
          <a:blip r:embed="rId4"/>
          <a:stretch>
            <a:fillRect/>
          </a:stretch>
        </p:blipFill>
        <p:spPr>
          <a:xfrm>
            <a:off x="8171494" y="4922719"/>
            <a:ext cx="809625" cy="733425"/>
          </a:xfrm>
          <a:prstGeom prst="rect">
            <a:avLst/>
          </a:prstGeom>
        </p:spPr>
      </p:pic>
      <p:cxnSp>
        <p:nvCxnSpPr>
          <p:cNvPr id="27" name="Straight Connector 26"/>
          <p:cNvCxnSpPr/>
          <p:nvPr/>
        </p:nvCxnSpPr>
        <p:spPr>
          <a:xfrm>
            <a:off x="3375603" y="3687745"/>
            <a:ext cx="1397364" cy="0"/>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28" name="Straight Connector 27"/>
          <p:cNvCxnSpPr/>
          <p:nvPr/>
        </p:nvCxnSpPr>
        <p:spPr>
          <a:xfrm>
            <a:off x="5724038" y="3687745"/>
            <a:ext cx="1397364" cy="0"/>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29" name="Straight Connector 28"/>
          <p:cNvCxnSpPr>
            <a:stCxn id="19" idx="0"/>
            <a:endCxn id="5" idx="2"/>
          </p:cNvCxnSpPr>
          <p:nvPr/>
        </p:nvCxnSpPr>
        <p:spPr>
          <a:xfrm flipV="1">
            <a:off x="1981761" y="3853650"/>
            <a:ext cx="3274347" cy="1069072"/>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32" name="Straight Connector 31"/>
          <p:cNvCxnSpPr/>
          <p:nvPr/>
        </p:nvCxnSpPr>
        <p:spPr>
          <a:xfrm flipV="1">
            <a:off x="3080851" y="3814413"/>
            <a:ext cx="2175257" cy="1102460"/>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34" name="Straight Connector 33"/>
          <p:cNvCxnSpPr>
            <a:endCxn id="5" idx="2"/>
          </p:cNvCxnSpPr>
          <p:nvPr/>
        </p:nvCxnSpPr>
        <p:spPr>
          <a:xfrm flipV="1">
            <a:off x="4180478" y="3853650"/>
            <a:ext cx="1075630" cy="1071344"/>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36" name="Straight Connector 35"/>
          <p:cNvCxnSpPr>
            <a:endCxn id="5" idx="2"/>
          </p:cNvCxnSpPr>
          <p:nvPr/>
        </p:nvCxnSpPr>
        <p:spPr>
          <a:xfrm flipH="1" flipV="1">
            <a:off x="5256108" y="3853650"/>
            <a:ext cx="22925" cy="1071344"/>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39" name="Straight Connector 38"/>
          <p:cNvCxnSpPr>
            <a:endCxn id="5" idx="2"/>
          </p:cNvCxnSpPr>
          <p:nvPr/>
        </p:nvCxnSpPr>
        <p:spPr>
          <a:xfrm flipH="1" flipV="1">
            <a:off x="5256108" y="3853650"/>
            <a:ext cx="1098555" cy="1074573"/>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41" name="Straight Connector 40"/>
          <p:cNvCxnSpPr>
            <a:endCxn id="5" idx="2"/>
          </p:cNvCxnSpPr>
          <p:nvPr/>
        </p:nvCxnSpPr>
        <p:spPr>
          <a:xfrm flipH="1" flipV="1">
            <a:off x="5256108" y="3853650"/>
            <a:ext cx="2197111" cy="1076938"/>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43" name="Straight Connector 42"/>
          <p:cNvCxnSpPr>
            <a:endCxn id="5" idx="2"/>
          </p:cNvCxnSpPr>
          <p:nvPr/>
        </p:nvCxnSpPr>
        <p:spPr>
          <a:xfrm flipH="1" flipV="1">
            <a:off x="5256108" y="3853650"/>
            <a:ext cx="3286422" cy="1068326"/>
          </a:xfrm>
          <a:prstGeom prst="line">
            <a:avLst/>
          </a:prstGeom>
          <a:ln/>
        </p:spPr>
        <p:style>
          <a:lnRef idx="3">
            <a:schemeClr val="accent2"/>
          </a:lnRef>
          <a:fillRef idx="0">
            <a:schemeClr val="accent2"/>
          </a:fillRef>
          <a:effectRef idx="2">
            <a:schemeClr val="accent2"/>
          </a:effectRef>
          <a:fontRef idx="minor">
            <a:schemeClr val="tx1"/>
          </a:fontRef>
        </p:style>
      </p:cxnSp>
      <p:grpSp>
        <p:nvGrpSpPr>
          <p:cNvPr id="52" name="Group 51"/>
          <p:cNvGrpSpPr/>
          <p:nvPr/>
        </p:nvGrpSpPr>
        <p:grpSpPr>
          <a:xfrm>
            <a:off x="1753395" y="5081531"/>
            <a:ext cx="7098488" cy="217267"/>
            <a:chOff x="1753395" y="5081531"/>
            <a:chExt cx="7098488" cy="217267"/>
          </a:xfrm>
        </p:grpSpPr>
        <p:sp>
          <p:nvSpPr>
            <p:cNvPr id="45" name="TextBox 44"/>
            <p:cNvSpPr txBox="1"/>
            <p:nvPr/>
          </p:nvSpPr>
          <p:spPr>
            <a:xfrm>
              <a:off x="1753395" y="5087387"/>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smtClean="0">
                  <a:solidFill>
                    <a:schemeClr val="tx1"/>
                  </a:solidFill>
                </a:rPr>
                <a:t>200MB</a:t>
              </a:r>
              <a:endParaRPr lang="en-GB" sz="1200" dirty="0" smtClean="0">
                <a:solidFill>
                  <a:schemeClr val="tx1"/>
                </a:solidFill>
              </a:endParaRPr>
            </a:p>
          </p:txBody>
        </p:sp>
        <p:sp>
          <p:nvSpPr>
            <p:cNvPr id="46" name="TextBox 45"/>
            <p:cNvSpPr txBox="1"/>
            <p:nvPr/>
          </p:nvSpPr>
          <p:spPr>
            <a:xfrm>
              <a:off x="2852485" y="5087387"/>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a:solidFill>
                    <a:schemeClr val="tx1"/>
                  </a:solidFill>
                </a:rPr>
                <a:t>3</a:t>
              </a:r>
              <a:r>
                <a:rPr lang="da-DK" sz="1200" dirty="0" smtClean="0">
                  <a:solidFill>
                    <a:schemeClr val="tx1"/>
                  </a:solidFill>
                </a:rPr>
                <a:t>00MB</a:t>
              </a:r>
              <a:endParaRPr lang="en-GB" sz="1200" dirty="0" smtClean="0">
                <a:solidFill>
                  <a:schemeClr val="tx1"/>
                </a:solidFill>
              </a:endParaRPr>
            </a:p>
          </p:txBody>
        </p:sp>
        <p:sp>
          <p:nvSpPr>
            <p:cNvPr id="47" name="TextBox 46"/>
            <p:cNvSpPr txBox="1"/>
            <p:nvPr/>
          </p:nvSpPr>
          <p:spPr>
            <a:xfrm>
              <a:off x="3951577" y="5087387"/>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a:solidFill>
                    <a:schemeClr val="tx1"/>
                  </a:solidFill>
                </a:rPr>
                <a:t>4</a:t>
              </a:r>
              <a:r>
                <a:rPr lang="da-DK" sz="1200" dirty="0" smtClean="0">
                  <a:solidFill>
                    <a:schemeClr val="tx1"/>
                  </a:solidFill>
                </a:rPr>
                <a:t>00MB</a:t>
              </a:r>
              <a:endParaRPr lang="en-GB" sz="1200" dirty="0" smtClean="0">
                <a:solidFill>
                  <a:schemeClr val="tx1"/>
                </a:solidFill>
              </a:endParaRPr>
            </a:p>
          </p:txBody>
        </p:sp>
        <p:sp>
          <p:nvSpPr>
            <p:cNvPr id="48" name="TextBox 47"/>
            <p:cNvSpPr txBox="1"/>
            <p:nvPr/>
          </p:nvSpPr>
          <p:spPr>
            <a:xfrm>
              <a:off x="5048482" y="5090898"/>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a:solidFill>
                    <a:schemeClr val="tx1"/>
                  </a:solidFill>
                </a:rPr>
                <a:t>5</a:t>
              </a:r>
              <a:r>
                <a:rPr lang="da-DK" sz="1200" dirty="0" smtClean="0">
                  <a:solidFill>
                    <a:schemeClr val="tx1"/>
                  </a:solidFill>
                </a:rPr>
                <a:t>00MB</a:t>
              </a:r>
              <a:endParaRPr lang="en-GB" sz="1200" dirty="0" smtClean="0">
                <a:solidFill>
                  <a:schemeClr val="tx1"/>
                </a:solidFill>
              </a:endParaRPr>
            </a:p>
          </p:txBody>
        </p:sp>
        <p:sp>
          <p:nvSpPr>
            <p:cNvPr id="49" name="TextBox 48"/>
            <p:cNvSpPr txBox="1"/>
            <p:nvPr/>
          </p:nvSpPr>
          <p:spPr>
            <a:xfrm>
              <a:off x="6150584" y="5081531"/>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a:solidFill>
                    <a:schemeClr val="tx1"/>
                  </a:solidFill>
                </a:rPr>
                <a:t>4</a:t>
              </a:r>
              <a:r>
                <a:rPr lang="da-DK" sz="1200" dirty="0" smtClean="0">
                  <a:solidFill>
                    <a:schemeClr val="tx1"/>
                  </a:solidFill>
                </a:rPr>
                <a:t>00MB</a:t>
              </a:r>
              <a:endParaRPr lang="en-GB" sz="1200" dirty="0" smtClean="0">
                <a:solidFill>
                  <a:schemeClr val="tx1"/>
                </a:solidFill>
              </a:endParaRPr>
            </a:p>
          </p:txBody>
        </p:sp>
        <p:sp>
          <p:nvSpPr>
            <p:cNvPr id="50" name="TextBox 49"/>
            <p:cNvSpPr txBox="1"/>
            <p:nvPr/>
          </p:nvSpPr>
          <p:spPr>
            <a:xfrm>
              <a:off x="7260436" y="5081531"/>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a:solidFill>
                    <a:schemeClr val="tx1"/>
                  </a:solidFill>
                </a:rPr>
                <a:t>3</a:t>
              </a:r>
              <a:r>
                <a:rPr lang="da-DK" sz="1200" dirty="0" smtClean="0">
                  <a:solidFill>
                    <a:schemeClr val="tx1"/>
                  </a:solidFill>
                </a:rPr>
                <a:t>00MB</a:t>
              </a:r>
              <a:endParaRPr lang="en-GB" sz="1200" dirty="0" smtClean="0">
                <a:solidFill>
                  <a:schemeClr val="tx1"/>
                </a:solidFill>
              </a:endParaRPr>
            </a:p>
          </p:txBody>
        </p:sp>
        <p:sp>
          <p:nvSpPr>
            <p:cNvPr id="51" name="TextBox 50"/>
            <p:cNvSpPr txBox="1"/>
            <p:nvPr/>
          </p:nvSpPr>
          <p:spPr>
            <a:xfrm>
              <a:off x="8347652" y="5090898"/>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smtClean="0">
                  <a:solidFill>
                    <a:schemeClr val="tx1"/>
                  </a:solidFill>
                </a:rPr>
                <a:t>200MB</a:t>
              </a:r>
              <a:endParaRPr lang="en-GB" sz="1200" dirty="0" smtClean="0">
                <a:solidFill>
                  <a:schemeClr val="tx1"/>
                </a:solidFill>
              </a:endParaRPr>
            </a:p>
          </p:txBody>
        </p:sp>
      </p:grpSp>
    </p:spTree>
    <p:extLst>
      <p:ext uri="{BB962C8B-B14F-4D97-AF65-F5344CB8AC3E}">
        <p14:creationId xmlns:p14="http://schemas.microsoft.com/office/powerpoint/2010/main" val="100761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500" fill="hold"/>
                                        <p:tgtEl>
                                          <p:spTgt spid="52"/>
                                        </p:tgtEl>
                                        <p:attrNameLst>
                                          <p:attrName>ppt_x</p:attrName>
                                        </p:attrNameLst>
                                      </p:cBhvr>
                                      <p:tavLst>
                                        <p:tav tm="0">
                                          <p:val>
                                            <p:strVal val="#ppt_x"/>
                                          </p:val>
                                        </p:tav>
                                        <p:tav tm="100000">
                                          <p:val>
                                            <p:strVal val="#ppt_x"/>
                                          </p:val>
                                        </p:tav>
                                      </p:tavLst>
                                    </p:anim>
                                    <p:anim calcmode="lin" valueType="num">
                                      <p:cBhvr additive="base">
                                        <p:cTn id="8"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87156" y="4280598"/>
            <a:ext cx="7576457" cy="9244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3" name="Title 2"/>
          <p:cNvSpPr>
            <a:spLocks noGrp="1"/>
          </p:cNvSpPr>
          <p:nvPr>
            <p:ph type="title"/>
          </p:nvPr>
        </p:nvSpPr>
        <p:spPr/>
        <p:txBody>
          <a:bodyPr/>
          <a:lstStyle/>
          <a:p>
            <a:r>
              <a:rPr lang="da-DK" dirty="0" smtClean="0"/>
              <a:t>An </a:t>
            </a:r>
            <a:r>
              <a:rPr lang="da-DK" dirty="0" err="1" smtClean="0"/>
              <a:t>even</a:t>
            </a:r>
            <a:r>
              <a:rPr lang="da-DK" dirty="0" smtClean="0"/>
              <a:t> more </a:t>
            </a:r>
            <a:r>
              <a:rPr lang="da-DK" dirty="0" err="1" smtClean="0"/>
              <a:t>typical</a:t>
            </a:r>
            <a:r>
              <a:rPr lang="da-DK" dirty="0" smtClean="0"/>
              <a:t> </a:t>
            </a:r>
            <a:r>
              <a:rPr lang="da-DK" dirty="0" err="1" smtClean="0"/>
              <a:t>setup</a:t>
            </a:r>
            <a:endParaRPr lang="en-GB" dirty="0"/>
          </a:p>
        </p:txBody>
      </p:sp>
      <p:sp>
        <p:nvSpPr>
          <p:cNvPr id="4" name="Slide Number Placeholder 3"/>
          <p:cNvSpPr>
            <a:spLocks noGrp="1"/>
          </p:cNvSpPr>
          <p:nvPr>
            <p:ph type="sldNum" sz="quarter" idx="13"/>
          </p:nvPr>
        </p:nvSpPr>
        <p:spPr/>
        <p:txBody>
          <a:bodyPr/>
          <a:lstStyle/>
          <a:p>
            <a:fld id="{E5125ACB-207D-4471-AF99-E3860601606F}" type="slidenum">
              <a:rPr lang="en-US" smtClean="0"/>
              <a:pPr/>
              <a:t>4</a:t>
            </a:fld>
            <a:endParaRPr lang="en-US" dirty="0"/>
          </a:p>
        </p:txBody>
      </p:sp>
      <p:grpSp>
        <p:nvGrpSpPr>
          <p:cNvPr id="9" name="Group 8"/>
          <p:cNvGrpSpPr/>
          <p:nvPr/>
        </p:nvGrpSpPr>
        <p:grpSpPr>
          <a:xfrm>
            <a:off x="4284874" y="1498602"/>
            <a:ext cx="2072206" cy="2355048"/>
            <a:chOff x="4305077" y="1217248"/>
            <a:chExt cx="2072206" cy="2355048"/>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5077" y="1629828"/>
              <a:ext cx="1942468" cy="1942468"/>
            </a:xfrm>
            <a:prstGeom prst="rect">
              <a:avLst/>
            </a:prstGeom>
          </p:spPr>
        </p:pic>
        <p:sp>
          <p:nvSpPr>
            <p:cNvPr id="8" name="TextBox 7"/>
            <p:cNvSpPr txBox="1"/>
            <p:nvPr/>
          </p:nvSpPr>
          <p:spPr>
            <a:xfrm>
              <a:off x="4608773" y="1217248"/>
              <a:ext cx="1768510" cy="4904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600" b="1" dirty="0" err="1" smtClean="0">
                  <a:solidFill>
                    <a:schemeClr val="tx1"/>
                  </a:solidFill>
                </a:rPr>
                <a:t>SimCorp</a:t>
              </a:r>
              <a:r>
                <a:rPr lang="da-DK" sz="1600" b="1" dirty="0" smtClean="0">
                  <a:solidFill>
                    <a:schemeClr val="tx1"/>
                  </a:solidFill>
                </a:rPr>
                <a:t> Dimension file and DB server</a:t>
              </a:r>
              <a:endParaRPr lang="en-GB" sz="1600" b="1" dirty="0" smtClean="0">
                <a:solidFill>
                  <a:schemeClr val="tx1"/>
                </a:solidFill>
              </a:endParaRPr>
            </a:p>
          </p:txBody>
        </p:sp>
      </p:grpSp>
      <p:grpSp>
        <p:nvGrpSpPr>
          <p:cNvPr id="12" name="Group 11"/>
          <p:cNvGrpSpPr/>
          <p:nvPr/>
        </p:nvGrpSpPr>
        <p:grpSpPr>
          <a:xfrm>
            <a:off x="1252052" y="2601062"/>
            <a:ext cx="2438400" cy="1219200"/>
            <a:chOff x="1252052" y="2601062"/>
            <a:chExt cx="2438400" cy="121920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2052" y="2601062"/>
              <a:ext cx="1219200" cy="12192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1652" y="2601062"/>
              <a:ext cx="1219200" cy="1219200"/>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1252" y="2601062"/>
              <a:ext cx="1219200" cy="1219200"/>
            </a:xfrm>
            <a:prstGeom prst="rect">
              <a:avLst/>
            </a:prstGeom>
          </p:spPr>
        </p:pic>
      </p:grpSp>
      <p:grpSp>
        <p:nvGrpSpPr>
          <p:cNvPr id="13" name="Group 12"/>
          <p:cNvGrpSpPr/>
          <p:nvPr/>
        </p:nvGrpSpPr>
        <p:grpSpPr>
          <a:xfrm>
            <a:off x="6821764" y="2601062"/>
            <a:ext cx="2438400" cy="1219200"/>
            <a:chOff x="1252052" y="2601062"/>
            <a:chExt cx="2438400" cy="1219200"/>
          </a:xfrm>
        </p:grpSpPr>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2052" y="2601062"/>
              <a:ext cx="1219200" cy="1219200"/>
            </a:xfrm>
            <a:prstGeom prst="rect">
              <a:avLst/>
            </a:prstGeom>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1652" y="2601062"/>
              <a:ext cx="1219200" cy="1219200"/>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1252" y="2601062"/>
              <a:ext cx="1219200" cy="1219200"/>
            </a:xfrm>
            <a:prstGeom prst="rect">
              <a:avLst/>
            </a:prstGeom>
          </p:spPr>
        </p:pic>
      </p:grpSp>
      <p:sp>
        <p:nvSpPr>
          <p:cNvPr id="17" name="TextBox 16"/>
          <p:cNvSpPr txBox="1"/>
          <p:nvPr/>
        </p:nvSpPr>
        <p:spPr>
          <a:xfrm>
            <a:off x="1576948" y="2345893"/>
            <a:ext cx="1788607" cy="381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600" dirty="0" err="1" smtClean="0">
                <a:solidFill>
                  <a:schemeClr val="tx1"/>
                </a:solidFill>
              </a:rPr>
              <a:t>Calculations</a:t>
            </a:r>
            <a:r>
              <a:rPr lang="da-DK" sz="1600" dirty="0" smtClean="0">
                <a:solidFill>
                  <a:schemeClr val="tx1"/>
                </a:solidFill>
              </a:rPr>
              <a:t> servers</a:t>
            </a:r>
            <a:endParaRPr lang="en-GB" sz="1600" dirty="0" smtClean="0">
              <a:solidFill>
                <a:schemeClr val="tx1"/>
              </a:solidFill>
            </a:endParaRPr>
          </a:p>
        </p:txBody>
      </p:sp>
      <p:sp>
        <p:nvSpPr>
          <p:cNvPr id="18" name="TextBox 17"/>
          <p:cNvSpPr txBox="1"/>
          <p:nvPr/>
        </p:nvSpPr>
        <p:spPr>
          <a:xfrm>
            <a:off x="7361024" y="2345893"/>
            <a:ext cx="1788607" cy="381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600" dirty="0" smtClean="0">
                <a:solidFill>
                  <a:schemeClr val="tx1"/>
                </a:solidFill>
              </a:rPr>
              <a:t>Batch servers</a:t>
            </a:r>
            <a:endParaRPr lang="en-GB" sz="1600" dirty="0" smtClean="0">
              <a:solidFill>
                <a:schemeClr val="tx1"/>
              </a:solidFill>
            </a:endParaRPr>
          </a:p>
        </p:txBody>
      </p:sp>
      <p:grpSp>
        <p:nvGrpSpPr>
          <p:cNvPr id="2" name="Group 1"/>
          <p:cNvGrpSpPr/>
          <p:nvPr/>
        </p:nvGrpSpPr>
        <p:grpSpPr>
          <a:xfrm>
            <a:off x="1576948" y="4380110"/>
            <a:ext cx="7404171" cy="733428"/>
            <a:chOff x="1576948" y="4922719"/>
            <a:chExt cx="7404171" cy="733428"/>
          </a:xfrm>
        </p:grpSpPr>
        <p:pic>
          <p:nvPicPr>
            <p:cNvPr id="19" name="Picture 18"/>
            <p:cNvPicPr>
              <a:picLocks noChangeAspect="1"/>
            </p:cNvPicPr>
            <p:nvPr/>
          </p:nvPicPr>
          <p:blipFill>
            <a:blip r:embed="rId4"/>
            <a:stretch>
              <a:fillRect/>
            </a:stretch>
          </p:blipFill>
          <p:spPr>
            <a:xfrm>
              <a:off x="1576948" y="4922722"/>
              <a:ext cx="809625" cy="733425"/>
            </a:xfrm>
            <a:prstGeom prst="rect">
              <a:avLst/>
            </a:prstGeom>
            <a:ln>
              <a:noFill/>
            </a:ln>
          </p:spPr>
        </p:pic>
        <p:pic>
          <p:nvPicPr>
            <p:cNvPr id="20" name="Picture 19"/>
            <p:cNvPicPr>
              <a:picLocks noChangeAspect="1"/>
            </p:cNvPicPr>
            <p:nvPr/>
          </p:nvPicPr>
          <p:blipFill>
            <a:blip r:embed="rId4"/>
            <a:stretch>
              <a:fillRect/>
            </a:stretch>
          </p:blipFill>
          <p:spPr>
            <a:xfrm>
              <a:off x="2676039" y="4922722"/>
              <a:ext cx="809625" cy="733425"/>
            </a:xfrm>
            <a:prstGeom prst="rect">
              <a:avLst/>
            </a:prstGeom>
            <a:ln>
              <a:noFill/>
            </a:ln>
          </p:spPr>
        </p:pic>
        <p:pic>
          <p:nvPicPr>
            <p:cNvPr id="21" name="Picture 20"/>
            <p:cNvPicPr>
              <a:picLocks noChangeAspect="1"/>
            </p:cNvPicPr>
            <p:nvPr/>
          </p:nvPicPr>
          <p:blipFill>
            <a:blip r:embed="rId4"/>
            <a:stretch>
              <a:fillRect/>
            </a:stretch>
          </p:blipFill>
          <p:spPr>
            <a:xfrm>
              <a:off x="3775130" y="4922721"/>
              <a:ext cx="809625" cy="733425"/>
            </a:xfrm>
            <a:prstGeom prst="rect">
              <a:avLst/>
            </a:prstGeom>
            <a:ln>
              <a:noFill/>
            </a:ln>
          </p:spPr>
        </p:pic>
        <p:pic>
          <p:nvPicPr>
            <p:cNvPr id="22" name="Picture 21"/>
            <p:cNvPicPr>
              <a:picLocks noChangeAspect="1"/>
            </p:cNvPicPr>
            <p:nvPr/>
          </p:nvPicPr>
          <p:blipFill>
            <a:blip r:embed="rId4"/>
            <a:stretch>
              <a:fillRect/>
            </a:stretch>
          </p:blipFill>
          <p:spPr>
            <a:xfrm>
              <a:off x="4874221" y="4922721"/>
              <a:ext cx="809625" cy="733425"/>
            </a:xfrm>
            <a:prstGeom prst="rect">
              <a:avLst/>
            </a:prstGeom>
            <a:ln>
              <a:noFill/>
            </a:ln>
          </p:spPr>
        </p:pic>
        <p:pic>
          <p:nvPicPr>
            <p:cNvPr id="23" name="Picture 22"/>
            <p:cNvPicPr>
              <a:picLocks noChangeAspect="1"/>
            </p:cNvPicPr>
            <p:nvPr/>
          </p:nvPicPr>
          <p:blipFill>
            <a:blip r:embed="rId4"/>
            <a:stretch>
              <a:fillRect/>
            </a:stretch>
          </p:blipFill>
          <p:spPr>
            <a:xfrm>
              <a:off x="5973312" y="4922721"/>
              <a:ext cx="809625" cy="733425"/>
            </a:xfrm>
            <a:prstGeom prst="rect">
              <a:avLst/>
            </a:prstGeom>
            <a:ln>
              <a:noFill/>
            </a:ln>
          </p:spPr>
        </p:pic>
        <p:pic>
          <p:nvPicPr>
            <p:cNvPr id="24" name="Picture 23"/>
            <p:cNvPicPr>
              <a:picLocks noChangeAspect="1"/>
            </p:cNvPicPr>
            <p:nvPr/>
          </p:nvPicPr>
          <p:blipFill>
            <a:blip r:embed="rId4"/>
            <a:stretch>
              <a:fillRect/>
            </a:stretch>
          </p:blipFill>
          <p:spPr>
            <a:xfrm>
              <a:off x="7072403" y="4922720"/>
              <a:ext cx="809625" cy="733425"/>
            </a:xfrm>
            <a:prstGeom prst="rect">
              <a:avLst/>
            </a:prstGeom>
            <a:ln>
              <a:noFill/>
            </a:ln>
          </p:spPr>
        </p:pic>
        <p:pic>
          <p:nvPicPr>
            <p:cNvPr id="25" name="Picture 24"/>
            <p:cNvPicPr>
              <a:picLocks noChangeAspect="1"/>
            </p:cNvPicPr>
            <p:nvPr/>
          </p:nvPicPr>
          <p:blipFill>
            <a:blip r:embed="rId4"/>
            <a:stretch>
              <a:fillRect/>
            </a:stretch>
          </p:blipFill>
          <p:spPr>
            <a:xfrm>
              <a:off x="8171494" y="4922719"/>
              <a:ext cx="809625" cy="733425"/>
            </a:xfrm>
            <a:prstGeom prst="rect">
              <a:avLst/>
            </a:prstGeom>
            <a:ln>
              <a:noFill/>
            </a:ln>
          </p:spPr>
        </p:pic>
      </p:grpSp>
      <p:cxnSp>
        <p:nvCxnSpPr>
          <p:cNvPr id="27" name="Straight Connector 26"/>
          <p:cNvCxnSpPr/>
          <p:nvPr/>
        </p:nvCxnSpPr>
        <p:spPr>
          <a:xfrm>
            <a:off x="3375603" y="3687745"/>
            <a:ext cx="1397364" cy="0"/>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28" name="Straight Connector 27"/>
          <p:cNvCxnSpPr/>
          <p:nvPr/>
        </p:nvCxnSpPr>
        <p:spPr>
          <a:xfrm>
            <a:off x="5724038" y="3687745"/>
            <a:ext cx="1397364" cy="0"/>
          </a:xfrm>
          <a:prstGeom prst="line">
            <a:avLst/>
          </a:prstGeom>
          <a:ln/>
        </p:spPr>
        <p:style>
          <a:lnRef idx="3">
            <a:schemeClr val="accent2"/>
          </a:lnRef>
          <a:fillRef idx="0">
            <a:schemeClr val="accent2"/>
          </a:fillRef>
          <a:effectRef idx="2">
            <a:schemeClr val="accent2"/>
          </a:effectRef>
          <a:fontRef idx="minor">
            <a:schemeClr val="tx1"/>
          </a:fontRef>
        </p:style>
      </p:cxnSp>
      <p:grpSp>
        <p:nvGrpSpPr>
          <p:cNvPr id="35" name="Group 34"/>
          <p:cNvGrpSpPr/>
          <p:nvPr/>
        </p:nvGrpSpPr>
        <p:grpSpPr>
          <a:xfrm>
            <a:off x="1578628" y="5456946"/>
            <a:ext cx="7404171" cy="733428"/>
            <a:chOff x="1576948" y="4922719"/>
            <a:chExt cx="7404171" cy="733428"/>
          </a:xfrm>
        </p:grpSpPr>
        <p:pic>
          <p:nvPicPr>
            <p:cNvPr id="37" name="Picture 36"/>
            <p:cNvPicPr>
              <a:picLocks noChangeAspect="1"/>
            </p:cNvPicPr>
            <p:nvPr/>
          </p:nvPicPr>
          <p:blipFill>
            <a:blip r:embed="rId4"/>
            <a:stretch>
              <a:fillRect/>
            </a:stretch>
          </p:blipFill>
          <p:spPr>
            <a:xfrm>
              <a:off x="1576948" y="4922722"/>
              <a:ext cx="809625" cy="733425"/>
            </a:xfrm>
            <a:prstGeom prst="rect">
              <a:avLst/>
            </a:prstGeom>
          </p:spPr>
        </p:pic>
        <p:pic>
          <p:nvPicPr>
            <p:cNvPr id="38" name="Picture 37"/>
            <p:cNvPicPr>
              <a:picLocks noChangeAspect="1"/>
            </p:cNvPicPr>
            <p:nvPr/>
          </p:nvPicPr>
          <p:blipFill>
            <a:blip r:embed="rId4"/>
            <a:stretch>
              <a:fillRect/>
            </a:stretch>
          </p:blipFill>
          <p:spPr>
            <a:xfrm>
              <a:off x="2676039" y="4922722"/>
              <a:ext cx="809625" cy="733425"/>
            </a:xfrm>
            <a:prstGeom prst="rect">
              <a:avLst/>
            </a:prstGeom>
          </p:spPr>
        </p:pic>
        <p:pic>
          <p:nvPicPr>
            <p:cNvPr id="40" name="Picture 39"/>
            <p:cNvPicPr>
              <a:picLocks noChangeAspect="1"/>
            </p:cNvPicPr>
            <p:nvPr/>
          </p:nvPicPr>
          <p:blipFill>
            <a:blip r:embed="rId4"/>
            <a:stretch>
              <a:fillRect/>
            </a:stretch>
          </p:blipFill>
          <p:spPr>
            <a:xfrm>
              <a:off x="3775130" y="4922721"/>
              <a:ext cx="809625" cy="733425"/>
            </a:xfrm>
            <a:prstGeom prst="rect">
              <a:avLst/>
            </a:prstGeom>
          </p:spPr>
        </p:pic>
        <p:pic>
          <p:nvPicPr>
            <p:cNvPr id="42" name="Picture 41"/>
            <p:cNvPicPr>
              <a:picLocks noChangeAspect="1"/>
            </p:cNvPicPr>
            <p:nvPr/>
          </p:nvPicPr>
          <p:blipFill>
            <a:blip r:embed="rId4"/>
            <a:stretch>
              <a:fillRect/>
            </a:stretch>
          </p:blipFill>
          <p:spPr>
            <a:xfrm>
              <a:off x="4874221" y="4922721"/>
              <a:ext cx="809625" cy="733425"/>
            </a:xfrm>
            <a:prstGeom prst="rect">
              <a:avLst/>
            </a:prstGeom>
          </p:spPr>
        </p:pic>
        <p:pic>
          <p:nvPicPr>
            <p:cNvPr id="44" name="Picture 43"/>
            <p:cNvPicPr>
              <a:picLocks noChangeAspect="1"/>
            </p:cNvPicPr>
            <p:nvPr/>
          </p:nvPicPr>
          <p:blipFill>
            <a:blip r:embed="rId4"/>
            <a:stretch>
              <a:fillRect/>
            </a:stretch>
          </p:blipFill>
          <p:spPr>
            <a:xfrm>
              <a:off x="5973312" y="4922721"/>
              <a:ext cx="809625" cy="733425"/>
            </a:xfrm>
            <a:prstGeom prst="rect">
              <a:avLst/>
            </a:prstGeom>
          </p:spPr>
        </p:pic>
        <p:pic>
          <p:nvPicPr>
            <p:cNvPr id="45" name="Picture 44"/>
            <p:cNvPicPr>
              <a:picLocks noChangeAspect="1"/>
            </p:cNvPicPr>
            <p:nvPr/>
          </p:nvPicPr>
          <p:blipFill>
            <a:blip r:embed="rId4"/>
            <a:stretch>
              <a:fillRect/>
            </a:stretch>
          </p:blipFill>
          <p:spPr>
            <a:xfrm>
              <a:off x="7072403" y="4922720"/>
              <a:ext cx="809625" cy="733425"/>
            </a:xfrm>
            <a:prstGeom prst="rect">
              <a:avLst/>
            </a:prstGeom>
          </p:spPr>
        </p:pic>
        <p:pic>
          <p:nvPicPr>
            <p:cNvPr id="46" name="Picture 45"/>
            <p:cNvPicPr>
              <a:picLocks noChangeAspect="1"/>
            </p:cNvPicPr>
            <p:nvPr/>
          </p:nvPicPr>
          <p:blipFill>
            <a:blip r:embed="rId4"/>
            <a:stretch>
              <a:fillRect/>
            </a:stretch>
          </p:blipFill>
          <p:spPr>
            <a:xfrm>
              <a:off x="8171494" y="4922719"/>
              <a:ext cx="809625" cy="733425"/>
            </a:xfrm>
            <a:prstGeom prst="rect">
              <a:avLst/>
            </a:prstGeom>
          </p:spPr>
        </p:pic>
      </p:grpSp>
      <p:cxnSp>
        <p:nvCxnSpPr>
          <p:cNvPr id="51" name="Straight Connector 50"/>
          <p:cNvCxnSpPr/>
          <p:nvPr/>
        </p:nvCxnSpPr>
        <p:spPr>
          <a:xfrm flipH="1">
            <a:off x="5275385" y="3839072"/>
            <a:ext cx="1655" cy="421430"/>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55" name="Straight Connector 54"/>
          <p:cNvCxnSpPr/>
          <p:nvPr/>
        </p:nvCxnSpPr>
        <p:spPr>
          <a:xfrm>
            <a:off x="1981760" y="5205046"/>
            <a:ext cx="1" cy="320579"/>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61" name="Straight Connector 60"/>
          <p:cNvCxnSpPr/>
          <p:nvPr/>
        </p:nvCxnSpPr>
        <p:spPr>
          <a:xfrm>
            <a:off x="3098804" y="5206726"/>
            <a:ext cx="1" cy="320579"/>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62" name="Straight Connector 61"/>
          <p:cNvCxnSpPr/>
          <p:nvPr/>
        </p:nvCxnSpPr>
        <p:spPr>
          <a:xfrm>
            <a:off x="4194081" y="5206726"/>
            <a:ext cx="1" cy="320579"/>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63" name="Straight Connector 62"/>
          <p:cNvCxnSpPr/>
          <p:nvPr/>
        </p:nvCxnSpPr>
        <p:spPr>
          <a:xfrm>
            <a:off x="5299403" y="5206726"/>
            <a:ext cx="1" cy="320579"/>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64" name="Straight Connector 63"/>
          <p:cNvCxnSpPr/>
          <p:nvPr/>
        </p:nvCxnSpPr>
        <p:spPr>
          <a:xfrm>
            <a:off x="6394678" y="5206726"/>
            <a:ext cx="1" cy="320579"/>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65" name="Straight Connector 64"/>
          <p:cNvCxnSpPr/>
          <p:nvPr/>
        </p:nvCxnSpPr>
        <p:spPr>
          <a:xfrm>
            <a:off x="7489949" y="5206726"/>
            <a:ext cx="1" cy="320579"/>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66" name="Straight Connector 65"/>
          <p:cNvCxnSpPr/>
          <p:nvPr/>
        </p:nvCxnSpPr>
        <p:spPr>
          <a:xfrm>
            <a:off x="8585226" y="5206726"/>
            <a:ext cx="1" cy="320579"/>
          </a:xfrm>
          <a:prstGeom prst="line">
            <a:avLst/>
          </a:prstGeom>
          <a:ln/>
        </p:spPr>
        <p:style>
          <a:lnRef idx="3">
            <a:schemeClr val="accent2"/>
          </a:lnRef>
          <a:fillRef idx="0">
            <a:schemeClr val="accent2"/>
          </a:fillRef>
          <a:effectRef idx="2">
            <a:schemeClr val="accent2"/>
          </a:effectRef>
          <a:fontRef idx="minor">
            <a:schemeClr val="tx1"/>
          </a:fontRef>
        </p:style>
      </p:cxnSp>
      <p:sp>
        <p:nvSpPr>
          <p:cNvPr id="67" name="TextBox 66"/>
          <p:cNvSpPr txBox="1"/>
          <p:nvPr/>
        </p:nvSpPr>
        <p:spPr>
          <a:xfrm>
            <a:off x="4559292" y="4029231"/>
            <a:ext cx="1797788" cy="251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800" b="1" dirty="0" smtClean="0">
                <a:solidFill>
                  <a:schemeClr val="tx1"/>
                </a:solidFill>
              </a:rPr>
              <a:t>Citrix Server Farm</a:t>
            </a:r>
            <a:endParaRPr lang="en-GB" sz="1800" b="1" dirty="0" smtClean="0">
              <a:solidFill>
                <a:schemeClr val="tx1"/>
              </a:solidFill>
            </a:endParaRPr>
          </a:p>
        </p:txBody>
      </p:sp>
      <p:grpSp>
        <p:nvGrpSpPr>
          <p:cNvPr id="68" name="Group 67"/>
          <p:cNvGrpSpPr/>
          <p:nvPr/>
        </p:nvGrpSpPr>
        <p:grpSpPr>
          <a:xfrm>
            <a:off x="1753395" y="4547147"/>
            <a:ext cx="7098488" cy="217267"/>
            <a:chOff x="1753395" y="5081531"/>
            <a:chExt cx="7098488" cy="217267"/>
          </a:xfrm>
        </p:grpSpPr>
        <p:sp>
          <p:nvSpPr>
            <p:cNvPr id="69" name="TextBox 68"/>
            <p:cNvSpPr txBox="1"/>
            <p:nvPr/>
          </p:nvSpPr>
          <p:spPr>
            <a:xfrm>
              <a:off x="1753395" y="5087387"/>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smtClean="0">
                  <a:solidFill>
                    <a:schemeClr val="tx1"/>
                  </a:solidFill>
                </a:rPr>
                <a:t>200MB</a:t>
              </a:r>
              <a:endParaRPr lang="en-GB" sz="1200" dirty="0" smtClean="0">
                <a:solidFill>
                  <a:schemeClr val="tx1"/>
                </a:solidFill>
              </a:endParaRPr>
            </a:p>
          </p:txBody>
        </p:sp>
        <p:sp>
          <p:nvSpPr>
            <p:cNvPr id="70" name="TextBox 69"/>
            <p:cNvSpPr txBox="1"/>
            <p:nvPr/>
          </p:nvSpPr>
          <p:spPr>
            <a:xfrm>
              <a:off x="2852485" y="5087387"/>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a:solidFill>
                    <a:schemeClr val="tx1"/>
                  </a:solidFill>
                </a:rPr>
                <a:t>3</a:t>
              </a:r>
              <a:r>
                <a:rPr lang="da-DK" sz="1200" dirty="0" smtClean="0">
                  <a:solidFill>
                    <a:schemeClr val="tx1"/>
                  </a:solidFill>
                </a:rPr>
                <a:t>00MB</a:t>
              </a:r>
              <a:endParaRPr lang="en-GB" sz="1200" dirty="0" smtClean="0">
                <a:solidFill>
                  <a:schemeClr val="tx1"/>
                </a:solidFill>
              </a:endParaRPr>
            </a:p>
          </p:txBody>
        </p:sp>
        <p:sp>
          <p:nvSpPr>
            <p:cNvPr id="71" name="TextBox 70"/>
            <p:cNvSpPr txBox="1"/>
            <p:nvPr/>
          </p:nvSpPr>
          <p:spPr>
            <a:xfrm>
              <a:off x="3951577" y="5087387"/>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a:solidFill>
                    <a:schemeClr val="tx1"/>
                  </a:solidFill>
                </a:rPr>
                <a:t>4</a:t>
              </a:r>
              <a:r>
                <a:rPr lang="da-DK" sz="1200" dirty="0" smtClean="0">
                  <a:solidFill>
                    <a:schemeClr val="tx1"/>
                  </a:solidFill>
                </a:rPr>
                <a:t>00MB</a:t>
              </a:r>
              <a:endParaRPr lang="en-GB" sz="1200" dirty="0" smtClean="0">
                <a:solidFill>
                  <a:schemeClr val="tx1"/>
                </a:solidFill>
              </a:endParaRPr>
            </a:p>
          </p:txBody>
        </p:sp>
        <p:sp>
          <p:nvSpPr>
            <p:cNvPr id="72" name="TextBox 71"/>
            <p:cNvSpPr txBox="1"/>
            <p:nvPr/>
          </p:nvSpPr>
          <p:spPr>
            <a:xfrm>
              <a:off x="5048482" y="5090898"/>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a:solidFill>
                    <a:schemeClr val="tx1"/>
                  </a:solidFill>
                </a:rPr>
                <a:t>5</a:t>
              </a:r>
              <a:r>
                <a:rPr lang="da-DK" sz="1200" dirty="0" smtClean="0">
                  <a:solidFill>
                    <a:schemeClr val="tx1"/>
                  </a:solidFill>
                </a:rPr>
                <a:t>00MB</a:t>
              </a:r>
              <a:endParaRPr lang="en-GB" sz="1200" dirty="0" smtClean="0">
                <a:solidFill>
                  <a:schemeClr val="tx1"/>
                </a:solidFill>
              </a:endParaRPr>
            </a:p>
          </p:txBody>
        </p:sp>
        <p:sp>
          <p:nvSpPr>
            <p:cNvPr id="73" name="TextBox 72"/>
            <p:cNvSpPr txBox="1"/>
            <p:nvPr/>
          </p:nvSpPr>
          <p:spPr>
            <a:xfrm>
              <a:off x="6150584" y="5081531"/>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a:solidFill>
                    <a:schemeClr val="tx1"/>
                  </a:solidFill>
                </a:rPr>
                <a:t>4</a:t>
              </a:r>
              <a:r>
                <a:rPr lang="da-DK" sz="1200" dirty="0" smtClean="0">
                  <a:solidFill>
                    <a:schemeClr val="tx1"/>
                  </a:solidFill>
                </a:rPr>
                <a:t>00MB</a:t>
              </a:r>
              <a:endParaRPr lang="en-GB" sz="1200" dirty="0" smtClean="0">
                <a:solidFill>
                  <a:schemeClr val="tx1"/>
                </a:solidFill>
              </a:endParaRPr>
            </a:p>
          </p:txBody>
        </p:sp>
        <p:sp>
          <p:nvSpPr>
            <p:cNvPr id="74" name="TextBox 73"/>
            <p:cNvSpPr txBox="1"/>
            <p:nvPr/>
          </p:nvSpPr>
          <p:spPr>
            <a:xfrm>
              <a:off x="7260436" y="5081531"/>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a:solidFill>
                    <a:schemeClr val="tx1"/>
                  </a:solidFill>
                </a:rPr>
                <a:t>3</a:t>
              </a:r>
              <a:r>
                <a:rPr lang="da-DK" sz="1200" dirty="0" smtClean="0">
                  <a:solidFill>
                    <a:schemeClr val="tx1"/>
                  </a:solidFill>
                </a:rPr>
                <a:t>00MB</a:t>
              </a:r>
              <a:endParaRPr lang="en-GB" sz="1200" dirty="0" smtClean="0">
                <a:solidFill>
                  <a:schemeClr val="tx1"/>
                </a:solidFill>
              </a:endParaRPr>
            </a:p>
          </p:txBody>
        </p:sp>
        <p:sp>
          <p:nvSpPr>
            <p:cNvPr id="75" name="TextBox 74"/>
            <p:cNvSpPr txBox="1"/>
            <p:nvPr/>
          </p:nvSpPr>
          <p:spPr>
            <a:xfrm>
              <a:off x="8347652" y="5090898"/>
              <a:ext cx="504231" cy="207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1200" dirty="0" smtClean="0">
                  <a:solidFill>
                    <a:schemeClr val="tx1"/>
                  </a:solidFill>
                </a:rPr>
                <a:t>200MB</a:t>
              </a:r>
              <a:endParaRPr lang="en-GB" sz="1200" dirty="0" smtClean="0">
                <a:solidFill>
                  <a:schemeClr val="tx1"/>
                </a:solidFill>
              </a:endParaRPr>
            </a:p>
          </p:txBody>
        </p:sp>
      </p:grpSp>
    </p:spTree>
    <p:extLst>
      <p:ext uri="{BB962C8B-B14F-4D97-AF65-F5344CB8AC3E}">
        <p14:creationId xmlns:p14="http://schemas.microsoft.com/office/powerpoint/2010/main" val="3907845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4139223" y="1647930"/>
            <a:ext cx="4019341" cy="4461468"/>
            <a:chOff x="3516923" y="1647930"/>
            <a:chExt cx="4019341" cy="4461468"/>
          </a:xfrm>
        </p:grpSpPr>
        <p:sp>
          <p:nvSpPr>
            <p:cNvPr id="5" name="Rectangle 4"/>
            <p:cNvSpPr/>
            <p:nvPr/>
          </p:nvSpPr>
          <p:spPr>
            <a:xfrm>
              <a:off x="3516923" y="1647930"/>
              <a:ext cx="4019341" cy="446146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1" name="TextBox 10"/>
            <p:cNvSpPr txBox="1"/>
            <p:nvPr/>
          </p:nvSpPr>
          <p:spPr>
            <a:xfrm>
              <a:off x="4310742" y="1763488"/>
              <a:ext cx="2703007" cy="3768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2000" dirty="0" err="1" smtClean="0">
                  <a:solidFill>
                    <a:schemeClr val="tx1"/>
                  </a:solidFill>
                </a:rPr>
                <a:t>Free</a:t>
              </a:r>
              <a:r>
                <a:rPr lang="da-DK" sz="2000" dirty="0" smtClean="0">
                  <a:solidFill>
                    <a:schemeClr val="tx1"/>
                  </a:solidFill>
                </a:rPr>
                <a:t> Workspace</a:t>
              </a:r>
              <a:endParaRPr lang="da-DK" sz="1600" dirty="0" smtClean="0">
                <a:solidFill>
                  <a:schemeClr val="tx1"/>
                </a:solidFill>
              </a:endParaRPr>
            </a:p>
          </p:txBody>
        </p:sp>
      </p:grpSp>
      <p:sp>
        <p:nvSpPr>
          <p:cNvPr id="3" name="Title 2"/>
          <p:cNvSpPr>
            <a:spLocks noGrp="1"/>
          </p:cNvSpPr>
          <p:nvPr>
            <p:ph type="title"/>
          </p:nvPr>
        </p:nvSpPr>
        <p:spPr/>
        <p:txBody>
          <a:bodyPr/>
          <a:lstStyle/>
          <a:p>
            <a:r>
              <a:rPr lang="da-DK" dirty="0" smtClean="0"/>
              <a:t>The Main Workspace</a:t>
            </a:r>
            <a:endParaRPr lang="en-GB" dirty="0"/>
          </a:p>
        </p:txBody>
      </p:sp>
      <p:sp>
        <p:nvSpPr>
          <p:cNvPr id="4" name="Slide Number Placeholder 3"/>
          <p:cNvSpPr>
            <a:spLocks noGrp="1"/>
          </p:cNvSpPr>
          <p:nvPr>
            <p:ph type="sldNum" sz="quarter" idx="13"/>
          </p:nvPr>
        </p:nvSpPr>
        <p:spPr/>
        <p:txBody>
          <a:bodyPr/>
          <a:lstStyle/>
          <a:p>
            <a:fld id="{E5125ACB-207D-4471-AF99-E3860601606F}" type="slidenum">
              <a:rPr lang="en-US" smtClean="0"/>
              <a:pPr/>
              <a:t>5</a:t>
            </a:fld>
            <a:endParaRPr lang="en-US" dirty="0"/>
          </a:p>
        </p:txBody>
      </p:sp>
      <p:grpSp>
        <p:nvGrpSpPr>
          <p:cNvPr id="2" name="Group 1"/>
          <p:cNvGrpSpPr/>
          <p:nvPr/>
        </p:nvGrpSpPr>
        <p:grpSpPr>
          <a:xfrm>
            <a:off x="4139223" y="4889500"/>
            <a:ext cx="4019341" cy="1257998"/>
            <a:chOff x="3516923" y="4889500"/>
            <a:chExt cx="4019341" cy="1257998"/>
          </a:xfrm>
        </p:grpSpPr>
        <p:sp>
          <p:nvSpPr>
            <p:cNvPr id="6" name="Rectangle 5"/>
            <p:cNvSpPr/>
            <p:nvPr/>
          </p:nvSpPr>
          <p:spPr>
            <a:xfrm>
              <a:off x="3516923" y="4889500"/>
              <a:ext cx="4019341" cy="1257998"/>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7" name="TextBox 6"/>
            <p:cNvSpPr txBox="1"/>
            <p:nvPr/>
          </p:nvSpPr>
          <p:spPr>
            <a:xfrm>
              <a:off x="4310743" y="4986355"/>
              <a:ext cx="2703007" cy="61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2000" dirty="0" smtClean="0">
                  <a:solidFill>
                    <a:schemeClr val="bg1"/>
                  </a:solidFill>
                </a:rPr>
                <a:t>Initial </a:t>
              </a:r>
              <a:r>
                <a:rPr lang="da-DK" sz="2000" dirty="0" err="1" smtClean="0">
                  <a:solidFill>
                    <a:schemeClr val="bg1"/>
                  </a:solidFill>
                </a:rPr>
                <a:t>loaded</a:t>
              </a:r>
              <a:r>
                <a:rPr lang="da-DK" sz="2000" dirty="0" smtClean="0">
                  <a:solidFill>
                    <a:schemeClr val="bg1"/>
                  </a:solidFill>
                </a:rPr>
                <a:t> </a:t>
              </a:r>
              <a:r>
                <a:rPr lang="da-DK" sz="2000" dirty="0" err="1" smtClean="0">
                  <a:solidFill>
                    <a:schemeClr val="bg1"/>
                  </a:solidFill>
                </a:rPr>
                <a:t>functions</a:t>
              </a:r>
              <a:r>
                <a:rPr lang="da-DK" sz="2000" dirty="0" smtClean="0">
                  <a:solidFill>
                    <a:schemeClr val="bg1"/>
                  </a:solidFill>
                </a:rPr>
                <a:t> and ”variables” (58 MB)</a:t>
              </a:r>
              <a:endParaRPr lang="da-DK" sz="1600" dirty="0" smtClean="0">
                <a:solidFill>
                  <a:schemeClr val="bg1"/>
                </a:solidFill>
              </a:endParaRPr>
            </a:p>
          </p:txBody>
        </p:sp>
      </p:grpSp>
      <p:sp>
        <p:nvSpPr>
          <p:cNvPr id="9" name="TextBox 8"/>
          <p:cNvSpPr txBox="1"/>
          <p:nvPr/>
        </p:nvSpPr>
        <p:spPr>
          <a:xfrm>
            <a:off x="4933042" y="5670905"/>
            <a:ext cx="997857" cy="462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GB" sz="1200" dirty="0" smtClean="0">
                <a:solidFill>
                  <a:schemeClr val="bg1"/>
                </a:solidFill>
              </a:rPr>
              <a:t>   ⊃⍴⎕</a:t>
            </a:r>
            <a:r>
              <a:rPr lang="en-GB" sz="1200" dirty="0">
                <a:solidFill>
                  <a:schemeClr val="bg1"/>
                </a:solidFill>
              </a:rPr>
              <a:t>NL 3</a:t>
            </a:r>
          </a:p>
          <a:p>
            <a:pPr>
              <a:lnSpc>
                <a:spcPct val="100000"/>
              </a:lnSpc>
            </a:pPr>
            <a:r>
              <a:rPr lang="en-GB" sz="1200" dirty="0" smtClean="0">
                <a:solidFill>
                  <a:schemeClr val="bg1"/>
                </a:solidFill>
              </a:rPr>
              <a:t>23647</a:t>
            </a:r>
            <a:endParaRPr lang="en-GB" sz="1200" dirty="0">
              <a:solidFill>
                <a:schemeClr val="bg1"/>
              </a:solidFill>
            </a:endParaRPr>
          </a:p>
        </p:txBody>
      </p:sp>
      <p:grpSp>
        <p:nvGrpSpPr>
          <p:cNvPr id="13" name="Group 12"/>
          <p:cNvGrpSpPr/>
          <p:nvPr/>
        </p:nvGrpSpPr>
        <p:grpSpPr>
          <a:xfrm>
            <a:off x="4139222" y="2856524"/>
            <a:ext cx="4019341" cy="1014876"/>
            <a:chOff x="3516922" y="3516924"/>
            <a:chExt cx="4019341" cy="1014876"/>
          </a:xfrm>
        </p:grpSpPr>
        <p:sp>
          <p:nvSpPr>
            <p:cNvPr id="8" name="Rectangle 7"/>
            <p:cNvSpPr/>
            <p:nvPr/>
          </p:nvSpPr>
          <p:spPr>
            <a:xfrm>
              <a:off x="3516922" y="3516924"/>
              <a:ext cx="4019341" cy="101487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0" name="TextBox 9"/>
            <p:cNvSpPr txBox="1"/>
            <p:nvPr/>
          </p:nvSpPr>
          <p:spPr>
            <a:xfrm>
              <a:off x="4310742" y="3671424"/>
              <a:ext cx="2703007" cy="61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2000" dirty="0" err="1" smtClean="0">
                  <a:solidFill>
                    <a:schemeClr val="tx1"/>
                  </a:solidFill>
                </a:rPr>
                <a:t>Additional</a:t>
              </a:r>
              <a:r>
                <a:rPr lang="da-DK" sz="2000" dirty="0" smtClean="0">
                  <a:solidFill>
                    <a:schemeClr val="tx1"/>
                  </a:solidFill>
                </a:rPr>
                <a:t> </a:t>
              </a:r>
              <a:r>
                <a:rPr lang="da-DK" sz="2000" dirty="0" err="1" smtClean="0">
                  <a:solidFill>
                    <a:schemeClr val="tx1"/>
                  </a:solidFill>
                </a:rPr>
                <a:t>loaded</a:t>
              </a:r>
              <a:r>
                <a:rPr lang="da-DK" sz="2000" dirty="0" smtClean="0">
                  <a:solidFill>
                    <a:schemeClr val="tx1"/>
                  </a:solidFill>
                </a:rPr>
                <a:t> </a:t>
              </a:r>
              <a:r>
                <a:rPr lang="da-DK" sz="2000" dirty="0" err="1" smtClean="0">
                  <a:solidFill>
                    <a:schemeClr val="tx1"/>
                  </a:solidFill>
                </a:rPr>
                <a:t>application</a:t>
              </a:r>
              <a:r>
                <a:rPr lang="da-DK" sz="2000" dirty="0" smtClean="0">
                  <a:solidFill>
                    <a:schemeClr val="tx1"/>
                  </a:solidFill>
                </a:rPr>
                <a:t> </a:t>
              </a:r>
              <a:r>
                <a:rPr lang="da-DK" sz="2000" dirty="0" err="1" smtClean="0">
                  <a:solidFill>
                    <a:schemeClr val="tx1"/>
                  </a:solidFill>
                </a:rPr>
                <a:t>functions</a:t>
              </a:r>
              <a:endParaRPr lang="da-DK" sz="1600" dirty="0" smtClean="0">
                <a:solidFill>
                  <a:schemeClr val="tx1"/>
                </a:solidFill>
              </a:endParaRPr>
            </a:p>
          </p:txBody>
        </p:sp>
      </p:grpSp>
      <p:sp>
        <p:nvSpPr>
          <p:cNvPr id="15" name="TextBox 14"/>
          <p:cNvSpPr txBox="1"/>
          <p:nvPr/>
        </p:nvSpPr>
        <p:spPr>
          <a:xfrm>
            <a:off x="6406243" y="5666580"/>
            <a:ext cx="997857" cy="467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GB" sz="1200" dirty="0" smtClean="0">
                <a:solidFill>
                  <a:schemeClr val="bg1"/>
                </a:solidFill>
              </a:rPr>
              <a:t>  ⊃⍴⎕</a:t>
            </a:r>
            <a:r>
              <a:rPr lang="en-GB" sz="1200" dirty="0">
                <a:solidFill>
                  <a:schemeClr val="bg1"/>
                </a:solidFill>
              </a:rPr>
              <a:t>NL 2</a:t>
            </a:r>
          </a:p>
          <a:p>
            <a:pPr>
              <a:lnSpc>
                <a:spcPct val="100000"/>
              </a:lnSpc>
            </a:pPr>
            <a:r>
              <a:rPr lang="en-GB" sz="1200" dirty="0">
                <a:solidFill>
                  <a:schemeClr val="bg1"/>
                </a:solidFill>
              </a:rPr>
              <a:t>110742</a:t>
            </a:r>
            <a:endParaRPr lang="en-GB" sz="1200" dirty="0" smtClean="0">
              <a:solidFill>
                <a:schemeClr val="bg1"/>
              </a:solidFill>
            </a:endParaRPr>
          </a:p>
        </p:txBody>
      </p:sp>
      <p:grpSp>
        <p:nvGrpSpPr>
          <p:cNvPr id="19" name="Group 18"/>
          <p:cNvGrpSpPr/>
          <p:nvPr/>
        </p:nvGrpSpPr>
        <p:grpSpPr>
          <a:xfrm>
            <a:off x="4139222" y="3872524"/>
            <a:ext cx="4019341" cy="1014876"/>
            <a:chOff x="3516922" y="3872524"/>
            <a:chExt cx="4019341" cy="1014876"/>
          </a:xfrm>
        </p:grpSpPr>
        <p:sp>
          <p:nvSpPr>
            <p:cNvPr id="17" name="Rectangle 16"/>
            <p:cNvSpPr/>
            <p:nvPr/>
          </p:nvSpPr>
          <p:spPr>
            <a:xfrm>
              <a:off x="3516922" y="3872524"/>
              <a:ext cx="4019341" cy="101487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8" name="TextBox 17"/>
            <p:cNvSpPr txBox="1"/>
            <p:nvPr/>
          </p:nvSpPr>
          <p:spPr>
            <a:xfrm>
              <a:off x="4310742" y="4027024"/>
              <a:ext cx="2703007" cy="61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US" sz="2000" dirty="0" smtClean="0">
                  <a:solidFill>
                    <a:schemeClr val="tx1"/>
                  </a:solidFill>
                </a:rPr>
                <a:t>Various data caches </a:t>
              </a:r>
            </a:p>
            <a:p>
              <a:pPr>
                <a:lnSpc>
                  <a:spcPct val="100000"/>
                </a:lnSpc>
              </a:pPr>
              <a:r>
                <a:rPr lang="en-US" sz="2000" dirty="0" smtClean="0">
                  <a:solidFill>
                    <a:schemeClr val="tx1"/>
                  </a:solidFill>
                </a:rPr>
                <a:t>(46 MB)</a:t>
              </a:r>
              <a:endParaRPr lang="en-US" sz="1600" dirty="0" smtClean="0">
                <a:solidFill>
                  <a:schemeClr val="tx1"/>
                </a:solidFill>
              </a:endParaRPr>
            </a:p>
          </p:txBody>
        </p:sp>
      </p:grpSp>
    </p:spTree>
    <p:extLst>
      <p:ext uri="{BB962C8B-B14F-4D97-AF65-F5344CB8AC3E}">
        <p14:creationId xmlns:p14="http://schemas.microsoft.com/office/powerpoint/2010/main" val="239352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barn(inVertical)">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167423" y="1647930"/>
            <a:ext cx="4019341" cy="4461468"/>
            <a:chOff x="3516923" y="1647930"/>
            <a:chExt cx="4019341" cy="4461468"/>
          </a:xfrm>
        </p:grpSpPr>
        <p:sp>
          <p:nvSpPr>
            <p:cNvPr id="5" name="Rectangle 4"/>
            <p:cNvSpPr/>
            <p:nvPr/>
          </p:nvSpPr>
          <p:spPr>
            <a:xfrm>
              <a:off x="3516923" y="1647930"/>
              <a:ext cx="4019341" cy="446146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1" name="TextBox 10"/>
            <p:cNvSpPr txBox="1"/>
            <p:nvPr/>
          </p:nvSpPr>
          <p:spPr>
            <a:xfrm>
              <a:off x="4310742" y="1763488"/>
              <a:ext cx="2703007" cy="3768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2000" dirty="0" err="1" smtClean="0">
                  <a:solidFill>
                    <a:schemeClr val="tx1"/>
                  </a:solidFill>
                </a:rPr>
                <a:t>Free</a:t>
              </a:r>
              <a:r>
                <a:rPr lang="da-DK" sz="2000" dirty="0" smtClean="0">
                  <a:solidFill>
                    <a:schemeClr val="tx1"/>
                  </a:solidFill>
                </a:rPr>
                <a:t> Workspace</a:t>
              </a:r>
              <a:endParaRPr lang="da-DK" sz="1600" dirty="0" smtClean="0">
                <a:solidFill>
                  <a:schemeClr val="tx1"/>
                </a:solidFill>
              </a:endParaRPr>
            </a:p>
          </p:txBody>
        </p:sp>
      </p:grpSp>
      <p:sp>
        <p:nvSpPr>
          <p:cNvPr id="3" name="Title 2"/>
          <p:cNvSpPr>
            <a:spLocks noGrp="1"/>
          </p:cNvSpPr>
          <p:nvPr>
            <p:ph type="title"/>
          </p:nvPr>
        </p:nvSpPr>
        <p:spPr/>
        <p:txBody>
          <a:bodyPr/>
          <a:lstStyle/>
          <a:p>
            <a:r>
              <a:rPr lang="da-DK" dirty="0"/>
              <a:t>The New Main Workspace</a:t>
            </a:r>
            <a:endParaRPr lang="en-GB" dirty="0"/>
          </a:p>
        </p:txBody>
      </p:sp>
      <p:sp>
        <p:nvSpPr>
          <p:cNvPr id="4" name="Slide Number Placeholder 3"/>
          <p:cNvSpPr>
            <a:spLocks noGrp="1"/>
          </p:cNvSpPr>
          <p:nvPr>
            <p:ph type="sldNum" sz="quarter" idx="13"/>
          </p:nvPr>
        </p:nvSpPr>
        <p:spPr/>
        <p:txBody>
          <a:bodyPr/>
          <a:lstStyle/>
          <a:p>
            <a:fld id="{E5125ACB-207D-4471-AF99-E3860601606F}" type="slidenum">
              <a:rPr lang="en-US" smtClean="0"/>
              <a:pPr/>
              <a:t>6</a:t>
            </a:fld>
            <a:endParaRPr lang="en-US" dirty="0"/>
          </a:p>
        </p:txBody>
      </p:sp>
      <p:grpSp>
        <p:nvGrpSpPr>
          <p:cNvPr id="2" name="Group 1"/>
          <p:cNvGrpSpPr/>
          <p:nvPr/>
        </p:nvGrpSpPr>
        <p:grpSpPr>
          <a:xfrm>
            <a:off x="1167423" y="4889500"/>
            <a:ext cx="4019341" cy="1257998"/>
            <a:chOff x="3516923" y="4889500"/>
            <a:chExt cx="4019341" cy="1257998"/>
          </a:xfrm>
        </p:grpSpPr>
        <p:sp>
          <p:nvSpPr>
            <p:cNvPr id="6" name="Rectangle 5"/>
            <p:cNvSpPr/>
            <p:nvPr/>
          </p:nvSpPr>
          <p:spPr>
            <a:xfrm>
              <a:off x="3516923" y="4889500"/>
              <a:ext cx="4019341" cy="1257998"/>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7" name="TextBox 6"/>
            <p:cNvSpPr txBox="1"/>
            <p:nvPr/>
          </p:nvSpPr>
          <p:spPr>
            <a:xfrm>
              <a:off x="4310743" y="4986355"/>
              <a:ext cx="2703007" cy="61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2000" dirty="0" smtClean="0">
                  <a:solidFill>
                    <a:schemeClr val="bg1"/>
                  </a:solidFill>
                </a:rPr>
                <a:t>Initial </a:t>
              </a:r>
              <a:r>
                <a:rPr lang="da-DK" sz="2000" dirty="0" err="1" smtClean="0">
                  <a:solidFill>
                    <a:schemeClr val="bg1"/>
                  </a:solidFill>
                </a:rPr>
                <a:t>loaded</a:t>
              </a:r>
              <a:r>
                <a:rPr lang="da-DK" sz="2000" dirty="0" smtClean="0">
                  <a:solidFill>
                    <a:schemeClr val="bg1"/>
                  </a:solidFill>
                </a:rPr>
                <a:t> </a:t>
              </a:r>
              <a:r>
                <a:rPr lang="da-DK" sz="2000" dirty="0" err="1" smtClean="0">
                  <a:solidFill>
                    <a:schemeClr val="bg1"/>
                  </a:solidFill>
                </a:rPr>
                <a:t>functions</a:t>
              </a:r>
              <a:r>
                <a:rPr lang="da-DK" sz="2000" dirty="0" smtClean="0">
                  <a:solidFill>
                    <a:schemeClr val="bg1"/>
                  </a:solidFill>
                </a:rPr>
                <a:t> and ”variables” (58 MB)</a:t>
              </a:r>
              <a:endParaRPr lang="da-DK" sz="1600" dirty="0" smtClean="0">
                <a:solidFill>
                  <a:schemeClr val="bg1"/>
                </a:solidFill>
              </a:endParaRPr>
            </a:p>
          </p:txBody>
        </p:sp>
      </p:grpSp>
      <p:grpSp>
        <p:nvGrpSpPr>
          <p:cNvPr id="13" name="Group 12"/>
          <p:cNvGrpSpPr/>
          <p:nvPr/>
        </p:nvGrpSpPr>
        <p:grpSpPr>
          <a:xfrm>
            <a:off x="1167422" y="2856524"/>
            <a:ext cx="4019341" cy="1014876"/>
            <a:chOff x="3516922" y="3516924"/>
            <a:chExt cx="4019341" cy="1014876"/>
          </a:xfrm>
        </p:grpSpPr>
        <p:sp>
          <p:nvSpPr>
            <p:cNvPr id="8" name="Rectangle 7"/>
            <p:cNvSpPr/>
            <p:nvPr/>
          </p:nvSpPr>
          <p:spPr>
            <a:xfrm>
              <a:off x="3516922" y="3516924"/>
              <a:ext cx="4019341" cy="101487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0" name="TextBox 9"/>
            <p:cNvSpPr txBox="1"/>
            <p:nvPr/>
          </p:nvSpPr>
          <p:spPr>
            <a:xfrm>
              <a:off x="4310742" y="3671424"/>
              <a:ext cx="2703007" cy="61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2000" dirty="0" err="1" smtClean="0">
                  <a:solidFill>
                    <a:schemeClr val="tx1"/>
                  </a:solidFill>
                </a:rPr>
                <a:t>Additional</a:t>
              </a:r>
              <a:r>
                <a:rPr lang="da-DK" sz="2000" dirty="0" smtClean="0">
                  <a:solidFill>
                    <a:schemeClr val="tx1"/>
                  </a:solidFill>
                </a:rPr>
                <a:t> </a:t>
              </a:r>
              <a:r>
                <a:rPr lang="da-DK" sz="2000" dirty="0" err="1" smtClean="0">
                  <a:solidFill>
                    <a:schemeClr val="tx1"/>
                  </a:solidFill>
                </a:rPr>
                <a:t>loaded</a:t>
              </a:r>
              <a:r>
                <a:rPr lang="da-DK" sz="2000" dirty="0" smtClean="0">
                  <a:solidFill>
                    <a:schemeClr val="tx1"/>
                  </a:solidFill>
                </a:rPr>
                <a:t> </a:t>
              </a:r>
              <a:r>
                <a:rPr lang="da-DK" sz="2000" dirty="0" err="1" smtClean="0">
                  <a:solidFill>
                    <a:schemeClr val="tx1"/>
                  </a:solidFill>
                </a:rPr>
                <a:t>application</a:t>
              </a:r>
              <a:r>
                <a:rPr lang="da-DK" sz="2000" dirty="0" smtClean="0">
                  <a:solidFill>
                    <a:schemeClr val="tx1"/>
                  </a:solidFill>
                </a:rPr>
                <a:t> </a:t>
              </a:r>
              <a:r>
                <a:rPr lang="da-DK" sz="2000" dirty="0" err="1" smtClean="0">
                  <a:solidFill>
                    <a:schemeClr val="tx1"/>
                  </a:solidFill>
                </a:rPr>
                <a:t>functions</a:t>
              </a:r>
              <a:endParaRPr lang="da-DK" sz="1600" dirty="0" smtClean="0">
                <a:solidFill>
                  <a:schemeClr val="tx1"/>
                </a:solidFill>
              </a:endParaRPr>
            </a:p>
          </p:txBody>
        </p:sp>
      </p:grpSp>
      <p:grpSp>
        <p:nvGrpSpPr>
          <p:cNvPr id="19" name="Group 18"/>
          <p:cNvGrpSpPr/>
          <p:nvPr/>
        </p:nvGrpSpPr>
        <p:grpSpPr>
          <a:xfrm>
            <a:off x="1167422" y="3872524"/>
            <a:ext cx="4019341" cy="1014876"/>
            <a:chOff x="3516922" y="3872524"/>
            <a:chExt cx="4019341" cy="1014876"/>
          </a:xfrm>
        </p:grpSpPr>
        <p:sp>
          <p:nvSpPr>
            <p:cNvPr id="17" name="Rectangle 16"/>
            <p:cNvSpPr/>
            <p:nvPr/>
          </p:nvSpPr>
          <p:spPr>
            <a:xfrm>
              <a:off x="3516922" y="3872524"/>
              <a:ext cx="4019341" cy="101487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8" name="TextBox 17"/>
            <p:cNvSpPr txBox="1"/>
            <p:nvPr/>
          </p:nvSpPr>
          <p:spPr>
            <a:xfrm>
              <a:off x="4310742" y="4027024"/>
              <a:ext cx="2703007" cy="61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US" sz="2000" dirty="0" smtClean="0">
                  <a:solidFill>
                    <a:schemeClr val="tx1"/>
                  </a:solidFill>
                </a:rPr>
                <a:t>Various data caches </a:t>
              </a:r>
            </a:p>
            <a:p>
              <a:pPr>
                <a:lnSpc>
                  <a:spcPct val="100000"/>
                </a:lnSpc>
              </a:pPr>
              <a:r>
                <a:rPr lang="en-US" sz="2000" dirty="0" smtClean="0">
                  <a:solidFill>
                    <a:schemeClr val="tx1"/>
                  </a:solidFill>
                </a:rPr>
                <a:t>(46 MB)</a:t>
              </a:r>
              <a:endParaRPr lang="en-US" sz="1600" dirty="0" smtClean="0">
                <a:solidFill>
                  <a:schemeClr val="tx1"/>
                </a:solidFill>
              </a:endParaRPr>
            </a:p>
          </p:txBody>
        </p:sp>
      </p:grpSp>
      <p:sp>
        <p:nvSpPr>
          <p:cNvPr id="20" name="TextBox 19"/>
          <p:cNvSpPr txBox="1"/>
          <p:nvPr/>
        </p:nvSpPr>
        <p:spPr>
          <a:xfrm>
            <a:off x="6523330" y="3333207"/>
            <a:ext cx="3270745" cy="489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3200" dirty="0" err="1">
                <a:solidFill>
                  <a:schemeClr val="tx1"/>
                </a:solidFill>
              </a:rPr>
              <a:t>External</a:t>
            </a:r>
            <a:r>
              <a:rPr lang="da-DK" sz="3200" dirty="0">
                <a:solidFill>
                  <a:schemeClr val="tx1"/>
                </a:solidFill>
              </a:rPr>
              <a:t> Workspace</a:t>
            </a:r>
            <a:endParaRPr lang="en-GB" sz="3200" dirty="0">
              <a:solidFill>
                <a:schemeClr val="tx1"/>
              </a:solidFill>
            </a:endParaRPr>
          </a:p>
        </p:txBody>
      </p:sp>
      <p:sp>
        <p:nvSpPr>
          <p:cNvPr id="21" name="TextBox 20"/>
          <p:cNvSpPr txBox="1"/>
          <p:nvPr/>
        </p:nvSpPr>
        <p:spPr>
          <a:xfrm>
            <a:off x="6523330" y="1517107"/>
            <a:ext cx="3270745" cy="489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3200" dirty="0" smtClean="0">
                <a:solidFill>
                  <a:schemeClr val="tx1"/>
                </a:solidFill>
              </a:rPr>
              <a:t>Shared data cache</a:t>
            </a:r>
            <a:endParaRPr lang="en-GB" sz="3200" dirty="0">
              <a:solidFill>
                <a:schemeClr val="tx1"/>
              </a:solidFill>
            </a:endParaRPr>
          </a:p>
        </p:txBody>
      </p:sp>
      <p:grpSp>
        <p:nvGrpSpPr>
          <p:cNvPr id="14" name="Group 13"/>
          <p:cNvGrpSpPr/>
          <p:nvPr/>
        </p:nvGrpSpPr>
        <p:grpSpPr>
          <a:xfrm>
            <a:off x="10540999" y="2140300"/>
            <a:ext cx="1231901" cy="3142899"/>
            <a:chOff x="10540999" y="2140300"/>
            <a:chExt cx="1231901" cy="3142899"/>
          </a:xfrm>
        </p:grpSpPr>
        <p:sp>
          <p:nvSpPr>
            <p:cNvPr id="9" name="TextBox 8"/>
            <p:cNvSpPr txBox="1"/>
            <p:nvPr/>
          </p:nvSpPr>
          <p:spPr>
            <a:xfrm>
              <a:off x="10541000" y="2140300"/>
              <a:ext cx="1231900" cy="971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GB" sz="2800" dirty="0" smtClean="0">
                  <a:solidFill>
                    <a:schemeClr val="tx1"/>
                  </a:solidFill>
                </a:rPr>
                <a:t>Read/</a:t>
              </a:r>
            </a:p>
            <a:p>
              <a:pPr>
                <a:lnSpc>
                  <a:spcPct val="100000"/>
                </a:lnSpc>
              </a:pPr>
              <a:r>
                <a:rPr lang="en-GB" sz="2800" dirty="0" smtClean="0">
                  <a:solidFill>
                    <a:schemeClr val="tx1"/>
                  </a:solidFill>
                </a:rPr>
                <a:t>Write</a:t>
              </a:r>
              <a:endParaRPr lang="en-GB" sz="1600" dirty="0" smtClean="0">
                <a:solidFill>
                  <a:schemeClr val="tx1"/>
                </a:solidFill>
              </a:endParaRPr>
            </a:p>
          </p:txBody>
        </p:sp>
        <p:sp>
          <p:nvSpPr>
            <p:cNvPr id="22" name="TextBox 21"/>
            <p:cNvSpPr txBox="1"/>
            <p:nvPr/>
          </p:nvSpPr>
          <p:spPr>
            <a:xfrm>
              <a:off x="10540999" y="4396012"/>
              <a:ext cx="975734" cy="8871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GB" sz="2800" dirty="0" smtClean="0">
                  <a:solidFill>
                    <a:schemeClr val="tx1"/>
                  </a:solidFill>
                </a:rPr>
                <a:t>Read</a:t>
              </a:r>
            </a:p>
            <a:p>
              <a:pPr>
                <a:lnSpc>
                  <a:spcPct val="100000"/>
                </a:lnSpc>
              </a:pPr>
              <a:r>
                <a:rPr lang="en-GB" sz="2800" dirty="0" smtClean="0">
                  <a:solidFill>
                    <a:schemeClr val="tx1"/>
                  </a:solidFill>
                </a:rPr>
                <a:t>only</a:t>
              </a:r>
              <a:endParaRPr lang="en-GB" sz="1600" dirty="0" smtClean="0">
                <a:solidFill>
                  <a:schemeClr val="tx1"/>
                </a:solidFill>
              </a:endParaRPr>
            </a:p>
          </p:txBody>
        </p:sp>
      </p:grpSp>
    </p:spTree>
    <p:extLst>
      <p:ext uri="{BB962C8B-B14F-4D97-AF65-F5344CB8AC3E}">
        <p14:creationId xmlns:p14="http://schemas.microsoft.com/office/powerpoint/2010/main" val="2107704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nodeType="clickEffect">
                                  <p:stCondLst>
                                    <p:cond delay="0"/>
                                  </p:stCondLst>
                                  <p:childTnLst>
                                    <p:animMotion origin="layout" path="M 3.125E-6 3.7037E-7 L 0.10781 0.04005 C 0.13021 0.04907 0.1638 0.05393 0.19922 0.05393 C 0.23945 0.05393 0.27161 0.04907 0.29401 0.04005 L 0.40195 3.7037E-7 " pathEditMode="relative" rAng="0" ptsTypes="AAAAA">
                                      <p:cBhvr>
                                        <p:cTn id="6" dur="2000" fill="hold"/>
                                        <p:tgtEl>
                                          <p:spTgt spid="2"/>
                                        </p:tgtEl>
                                        <p:attrNameLst>
                                          <p:attrName>ppt_x</p:attrName>
                                          <p:attrName>ppt_y</p:attrName>
                                        </p:attrNameLst>
                                      </p:cBhvr>
                                      <p:rCtr x="20091" y="2685"/>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500"/>
                                        <p:tgtEl>
                                          <p:spTgt spid="20"/>
                                        </p:tgtEl>
                                      </p:cBhvr>
                                    </p:animEffect>
                                  </p:childTnLst>
                                </p:cTn>
                              </p:par>
                            </p:childTnLst>
                          </p:cTn>
                        </p:par>
                      </p:childTnLst>
                    </p:cTn>
                  </p:par>
                  <p:par>
                    <p:cTn id="12" fill="hold">
                      <p:stCondLst>
                        <p:cond delay="indefinite"/>
                      </p:stCondLst>
                      <p:childTnLst>
                        <p:par>
                          <p:cTn id="13" fill="hold">
                            <p:stCondLst>
                              <p:cond delay="0"/>
                            </p:stCondLst>
                            <p:childTnLst>
                              <p:par>
                                <p:cTn id="14" presetID="50" presetClass="path" presetSubtype="0" accel="50000" decel="50000" fill="hold" nodeType="clickEffect">
                                  <p:stCondLst>
                                    <p:cond delay="0"/>
                                  </p:stCondLst>
                                  <p:childTnLst>
                                    <p:animMotion origin="layout" path="M 0.15234 -0.00255 L 0.27734 -0.00255 C 0.33333 -0.00255 0.40234 0.03889 0.40234 0.07268 L 0.40234 0.14792 " pathEditMode="relative" rAng="0" ptsTypes="AAAA">
                                      <p:cBhvr>
                                        <p:cTn id="15" dur="2000" fill="hold"/>
                                        <p:tgtEl>
                                          <p:spTgt spid="13"/>
                                        </p:tgtEl>
                                        <p:attrNameLst>
                                          <p:attrName>ppt_x</p:attrName>
                                          <p:attrName>ppt_y</p:attrName>
                                        </p:attrNameLst>
                                      </p:cBhvr>
                                      <p:rCtr x="12500" y="7523"/>
                                    </p:animMotion>
                                  </p:childTnLst>
                                </p:cTn>
                              </p:par>
                            </p:childTnLst>
                          </p:cTn>
                        </p:par>
                      </p:childTnLst>
                    </p:cTn>
                  </p:par>
                  <p:par>
                    <p:cTn id="16" fill="hold">
                      <p:stCondLst>
                        <p:cond delay="indefinite"/>
                      </p:stCondLst>
                      <p:childTnLst>
                        <p:par>
                          <p:cTn id="17" fill="hold">
                            <p:stCondLst>
                              <p:cond delay="0"/>
                            </p:stCondLst>
                            <p:childTnLst>
                              <p:par>
                                <p:cTn id="18" presetID="42" presetClass="path" presetSubtype="0" accel="50000" decel="50000" fill="hold" nodeType="clickEffect">
                                  <p:stCondLst>
                                    <p:cond delay="0"/>
                                  </p:stCondLst>
                                  <p:childTnLst>
                                    <p:animMotion origin="layout" path="M -0.00209 2.59259E-6 L 0.40403 -0.26829 " pathEditMode="relative" rAng="0" ptsTypes="AA">
                                      <p:cBhvr>
                                        <p:cTn id="19" dur="2000" fill="hold"/>
                                        <p:tgtEl>
                                          <p:spTgt spid="19"/>
                                        </p:tgtEl>
                                        <p:attrNameLst>
                                          <p:attrName>ppt_x</p:attrName>
                                          <p:attrName>ppt_y</p:attrName>
                                        </p:attrNameLst>
                                      </p:cBhvr>
                                      <p:rCtr x="20299" y="-13426"/>
                                    </p:animMotion>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fade">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105324" y="1647930"/>
            <a:ext cx="4019341" cy="4461468"/>
            <a:chOff x="3516923" y="1647930"/>
            <a:chExt cx="4019341" cy="4461468"/>
          </a:xfrm>
        </p:grpSpPr>
        <p:sp>
          <p:nvSpPr>
            <p:cNvPr id="5" name="Rectangle 4"/>
            <p:cNvSpPr/>
            <p:nvPr/>
          </p:nvSpPr>
          <p:spPr>
            <a:xfrm>
              <a:off x="3516923" y="1647930"/>
              <a:ext cx="4019341" cy="446146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1" name="TextBox 10"/>
            <p:cNvSpPr txBox="1"/>
            <p:nvPr/>
          </p:nvSpPr>
          <p:spPr>
            <a:xfrm>
              <a:off x="4667460" y="1693150"/>
              <a:ext cx="1718264" cy="3768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2000" dirty="0" err="1" smtClean="0">
                  <a:solidFill>
                    <a:schemeClr val="tx1"/>
                  </a:solidFill>
                </a:rPr>
                <a:t>Free</a:t>
              </a:r>
              <a:r>
                <a:rPr lang="da-DK" sz="2000" dirty="0" smtClean="0">
                  <a:solidFill>
                    <a:schemeClr val="tx1"/>
                  </a:solidFill>
                </a:rPr>
                <a:t> Workspace</a:t>
              </a:r>
              <a:endParaRPr lang="da-DK" sz="1600" dirty="0" smtClean="0">
                <a:solidFill>
                  <a:schemeClr val="tx1"/>
                </a:solidFill>
              </a:endParaRPr>
            </a:p>
          </p:txBody>
        </p:sp>
      </p:grpSp>
      <p:sp>
        <p:nvSpPr>
          <p:cNvPr id="3" name="Title 2"/>
          <p:cNvSpPr>
            <a:spLocks noGrp="1"/>
          </p:cNvSpPr>
          <p:nvPr>
            <p:ph type="title"/>
          </p:nvPr>
        </p:nvSpPr>
        <p:spPr/>
        <p:txBody>
          <a:bodyPr/>
          <a:lstStyle/>
          <a:p>
            <a:r>
              <a:rPr lang="da-DK" dirty="0" smtClean="0"/>
              <a:t>The New Main Workspace</a:t>
            </a:r>
            <a:endParaRPr lang="en-GB" dirty="0"/>
          </a:p>
        </p:txBody>
      </p:sp>
      <p:sp>
        <p:nvSpPr>
          <p:cNvPr id="4" name="Slide Number Placeholder 3"/>
          <p:cNvSpPr>
            <a:spLocks noGrp="1"/>
          </p:cNvSpPr>
          <p:nvPr>
            <p:ph type="sldNum" sz="quarter" idx="13"/>
          </p:nvPr>
        </p:nvSpPr>
        <p:spPr/>
        <p:txBody>
          <a:bodyPr/>
          <a:lstStyle/>
          <a:p>
            <a:fld id="{E5125ACB-207D-4471-AF99-E3860601606F}" type="slidenum">
              <a:rPr lang="en-US" smtClean="0"/>
              <a:pPr/>
              <a:t>7</a:t>
            </a:fld>
            <a:endParaRPr lang="en-US" dirty="0"/>
          </a:p>
        </p:txBody>
      </p:sp>
      <p:grpSp>
        <p:nvGrpSpPr>
          <p:cNvPr id="21" name="Group 20"/>
          <p:cNvGrpSpPr/>
          <p:nvPr/>
        </p:nvGrpSpPr>
        <p:grpSpPr>
          <a:xfrm>
            <a:off x="6159640" y="3516924"/>
            <a:ext cx="4019342" cy="2592474"/>
            <a:chOff x="1105323" y="3516924"/>
            <a:chExt cx="4019342" cy="2592474"/>
          </a:xfrm>
        </p:grpSpPr>
        <p:grpSp>
          <p:nvGrpSpPr>
            <p:cNvPr id="14" name="Group 13"/>
            <p:cNvGrpSpPr/>
            <p:nvPr/>
          </p:nvGrpSpPr>
          <p:grpSpPr>
            <a:xfrm>
              <a:off x="1105324" y="4541855"/>
              <a:ext cx="4019341" cy="1567543"/>
              <a:chOff x="3516923" y="4541855"/>
              <a:chExt cx="4019341" cy="1567543"/>
            </a:xfrm>
          </p:grpSpPr>
          <p:sp>
            <p:nvSpPr>
              <p:cNvPr id="6" name="Rectangle 5"/>
              <p:cNvSpPr/>
              <p:nvPr/>
            </p:nvSpPr>
            <p:spPr>
              <a:xfrm>
                <a:off x="3516923" y="4541855"/>
                <a:ext cx="4019341" cy="15675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7" name="TextBox 6"/>
              <p:cNvSpPr txBox="1"/>
              <p:nvPr/>
            </p:nvSpPr>
            <p:spPr>
              <a:xfrm>
                <a:off x="4310741" y="4879660"/>
                <a:ext cx="2703007" cy="61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US" sz="2000" dirty="0" smtClean="0">
                    <a:solidFill>
                      <a:schemeClr val="bg1"/>
                    </a:solidFill>
                  </a:rPr>
                  <a:t>Initial loaded functions and ”variables” (58 MB)</a:t>
                </a:r>
                <a:endParaRPr lang="en-US" sz="1600" dirty="0" smtClean="0">
                  <a:solidFill>
                    <a:schemeClr val="bg1"/>
                  </a:solidFill>
                </a:endParaRPr>
              </a:p>
            </p:txBody>
          </p:sp>
        </p:grpSp>
        <p:grpSp>
          <p:nvGrpSpPr>
            <p:cNvPr id="13" name="Group 12"/>
            <p:cNvGrpSpPr/>
            <p:nvPr/>
          </p:nvGrpSpPr>
          <p:grpSpPr>
            <a:xfrm>
              <a:off x="1105323" y="3516924"/>
              <a:ext cx="4019341" cy="1014876"/>
              <a:chOff x="3516922" y="3516924"/>
              <a:chExt cx="4019341" cy="1014876"/>
            </a:xfrm>
          </p:grpSpPr>
          <p:sp>
            <p:nvSpPr>
              <p:cNvPr id="8" name="Rectangle 7"/>
              <p:cNvSpPr/>
              <p:nvPr/>
            </p:nvSpPr>
            <p:spPr>
              <a:xfrm>
                <a:off x="3516922" y="3516924"/>
                <a:ext cx="4019341" cy="101487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0" name="TextBox 9"/>
              <p:cNvSpPr txBox="1"/>
              <p:nvPr/>
            </p:nvSpPr>
            <p:spPr>
              <a:xfrm>
                <a:off x="4310742" y="3671424"/>
                <a:ext cx="2703007" cy="61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US" sz="2000" dirty="0" smtClean="0">
                    <a:solidFill>
                      <a:schemeClr val="tx1"/>
                    </a:solidFill>
                  </a:rPr>
                  <a:t>Additional loaded application functions</a:t>
                </a:r>
                <a:endParaRPr lang="en-US" sz="1600" dirty="0" smtClean="0">
                  <a:solidFill>
                    <a:schemeClr val="tx1"/>
                  </a:solidFill>
                </a:endParaRPr>
              </a:p>
            </p:txBody>
          </p:sp>
        </p:grpSp>
      </p:grpSp>
      <p:sp>
        <p:nvSpPr>
          <p:cNvPr id="20" name="TextBox 19"/>
          <p:cNvSpPr txBox="1"/>
          <p:nvPr/>
        </p:nvSpPr>
        <p:spPr>
          <a:xfrm>
            <a:off x="6574130" y="2977607"/>
            <a:ext cx="3270745" cy="502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3200" dirty="0" err="1">
                <a:solidFill>
                  <a:schemeClr val="tx1"/>
                </a:solidFill>
              </a:rPr>
              <a:t>External</a:t>
            </a:r>
            <a:r>
              <a:rPr lang="da-DK" sz="3200" dirty="0">
                <a:solidFill>
                  <a:schemeClr val="tx1"/>
                </a:solidFill>
              </a:rPr>
              <a:t> Workspace</a:t>
            </a:r>
            <a:endParaRPr lang="en-GB" sz="3200" dirty="0">
              <a:solidFill>
                <a:schemeClr val="tx1"/>
              </a:solidFill>
            </a:endParaRPr>
          </a:p>
        </p:txBody>
      </p:sp>
      <p:sp>
        <p:nvSpPr>
          <p:cNvPr id="17" name="TextBox 16"/>
          <p:cNvSpPr txBox="1"/>
          <p:nvPr/>
        </p:nvSpPr>
        <p:spPr>
          <a:xfrm>
            <a:off x="1324117" y="2258389"/>
            <a:ext cx="2813532" cy="36701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dirty="0" smtClean="0">
                <a:solidFill>
                  <a:schemeClr val="tx1"/>
                </a:solidFill>
              </a:rPr>
              <a:t>Old initial </a:t>
            </a:r>
            <a:r>
              <a:rPr lang="da-DK" dirty="0" smtClean="0">
                <a:solidFill>
                  <a:schemeClr val="tx1"/>
                </a:solidFill>
              </a:rPr>
              <a:t>”Main” WS</a:t>
            </a:r>
            <a:r>
              <a:rPr lang="da-DK" dirty="0" smtClean="0">
                <a:solidFill>
                  <a:schemeClr val="tx1"/>
                </a:solidFill>
              </a:rPr>
              <a:t>:</a:t>
            </a:r>
            <a:endParaRPr lang="en-GB" dirty="0">
              <a:solidFill>
                <a:schemeClr val="tx1"/>
              </a:solidFill>
            </a:endParaRPr>
          </a:p>
          <a:p>
            <a:pPr>
              <a:lnSpc>
                <a:spcPct val="100000"/>
              </a:lnSpc>
            </a:pPr>
            <a:r>
              <a:rPr lang="en-GB" dirty="0" smtClean="0">
                <a:solidFill>
                  <a:schemeClr val="tx1"/>
                </a:solidFill>
              </a:rPr>
              <a:t>   ⊃⍴⎕</a:t>
            </a:r>
            <a:r>
              <a:rPr lang="en-GB" dirty="0">
                <a:solidFill>
                  <a:schemeClr val="tx1"/>
                </a:solidFill>
              </a:rPr>
              <a:t>NL 3</a:t>
            </a:r>
          </a:p>
          <a:p>
            <a:pPr>
              <a:lnSpc>
                <a:spcPct val="100000"/>
              </a:lnSpc>
            </a:pPr>
            <a:r>
              <a:rPr lang="en-GB" dirty="0" smtClean="0">
                <a:solidFill>
                  <a:schemeClr val="tx1"/>
                </a:solidFill>
              </a:rPr>
              <a:t>23647</a:t>
            </a:r>
          </a:p>
          <a:p>
            <a:pPr>
              <a:lnSpc>
                <a:spcPct val="100000"/>
              </a:lnSpc>
            </a:pPr>
            <a:endParaRPr lang="da-DK" dirty="0" smtClean="0">
              <a:solidFill>
                <a:schemeClr val="tx1"/>
              </a:solidFill>
            </a:endParaRPr>
          </a:p>
          <a:p>
            <a:pPr>
              <a:lnSpc>
                <a:spcPct val="100000"/>
              </a:lnSpc>
            </a:pPr>
            <a:r>
              <a:rPr lang="da-DK" dirty="0" smtClean="0">
                <a:solidFill>
                  <a:schemeClr val="tx1"/>
                </a:solidFill>
              </a:rPr>
              <a:t>With </a:t>
            </a:r>
            <a:r>
              <a:rPr lang="da-DK" dirty="0" err="1" smtClean="0">
                <a:solidFill>
                  <a:schemeClr val="tx1"/>
                </a:solidFill>
              </a:rPr>
              <a:t>full</a:t>
            </a:r>
            <a:r>
              <a:rPr lang="da-DK" dirty="0" smtClean="0">
                <a:solidFill>
                  <a:schemeClr val="tx1"/>
                </a:solidFill>
              </a:rPr>
              <a:t> </a:t>
            </a:r>
            <a:r>
              <a:rPr lang="da-DK" dirty="0" err="1" smtClean="0">
                <a:solidFill>
                  <a:schemeClr val="tx1"/>
                </a:solidFill>
              </a:rPr>
              <a:t>External</a:t>
            </a:r>
            <a:r>
              <a:rPr lang="da-DK" dirty="0" smtClean="0">
                <a:solidFill>
                  <a:schemeClr val="tx1"/>
                </a:solidFill>
              </a:rPr>
              <a:t> WS</a:t>
            </a:r>
            <a:endParaRPr lang="en-GB" dirty="0">
              <a:solidFill>
                <a:schemeClr val="tx1"/>
              </a:solidFill>
            </a:endParaRPr>
          </a:p>
          <a:p>
            <a:pPr>
              <a:lnSpc>
                <a:spcPct val="100000"/>
              </a:lnSpc>
            </a:pPr>
            <a:r>
              <a:rPr lang="en-GB" dirty="0" smtClean="0">
                <a:solidFill>
                  <a:schemeClr val="tx1"/>
                </a:solidFill>
              </a:rPr>
              <a:t>   ⊃⍴⎕</a:t>
            </a:r>
            <a:r>
              <a:rPr lang="en-GB" dirty="0">
                <a:solidFill>
                  <a:schemeClr val="tx1"/>
                </a:solidFill>
              </a:rPr>
              <a:t>NL </a:t>
            </a:r>
            <a:r>
              <a:rPr lang="en-GB" dirty="0" smtClean="0">
                <a:solidFill>
                  <a:schemeClr val="tx1"/>
                </a:solidFill>
              </a:rPr>
              <a:t>3</a:t>
            </a:r>
            <a:endParaRPr lang="en-GB" dirty="0">
              <a:solidFill>
                <a:schemeClr val="tx1"/>
              </a:solidFill>
            </a:endParaRPr>
          </a:p>
          <a:p>
            <a:pPr>
              <a:lnSpc>
                <a:spcPct val="100000"/>
              </a:lnSpc>
            </a:pPr>
            <a:r>
              <a:rPr lang="en-GB" dirty="0" smtClean="0">
                <a:solidFill>
                  <a:schemeClr val="tx1"/>
                </a:solidFill>
              </a:rPr>
              <a:t>73917</a:t>
            </a:r>
          </a:p>
        </p:txBody>
      </p:sp>
      <p:grpSp>
        <p:nvGrpSpPr>
          <p:cNvPr id="16" name="Group 15"/>
          <p:cNvGrpSpPr/>
          <p:nvPr/>
        </p:nvGrpSpPr>
        <p:grpSpPr>
          <a:xfrm>
            <a:off x="1103922" y="5079024"/>
            <a:ext cx="4019341" cy="1014876"/>
            <a:chOff x="3516922" y="3872524"/>
            <a:chExt cx="4019341" cy="1014876"/>
          </a:xfrm>
        </p:grpSpPr>
        <p:sp>
          <p:nvSpPr>
            <p:cNvPr id="18" name="Rectangle 17"/>
            <p:cNvSpPr/>
            <p:nvPr/>
          </p:nvSpPr>
          <p:spPr>
            <a:xfrm>
              <a:off x="3516922" y="3872524"/>
              <a:ext cx="4019341" cy="101487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9" name="TextBox 18"/>
            <p:cNvSpPr txBox="1"/>
            <p:nvPr/>
          </p:nvSpPr>
          <p:spPr>
            <a:xfrm>
              <a:off x="4310742" y="4027024"/>
              <a:ext cx="2703007" cy="61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US" sz="2000" dirty="0" smtClean="0">
                  <a:solidFill>
                    <a:schemeClr val="tx1"/>
                  </a:solidFill>
                </a:rPr>
                <a:t>Various data caches </a:t>
              </a:r>
            </a:p>
            <a:p>
              <a:pPr>
                <a:lnSpc>
                  <a:spcPct val="100000"/>
                </a:lnSpc>
              </a:pPr>
              <a:r>
                <a:rPr lang="en-US" sz="2000" dirty="0" smtClean="0">
                  <a:solidFill>
                    <a:schemeClr val="tx1"/>
                  </a:solidFill>
                </a:rPr>
                <a:t>(46 MB)</a:t>
              </a:r>
              <a:endParaRPr lang="en-US" sz="1600" dirty="0" smtClean="0">
                <a:solidFill>
                  <a:schemeClr val="tx1"/>
                </a:solidFill>
              </a:endParaRPr>
            </a:p>
          </p:txBody>
        </p:sp>
      </p:grpSp>
    </p:spTree>
    <p:extLst>
      <p:ext uri="{BB962C8B-B14F-4D97-AF65-F5344CB8AC3E}">
        <p14:creationId xmlns:p14="http://schemas.microsoft.com/office/powerpoint/2010/main" val="166465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1676824" y="2232130"/>
            <a:ext cx="4019341" cy="4461468"/>
          </a:xfrm>
          <a:prstGeom prst="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31" name="Rectangle 30"/>
          <p:cNvSpPr/>
          <p:nvPr/>
        </p:nvSpPr>
        <p:spPr>
          <a:xfrm>
            <a:off x="1675422" y="5663224"/>
            <a:ext cx="4019341" cy="101487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3" name="Title 2"/>
          <p:cNvSpPr>
            <a:spLocks noGrp="1"/>
          </p:cNvSpPr>
          <p:nvPr>
            <p:ph type="title"/>
          </p:nvPr>
        </p:nvSpPr>
        <p:spPr/>
        <p:txBody>
          <a:bodyPr/>
          <a:lstStyle/>
          <a:p>
            <a:r>
              <a:rPr lang="en-US" dirty="0" smtClean="0"/>
              <a:t>Processes sharing External Workspace</a:t>
            </a:r>
            <a:endParaRPr lang="en-US" dirty="0"/>
          </a:p>
        </p:txBody>
      </p:sp>
      <p:sp>
        <p:nvSpPr>
          <p:cNvPr id="4" name="Slide Number Placeholder 3"/>
          <p:cNvSpPr>
            <a:spLocks noGrp="1"/>
          </p:cNvSpPr>
          <p:nvPr>
            <p:ph type="sldNum" sz="quarter" idx="13"/>
          </p:nvPr>
        </p:nvSpPr>
        <p:spPr/>
        <p:txBody>
          <a:bodyPr/>
          <a:lstStyle/>
          <a:p>
            <a:fld id="{E5125ACB-207D-4471-AF99-E3860601606F}" type="slidenum">
              <a:rPr lang="en-US" smtClean="0"/>
              <a:pPr/>
              <a:t>8</a:t>
            </a:fld>
            <a:endParaRPr lang="en-US" dirty="0"/>
          </a:p>
        </p:txBody>
      </p:sp>
      <p:grpSp>
        <p:nvGrpSpPr>
          <p:cNvPr id="9" name="Group 8"/>
          <p:cNvGrpSpPr/>
          <p:nvPr/>
        </p:nvGrpSpPr>
        <p:grpSpPr>
          <a:xfrm>
            <a:off x="7442340" y="2977607"/>
            <a:ext cx="4019342" cy="3131791"/>
            <a:chOff x="6159640" y="2977607"/>
            <a:chExt cx="4019342" cy="3131791"/>
          </a:xfrm>
        </p:grpSpPr>
        <p:grpSp>
          <p:nvGrpSpPr>
            <p:cNvPr id="21" name="Group 20"/>
            <p:cNvGrpSpPr/>
            <p:nvPr/>
          </p:nvGrpSpPr>
          <p:grpSpPr>
            <a:xfrm>
              <a:off x="6159640" y="3516924"/>
              <a:ext cx="4019342" cy="2592474"/>
              <a:chOff x="1105323" y="3516924"/>
              <a:chExt cx="4019342" cy="2592474"/>
            </a:xfrm>
          </p:grpSpPr>
          <p:grpSp>
            <p:nvGrpSpPr>
              <p:cNvPr id="14" name="Group 13"/>
              <p:cNvGrpSpPr/>
              <p:nvPr/>
            </p:nvGrpSpPr>
            <p:grpSpPr>
              <a:xfrm>
                <a:off x="1105324" y="4541855"/>
                <a:ext cx="4019341" cy="1567543"/>
                <a:chOff x="3516923" y="4541855"/>
                <a:chExt cx="4019341" cy="1567543"/>
              </a:xfrm>
            </p:grpSpPr>
            <p:sp>
              <p:nvSpPr>
                <p:cNvPr id="6" name="Rectangle 5"/>
                <p:cNvSpPr/>
                <p:nvPr/>
              </p:nvSpPr>
              <p:spPr>
                <a:xfrm>
                  <a:off x="3516923" y="4541855"/>
                  <a:ext cx="4019341" cy="15675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7" name="TextBox 6"/>
                <p:cNvSpPr txBox="1"/>
                <p:nvPr/>
              </p:nvSpPr>
              <p:spPr>
                <a:xfrm>
                  <a:off x="4310741" y="4879660"/>
                  <a:ext cx="2703007" cy="61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US" sz="2000" dirty="0" smtClean="0">
                      <a:solidFill>
                        <a:schemeClr val="bg1"/>
                      </a:solidFill>
                    </a:rPr>
                    <a:t>Initial loaded functions and ”variables” (58 MB)</a:t>
                  </a:r>
                  <a:endParaRPr lang="en-US" sz="1600" dirty="0" smtClean="0">
                    <a:solidFill>
                      <a:schemeClr val="bg1"/>
                    </a:solidFill>
                  </a:endParaRPr>
                </a:p>
              </p:txBody>
            </p:sp>
          </p:grpSp>
          <p:grpSp>
            <p:nvGrpSpPr>
              <p:cNvPr id="13" name="Group 12"/>
              <p:cNvGrpSpPr/>
              <p:nvPr/>
            </p:nvGrpSpPr>
            <p:grpSpPr>
              <a:xfrm>
                <a:off x="1105323" y="3516924"/>
                <a:ext cx="4019341" cy="1014876"/>
                <a:chOff x="3516922" y="3516924"/>
                <a:chExt cx="4019341" cy="1014876"/>
              </a:xfrm>
            </p:grpSpPr>
            <p:sp>
              <p:nvSpPr>
                <p:cNvPr id="8" name="Rectangle 7"/>
                <p:cNvSpPr/>
                <p:nvPr/>
              </p:nvSpPr>
              <p:spPr>
                <a:xfrm>
                  <a:off x="3516922" y="3516924"/>
                  <a:ext cx="4019341" cy="101487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0" name="TextBox 9"/>
                <p:cNvSpPr txBox="1"/>
                <p:nvPr/>
              </p:nvSpPr>
              <p:spPr>
                <a:xfrm>
                  <a:off x="4310742" y="3671424"/>
                  <a:ext cx="2703007" cy="61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US" sz="2000" dirty="0" smtClean="0">
                      <a:solidFill>
                        <a:schemeClr val="tx1"/>
                      </a:solidFill>
                    </a:rPr>
                    <a:t>Additional loaded application functions</a:t>
                  </a:r>
                  <a:endParaRPr lang="en-US" sz="1600" dirty="0" smtClean="0">
                    <a:solidFill>
                      <a:schemeClr val="tx1"/>
                    </a:solidFill>
                  </a:endParaRPr>
                </a:p>
              </p:txBody>
            </p:sp>
          </p:grpSp>
        </p:grpSp>
        <p:sp>
          <p:nvSpPr>
            <p:cNvPr id="20" name="TextBox 19"/>
            <p:cNvSpPr txBox="1"/>
            <p:nvPr/>
          </p:nvSpPr>
          <p:spPr>
            <a:xfrm>
              <a:off x="6574130" y="2977607"/>
              <a:ext cx="3270745" cy="502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3200" dirty="0" err="1">
                  <a:solidFill>
                    <a:schemeClr val="tx1"/>
                  </a:solidFill>
                </a:rPr>
                <a:t>External</a:t>
              </a:r>
              <a:r>
                <a:rPr lang="da-DK" sz="3200" dirty="0">
                  <a:solidFill>
                    <a:schemeClr val="tx1"/>
                  </a:solidFill>
                </a:rPr>
                <a:t> Workspace</a:t>
              </a:r>
              <a:endParaRPr lang="en-GB" sz="3200" dirty="0">
                <a:solidFill>
                  <a:schemeClr val="tx1"/>
                </a:solidFill>
              </a:endParaRPr>
            </a:p>
          </p:txBody>
        </p:sp>
      </p:grpSp>
      <p:sp>
        <p:nvSpPr>
          <p:cNvPr id="27" name="Rectangle 26"/>
          <p:cNvSpPr/>
          <p:nvPr/>
        </p:nvSpPr>
        <p:spPr>
          <a:xfrm>
            <a:off x="1397424" y="1927330"/>
            <a:ext cx="4019341" cy="4461468"/>
          </a:xfrm>
          <a:prstGeom prst="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25" name="Rectangle 24"/>
          <p:cNvSpPr/>
          <p:nvPr/>
        </p:nvSpPr>
        <p:spPr>
          <a:xfrm>
            <a:off x="1396022" y="5371124"/>
            <a:ext cx="4019341" cy="101487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5" name="Rectangle 4"/>
          <p:cNvSpPr/>
          <p:nvPr/>
        </p:nvSpPr>
        <p:spPr>
          <a:xfrm>
            <a:off x="1105324" y="1647930"/>
            <a:ext cx="4019341" cy="4461468"/>
          </a:xfrm>
          <a:prstGeom prst="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1" name="TextBox 10"/>
          <p:cNvSpPr txBox="1"/>
          <p:nvPr/>
        </p:nvSpPr>
        <p:spPr>
          <a:xfrm>
            <a:off x="2255861" y="1693150"/>
            <a:ext cx="1718264" cy="3768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sz="2000" dirty="0" err="1" smtClean="0">
                <a:solidFill>
                  <a:schemeClr val="tx1"/>
                </a:solidFill>
              </a:rPr>
              <a:t>Free</a:t>
            </a:r>
            <a:r>
              <a:rPr lang="da-DK" sz="2000" dirty="0" smtClean="0">
                <a:solidFill>
                  <a:schemeClr val="tx1"/>
                </a:solidFill>
              </a:rPr>
              <a:t> Workspace</a:t>
            </a:r>
            <a:endParaRPr lang="da-DK" sz="1600" dirty="0" smtClean="0">
              <a:solidFill>
                <a:schemeClr val="tx1"/>
              </a:solidFill>
            </a:endParaRPr>
          </a:p>
        </p:txBody>
      </p:sp>
      <p:grpSp>
        <p:nvGrpSpPr>
          <p:cNvPr id="16" name="Group 15"/>
          <p:cNvGrpSpPr/>
          <p:nvPr/>
        </p:nvGrpSpPr>
        <p:grpSpPr>
          <a:xfrm>
            <a:off x="1103922" y="5091724"/>
            <a:ext cx="4019341" cy="1014876"/>
            <a:chOff x="3516922" y="3872524"/>
            <a:chExt cx="4019341" cy="1014876"/>
          </a:xfrm>
        </p:grpSpPr>
        <p:sp>
          <p:nvSpPr>
            <p:cNvPr id="18" name="Rectangle 17"/>
            <p:cNvSpPr/>
            <p:nvPr/>
          </p:nvSpPr>
          <p:spPr>
            <a:xfrm>
              <a:off x="3516922" y="3872524"/>
              <a:ext cx="4019341" cy="101487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9" name="TextBox 18"/>
            <p:cNvSpPr txBox="1"/>
            <p:nvPr/>
          </p:nvSpPr>
          <p:spPr>
            <a:xfrm>
              <a:off x="4310742" y="4027024"/>
              <a:ext cx="2703007" cy="6129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en-US" sz="2000" dirty="0" smtClean="0">
                  <a:solidFill>
                    <a:schemeClr val="tx1"/>
                  </a:solidFill>
                </a:rPr>
                <a:t>Various data caches </a:t>
              </a:r>
            </a:p>
            <a:p>
              <a:pPr>
                <a:lnSpc>
                  <a:spcPct val="100000"/>
                </a:lnSpc>
              </a:pPr>
              <a:r>
                <a:rPr lang="en-US" sz="2000" dirty="0" smtClean="0">
                  <a:solidFill>
                    <a:schemeClr val="tx1"/>
                  </a:solidFill>
                </a:rPr>
                <a:t>(46 MB)</a:t>
              </a:r>
              <a:endParaRPr lang="en-US" sz="1600" dirty="0" smtClean="0">
                <a:solidFill>
                  <a:schemeClr val="tx1"/>
                </a:solidFill>
              </a:endParaRPr>
            </a:p>
          </p:txBody>
        </p:sp>
      </p:grpSp>
      <p:cxnSp>
        <p:nvCxnSpPr>
          <p:cNvPr id="33" name="Straight Arrow Connector 32"/>
          <p:cNvCxnSpPr>
            <a:stCxn id="6" idx="1"/>
          </p:cNvCxnSpPr>
          <p:nvPr/>
        </p:nvCxnSpPr>
        <p:spPr>
          <a:xfrm flipH="1" flipV="1">
            <a:off x="5123263" y="4775200"/>
            <a:ext cx="2319078" cy="550427"/>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6" idx="1"/>
          </p:cNvCxnSpPr>
          <p:nvPr/>
        </p:nvCxnSpPr>
        <p:spPr>
          <a:xfrm flipH="1" flipV="1">
            <a:off x="5478863" y="5132622"/>
            <a:ext cx="1963478" cy="193005"/>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6" idx="1"/>
          </p:cNvCxnSpPr>
          <p:nvPr/>
        </p:nvCxnSpPr>
        <p:spPr>
          <a:xfrm flipH="1">
            <a:off x="5706061" y="5325627"/>
            <a:ext cx="1736280" cy="45497"/>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806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a-DK" dirty="0" err="1" smtClean="0"/>
              <a:t>What</a:t>
            </a:r>
            <a:r>
              <a:rPr lang="da-DK" dirty="0" smtClean="0"/>
              <a:t> </a:t>
            </a:r>
            <a:r>
              <a:rPr lang="da-DK" dirty="0" err="1" smtClean="0"/>
              <a:t>we</a:t>
            </a:r>
            <a:r>
              <a:rPr lang="da-DK" dirty="0" smtClean="0"/>
              <a:t> </a:t>
            </a:r>
            <a:r>
              <a:rPr lang="da-DK" dirty="0" err="1" smtClean="0"/>
              <a:t>actually</a:t>
            </a:r>
            <a:r>
              <a:rPr lang="da-DK" dirty="0" smtClean="0"/>
              <a:t> </a:t>
            </a:r>
            <a:r>
              <a:rPr lang="da-DK" dirty="0" err="1" smtClean="0"/>
              <a:t>need</a:t>
            </a:r>
            <a:r>
              <a:rPr lang="da-DK" dirty="0" smtClean="0"/>
              <a:t> it for!</a:t>
            </a:r>
            <a:endParaRPr lang="en-GB" dirty="0"/>
          </a:p>
        </p:txBody>
      </p:sp>
      <p:sp>
        <p:nvSpPr>
          <p:cNvPr id="4" name="Slide Number Placeholder 3"/>
          <p:cNvSpPr>
            <a:spLocks noGrp="1"/>
          </p:cNvSpPr>
          <p:nvPr>
            <p:ph type="sldNum" sz="quarter" idx="13"/>
          </p:nvPr>
        </p:nvSpPr>
        <p:spPr/>
        <p:txBody>
          <a:bodyPr/>
          <a:lstStyle/>
          <a:p>
            <a:fld id="{E5125ACB-207D-4471-AF99-E3860601606F}" type="slidenum">
              <a:rPr lang="en-US" smtClean="0"/>
              <a:pPr/>
              <a:t>9</a:t>
            </a:fld>
            <a:endParaRPr lang="en-US" dirty="0"/>
          </a:p>
        </p:txBody>
      </p:sp>
      <p:grpSp>
        <p:nvGrpSpPr>
          <p:cNvPr id="25" name="Group 24"/>
          <p:cNvGrpSpPr/>
          <p:nvPr/>
        </p:nvGrpSpPr>
        <p:grpSpPr>
          <a:xfrm>
            <a:off x="5589033" y="1974852"/>
            <a:ext cx="2590800" cy="4346573"/>
            <a:chOff x="5589033" y="1974852"/>
            <a:chExt cx="2590800" cy="4346573"/>
          </a:xfrm>
        </p:grpSpPr>
        <p:sp>
          <p:nvSpPr>
            <p:cNvPr id="9" name="Oval 8"/>
            <p:cNvSpPr/>
            <p:nvPr/>
          </p:nvSpPr>
          <p:spPr>
            <a:xfrm>
              <a:off x="6769100" y="1974852"/>
              <a:ext cx="787400" cy="787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22" name="Oval 21"/>
            <p:cNvSpPr/>
            <p:nvPr/>
          </p:nvSpPr>
          <p:spPr>
            <a:xfrm>
              <a:off x="7392433" y="3444875"/>
              <a:ext cx="787400" cy="787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23" name="Oval 22"/>
            <p:cNvSpPr/>
            <p:nvPr/>
          </p:nvSpPr>
          <p:spPr>
            <a:xfrm>
              <a:off x="6921500" y="4803773"/>
              <a:ext cx="787400" cy="787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24" name="Oval 23"/>
            <p:cNvSpPr/>
            <p:nvPr/>
          </p:nvSpPr>
          <p:spPr>
            <a:xfrm>
              <a:off x="5589033" y="5534025"/>
              <a:ext cx="787400" cy="787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ts val="1900"/>
                </a:lnSpc>
              </a:pPr>
              <a:endParaRPr lang="en-GB" sz="1600" dirty="0" smtClean="0">
                <a:solidFill>
                  <a:schemeClr val="bg1"/>
                </a:solidFill>
              </a:endParaRPr>
            </a:p>
          </p:txBody>
        </p:sp>
      </p:grpSp>
      <p:sp>
        <p:nvSpPr>
          <p:cNvPr id="15" name="Oval 14"/>
          <p:cNvSpPr/>
          <p:nvPr/>
        </p:nvSpPr>
        <p:spPr>
          <a:xfrm>
            <a:off x="3607833" y="1708150"/>
            <a:ext cx="4178300" cy="4254500"/>
          </a:xfrm>
          <a:prstGeom prst="ellipse">
            <a:avLst/>
          </a:prstGeom>
          <a:ln/>
        </p:spPr>
        <p:style>
          <a:lnRef idx="1">
            <a:schemeClr val="accent3"/>
          </a:lnRef>
          <a:fillRef idx="2">
            <a:schemeClr val="accent3"/>
          </a:fillRef>
          <a:effectRef idx="1">
            <a:schemeClr val="accent3"/>
          </a:effectRef>
          <a:fontRef idx="minor">
            <a:schemeClr val="dk1"/>
          </a:fontRef>
        </p:style>
        <p:txBody>
          <a:bodyPr lIns="108000" tIns="108000" rIns="108000" bIns="108000" rtlCol="0" anchor="ctr"/>
          <a:lstStyle/>
          <a:p>
            <a:pPr algn="ctr">
              <a:lnSpc>
                <a:spcPts val="1900"/>
              </a:lnSpc>
            </a:pPr>
            <a:endParaRPr lang="en-GB" sz="1600" dirty="0" smtClean="0">
              <a:solidFill>
                <a:schemeClr val="bg1"/>
              </a:solidFill>
            </a:endParaRPr>
          </a:p>
        </p:txBody>
      </p:sp>
      <p:sp>
        <p:nvSpPr>
          <p:cNvPr id="16" name="TextBox 15"/>
          <p:cNvSpPr txBox="1"/>
          <p:nvPr/>
        </p:nvSpPr>
        <p:spPr>
          <a:xfrm>
            <a:off x="4775200" y="3727450"/>
            <a:ext cx="2146300" cy="66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dirty="0" err="1" smtClean="0">
                <a:solidFill>
                  <a:schemeClr val="tx1"/>
                </a:solidFill>
              </a:rPr>
              <a:t>Dyalog</a:t>
            </a:r>
            <a:r>
              <a:rPr lang="da-DK" dirty="0" smtClean="0">
                <a:solidFill>
                  <a:schemeClr val="tx1"/>
                </a:solidFill>
              </a:rPr>
              <a:t> APL WS</a:t>
            </a:r>
            <a:endParaRPr lang="en-GB" dirty="0" smtClean="0">
              <a:solidFill>
                <a:schemeClr val="tx1"/>
              </a:solidFill>
            </a:endParaRPr>
          </a:p>
        </p:txBody>
      </p:sp>
      <p:grpSp>
        <p:nvGrpSpPr>
          <p:cNvPr id="35" name="Group 34"/>
          <p:cNvGrpSpPr/>
          <p:nvPr/>
        </p:nvGrpSpPr>
        <p:grpSpPr>
          <a:xfrm>
            <a:off x="7556500" y="2501900"/>
            <a:ext cx="3820533" cy="2603500"/>
            <a:chOff x="7556500" y="2501900"/>
            <a:chExt cx="3820533" cy="2603500"/>
          </a:xfrm>
        </p:grpSpPr>
        <p:sp>
          <p:nvSpPr>
            <p:cNvPr id="26" name="TextBox 25"/>
            <p:cNvSpPr txBox="1"/>
            <p:nvPr/>
          </p:nvSpPr>
          <p:spPr>
            <a:xfrm>
              <a:off x="9243433" y="3727450"/>
              <a:ext cx="21336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dirty="0" smtClean="0">
                  <a:solidFill>
                    <a:schemeClr val="tx1"/>
                  </a:solidFill>
                </a:rPr>
                <a:t>”</a:t>
              </a:r>
              <a:r>
                <a:rPr lang="da-DK" dirty="0" err="1" smtClean="0">
                  <a:solidFill>
                    <a:schemeClr val="tx1"/>
                  </a:solidFill>
                </a:rPr>
                <a:t>Isolates</a:t>
              </a:r>
              <a:r>
                <a:rPr lang="da-DK" dirty="0" smtClean="0">
                  <a:solidFill>
                    <a:schemeClr val="tx1"/>
                  </a:solidFill>
                </a:rPr>
                <a:t>”</a:t>
              </a:r>
              <a:endParaRPr lang="en-GB" dirty="0" smtClean="0">
                <a:solidFill>
                  <a:schemeClr val="tx1"/>
                </a:solidFill>
              </a:endParaRPr>
            </a:p>
          </p:txBody>
        </p:sp>
        <p:cxnSp>
          <p:nvCxnSpPr>
            <p:cNvPr id="28" name="Straight Arrow Connector 27"/>
            <p:cNvCxnSpPr/>
            <p:nvPr/>
          </p:nvCxnSpPr>
          <p:spPr>
            <a:xfrm flipH="1" flipV="1">
              <a:off x="7556500" y="2501900"/>
              <a:ext cx="1587500" cy="133350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8257068" y="3929062"/>
              <a:ext cx="886932" cy="14405"/>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7824749" y="4057650"/>
              <a:ext cx="1319251" cy="104775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9357732" y="4232275"/>
            <a:ext cx="2313568" cy="5619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00000"/>
              </a:lnSpc>
            </a:pPr>
            <a:r>
              <a:rPr lang="da-DK" dirty="0" smtClean="0">
                <a:solidFill>
                  <a:schemeClr val="tx1"/>
                </a:solidFill>
              </a:rPr>
              <a:t>Mortens version</a:t>
            </a:r>
            <a:endParaRPr lang="en-GB" dirty="0" smtClean="0">
              <a:solidFill>
                <a:schemeClr val="tx1"/>
              </a:solidFill>
            </a:endParaRPr>
          </a:p>
        </p:txBody>
      </p:sp>
    </p:spTree>
    <p:extLst>
      <p:ext uri="{BB962C8B-B14F-4D97-AF65-F5344CB8AC3E}">
        <p14:creationId xmlns:p14="http://schemas.microsoft.com/office/powerpoint/2010/main" val="369979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6"/>
                                        </p:tgtEl>
                                        <p:attrNameLst>
                                          <p:attrName>style.visibility</p:attrName>
                                        </p:attrNameLst>
                                      </p:cBhvr>
                                      <p:to>
                                        <p:strVal val="visible"/>
                                      </p:to>
                                    </p:set>
                                    <p:anim calcmode="lin" valueType="num">
                                      <p:cBhvr additive="base">
                                        <p:cTn id="16" dur="500" fill="hold"/>
                                        <p:tgtEl>
                                          <p:spTgt spid="36"/>
                                        </p:tgtEl>
                                        <p:attrNameLst>
                                          <p:attrName>ppt_x</p:attrName>
                                        </p:attrNameLst>
                                      </p:cBhvr>
                                      <p:tavLst>
                                        <p:tav tm="0">
                                          <p:val>
                                            <p:strVal val="#ppt_x"/>
                                          </p:val>
                                        </p:tav>
                                        <p:tav tm="100000">
                                          <p:val>
                                            <p:strVal val="#ppt_x"/>
                                          </p:val>
                                        </p:tav>
                                      </p:tavLst>
                                    </p:anim>
                                    <p:anim calcmode="lin" valueType="num">
                                      <p:cBhvr additive="base">
                                        <p:cTn id="17"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theme/theme1.xml><?xml version="1.0" encoding="utf-8"?>
<a:theme xmlns:a="http://schemas.openxmlformats.org/drawingml/2006/main" name="SimCorp template">
  <a:themeElements>
    <a:clrScheme name="SimCorp">
      <a:dk1>
        <a:srgbClr val="000000"/>
      </a:dk1>
      <a:lt1>
        <a:sysClr val="window" lastClr="FFFFFF"/>
      </a:lt1>
      <a:dk2>
        <a:srgbClr val="1F497D"/>
      </a:dk2>
      <a:lt2>
        <a:srgbClr val="EEECE1"/>
      </a:lt2>
      <a:accent1>
        <a:srgbClr val="3D5374"/>
      </a:accent1>
      <a:accent2>
        <a:srgbClr val="F20403"/>
      </a:accent2>
      <a:accent3>
        <a:srgbClr val="001550"/>
      </a:accent3>
      <a:accent4>
        <a:srgbClr val="02B5FF"/>
      </a:accent4>
      <a:accent5>
        <a:srgbClr val="025BFF"/>
      </a:accent5>
      <a:accent6>
        <a:srgbClr val="00AF0A"/>
      </a:accent6>
      <a:hlink>
        <a:srgbClr val="0000FF"/>
      </a:hlink>
      <a:folHlink>
        <a:srgbClr val="800080"/>
      </a:folHlink>
    </a:clrScheme>
    <a:fontScheme name="SimCorp">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lIns="108000" tIns="108000" rIns="108000" bIns="108000" rtlCol="0" anchor="ctr"/>
      <a:lstStyle>
        <a:defPPr algn="ctr">
          <a:lnSpc>
            <a:spcPts val="1900"/>
          </a:lnSpc>
          <a:defRPr sz="16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lnSpc>
            <a:spcPct val="100000"/>
          </a:lnSpc>
          <a:defRPr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extLst>
    <a:ext uri="{05A4C25C-085E-4340-85A3-A5531E510DB2}">
      <thm15:themeFamily xmlns:thm15="http://schemas.microsoft.com/office/thememl/2012/main" name="SimCorp template_20150312 (2).potx [Read-Only]" id="{827BE21F-1E17-410D-9D26-E4C2162E58D2}" vid="{4245D5E3-B3CC-46AF-A3A0-EE0024AEAD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3146</TotalTime>
  <Words>825</Words>
  <Application>Microsoft Office PowerPoint</Application>
  <PresentationFormat>Widescreen</PresentationFormat>
  <Paragraphs>143</Paragraphs>
  <Slides>12</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Georgia</vt:lpstr>
      <vt:lpstr>SimCorp template</vt:lpstr>
      <vt:lpstr>External Workspaces in SimCorp</vt:lpstr>
      <vt:lpstr>A bit about SimCorp and SimCorp Dimension</vt:lpstr>
      <vt:lpstr>A typical setup</vt:lpstr>
      <vt:lpstr>An even more typical setup</vt:lpstr>
      <vt:lpstr>The Main Workspace</vt:lpstr>
      <vt:lpstr>The New Main Workspace</vt:lpstr>
      <vt:lpstr>The New Main Workspace</vt:lpstr>
      <vt:lpstr>Processes sharing External Workspace</vt:lpstr>
      <vt:lpstr>What we actually need it for!</vt:lpstr>
      <vt:lpstr>What we actually need it for!</vt:lpstr>
      <vt:lpstr>Some figures</vt:lpstr>
      <vt:lpstr>Benefits</vt:lpstr>
    </vt:vector>
  </TitlesOfParts>
  <Company>SimCorp 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SimCorp tools</dc:title>
  <dc:creator>Stig Nielsen</dc:creator>
  <cp:lastModifiedBy>Stig Nielsen</cp:lastModifiedBy>
  <cp:revision>87</cp:revision>
  <dcterms:created xsi:type="dcterms:W3CDTF">2015-05-11T08:59:34Z</dcterms:created>
  <dcterms:modified xsi:type="dcterms:W3CDTF">2015-09-08T09:24:57Z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y fmtid="{D5CDD505-2E9C-101B-9397-08002B2CF9AE}" pid="3" name="CurrentLanguage">
    <vt:lpwstr>US English</vt:lpwstr>
  </property>
</Properties>
</file>