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  <p:sldMasterId id="2147483669" r:id="rId2"/>
    <p:sldMasterId id="2147483676" r:id="rId3"/>
  </p:sldMasterIdLst>
  <p:notesMasterIdLst>
    <p:notesMasterId r:id="rId32"/>
  </p:notesMasterIdLst>
  <p:sldIdLst>
    <p:sldId id="256" r:id="rId4"/>
    <p:sldId id="258" r:id="rId5"/>
    <p:sldId id="281" r:id="rId6"/>
    <p:sldId id="284" r:id="rId7"/>
    <p:sldId id="285" r:id="rId8"/>
    <p:sldId id="287" r:id="rId9"/>
    <p:sldId id="286" r:id="rId10"/>
    <p:sldId id="288" r:id="rId11"/>
    <p:sldId id="265" r:id="rId12"/>
    <p:sldId id="289" r:id="rId13"/>
    <p:sldId id="282" r:id="rId14"/>
    <p:sldId id="267" r:id="rId15"/>
    <p:sldId id="268" r:id="rId16"/>
    <p:sldId id="283" r:id="rId17"/>
    <p:sldId id="271" r:id="rId18"/>
    <p:sldId id="272" r:id="rId19"/>
    <p:sldId id="294" r:id="rId20"/>
    <p:sldId id="290" r:id="rId21"/>
    <p:sldId id="274" r:id="rId22"/>
    <p:sldId id="273" r:id="rId23"/>
    <p:sldId id="275" r:id="rId24"/>
    <p:sldId id="291" r:id="rId25"/>
    <p:sldId id="276" r:id="rId26"/>
    <p:sldId id="277" r:id="rId27"/>
    <p:sldId id="293" r:id="rId28"/>
    <p:sldId id="279" r:id="rId29"/>
    <p:sldId id="296" r:id="rId30"/>
    <p:sldId id="292" r:id="rId31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5" autoAdjust="0"/>
    <p:restoredTop sz="86458" autoAdjust="0"/>
  </p:normalViewPr>
  <p:slideViewPr>
    <p:cSldViewPr>
      <p:cViewPr varScale="1">
        <p:scale>
          <a:sx n="70" d="100"/>
          <a:sy n="70" d="100"/>
        </p:scale>
        <p:origin x="67" y="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72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BDF6C2-D520-4437-9652-9A8EEC35723E}" type="slidenum">
              <a:rPr lang="en-GB" altLang="en-US" sz="1200">
                <a:latin typeface="Times New Roman" panose="02020603050405020304" pitchFamily="18" charset="0"/>
              </a:rPr>
              <a:pPr/>
              <a:t>22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14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BBE9214-3ED5-4300-A258-259CDE26A703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6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BBE9214-3ED5-4300-A258-259CDE26A703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54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5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BDF6C2-D520-4437-9652-9A8EEC35723E}" type="slidenum">
              <a:rPr lang="en-GB" altLang="en-US" sz="1200">
                <a:latin typeface="Times New Roman" panose="02020603050405020304" pitchFamily="18" charset="0"/>
              </a:rPr>
              <a:pPr/>
              <a:t>8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2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BDF6C2-D520-4437-9652-9A8EEC35723E}" type="slidenum">
              <a:rPr lang="en-GB" altLang="en-US" sz="1200">
                <a:latin typeface="Times New Roman" panose="02020603050405020304" pitchFamily="18" charset="0"/>
              </a:rPr>
              <a:pPr/>
              <a:t>11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7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BDF6C2-D520-4437-9652-9A8EEC35723E}" type="slidenum">
              <a:rPr lang="en-GB" altLang="en-US" sz="1200">
                <a:latin typeface="Times New Roman" panose="02020603050405020304" pitchFamily="18" charset="0"/>
              </a:rPr>
              <a:pPr/>
              <a:t>12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12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9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86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38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3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9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3" name="Picture 4" descr="C:\Users\fiona\Desktop\t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05" y="2348880"/>
            <a:ext cx="2952328" cy="36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755575" y="620689"/>
            <a:ext cx="7632849" cy="72007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1484784"/>
            <a:ext cx="7632849" cy="648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92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r>
              <a:rPr lang="da-DK" smtClean="0">
                <a:solidFill>
                  <a:srgbClr val="000000"/>
                </a:solidFill>
              </a:rPr>
              <a:t>Cross-Platform User Interfaces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ctr">
              <a:defRPr sz="2000">
                <a:latin typeface="+mn-lt"/>
              </a:defRPr>
            </a:lvl1pPr>
          </a:lstStyle>
          <a:p>
            <a:pPr>
              <a:defRPr/>
            </a:pPr>
            <a:fld id="{BCCDEE4C-F9F1-481E-A617-5C7709786851}" type="slidenum">
              <a:rPr lang="da-DK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8723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C97E963A-2A83-41F9-AAD2-89FEDADEA62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20689"/>
            <a:ext cx="7632849" cy="92568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388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87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4D6A1F21-6DDA-4D75-917B-3675E7404BB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11560" y="1125538"/>
            <a:ext cx="3744788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595813" y="1125538"/>
            <a:ext cx="3744788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54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4D6A1F21-6DDA-4D75-917B-3675E7404BB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5576" y="908721"/>
            <a:ext cx="7632848" cy="468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19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577" y="908720"/>
            <a:ext cx="7632774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C97E963A-2A83-41F9-AAD2-89FEDADEA62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5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Road Map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A830E-6F30-46DD-8E57-9FD3681194DF}" type="slidenum">
              <a:rPr lang="da-DK" alt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803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r>
              <a:rPr lang="da-DK" smtClean="0">
                <a:solidFill>
                  <a:srgbClr val="000000"/>
                </a:solidFill>
              </a:rPr>
              <a:t>Road Map 2014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ctr">
              <a:defRPr sz="2000">
                <a:latin typeface="+mn-lt"/>
              </a:defRPr>
            </a:lvl1pPr>
          </a:lstStyle>
          <a:p>
            <a:pPr>
              <a:defRPr/>
            </a:pPr>
            <a:fld id="{BCCDEE4C-F9F1-481E-A617-5C7709786851}" type="slidenum">
              <a:rPr lang="da-DK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68826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4321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5701275"/>
            <a:ext cx="875054" cy="936104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Technical Road Map - Dyalog'15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05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4321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5701275"/>
            <a:ext cx="875054" cy="936104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Technical Road Map - Dyalog'15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8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3672408" cy="4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716016" y="1654690"/>
            <a:ext cx="3672408" cy="43665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5701275"/>
            <a:ext cx="875054" cy="936104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Technical Road Map - Dyalog'15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70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C97E963A-2A83-41F9-AAD2-89FEDADEA62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20689"/>
            <a:ext cx="7632849" cy="92568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388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9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C97E963A-2A83-41F9-AAD2-89FEDADEA62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20689"/>
            <a:ext cx="7632849" cy="92568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388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32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4D6A1F21-6DDA-4D75-917B-3675E7404BB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11560" y="1125538"/>
            <a:ext cx="3744788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595813" y="1125538"/>
            <a:ext cx="3744788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54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4D6A1F21-6DDA-4D75-917B-3675E7404BB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5576" y="908721"/>
            <a:ext cx="7632848" cy="468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2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577" y="908720"/>
            <a:ext cx="7632774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C97E963A-2A83-41F9-AAD2-89FEDADEA62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1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Cross-Platform User Interfaces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A830E-6F30-46DD-8E57-9FD3681194DF}" type="slidenum">
              <a:rPr lang="da-DK" alt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605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8.xml"/><Relationship Id="rId9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5.xml"/><Relationship Id="rId10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5" y="6452509"/>
            <a:ext cx="1224135" cy="20762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Technical Road Map - Dyalog'15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6" r:id="rId3"/>
    <p:sldLayoutId id="214748368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1" y="-42144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7898"/>
            <a:ext cx="953263" cy="936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21615"/>
            <a:ext cx="1274959" cy="1963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67113" y="63372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4D6A1F21-6DDA-4D75-917B-3675E7404BB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8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1" y="-42144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7898"/>
            <a:ext cx="953263" cy="936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21615"/>
            <a:ext cx="1274959" cy="1963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67113" y="63372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4D6A1F21-6DDA-4D75-917B-3675E7404BB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8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C2014%20Social%20Media%20Captur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unctionalconf.com/schedule.html" TargetMode="External"/><Relationship Id="rId5" Type="http://schemas.openxmlformats.org/officeDocument/2006/relationships/hyperlink" Target="https://www.youtube.com/watch?v=PlM9BXfu7UY" TargetMode="External"/><Relationship Id="rId4" Type="http://schemas.openxmlformats.org/officeDocument/2006/relationships/hyperlink" Target="http://www.sable.mcgill.ca/array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C2014%20Social%20Media%20Capture.pdf" TargetMode="External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unctionalconf.com/schedule.html" TargetMode="External"/><Relationship Id="rId5" Type="http://schemas.openxmlformats.org/officeDocument/2006/relationships/hyperlink" Target="https://www.youtube.com/watch?v=PlM9BXfu7UY" TargetMode="External"/><Relationship Id="rId4" Type="http://schemas.openxmlformats.org/officeDocument/2006/relationships/hyperlink" Target="http://www.sable.mcgill.ca/array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539" y="764704"/>
            <a:ext cx="7632849" cy="720079"/>
          </a:xfrm>
        </p:spPr>
        <p:txBody>
          <a:bodyPr/>
          <a:lstStyle/>
          <a:p>
            <a:r>
              <a:rPr lang="en-GB" dirty="0" smtClean="0"/>
              <a:t>Technical Road Map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79712" y="1508519"/>
            <a:ext cx="5101221" cy="504650"/>
          </a:xfrm>
        </p:spPr>
        <p:txBody>
          <a:bodyPr/>
          <a:lstStyle/>
          <a:p>
            <a:r>
              <a:rPr lang="en-GB" sz="2400" dirty="0" smtClean="0"/>
              <a:t>Morten Kromberg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7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V15.0 Performance Work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80288" y="2411089"/>
            <a:ext cx="7632849" cy="3456384"/>
          </a:xfrm>
        </p:spPr>
        <p:txBody>
          <a:bodyPr/>
          <a:lstStyle/>
          <a:p>
            <a:r>
              <a:rPr lang="da-DK" sz="2800" dirty="0" smtClean="0"/>
              <a:t>Compiler projects ongoing</a:t>
            </a:r>
          </a:p>
          <a:p>
            <a:r>
              <a:rPr lang="da-DK" sz="2800" dirty="0" smtClean="0"/>
              <a:t>New C compilers on all platforms</a:t>
            </a:r>
          </a:p>
          <a:p>
            <a:r>
              <a:rPr lang="da-DK" sz="2800" dirty="0" smtClean="0"/>
              <a:t>More work on core algorithms</a:t>
            </a:r>
          </a:p>
          <a:p>
            <a:r>
              <a:rPr lang="da-DK" sz="2800" dirty="0" smtClean="0"/>
              <a:t>Some integration of Futures and Isolates into the interpreter (no workspace required)</a:t>
            </a:r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Dyalog'15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596712" y="4911228"/>
            <a:ext cx="4038600" cy="9562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Roger Hui and Jay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Foad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/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D04 Core Performance</a:t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Monday 13:30-14:15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754551" y="1386134"/>
            <a:ext cx="4060696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Aaron Hsu (Indiana University):</a:t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Using Co-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dfns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 to Accelerate APL Code</a:t>
            </a:r>
          </a:p>
          <a:p>
            <a:pPr eaLnBrk="0" hangingPunct="0"/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Wednesday 11:00-11:45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399" y="1386134"/>
            <a:ext cx="4038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Jay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Foad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:</a:t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Compilation and Bytecode Execution</a:t>
            </a:r>
          </a:p>
          <a:p>
            <a:pPr eaLnBrk="0" hangingPunct="0"/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Wednesday 09:45-10:30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3347864" y="3933056"/>
            <a:ext cx="1248848" cy="980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076056" y="2376734"/>
            <a:ext cx="1872208" cy="3431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891208" y="2373398"/>
            <a:ext cx="296416" cy="3464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68608" y="4931369"/>
            <a:ext cx="3960440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Roger Hui</a:t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TP4 Writing Efficient Code in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Dyalog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/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Thursday 14:00-17:30</a:t>
            </a:r>
          </a:p>
        </p:txBody>
      </p:sp>
    </p:spTree>
    <p:extLst>
      <p:ext uri="{BB962C8B-B14F-4D97-AF65-F5344CB8AC3E}">
        <p14:creationId xmlns:p14="http://schemas.microsoft.com/office/powerpoint/2010/main" val="29008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620689"/>
            <a:ext cx="8083625" cy="925683"/>
          </a:xfrm>
        </p:spPr>
        <p:txBody>
          <a:bodyPr/>
          <a:lstStyle/>
          <a:p>
            <a:pPr algn="l"/>
            <a:r>
              <a:rPr lang="da-DK" dirty="0" smtClean="0"/>
              <a:t>2. New Platforms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1552851"/>
            <a:ext cx="7632849" cy="3889375"/>
          </a:xfrm>
        </p:spPr>
        <p:txBody>
          <a:bodyPr/>
          <a:lstStyle/>
          <a:p>
            <a:r>
              <a:rPr lang="da-DK" sz="2400" dirty="0" smtClean="0"/>
              <a:t>UNIX variants</a:t>
            </a:r>
          </a:p>
          <a:p>
            <a:pPr lvl="1"/>
            <a:r>
              <a:rPr lang="da-DK" sz="2000" dirty="0" smtClean="0"/>
              <a:t>ARM Linux (</a:t>
            </a:r>
            <a:r>
              <a:rPr lang="da-DK" sz="2000" dirty="0" err="1" smtClean="0"/>
              <a:t>Raspberry</a:t>
            </a:r>
            <a:r>
              <a:rPr lang="da-DK" sz="2000" dirty="0" smtClean="0"/>
              <a:t> Pi), </a:t>
            </a:r>
            <a:br>
              <a:rPr lang="da-DK" sz="2000" dirty="0" smtClean="0"/>
            </a:br>
            <a:r>
              <a:rPr lang="da-DK" sz="2000" dirty="0" smtClean="0"/>
              <a:t>Apple OSX, Android</a:t>
            </a:r>
          </a:p>
          <a:p>
            <a:r>
              <a:rPr lang="da-DK" sz="2400" dirty="0" smtClean="0"/>
              <a:t>Windows variants </a:t>
            </a:r>
            <a:r>
              <a:rPr lang="da-DK" sz="2400" dirty="0" err="1" smtClean="0"/>
              <a:t>without</a:t>
            </a:r>
            <a:r>
              <a:rPr lang="da-DK" sz="2400" dirty="0" smtClean="0"/>
              <a:t> Win32</a:t>
            </a:r>
          </a:p>
          <a:p>
            <a:pPr lvl="1"/>
            <a:r>
              <a:rPr lang="da-DK" sz="2000" b="1" dirty="0" smtClean="0">
                <a:solidFill>
                  <a:srgbClr val="00B050"/>
                </a:solidFill>
              </a:rPr>
              <a:t>Universal Windows Platform (UWP),</a:t>
            </a:r>
            <a:br>
              <a:rPr lang="da-DK" sz="2000" b="1" dirty="0" smtClean="0">
                <a:solidFill>
                  <a:srgbClr val="00B050"/>
                </a:solidFill>
              </a:rPr>
            </a:br>
            <a:r>
              <a:rPr lang="da-DK" sz="2000" dirty="0" smtClean="0"/>
              <a:t>New Servers, Windows for ARM</a:t>
            </a:r>
          </a:p>
          <a:p>
            <a:r>
              <a:rPr lang="da-DK" sz="2400" dirty="0" err="1" smtClean="0"/>
              <a:t>Our</a:t>
            </a:r>
            <a:r>
              <a:rPr lang="da-DK" sz="2400" dirty="0" smtClean="0"/>
              <a:t> new </a:t>
            </a:r>
            <a:r>
              <a:rPr lang="da-DK" sz="2400" dirty="0" err="1" smtClean="0"/>
              <a:t>tools</a:t>
            </a:r>
            <a:r>
              <a:rPr lang="da-DK" sz="2400" dirty="0" smtClean="0"/>
              <a:t>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designed</a:t>
            </a:r>
            <a:r>
              <a:rPr lang="da-DK" sz="2400" dirty="0" smtClean="0"/>
              <a:t> to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cross</a:t>
            </a:r>
            <a:r>
              <a:rPr lang="da-DK" sz="2400" dirty="0" smtClean="0"/>
              <a:t>-platform</a:t>
            </a:r>
          </a:p>
          <a:p>
            <a:pPr lvl="1"/>
            <a:r>
              <a:rPr lang="da-DK" sz="2000" dirty="0" smtClean="0"/>
              <a:t>RIDE, </a:t>
            </a:r>
            <a:r>
              <a:rPr lang="da-DK" sz="2000" dirty="0" err="1" smtClean="0"/>
              <a:t>MiServer</a:t>
            </a:r>
            <a:r>
              <a:rPr lang="da-DK" sz="2000" dirty="0" smtClean="0"/>
              <a:t>, SAWS, R-Connect, </a:t>
            </a:r>
            <a:r>
              <a:rPr lang="da-DK" sz="2000" dirty="0" err="1" smtClean="0"/>
              <a:t>DyaCrypt</a:t>
            </a:r>
            <a:endParaRPr lang="da-DK" sz="2000" dirty="0" smtClean="0"/>
          </a:p>
          <a:p>
            <a:pPr lvl="1"/>
            <a:r>
              <a:rPr lang="da-DK" sz="2000" dirty="0" err="1" smtClean="0"/>
              <a:t>Some</a:t>
            </a:r>
            <a:r>
              <a:rPr lang="da-DK" sz="2000" dirty="0" smtClean="0"/>
              <a:t> old </a:t>
            </a:r>
            <a:r>
              <a:rPr lang="da-DK" sz="2000" dirty="0" err="1" smtClean="0"/>
              <a:t>ones</a:t>
            </a:r>
            <a:r>
              <a:rPr lang="da-DK" sz="2000" dirty="0" smtClean="0"/>
              <a:t> </a:t>
            </a:r>
            <a:r>
              <a:rPr lang="da-DK" sz="2000" dirty="0" err="1" smtClean="0"/>
              <a:t>too</a:t>
            </a:r>
            <a:r>
              <a:rPr lang="da-DK" sz="2000" dirty="0" smtClean="0"/>
              <a:t>: Conga</a:t>
            </a:r>
            <a:r>
              <a:rPr lang="da-DK" sz="2000" dirty="0"/>
              <a:t>, </a:t>
            </a:r>
            <a:r>
              <a:rPr lang="da-DK" sz="2000" dirty="0" smtClean="0"/>
              <a:t>SQAPL, …</a:t>
            </a:r>
          </a:p>
          <a:p>
            <a:r>
              <a:rPr lang="da-DK" sz="2400" dirty="0" err="1" smtClean="0"/>
              <a:t>Our</a:t>
            </a:r>
            <a:r>
              <a:rPr lang="da-DK" sz="2400" dirty="0" smtClean="0"/>
              <a:t> </a:t>
            </a:r>
            <a:r>
              <a:rPr lang="da-DK" sz="2400" dirty="0" err="1" smtClean="0"/>
              <a:t>goal</a:t>
            </a:r>
            <a:r>
              <a:rPr lang="da-DK" sz="2400" dirty="0" smtClean="0"/>
              <a:t> is to </a:t>
            </a:r>
            <a:r>
              <a:rPr lang="da-DK" sz="2400" dirty="0" err="1" smtClean="0"/>
              <a:t>allow</a:t>
            </a:r>
            <a:r>
              <a:rPr lang="da-DK" sz="2400" dirty="0" smtClean="0"/>
              <a:t> future </a:t>
            </a:r>
            <a:r>
              <a:rPr lang="da-DK" sz="2400" dirty="0" err="1" smtClean="0"/>
              <a:t>apps</a:t>
            </a:r>
            <a:r>
              <a:rPr lang="da-DK" sz="2400" dirty="0" smtClean="0"/>
              <a:t> to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developed</a:t>
            </a:r>
            <a:r>
              <a:rPr lang="da-DK" sz="2400" dirty="0" smtClean="0"/>
              <a:t> on (</a:t>
            </a:r>
            <a:r>
              <a:rPr lang="da-DK" sz="2400" dirty="0" err="1" smtClean="0"/>
              <a:t>any</a:t>
            </a:r>
            <a:r>
              <a:rPr lang="da-DK" sz="2400" dirty="0" smtClean="0"/>
              <a:t>) </a:t>
            </a:r>
            <a:r>
              <a:rPr lang="da-DK" sz="2400" dirty="0" err="1" smtClean="0"/>
              <a:t>one</a:t>
            </a:r>
            <a:r>
              <a:rPr lang="da-DK" sz="2400" dirty="0" smtClean="0"/>
              <a:t> platform and </a:t>
            </a:r>
            <a:r>
              <a:rPr lang="da-DK" sz="2400" dirty="0" err="1" smtClean="0"/>
              <a:t>deployed</a:t>
            </a:r>
            <a:r>
              <a:rPr lang="da-DK" sz="2400" dirty="0" smtClean="0"/>
              <a:t> on (</a:t>
            </a:r>
            <a:r>
              <a:rPr lang="da-DK" sz="2400" dirty="0" err="1" smtClean="0"/>
              <a:t>any</a:t>
            </a:r>
            <a:r>
              <a:rPr lang="da-DK" sz="2400" dirty="0" smtClean="0"/>
              <a:t>) </a:t>
            </a:r>
            <a:r>
              <a:rPr lang="da-DK" sz="2400" dirty="0" err="1" smtClean="0"/>
              <a:t>other</a:t>
            </a:r>
            <a:endParaRPr lang="da-DK" sz="2400" dirty="0" smtClean="0"/>
          </a:p>
          <a:p>
            <a:endParaRPr lang="da-DK" sz="2400" dirty="0" smtClean="0"/>
          </a:p>
          <a:p>
            <a:endParaRPr lang="da-DK" sz="2800" dirty="0" smtClean="0"/>
          </a:p>
          <a:p>
            <a:pPr lvl="1"/>
            <a:endParaRPr lang="en-GB" sz="2000" dirty="0"/>
          </a:p>
        </p:txBody>
      </p:sp>
      <p:pic>
        <p:nvPicPr>
          <p:cNvPr id="7170" name="Picture 2" descr="SecuriVIA Road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356" y="1371600"/>
            <a:ext cx="158044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EA4E8-30A2-4AB7-86CC-ED83FF3E5545}" type="slidenum">
              <a:rPr lang="da-DK" altLang="en-US" sz="140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solidFill>
                <a:srgbClr val="9999FF"/>
              </a:solidFill>
            </a:endParaRPr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3600" dirty="0" err="1" smtClean="0"/>
              <a:t>Introducing</a:t>
            </a:r>
            <a:r>
              <a:rPr lang="da-DK" altLang="en-US" sz="3600" dirty="0" smtClean="0"/>
              <a:t> </a:t>
            </a:r>
            <a:r>
              <a:rPr lang="da-DK" altLang="en-US" sz="3600" dirty="0" err="1" smtClean="0"/>
              <a:t>Dyalog</a:t>
            </a:r>
            <a:r>
              <a:rPr lang="da-DK" altLang="en-US" sz="3600" dirty="0" smtClean="0"/>
              <a:t> 14.1 for OS X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800" dirty="0" smtClean="0"/>
              <a:t>Complete 64-bit Unicode </a:t>
            </a:r>
            <a:r>
              <a:rPr lang="en-GB" altLang="en-US" sz="2800" dirty="0" err="1" smtClean="0"/>
              <a:t>Dyalog</a:t>
            </a:r>
            <a:r>
              <a:rPr lang="en-GB" altLang="en-US" sz="2800" dirty="0" smtClean="0"/>
              <a:t> engine</a:t>
            </a:r>
          </a:p>
          <a:p>
            <a:pPr eaLnBrk="1" hangingPunct="1">
              <a:defRPr/>
            </a:pPr>
            <a:r>
              <a:rPr lang="en-GB" altLang="en-US" sz="2800" dirty="0" smtClean="0"/>
              <a:t>100% compatible and inter-operable with other </a:t>
            </a:r>
            <a:r>
              <a:rPr lang="en-GB" altLang="en-US" sz="2800" dirty="0" err="1" smtClean="0"/>
              <a:t>Dyalog</a:t>
            </a:r>
            <a:r>
              <a:rPr lang="en-GB" altLang="en-US" sz="2800" dirty="0" smtClean="0"/>
              <a:t> variants</a:t>
            </a:r>
          </a:p>
          <a:p>
            <a:pPr>
              <a:defRPr/>
            </a:pPr>
            <a:r>
              <a:rPr lang="en-GB" altLang="en-US" sz="2800" dirty="0" smtClean="0"/>
              <a:t>Includes CONGA, SAWS, </a:t>
            </a:r>
            <a:r>
              <a:rPr lang="en-GB" altLang="en-US" sz="2800" dirty="0" err="1" smtClean="0"/>
              <a:t>MiServer</a:t>
            </a:r>
            <a:r>
              <a:rPr lang="en-GB" altLang="en-US" sz="2800" dirty="0" smtClean="0"/>
              <a:t>, </a:t>
            </a:r>
            <a:r>
              <a:rPr lang="en-GB" altLang="en-US" sz="2800" dirty="0" err="1" smtClean="0"/>
              <a:t>RConnect</a:t>
            </a:r>
            <a:r>
              <a:rPr lang="en-GB" altLang="en-US" sz="2800" dirty="0" smtClean="0"/>
              <a:t>, (SQAPL to come soon) </a:t>
            </a:r>
          </a:p>
          <a:p>
            <a:pPr eaLnBrk="1" hangingPunct="1">
              <a:defRPr/>
            </a:pPr>
            <a:r>
              <a:rPr lang="en-GB" altLang="en-US" sz="2800" dirty="0" smtClean="0"/>
              <a:t>Development environment is RIDE 2.0.</a:t>
            </a:r>
            <a:endParaRPr lang="en-GB" altLang="en-US" sz="2800" dirty="0"/>
          </a:p>
          <a:p>
            <a:pPr eaLnBrk="1" hangingPunct="1">
              <a:defRPr/>
            </a:pPr>
            <a:r>
              <a:rPr lang="en-GB" altLang="en-US" sz="2800" dirty="0" smtClean="0"/>
              <a:t>GUI via </a:t>
            </a:r>
            <a:r>
              <a:rPr lang="en-GB" altLang="en-US" sz="2800" dirty="0" err="1" smtClean="0"/>
              <a:t>MiServer</a:t>
            </a:r>
            <a:r>
              <a:rPr lang="en-GB" altLang="en-US" sz="2800" dirty="0" smtClean="0"/>
              <a:t> - no emulation of </a:t>
            </a:r>
            <a:r>
              <a:rPr lang="en-GB" altLang="en-US" sz="2800" dirty="0" smtClean="0">
                <a:latin typeface="APL385 Unicode" charset="0"/>
                <a:ea typeface="APL385 Unicode" charset="0"/>
                <a:cs typeface="APL385 Unicode" charset="0"/>
              </a:rPr>
              <a:t>⎕WC</a:t>
            </a:r>
            <a:r>
              <a:rPr lang="en-GB" altLang="en-US" sz="2800" dirty="0" smtClean="0">
                <a:ea typeface="APL385 Unicode" charset="0"/>
                <a:cs typeface="APL385 Unicode" charset="0"/>
              </a:rPr>
              <a:t>.</a:t>
            </a:r>
          </a:p>
          <a:p>
            <a:pPr eaLnBrk="1" hangingPunct="1">
              <a:defRPr/>
            </a:pPr>
            <a:endParaRPr lang="da-DK" altLang="en-US" sz="2800" dirty="0">
              <a:ea typeface="APL385 Unicode" charset="0"/>
              <a:cs typeface="APL385 Unicode" charset="0"/>
            </a:endParaRPr>
          </a:p>
          <a:p>
            <a:pPr eaLnBrk="1" hangingPunct="1">
              <a:defRPr/>
            </a:pPr>
            <a:r>
              <a:rPr lang="da-DK" altLang="en-US" sz="2800" dirty="0" smtClean="0">
                <a:ea typeface="APL385 Unicode" charset="0"/>
                <a:cs typeface="APL385 Unicode" charset="0"/>
              </a:rPr>
              <a:t>70 copies downloaded to date</a:t>
            </a:r>
            <a:endParaRPr lang="en-GB" altLang="en-US" sz="2400" dirty="0" smtClean="0">
              <a:ea typeface="APL385 Unicode" charset="0"/>
              <a:cs typeface="APL385 Unicode" charset="0"/>
            </a:endParaRPr>
          </a:p>
          <a:p>
            <a:pPr eaLnBrk="1" hangingPunct="1">
              <a:defRPr/>
            </a:pPr>
            <a:endParaRPr lang="en-GB" altLang="en-US" sz="2800" dirty="0" smtClean="0"/>
          </a:p>
          <a:p>
            <a:pPr eaLnBrk="1" hangingPunct="1">
              <a:defRPr/>
            </a:pPr>
            <a:endParaRPr lang="en-GB" alt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Technical Road Map - Dyalog'15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811957" y="5198219"/>
            <a:ext cx="3648475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Nick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Nickolov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:</a:t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A New Way to Interact with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Dyalog</a:t>
            </a:r>
            <a:endParaRPr lang="en-GB" sz="1800" dirty="0" smtClean="0">
              <a:solidFill>
                <a:srgbClr val="000000"/>
              </a:solidFill>
              <a:latin typeface="Geneva"/>
            </a:endParaRPr>
          </a:p>
          <a:p>
            <a:pPr eaLnBrk="0" hangingPunct="0"/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Monday 11:00-11:30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3635896" y="4509120"/>
            <a:ext cx="1176062" cy="689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9436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EA4E8-30A2-4AB7-86CC-ED83FF3E5545}" type="slidenum">
              <a:rPr lang="da-DK" altLang="en-US" sz="140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solidFill>
                <a:srgbClr val="9999FF"/>
              </a:solidFill>
            </a:endParaRPr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dirty="0" err="1" smtClean="0"/>
              <a:t>Introducing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Dyalog</a:t>
            </a:r>
            <a:r>
              <a:rPr lang="da-DK" altLang="en-US" dirty="0" smtClean="0"/>
              <a:t> for OS 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Technical Road Map - Dyalog'15</a:t>
            </a:r>
            <a:endParaRPr lang="en-US" dirty="0"/>
          </a:p>
        </p:txBody>
      </p:sp>
      <p:pic>
        <p:nvPicPr>
          <p:cNvPr id="7" name="Picture 6" descr="C:\Users\Morten\AppData\Roaming\Skype\mortenkromberg\media_messaging\media_cache\^A51425914E4037E886585AC7D7DAFF23046F1430728FF4B396^pimgpsh_fullsize_dist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3070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179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3. User Interfaces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400" b="1" dirty="0" smtClean="0"/>
              <a:t>Cross-platform </a:t>
            </a:r>
            <a:r>
              <a:rPr lang="da-DK" sz="2400" b="1" dirty="0" err="1" smtClean="0"/>
              <a:t>apps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will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use</a:t>
            </a:r>
            <a:r>
              <a:rPr lang="da-DK" sz="2400" b="1" dirty="0" smtClean="0"/>
              <a:t> HTML5 and</a:t>
            </a:r>
            <a:br>
              <a:rPr lang="da-DK" sz="2400" b="1" dirty="0" smtClean="0"/>
            </a:br>
            <a:r>
              <a:rPr lang="da-DK" sz="2400" b="1" dirty="0" err="1" smtClean="0"/>
              <a:t>Javascript</a:t>
            </a:r>
            <a:r>
              <a:rPr lang="da-DK" sz="2400" b="1" dirty="0" smtClean="0"/>
              <a:t> </a:t>
            </a:r>
            <a:r>
              <a:rPr lang="da-DK" sz="2400" dirty="0" smtClean="0"/>
              <a:t>to </a:t>
            </a:r>
            <a:r>
              <a:rPr lang="da-DK" sz="2400" dirty="0" err="1" smtClean="0"/>
              <a:t>define</a:t>
            </a:r>
            <a:r>
              <a:rPr lang="da-DK" sz="2400" dirty="0" smtClean="0"/>
              <a:t> the </a:t>
            </a:r>
            <a:r>
              <a:rPr lang="da-DK" sz="2400" dirty="0" err="1" smtClean="0"/>
              <a:t>user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interface (for at </a:t>
            </a:r>
            <a:r>
              <a:rPr lang="da-DK" sz="2400" dirty="0" err="1" smtClean="0"/>
              <a:t>least</a:t>
            </a:r>
            <a:r>
              <a:rPr lang="da-DK" sz="2400" dirty="0" smtClean="0"/>
              <a:t> 5 </a:t>
            </a:r>
            <a:r>
              <a:rPr lang="da-DK" sz="2400" dirty="0" err="1" smtClean="0"/>
              <a:t>years</a:t>
            </a:r>
            <a:r>
              <a:rPr lang="da-DK" sz="2400" dirty="0" smtClean="0"/>
              <a:t>)</a:t>
            </a:r>
          </a:p>
          <a:p>
            <a:r>
              <a:rPr lang="da-DK" sz="2400" b="1" dirty="0" smtClean="0"/>
              <a:t>New Microsoft Desktop </a:t>
            </a:r>
            <a:r>
              <a:rPr lang="da-DK" sz="2400" b="1" dirty="0" err="1" smtClean="0"/>
              <a:t>applications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will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use</a:t>
            </a:r>
            <a:r>
              <a:rPr lang="da-DK" sz="2400" b="1" dirty="0" smtClean="0"/>
              <a:t> Windows Presentation Foundation (WPF)</a:t>
            </a:r>
          </a:p>
          <a:p>
            <a:pPr lvl="1"/>
            <a:r>
              <a:rPr lang="da-DK" sz="2000" dirty="0" smtClean="0"/>
              <a:t>Or </a:t>
            </a:r>
            <a:r>
              <a:rPr lang="da-DK" sz="2000" dirty="0" err="1" smtClean="0"/>
              <a:t>its</a:t>
            </a:r>
            <a:r>
              <a:rPr lang="da-DK" sz="2000" dirty="0" smtClean="0"/>
              <a:t> new </a:t>
            </a:r>
            <a:r>
              <a:rPr lang="da-DK" sz="2000" dirty="0" err="1" smtClean="0"/>
              <a:t>equivalent</a:t>
            </a:r>
            <a:r>
              <a:rPr lang="da-DK" sz="2000" dirty="0" smtClean="0"/>
              <a:t> on the mobile platforms</a:t>
            </a:r>
            <a:endParaRPr lang="da-DK" sz="2400" dirty="0"/>
          </a:p>
          <a:p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will</a:t>
            </a:r>
            <a:r>
              <a:rPr lang="da-DK" sz="2400" dirty="0" smtClean="0"/>
              <a:t> support data binding and ”MVVM” </a:t>
            </a:r>
            <a:r>
              <a:rPr lang="da-DK" sz="2400" dirty="0" err="1" smtClean="0"/>
              <a:t>style</a:t>
            </a:r>
            <a:r>
              <a:rPr lang="da-DK" sz="2400" dirty="0" smtClean="0"/>
              <a:t> </a:t>
            </a:r>
            <a:r>
              <a:rPr lang="da-DK" sz="2400" dirty="0" err="1" smtClean="0"/>
              <a:t>application</a:t>
            </a:r>
            <a:r>
              <a:rPr lang="da-DK" sz="2400" dirty="0" smtClean="0"/>
              <a:t> </a:t>
            </a:r>
            <a:r>
              <a:rPr lang="da-DK" sz="2400" dirty="0" err="1" smtClean="0"/>
              <a:t>building</a:t>
            </a:r>
            <a:r>
              <a:rPr lang="da-DK" sz="2400" dirty="0" smtClean="0"/>
              <a:t> with </a:t>
            </a:r>
            <a:r>
              <a:rPr lang="da-DK" sz="2400" dirty="0" err="1" smtClean="0"/>
              <a:t>both</a:t>
            </a:r>
            <a:r>
              <a:rPr lang="da-DK" sz="2400" dirty="0" smtClean="0"/>
              <a:t> </a:t>
            </a:r>
            <a:r>
              <a:rPr lang="da-DK" sz="2400" dirty="0" err="1" smtClean="0"/>
              <a:t>these</a:t>
            </a:r>
            <a:r>
              <a:rPr lang="da-DK" sz="2400" dirty="0" smtClean="0"/>
              <a:t> </a:t>
            </a:r>
            <a:r>
              <a:rPr lang="da-DK" sz="2400" dirty="0" err="1" smtClean="0"/>
              <a:t>tools</a:t>
            </a:r>
            <a:endParaRPr lang="da-DK" sz="2400" dirty="0" smtClean="0"/>
          </a:p>
          <a:p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looking</a:t>
            </a:r>
            <a:r>
              <a:rPr lang="da-DK" sz="2400" dirty="0" smtClean="0"/>
              <a:t> at </a:t>
            </a:r>
            <a:r>
              <a:rPr lang="da-DK" sz="2400" dirty="0" err="1" smtClean="0"/>
              <a:t>embedded</a:t>
            </a:r>
            <a:r>
              <a:rPr lang="da-DK" sz="2400" dirty="0" smtClean="0"/>
              <a:t> HTML5/JS </a:t>
            </a:r>
            <a:r>
              <a:rPr lang="da-DK" sz="2400" dirty="0" err="1" smtClean="0"/>
              <a:t>rendering</a:t>
            </a:r>
            <a:r>
              <a:rPr lang="da-DK" sz="2400" dirty="0"/>
              <a:t> </a:t>
            </a:r>
            <a:r>
              <a:rPr lang="da-DK" sz="2400" dirty="0" err="1" smtClean="0"/>
              <a:t>engines</a:t>
            </a:r>
            <a:r>
              <a:rPr lang="da-DK" sz="2400" dirty="0" smtClean="0"/>
              <a:t> to </a:t>
            </a:r>
            <a:r>
              <a:rPr lang="da-DK" sz="2400" dirty="0" err="1" smtClean="0"/>
              <a:t>allow</a:t>
            </a:r>
            <a:r>
              <a:rPr lang="da-DK" sz="2400" dirty="0" smtClean="0"/>
              <a:t> the same UI to service Web and Desktop or ”</a:t>
            </a:r>
            <a:r>
              <a:rPr lang="da-DK" sz="2400" dirty="0" err="1" smtClean="0"/>
              <a:t>Phablet</a:t>
            </a:r>
            <a:r>
              <a:rPr lang="da-DK" sz="2400" dirty="0" smtClean="0"/>
              <a:t>” </a:t>
            </a:r>
            <a:r>
              <a:rPr lang="da-DK" sz="2400" dirty="0" err="1" smtClean="0"/>
              <a:t>applications</a:t>
            </a:r>
            <a:r>
              <a:rPr lang="da-DK" sz="2400" dirty="0" smtClean="0"/>
              <a:t>.</a:t>
            </a:r>
          </a:p>
          <a:p>
            <a:endParaRPr lang="da-DK" sz="2400" dirty="0" smtClean="0"/>
          </a:p>
          <a:p>
            <a:endParaRPr lang="da-DK" sz="2800" dirty="0" smtClean="0"/>
          </a:p>
          <a:p>
            <a:pPr lvl="1"/>
            <a:endParaRPr lang="en-GB" sz="2000" dirty="0"/>
          </a:p>
        </p:txBody>
      </p:sp>
      <p:pic>
        <p:nvPicPr>
          <p:cNvPr id="5" name="Picture 18" descr="http://www.softcodearticle.com/wp-content/uploads/WPF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91" y="1828800"/>
            <a:ext cx="1867845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seanhelvey.com/wp-content/uploads/2014/08/html5-css-javascript-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0689"/>
            <a:ext cx="2336321" cy="8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755575" y="2846355"/>
            <a:ext cx="7632849" cy="11729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da-DK" sz="2400" b="1" kern="0" dirty="0" err="1" smtClean="0">
                <a:solidFill>
                  <a:srgbClr val="00B050"/>
                </a:solidFill>
              </a:rPr>
              <a:t>Some</a:t>
            </a:r>
            <a:r>
              <a:rPr lang="da-DK" sz="2400" b="1" kern="0" dirty="0" smtClean="0"/>
              <a:t> New Microsoft Desktop and UWP </a:t>
            </a:r>
            <a:r>
              <a:rPr lang="da-DK" sz="2400" b="1" kern="0" dirty="0" err="1" smtClean="0"/>
              <a:t>apps</a:t>
            </a:r>
            <a:r>
              <a:rPr lang="da-DK" sz="2400" b="1" kern="0" dirty="0" smtClean="0"/>
              <a:t> </a:t>
            </a:r>
            <a:r>
              <a:rPr lang="da-DK" sz="2400" b="1" kern="0" dirty="0" err="1" smtClean="0"/>
              <a:t>will</a:t>
            </a:r>
            <a:r>
              <a:rPr lang="da-DK" sz="2400" b="1" kern="0" dirty="0" smtClean="0"/>
              <a:t> </a:t>
            </a:r>
            <a:r>
              <a:rPr lang="da-DK" sz="2400" b="1" kern="0" dirty="0" err="1" smtClean="0"/>
              <a:t>use</a:t>
            </a:r>
            <a:r>
              <a:rPr lang="da-DK" sz="2400" b="1" kern="0" dirty="0"/>
              <a:t> </a:t>
            </a:r>
            <a:r>
              <a:rPr lang="da-DK" sz="2400" b="1" kern="0" dirty="0" smtClean="0"/>
              <a:t>WPF. UWP is </a:t>
            </a:r>
            <a:r>
              <a:rPr lang="da-DK" sz="2400" b="1" kern="0" dirty="0" err="1" smtClean="0"/>
              <a:t>also</a:t>
            </a:r>
            <a:r>
              <a:rPr lang="da-DK" sz="2400" b="1" kern="0" dirty="0" smtClean="0"/>
              <a:t> XAML-</a:t>
            </a:r>
            <a:r>
              <a:rPr lang="da-DK" sz="2400" b="1" kern="0" dirty="0" err="1" smtClean="0"/>
              <a:t>based</a:t>
            </a:r>
            <a:r>
              <a:rPr lang="da-DK" sz="2400" b="1" kern="0" dirty="0" smtClean="0"/>
              <a:t>.</a:t>
            </a:r>
          </a:p>
          <a:p>
            <a:pPr lvl="1"/>
            <a:r>
              <a:rPr lang="da-DK" sz="2000" kern="0" dirty="0" smtClean="0"/>
              <a:t>WPF and ”UWP” </a:t>
            </a:r>
            <a:r>
              <a:rPr lang="da-DK" sz="2000" kern="0" dirty="0" err="1" smtClean="0"/>
              <a:t>will</a:t>
            </a:r>
            <a:r>
              <a:rPr lang="da-DK" sz="2000" kern="0" dirty="0" smtClean="0"/>
              <a:t> </a:t>
            </a:r>
            <a:r>
              <a:rPr lang="da-DK" sz="2000" kern="0" dirty="0" err="1" smtClean="0"/>
              <a:t>morph</a:t>
            </a:r>
            <a:r>
              <a:rPr lang="da-DK" sz="2000" kern="0" dirty="0" smtClean="0"/>
              <a:t> </a:t>
            </a:r>
            <a:r>
              <a:rPr lang="da-DK" sz="2000" kern="0" dirty="0" err="1" smtClean="0"/>
              <a:t>into</a:t>
            </a:r>
            <a:r>
              <a:rPr lang="da-DK" sz="2000" kern="0" dirty="0" smtClean="0"/>
              <a:t> a single </a:t>
            </a:r>
            <a:r>
              <a:rPr lang="da-DK" sz="2000" kern="0" dirty="0" err="1" smtClean="0"/>
              <a:t>toolset</a:t>
            </a:r>
            <a:endParaRPr lang="da-DK" sz="2400" kern="0" dirty="0" smtClean="0"/>
          </a:p>
          <a:p>
            <a:pPr marL="0" indent="0">
              <a:buFontTx/>
              <a:buNone/>
            </a:pPr>
            <a:endParaRPr lang="da-DK" sz="2400" kern="0" dirty="0" smtClean="0"/>
          </a:p>
          <a:p>
            <a:endParaRPr lang="da-DK" sz="2800" kern="0" dirty="0" smtClean="0"/>
          </a:p>
          <a:p>
            <a:pPr lvl="1"/>
            <a:endParaRPr lang="en-GB" sz="2000" kern="0" dirty="0"/>
          </a:p>
        </p:txBody>
      </p:sp>
      <p:pic>
        <p:nvPicPr>
          <p:cNvPr id="1026" name="Picture 2" descr="http://www.mattbubernak.com/img/xam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42" y="1630220"/>
            <a:ext cx="1357542" cy="135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2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Model </a:t>
            </a:r>
            <a:r>
              <a:rPr lang="da-DK" sz="3600" dirty="0" err="1" smtClean="0"/>
              <a:t>View</a:t>
            </a:r>
            <a:r>
              <a:rPr lang="da-DK" sz="3600" dirty="0" smtClean="0"/>
              <a:t> </a:t>
            </a:r>
            <a:r>
              <a:rPr lang="da-DK" sz="3600" dirty="0" err="1" smtClean="0"/>
              <a:t>ViewModel</a:t>
            </a:r>
            <a:r>
              <a:rPr lang="da-DK" sz="3600" dirty="0" smtClean="0"/>
              <a:t> (MVVM)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952238" cy="4321075"/>
          </a:xfrm>
        </p:spPr>
        <p:txBody>
          <a:bodyPr/>
          <a:lstStyle/>
          <a:p>
            <a:pPr marL="0" indent="0" algn="just">
              <a:buNone/>
            </a:pP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      List←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Andy </a:t>
            </a:r>
            <a:r>
              <a:rPr lang="da-DK" sz="1600" dirty="0" err="1" smtClean="0">
                <a:latin typeface="APL385 Unicode" charset="0"/>
                <a:ea typeface="APL385 Unicode" charset="0"/>
                <a:cs typeface="APL385 Unicode" charset="0"/>
              </a:rPr>
              <a:t>Shiers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 '</a:t>
            </a: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Bjørn Christensen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 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Brian Becker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 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Technical Road Map - Dyalog'15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028" y="2008921"/>
            <a:ext cx="5670525" cy="2658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028" y="2008921"/>
            <a:ext cx="5767941" cy="265853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2256" y="4878709"/>
            <a:ext cx="7990656" cy="3600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  <a:t>      Filter←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  <a:t>R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endParaRPr lang="da-DK" sz="1600" kern="0" dirty="0" smtClean="0">
              <a:latin typeface="APL385 Unicode" charset="0"/>
              <a:ea typeface="APL385 Unicode" charset="0"/>
              <a:cs typeface="APL385 Unicode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3568" y="5320307"/>
            <a:ext cx="7990656" cy="3600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  <a:t>      </a:t>
            </a:r>
            <a:r>
              <a:rPr lang="da-DK" sz="1600" kern="0" dirty="0" err="1" smtClean="0">
                <a:latin typeface="APL385 Unicode" charset="0"/>
                <a:ea typeface="APL385 Unicode" charset="0"/>
                <a:cs typeface="APL385 Unicode" charset="0"/>
              </a:rPr>
              <a:t>FilteredList</a:t>
            </a:r>
            <a: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  <a:t/>
            </a:r>
            <a:b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</a:br>
            <a:endParaRPr lang="da-DK" sz="1600" kern="0" dirty="0" smtClean="0">
              <a:latin typeface="APL385 Unicode" charset="0"/>
              <a:ea typeface="APL385 Unicode" charset="0"/>
              <a:cs typeface="APL385 Unicode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8469" y="5680348"/>
            <a:ext cx="7990656" cy="3600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  <a:t>Jason Rivers   Richard Smith   Roger Hui</a:t>
            </a:r>
            <a:b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</a:br>
            <a:endParaRPr lang="da-DK" sz="1600" kern="0" dirty="0" smtClean="0">
              <a:latin typeface="APL385 Unicode" charset="0"/>
              <a:ea typeface="APL385 Unicode" charset="0"/>
              <a:cs typeface="APL385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468660" y="1805426"/>
            <a:ext cx="3599284" cy="167054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Dyalog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Server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47685" y="1805427"/>
            <a:ext cx="3598168" cy="421586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Dyalog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RIDE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(Windows, UNIX, Mac,</a:t>
            </a:r>
            <a:b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Android,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Portable User Interfaces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Technical Road Map - Dyalog'15</a:t>
            </a:r>
            <a:endParaRPr lang="da-DK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27584" y="2298498"/>
            <a:ext cx="288032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MiServer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other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HTML/JS Generator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7584" y="4509120"/>
            <a:ext cx="2880320" cy="15121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 Browser</a:t>
            </a:r>
          </a:p>
        </p:txBody>
      </p:sp>
      <p:cxnSp>
        <p:nvCxnSpPr>
          <p:cNvPr id="10" name="Straight Arrow Connector 9"/>
          <p:cNvCxnSpPr>
            <a:stCxn id="7" idx="2"/>
            <a:endCxn id="8" idx="0"/>
          </p:cNvCxnSpPr>
          <p:nvPr/>
        </p:nvCxnSpPr>
        <p:spPr bwMode="auto">
          <a:xfrm>
            <a:off x="2267744" y="3212898"/>
            <a:ext cx="0" cy="12962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1585101" y="3727186"/>
            <a:ext cx="1281743" cy="4705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93" y="4975524"/>
            <a:ext cx="1911102" cy="8959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5113040" y="3029655"/>
            <a:ext cx="288032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MiServer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other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HTML/JS Generator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106609" y="3962446"/>
            <a:ext cx="2880320" cy="15121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HTML Engine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218" y="4430031"/>
            <a:ext cx="1911102" cy="8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16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V15.0 User Interface Work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Data Binding features and performance</a:t>
            </a:r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(+ MiServer 3.0 and then 4.0)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Dyalog'15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436096" y="2217812"/>
            <a:ext cx="352839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John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Daintree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/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D12 Data Binding – The Matrix</a:t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Tuesday 15:30-16:15</a:t>
            </a: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 bwMode="auto">
          <a:xfrm flipH="1" flipV="1">
            <a:off x="2843808" y="2204864"/>
            <a:ext cx="2592288" cy="4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539552" y="5209568"/>
            <a:ext cx="3888432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Morten Kromberg:</a:t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D07 Cross-Platform User Interfaces</a:t>
            </a:r>
          </a:p>
          <a:p>
            <a:pPr eaLnBrk="0" hangingPunct="0"/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Monday 15:30-16:00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 bwMode="auto">
          <a:xfrm flipV="1">
            <a:off x="2483768" y="3933056"/>
            <a:ext cx="360040" cy="12765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4788024" y="5184529"/>
            <a:ext cx="396044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Dan Baronet and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Adám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Brudzewsky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/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D10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Miserver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 UI Controls</a:t>
            </a:r>
          </a:p>
          <a:p>
            <a:pPr eaLnBrk="0" hangingPunct="0"/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Tuesday 09:00-09:45</a:t>
            </a: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 bwMode="auto">
          <a:xfrm flipH="1" flipV="1">
            <a:off x="3059831" y="3933056"/>
            <a:ext cx="3708413" cy="12514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7126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9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620689"/>
            <a:ext cx="7931225" cy="925683"/>
          </a:xfrm>
        </p:spPr>
        <p:txBody>
          <a:bodyPr/>
          <a:lstStyle/>
          <a:p>
            <a:pPr algn="l"/>
            <a:r>
              <a:rPr lang="da-DK" dirty="0" smtClean="0"/>
              <a:t>(Big) Bets </a:t>
            </a:r>
            <a:r>
              <a:rPr lang="da-DK" dirty="0" err="1" smtClean="0"/>
              <a:t>We</a:t>
            </a:r>
            <a:r>
              <a:rPr lang="da-DK" dirty="0" smtClean="0"/>
              <a:t> Are </a:t>
            </a:r>
            <a:r>
              <a:rPr lang="da-DK" dirty="0" err="1" smtClean="0"/>
              <a:t>Placing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2472054"/>
            <a:ext cx="7632849" cy="34559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Parallel Processing is getting Critical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New Platforms will soon be Important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Most new User Interfaces will use</a:t>
            </a:r>
            <a:br>
              <a:rPr lang="en-GB" dirty="0" smtClean="0"/>
            </a:br>
            <a:r>
              <a:rPr lang="en-GB" dirty="0" smtClean="0"/>
              <a:t>either HTML5/JS or WPF/XAML</a:t>
            </a:r>
          </a:p>
        </p:txBody>
      </p:sp>
      <p:sp>
        <p:nvSpPr>
          <p:cNvPr id="5" name="AutoShape 2" descr="data:image/jpeg;base64,/9j/4AAQSkZJRgABAQAAAQABAAD/2wCEAAkGBxQSEhQSExQUFhUVFhgYFxgYFxgYGBgXFxYXGBcaGBQYHCggGB8lHBUVITEhJSkrLi4uFx8zODMsNyguLisBCgoKDg0OGhAQGywkHyYwNiwrLCwtLC0sLSwsLCwsLywsLC0tLCw0LCwsLCwtLCwsKywsLCw3LCwsLDQsLCwsLP/AABEIANEA8QMBIgACEQEDEQH/xAAbAAEAAQUBAAAAAAAAAAAAAAAABgECBAUHA//EAEcQAAIBAgMEBQgIAwYFBQAAAAECAAMRBBIhBQYxQRMiUWGBFDJxcpGSobEHQlJTYoLB0SMzohZzssLh8BVjk9LxJCU0Q6P/xAAZAQEAAwEBAAAAAAAAAAAAAAAAAQIDBAX/xAAvEQACAQMBBgUDBAMAAAAAAAAAAQIDESExBBJBUWHwE3GRwdGBobEiMuHxFDNS/9oADAMBAAIRAxEAPwDuMREAREQBERAERPLF4haaPUY2VFLMe5Rc/KAesTVYbeGgwBYtSzcBVRqV79hcAHwJm0VgRcaiQmmQpJ6MrERJJEREAREQBERAEREAREQBERAEREAREQBERAEREAREQBKEystYwCpaVmNh8ZSclUqIzDiFZSR6QDMmAJqNv9c0cP8Ae1AW/uqfXfwNlX8828j1TFgVcVijquHTok72Az1LeljTX8krJ4M6jxbvqRfebeesuKqLTc9GnUy2UgkDrXDKb9a48OUw8FvKFOtIJ+Kgxo+Jp6o59ImgZiSWOpJJJ7SdTMjCUQ1y18qi5txPYJxOpJs8Z15uV0ydYHe0HhWU/hrr0bf9andP6RN9R20LXem4H21tVQ/np3sO8gTmZprqCqXAuVBOcD1uBI7Jih3ouejdlPJlJUkcRw7jNFWktTojtc465Ox4XGU6ovTdXH4SDb024T3nJqO8VQkGqKdW3BmW1QafVqpZh6dZu9n72DgHrUzbg4GIpi3HUZavxM1jWTOmG2Qlr335k+iaLA7wZ+ASr/dOC3pNKplYegXmwo7VpMcufKx+q4KN4K4BPhNVJM6VUi9GZsoTKy1tZJcreVlAJWAIiIAiJQmAViW3l0AREQBERAEREAREQC0mazeRank1QUmVWNrseCpcZz7t5tAJEvpA2kVprh086qdfVv8AqfkYIbsiEYHDmkvlak9SplBvY3KkgjttbXuMmuC37Q2FWk6nmVIZf0PsBmLgaKJXwuGYBlQNe+oNUjMxPaQwA1+z3yX4nZtKpq9NCe21m94awRk17b04bo3qLVUlVLZTdWNhewVrE+Eju85ahgaOHP8ANrNmqd7Xz1P62UTL2ju3QGJwyUwQWcu4vcdHTFze+urFBx5mR/fvG9Li2UHSkAg9PFvibflmFaVk/Q49qqWi/T1y/sR7LymThKoW4bzWFjbj6RPJV/32zbbr7NXEYhab3y2YtY2NgNNfSRORK7sjyoJykkuJjPiFGobMdbWW2pGW7XPZyEw6z5iTw7PQBYfASWY/dfDioaaYpUcW6lW3MAjraciORms2juxXoqXIVkGpZWBFvQbH4S7hJGs6VRar0yaQCJeRLbSpiW2m/wBh1sVVzU6dRXsL9FVIYMvPKHBFhpzHGbfd7dCjVpJWeozBhfKtlAPNSdSbG45TYVto4HBaUkVqg06nWbxqHh7fCbRg1luyO2lQlG0puy8zWptKthxerQq0bc6THJ4U3zU/YRNlgd6lbhUpN3Peg48TmRj4ia/e/b61MNSSnp0wDuL6gKfNP5gfcMhUs57rsi867pytF3R19NsJYGoHpg82F0/6qEp8ZnUaquMysGB5ggj2icZwWNqUjem7p6rEA+kcD4zaYfeJw13SmxPF1zUah9L0rX8QZZVuZrDbU9e+/I6rEg+A3vB06R15kVU6QeFSlZgO9lMkmzdr9KyqVAzIXRkcPTYKQrWawNwWFwQOM1U0zqhWhPRm0lCJWJY1LbS4REAREQBEQYBS8SmWIBdERALalQKCxNgBc+gTnGBxHlOMqYlvMpAsL8BbRP39Aab7f/avR0eiU9apx9X/AFmn2ZR6HCjtKmu/oA/hL4lk9IqP2QVeWYIqslejWb61TN32WpkIJ56Lx5zqCsCAQbg6gjgROY7Z2d0TJTapmquFRQOFJFFy9ubBVdvA9xjDb118Mq0+q116tMqSyL5oJIIygaWzcbjtEN8SLqKbZLsLiQauLxbeZSHRJ6tIZqlvS5t+WcyqVC7M7cWJY95JufnJxvJ/6XZ9LD369S2btJvnqH3iB4yDopJAHE6D9JxVnojydrk7qP1fmxJj9HFG9Wq/2UVfeN/8kt2HuWzF/KQ6Wtlysut73117posWzYevUSi9RArkDrEMQptc2teVinBqTRnCMqLjUmscuJJ9tbUAquuIwQdAxC1MpBKjQHMR+okPfEEZwhZUYnqhja17gEX1tp7JucLvbiU0Lh/XUH4ixnntbbiV6ZU4emlS4/iLa+h1HC/xMmUlLN/sTVqRqZ3s9V7r3LN3NgnF9IA+TIF5XBzZtDqLebPbEbn4hQSvR1LckbrexgPZM7cTaNGj0oqOELlbXvawzc+A4zB3SY+XIQfONS9uYKsde0XsZKUbLmy0IUnGCerxh6ZNSMVVRDSzOq3N0uRrwNx4cJShs6q6NURCUS+ZhawsLn4ETa77qPK6luYS/pyiSXd3GrVwlctSRVGYOKYy5x0YufSRp4QoXk4tkQoqVRwb09jnkpaZm0VpFx5P0mQgaPbMGubjTiOE2h3RxWTNkHC+XMM3s4fGVUW9DKNOTvuq/kR4yk9KtMqSrAgg2IIsQe8SwiQVLJMNzcVamv8AysQt/UxCmnb0Z8p8JEbTdbqsS9WkDrVosF/vE66HwsZeDszahK0133k6tE8cFiBUppUHB1Vh+YA/rPadp7idxERAEREAREQBERAEtdgASeA1l0iO+28VNKLUqdRGqMcpCsCVHO9uEEMiu0cR5bjcuuQtY91NdWt3kad5IklxgIoCrYHpaqNa4H8GlmdAL8iVzdwfukQ2Qwo0HrsL9KejXXLamty5vY2zMLA/gl22tttjCD/LpKMoQdmmhOhF9OA7IK6HpgVrYvEno2u751aqRdKeaxa32mCrlAGgzEcwRK12DSo1cPhaYLFm6eu7au4pebmPYXI04aTC3IxuGoLleqqsAeIZRd2u2pAHBaa/k75ut28StfE4quCDZlpJ3U1F7juZiT4SsuCKTs7R5/2Rff8AxvSYnIOFJQv5m6zf5R4SOqZvNr7v4kPVdqTsWqEgoAwIJJvobjlpaaZ6RU2YFT2EEH2GcNS+9dni7Rvb7lJWudL3UqMuCFSozMbO/WJJCgkDU8rLfxkN2nvFVxFMU6gTQg5gCDoDpxtbX4TI2JvW+HQUigqIL2ubEA6kXsbjXsmv2tjhWfMtNKSgWCqBx5kkAXJ/SXnUTikmbVq6lSioy4WaNnu3ux5SpquxSncgWtma3E3OgH+syf7N4atdcNiczryaxB8QBp3i89d0NsoKbYaqcoObK3AWbiCeWpOvfMvYm6/QVhWNYMiXK20uCCOseHA8paMU0rK/M0pUoShHdje/7s5RCsVhWpOyOLMpsR/vl3zcbA2F5RTeolQpUptoAOPVuLEEEcxK7542nWxF6ZBCoFLDgSCx07bX4zO+jyvarVp/aQN7pt/nlIxW/u8DGnTh4+48o0eD2biMWGqKDUK2BLNqdNACx1sB8pl7C2w+FNSk9POrEh04FSOq3dw0PoGsmtJKeBom/A1SfGo9h7Ft4LKYbZWTG1K4HVemPeJAb4Ip8TNVSatZ54nTHZXFxcX+rj9bnOcfiKZqBsOhpqLEAksbg3uSSe7Tuk3XaK4xab00ovUTjTqEpUU9tOoNQO8D9pEMQwqYxjlDhq5AW+UMM9gMw4XFtZbvDhBTrECk1IEAhGYMRxFwQTpcHnM4ycbvgc8Kkobz1V++hsd96uaquakadUCzahldfqlWHH63ECZ1Ghhhs+niKtAOV6rZTkY9cpcsLX5cZDrzY09tOMO2GIUoxvc3zA3DaG9uI7IU1dtiNZOcpS4rzyYW0TT6RjRzCnplDecNBcH0G48J6bHxfR16NTgFdb+qTZvgTMSWlZS+bmCm07o6rsTG00zYZqiCpTqOAhYBihbMhC8SMrAeE3chdLZlHGOjVRfpsOjgi189M5KnnAj61P2TT7Z2biMFUy4SrXYZQ2VMzBBcjrIcy20HITvjlHvU5Xj33oTvEbbopWWgz2qPYAWa2vDrWtrNjOLYxq9demqE9Tqg2C6qVuLAixGYG/oHo6fuhXqPhaZq6sBbNe5YWFie/WxHapkl0zdREQSIiIAiIgGr3nxFSnhar0hdwvbawJAZr9wJPhONnCF2yg3Y6KACczEjS/LnqdJ3Z0DAggEEWIOoIPEETn29+7SUMtSkCEYlWF7hWIutr6gGx+ElFJtrKIzRw6VbBg5SkumttF1OhB5kniOM2NClSzIhta6lkNIEEedlzqxsTYa25Tc7KxtJMCRkTpC5VrgXJIuWJPcMvhPLdLBpinZjmNPMclwB1aQyZrjU3dtL/dmBk3uF2vgWpqlRqdyLnpFtcsSWN2HaTNZR3UwrHNhsY6nllqI9vk3xmxxe49FtVeopsBxBGndYH4zVYjcBx5lVG9ZcvxF5WUVLUpOmpfuVzPGxtpUv5WLSp3VAR8SHnljNr46ghbE4WnUpqLsykEW7xmJ/pmtG72Oo/wAsvp93VsPYT+kpWx+ORWSrnKsCCKlIEWIseuLGV8PkynhJaNr6/J61trYIi+IwT0b8wpQa883UvKJg9nVdaeIan63D2sP1l2yN6qlGmlI06dRUUKOuUbKNBc1AAdNJmVNp4OrrWwZB+0KS1P8A9Kf+9RKOi+np8GUtmvyfmvdWMVd0SdaValU8SungWmvxe7WKXjSLD8JDfAa/CbPyPZdU9Su1Jv7xgR4VQQJTatGphKLVqO0Cyr5qtZ8zHgoKta59WZuj09H8mMtjX/Po/n5I1icO1OwZXX1lK69mvGZewseaFYVQMwUG4uBcHTj6SD4SuH+kLEr1aqI3IggH4qQJlUt7cHWYLUwgzNwyec3oCgE+2V8Ozuvx/Zl/jbkt5NrzT/KuX70bwDFBFVWVVuSDbVjoOHIC/tko2PvDTOGUtUUVEQ3UsAxKAi9jxva/jI1/7ZUNhUq0W+ydfaCG+cu/swj/AMnFUX7jofgT8pKc029S0J1ozclaTfX2NTsYDpFdvqMh9JzC3xkm34pjpKZIBuh0tqQpucrcj1uE1g3bxVIn+HnUixyMPAi9jfwmPtTE1tOlFYlQQpqLly5tDrbrGw4yqvGLTRSN6dJxkmjd7o4Wm1GulRFqBHzC4BNmQEWvwPVmNg8FhcerilTNCqouNbqRyuPnoOPOa3YG8JwzVDkDipluM1rZb2tob6GU3T2kmHrlnJCFCvAm2oIuB6JKnF2XqWjVptQi7Wyn7ZPLdbKMUi1FUq10IYAi5Gmh/EAJjbw4YUsTWpqLKH0A4AEBgB3C8t2hVAru9JtOkLo3D62YaHs/SZu99CoK/SVAg6VQwKNmU2UKbEgHkOXOUv8Ap8mYP/W1yevQzdk7TalhErKudsNWZSt7XSst+NjbrkeybCntOpXqVUw4/iVm1flSpJ1V17T1jf8AFprw0W7HXTFYccalHMvr0jdfifhJLuLWApcAM7Wv3i1gT6Co/wBbzpou8T0tklvQXfT8WMbGbNCJVw4JYJTWoCeJfrlz4jMbfhHGen0a7RLU6tBvOptceq9/8wb2iZ9YXxGKNr9GtBrdoAqZh4qzDxkR2LW8k2kov1KhNMntD2yHxYJ702OvRnUoiILCIiAIiIAmv2/RR8PVVzZchN+wrqD4ECbCYm1cCtek9JuDDv4g3F7EHiBAOPYzEEU3K2zOvV9Y6fsfbOkbk4anSoKqMp6qqBcXyoOJAOhZzUf88jdfcuuSq2GUEkEMuW5Frm/W042Hxm2/sGthlruGAFzYEX5kC4I9skzjoTKJCDulik/lYr2l1+RMeT7Vp8Hzj0of8QvBa/Qm8SDf8d2jT8+irD+5cf1q9vhPSlvw40qYdR6tQ392pTUD3osTvIytrYdKW0KNR0VqWKXoWzAECqvWptrwuMy+kibTEbtYZ9TTse1SR8L2+Ei28+30xeGNNKdRKgdHViFcIyNcMDRZzceiaVN68fSPWqoRyFQIvh1grRkYJdtbdmhTpvUeu6U0Uls9nUAfhsJHtlbqVcRRFYKtMPcorEoxp/VZlQWBI1y627ZnbHrVdp1QuKyijQyv0agha1S5ylrk5lW17cCbGT+LjdRyzGblYgcFzejKf1zTX4XZ+IwlVK3Q60zcZgyrwI1LcePKdjiCN058d9g4tiMFnHMjK6+xhMXFY3ZddGCo2HqEHK2VkVWtoSqHKwvyInQ8RgKT+fTRvSoPxImuxO7GGfjT9hP+Em3wkNRepWUFLVJkV2BhadSkjU8dUoVcvXp9IjIGGhsBYkX1GvAzdrhdooL08RQrj8alPioa/tmk3g3To06tC+lKq3Rl2AJSqf5VwuUZWN17iV7Ze24damb0a7A+uy/02PzlfDjwKeDFaY8m0ZuJNf8A+/ZqVO16ZQnwFy01FSts5r5kxGHsSpJvYMNCOtfUHlaemJG0sLlvXLBmCKXCvmZuCgKSx4dnIymz9s4zCUxSOGplBe5YshJYksSalsxJJNzxlXSuZy2dP+Un8P7nmNh4aprRxtM34BxlPtuPlLMXulirXVUccujcWt3Z7Tz25tajiKLhsC1KoQMtVUGhBB/mIt7GxHPjIpQqvTN6dYjsOfKe6+ax8Jm6HTv7mMtjXJfRtfm5LNg4KtQxlFmo1lGbKbqSLMpViWAtbW/hNxuooXEYrCNyJyjs6NrA/wDTqUZp92cZj6mUeV5C2YAVEzjMtjZmJuLg6HmQRynhh8biKO0CahpNWbozfrBCKoCLwtYeYDodVHZLU47uDWjTdN2s/t3wJ1sgE4rEh+PR0Qe8fxRf2WkL34wRUo40IGW/4qZyhu7QUz4zfpjsQuJrO2HJdRTzilUVwFs32whNxyF7WHGYG9G0qddCMlZGLAqHpMOtYo/XAK8k58Vmx1PQmmw9oDEYelWH10BPcfrDwNxM6QX6LcfdKuHJ1ptnX1X4jwYN70nUEoREQSIiIAiIgCIiAIiIAltSmG0IBHeLy6IBr62xMO/GjT8FA+ImG+6uH+r0ieq7D53m8iLkWREsVuLTbg5v2uiOfbYTGO6OJT+ViWHd0lVR7oJEm0SbixCfJ9q0/NqdIPxCkR7dGMp/aHaNP+ZhVf1VdP6iWEm8QLEKp7/20q4WqD+Bg/8AiCzNo7+4Q6MatM/ipsfimYSS1KStowB9IB+cwq2xcO3GingMvxW0DJrsbtbBYuk9A4ilZ1tq4VgeRANjcGx8JoMN9ID0lVa9B2IFjUU2zkaE5SLC/Hjzm/xG5mEbghX1T/3XmuqfR7RGtOo6H2/IiBkrsTaS7RxYrAMtLC0wVRrZjWrXBcgEjqothr9dpMZCaO6WKokmhiiCebEkkDgCCpvxPOZF9qU/uaveygX9xv0iwuSWts+k5u1NCe0qL+3jMDFbs4epxT4lvg9x8Jqv7RYxP5mDB7SrMo/rW3xnrQ30pk2elWQ89FYe1CT8IyMGPiPo+oHVCVPba3+AqPhIdjaFSi60zUqhs+TrFaoVhqtukXhoCCJ0envThTp0oHrXHzkX+kDFUKlHPSqIzZqbDKQSSpYNw4dVuf2YuLHhsvaG0LtUpCnWLJTLsUszKVJp3CNobE8B6Z54zeCuqstbCMoYMOYHWUqeqwBsbqdD9UTI3a3gWjTqMASWICrxN9SbDs6wAv2c7Wm0GyMRjdcQTSpHUJ9Y21Fxy8fd5wVuQDZm1KuHrDEU9CeqdLhlJBZflwnasHiRVppUXUOoYeIvOT744LKcygKSARbQK40NvQ6t7Z0rdjHivhaNVQBmQXA4Bhowt3EGQWTNpERBIiIgCIiAJQmVlpMAZpdKASsAREQBEShgFYlsqIBWIiAIiIAlCZWWnWALy6UAlYAllWkrCzKCO8A/OXxANfX2Hh3Fmop4C3ytI1vDuXQyZqQKWvcAk5iR1OJNutb2yazwxiXRgLXtpfhcaj4gQRY5r9H6Dytc2hNIsoHAlSUcEHhxBFvs986jOaU8T0OKQ3uEqc1A6jGzFWHZ0qnwnShARBd9MB1mAGjdYelhqPFk/q755fRVtDSthifNPSL6G0YD0EX/ADSSb04fMisON8vvWKf1qntM55s7EeS7RpVBolQ2Pq1NPg1j4QQ8M6/ERBYREQBERALSZUCAJWAIiIAiIgCUMrEAttLhEQBERAEREAtJvKgQBKwBERAEREAShErEA5rvXTylwBcg5dewm1hbtvTN5Od3sd0+Go1ebopPrW63xvI3vlhv4jf8xL+Nsp9mVJf9GWLvQq0TxpVDYdi1OuPmYIJTtLD9JSdOZU27m4qfaBOU71UM9LOBqpv4NqR4Np4Tr859t/CBatamfNNyPVqa6ehs0Bkq3T2n5ThKNXmVs3rLo3xE285z9FOOKtXwjHVTnX5Nb4e2dGglFM0RliAViIgCIiAIiIAiIgCIiAIiIAiIgCIiAIiIAiIgCIiAIiIBHN86PUpv2MVPocfuq+2Rncuv0W0Gp8FrUzbvZDf5N8JN95MPnw1UDiFzD0ocw+U5rjK/RVcNiR9Sot/VPVPwYQQdckV31oWalV7b028dV+Te2SkG+s1u8eE6XDVFHELmX0rqPlbxglnMaeI8k2hQr8Fc5H9Daa/75TsAM49tyh02GLDzks3+/EH2zo25e0/KcHSqX62XK3rLof0PjBBvIiIJEREAREQBERAEREAREQBEoTKXgF0REAREQBERAEREAREQBERAKMtwQeBnKdoYPNRr0PrUywH5WK/9pnViZB9rUAuOdeHTAW/OuQ/1AGCCQ7oY7p8HQqHjkAb0roflNxIN9GGIsuIwx40qmYD8L/8Age2TmCUc18l6PEVcOeBYqPQ+qfp7Zd9F+KNKtiMG3bnQfP4EewzP35w2SvTrDTOuUn8SG6/MeyR7a2I8mx2Gxi6JUsW9Ded/nHhBU61E8fK0+0vtiCxod4cOOkpKoVbhiSFHBdSbDjpeavF4fKpYHzTYg25EA6gcQSBbUd5sZINu7OqVCj0mAZL6Hne3Phy4HtmopbIxFXqsBTUHX/QAkngOdtJ4m1UpurO0W29GtNF6ZKNZNzWoMHIWjSZb2Fwo0yrY8b8cwOnC1r87OiqaHyakO0dUkceeg53/APOjGbGVqj1P4t2B1RlW10C8dD9RSLkgEX01niuxwNb4rQ6Xqp2WH1u4eye2XPZKNQlgcPSXqm2it1rrl4Hsv7OXCXU6Dki+HpAXF/N4G9yPQP8AF3a4qbAUX/8Ak62v/ES+gABuDroLe2e52ZwF8Ta7fXQ6vqb3N/8Awe03A2fkdP7Ce6I8ip/dp7o/aYWBwXRHMBXYkEdZ1a97HmeItbxMzenb7t/an6NAHkdP7tPdH7R5FT+7T3R+3cI6dvu39qf90vSoSbFWHectvgYBZ5FT+7T3R+3eY8jp/dp7o/ae8QDw8ip/dp7o/aPI6f2E90T3iAeHkVP7tPdH7dwjyKn92nuj/fMz3iAeHkdP7tPdH7SnkVP7tPdH7TIiAeHkdP7tPdH7TDxeyFY5kspGoGVSvsIvYgAWvbx1mziVlFSVmDW4DCgi7Kh7RkUWPdp3njfwmX5HT+wnuj9u6e8RGO6rA8PIqf3ae6P2jyOn9hPdH7T3iWBrto0kpoWFOmdQNUuNSBwAvMegqOiucMjE5tQii1mYDzhfv0vxmftHPkPR3zXHC17XF/O04TxwvT5FuFzda+c6+c2XzLjhlmN341s2tyxrz59COJ40qSA3GFUEkXOVQded7dwmf5FT+7T3R+08ya3ZTtrza/dDdNfTorX5lr28Bx4zYkufZ9I8aVM89UU/pLW2XQOho0iB+Bf2gGtzFK2nNuF9eXZPSj0l+vktb6t738YBb/w+l91T9xf2iZMQBERAEREAREQBERAEREAREQBERAEREAREQBERAEREAREQBERAEREAREQBERAP/9k="/>
          <p:cNvSpPr>
            <a:spLocks noChangeAspect="1" noChangeArrowheads="1"/>
          </p:cNvSpPr>
          <p:nvPr/>
        </p:nvSpPr>
        <p:spPr bwMode="auto">
          <a:xfrm>
            <a:off x="155575" y="-144463"/>
            <a:ext cx="2811454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5122" name="Picture 2" descr="http://www.clipartbest.com/cliparts/RcG/66X/RcG66X6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3737"/>
            <a:ext cx="1901824" cy="19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800" dirty="0" smtClean="0"/>
              <a:t>There are still many ideas worth adding to the (Dyalog) APL Language</a:t>
            </a:r>
            <a:br>
              <a:rPr lang="da-DK" sz="2800" dirty="0" smtClean="0"/>
            </a:br>
            <a:endParaRPr lang="da-DK" sz="2800" dirty="0" smtClean="0"/>
          </a:p>
          <a:p>
            <a:r>
              <a:rPr lang="da-DK" sz="2800" dirty="0" err="1" smtClean="0"/>
              <a:t>We</a:t>
            </a:r>
            <a:r>
              <a:rPr lang="da-DK" sz="2800" dirty="0" smtClean="0"/>
              <a:t> </a:t>
            </a:r>
            <a:r>
              <a:rPr lang="da-DK" sz="2800" dirty="0" err="1" smtClean="0"/>
              <a:t>want</a:t>
            </a:r>
            <a:r>
              <a:rPr lang="da-DK" sz="2800" dirty="0" smtClean="0"/>
              <a:t> to </a:t>
            </a:r>
            <a:r>
              <a:rPr lang="da-DK" sz="2800" dirty="0" err="1" smtClean="0"/>
              <a:t>move</a:t>
            </a:r>
            <a:r>
              <a:rPr lang="da-DK" sz="2800" dirty="0" smtClean="0"/>
              <a:t> in a </a:t>
            </a:r>
            <a:r>
              <a:rPr lang="da-DK" sz="2800" dirty="0" err="1" smtClean="0"/>
              <a:t>functional</a:t>
            </a:r>
            <a:r>
              <a:rPr lang="da-DK" sz="2800" dirty="0" smtClean="0"/>
              <a:t> </a:t>
            </a:r>
            <a:r>
              <a:rPr lang="da-DK" sz="2800" dirty="0" err="1" smtClean="0"/>
              <a:t>direction</a:t>
            </a:r>
            <a:endParaRPr lang="da-DK" sz="2800" dirty="0" smtClean="0"/>
          </a:p>
          <a:p>
            <a:pPr lvl="1"/>
            <a:r>
              <a:rPr lang="da-DK" sz="2400" dirty="0" smtClean="0"/>
              <a:t>Parallel computing REQUIRES it</a:t>
            </a:r>
          </a:p>
          <a:p>
            <a:pPr lvl="1"/>
            <a:r>
              <a:rPr lang="da-DK" sz="2400" dirty="0" smtClean="0"/>
              <a:t>Puts APL ”back on the map” – John Scholes and I have both felt very welcome at functional events</a:t>
            </a:r>
          </a:p>
          <a:p>
            <a:r>
              <a:rPr lang="da-DK" sz="2800" dirty="0" smtClean="0"/>
              <a:t>We want to add features for analysis of ”big data”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Technical Road Map - Dyalog'15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62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(Same Old) Focus </a:t>
            </a:r>
            <a:r>
              <a:rPr lang="da-DK" dirty="0" err="1" smtClean="0"/>
              <a:t>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a-DK" dirty="0" smtClean="0"/>
              <a:t>Performance</a:t>
            </a:r>
          </a:p>
          <a:p>
            <a:pPr lvl="1">
              <a:buFontTx/>
              <a:buChar char="-"/>
            </a:pPr>
            <a:r>
              <a:rPr lang="da-DK" sz="2000" dirty="0" smtClean="0"/>
              <a:t>(</a:t>
            </a:r>
            <a:r>
              <a:rPr lang="da-DK" sz="2000" dirty="0" err="1" smtClean="0"/>
              <a:t>includes</a:t>
            </a:r>
            <a:r>
              <a:rPr lang="da-DK" sz="2000" dirty="0" smtClean="0"/>
              <a:t> parallel </a:t>
            </a:r>
            <a:r>
              <a:rPr lang="da-DK" sz="2000" dirty="0" err="1" smtClean="0"/>
              <a:t>computing</a:t>
            </a:r>
            <a:r>
              <a:rPr lang="da-DK" sz="2000" dirty="0" smtClean="0"/>
              <a:t>)</a:t>
            </a:r>
          </a:p>
          <a:p>
            <a:pPr>
              <a:buFontTx/>
              <a:buChar char="-"/>
            </a:pPr>
            <a:r>
              <a:rPr lang="da-DK" dirty="0" err="1" smtClean="0"/>
              <a:t>Portability</a:t>
            </a:r>
            <a:endParaRPr lang="da-DK" dirty="0" smtClean="0"/>
          </a:p>
          <a:p>
            <a:pPr lvl="1">
              <a:buFontTx/>
              <a:buChar char="-"/>
            </a:pPr>
            <a:r>
              <a:rPr lang="da-DK" sz="2000" dirty="0" smtClean="0"/>
              <a:t>(includes user interfaces)</a:t>
            </a:r>
          </a:p>
          <a:p>
            <a:pPr>
              <a:buFontTx/>
              <a:buChar char="-"/>
            </a:pPr>
            <a:r>
              <a:rPr lang="da-DK" dirty="0" smtClean="0"/>
              <a:t>Language</a:t>
            </a:r>
          </a:p>
          <a:p>
            <a:pPr lvl="1">
              <a:buFontTx/>
              <a:buChar char="-"/>
            </a:pPr>
            <a:r>
              <a:rPr lang="da-DK" sz="2000" dirty="0" smtClean="0"/>
              <a:t>(</a:t>
            </a:r>
            <a:r>
              <a:rPr lang="da-DK" sz="2000" dirty="0" err="1" smtClean="0"/>
              <a:t>includes</a:t>
            </a:r>
            <a:r>
              <a:rPr lang="da-DK" sz="2000" dirty="0" smtClean="0"/>
              <a:t> </a:t>
            </a:r>
            <a:r>
              <a:rPr lang="da-DK" sz="2000" dirty="0" err="1"/>
              <a:t>increased</a:t>
            </a:r>
            <a:r>
              <a:rPr lang="da-DK" sz="2000" dirty="0"/>
              <a:t> </a:t>
            </a:r>
            <a:r>
              <a:rPr lang="da-DK" sz="2000" dirty="0" err="1"/>
              <a:t>focus</a:t>
            </a:r>
            <a:r>
              <a:rPr lang="da-DK" sz="2000" dirty="0"/>
              <a:t> on </a:t>
            </a:r>
            <a:r>
              <a:rPr lang="da-DK" sz="2000" dirty="0" err="1"/>
              <a:t>functional</a:t>
            </a:r>
            <a:r>
              <a:rPr lang="da-DK" sz="2000" dirty="0"/>
              <a:t> </a:t>
            </a:r>
            <a:r>
              <a:rPr lang="da-DK" sz="2000" dirty="0" err="1"/>
              <a:t>programming</a:t>
            </a:r>
            <a:r>
              <a:rPr lang="da-DK" sz="2000" dirty="0" smtClean="0"/>
              <a:t>)</a:t>
            </a:r>
            <a:r>
              <a:rPr lang="da-DK" dirty="0"/>
              <a:t> </a:t>
            </a:r>
            <a:endParaRPr lang="da-DK" dirty="0" smtClean="0"/>
          </a:p>
          <a:p>
            <a:pPr>
              <a:buFontTx/>
              <a:buChar char="-"/>
            </a:pPr>
            <a:endParaRPr lang="da-DK" dirty="0"/>
          </a:p>
          <a:p>
            <a:pPr>
              <a:buFontTx/>
              <a:buChar char="-"/>
            </a:pPr>
            <a:r>
              <a:rPr lang="da-DK" b="1" dirty="0" smtClean="0"/>
              <a:t>Growing:</a:t>
            </a:r>
            <a:r>
              <a:rPr lang="da-DK" dirty="0" smtClean="0"/>
              <a:t> Tools for Application Building</a:t>
            </a:r>
            <a:endParaRPr lang="da-DK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Technical Road Map - Dyalog'15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0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New Language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000" b="1" dirty="0" smtClean="0"/>
              <a:t>Version 14.0</a:t>
            </a:r>
            <a:endParaRPr lang="da-DK" sz="2000" dirty="0" smtClean="0"/>
          </a:p>
          <a:p>
            <a:pPr lvl="1" algn="just"/>
            <a:r>
              <a:rPr lang="da-DK" sz="1800" dirty="0" smtClean="0"/>
              <a:t>Rank (</a:t>
            </a:r>
            <a:r>
              <a:rPr lang="da-DK" sz="1800" dirty="0" smtClean="0">
                <a:latin typeface="APL385 Unicode" panose="020B0709000202000203" pitchFamily="49" charset="0"/>
              </a:rPr>
              <a:t>⍤</a:t>
            </a:r>
            <a:r>
              <a:rPr lang="da-DK" sz="1800" dirty="0" smtClean="0"/>
              <a:t>), </a:t>
            </a:r>
            <a:r>
              <a:rPr lang="da-DK" sz="1800" dirty="0" err="1" smtClean="0"/>
              <a:t>Key</a:t>
            </a:r>
            <a:r>
              <a:rPr lang="da-DK" sz="1800" dirty="0" smtClean="0"/>
              <a:t> (</a:t>
            </a:r>
            <a:r>
              <a:rPr lang="da-DK" sz="1800" dirty="0" smtClean="0">
                <a:latin typeface="APL385 Unicode" panose="020B0709000202000203" pitchFamily="49" charset="0"/>
              </a:rPr>
              <a:t>⌸</a:t>
            </a:r>
            <a:r>
              <a:rPr lang="da-DK" sz="1800" dirty="0" smtClean="0"/>
              <a:t>), </a:t>
            </a:r>
            <a:r>
              <a:rPr lang="da-DK" sz="1800" dirty="0" err="1" smtClean="0"/>
              <a:t>Tally</a:t>
            </a:r>
            <a:r>
              <a:rPr lang="da-DK" sz="1800" dirty="0" smtClean="0"/>
              <a:t> (</a:t>
            </a:r>
            <a:r>
              <a:rPr lang="da-DK" sz="1800" dirty="0" smtClean="0">
                <a:latin typeface="APL385 Unicode" panose="020B0709000202000203" pitchFamily="49" charset="0"/>
              </a:rPr>
              <a:t>≢</a:t>
            </a:r>
            <a:r>
              <a:rPr lang="da-DK" sz="1800" dirty="0" smtClean="0"/>
              <a:t>)</a:t>
            </a:r>
          </a:p>
          <a:p>
            <a:pPr lvl="1" algn="just"/>
            <a:r>
              <a:rPr lang="da-DK" sz="1800" dirty="0" smtClean="0"/>
              <a:t>Trains:  (</a:t>
            </a:r>
            <a:r>
              <a:rPr lang="da-DK" sz="1800" dirty="0" err="1" smtClean="0">
                <a:latin typeface="APL385 Unicode" panose="020B0709000202000203" pitchFamily="49" charset="0"/>
              </a:rPr>
              <a:t>avg</a:t>
            </a:r>
            <a:r>
              <a:rPr lang="da-DK" sz="1800" dirty="0" smtClean="0">
                <a:latin typeface="APL385 Unicode" panose="020B0709000202000203" pitchFamily="49" charset="0"/>
              </a:rPr>
              <a:t>←+/ ÷ ≢</a:t>
            </a:r>
            <a:r>
              <a:rPr lang="da-DK" sz="1800" dirty="0" smtClean="0"/>
              <a:t>)   (</a:t>
            </a:r>
            <a:r>
              <a:rPr lang="da-DK" sz="1800" dirty="0" err="1" smtClean="0">
                <a:latin typeface="APL385 Unicode" panose="020B0709000202000203" pitchFamily="49" charset="0"/>
              </a:rPr>
              <a:t>flipenc</a:t>
            </a:r>
            <a:r>
              <a:rPr lang="da-DK" sz="1800" dirty="0" smtClean="0">
                <a:latin typeface="APL385 Unicode" panose="020B0709000202000203" pitchFamily="49" charset="0"/>
              </a:rPr>
              <a:t>←⍉⊤</a:t>
            </a:r>
            <a:r>
              <a:rPr lang="da-DK" sz="1800" dirty="0" smtClean="0"/>
              <a:t>)</a:t>
            </a:r>
          </a:p>
          <a:p>
            <a:pPr lvl="1" algn="just"/>
            <a:r>
              <a:rPr lang="da-DK" sz="1800" dirty="0" err="1" smtClean="0"/>
              <a:t>Dyadic</a:t>
            </a:r>
            <a:r>
              <a:rPr lang="da-DK" sz="1800" dirty="0" smtClean="0"/>
              <a:t> Iota on </a:t>
            </a:r>
            <a:r>
              <a:rPr lang="da-DK" sz="1800" dirty="0" err="1" smtClean="0"/>
              <a:t>higher</a:t>
            </a:r>
            <a:r>
              <a:rPr lang="da-DK" sz="1800" dirty="0" smtClean="0"/>
              <a:t>-rank arrays (and </a:t>
            </a:r>
            <a:r>
              <a:rPr lang="da-DK" sz="1800" dirty="0" smtClean="0">
                <a:latin typeface="APL385 Unicode" panose="020B0709000202000203" pitchFamily="49" charset="0"/>
              </a:rPr>
              <a:t>8⌶</a:t>
            </a:r>
            <a:r>
              <a:rPr lang="da-DK" sz="1800" dirty="0" smtClean="0"/>
              <a:t> for </a:t>
            </a:r>
            <a:r>
              <a:rPr lang="da-DK" sz="1800" dirty="0" err="1" smtClean="0"/>
              <a:t>inverted</a:t>
            </a:r>
            <a:r>
              <a:rPr lang="da-DK" sz="1800" dirty="0" smtClean="0"/>
              <a:t> </a:t>
            </a:r>
            <a:r>
              <a:rPr lang="da-DK" sz="1800" dirty="0" err="1" smtClean="0"/>
              <a:t>tables</a:t>
            </a:r>
            <a:r>
              <a:rPr lang="da-DK" sz="1800" dirty="0" smtClean="0"/>
              <a:t>)</a:t>
            </a:r>
          </a:p>
          <a:p>
            <a:pPr lvl="1"/>
            <a:r>
              <a:rPr lang="da-DK" sz="1800" dirty="0" smtClean="0"/>
              <a:t>Parallel</a:t>
            </a:r>
            <a:r>
              <a:rPr lang="da-DK" sz="1800" dirty="0"/>
              <a:t>: </a:t>
            </a:r>
            <a:r>
              <a:rPr lang="da-DK" sz="1800" dirty="0" smtClean="0"/>
              <a:t>Futures </a:t>
            </a:r>
            <a:r>
              <a:rPr lang="da-DK" sz="1800" dirty="0"/>
              <a:t>and </a:t>
            </a:r>
            <a:r>
              <a:rPr lang="da-DK" sz="1800" dirty="0" err="1"/>
              <a:t>I</a:t>
            </a:r>
            <a:r>
              <a:rPr lang="da-DK" sz="1800" dirty="0" err="1" smtClean="0"/>
              <a:t>solates</a:t>
            </a:r>
            <a:endParaRPr lang="da-DK" sz="1800" dirty="0" smtClean="0"/>
          </a:p>
          <a:p>
            <a:pPr lvl="1"/>
            <a:r>
              <a:rPr lang="da-DK" sz="1800" dirty="0" err="1" smtClean="0"/>
              <a:t>Microsoft.Net</a:t>
            </a:r>
            <a:r>
              <a:rPr lang="da-DK" sz="1800" dirty="0" smtClean="0"/>
              <a:t> data binding</a:t>
            </a:r>
          </a:p>
          <a:p>
            <a:pPr marL="457200" lvl="1" indent="0" algn="just">
              <a:buNone/>
            </a:pPr>
            <a:endParaRPr lang="da-DK" sz="1800" dirty="0" smtClean="0"/>
          </a:p>
          <a:p>
            <a:pPr algn="just"/>
            <a:r>
              <a:rPr lang="da-DK" sz="2000" b="1" dirty="0" smtClean="0"/>
              <a:t>Version 14.1: No real ”language” Features</a:t>
            </a:r>
            <a:endParaRPr lang="da-DK" sz="2000" b="1" dirty="0"/>
          </a:p>
          <a:p>
            <a:pPr lvl="1" algn="just"/>
            <a:r>
              <a:rPr lang="da-DK" sz="1800" dirty="0" smtClean="0">
                <a:latin typeface="APL385 Unicode" panose="020B0709000202000203" pitchFamily="49" charset="0"/>
              </a:rPr>
              <a:t>:Disposable</a:t>
            </a:r>
          </a:p>
          <a:p>
            <a:pPr lvl="1" algn="just"/>
            <a:r>
              <a:rPr lang="da-DK" sz="1800" dirty="0" err="1" smtClean="0"/>
              <a:t>Experimental</a:t>
            </a:r>
            <a:r>
              <a:rPr lang="da-DK" sz="1800" dirty="0" smtClean="0"/>
              <a:t> JSON Parser</a:t>
            </a:r>
          </a:p>
          <a:p>
            <a:pPr lvl="1" algn="just"/>
            <a:r>
              <a:rPr lang="da-DK" sz="1800" dirty="0" err="1" smtClean="0"/>
              <a:t>External</a:t>
            </a:r>
            <a:r>
              <a:rPr lang="da-DK" sz="1800" dirty="0" smtClean="0"/>
              <a:t> Workspace Files (Memory </a:t>
            </a:r>
            <a:r>
              <a:rPr lang="da-DK" sz="1800" dirty="0" err="1" smtClean="0"/>
              <a:t>Mappable</a:t>
            </a:r>
            <a:r>
              <a:rPr lang="da-DK" sz="1800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Technical Road Map - Dyalog'15</a:t>
            </a:r>
            <a:endParaRPr lang="da-DK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932040" y="5710697"/>
            <a:ext cx="4038600" cy="9562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Morten Kromberg &amp;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Stig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 Nielsen</a:t>
            </a:r>
          </a:p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D13 External Workspaces</a:t>
            </a:r>
          </a:p>
          <a:p>
            <a:pPr eaLnBrk="0" hangingPunct="0"/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Wednesday 16:30-16:45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3635896" y="5373216"/>
            <a:ext cx="1296144" cy="3374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8680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New </a:t>
            </a:r>
            <a:r>
              <a:rPr lang="da-DK" dirty="0" err="1" smtClean="0"/>
              <a:t>Frontiers</a:t>
            </a:r>
            <a:r>
              <a:rPr lang="da-DK" dirty="0" smtClean="0"/>
              <a:t>: Language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Still “one or two” things left to do:</a:t>
            </a:r>
          </a:p>
          <a:p>
            <a:r>
              <a:rPr lang="en-GB" sz="2000" dirty="0" smtClean="0"/>
              <a:t>Operators Cut / </a:t>
            </a:r>
            <a:r>
              <a:rPr lang="en-GB" sz="2000" dirty="0" err="1" smtClean="0"/>
              <a:t>Tesselate</a:t>
            </a:r>
            <a:r>
              <a:rPr lang="en-GB" sz="2000" dirty="0" smtClean="0"/>
              <a:t>, Merge and Dual</a:t>
            </a:r>
          </a:p>
          <a:p>
            <a:r>
              <a:rPr lang="en-GB" sz="2000" dirty="0" smtClean="0"/>
              <a:t>Notations for Namespace and Array Constants</a:t>
            </a:r>
          </a:p>
          <a:p>
            <a:pPr marL="0" indent="0">
              <a:buNone/>
            </a:pPr>
            <a:r>
              <a:rPr lang="en-GB" sz="1400" b="1" dirty="0" smtClean="0"/>
              <a:t/>
            </a:r>
            <a:br>
              <a:rPr lang="en-GB" sz="1400" b="1" dirty="0" smtClean="0"/>
            </a:br>
            <a:r>
              <a:rPr lang="en-GB" sz="2000" b="1" dirty="0" smtClean="0"/>
              <a:t>Potential New Data Types and Related Functions:</a:t>
            </a:r>
          </a:p>
          <a:p>
            <a:r>
              <a:rPr lang="en-GB" sz="2000" dirty="0"/>
              <a:t>High Precision Floats</a:t>
            </a:r>
            <a:r>
              <a:rPr lang="en-GB" sz="1800" dirty="0"/>
              <a:t> (Rounding)</a:t>
            </a:r>
            <a:endParaRPr lang="en-GB" sz="2000" dirty="0"/>
          </a:p>
          <a:p>
            <a:r>
              <a:rPr lang="en-GB" sz="2000" dirty="0"/>
              <a:t>Closures (“functional objects”)</a:t>
            </a:r>
          </a:p>
          <a:p>
            <a:r>
              <a:rPr lang="da-DK" sz="2000" dirty="0" smtClean="0"/>
              <a:t>Mechanisms </a:t>
            </a:r>
            <a:r>
              <a:rPr lang="da-DK" sz="2000" dirty="0"/>
              <a:t>for sharing data between processes in real time</a:t>
            </a:r>
            <a:endParaRPr lang="en-GB" sz="2000" dirty="0"/>
          </a:p>
          <a:p>
            <a:r>
              <a:rPr lang="en-GB" sz="2000" dirty="0" smtClean="0"/>
              <a:t>Rational Numbers </a:t>
            </a:r>
            <a:r>
              <a:rPr lang="en-GB" sz="1800" dirty="0" smtClean="0"/>
              <a:t>(Prime Number Functions)</a:t>
            </a:r>
            <a:endParaRPr lang="en-GB" sz="2000" dirty="0" smtClean="0"/>
          </a:p>
          <a:p>
            <a:r>
              <a:rPr lang="en-GB" sz="2000" dirty="0" smtClean="0"/>
              <a:t>Scalar String Type  (</a:t>
            </a:r>
            <a:r>
              <a:rPr lang="en-GB" sz="2000" dirty="0" smtClean="0">
                <a:latin typeface="APL385 Unicode" panose="020B0709000202000203" pitchFamily="49" charset="0"/>
              </a:rPr>
              <a:t>0=</a:t>
            </a:r>
            <a:r>
              <a:rPr lang="da-DK" sz="2000" dirty="0" smtClean="0">
                <a:latin typeface="APL385 Unicode" panose="020B0709000202000203" pitchFamily="49" charset="0"/>
              </a:rPr>
              <a:t>≡</a:t>
            </a:r>
            <a:r>
              <a:rPr lang="en-GB" sz="2000" dirty="0" smtClean="0">
                <a:latin typeface="APL385 Unicode" panose="020B0709000202000203" pitchFamily="49" charset="0"/>
              </a:rPr>
              <a:t>"</a:t>
            </a:r>
            <a:r>
              <a:rPr lang="en-GB" sz="2000" dirty="0">
                <a:latin typeface="APL385 Unicode" panose="020B0709000202000203" pitchFamily="49" charset="0"/>
              </a:rPr>
              <a:t>Hello World</a:t>
            </a:r>
            <a:r>
              <a:rPr lang="en-GB" sz="2000" dirty="0" smtClean="0">
                <a:latin typeface="APL385 Unicode" panose="020B0709000202000203" pitchFamily="49" charset="0"/>
              </a:rPr>
              <a:t>"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Objects with Array Semantics (sparse / inverted)</a:t>
            </a:r>
          </a:p>
          <a:p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Technical Road Map - Dyalog'15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69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21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Active Language Research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400" dirty="0" smtClean="0"/>
              <a:t>New operators will target v15 plus 1</a:t>
            </a:r>
            <a:br>
              <a:rPr lang="da-DK" sz="2400" dirty="0" smtClean="0"/>
            </a:br>
            <a:endParaRPr lang="da-DK" sz="1400" dirty="0"/>
          </a:p>
          <a:p>
            <a:pPr marL="0" indent="0">
              <a:buNone/>
            </a:pPr>
            <a:r>
              <a:rPr lang="da-DK" sz="2400" b="1" dirty="0" smtClean="0"/>
              <a:t>Likely v15.0 language features:</a:t>
            </a:r>
          </a:p>
          <a:p>
            <a:r>
              <a:rPr lang="da-DK" sz="2400" dirty="0" smtClean="0"/>
              <a:t>We are looking for a mechanism to replace</a:t>
            </a:r>
            <a:br>
              <a:rPr lang="da-DK" sz="2400" dirty="0" smtClean="0"/>
            </a:br>
            <a:r>
              <a:rPr lang="da-DK" sz="2400" dirty="0" smtClean="0">
                <a:latin typeface="APL385 Unicode" panose="020B0709000202000203" pitchFamily="49" charset="0"/>
              </a:rPr>
              <a:t>      lookup←keys∘⍳</a:t>
            </a:r>
            <a:br>
              <a:rPr lang="da-DK" sz="2400" dirty="0" smtClean="0">
                <a:latin typeface="APL385 Unicode" panose="020B0709000202000203" pitchFamily="49" charset="0"/>
              </a:rPr>
            </a:br>
            <a:r>
              <a:rPr lang="da-DK" sz="2400" dirty="0" smtClean="0"/>
              <a:t>... By marking an array as ”searchable”</a:t>
            </a:r>
          </a:p>
          <a:p>
            <a:r>
              <a:rPr lang="da-DK" sz="2400" dirty="0" smtClean="0"/>
              <a:t>Hope to allow selected arrays (”in memory databases”) to reside outside</a:t>
            </a:r>
            <a:r>
              <a:rPr lang="en-GB" sz="2400" dirty="0"/>
              <a:t> </a:t>
            </a:r>
            <a:r>
              <a:rPr lang="en-GB" sz="2400" dirty="0" smtClean="0"/>
              <a:t>the main workspace.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en-GB" sz="2400" b="1" dirty="0"/>
              <a:t>We will publish proposals for new features</a:t>
            </a:r>
          </a:p>
          <a:p>
            <a:pPr marL="0" indent="0">
              <a:buNone/>
            </a:pPr>
            <a:r>
              <a:rPr lang="en-GB" sz="2400" dirty="0"/>
              <a:t>Follow us on Twitter, Like us on Facebook, </a:t>
            </a:r>
            <a:r>
              <a:rPr lang="en-GB" sz="2400" dirty="0" err="1"/>
              <a:t>etc</a:t>
            </a:r>
            <a:r>
              <a:rPr lang="en-GB" sz="2400" dirty="0"/>
              <a:t>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  <a:endParaRPr lang="en-GB" sz="2400" dirty="0"/>
          </a:p>
          <a:p>
            <a:pPr marL="0" indent="0">
              <a:buNone/>
            </a:pPr>
            <a:endParaRPr lang="da-DK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Dyalog'15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004048" y="576437"/>
            <a:ext cx="4038600" cy="9562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Roger Hui &amp; John Scholes</a:t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D16 Proposals: Cut, Under &amp; Merge</a:t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Thursday 09:15-10:00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851920" y="1546372"/>
            <a:ext cx="1152128" cy="2264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59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EA4E8-30A2-4AB7-86CC-ED83FF3E5545}" type="slidenum">
              <a:rPr lang="da-DK" altLang="en-US" sz="140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solidFill>
                <a:srgbClr val="9999FF"/>
              </a:solidFill>
            </a:endParaRPr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mtClean="0"/>
              <a:t>Tools for Application Building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da-DK" altLang="en-US" sz="2400" b="1" dirty="0" smtClean="0"/>
              <a:t>Tried and Tested</a:t>
            </a:r>
            <a:endParaRPr lang="en-GB" altLang="en-US" sz="2400" b="1" dirty="0" smtClean="0"/>
          </a:p>
          <a:p>
            <a:pPr>
              <a:defRPr/>
            </a:pPr>
            <a:r>
              <a:rPr lang="da-DK" altLang="en-US" sz="2000" b="1" dirty="0"/>
              <a:t>CONGA</a:t>
            </a:r>
            <a:r>
              <a:rPr lang="da-DK" altLang="en-US" sz="2000" dirty="0"/>
              <a:t> – TCP client and server library</a:t>
            </a:r>
          </a:p>
          <a:p>
            <a:pPr>
              <a:defRPr/>
            </a:pPr>
            <a:r>
              <a:rPr lang="da-DK" altLang="en-US" sz="2000" b="1" dirty="0"/>
              <a:t>SQAPL</a:t>
            </a:r>
            <a:r>
              <a:rPr lang="da-DK" altLang="en-US" sz="2000" dirty="0"/>
              <a:t> – SQL / ODBC access on all </a:t>
            </a:r>
            <a:r>
              <a:rPr lang="da-DK" altLang="en-US" sz="2000" dirty="0" smtClean="0"/>
              <a:t>platforms</a:t>
            </a:r>
          </a:p>
          <a:p>
            <a:pPr>
              <a:defRPr/>
            </a:pPr>
            <a:r>
              <a:rPr lang="da-DK" altLang="en-US" sz="2000" b="1" dirty="0" smtClean="0"/>
              <a:t>Quad-WC GUI </a:t>
            </a:r>
            <a:r>
              <a:rPr lang="da-DK" altLang="en-US" sz="2000" dirty="0" smtClean="0"/>
              <a:t>– Win32 applications</a:t>
            </a:r>
            <a:endParaRPr lang="en-GB" altLang="en-US" sz="2000" dirty="0"/>
          </a:p>
          <a:p>
            <a:pPr marL="0" indent="0" eaLnBrk="1" hangingPunct="1">
              <a:buNone/>
              <a:defRPr/>
            </a:pPr>
            <a:r>
              <a:rPr lang="da-DK" altLang="en-US" sz="2400" b="1" dirty="0" smtClean="0"/>
              <a:t>Recent Additions</a:t>
            </a:r>
            <a:endParaRPr lang="en-GB" altLang="en-US" sz="2400" b="1" dirty="0" smtClean="0"/>
          </a:p>
          <a:p>
            <a:pPr eaLnBrk="1" hangingPunct="1">
              <a:defRPr/>
            </a:pPr>
            <a:r>
              <a:rPr lang="en-GB" altLang="en-US" sz="2000" b="1" dirty="0" err="1" smtClean="0"/>
              <a:t>LoadData</a:t>
            </a:r>
            <a:r>
              <a:rPr lang="en-GB" altLang="en-US" sz="2000" dirty="0" smtClean="0"/>
              <a:t> – Data import tools for Excel, XML, CSV, SQL/ODBC</a:t>
            </a:r>
          </a:p>
          <a:p>
            <a:pPr eaLnBrk="1" hangingPunct="1">
              <a:defRPr/>
            </a:pPr>
            <a:r>
              <a:rPr lang="en-GB" altLang="en-US" sz="2000" b="1" dirty="0" err="1" smtClean="0"/>
              <a:t>RConnect</a:t>
            </a:r>
            <a:r>
              <a:rPr lang="en-GB" altLang="en-US" sz="2000" b="1" dirty="0" smtClean="0"/>
              <a:t> </a:t>
            </a:r>
            <a:r>
              <a:rPr lang="en-GB" altLang="en-US" sz="2000" dirty="0" smtClean="0"/>
              <a:t>– </a:t>
            </a:r>
            <a:r>
              <a:rPr lang="en-GB" altLang="en-US" sz="2000" dirty="0"/>
              <a:t>I</a:t>
            </a:r>
            <a:r>
              <a:rPr lang="en-GB" altLang="en-US" sz="2000" dirty="0" smtClean="0"/>
              <a:t>ntegrate R statistical framework w/APL</a:t>
            </a:r>
          </a:p>
          <a:p>
            <a:pPr eaLnBrk="1" hangingPunct="1">
              <a:defRPr/>
            </a:pPr>
            <a:r>
              <a:rPr lang="da-DK" altLang="en-US" sz="2000" b="1" dirty="0" smtClean="0"/>
              <a:t>Databound WPF</a:t>
            </a:r>
            <a:r>
              <a:rPr lang="da-DK" altLang="en-US" sz="2000" dirty="0" smtClean="0"/>
              <a:t> – MVVM style Windows desktop applications</a:t>
            </a:r>
          </a:p>
          <a:p>
            <a:pPr>
              <a:defRPr/>
            </a:pPr>
            <a:r>
              <a:rPr lang="en-GB" altLang="en-US" sz="2000" b="1" dirty="0" err="1"/>
              <a:t>MiServer</a:t>
            </a:r>
            <a:r>
              <a:rPr lang="en-GB" altLang="en-US" sz="2000" dirty="0"/>
              <a:t> – Stand-alone Web </a:t>
            </a:r>
            <a:r>
              <a:rPr lang="en-GB" altLang="en-US" sz="2000" b="1" i="1" dirty="0"/>
              <a:t>Server</a:t>
            </a:r>
          </a:p>
          <a:p>
            <a:pPr lvl="1">
              <a:defRPr/>
            </a:pPr>
            <a:r>
              <a:rPr lang="en-GB" altLang="en-US" sz="1800" dirty="0"/>
              <a:t>Build HTML5/JS UI in APL</a:t>
            </a:r>
          </a:p>
          <a:p>
            <a:pPr lvl="1">
              <a:defRPr/>
            </a:pPr>
            <a:r>
              <a:rPr lang="en-GB" altLang="en-US" sz="1800" dirty="0"/>
              <a:t>Also Web </a:t>
            </a:r>
            <a:r>
              <a:rPr lang="en-GB" altLang="en-US" sz="1800" b="1" i="1" dirty="0"/>
              <a:t>Services</a:t>
            </a:r>
            <a:r>
              <a:rPr lang="en-GB" altLang="en-US" sz="1800" dirty="0"/>
              <a:t>: SAWS become part of </a:t>
            </a:r>
            <a:r>
              <a:rPr lang="en-GB" altLang="en-US" sz="1800" dirty="0" err="1"/>
              <a:t>MiServer</a:t>
            </a:r>
            <a:endParaRPr lang="en-GB" altLang="en-US" sz="1800" dirty="0"/>
          </a:p>
          <a:p>
            <a:pPr eaLnBrk="1" hangingPunct="1">
              <a:defRPr/>
            </a:pPr>
            <a:endParaRPr lang="en-GB" alt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Dyalog'15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85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New </a:t>
            </a:r>
            <a:r>
              <a:rPr lang="da-DK" dirty="0" err="1" smtClean="0"/>
              <a:t>Frontiers</a:t>
            </a:r>
            <a:r>
              <a:rPr lang="da-DK" dirty="0" smtClean="0"/>
              <a:t>: Tools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altLang="en-US" sz="2400" b="1" dirty="0" err="1"/>
              <a:t>DyaCrypt</a:t>
            </a:r>
            <a:r>
              <a:rPr lang="en-GB" altLang="en-US" sz="2400" dirty="0"/>
              <a:t> – Cryptographic </a:t>
            </a:r>
            <a:r>
              <a:rPr lang="en-GB" altLang="en-US" sz="2400" dirty="0" smtClean="0"/>
              <a:t>Library</a:t>
            </a:r>
          </a:p>
          <a:p>
            <a:pPr lvl="1"/>
            <a:r>
              <a:rPr lang="da-DK" altLang="en-US" sz="2000" dirty="0" smtClean="0"/>
              <a:t>Available for testing</a:t>
            </a:r>
          </a:p>
          <a:p>
            <a:pPr lvl="1"/>
            <a:r>
              <a:rPr lang="da-DK" altLang="en-US" sz="2000" dirty="0" smtClean="0"/>
              <a:t>Design of v2.0 in process</a:t>
            </a:r>
            <a:endParaRPr lang="en-GB" altLang="en-US" sz="2000" dirty="0"/>
          </a:p>
          <a:p>
            <a:r>
              <a:rPr lang="da-DK" sz="2400" b="1" dirty="0" smtClean="0"/>
              <a:t>Databound MiServer</a:t>
            </a:r>
          </a:p>
          <a:p>
            <a:pPr lvl="1"/>
            <a:r>
              <a:rPr lang="da-DK" sz="2000" dirty="0" smtClean="0"/>
              <a:t>MVVM style programming in MiServer 4.0</a:t>
            </a:r>
            <a:endParaRPr lang="en-GB" sz="2000" dirty="0" smtClean="0"/>
          </a:p>
          <a:p>
            <a:r>
              <a:rPr lang="da-DK" sz="2400" b="1" dirty="0" smtClean="0"/>
              <a:t>The Dyalog Project Project (DP2)</a:t>
            </a:r>
          </a:p>
          <a:p>
            <a:pPr lvl="1"/>
            <a:r>
              <a:rPr lang="da-DK" sz="1800" dirty="0" smtClean="0"/>
              <a:t>Project mechanism for managing source code, dependencies and building runtime environments</a:t>
            </a:r>
          </a:p>
          <a:p>
            <a:r>
              <a:rPr lang="da-DK" sz="2200" b="1" dirty="0" smtClean="0"/>
              <a:t>Utility Libraries and Sample Applications</a:t>
            </a:r>
          </a:p>
          <a:p>
            <a:pPr lvl="1"/>
            <a:r>
              <a:rPr lang="da-DK" sz="1800" dirty="0" smtClean="0"/>
              <a:t>To go with DP2</a:t>
            </a:r>
          </a:p>
          <a:p>
            <a:r>
              <a:rPr lang="da-DK" sz="2200" b="1" dirty="0" smtClean="0"/>
              <a:t>NewLeaf integrated with SharpPlot (SharpLeaf)</a:t>
            </a:r>
          </a:p>
          <a:p>
            <a:pPr lvl="1"/>
            <a:r>
              <a:rPr lang="da-DK" sz="1800" dirty="0" smtClean="0"/>
              <a:t>D3, Syncfusion and other Javascript-based tools via MiServer</a:t>
            </a:r>
            <a:endParaRPr lang="en-GB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Technical Road Map - Dyalog'15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004048" y="5765230"/>
            <a:ext cx="4038600" cy="9562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Nic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Delcros</a:t>
            </a:r>
            <a:endParaRPr lang="en-GB" sz="1800" dirty="0" smtClean="0">
              <a:solidFill>
                <a:srgbClr val="000000"/>
              </a:solidFill>
              <a:latin typeface="Geneva"/>
            </a:endParaRPr>
          </a:p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D17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SharpLeaf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 – Flowing Reports…</a:t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Thursday 10:00-10:30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635896" y="5765230"/>
            <a:ext cx="136815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4981550" y="1274255"/>
            <a:ext cx="4038600" cy="9562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Morten Kromberg</a:t>
            </a:r>
          </a:p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D11 The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Dyalog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 Project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Project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/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Wednesday 14:15-14:45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3635896" y="2230500"/>
            <a:ext cx="1345654" cy="14865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4981550" y="2282664"/>
            <a:ext cx="4038600" cy="9562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a-DK" sz="1800" dirty="0" smtClean="0">
                <a:solidFill>
                  <a:srgbClr val="000000"/>
                </a:solidFill>
                <a:latin typeface="Geneva"/>
              </a:rPr>
              <a:t>Dan Baronet and Adám Brudzewsky</a:t>
            </a:r>
            <a:endParaRPr lang="en-GB" sz="1800" dirty="0" smtClean="0">
              <a:solidFill>
                <a:srgbClr val="000000"/>
              </a:solidFill>
              <a:latin typeface="Geneva"/>
            </a:endParaRPr>
          </a:p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D05 User Command Update</a:t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Monday 14:15-14:40</a:t>
            </a:r>
          </a:p>
        </p:txBody>
      </p:sp>
    </p:spTree>
    <p:extLst>
      <p:ext uri="{BB962C8B-B14F-4D97-AF65-F5344CB8AC3E}">
        <p14:creationId xmlns:p14="http://schemas.microsoft.com/office/powerpoint/2010/main" val="16430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New Frontiers: Cross Platform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altLang="en-US" sz="2400" b="1" dirty="0" smtClean="0"/>
              <a:t>ALL previously mentioned tools</a:t>
            </a:r>
          </a:p>
          <a:p>
            <a:pPr lvl="1"/>
            <a:r>
              <a:rPr lang="da-DK" altLang="en-US" sz="1800" dirty="0" smtClean="0"/>
              <a:t>Every new tool is designed to be cross platform if at all possible</a:t>
            </a:r>
          </a:p>
          <a:p>
            <a:pPr lvl="1"/>
            <a:r>
              <a:rPr lang="da-DK" altLang="en-US" sz="1800" dirty="0" smtClean="0"/>
              <a:t>CONGA, SQAPL, MiServer, Rconnect, DP2, RIDE, ...</a:t>
            </a:r>
            <a:endParaRPr lang="en-GB" altLang="en-US" sz="2400" dirty="0" smtClean="0"/>
          </a:p>
          <a:p>
            <a:r>
              <a:rPr lang="en-GB" altLang="en-US" sz="2400" b="1" dirty="0" smtClean="0"/>
              <a:t>File Functions</a:t>
            </a:r>
            <a:r>
              <a:rPr lang="en-GB" altLang="en-US" sz="2400" dirty="0" smtClean="0"/>
              <a:t> </a:t>
            </a:r>
            <a:r>
              <a:rPr lang="en-GB" altLang="en-US" sz="2400" dirty="0"/>
              <a:t>– </a:t>
            </a:r>
            <a:r>
              <a:rPr lang="en-GB" altLang="en-US" sz="2400" dirty="0" smtClean="0"/>
              <a:t>List files and folders, delete files and create folders. Rationalisation of file name handling.</a:t>
            </a:r>
            <a:endParaRPr lang="en-GB" altLang="en-US" sz="2400" dirty="0"/>
          </a:p>
          <a:p>
            <a:r>
              <a:rPr lang="en-GB" sz="2400" b="1" dirty="0" smtClean="0"/>
              <a:t>RIDE v3.0</a:t>
            </a:r>
          </a:p>
          <a:p>
            <a:pPr lvl="1"/>
            <a:r>
              <a:rPr lang="da-DK" sz="1800" dirty="0" smtClean="0"/>
              <a:t>Published JSON-based API for 3rd party developers</a:t>
            </a:r>
          </a:p>
          <a:p>
            <a:pPr lvl="2"/>
            <a:r>
              <a:rPr lang="da-DK" sz="1800" dirty="0" smtClean="0"/>
              <a:t>Also more directly support EMACS/vi or other external code editors</a:t>
            </a:r>
          </a:p>
          <a:p>
            <a:pPr lvl="1"/>
            <a:r>
              <a:rPr lang="da-DK" sz="1800" dirty="0" smtClean="0"/>
              <a:t>”Zero footprint” RIDE – run direct from a web browser</a:t>
            </a:r>
            <a:endParaRPr lang="en-GB" sz="1800" dirty="0" smtClean="0"/>
          </a:p>
          <a:p>
            <a:r>
              <a:rPr lang="en-GB" sz="2400" b="1" dirty="0" smtClean="0"/>
              <a:t>RIDE Process Manager</a:t>
            </a:r>
            <a:endParaRPr lang="en-GB" sz="2400" b="1" dirty="0"/>
          </a:p>
          <a:p>
            <a:pPr lvl="1"/>
            <a:r>
              <a:rPr lang="en-GB" sz="1800" dirty="0" smtClean="0"/>
              <a:t>Launch, monitor and debug [large] collections server processes</a:t>
            </a:r>
          </a:p>
          <a:p>
            <a:r>
              <a:rPr lang="da-DK" sz="2200" b="1" dirty="0" smtClean="0"/>
              <a:t>Android, UWP, iOS </a:t>
            </a:r>
            <a:r>
              <a:rPr lang="da-DK" sz="2200" dirty="0" smtClean="0"/>
              <a:t>interpreters to come (in some order)</a:t>
            </a:r>
            <a:endParaRPr lang="en-GB" sz="2200" dirty="0" smtClean="0"/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Technical Road Map - Dyalog'15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290342" y="1546372"/>
            <a:ext cx="4038600" cy="9562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Richard Smith</a:t>
            </a:r>
          </a:p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D08 Cross-Platform File Functions</a:t>
            </a:r>
          </a:p>
          <a:p>
            <a:pPr eaLnBrk="0" hangingPunct="0"/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Monday 16:00-16:30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922190" y="2502617"/>
            <a:ext cx="1368152" cy="4624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545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Evangelism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1640095"/>
            <a:ext cx="7632849" cy="229296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800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Dyalog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modern, array-first,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multi-paradigm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 language,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supports functional, object-oriented and imperative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programming,</a:t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an APL language kernel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endParaRPr lang="da-DK" sz="28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sz="20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sz="20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GB" sz="2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Functional Conf’14</a:t>
            </a:r>
            <a: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, Bangalore</a:t>
            </a:r>
            <a:endParaRPr lang="en-GB" sz="20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Array’15 </a:t>
            </a:r>
            <a:r>
              <a:rPr lang="en-GB" sz="2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Workshop, Portland Oregon</a:t>
            </a:r>
            <a: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Dyalog</a:t>
            </a:r>
            <a: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on </a:t>
            </a:r>
            <a:r>
              <a:rPr lang="en-GB" sz="2000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Talks@Google</a:t>
            </a:r>
            <a:r>
              <a:rPr lang="en-GB" sz="2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, </a:t>
            </a:r>
            <a:r>
              <a:rPr lang="en-GB" sz="2000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GooglePlex</a:t>
            </a:r>
            <a:r>
              <a:rPr lang="en-GB" sz="2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Mountain View</a:t>
            </a:r>
            <a: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Functional Conf’15</a:t>
            </a:r>
            <a: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, Bangalore</a:t>
            </a:r>
            <a:endParaRPr lang="en-GB" sz="20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endParaRPr lang="en-GB" sz="28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Technical Road Map - Dyalog'15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004048" y="574233"/>
            <a:ext cx="4038600" cy="9562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Fiona Smith</a:t>
            </a:r>
          </a:p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D09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Dya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(b)log</a:t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Monday 17:30-18:15</a:t>
            </a:r>
          </a:p>
        </p:txBody>
      </p:sp>
    </p:spTree>
    <p:extLst>
      <p:ext uri="{BB962C8B-B14F-4D97-AF65-F5344CB8AC3E}">
        <p14:creationId xmlns:p14="http://schemas.microsoft.com/office/powerpoint/2010/main" val="327924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Evangelism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1640095"/>
            <a:ext cx="7632849" cy="229296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800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Dyalog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modern, array-first,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multi-paradigm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 language,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supports functional, object-oriented and imperative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programming,</a:t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an APL language kernel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endParaRPr lang="da-DK" sz="28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sz="20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sz="20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GB" sz="2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Functional Conf’14</a:t>
            </a:r>
            <a: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, Bangalore</a:t>
            </a:r>
            <a:endParaRPr lang="en-GB" sz="20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Array’15 </a:t>
            </a:r>
            <a:r>
              <a:rPr lang="en-GB" sz="2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Workshop, Portland Oregon</a:t>
            </a:r>
            <a: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Dyalog</a:t>
            </a:r>
            <a: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on </a:t>
            </a:r>
            <a:r>
              <a:rPr lang="en-GB" sz="2000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Talks@Google</a:t>
            </a:r>
            <a:r>
              <a:rPr lang="en-GB" sz="2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, </a:t>
            </a:r>
            <a:r>
              <a:rPr lang="en-GB" sz="2000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GooglePlex</a:t>
            </a:r>
            <a:r>
              <a:rPr lang="en-GB" sz="2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Mountain View</a:t>
            </a:r>
            <a: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Functional Conf’15</a:t>
            </a:r>
            <a:r>
              <a:rPr lang="en-GB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, Bangalore</a:t>
            </a:r>
            <a:endParaRPr lang="en-GB" sz="20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endParaRPr lang="en-GB" sz="28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Technical Road Map - Dyalog'15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004048" y="574233"/>
            <a:ext cx="4038600" cy="9562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Fiona Smith</a:t>
            </a:r>
          </a:p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D09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Dya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(b)log</a:t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Monday 17:30-18:15</a:t>
            </a:r>
          </a:p>
        </p:txBody>
      </p:sp>
      <p:pic>
        <p:nvPicPr>
          <p:cNvPr id="5" name="Pictur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96" y="0"/>
            <a:ext cx="8991023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27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5575" y="2276872"/>
            <a:ext cx="7632849" cy="3744416"/>
          </a:xfrm>
        </p:spPr>
        <p:txBody>
          <a:bodyPr/>
          <a:lstStyle/>
          <a:p>
            <a:r>
              <a:rPr lang="en-US" sz="2800" dirty="0" smtClean="0"/>
              <a:t>Sustained Focus on Performance and Quality</a:t>
            </a:r>
          </a:p>
          <a:p>
            <a:r>
              <a:rPr lang="da-DK" sz="2800" dirty="0" smtClean="0"/>
              <a:t>Cross Platform IDE now available </a:t>
            </a:r>
          </a:p>
          <a:p>
            <a:r>
              <a:rPr lang="da-DK" sz="2800" dirty="0" smtClean="0"/>
              <a:t>Cross Platform UI Tools very nearly there</a:t>
            </a:r>
          </a:p>
          <a:p>
            <a:r>
              <a:rPr lang="da-DK" sz="2800" dirty="0" smtClean="0"/>
              <a:t>Increasing Focus on Samples and Tools</a:t>
            </a:r>
          </a:p>
          <a:p>
            <a:endParaRPr lang="da-DK" sz="2800" dirty="0" smtClean="0"/>
          </a:p>
          <a:p>
            <a:r>
              <a:rPr lang="da-DK" sz="2800" dirty="0" smtClean="0"/>
              <a:t>New users on new platforms in sight </a:t>
            </a:r>
            <a:r>
              <a:rPr lang="da-DK" sz="2800" dirty="0" smtClean="0">
                <a:sym typeface="Wingdings" panose="05000000000000000000" pitchFamily="2" charset="2"/>
              </a:rPr>
              <a:t></a:t>
            </a:r>
            <a:endParaRPr lang="da-DK" sz="2800" dirty="0" smtClean="0"/>
          </a:p>
          <a:p>
            <a:endParaRPr lang="da-DK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Dyalog'15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527773" y="5710697"/>
            <a:ext cx="4392488" cy="9562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a-DK" sz="1800" dirty="0" smtClean="0">
                <a:solidFill>
                  <a:srgbClr val="000000"/>
                </a:solidFill>
                <a:latin typeface="Geneva"/>
              </a:rPr>
              <a:t>Andy Shiers</a:t>
            </a:r>
            <a:endParaRPr lang="en-GB" sz="1800" dirty="0" smtClean="0">
              <a:solidFill>
                <a:srgbClr val="000000"/>
              </a:solidFill>
              <a:latin typeface="Geneva"/>
            </a:endParaRPr>
          </a:p>
          <a:p>
            <a:pPr eaLnBrk="0" hangingPunct="0"/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D06 </a:t>
            </a:r>
            <a:r>
              <a:rPr lang="en-GB" sz="1800" dirty="0" err="1" smtClean="0">
                <a:solidFill>
                  <a:srgbClr val="000000"/>
                </a:solidFill>
                <a:latin typeface="Geneva"/>
              </a:rPr>
              <a:t>MyDyalog</a:t>
            </a:r>
            <a:r>
              <a:rPr lang="en-GB" sz="1800" dirty="0" smtClean="0">
                <a:solidFill>
                  <a:srgbClr val="000000"/>
                </a:solidFill>
                <a:latin typeface="Geneva"/>
              </a:rPr>
              <a:t> and Backroom processes</a:t>
            </a:r>
            <a:br>
              <a:rPr lang="en-GB" sz="1800" dirty="0" smtClean="0">
                <a:solidFill>
                  <a:srgbClr val="000000"/>
                </a:solidFill>
                <a:latin typeface="Geneva"/>
              </a:rPr>
            </a:br>
            <a:r>
              <a:rPr lang="en-GB" sz="1800" b="1" dirty="0" smtClean="0">
                <a:solidFill>
                  <a:srgbClr val="000000"/>
                </a:solidFill>
                <a:latin typeface="Geneva"/>
              </a:rPr>
              <a:t>Thursday 10:00-10:30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491880" y="5301208"/>
            <a:ext cx="1035893" cy="4120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759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620689"/>
            <a:ext cx="7931225" cy="925683"/>
          </a:xfrm>
        </p:spPr>
        <p:txBody>
          <a:bodyPr/>
          <a:lstStyle/>
          <a:p>
            <a:pPr algn="l"/>
            <a:r>
              <a:rPr lang="da-DK" dirty="0" smtClean="0"/>
              <a:t>(Big) Bets </a:t>
            </a:r>
            <a:r>
              <a:rPr lang="da-DK" dirty="0" err="1" smtClean="0"/>
              <a:t>We</a:t>
            </a:r>
            <a:r>
              <a:rPr lang="da-DK" dirty="0" smtClean="0"/>
              <a:t> Are </a:t>
            </a:r>
            <a:r>
              <a:rPr lang="da-DK" dirty="0" err="1" smtClean="0"/>
              <a:t>Placing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2472054"/>
            <a:ext cx="7632849" cy="34559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Parallel Processing is getting Critical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New Platforms will soon be Important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Most new User Interfaces will use</a:t>
            </a:r>
            <a:br>
              <a:rPr lang="en-GB" dirty="0" smtClean="0"/>
            </a:br>
            <a:r>
              <a:rPr lang="en-GB" dirty="0" smtClean="0"/>
              <a:t>either HTML5/JS or WPF/XAML</a:t>
            </a:r>
          </a:p>
        </p:txBody>
      </p:sp>
      <p:sp>
        <p:nvSpPr>
          <p:cNvPr id="5" name="AutoShape 2" descr="data:image/jpeg;base64,/9j/4AAQSkZJRgABAQAAAQABAAD/2wCEAAkGBxQSEhQSExQUFhUVFhgYFxgYFxgYGBgXFxYXGBcaGBQYHCggGB8lHBUVITEhJSkrLi4uFx8zODMsNyguLisBCgoKDg0OGhAQGywkHyYwNiwrLCwtLC0sLSwsLCwsLywsLC0tLCw0LCwsLCwtLCwsKywsLCw3LCwsLDQsLCwsLP/AABEIANEA8QMBIgACEQEDEQH/xAAbAAEAAQUBAAAAAAAAAAAAAAAABgECBAUHA//EAEcQAAIBAgMEBQgIAwYFBQAAAAECAAMRBBIhBQYxQRMiUWGBFDJxcpGSobEHQlJTYoLB0SMzohZzssLh8BVjk9LxJCU0Q6P/xAAZAQEAAwEBAAAAAAAAAAAAAAAAAQIDBAX/xAAvEQACAQMBBgUDBAMAAAAAAAAAAQIDESExBBJBUWHwE3GRwdGBobEiMuHxFDNS/9oADAMBAAIRAxEAPwDuMREAREQBERAERPLF4haaPUY2VFLMe5Rc/KAesTVYbeGgwBYtSzcBVRqV79hcAHwJm0VgRcaiQmmQpJ6MrERJJEREAREQBERAEREAREQBERAEREAREQBERAEREAREQBKEystYwCpaVmNh8ZSclUqIzDiFZSR6QDMmAJqNv9c0cP8Ae1AW/uqfXfwNlX8828j1TFgVcVijquHTok72Az1LeljTX8krJ4M6jxbvqRfebeesuKqLTc9GnUy2UgkDrXDKb9a48OUw8FvKFOtIJ+Kgxo+Jp6o59ImgZiSWOpJJJ7SdTMjCUQ1y18qi5txPYJxOpJs8Z15uV0ydYHe0HhWU/hrr0bf9andP6RN9R20LXem4H21tVQ/np3sO8gTmZprqCqXAuVBOcD1uBI7Jih3ouejdlPJlJUkcRw7jNFWktTojtc465Ox4XGU6ovTdXH4SDb024T3nJqO8VQkGqKdW3BmW1QafVqpZh6dZu9n72DgHrUzbg4GIpi3HUZavxM1jWTOmG2Qlr335k+iaLA7wZ+ASr/dOC3pNKplYegXmwo7VpMcufKx+q4KN4K4BPhNVJM6VUi9GZsoTKy1tZJcreVlAJWAIiIAiJQmAViW3l0AREQBERAEREAREQC0mazeRank1QUmVWNrseCpcZz7t5tAJEvpA2kVprh086qdfVv8AqfkYIbsiEYHDmkvlak9SplBvY3KkgjttbXuMmuC37Q2FWk6nmVIZf0PsBmLgaKJXwuGYBlQNe+oNUjMxPaQwA1+z3yX4nZtKpq9NCe21m94awRk17b04bo3qLVUlVLZTdWNhewVrE+Eju85ahgaOHP8ANrNmqd7Xz1P62UTL2ju3QGJwyUwQWcu4vcdHTFze+urFBx5mR/fvG9Li2UHSkAg9PFvibflmFaVk/Q49qqWi/T1y/sR7LymThKoW4bzWFjbj6RPJV/32zbbr7NXEYhab3y2YtY2NgNNfSRORK7sjyoJykkuJjPiFGobMdbWW2pGW7XPZyEw6z5iTw7PQBYfASWY/dfDioaaYpUcW6lW3MAjraciORms2juxXoqXIVkGpZWBFvQbH4S7hJGs6VRar0yaQCJeRLbSpiW2m/wBh1sVVzU6dRXsL9FVIYMvPKHBFhpzHGbfd7dCjVpJWeozBhfKtlAPNSdSbG45TYVto4HBaUkVqg06nWbxqHh7fCbRg1luyO2lQlG0puy8zWptKthxerQq0bc6THJ4U3zU/YRNlgd6lbhUpN3Peg48TmRj4ia/e/b61MNSSnp0wDuL6gKfNP5gfcMhUs57rsi867pytF3R19NsJYGoHpg82F0/6qEp8ZnUaquMysGB5ggj2icZwWNqUjem7p6rEA+kcD4zaYfeJw13SmxPF1zUah9L0rX8QZZVuZrDbU9e+/I6rEg+A3vB06R15kVU6QeFSlZgO9lMkmzdr9KyqVAzIXRkcPTYKQrWawNwWFwQOM1U0zqhWhPRm0lCJWJY1LbS4REAREQBEQYBS8SmWIBdERALalQKCxNgBc+gTnGBxHlOMqYlvMpAsL8BbRP39Aab7f/avR0eiU9apx9X/AFmn2ZR6HCjtKmu/oA/hL4lk9IqP2QVeWYIqslejWb61TN32WpkIJ56Lx5zqCsCAQbg6gjgROY7Z2d0TJTapmquFRQOFJFFy9ubBVdvA9xjDb118Mq0+q116tMqSyL5oJIIygaWzcbjtEN8SLqKbZLsLiQauLxbeZSHRJ6tIZqlvS5t+WcyqVC7M7cWJY95JufnJxvJ/6XZ9LD369S2btJvnqH3iB4yDopJAHE6D9JxVnojydrk7qP1fmxJj9HFG9Wq/2UVfeN/8kt2HuWzF/KQ6Wtlysut73117posWzYevUSi9RArkDrEMQptc2teVinBqTRnCMqLjUmscuJJ9tbUAquuIwQdAxC1MpBKjQHMR+okPfEEZwhZUYnqhja17gEX1tp7JucLvbiU0Lh/XUH4ixnntbbiV6ZU4emlS4/iLa+h1HC/xMmUlLN/sTVqRqZ3s9V7r3LN3NgnF9IA+TIF5XBzZtDqLebPbEbn4hQSvR1LckbrexgPZM7cTaNGj0oqOELlbXvawzc+A4zB3SY+XIQfONS9uYKsde0XsZKUbLmy0IUnGCerxh6ZNSMVVRDSzOq3N0uRrwNx4cJShs6q6NURCUS+ZhawsLn4ETa77qPK6luYS/pyiSXd3GrVwlctSRVGYOKYy5x0YufSRp4QoXk4tkQoqVRwb09jnkpaZm0VpFx5P0mQgaPbMGubjTiOE2h3RxWTNkHC+XMM3s4fGVUW9DKNOTvuq/kR4yk9KtMqSrAgg2IIsQe8SwiQVLJMNzcVamv8AysQt/UxCmnb0Z8p8JEbTdbqsS9WkDrVosF/vE66HwsZeDszahK0133k6tE8cFiBUppUHB1Vh+YA/rPadp7idxERAEREAREQBERAEtdgASeA1l0iO+28VNKLUqdRGqMcpCsCVHO9uEEMiu0cR5bjcuuQtY91NdWt3kad5IklxgIoCrYHpaqNa4H8GlmdAL8iVzdwfukQ2Qwo0HrsL9KejXXLamty5vY2zMLA/gl22tttjCD/LpKMoQdmmhOhF9OA7IK6HpgVrYvEno2u751aqRdKeaxa32mCrlAGgzEcwRK12DSo1cPhaYLFm6eu7au4pebmPYXI04aTC3IxuGoLleqqsAeIZRd2u2pAHBaa/k75ut28StfE4quCDZlpJ3U1F7juZiT4SsuCKTs7R5/2Rff8AxvSYnIOFJQv5m6zf5R4SOqZvNr7v4kPVdqTsWqEgoAwIJJvobjlpaaZ6RU2YFT2EEH2GcNS+9dni7Rvb7lJWudL3UqMuCFSozMbO/WJJCgkDU8rLfxkN2nvFVxFMU6gTQg5gCDoDpxtbX4TI2JvW+HQUigqIL2ubEA6kXsbjXsmv2tjhWfMtNKSgWCqBx5kkAXJ/SXnUTikmbVq6lSioy4WaNnu3ux5SpquxSncgWtma3E3OgH+syf7N4atdcNiczryaxB8QBp3i89d0NsoKbYaqcoObK3AWbiCeWpOvfMvYm6/QVhWNYMiXK20uCCOseHA8paMU0rK/M0pUoShHdje/7s5RCsVhWpOyOLMpsR/vl3zcbA2F5RTeolQpUptoAOPVuLEEEcxK7542nWxF6ZBCoFLDgSCx07bX4zO+jyvarVp/aQN7pt/nlIxW/u8DGnTh4+48o0eD2biMWGqKDUK2BLNqdNACx1sB8pl7C2w+FNSk9POrEh04FSOq3dw0PoGsmtJKeBom/A1SfGo9h7Ft4LKYbZWTG1K4HVemPeJAb4Ip8TNVSatZ54nTHZXFxcX+rj9bnOcfiKZqBsOhpqLEAksbg3uSSe7Tuk3XaK4xab00ovUTjTqEpUU9tOoNQO8D9pEMQwqYxjlDhq5AW+UMM9gMw4XFtZbvDhBTrECk1IEAhGYMRxFwQTpcHnM4ycbvgc8Kkobz1V++hsd96uaquakadUCzahldfqlWHH63ECZ1Ghhhs+niKtAOV6rZTkY9cpcsLX5cZDrzY09tOMO2GIUoxvc3zA3DaG9uI7IU1dtiNZOcpS4rzyYW0TT6RjRzCnplDecNBcH0G48J6bHxfR16NTgFdb+qTZvgTMSWlZS+bmCm07o6rsTG00zYZqiCpTqOAhYBihbMhC8SMrAeE3chdLZlHGOjVRfpsOjgi189M5KnnAj61P2TT7Z2biMFUy4SrXYZQ2VMzBBcjrIcy20HITvjlHvU5Xj33oTvEbbopWWgz2qPYAWa2vDrWtrNjOLYxq9demqE9Tqg2C6qVuLAixGYG/oHo6fuhXqPhaZq6sBbNe5YWFie/WxHapkl0zdREQSIiIAiIgGr3nxFSnhar0hdwvbawJAZr9wJPhONnCF2yg3Y6KACczEjS/LnqdJ3Z0DAggEEWIOoIPEETn29+7SUMtSkCEYlWF7hWIutr6gGx+ElFJtrKIzRw6VbBg5SkumttF1OhB5kniOM2NClSzIhta6lkNIEEedlzqxsTYa25Tc7KxtJMCRkTpC5VrgXJIuWJPcMvhPLdLBpinZjmNPMclwB1aQyZrjU3dtL/dmBk3uF2vgWpqlRqdyLnpFtcsSWN2HaTNZR3UwrHNhsY6nllqI9vk3xmxxe49FtVeopsBxBGndYH4zVYjcBx5lVG9ZcvxF5WUVLUpOmpfuVzPGxtpUv5WLSp3VAR8SHnljNr46ghbE4WnUpqLsykEW7xmJ/pmtG72Oo/wAsvp93VsPYT+kpWx+ORWSrnKsCCKlIEWIseuLGV8PkynhJaNr6/J61trYIi+IwT0b8wpQa883UvKJg9nVdaeIan63D2sP1l2yN6qlGmlI06dRUUKOuUbKNBc1AAdNJmVNp4OrrWwZB+0KS1P8A9Kf+9RKOi+np8GUtmvyfmvdWMVd0SdaValU8SungWmvxe7WKXjSLD8JDfAa/CbPyPZdU9Su1Jv7xgR4VQQJTatGphKLVqO0Cyr5qtZ8zHgoKta59WZuj09H8mMtjX/Po/n5I1icO1OwZXX1lK69mvGZewseaFYVQMwUG4uBcHTj6SD4SuH+kLEr1aqI3IggH4qQJlUt7cHWYLUwgzNwyec3oCgE+2V8Ozuvx/Zl/jbkt5NrzT/KuX70bwDFBFVWVVuSDbVjoOHIC/tko2PvDTOGUtUUVEQ3UsAxKAi9jxva/jI1/7ZUNhUq0W+ydfaCG+cu/swj/AMnFUX7jofgT8pKc029S0J1ozclaTfX2NTsYDpFdvqMh9JzC3xkm34pjpKZIBuh0tqQpucrcj1uE1g3bxVIn+HnUixyMPAi9jfwmPtTE1tOlFYlQQpqLly5tDrbrGw4yqvGLTRSN6dJxkmjd7o4Wm1GulRFqBHzC4BNmQEWvwPVmNg8FhcerilTNCqouNbqRyuPnoOPOa3YG8JwzVDkDipluM1rZb2tob6GU3T2kmHrlnJCFCvAm2oIuB6JKnF2XqWjVptQi7Wyn7ZPLdbKMUi1FUq10IYAi5Gmh/EAJjbw4YUsTWpqLKH0A4AEBgB3C8t2hVAru9JtOkLo3D62YaHs/SZu99CoK/SVAg6VQwKNmU2UKbEgHkOXOUv8Ap8mYP/W1yevQzdk7TalhErKudsNWZSt7XSst+NjbrkeybCntOpXqVUw4/iVm1flSpJ1V17T1jf8AFprw0W7HXTFYccalHMvr0jdfifhJLuLWApcAM7Wv3i1gT6Co/wBbzpou8T0tklvQXfT8WMbGbNCJVw4JYJTWoCeJfrlz4jMbfhHGen0a7RLU6tBvOptceq9/8wb2iZ9YXxGKNr9GtBrdoAqZh4qzDxkR2LW8k2kov1KhNMntD2yHxYJ702OvRnUoiILCIiAIiIAmv2/RR8PVVzZchN+wrqD4ECbCYm1cCtek9JuDDv4g3F7EHiBAOPYzEEU3K2zOvV9Y6fsfbOkbk4anSoKqMp6qqBcXyoOJAOhZzUf88jdfcuuSq2GUEkEMuW5Frm/W042Hxm2/sGthlruGAFzYEX5kC4I9skzjoTKJCDulik/lYr2l1+RMeT7Vp8Hzj0of8QvBa/Qm8SDf8d2jT8+irD+5cf1q9vhPSlvw40qYdR6tQ392pTUD3osTvIytrYdKW0KNR0VqWKXoWzAECqvWptrwuMy+kibTEbtYZ9TTse1SR8L2+Ei28+30xeGNNKdRKgdHViFcIyNcMDRZzceiaVN68fSPWqoRyFQIvh1grRkYJdtbdmhTpvUeu6U0Uls9nUAfhsJHtlbqVcRRFYKtMPcorEoxp/VZlQWBI1y627ZnbHrVdp1QuKyijQyv0agha1S5ylrk5lW17cCbGT+LjdRyzGblYgcFzejKf1zTX4XZ+IwlVK3Q60zcZgyrwI1LcePKdjiCN058d9g4tiMFnHMjK6+xhMXFY3ZddGCo2HqEHK2VkVWtoSqHKwvyInQ8RgKT+fTRvSoPxImuxO7GGfjT9hP+Em3wkNRepWUFLVJkV2BhadSkjU8dUoVcvXp9IjIGGhsBYkX1GvAzdrhdooL08RQrj8alPioa/tmk3g3To06tC+lKq3Rl2AJSqf5VwuUZWN17iV7Ze24damb0a7A+uy/02PzlfDjwKeDFaY8m0ZuJNf8A+/ZqVO16ZQnwFy01FSts5r5kxGHsSpJvYMNCOtfUHlaemJG0sLlvXLBmCKXCvmZuCgKSx4dnIymz9s4zCUxSOGplBe5YshJYksSalsxJJNzxlXSuZy2dP+Un8P7nmNh4aprRxtM34BxlPtuPlLMXulirXVUccujcWt3Z7Tz25tajiKLhsC1KoQMtVUGhBB/mIt7GxHPjIpQqvTN6dYjsOfKe6+ax8Jm6HTv7mMtjXJfRtfm5LNg4KtQxlFmo1lGbKbqSLMpViWAtbW/hNxuooXEYrCNyJyjs6NrA/wDTqUZp92cZj6mUeV5C2YAVEzjMtjZmJuLg6HmQRynhh8biKO0CahpNWbozfrBCKoCLwtYeYDodVHZLU47uDWjTdN2s/t3wJ1sgE4rEh+PR0Qe8fxRf2WkL34wRUo40IGW/4qZyhu7QUz4zfpjsQuJrO2HJdRTzilUVwFs32whNxyF7WHGYG9G0qddCMlZGLAqHpMOtYo/XAK8k58Vmx1PQmmw9oDEYelWH10BPcfrDwNxM6QX6LcfdKuHJ1ptnX1X4jwYN70nUEoREQSIiIAiIgCIiAIiIAltSmG0IBHeLy6IBr62xMO/GjT8FA+ImG+6uH+r0ieq7D53m8iLkWREsVuLTbg5v2uiOfbYTGO6OJT+ViWHd0lVR7oJEm0SbixCfJ9q0/NqdIPxCkR7dGMp/aHaNP+ZhVf1VdP6iWEm8QLEKp7/20q4WqD+Bg/8AiCzNo7+4Q6MatM/ipsfimYSS1KStowB9IB+cwq2xcO3GingMvxW0DJrsbtbBYuk9A4ilZ1tq4VgeRANjcGx8JoMN9ID0lVa9B2IFjUU2zkaE5SLC/Hjzm/xG5mEbghX1T/3XmuqfR7RGtOo6H2/IiBkrsTaS7RxYrAMtLC0wVRrZjWrXBcgEjqothr9dpMZCaO6WKokmhiiCebEkkDgCCpvxPOZF9qU/uaveygX9xv0iwuSWts+k5u1NCe0qL+3jMDFbs4epxT4lvg9x8Jqv7RYxP5mDB7SrMo/rW3xnrQ30pk2elWQ89FYe1CT8IyMGPiPo+oHVCVPba3+AqPhIdjaFSi60zUqhs+TrFaoVhqtukXhoCCJ0envThTp0oHrXHzkX+kDFUKlHPSqIzZqbDKQSSpYNw4dVuf2YuLHhsvaG0LtUpCnWLJTLsUszKVJp3CNobE8B6Z54zeCuqstbCMoYMOYHWUqeqwBsbqdD9UTI3a3gWjTqMASWICrxN9SbDs6wAv2c7Wm0GyMRjdcQTSpHUJ9Y21Fxy8fd5wVuQDZm1KuHrDEU9CeqdLhlJBZflwnasHiRVppUXUOoYeIvOT744LKcygKSARbQK40NvQ6t7Z0rdjHivhaNVQBmQXA4Bhowt3EGQWTNpERBIiIgCIiAJQmVlpMAZpdKASsAREQBEShgFYlsqIBWIiAIiIAlCZWWnWALy6UAlYAllWkrCzKCO8A/OXxANfX2Hh3Fmop4C3ytI1vDuXQyZqQKWvcAk5iR1OJNutb2yazwxiXRgLXtpfhcaj4gQRY5r9H6Dytc2hNIsoHAlSUcEHhxBFvs986jOaU8T0OKQ3uEqc1A6jGzFWHZ0qnwnShARBd9MB1mAGjdYelhqPFk/q755fRVtDSthifNPSL6G0YD0EX/ADSSb04fMisON8vvWKf1qntM55s7EeS7RpVBolQ2Pq1NPg1j4QQ8M6/ERBYREQBERALSZUCAJWAIiIAiIgCUMrEAttLhEQBERAEREAtJvKgQBKwBERAEREAShErEA5rvXTylwBcg5dewm1hbtvTN5Od3sd0+Go1ebopPrW63xvI3vlhv4jf8xL+Nsp9mVJf9GWLvQq0TxpVDYdi1OuPmYIJTtLD9JSdOZU27m4qfaBOU71UM9LOBqpv4NqR4Np4Tr859t/CBatamfNNyPVqa6ehs0Bkq3T2n5ThKNXmVs3rLo3xE285z9FOOKtXwjHVTnX5Nb4e2dGglFM0RliAViIgCIiAIiIAiIgCIiAIiIAiIgCIiAIiIAiIgCIiAIiIBHN86PUpv2MVPocfuq+2Rncuv0W0Gp8FrUzbvZDf5N8JN95MPnw1UDiFzD0ocw+U5rjK/RVcNiR9Sot/VPVPwYQQdckV31oWalV7b028dV+Te2SkG+s1u8eE6XDVFHELmX0rqPlbxglnMaeI8k2hQr8Fc5H9Daa/75TsAM49tyh02GLDzks3+/EH2zo25e0/KcHSqX62XK3rLof0PjBBvIiIJEREAREQBERAEREAREQBEoTKXgF0REAREQBERAEREAREQBERAKMtwQeBnKdoYPNRr0PrUywH5WK/9pnViZB9rUAuOdeHTAW/OuQ/1AGCCQ7oY7p8HQqHjkAb0roflNxIN9GGIsuIwx40qmYD8L/8Age2TmCUc18l6PEVcOeBYqPQ+qfp7Zd9F+KNKtiMG3bnQfP4EewzP35w2SvTrDTOuUn8SG6/MeyR7a2I8mx2Gxi6JUsW9Ded/nHhBU61E8fK0+0vtiCxod4cOOkpKoVbhiSFHBdSbDjpeavF4fKpYHzTYg25EA6gcQSBbUd5sZINu7OqVCj0mAZL6Hne3Phy4HtmopbIxFXqsBTUHX/QAkngOdtJ4m1UpurO0W29GtNF6ZKNZNzWoMHIWjSZb2Fwo0yrY8b8cwOnC1r87OiqaHyakO0dUkceeg53/APOjGbGVqj1P4t2B1RlW10C8dD9RSLkgEX01niuxwNb4rQ6Xqp2WH1u4eye2XPZKNQlgcPSXqm2it1rrl4Hsv7OXCXU6Dki+HpAXF/N4G9yPQP8AF3a4qbAUX/8Ak62v/ES+gABuDroLe2e52ZwF8Ta7fXQ6vqb3N/8Awe03A2fkdP7Ce6I8ip/dp7o/aYWBwXRHMBXYkEdZ1a97HmeItbxMzenb7t/an6NAHkdP7tPdH7R5FT+7T3R+3cI6dvu39qf90vSoSbFWHectvgYBZ5FT+7T3R+3eY8jp/dp7o/ae8QDw8ip/dp7o/aPI6f2E90T3iAeHkVP7tPdH7dwjyKn92nuj/fMz3iAeHkdP7tPdH7SnkVP7tPdH7TIiAeHkdP7tPdH7TDxeyFY5kspGoGVSvsIvYgAWvbx1mziVlFSVmDW4DCgi7Kh7RkUWPdp3njfwmX5HT+wnuj9u6e8RGO6rA8PIqf3ae6P2jyOn9hPdH7T3iWBrto0kpoWFOmdQNUuNSBwAvMegqOiucMjE5tQii1mYDzhfv0vxmftHPkPR3zXHC17XF/O04TxwvT5FuFzda+c6+c2XzLjhlmN341s2tyxrz59COJ40qSA3GFUEkXOVQded7dwmf5FT+7T3R+08ya3ZTtrza/dDdNfTorX5lr28Bx4zYkufZ9I8aVM89UU/pLW2XQOho0iB+Bf2gGtzFK2nNuF9eXZPSj0l+vktb6t738YBb/w+l91T9xf2iZMQBERAEREAREQBERAEREAREQBERAEREAREQBERAEREAREQBERAEREAREQBERAP/9k="/>
          <p:cNvSpPr>
            <a:spLocks noChangeAspect="1" noChangeArrowheads="1"/>
          </p:cNvSpPr>
          <p:nvPr/>
        </p:nvSpPr>
        <p:spPr bwMode="auto">
          <a:xfrm>
            <a:off x="155575" y="-144463"/>
            <a:ext cx="2811454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5122" name="Picture 2" descr="http://www.clipartbest.com/cliparts/RcG/66X/RcG66X6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3737"/>
            <a:ext cx="1901824" cy="19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1. Parallel Processing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 dirty="0"/>
              <a:t>Bang for the buck, here and </a:t>
            </a:r>
            <a:r>
              <a:rPr lang="da-DK" sz="2800" dirty="0" smtClean="0"/>
              <a:t>now</a:t>
            </a:r>
            <a:endParaRPr lang="da-DK" sz="2800" dirty="0"/>
          </a:p>
          <a:p>
            <a:r>
              <a:rPr lang="da-DK" sz="2800" b="1" dirty="0" smtClean="0"/>
              <a:t>Futures </a:t>
            </a:r>
            <a:r>
              <a:rPr lang="da-DK" sz="2800" b="1" dirty="0"/>
              <a:t>and </a:t>
            </a:r>
            <a:r>
              <a:rPr lang="da-DK" sz="2800" b="1" dirty="0" err="1"/>
              <a:t>Isolates</a:t>
            </a:r>
            <a:endParaRPr lang="da-DK" sz="2800" b="1" dirty="0"/>
          </a:p>
          <a:p>
            <a:pPr lvl="1"/>
            <a:r>
              <a:rPr lang="da-DK" sz="2400" dirty="0" err="1"/>
              <a:t>Allow</a:t>
            </a:r>
            <a:r>
              <a:rPr lang="da-DK" sz="2400" dirty="0"/>
              <a:t> developer to </a:t>
            </a:r>
            <a:r>
              <a:rPr lang="da-DK" sz="2400" dirty="0" err="1"/>
              <a:t>easily</a:t>
            </a:r>
            <a:r>
              <a:rPr lang="da-DK" sz="2400" dirty="0"/>
              <a:t> </a:t>
            </a:r>
            <a:r>
              <a:rPr lang="da-DK" sz="2400" dirty="0" err="1"/>
              <a:t>identify</a:t>
            </a:r>
            <a:r>
              <a:rPr lang="da-DK" sz="2400" dirty="0"/>
              <a:t> and </a:t>
            </a:r>
            <a:r>
              <a:rPr lang="da-DK" sz="2400" dirty="0" err="1"/>
              <a:t>manage</a:t>
            </a:r>
            <a:r>
              <a:rPr lang="da-DK" sz="2400" dirty="0"/>
              <a:t> parallel </a:t>
            </a:r>
            <a:r>
              <a:rPr lang="da-DK" sz="2400" dirty="0" err="1"/>
              <a:t>sections</a:t>
            </a:r>
            <a:r>
              <a:rPr lang="da-DK" sz="2400" dirty="0"/>
              <a:t> of </a:t>
            </a:r>
            <a:r>
              <a:rPr lang="da-DK" sz="2400" dirty="0" err="1"/>
              <a:t>code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en-GB" sz="2800" b="1" dirty="0" err="1" smtClean="0"/>
              <a:t>Dyalog</a:t>
            </a:r>
            <a:r>
              <a:rPr lang="en-GB" sz="2800" b="1" dirty="0" smtClean="0"/>
              <a:t> Compiler</a:t>
            </a:r>
          </a:p>
          <a:p>
            <a:pPr lvl="1"/>
            <a:r>
              <a:rPr lang="da-DK" sz="2400" dirty="0" err="1" smtClean="0"/>
              <a:t>Minimise</a:t>
            </a:r>
            <a:r>
              <a:rPr lang="da-DK" sz="2400" dirty="0" smtClean="0"/>
              <a:t> interpreter overhead</a:t>
            </a:r>
          </a:p>
          <a:p>
            <a:pPr lvl="1"/>
            <a:r>
              <a:rPr lang="da-DK" sz="2400" dirty="0" smtClean="0"/>
              <a:t>[Parallel] Optimisations to be added over time</a:t>
            </a:r>
            <a:endParaRPr lang="da-DK" sz="2400" dirty="0"/>
          </a:p>
          <a:p>
            <a:r>
              <a:rPr lang="da-DK" sz="2800" dirty="0" err="1" smtClean="0"/>
              <a:t>Designed</a:t>
            </a:r>
            <a:r>
              <a:rPr lang="da-DK" sz="2800" dirty="0" smtClean="0"/>
              <a:t> to </a:t>
            </a:r>
            <a:r>
              <a:rPr lang="da-DK" sz="2800" dirty="0" err="1" smtClean="0"/>
              <a:t>require</a:t>
            </a:r>
            <a:r>
              <a:rPr lang="da-DK" sz="2800" dirty="0" smtClean="0"/>
              <a:t> minimal re-</a:t>
            </a:r>
            <a:r>
              <a:rPr lang="da-DK" sz="2800" dirty="0" err="1" smtClean="0"/>
              <a:t>coding</a:t>
            </a:r>
            <a:r>
              <a:rPr lang="da-DK" sz="2800" dirty="0" smtClean="0"/>
              <a:t> of </a:t>
            </a:r>
            <a:r>
              <a:rPr lang="da-DK" sz="2800" dirty="0" err="1" smtClean="0"/>
              <a:t>existing</a:t>
            </a:r>
            <a:r>
              <a:rPr lang="da-DK" sz="2800" dirty="0" smtClean="0"/>
              <a:t> </a:t>
            </a:r>
            <a:r>
              <a:rPr lang="da-DK" sz="2800" dirty="0" err="1" smtClean="0"/>
              <a:t>applications</a:t>
            </a:r>
            <a:endParaRPr lang="da-DK" sz="2800" dirty="0" smtClean="0"/>
          </a:p>
        </p:txBody>
      </p:sp>
      <p:pic>
        <p:nvPicPr>
          <p:cNvPr id="6146" name="Picture 2" descr="SecuriVIA Road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799"/>
            <a:ext cx="1482799" cy="14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375248" y="3501008"/>
            <a:ext cx="6768752" cy="5040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a-DK" sz="2800" b="1" kern="0" dirty="0" smtClean="0"/>
              <a:t>Optimised Bytecode Execution Engine</a:t>
            </a:r>
            <a:endParaRPr lang="da-DK" sz="2800" kern="0" dirty="0" smtClean="0"/>
          </a:p>
          <a:p>
            <a:pPr marL="0" indent="0">
              <a:buFontTx/>
              <a:buNone/>
            </a:pPr>
            <a:endParaRPr lang="da-DK" sz="2800" kern="0" dirty="0" smtClean="0"/>
          </a:p>
          <a:p>
            <a:endParaRPr lang="da-DK" kern="0" dirty="0" smtClean="0"/>
          </a:p>
          <a:p>
            <a:pPr lvl="1"/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11037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curiVIA Road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56004"/>
            <a:ext cx="1482799" cy="14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1. Parallel Processing,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800" b="1" dirty="0" smtClean="0"/>
              <a:t>Co-Dfns Compiler</a:t>
            </a:r>
          </a:p>
          <a:p>
            <a:pPr lvl="1"/>
            <a:r>
              <a:rPr lang="da-DK" sz="2400" dirty="0" err="1" smtClean="0"/>
              <a:t>Externally</a:t>
            </a:r>
            <a:r>
              <a:rPr lang="da-DK" sz="2400" dirty="0" smtClean="0"/>
              <a:t> </a:t>
            </a:r>
            <a:r>
              <a:rPr lang="da-DK" sz="2400" dirty="0" err="1" smtClean="0"/>
              <a:t>funded</a:t>
            </a:r>
            <a:r>
              <a:rPr lang="da-DK" sz="2400" dirty="0" smtClean="0"/>
              <a:t> research</a:t>
            </a:r>
          </a:p>
          <a:p>
            <a:pPr lvl="2"/>
            <a:r>
              <a:rPr lang="da-DK" sz="2000" dirty="0" smtClean="0"/>
              <a:t>Performed by Aaron Hsu at Indiana University</a:t>
            </a:r>
          </a:p>
          <a:p>
            <a:pPr lvl="1"/>
            <a:r>
              <a:rPr lang="da-DK" sz="2400" dirty="0" smtClean="0"/>
              <a:t>Focus on purely functional code (d-fns only)</a:t>
            </a:r>
          </a:p>
          <a:p>
            <a:pPr lvl="2"/>
            <a:r>
              <a:rPr lang="da-DK" sz="2000" dirty="0" smtClean="0"/>
              <a:t>But happy to work on scalars ;-)</a:t>
            </a:r>
          </a:p>
          <a:p>
            <a:pPr lvl="1"/>
            <a:r>
              <a:rPr lang="da-DK" sz="2400" dirty="0" smtClean="0"/>
              <a:t>Will </a:t>
            </a:r>
            <a:r>
              <a:rPr lang="da-DK" sz="2400" dirty="0" err="1" smtClean="0"/>
              <a:t>require</a:t>
            </a:r>
            <a:r>
              <a:rPr lang="da-DK" sz="2400" dirty="0" smtClean="0"/>
              <a:t> </a:t>
            </a:r>
            <a:r>
              <a:rPr lang="da-DK" sz="2400" dirty="0" err="1" smtClean="0"/>
              <a:t>application</a:t>
            </a:r>
            <a:r>
              <a:rPr lang="da-DK" sz="2400" dirty="0" smtClean="0"/>
              <a:t> </a:t>
            </a:r>
            <a:r>
              <a:rPr lang="da-DK" sz="2400" dirty="0" err="1" smtClean="0"/>
              <a:t>refactoring</a:t>
            </a:r>
            <a:endParaRPr lang="da-DK" sz="2400" dirty="0" smtClean="0"/>
          </a:p>
          <a:p>
            <a:pPr lvl="2"/>
            <a:r>
              <a:rPr lang="da-DK" sz="2000" dirty="0" err="1" smtClean="0"/>
              <a:t>Few</a:t>
            </a:r>
            <a:r>
              <a:rPr lang="da-DK" sz="2000" dirty="0" smtClean="0"/>
              <a:t> system </a:t>
            </a:r>
            <a:r>
              <a:rPr lang="da-DK" sz="2000" dirty="0" err="1" smtClean="0"/>
              <a:t>functions</a:t>
            </a:r>
            <a:r>
              <a:rPr lang="da-DK" sz="2000" dirty="0" smtClean="0"/>
              <a:t> and ”</a:t>
            </a:r>
            <a:r>
              <a:rPr lang="da-DK" sz="2000" dirty="0" err="1" smtClean="0"/>
              <a:t>external</a:t>
            </a:r>
            <a:r>
              <a:rPr lang="da-DK" sz="2000" dirty="0" smtClean="0"/>
              <a:t>” interfaces</a:t>
            </a:r>
          </a:p>
          <a:p>
            <a:pPr lvl="1"/>
            <a:r>
              <a:rPr lang="da-DK" sz="2400" dirty="0" smtClean="0"/>
              <a:t>If </a:t>
            </a:r>
            <a:r>
              <a:rPr lang="da-DK" sz="2400" dirty="0" err="1" smtClean="0"/>
              <a:t>successful</a:t>
            </a:r>
            <a:r>
              <a:rPr lang="da-DK" sz="2400" dirty="0" smtClean="0"/>
              <a:t>, </a:t>
            </a:r>
            <a:r>
              <a:rPr lang="da-DK" sz="2400" dirty="0" err="1" smtClean="0"/>
              <a:t>will</a:t>
            </a:r>
            <a:r>
              <a:rPr lang="da-DK" sz="2400" dirty="0" smtClean="0"/>
              <a:t> </a:t>
            </a:r>
            <a:r>
              <a:rPr lang="da-DK" sz="2400" dirty="0" err="1" smtClean="0"/>
              <a:t>enable</a:t>
            </a:r>
            <a:r>
              <a:rPr lang="da-DK" sz="2400" dirty="0" smtClean="0"/>
              <a:t> </a:t>
            </a:r>
            <a:r>
              <a:rPr lang="da-DK" sz="2400" dirty="0" err="1" smtClean="0"/>
              <a:t>very</a:t>
            </a:r>
            <a:r>
              <a:rPr lang="da-DK" sz="2400" dirty="0" smtClean="0"/>
              <a:t> </a:t>
            </a:r>
            <a:r>
              <a:rPr lang="da-DK" sz="2400" dirty="0" err="1" smtClean="0"/>
              <a:t>highly</a:t>
            </a:r>
            <a:r>
              <a:rPr lang="da-DK" sz="2400" dirty="0" smtClean="0"/>
              <a:t> parallel </a:t>
            </a:r>
            <a:r>
              <a:rPr lang="da-DK" sz="2400" dirty="0" err="1" smtClean="0"/>
              <a:t>applications</a:t>
            </a:r>
            <a:endParaRPr lang="da-DK" sz="2400" dirty="0" smtClean="0"/>
          </a:p>
          <a:p>
            <a:pPr lvl="1"/>
            <a:r>
              <a:rPr lang="da-DK" sz="2400" dirty="0" smtClean="0"/>
              <a:t>Targets </a:t>
            </a:r>
            <a:r>
              <a:rPr lang="da-DK" sz="2400" dirty="0" err="1" smtClean="0"/>
              <a:t>GPUs</a:t>
            </a:r>
            <a:r>
              <a:rPr lang="da-DK" sz="2400" dirty="0" smtClean="0"/>
              <a:t> / </a:t>
            </a:r>
            <a:r>
              <a:rPr lang="da-DK" sz="2400" dirty="0" err="1" smtClean="0"/>
              <a:t>massively</a:t>
            </a:r>
            <a:r>
              <a:rPr lang="da-DK" sz="2400" dirty="0" smtClean="0"/>
              <a:t> parallel </a:t>
            </a:r>
            <a:r>
              <a:rPr lang="da-DK" sz="2400" dirty="0" err="1" smtClean="0"/>
              <a:t>architectures</a:t>
            </a:r>
            <a:endParaRPr lang="en-GB" sz="24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867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z="3600" dirty="0" smtClean="0"/>
              <a:t>Version 14.1 Core Performance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Technical Road Map - Dyalog'15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0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z="3600" dirty="0" smtClean="0"/>
              <a:t>Version 14.0 Core Performance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Technical Road Map - Dyalog'15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827584" y="2996952"/>
            <a:ext cx="1296144" cy="7657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23728" y="3531912"/>
            <a:ext cx="7146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“Hui Effect”: v14.0 runs apps 15-30% faster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707"/>
            <a:ext cx="9187206" cy="49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z="3600" dirty="0" smtClean="0"/>
              <a:t>14.0 + 14.1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Technical Road Map - Dyalog'15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3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EA4E8-30A2-4AB7-86CC-ED83FF3E5545}" type="slidenum">
              <a:rPr lang="da-DK" altLang="en-US" sz="140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solidFill>
                <a:srgbClr val="9999FF"/>
              </a:solidFill>
            </a:endParaRPr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dirty="0" smtClean="0"/>
              <a:t>V14.1 Performance Features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ea typeface="APL385 Unicode" charset="0"/>
                <a:cs typeface="APL385 Unicode" charset="0"/>
              </a:rPr>
              <a:t>“Special Code” added or enhanced</a:t>
            </a:r>
          </a:p>
          <a:p>
            <a:pPr lvl="1">
              <a:defRPr/>
            </a:pPr>
            <a:r>
              <a:rPr lang="en-GB" dirty="0" smtClean="0"/>
              <a:t>  Idioms:    </a:t>
            </a: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≢⍴   ⊣</a:t>
            </a:r>
            <a:r>
              <a:rPr lang="en-GB" dirty="0">
                <a:latin typeface="APL385 Unicode" charset="0"/>
                <a:ea typeface="APL385 Unicode" charset="0"/>
                <a:cs typeface="APL385 Unicode" charset="0"/>
              </a:rPr>
              <a:t>/  </a:t>
            </a: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 ⊢/   (?</a:t>
            </a:r>
            <a:r>
              <a:rPr lang="en-GB" dirty="0">
                <a:latin typeface="APL385 Unicode" charset="0"/>
                <a:ea typeface="APL385 Unicode" charset="0"/>
                <a:cs typeface="APL385 Unicode" charset="0"/>
              </a:rPr>
              <a:t>⍴)</a:t>
            </a:r>
            <a:r>
              <a:rPr lang="en-GB" dirty="0"/>
              <a:t> </a:t>
            </a:r>
            <a:endParaRPr lang="en-GB" dirty="0" smtClean="0"/>
          </a:p>
          <a:p>
            <a:pPr lvl="1">
              <a:defRPr/>
            </a:pP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 ∧.=    ∨</a:t>
            </a:r>
            <a:r>
              <a:rPr lang="en-GB" dirty="0">
                <a:latin typeface="APL385 Unicode" charset="0"/>
                <a:ea typeface="APL385 Unicode" charset="0"/>
                <a:cs typeface="APL385 Unicode" charset="0"/>
              </a:rPr>
              <a:t>.</a:t>
            </a: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≠   </a:t>
            </a:r>
            <a:r>
              <a:rPr lang="en-GB" dirty="0">
                <a:latin typeface="APL385 Unicode" charset="0"/>
                <a:ea typeface="APL385 Unicode" charset="0"/>
                <a:cs typeface="APL385 Unicode" charset="0"/>
              </a:rPr>
              <a:t>∘</a:t>
            </a: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.=   </a:t>
            </a:r>
            <a:r>
              <a:rPr lang="en-GB" dirty="0" err="1">
                <a:latin typeface="APL385 Unicode" charset="0"/>
                <a:ea typeface="APL385 Unicode" charset="0"/>
                <a:cs typeface="APL385 Unicode" charset="0"/>
              </a:rPr>
              <a:t>n⍴</a:t>
            </a:r>
            <a:r>
              <a:rPr lang="en-GB" dirty="0" err="1" smtClean="0">
                <a:latin typeface="APL385 Unicode" charset="0"/>
                <a:ea typeface="APL385 Unicode" charset="0"/>
                <a:cs typeface="APL385 Unicode" charset="0"/>
              </a:rPr>
              <a:t>scalar</a:t>
            </a: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 </a:t>
            </a:r>
            <a:b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</a:b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 bool⊂  ⍋bool</a:t>
            </a:r>
            <a:endParaRPr lang="en-GB" altLang="en-US" sz="1800" dirty="0" smtClean="0">
              <a:latin typeface="APL385 Unicode" charset="0"/>
              <a:ea typeface="APL385 Unicode" charset="0"/>
              <a:cs typeface="APL385 Unicode" charset="0"/>
            </a:endParaRPr>
          </a:p>
          <a:p>
            <a:pPr>
              <a:defRPr/>
            </a:pPr>
            <a:r>
              <a:rPr lang="en-GB" altLang="en-US" sz="2800" b="1" dirty="0" smtClean="0"/>
              <a:t>Bytecode Execution Engine enhanced to handle </a:t>
            </a:r>
            <a:r>
              <a:rPr lang="en-GB" altLang="en-US" sz="2800" b="1" dirty="0"/>
              <a:t>global names and control structures</a:t>
            </a:r>
            <a:r>
              <a:rPr lang="en-GB" altLang="en-US" sz="2800" b="1" dirty="0" smtClean="0"/>
              <a:t>:</a:t>
            </a:r>
            <a:endParaRPr lang="en-GB" altLang="en-US" sz="2800" b="1" dirty="0"/>
          </a:p>
          <a:p>
            <a:pPr lvl="1">
              <a:defRPr/>
            </a:pPr>
            <a:r>
              <a:rPr lang="en-GB" altLang="en-US" sz="2400" dirty="0"/>
              <a:t>Now compiles 59% of functions in </a:t>
            </a:r>
            <a:r>
              <a:rPr lang="en-GB" altLang="en-US" sz="2400" dirty="0" smtClean="0"/>
              <a:t>“a </a:t>
            </a:r>
            <a:r>
              <a:rPr lang="en-GB" altLang="en-US" sz="2400" dirty="0"/>
              <a:t>major </a:t>
            </a:r>
            <a:r>
              <a:rPr lang="en-GB" altLang="en-US" sz="2400" dirty="0" smtClean="0"/>
              <a:t>application” </a:t>
            </a:r>
            <a:r>
              <a:rPr lang="en-GB" altLang="en-US" sz="2400" dirty="0"/>
              <a:t>(up from </a:t>
            </a:r>
            <a:r>
              <a:rPr lang="en-US" altLang="en-US" sz="2400" dirty="0"/>
              <a:t>~1% in v14.0)</a:t>
            </a:r>
          </a:p>
          <a:p>
            <a:pPr lvl="2">
              <a:defRPr/>
            </a:pPr>
            <a:r>
              <a:rPr lang="en-US" altLang="en-US" sz="2000" dirty="0" smtClean="0">
                <a:ea typeface="APL385 Unicode" charset="0"/>
                <a:cs typeface="APL385 Unicode" charset="0"/>
              </a:rPr>
              <a:t>Compiled </a:t>
            </a:r>
            <a:r>
              <a:rPr lang="en-US" altLang="en-US" sz="2000" dirty="0">
                <a:ea typeface="APL385 Unicode" charset="0"/>
                <a:cs typeface="APL385 Unicode" charset="0"/>
              </a:rPr>
              <a:t>code speeds up by factor of </a:t>
            </a:r>
            <a:r>
              <a:rPr lang="en-US" altLang="en-US" sz="2000" dirty="0" smtClean="0">
                <a:ea typeface="APL385 Unicode" charset="0"/>
                <a:cs typeface="APL385 Unicode" charset="0"/>
              </a:rPr>
              <a:t>2 on small </a:t>
            </a:r>
            <a:r>
              <a:rPr lang="en-US" altLang="en-US" sz="2000" dirty="0" err="1" smtClean="0">
                <a:ea typeface="APL385 Unicode" charset="0"/>
                <a:cs typeface="APL385 Unicode" charset="0"/>
              </a:rPr>
              <a:t>args</a:t>
            </a:r>
            <a:endParaRPr lang="en-US" altLang="en-US" sz="2000" dirty="0">
              <a:ea typeface="APL385 Unicode" charset="0"/>
              <a:cs typeface="APL385 Unicode" charset="0"/>
            </a:endParaRPr>
          </a:p>
          <a:p>
            <a:pPr lvl="3">
              <a:defRPr/>
            </a:pPr>
            <a:r>
              <a:rPr lang="en-US" altLang="en-US" sz="1800" b="1" dirty="0" smtClean="0">
                <a:ea typeface="APL385 Unicode" charset="0"/>
                <a:cs typeface="APL385 Unicode" charset="0"/>
              </a:rPr>
              <a:t>NB:</a:t>
            </a:r>
            <a:r>
              <a:rPr lang="en-US" altLang="en-US" sz="1800" dirty="0">
                <a:ea typeface="APL385 Unicode" charset="0"/>
                <a:cs typeface="APL385 Unicode" charset="0"/>
              </a:rPr>
              <a:t> </a:t>
            </a:r>
            <a:r>
              <a:rPr lang="en-US" altLang="en-US" sz="1800" dirty="0" smtClean="0">
                <a:ea typeface="APL385 Unicode" charset="0"/>
                <a:cs typeface="APL385 Unicode" charset="0"/>
              </a:rPr>
              <a:t>A *lot* of arguments </a:t>
            </a:r>
            <a:r>
              <a:rPr lang="en-US" altLang="en-US" sz="1800" b="1" dirty="0" smtClean="0">
                <a:ea typeface="APL385 Unicode" charset="0"/>
                <a:cs typeface="APL385 Unicode" charset="0"/>
              </a:rPr>
              <a:t>ARE</a:t>
            </a:r>
            <a:r>
              <a:rPr lang="en-US" altLang="en-US" sz="1800" dirty="0" smtClean="0">
                <a:ea typeface="APL385 Unicode" charset="0"/>
                <a:cs typeface="APL385 Unicode" charset="0"/>
              </a:rPr>
              <a:t> small</a:t>
            </a:r>
            <a:endParaRPr lang="en-GB" altLang="en-US" sz="1800" dirty="0" smtClean="0"/>
          </a:p>
          <a:p>
            <a:pPr eaLnBrk="1" hangingPunct="1">
              <a:defRPr/>
            </a:pPr>
            <a:endParaRPr lang="en-GB" alt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Technical Road Map - Dyalog'15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theme/theme1.xml><?xml version="1.0" encoding="utf-8"?>
<a:theme xmlns:a="http://schemas.openxmlformats.org/drawingml/2006/main" name="Presentation_dyalog15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sz="3200" dirty="0" smtClean="0">
            <a:latin typeface="+mj-lt"/>
          </a:defRPr>
        </a:defPPr>
      </a:lstStyle>
    </a:tx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Powerpoint template 19 aug 2014.potx" id="{0049EF10-ADAC-4A86-823C-08B6527A6A7B}" vid="{CA850941-80F2-41C4-9D9B-50111ED15664}"/>
    </a:ext>
  </a:extLst>
</a:theme>
</file>

<file path=ppt/theme/theme2.xml><?xml version="1.0" encoding="utf-8"?>
<a:theme xmlns:a="http://schemas.openxmlformats.org/drawingml/2006/main" name="Powerpoint template 11 aug 2014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Powerpoint template 18 aug 2014.potx" id="{D75E8AA9-851B-4AE5-B4A8-6C86A88EC8D9}" vid="{39B23ECB-5CBD-46BA-A539-2031A0E04786}"/>
    </a:ext>
  </a:extLst>
</a:theme>
</file>

<file path=ppt/theme/theme3.xml><?xml version="1.0" encoding="utf-8"?>
<a:theme xmlns:a="http://schemas.openxmlformats.org/drawingml/2006/main" name="1_Powerpoint template 11 aug 2014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Powerpoint template 18 aug 2014.potx" id="{D75E8AA9-851B-4AE5-B4A8-6C86A88EC8D9}" vid="{39B23ECB-5CBD-46BA-A539-2031A0E04786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Presentation_dyalog15</Template>
  <TotalTime>2739</TotalTime>
  <Words>1133</Words>
  <Application>Microsoft Office PowerPoint</Application>
  <PresentationFormat>On-screen Show (4:3)</PresentationFormat>
  <Paragraphs>285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APL385 Unicode</vt:lpstr>
      <vt:lpstr>Arial</vt:lpstr>
      <vt:lpstr>Calibri</vt:lpstr>
      <vt:lpstr>Geneva</vt:lpstr>
      <vt:lpstr>Times</vt:lpstr>
      <vt:lpstr>Times New Roman</vt:lpstr>
      <vt:lpstr>Wingdings</vt:lpstr>
      <vt:lpstr>Presentation_dyalog15</vt:lpstr>
      <vt:lpstr>Powerpoint template 11 aug 2014</vt:lpstr>
      <vt:lpstr>1_Powerpoint template 11 aug 2014</vt:lpstr>
      <vt:lpstr>Technical Road Map</vt:lpstr>
      <vt:lpstr>(Same Old) Focus Areas</vt:lpstr>
      <vt:lpstr>(Big) Bets We Are Placing</vt:lpstr>
      <vt:lpstr>1. Parallel Processing</vt:lpstr>
      <vt:lpstr>1. Parallel Processing, …</vt:lpstr>
      <vt:lpstr>Version 14.1 Core Performance</vt:lpstr>
      <vt:lpstr>Version 14.0 Core Performance</vt:lpstr>
      <vt:lpstr>14.0 + 14.1</vt:lpstr>
      <vt:lpstr>V14.1 Performance Features</vt:lpstr>
      <vt:lpstr>V15.0 Performance Work</vt:lpstr>
      <vt:lpstr>2. New Platforms</vt:lpstr>
      <vt:lpstr>Introducing Dyalog 14.1 for OS X</vt:lpstr>
      <vt:lpstr>Introducing Dyalog for OS X</vt:lpstr>
      <vt:lpstr>3. User Interfaces</vt:lpstr>
      <vt:lpstr>Model View ViewModel (MVVM)</vt:lpstr>
      <vt:lpstr>Portable User Interfaces</vt:lpstr>
      <vt:lpstr>V15.0 User Interface Work</vt:lpstr>
      <vt:lpstr>(Big) Bets We Are Placing</vt:lpstr>
      <vt:lpstr>Language</vt:lpstr>
      <vt:lpstr>New Language Features</vt:lpstr>
      <vt:lpstr>New Frontiers: Language</vt:lpstr>
      <vt:lpstr>Active Language Research</vt:lpstr>
      <vt:lpstr>Tools for Application Building</vt:lpstr>
      <vt:lpstr>New Frontiers: Tools</vt:lpstr>
      <vt:lpstr>New Frontiers: Cross Platform</vt:lpstr>
      <vt:lpstr>Evangelism</vt:lpstr>
      <vt:lpstr>Evangelism</vt:lpstr>
      <vt:lpstr>Conclusion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80</cp:revision>
  <cp:lastPrinted>2014-08-15T09:52:37Z</cp:lastPrinted>
  <dcterms:created xsi:type="dcterms:W3CDTF">2015-07-28T13:03:29Z</dcterms:created>
  <dcterms:modified xsi:type="dcterms:W3CDTF">2015-09-07T09:01:59Z</dcterms:modified>
</cp:coreProperties>
</file>